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02" r:id="rId3"/>
    <p:sldId id="304" r:id="rId4"/>
    <p:sldId id="303" r:id="rId5"/>
    <p:sldId id="364" r:id="rId6"/>
    <p:sldId id="365" r:id="rId7"/>
    <p:sldId id="306" r:id="rId8"/>
    <p:sldId id="308" r:id="rId9"/>
    <p:sldId id="307" r:id="rId10"/>
    <p:sldId id="309" r:id="rId11"/>
    <p:sldId id="310" r:id="rId12"/>
    <p:sldId id="311" r:id="rId13"/>
    <p:sldId id="312" r:id="rId14"/>
    <p:sldId id="313" r:id="rId15"/>
    <p:sldId id="305" r:id="rId16"/>
    <p:sldId id="367" r:id="rId18"/>
    <p:sldId id="316" r:id="rId19"/>
    <p:sldId id="318" r:id="rId20"/>
    <p:sldId id="369" r:id="rId21"/>
    <p:sldId id="319" r:id="rId22"/>
    <p:sldId id="320" r:id="rId23"/>
    <p:sldId id="321" r:id="rId24"/>
    <p:sldId id="322" r:id="rId25"/>
    <p:sldId id="335" r:id="rId26"/>
    <p:sldId id="328" r:id="rId27"/>
    <p:sldId id="329" r:id="rId28"/>
    <p:sldId id="330" r:id="rId29"/>
    <p:sldId id="331" r:id="rId30"/>
    <p:sldId id="332" r:id="rId31"/>
    <p:sldId id="333" r:id="rId32"/>
    <p:sldId id="334" r:id="rId33"/>
    <p:sldId id="336" r:id="rId34"/>
    <p:sldId id="337" r:id="rId35"/>
    <p:sldId id="338" r:id="rId36"/>
    <p:sldId id="324" r:id="rId37"/>
    <p:sldId id="325" r:id="rId38"/>
    <p:sldId id="340" r:id="rId39"/>
    <p:sldId id="342" r:id="rId40"/>
    <p:sldId id="315" r:id="rId41"/>
    <p:sldId id="345" r:id="rId42"/>
    <p:sldId id="346" r:id="rId43"/>
    <p:sldId id="347" r:id="rId44"/>
    <p:sldId id="348" r:id="rId45"/>
    <p:sldId id="344" r:id="rId46"/>
    <p:sldId id="343" r:id="rId47"/>
    <p:sldId id="349" r:id="rId48"/>
    <p:sldId id="350" r:id="rId49"/>
    <p:sldId id="352" r:id="rId50"/>
    <p:sldId id="353" r:id="rId51"/>
    <p:sldId id="354" r:id="rId52"/>
    <p:sldId id="355" r:id="rId53"/>
    <p:sldId id="356" r:id="rId54"/>
    <p:sldId id="357" r:id="rId55"/>
    <p:sldId id="358" r:id="rId56"/>
    <p:sldId id="359" r:id="rId57"/>
    <p:sldId id="360" r:id="rId58"/>
    <p:sldId id="363" r:id="rId59"/>
    <p:sldId id="362" r:id="rId60"/>
  </p:sldIdLst>
  <p:sldSz cx="12162155"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66FF33"/>
    <a:srgbClr val="000099"/>
    <a:srgbClr val="CC9900"/>
    <a:srgbClr val="FF3300"/>
    <a:srgbClr val="FFFF00"/>
    <a:srgbClr val="CFF4A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8" d="100"/>
          <a:sy n="68" d="100"/>
        </p:scale>
        <p:origin x="798" y="7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A4E5FBF9-3D4F-4AB7-AA6B-395D46F511F2}" type="datetimeFigureOut">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Image Placeholder 1"/>
          <p:cNvSpPr>
            <a:spLocks noGrp="1" noRot="1" noChangeAspect="1" noTextEdit="1"/>
          </p:cNvSpPr>
          <p:nvPr>
            <p:ph type="sldImg"/>
          </p:nvPr>
        </p:nvSpPr>
        <p:spPr>
          <a:xfrm>
            <a:off x="388938" y="685800"/>
            <a:ext cx="6080125" cy="3429000"/>
          </a:xfrm>
          <a:ln>
            <a:solidFill>
              <a:srgbClr val="000000">
                <a:alpha val="100000"/>
              </a:srgbClr>
            </a:solidFill>
            <a:miter lim="800000"/>
          </a:ln>
        </p:spPr>
      </p:sp>
      <p:sp>
        <p:nvSpPr>
          <p:cNvPr id="18435" name="Notes Placeholder 2"/>
          <p:cNvSpPr>
            <a:spLocks noGrp="1"/>
          </p:cNvSpPr>
          <p:nvPr>
            <p:ph type="body" idx="1"/>
          </p:nvPr>
        </p:nvSpPr>
        <p:spPr>
          <a:noFill/>
          <a:ln>
            <a:noFill/>
          </a:ln>
        </p:spPr>
        <p:txBody>
          <a:bodyPr wrap="square" lIns="91440" tIns="45720" rIns="91440" bIns="45720" anchor="t" anchorCtr="0"/>
          <a:p>
            <a:pPr lvl="0" eaLnBrk="1" hangingPunct="1"/>
            <a:endParaRPr lang="vi-VN" altLang="en-US" dirty="0">
              <a:latin typeface="Arial" panose="020B0604020202020204" pitchFamily="34" charset="0"/>
            </a:endParaRPr>
          </a:p>
        </p:txBody>
      </p:sp>
      <p:sp>
        <p:nvSpPr>
          <p:cNvPr id="18436" name="Date Placeholder 3"/>
          <p:cNvSpPr txBox="1">
            <a:spLocks noGrp="1"/>
          </p:cNvSpPr>
          <p:nvPr>
            <p:ph type="dt" sz="half"/>
          </p:nvPr>
        </p:nvSpPr>
        <p:spPr>
          <a:xfrm>
            <a:off x="3884613" y="0"/>
            <a:ext cx="2971800" cy="458788"/>
          </a:xfrm>
          <a:prstGeom prst="rect">
            <a:avLst/>
          </a:prstGeom>
          <a:noFill/>
          <a:ln w="9525">
            <a:noFill/>
          </a:ln>
        </p:spPr>
        <p:txBody>
          <a:bodyPr/>
          <a:p>
            <a:pPr lvl="0" algn="r" eaLnBrk="1" hangingPunct="1"/>
            <a:fld id="{BB962C8B-B14F-4D97-AF65-F5344CB8AC3E}" type="datetime12">
              <a:rPr lang="vi-VN" altLang="en-US" sz="1200" dirty="0"/>
            </a:fld>
            <a:endParaRPr lang="vi-V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Slide Image Placeholder 1"/>
          <p:cNvSpPr>
            <a:spLocks noGrp="1" noRot="1" noChangeAspect="1" noTextEdit="1"/>
          </p:cNvSpPr>
          <p:nvPr>
            <p:ph type="sldImg"/>
          </p:nvPr>
        </p:nvSpPr>
        <p:spPr>
          <a:ln>
            <a:solidFill>
              <a:srgbClr val="000000">
                <a:alpha val="100000"/>
              </a:srgbClr>
            </a:solidFill>
            <a:miter lim="800000"/>
          </a:ln>
        </p:spPr>
      </p:sp>
      <p:sp>
        <p:nvSpPr>
          <p:cNvPr id="41987"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4198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4" name="Google Shape;1597;g8c1cdf8071_0_720:notes"/>
          <p:cNvSpPr>
            <a:spLocks noGrp="1" noRot="1" noChangeAspect="1" noTextEdit="1"/>
          </p:cNvSpPr>
          <p:nvPr>
            <p:ph type="sldImg" idx="2"/>
          </p:nvPr>
        </p:nvSpPr>
        <p:spPr>
          <a:xfrm>
            <a:off x="388938" y="685800"/>
            <a:ext cx="6080125" cy="3429000"/>
          </a:xfrm>
          <a:custGeom>
            <a:avLst/>
            <a:gdLst/>
            <a:ahLst/>
            <a:cxnLst>
              <a:cxn ang="0">
                <a:pos x="0" y="0"/>
              </a:cxn>
              <a:cxn ang="0">
                <a:pos x="2147483646" y="0"/>
              </a:cxn>
              <a:cxn ang="0">
                <a:pos x="2147483646" y="2147483646"/>
              </a:cxn>
              <a:cxn ang="0">
                <a:pos x="0" y="2147483646"/>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44035" name="Google Shape;1598;g8c1cdf8071_0_720:notes"/>
          <p:cNvSpPr>
            <a:spLocks noGrp="1"/>
          </p:cNvSpPr>
          <p:nvPr>
            <p:ph type="body" idx="1"/>
          </p:nvPr>
        </p:nvSpPr>
        <p:spPr>
          <a:xfrm>
            <a:off x="685800" y="4343400"/>
            <a:ext cx="5486400" cy="4114800"/>
          </a:xfrm>
          <a:noFill/>
          <a:ln>
            <a:noFill/>
          </a:ln>
        </p:spPr>
        <p:txBody>
          <a:bodyPr wrap="square" lIns="91425" tIns="91425" rIns="91425" bIns="91425" anchor="t" anchorCtr="0"/>
          <a:p>
            <a:pPr lvl="0">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Google Shape;1597;g8c1cdf8071_0_720:notes"/>
          <p:cNvSpPr>
            <a:spLocks noGrp="1" noRot="1" noChangeAspect="1" noTextEdit="1"/>
          </p:cNvSpPr>
          <p:nvPr>
            <p:ph type="sldImg" idx="2"/>
          </p:nvPr>
        </p:nvSpPr>
        <p:spPr>
          <a:xfrm>
            <a:off x="388938" y="685800"/>
            <a:ext cx="6080125" cy="3429000"/>
          </a:xfrm>
          <a:custGeom>
            <a:avLst/>
            <a:gdLst/>
            <a:ahLst/>
            <a:cxnLst>
              <a:cxn ang="0">
                <a:pos x="0" y="0"/>
              </a:cxn>
              <a:cxn ang="0">
                <a:pos x="2147483646" y="0"/>
              </a:cxn>
              <a:cxn ang="0">
                <a:pos x="2147483646" y="2147483646"/>
              </a:cxn>
              <a:cxn ang="0">
                <a:pos x="0" y="2147483646"/>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54275" name="Google Shape;1598;g8c1cdf8071_0_720:notes"/>
          <p:cNvSpPr>
            <a:spLocks noGrp="1"/>
          </p:cNvSpPr>
          <p:nvPr>
            <p:ph type="body" idx="1"/>
          </p:nvPr>
        </p:nvSpPr>
        <p:spPr>
          <a:xfrm>
            <a:off x="685800" y="4343400"/>
            <a:ext cx="5486400" cy="4114800"/>
          </a:xfrm>
          <a:noFill/>
          <a:ln>
            <a:noFill/>
          </a:ln>
        </p:spPr>
        <p:txBody>
          <a:bodyPr wrap="square" lIns="91425" tIns="91425" rIns="91425" bIns="91425" anchor="t" anchorCtr="0"/>
          <a:p>
            <a:pPr lvl="0">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a:ln>
            <a:solidFill>
              <a:srgbClr val="000000">
                <a:alpha val="100000"/>
              </a:srgbClr>
            </a:solidFill>
            <a:miter lim="800000"/>
          </a:ln>
        </p:spPr>
      </p:sp>
      <p:sp>
        <p:nvSpPr>
          <p:cNvPr id="66563" name="备注占位符 2"/>
          <p:cNvSpPr>
            <a:spLocks noGrp="1"/>
          </p:cNvSpPr>
          <p:nvPr>
            <p:ph type="body" idx="1"/>
          </p:nvPr>
        </p:nvSpPr>
        <p:spPr>
          <a:noFill/>
          <a:ln>
            <a:noFill/>
          </a:ln>
        </p:spPr>
        <p:txBody>
          <a:bodyPr wrap="square" lIns="91440" tIns="45720" rIns="91440" bIns="45720" anchor="t" anchorCtr="0"/>
          <a:p>
            <a:pPr lvl="0"/>
            <a:endParaRPr lang="zh-CN" altLang="en-US" dirty="0">
              <a:latin typeface="Arial" panose="020B0604020202020204" pitchFamily="34" charset="0"/>
              <a:ea typeface="等线"/>
            </a:endParaRPr>
          </a:p>
        </p:txBody>
      </p:sp>
      <p:sp>
        <p:nvSpPr>
          <p:cNvPr id="6656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solidFill>
                  <a:srgbClr val="000000"/>
                </a:solidFill>
                <a:latin typeface="等线"/>
                <a:ea typeface="等线"/>
              </a:rPr>
            </a:fld>
            <a:endParaRPr lang="zh-CN" altLang="en-US" sz="1200" dirty="0">
              <a:solidFill>
                <a:srgbClr val="000000"/>
              </a:solidFill>
              <a:latin typeface="等线"/>
              <a:ea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ame 2">
  <p:cSld name="Game 2">
    <p:bg>
      <p:bgPr>
        <a:solidFill>
          <a:schemeClr val="bg1"/>
        </a:soli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948615" y="450100"/>
            <a:ext cx="10264543" cy="943200"/>
          </a:xfrm>
          <a:prstGeom prst="rect">
            <a:avLst/>
          </a:prstGeom>
        </p:spPr>
        <p:txBody>
          <a:bodyPr spcFirstLastPara="1" lIns="91425" tIns="91425" rIns="91425" bIns="91425" anchor="t">
            <a:noAutofit/>
          </a:bodyPr>
          <a:lstStyle>
            <a:lvl1pPr lvl="0" algn="ctr" rtl="0">
              <a:spcBef>
                <a:spcPts val="0"/>
              </a:spcBef>
              <a:spcAft>
                <a:spcPts val="0"/>
              </a:spcAft>
              <a:buSzPts val="4000"/>
              <a:buNone/>
              <a:defRPr b="0" cap="none" spc="0">
                <a:ln w="0"/>
                <a:solidFill>
                  <a:schemeClr val="accent1"/>
                </a:solidFill>
                <a:effectLst>
                  <a:outerShdw blurRad="38100" dist="25400" dir="5400000" algn="ctr" rotWithShape="0">
                    <a:srgbClr val="6E747A">
                      <a:alpha val="43000"/>
                    </a:srgbClr>
                  </a:outerShdw>
                </a:effectLst>
                <a:latin typeface="Bookerly" panose="02020602040305020204" pitchFamily="18" charset="0"/>
                <a:ea typeface="Bookerly" panose="02020602040305020204" pitchFamily="18" charset="0"/>
                <a:cs typeface="Bookerly" panose="02020602040305020204" pitchFamily="18" charset="0"/>
              </a:defRPr>
            </a:lvl1pPr>
            <a:lvl2pPr lvl="1" algn="ctr" rtl="0">
              <a:spcBef>
                <a:spcPts val="0"/>
              </a:spcBef>
              <a:spcAft>
                <a:spcPts val="0"/>
              </a:spcAft>
              <a:buSzPts val="4000"/>
              <a:buNone/>
              <a:defRPr sz="5320"/>
            </a:lvl2pPr>
            <a:lvl3pPr lvl="2" algn="ctr" rtl="0">
              <a:spcBef>
                <a:spcPts val="0"/>
              </a:spcBef>
              <a:spcAft>
                <a:spcPts val="0"/>
              </a:spcAft>
              <a:buSzPts val="4000"/>
              <a:buNone/>
              <a:defRPr sz="5320"/>
            </a:lvl3pPr>
            <a:lvl4pPr lvl="3" algn="ctr" rtl="0">
              <a:spcBef>
                <a:spcPts val="0"/>
              </a:spcBef>
              <a:spcAft>
                <a:spcPts val="0"/>
              </a:spcAft>
              <a:buSzPts val="4000"/>
              <a:buNone/>
              <a:defRPr sz="5320"/>
            </a:lvl4pPr>
            <a:lvl5pPr lvl="4" algn="ctr" rtl="0">
              <a:spcBef>
                <a:spcPts val="0"/>
              </a:spcBef>
              <a:spcAft>
                <a:spcPts val="0"/>
              </a:spcAft>
              <a:buSzPts val="4000"/>
              <a:buNone/>
              <a:defRPr sz="5320"/>
            </a:lvl5pPr>
            <a:lvl6pPr lvl="5" algn="ctr" rtl="0">
              <a:spcBef>
                <a:spcPts val="0"/>
              </a:spcBef>
              <a:spcAft>
                <a:spcPts val="0"/>
              </a:spcAft>
              <a:buSzPts val="4000"/>
              <a:buNone/>
              <a:defRPr sz="5320"/>
            </a:lvl6pPr>
            <a:lvl7pPr lvl="6" algn="ctr" rtl="0">
              <a:spcBef>
                <a:spcPts val="0"/>
              </a:spcBef>
              <a:spcAft>
                <a:spcPts val="0"/>
              </a:spcAft>
              <a:buSzPts val="4000"/>
              <a:buNone/>
              <a:defRPr sz="5320"/>
            </a:lvl7pPr>
            <a:lvl8pPr lvl="7" algn="ctr" rtl="0">
              <a:spcBef>
                <a:spcPts val="0"/>
              </a:spcBef>
              <a:spcAft>
                <a:spcPts val="0"/>
              </a:spcAft>
              <a:buSzPts val="4000"/>
              <a:buNone/>
              <a:defRPr sz="5320"/>
            </a:lvl8pPr>
            <a:lvl9pPr lvl="8" algn="ctr" rtl="0">
              <a:spcBef>
                <a:spcPts val="0"/>
              </a:spcBef>
              <a:spcAft>
                <a:spcPts val="0"/>
              </a:spcAft>
              <a:buSzPts val="4000"/>
              <a:buNone/>
              <a:defRPr sz="5320"/>
            </a:lvl9pPr>
          </a:lstStyle>
          <a:p/>
        </p:txBody>
      </p:sp>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08013" y="274638"/>
            <a:ext cx="10945812"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608013" y="1600200"/>
            <a:ext cx="10945812"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microsoft.com/office/2007/relationships/media" Target="file:///C:\Users\ADMIN\Desktop\Kenny%20-%20Forever%20In%20Love.mp3" TargetMode="External"/><Relationship Id="rId6" Type="http://schemas.openxmlformats.org/officeDocument/2006/relationships/audio" Target="file:///C:\Users\ADMIN\Desktop\Kenny%20-%20Forever%20In%20Love.mp3" TargetMode="External"/><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wmf"/><Relationship Id="rId11" Type="http://schemas.openxmlformats.org/officeDocument/2006/relationships/vmlDrawing" Target="../drawings/vmlDrawing1.vml"/><Relationship Id="rId10" Type="http://schemas.openxmlformats.org/officeDocument/2006/relationships/slideLayout" Target="../slideLayouts/slideLayout2.xml"/><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27.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slide" Target="slide18.xml"/><Relationship Id="rId7" Type="http://schemas.openxmlformats.org/officeDocument/2006/relationships/slide" Target="slide45.xml"/><Relationship Id="rId6" Type="http://schemas.openxmlformats.org/officeDocument/2006/relationships/slide" Target="slide42.xml"/><Relationship Id="rId5" Type="http://schemas.openxmlformats.org/officeDocument/2006/relationships/slide" Target="slide10.xml"/><Relationship Id="rId4" Type="http://schemas.openxmlformats.org/officeDocument/2006/relationships/slide" Target="slide30.xml"/><Relationship Id="rId3" Type="http://schemas.openxmlformats.org/officeDocument/2006/relationships/slide" Target="slide57.xml"/><Relationship Id="rId2" Type="http://schemas.openxmlformats.org/officeDocument/2006/relationships/slide" Target="slide28.xml"/><Relationship Id="rId1"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slide" Target="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slide" Target="slide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microsoft.com/office/2007/relationships/media" Target="file:///C:\Users\ADMIN\Desktop\Kenny%20-%20Forever%20In%20Love.mp3" TargetMode="External"/><Relationship Id="rId2" Type="http://schemas.openxmlformats.org/officeDocument/2006/relationships/audio" Target="file:///C:\Users\ADMIN\Desktop\Kenny%20-%20Forever%20In%20Love.mp3" TargetMode="External"/><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microsoft.com/office/2007/relationships/media" Target="file:///C:\Users\ADMIN\Desktop\nhac%20nen%201.mp3" TargetMode="External"/><Relationship Id="rId2" Type="http://schemas.openxmlformats.org/officeDocument/2006/relationships/audio" Target="file:///C:\Users\ADMIN\Desktop\nhac%20nen%201.mp3" TargetMode="External"/><Relationship Id="rId1"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31.png"/><Relationship Id="rId1"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9.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9" Type="http://schemas.microsoft.com/office/2007/relationships/media" Target="file:///C:\Users\ADMIN\Desktop\Bai%20video\nhac%20nen%201.mp3" TargetMode="External"/><Relationship Id="rId8" Type="http://schemas.openxmlformats.org/officeDocument/2006/relationships/audio" Target="file:///C:\Users\ADMIN\Desktop\Bai%20video\nhac%20nen%201.mp3" TargetMode="External"/><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png"/><Relationship Id="rId13" Type="http://schemas.openxmlformats.org/officeDocument/2006/relationships/notesSlide" Target="../notesSlides/notesSlide5.xml"/><Relationship Id="rId12" Type="http://schemas.openxmlformats.org/officeDocument/2006/relationships/slideLayout" Target="../slideLayouts/slideLayout7.xml"/><Relationship Id="rId11" Type="http://schemas.openxmlformats.org/officeDocument/2006/relationships/tags" Target="../tags/tag1.xml"/><Relationship Id="rId10" Type="http://schemas.openxmlformats.org/officeDocument/2006/relationships/image" Target="../media/image5.png"/><Relationship Id="rId1" Type="http://schemas.openxmlformats.org/officeDocument/2006/relationships/image" Target="../media/image4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8" name="Object 16"/>
          <p:cNvGraphicFramePr>
            <a:graphicFrameLocks noChangeAspect="1"/>
          </p:cNvGraphicFramePr>
          <p:nvPr/>
        </p:nvGraphicFramePr>
        <p:xfrm>
          <a:off x="214313" y="119063"/>
          <a:ext cx="1109662" cy="1612900"/>
        </p:xfrm>
        <a:graphic>
          <a:graphicData uri="http://schemas.openxmlformats.org/presentationml/2006/ole">
            <mc:AlternateContent xmlns:mc="http://schemas.openxmlformats.org/markup-compatibility/2006">
              <mc:Choice xmlns:v="urn:schemas-microsoft-com:vml" Requires="v">
                <p:oleObj spid="_x0000_s3076" name="" r:id="rId1" imgW="1278255" imgH="1273810" progId="">
                  <p:embed/>
                </p:oleObj>
              </mc:Choice>
              <mc:Fallback>
                <p:oleObj name="" r:id="rId1" imgW="1278255" imgH="1273810" progId="">
                  <p:embed/>
                  <p:pic>
                    <p:nvPicPr>
                      <p:cNvPr id="0" name="Picture 3075"/>
                      <p:cNvPicPr/>
                      <p:nvPr/>
                    </p:nvPicPr>
                    <p:blipFill>
                      <a:blip r:embed="rId2"/>
                      <a:stretch>
                        <a:fillRect/>
                      </a:stretch>
                    </p:blipFill>
                    <p:spPr>
                      <a:xfrm>
                        <a:off x="214313" y="119063"/>
                        <a:ext cx="1109662" cy="1612900"/>
                      </a:xfrm>
                      <a:prstGeom prst="rect">
                        <a:avLst/>
                      </a:prstGeom>
                      <a:noFill/>
                      <a:ln w="38100">
                        <a:noFill/>
                        <a:miter/>
                      </a:ln>
                      <a:effectLst>
                        <a:outerShdw dist="64758" dir="6078595" algn="ctr" rotWithShape="0">
                          <a:srgbClr val="808080"/>
                        </a:outerShdw>
                      </a:effectLst>
                    </p:spPr>
                  </p:pic>
                </p:oleObj>
              </mc:Fallback>
            </mc:AlternateContent>
          </a:graphicData>
        </a:graphic>
      </p:graphicFrame>
      <p:pic>
        <p:nvPicPr>
          <p:cNvPr id="4099" name="Picture 8" descr="pink_flower_divider_md_clr"/>
          <p:cNvPicPr>
            <a:picLocks noChangeAspect="1"/>
          </p:cNvPicPr>
          <p:nvPr/>
        </p:nvPicPr>
        <p:blipFill>
          <a:blip r:embed="rId3"/>
          <a:stretch>
            <a:fillRect/>
          </a:stretch>
        </p:blipFill>
        <p:spPr>
          <a:xfrm>
            <a:off x="4786313" y="42863"/>
            <a:ext cx="2990850" cy="476250"/>
          </a:xfrm>
          <a:prstGeom prst="rect">
            <a:avLst/>
          </a:prstGeom>
          <a:noFill/>
          <a:ln w="9525">
            <a:noFill/>
          </a:ln>
        </p:spPr>
      </p:pic>
      <p:pic>
        <p:nvPicPr>
          <p:cNvPr id="4103" name="Picture 7"/>
          <p:cNvPicPr>
            <a:picLocks noGrp="1" noChangeAspect="1"/>
          </p:cNvPicPr>
          <p:nvPr>
            <p:ph idx="1"/>
          </p:nvPr>
        </p:nvPicPr>
        <p:blipFill>
          <a:blip r:embed="rId4"/>
          <a:srcRect/>
          <a:stretch>
            <a:fillRect/>
          </a:stretch>
        </p:blipFill>
        <p:spPr>
          <a:xfrm>
            <a:off x="428625" y="2401888"/>
            <a:ext cx="4495800" cy="2371725"/>
          </a:xfrm>
          <a:ln/>
        </p:spPr>
      </p:pic>
      <p:pic>
        <p:nvPicPr>
          <p:cNvPr id="18" name="Picture 2" descr="Do Re Mi Multicolor Musical Gamma Notes Stock Illustration - Illustration  of ledge, element: 73677347"/>
          <p:cNvPicPr>
            <a:picLocks noChangeAspect="1" noChangeArrowheads="1"/>
          </p:cNvPicPr>
          <p:nvPr/>
        </p:nvPicPr>
        <p:blipFill rotWithShape="1">
          <a:blip r:embed="rId5"/>
          <a:srcRect t="9743" b="19281"/>
          <a:stretch>
            <a:fillRect/>
          </a:stretch>
        </p:blipFill>
        <p:spPr bwMode="auto">
          <a:xfrm>
            <a:off x="4175919" y="4465384"/>
            <a:ext cx="7759333" cy="2327676"/>
          </a:xfrm>
          <a:prstGeom prst="rect">
            <a:avLst/>
          </a:prstGeom>
          <a:ln>
            <a:noFill/>
          </a:ln>
          <a:effectLst>
            <a:softEdge rad="112500"/>
          </a:effectLst>
        </p:spPr>
      </p:pic>
      <p:pic>
        <p:nvPicPr>
          <p:cNvPr id="3" name="Kenny - Forever In Love.mp3">
            <a:hlinkClick r:id="" action="ppaction://media"/>
          </p:cNvPr>
          <p:cNvPicPr>
            <a:picLocks noRot="1" noChangeAspect="1"/>
          </p:cNvPicPr>
          <p:nvPr>
            <a:audioFile r:link="rId6"/>
            <p:extLst>
              <p:ext uri="{DAA4B4D4-6D71-4841-9C94-3DE7FCFB9230}">
                <p14:media xmlns:p14="http://schemas.microsoft.com/office/powerpoint/2010/main" r:link="rId7"/>
              </p:ext>
            </p:extLst>
          </p:nvPr>
        </p:nvPicPr>
        <p:blipFill>
          <a:blip r:embed="rId8"/>
          <a:stretch>
            <a:fillRect/>
          </a:stretch>
        </p:blipFill>
        <p:spPr>
          <a:xfrm>
            <a:off x="608013" y="5983288"/>
            <a:ext cx="609600" cy="609600"/>
          </a:xfrm>
          <a:prstGeom prst="rect">
            <a:avLst/>
          </a:prstGeom>
          <a:noFill/>
          <a:ln w="9525">
            <a:noFill/>
          </a:ln>
        </p:spPr>
      </p:pic>
      <p:pic>
        <p:nvPicPr>
          <p:cNvPr id="2" name="Picture 3"/>
          <p:cNvPicPr>
            <a:picLocks noChangeAspect="1"/>
          </p:cNvPicPr>
          <p:nvPr/>
        </p:nvPicPr>
        <p:blipFill>
          <a:blip r:embed="rId9"/>
          <a:stretch>
            <a:fillRect/>
          </a:stretch>
        </p:blipFill>
        <p:spPr>
          <a:xfrm>
            <a:off x="1709738" y="684213"/>
            <a:ext cx="9144000" cy="1009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103"/>
                                        </p:tgtEl>
                                        <p:attrNameLst>
                                          <p:attrName>style.visibility</p:attrName>
                                        </p:attrNameLst>
                                      </p:cBhvr>
                                      <p:to>
                                        <p:strVal val="visible"/>
                                      </p:to>
                                    </p:set>
                                    <p:animEffect transition="in" filter="fade">
                                      <p:cBhvr>
                                        <p:cTn id="11" dur="500"/>
                                        <p:tgtEl>
                                          <p:spTgt spid="41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itle 1"/>
          <p:cNvSpPr>
            <a:spLocks noGrp="1"/>
          </p:cNvSpPr>
          <p:nvPr>
            <p:ph type="title"/>
          </p:nvPr>
        </p:nvSpPr>
        <p:spPr>
          <a:xfrm>
            <a:off x="6615113" y="1066800"/>
            <a:ext cx="5181600" cy="1295400"/>
          </a:xfrm>
          <a:ln/>
        </p:spPr>
        <p:txBody>
          <a:bodyPr vert="horz" wrap="square" lIns="91440" tIns="45720" rIns="91440" bIns="45720" anchor="ctr" anchorCtr="0"/>
          <a:p>
            <a:r>
              <a:rPr lang="en-US" altLang="en-US" sz="4000" dirty="0">
                <a:latin typeface="Times New Roman" panose="02020603050405020304" pitchFamily="18" charset="0"/>
                <a:cs typeface="Times New Roman" panose="02020603050405020304" pitchFamily="18" charset="0"/>
              </a:rPr>
              <a:t>Biên độ dao động l</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 gì ? </a:t>
            </a:r>
            <a:br>
              <a:rPr lang="en-US" altLang="en-US" sz="4000" dirty="0"/>
            </a:br>
            <a:endParaRPr lang="en-US" altLang="en-US" sz="4000" dirty="0"/>
          </a:p>
        </p:txBody>
      </p:sp>
      <p:pic>
        <p:nvPicPr>
          <p:cNvPr id="13315" name="Picture 3" descr="https://img.loigiaihay.com/picture/2022/0609/hinh-131.png"/>
          <p:cNvPicPr>
            <a:picLocks noChangeAspect="1"/>
          </p:cNvPicPr>
          <p:nvPr/>
        </p:nvPicPr>
        <p:blipFill>
          <a:blip r:embed="rId1"/>
          <a:stretch>
            <a:fillRect/>
          </a:stretch>
        </p:blipFill>
        <p:spPr>
          <a:xfrm>
            <a:off x="608013" y="1219200"/>
            <a:ext cx="6172200" cy="2971800"/>
          </a:xfrm>
          <a:prstGeom prst="rect">
            <a:avLst/>
          </a:prstGeom>
          <a:noFill/>
          <a:ln w="9525">
            <a:noFill/>
          </a:ln>
        </p:spPr>
      </p:pic>
      <p:sp>
        <p:nvSpPr>
          <p:cNvPr id="14340" name="Rectangle 4"/>
          <p:cNvSpPr>
            <a:spLocks noChangeArrowheads="1"/>
          </p:cNvSpPr>
          <p:nvPr/>
        </p:nvSpPr>
        <p:spPr bwMode="auto">
          <a:xfrm>
            <a:off x="290513" y="4495800"/>
            <a:ext cx="11201400" cy="119697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ts val="1650"/>
              </a:lnSpc>
              <a:spcBef>
                <a:spcPts val="600"/>
              </a:spcBef>
              <a:spcAft>
                <a:spcPts val="900"/>
              </a:spcAft>
              <a:buFontTx/>
              <a:buNone/>
            </a:pPr>
            <a:r>
              <a:rPr lang="en-US" altLang="en-US" sz="4000" b="1" dirty="0">
                <a:solidFill>
                  <a:srgbClr val="000000"/>
                </a:solidFill>
                <a:latin typeface="Times New Roman" panose="02020603050405020304" pitchFamily="18" charset="0"/>
                <a:cs typeface="Times New Roman" panose="02020603050405020304" pitchFamily="18" charset="0"/>
              </a:rPr>
              <a:t>* Biên độ dao động l</a:t>
            </a:r>
            <a:r>
              <a:rPr lang="en-US" altLang="en-US" sz="4000" b="1" dirty="0">
                <a:solidFill>
                  <a:srgbClr val="000000"/>
                </a:solidFill>
                <a:latin typeface="Times New Roman" panose="02020603050405020304" pitchFamily="18" charset="0"/>
                <a:ea typeface="Times New Roman" panose="02020603050405020304" pitchFamily="18" charset="0"/>
              </a:rPr>
              <a:t>à</a:t>
            </a:r>
            <a:r>
              <a:rPr lang="en-US" altLang="en-US" sz="4000" b="1" dirty="0">
                <a:solidFill>
                  <a:srgbClr val="000000"/>
                </a:solidFill>
                <a:latin typeface="Times New Roman" panose="02020603050405020304" pitchFamily="18" charset="0"/>
                <a:cs typeface="Times New Roman" panose="02020603050405020304" pitchFamily="18" charset="0"/>
              </a:rPr>
              <a:t> độ lệch lớn nhất của dao </a:t>
            </a:r>
            <a:endParaRPr lang="en-US" altLang="en-US" sz="4000" b="1"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spcAft>
                <a:spcPts val="900"/>
              </a:spcAft>
              <a:buFontTx/>
              <a:buChar char="-"/>
            </a:pPr>
            <a:endParaRPr lang="en-US" altLang="en-US" sz="4000" b="1"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spcAft>
                <a:spcPts val="900"/>
              </a:spcAft>
              <a:buFontTx/>
              <a:buNone/>
            </a:pPr>
            <a:r>
              <a:rPr lang="en-US" altLang="en-US" sz="4000" b="1" dirty="0">
                <a:solidFill>
                  <a:srgbClr val="000000"/>
                </a:solidFill>
                <a:latin typeface="Times New Roman" panose="02020603050405020304" pitchFamily="18" charset="0"/>
                <a:cs typeface="Times New Roman" panose="02020603050405020304" pitchFamily="18" charset="0"/>
              </a:rPr>
              <a:t>động so với vị trí cân bằng của nó.</a:t>
            </a:r>
            <a:endParaRPr lang="en-US" altLang="en-US" sz="4000" dirty="0">
              <a:solidFill>
                <a:srgbClr val="000000"/>
              </a:solidFill>
              <a:latin typeface="Times New Roman" panose="02020603050405020304" pitchFamily="18" charset="0"/>
              <a:ea typeface="Calibri" panose="020F0502020204030204" pitchFamily="34" charset="0"/>
            </a:endParaRPr>
          </a:p>
        </p:txBody>
      </p:sp>
      <p:sp>
        <p:nvSpPr>
          <p:cNvPr id="13317" name="Content Placeholder 4"/>
          <p:cNvSpPr>
            <a:spLocks noGrp="1"/>
          </p:cNvSpPr>
          <p:nvPr>
            <p:ph idx="1"/>
          </p:nvPr>
        </p:nvSpPr>
        <p:spPr>
          <a:xfrm>
            <a:off x="536575" y="280988"/>
            <a:ext cx="6465888"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wipe(down)">
                                      <p:cBhvr>
                                        <p:cTn id="12"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4" name="Rectangle 5"/>
          <p:cNvSpPr/>
          <p:nvPr/>
        </p:nvSpPr>
        <p:spPr>
          <a:xfrm>
            <a:off x="214313" y="288925"/>
            <a:ext cx="8372475"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ts val="600"/>
              </a:spcBef>
              <a:spcAft>
                <a:spcPts val="600"/>
              </a:spcAft>
              <a:buFontTx/>
              <a:buNone/>
            </a:pPr>
            <a:r>
              <a:rPr lang="en-US" altLang="en-US" sz="2400" b="1" dirty="0">
                <a:solidFill>
                  <a:srgbClr val="000000"/>
                </a:solidFill>
                <a:latin typeface="Times New Roman" panose="02020603050405020304" pitchFamily="18" charset="0"/>
                <a:cs typeface="Calibri" panose="020F0502020204030204" pitchFamily="34" charset="0"/>
              </a:rPr>
              <a:t>2/ Tìm hiểu mối quan hệ giữa độ to của âm với biên độ âm </a:t>
            </a:r>
            <a:endParaRPr lang="en-US" altLang="en-US" sz="2400" dirty="0">
              <a:solidFill>
                <a:srgbClr val="000000"/>
              </a:solidFill>
              <a:latin typeface="Times New Roman" panose="02020603050405020304" pitchFamily="18" charset="0"/>
              <a:ea typeface="Calibri" panose="020F0502020204030204" pitchFamily="34" charset="0"/>
            </a:endParaRPr>
          </a:p>
        </p:txBody>
      </p:sp>
      <p:pic>
        <p:nvPicPr>
          <p:cNvPr id="15365" name="Picture 6" descr="C:\Users\ADMIN\Desktop\tải xuống.jfif"/>
          <p:cNvPicPr>
            <a:picLocks noChangeAspect="1"/>
          </p:cNvPicPr>
          <p:nvPr/>
        </p:nvPicPr>
        <p:blipFill>
          <a:blip r:embed="rId1"/>
          <a:stretch>
            <a:fillRect/>
          </a:stretch>
        </p:blipFill>
        <p:spPr>
          <a:xfrm>
            <a:off x="355600" y="1168400"/>
            <a:ext cx="4267200" cy="2319338"/>
          </a:xfrm>
          <a:prstGeom prst="rect">
            <a:avLst/>
          </a:prstGeom>
          <a:noFill/>
          <a:ln w="9525">
            <a:noFill/>
          </a:ln>
        </p:spPr>
      </p:pic>
      <p:sp>
        <p:nvSpPr>
          <p:cNvPr id="15366" name="Rectangle 7"/>
          <p:cNvSpPr/>
          <p:nvPr/>
        </p:nvSpPr>
        <p:spPr>
          <a:xfrm>
            <a:off x="4927600" y="1339850"/>
            <a:ext cx="6248400" cy="1570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en-US" sz="2400" dirty="0">
                <a:latin typeface="Times New Roman" panose="02020603050405020304" pitchFamily="18" charset="0"/>
                <a:cs typeface="Times New Roman" panose="02020603050405020304" pitchFamily="18" charset="0"/>
              </a:rPr>
              <a:t>+ Nêu dụng cụ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cách tiến 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nh thí nghiệm  1 trong SGK.</a:t>
            </a:r>
            <a:endParaRPr lang="en-US" altLang="en-US" sz="2400" dirty="0">
              <a:latin typeface="Times New Roman" panose="02020603050405020304" pitchFamily="18" charset="0"/>
              <a:cs typeface="Times New Roman" panose="02020603050405020304" pitchFamily="18" charset="0"/>
            </a:endParaRPr>
          </a:p>
          <a:p>
            <a:pPr marL="0" lvl="0" indent="0" algn="just">
              <a:spcBef>
                <a:spcPct val="0"/>
              </a:spcBef>
              <a:buFontTx/>
              <a:buNone/>
            </a:pPr>
            <a:r>
              <a:rPr lang="en-US" altLang="en-US" sz="2400" dirty="0">
                <a:latin typeface="Times New Roman" panose="02020603050405020304" pitchFamily="18" charset="0"/>
                <a:cs typeface="Times New Roman" panose="02020603050405020304" pitchFamily="18" charset="0"/>
              </a:rPr>
              <a:t>+ Hoạt động nhóm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thí nghiệm 1 ( SGK )</a:t>
            </a:r>
            <a:endParaRPr lang="en-US" altLang="en-US" sz="2400" dirty="0">
              <a:latin typeface="Times New Roman" panose="02020603050405020304" pitchFamily="18" charset="0"/>
              <a:cs typeface="Times New Roman" panose="02020603050405020304" pitchFamily="18" charset="0"/>
            </a:endParaRPr>
          </a:p>
          <a:p>
            <a:pPr marL="0" lvl="0" indent="0" algn="just">
              <a:spcBef>
                <a:spcPct val="0"/>
              </a:spcBef>
              <a:buFontTx/>
              <a:buNone/>
            </a:pPr>
            <a:r>
              <a:rPr lang="en-US" altLang="en-US" sz="2400" dirty="0">
                <a:latin typeface="Times New Roman" panose="02020603050405020304" pitchFamily="18" charset="0"/>
                <a:cs typeface="Times New Roman" panose="02020603050405020304" pitchFamily="18" charset="0"/>
              </a:rPr>
              <a:t>+ Ho</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thiện bảng 13.1 </a:t>
            </a:r>
            <a:endParaRPr lang="en-US" altLang="en-US" sz="2400" dirty="0">
              <a:latin typeface="Times New Roman" panose="02020603050405020304" pitchFamily="18" charset="0"/>
              <a:ea typeface="Times New Roman" panose="02020603050405020304" pitchFamily="18" charset="0"/>
            </a:endParaRPr>
          </a:p>
        </p:txBody>
      </p:sp>
      <p:pic>
        <p:nvPicPr>
          <p:cNvPr id="15367" name="Picture 8" descr="https://img.loigiaihay.com/picture/2022/0318/bang-131.png"/>
          <p:cNvPicPr>
            <a:picLocks noChangeAspect="1"/>
          </p:cNvPicPr>
          <p:nvPr/>
        </p:nvPicPr>
        <p:blipFill>
          <a:blip r:embed="rId2"/>
          <a:stretch>
            <a:fillRect/>
          </a:stretch>
        </p:blipFill>
        <p:spPr>
          <a:xfrm>
            <a:off x="36513" y="3832225"/>
            <a:ext cx="6324600" cy="1857375"/>
          </a:xfrm>
          <a:prstGeom prst="rect">
            <a:avLst/>
          </a:prstGeom>
          <a:noFill/>
          <a:ln w="9525">
            <a:noFill/>
          </a:ln>
        </p:spPr>
      </p:pic>
      <p:sp>
        <p:nvSpPr>
          <p:cNvPr id="15368" name="Rectangle 9"/>
          <p:cNvSpPr/>
          <p:nvPr/>
        </p:nvSpPr>
        <p:spPr>
          <a:xfrm>
            <a:off x="6843713" y="3832225"/>
            <a:ext cx="45720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ts val="600"/>
              </a:spcBef>
              <a:spcAft>
                <a:spcPts val="600"/>
              </a:spcAft>
              <a:buFontTx/>
              <a:buNone/>
            </a:pPr>
            <a:r>
              <a:rPr lang="en-US" altLang="en-US" sz="2400" dirty="0">
                <a:solidFill>
                  <a:srgbClr val="000000"/>
                </a:solidFill>
                <a:latin typeface="Times New Roman" panose="02020603050405020304" pitchFamily="18" charset="0"/>
                <a:cs typeface="Calibri" panose="020F0502020204030204" pitchFamily="34" charset="0"/>
              </a:rPr>
              <a:t>2- Nêu nhận xét về mối liên hệ giữa độ to của âm phát ra với biên độ dao động của dây chun ?</a:t>
            </a:r>
            <a:endParaRPr lang="en-US" altLang="en-US" sz="2400" dirty="0">
              <a:solidFill>
                <a:srgbClr val="000000"/>
              </a:solidFill>
              <a:latin typeface="Times New Roman" panose="02020603050405020304" pitchFamily="18" charset="0"/>
              <a:ea typeface="Calibri" panose="020F0502020204030204" pitchFamily="34" charset="0"/>
            </a:endParaRPr>
          </a:p>
        </p:txBody>
      </p:sp>
      <p:sp>
        <p:nvSpPr>
          <p:cNvPr id="11" name="Text Box 22"/>
          <p:cNvSpPr txBox="1">
            <a:spLocks noChangeArrowheads="1"/>
          </p:cNvSpPr>
          <p:nvPr/>
        </p:nvSpPr>
        <p:spPr bwMode="auto">
          <a:xfrm>
            <a:off x="4927600" y="823913"/>
            <a:ext cx="3505200" cy="523875"/>
          </a:xfrm>
          <a:prstGeom prst="rect">
            <a:avLst/>
          </a:prstGeom>
          <a:noFill/>
          <a:ln w="9525">
            <a:noFill/>
            <a:miter lim="800000"/>
          </a:ln>
        </p:spPr>
        <p:txBody>
          <a:bodyPr>
            <a:spAutoFit/>
          </a:bodyPr>
          <a:p>
            <a:pPr eaLnBrk="1" hangingPunct="1">
              <a:spcBef>
                <a:spcPct val="50000"/>
              </a:spcBef>
              <a:buNone/>
            </a:pPr>
            <a:r>
              <a:rPr lang="en-US" altLang="en-US" sz="2800" b="1" dirty="0">
                <a:effectLst>
                  <a:outerShdw blurRad="38100" dist="38100" dir="2700000">
                    <a:srgbClr val="C0C0C0"/>
                  </a:outerShdw>
                </a:effectLst>
                <a:latin typeface="Constantia" panose="02030602050306030303" pitchFamily="18" charset="0"/>
              </a:rPr>
              <a:t> </a:t>
            </a:r>
            <a:r>
              <a:rPr lang="en-US" altLang="en-US" b="1" dirty="0">
                <a:effectLst>
                  <a:outerShdw blurRad="38100" dist="38100" dir="2700000">
                    <a:srgbClr val="C0C0C0"/>
                  </a:outerShdw>
                </a:effectLst>
                <a:latin typeface="Times New Roman" panose="02020603050405020304" pitchFamily="18" charset="0"/>
                <a:cs typeface="Times New Roman" panose="02020603050405020304" pitchFamily="18" charset="0"/>
              </a:rPr>
              <a:t>Thí nghiệm 1</a:t>
            </a:r>
            <a:endParaRPr lang="en-US" altLang="en-US"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365"/>
                                        </p:tgtEl>
                                        <p:attrNameLst>
                                          <p:attrName>style.visibility</p:attrName>
                                        </p:attrNameLst>
                                      </p:cBhvr>
                                      <p:to>
                                        <p:strVal val="visible"/>
                                      </p:to>
                                    </p:set>
                                    <p:animEffect transition="in" filter="fade">
                                      <p:cBhvr>
                                        <p:cTn id="16" dur="500"/>
                                        <p:tgtEl>
                                          <p:spTgt spid="1536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366"/>
                                        </p:tgtEl>
                                        <p:attrNameLst>
                                          <p:attrName>style.visibility</p:attrName>
                                        </p:attrNameLst>
                                      </p:cBhvr>
                                      <p:to>
                                        <p:strVal val="visible"/>
                                      </p:to>
                                    </p:set>
                                    <p:animEffect transition="in" filter="fade">
                                      <p:cBhvr>
                                        <p:cTn id="21" dur="500"/>
                                        <p:tgtEl>
                                          <p:spTgt spid="1536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367"/>
                                        </p:tgtEl>
                                        <p:attrNameLst>
                                          <p:attrName>style.visibility</p:attrName>
                                        </p:attrNameLst>
                                      </p:cBhvr>
                                      <p:to>
                                        <p:strVal val="visible"/>
                                      </p:to>
                                    </p:set>
                                    <p:animEffect transition="in" filter="fade">
                                      <p:cBhvr>
                                        <p:cTn id="26" dur="500"/>
                                        <p:tgtEl>
                                          <p:spTgt spid="1536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368"/>
                                        </p:tgtEl>
                                        <p:attrNameLst>
                                          <p:attrName>style.visibility</p:attrName>
                                        </p:attrNameLst>
                                      </p:cBhvr>
                                      <p:to>
                                        <p:strVal val="visible"/>
                                      </p:to>
                                    </p:set>
                                    <p:animEffect transition="in" filter="fade">
                                      <p:cBhvr>
                                        <p:cTn id="31"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p:bldP spid="1536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153"/>
          <p:cNvSpPr>
            <a:spLocks noGrp="1"/>
          </p:cNvSpPr>
          <p:nvPr>
            <p:ph type="title"/>
          </p:nvPr>
        </p:nvSpPr>
        <p:spPr>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5363" name="Content Placeholder 4"/>
          <p:cNvSpPr>
            <a:spLocks noGrp="1"/>
          </p:cNvSpPr>
          <p:nvPr>
            <p:ph idx="1"/>
          </p:nvPr>
        </p:nvSpPr>
        <p:spPr>
          <a:xfrm>
            <a:off x="214313" y="100012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5364" name="Rectangle 5"/>
          <p:cNvSpPr/>
          <p:nvPr/>
        </p:nvSpPr>
        <p:spPr>
          <a:xfrm>
            <a:off x="747713" y="1519238"/>
            <a:ext cx="8372475" cy="4619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ts val="600"/>
              </a:spcBef>
              <a:spcAft>
                <a:spcPts val="600"/>
              </a:spcAft>
              <a:buFontTx/>
              <a:buNone/>
            </a:pPr>
            <a:r>
              <a:rPr lang="en-US" altLang="en-US" sz="2400"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sz="2400" dirty="0">
              <a:solidFill>
                <a:srgbClr val="000000"/>
              </a:solidFill>
              <a:latin typeface="Times New Roman" panose="02020603050405020304" pitchFamily="18" charset="0"/>
              <a:ea typeface="Calibri" panose="020F0502020204030204" pitchFamily="34" charset="0"/>
            </a:endParaRPr>
          </a:p>
        </p:txBody>
      </p:sp>
      <p:graphicFrame>
        <p:nvGraphicFramePr>
          <p:cNvPr id="15365" name="Table 15364"/>
          <p:cNvGraphicFramePr/>
          <p:nvPr/>
        </p:nvGraphicFramePr>
        <p:xfrm>
          <a:off x="608013" y="2249488"/>
          <a:ext cx="10579100" cy="2320925"/>
        </p:xfrm>
        <a:graphic>
          <a:graphicData uri="http://schemas.openxmlformats.org/drawingml/2006/table">
            <a:tbl>
              <a:tblPr/>
              <a:tblGrid>
                <a:gridCol w="3636963"/>
                <a:gridCol w="3436937"/>
                <a:gridCol w="3505200"/>
              </a:tblGrid>
              <a:tr h="126206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Gảy dây thun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Biên độ dao động của dây thun ( lớn / nhỏ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Âm phát ra ( to/ nhỏ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53816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Nhẹ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Nhỏ</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Nhỏ</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5207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Mạnh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Lớn</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To</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bl>
          </a:graphicData>
        </a:graphic>
      </p:graphicFrame>
      <p:sp>
        <p:nvSpPr>
          <p:cNvPr id="8" name="Rectangle 7"/>
          <p:cNvSpPr/>
          <p:nvPr/>
        </p:nvSpPr>
        <p:spPr>
          <a:xfrm>
            <a:off x="214313" y="5056188"/>
            <a:ext cx="11506200" cy="738188"/>
          </a:xfrm>
          <a:prstGeom prst="rect">
            <a:avLst/>
          </a:prstGeom>
        </p:spPr>
        <p:txBody>
          <a:bodyPr>
            <a:spAutoFit/>
          </a:bodyPr>
          <a:p>
            <a:pPr marL="342900" indent="-342900">
              <a:lnSpc>
                <a:spcPts val="1650"/>
              </a:lnSpc>
              <a:spcBef>
                <a:spcPts val="600"/>
              </a:spcBef>
              <a:spcAft>
                <a:spcPts val="900"/>
              </a:spcAft>
              <a:buFont typeface="Wingdings" panose="05000000000000000000" pitchFamily="2" charset="2"/>
              <a:buChar char=""/>
            </a:pPr>
            <a:r>
              <a:rPr dirty="0">
                <a:latin typeface="Times New Roman" panose="02020603050405020304" pitchFamily="18" charset="0"/>
                <a:cs typeface="Calibri" panose="020F0502020204030204" pitchFamily="34" charset="0"/>
              </a:rPr>
              <a:t>Biên độ dao động của dây thun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lớn thì âm phát ra của dây thun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to v</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 ngược</a:t>
            </a:r>
            <a:endParaRPr dirty="0">
              <a:latin typeface="Times New Roman" panose="02020603050405020304" pitchFamily="18" charset="0"/>
              <a:cs typeface="Calibri" panose="020F0502020204030204" pitchFamily="34" charset="0"/>
            </a:endParaRPr>
          </a:p>
          <a:p>
            <a:pPr marL="342900" indent="-342900">
              <a:lnSpc>
                <a:spcPts val="1650"/>
              </a:lnSpc>
              <a:spcBef>
                <a:spcPts val="600"/>
              </a:spcBef>
              <a:spcAft>
                <a:spcPts val="900"/>
              </a:spcAft>
              <a:buNone/>
            </a:pPr>
            <a:r>
              <a:rPr dirty="0">
                <a:latin typeface="Times New Roman" panose="02020603050405020304" pitchFamily="18" charset="0"/>
                <a:cs typeface="Calibri" panose="020F0502020204030204" pitchFamily="34" charset="0"/>
              </a:rPr>
              <a:t> lại, biên độ dao động của thun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nhỏ thì âm phát ra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nhỏ.</a:t>
            </a:r>
            <a:endParaRPr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6"/>
          <p:cNvSpPr/>
          <p:nvPr/>
        </p:nvSpPr>
        <p:spPr>
          <a:xfrm>
            <a:off x="195263" y="257175"/>
            <a:ext cx="11049000" cy="554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ts val="600"/>
              </a:spcBef>
              <a:spcAft>
                <a:spcPts val="600"/>
              </a:spcAft>
              <a:buFontTx/>
              <a:buNone/>
            </a:pPr>
            <a:r>
              <a:rPr lang="en-US" altLang="en-US" sz="3000" b="1" dirty="0">
                <a:solidFill>
                  <a:srgbClr val="000000"/>
                </a:solidFill>
                <a:latin typeface="Times New Roman" panose="02020603050405020304" pitchFamily="18" charset="0"/>
                <a:cs typeface="Calibri" panose="020F0502020204030204" pitchFamily="34" charset="0"/>
              </a:rPr>
              <a:t>2/ Tìm hiểu mối quan hệ giữa độ to của âm với biên độ âm </a:t>
            </a:r>
            <a:endParaRPr lang="en-US" altLang="en-US" sz="3000" dirty="0">
              <a:solidFill>
                <a:srgbClr val="000000"/>
              </a:solidFill>
              <a:latin typeface="Times New Roman" panose="02020603050405020304" pitchFamily="18" charset="0"/>
              <a:ea typeface="Calibri" panose="020F0502020204030204" pitchFamily="34" charset="0"/>
            </a:endParaRPr>
          </a:p>
        </p:txBody>
      </p:sp>
      <p:sp>
        <p:nvSpPr>
          <p:cNvPr id="8" name="Text Box 22"/>
          <p:cNvSpPr txBox="1">
            <a:spLocks noChangeArrowheads="1"/>
          </p:cNvSpPr>
          <p:nvPr/>
        </p:nvSpPr>
        <p:spPr bwMode="auto">
          <a:xfrm>
            <a:off x="-106362" y="839788"/>
            <a:ext cx="12268200" cy="554038"/>
          </a:xfrm>
          <a:prstGeom prst="rect">
            <a:avLst/>
          </a:prstGeom>
          <a:noFill/>
          <a:ln w="9525">
            <a:noFill/>
            <a:miter lim="800000"/>
          </a:ln>
        </p:spPr>
        <p:txBody>
          <a:bodyPr>
            <a:spAutoFit/>
          </a:bodyPr>
          <a:p>
            <a:pPr algn="ctr" eaLnBrk="1" hangingPunct="1">
              <a:spcBef>
                <a:spcPct val="50000"/>
              </a:spcBef>
              <a:buNone/>
            </a:pPr>
            <a:r>
              <a:rPr lang="en-US" altLang="en-US" sz="3000" b="1" dirty="0">
                <a:effectLst>
                  <a:outerShdw blurRad="38100" dist="38100" dir="2700000">
                    <a:srgbClr val="C0C0C0"/>
                  </a:outerShdw>
                </a:effectLst>
                <a:latin typeface="Constantia" panose="02030602050306030303" pitchFamily="18" charset="0"/>
              </a:rPr>
              <a:t> </a:t>
            </a:r>
            <a:r>
              <a:rPr lang="en-US" altLang="en-US" sz="3000" b="1" dirty="0">
                <a:effectLst>
                  <a:outerShdw blurRad="38100" dist="38100" dir="2700000">
                    <a:srgbClr val="C0C0C0"/>
                  </a:outerShdw>
                </a:effectLst>
                <a:latin typeface="Times New Roman" panose="02020603050405020304" pitchFamily="18" charset="0"/>
                <a:cs typeface="Times New Roman" panose="02020603050405020304" pitchFamily="18" charset="0"/>
              </a:rPr>
              <a:t>Thí nghiệm 2: </a:t>
            </a:r>
            <a:r>
              <a:rPr lang="en-US" altLang="en-US" sz="3000" dirty="0">
                <a:effectLst>
                  <a:outerShdw blurRad="38100" dist="38100" dir="2700000">
                    <a:srgbClr val="C0C0C0"/>
                  </a:outerShdw>
                </a:effectLst>
                <a:latin typeface="Times New Roman" panose="02020603050405020304" pitchFamily="18" charset="0"/>
                <a:cs typeface="Times New Roman" panose="02020603050405020304" pitchFamily="18" charset="0"/>
              </a:rPr>
              <a:t>Quan sát đồ thị dao động âm của âm thoa bằng dao động kí</a:t>
            </a:r>
            <a:endParaRPr lang="en-US" altLang="en-US" sz="3000"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pic>
        <p:nvPicPr>
          <p:cNvPr id="17414" name="Picture 8" descr="https://img.loigiaihay.com/picture/2022/0318/134.png"/>
          <p:cNvPicPr>
            <a:picLocks noChangeAspect="1"/>
          </p:cNvPicPr>
          <p:nvPr/>
        </p:nvPicPr>
        <p:blipFill>
          <a:blip r:embed="rId1"/>
          <a:stretch>
            <a:fillRect/>
          </a:stretch>
        </p:blipFill>
        <p:spPr>
          <a:xfrm>
            <a:off x="195263" y="1752600"/>
            <a:ext cx="6858000" cy="4724400"/>
          </a:xfrm>
          <a:prstGeom prst="rect">
            <a:avLst/>
          </a:prstGeom>
          <a:noFill/>
          <a:ln w="9525">
            <a:noFill/>
          </a:ln>
        </p:spPr>
      </p:pic>
      <p:sp>
        <p:nvSpPr>
          <p:cNvPr id="17415" name="Title 1"/>
          <p:cNvSpPr>
            <a:spLocks noGrp="1"/>
          </p:cNvSpPr>
          <p:nvPr>
            <p:ph type="title"/>
          </p:nvPr>
        </p:nvSpPr>
        <p:spPr>
          <a:xfrm>
            <a:off x="7681913" y="3382963"/>
            <a:ext cx="3352800" cy="1493837"/>
          </a:xfrm>
          <a:ln/>
        </p:spPr>
        <p:txBody>
          <a:bodyPr vert="horz" wrap="square" lIns="91440" tIns="45720" rIns="91440" bIns="45720" anchor="ctr" anchorCtr="0"/>
          <a:p>
            <a:r>
              <a:rPr lang="en-US" altLang="en-US" sz="2400" dirty="0">
                <a:latin typeface="Times New Roman" panose="02020603050405020304" pitchFamily="18" charset="0"/>
                <a:cs typeface="Times New Roman" panose="02020603050405020304" pitchFamily="18" charset="0"/>
              </a:rPr>
              <a:t>Để thực hiện được   thí nghiệm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y , cần chuẩn bị những dụng cụ gì ? </a:t>
            </a:r>
            <a:br>
              <a:rPr lang="en-US" altLang="en-US" dirty="0"/>
            </a:b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fade">
                                      <p:cBhvr>
                                        <p:cTn id="12" dur="500"/>
                                        <p:tgtEl>
                                          <p:spTgt spid="174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fade">
                                      <p:cBhvr>
                                        <p:cTn id="1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4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Text Box 3"/>
          <p:cNvSpPr txBox="1">
            <a:spLocks noChangeArrowheads="1"/>
          </p:cNvSpPr>
          <p:nvPr/>
        </p:nvSpPr>
        <p:spPr bwMode="auto">
          <a:xfrm>
            <a:off x="0" y="265113"/>
            <a:ext cx="11938000" cy="952500"/>
          </a:xfrm>
          <a:prstGeom prst="rect">
            <a:avLst/>
          </a:prstGeom>
          <a:noFill/>
          <a:ln w="9525">
            <a:noFill/>
            <a:miter lim="800000"/>
          </a:ln>
        </p:spPr>
        <p:txBody>
          <a:bodyPr>
            <a:spAutoFit/>
          </a:bodyPr>
          <a:lstStyle/>
          <a:p>
            <a:pPr marR="0" defTabSz="914400" eaLnBrk="1" hangingPunct="1">
              <a:spcBef>
                <a:spcPct val="50000"/>
              </a:spcBef>
              <a:buClrTx/>
              <a:buSzTx/>
              <a:buFontTx/>
              <a:buNone/>
              <a:defRPr/>
            </a:pPr>
            <a:r>
              <a:rPr kumimoji="0" lang="en-US" altLang="en-US" sz="2795" kern="1200" cap="none" spc="0" normalizeH="0" baseline="0" noProof="0" dirty="0">
                <a:latin typeface="Constantia" panose="02030602050306030303" pitchFamily="18" charset="0"/>
                <a:ea typeface="+mn-ea"/>
                <a:cs typeface="+mn-cs"/>
              </a:rPr>
              <a:t>Quan </a:t>
            </a:r>
            <a:r>
              <a:rPr kumimoji="0" lang="en-US" altLang="en-US" sz="2795" kern="1200" cap="none" spc="0" normalizeH="0" baseline="0" noProof="0" dirty="0" err="1">
                <a:latin typeface="Constantia" panose="02030602050306030303" pitchFamily="18" charset="0"/>
                <a:ea typeface="+mn-ea"/>
                <a:cs typeface="+mn-cs"/>
              </a:rPr>
              <a:t>sát</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dao</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động</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của</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đầu</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thước</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lắng</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nghe</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âm</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phát</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ra</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rồi</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điền</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vào</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bảng</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sau</a:t>
            </a:r>
            <a:r>
              <a:rPr kumimoji="0" lang="en-US" altLang="en-US" sz="2795" kern="1200" cap="none" spc="0" normalizeH="0" baseline="0" noProof="0" dirty="0">
                <a:latin typeface="Constantia" panose="02030602050306030303" pitchFamily="18" charset="0"/>
                <a:ea typeface="+mn-ea"/>
                <a:cs typeface="+mn-cs"/>
              </a:rPr>
              <a:t>.</a:t>
            </a:r>
            <a:endParaRPr kumimoji="0" lang="en-US" altLang="en-US" sz="2795" kern="1200" cap="none" spc="0" normalizeH="0" baseline="0" noProof="0" dirty="0">
              <a:latin typeface="Constantia" panose="02030602050306030303" pitchFamily="18" charset="0"/>
              <a:ea typeface="+mn-ea"/>
              <a:cs typeface="+mn-cs"/>
            </a:endParaRPr>
          </a:p>
        </p:txBody>
      </p:sp>
      <p:graphicFrame>
        <p:nvGraphicFramePr>
          <p:cNvPr id="19486" name="Group 30"/>
          <p:cNvGraphicFramePr>
            <a:graphicFrameLocks noGrp="1"/>
          </p:cNvGraphicFramePr>
          <p:nvPr/>
        </p:nvGraphicFramePr>
        <p:xfrm>
          <a:off x="1671638" y="4116388"/>
          <a:ext cx="8818563" cy="2736850"/>
        </p:xfrm>
        <a:graphic>
          <a:graphicData uri="http://schemas.openxmlformats.org/drawingml/2006/table">
            <a:tbl>
              <a:tblPr/>
              <a:tblGrid>
                <a:gridCol w="2964861"/>
                <a:gridCol w="3649060"/>
                <a:gridCol w="2204641"/>
              </a:tblGrid>
              <a:tr h="96953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Cách</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làm</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thước</a:t>
                      </a:r>
                      <a:r>
                        <a:rPr kumimoji="0" lang="en-US" sz="2600" b="1" i="0" u="none" strike="noStrike" cap="none" normalizeH="0" baseline="0" dirty="0">
                          <a:ln>
                            <a:noFill/>
                          </a:ln>
                          <a:solidFill>
                            <a:schemeClr val="tx1"/>
                          </a:solidFill>
                          <a:effectLst/>
                          <a:latin typeface="Constantia" panose="02030602050306030303" pitchFamily="18" charset="0"/>
                        </a:rPr>
                        <a:t> </a:t>
                      </a:r>
                      <a:endParaRPr kumimoji="0" lang="en-US" sz="2600" b="1" i="0" u="none" strike="noStrike" cap="none" normalizeH="0" baseline="0" dirty="0">
                        <a:ln>
                          <a:noFill/>
                        </a:ln>
                        <a:solidFill>
                          <a:schemeClr val="tx1"/>
                        </a:solidFill>
                        <a:effectLst/>
                        <a:latin typeface="Constantia" panose="02030602050306030303"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dao</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động</a:t>
                      </a:r>
                      <a:endParaRPr kumimoji="0" lang="en-US" sz="2600" b="1" i="0" u="none" strike="noStrike" cap="none" normalizeH="0" baseline="0" dirty="0">
                        <a:ln>
                          <a:noFill/>
                        </a:ln>
                        <a:solidFill>
                          <a:schemeClr val="tx1"/>
                        </a:solidFill>
                        <a:effectLst/>
                        <a:latin typeface="Constantia" panose="02030602050306030303" pitchFamily="18" charset="0"/>
                      </a:endParaRPr>
                    </a:p>
                  </a:txBody>
                  <a:tcPr marL="91227" marR="91227" marT="45588" marB="45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Đầu</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thước</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dao</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động</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rgbClr val="0000FF"/>
                          </a:solidFill>
                          <a:effectLst/>
                          <a:latin typeface="Constantia" panose="02030602050306030303" pitchFamily="18" charset="0"/>
                        </a:rPr>
                        <a:t>mạnh</a:t>
                      </a:r>
                      <a:r>
                        <a:rPr kumimoji="0" lang="en-US" sz="2600" b="1" i="0" u="none" strike="noStrike" cap="none" normalizeH="0" baseline="0" dirty="0">
                          <a:ln>
                            <a:noFill/>
                          </a:ln>
                          <a:solidFill>
                            <a:srgbClr val="0000FF"/>
                          </a:solidFill>
                          <a:effectLst/>
                          <a:latin typeface="Constantia" panose="02030602050306030303" pitchFamily="18" charset="0"/>
                        </a:rPr>
                        <a:t> </a:t>
                      </a:r>
                      <a:r>
                        <a:rPr kumimoji="0" lang="en-US" sz="2600" b="1" i="0" u="none" strike="noStrike" cap="none" normalizeH="0" baseline="0" dirty="0">
                          <a:ln>
                            <a:noFill/>
                          </a:ln>
                          <a:solidFill>
                            <a:schemeClr val="tx1"/>
                          </a:solidFill>
                          <a:effectLst/>
                          <a:latin typeface="Constantia" panose="02030602050306030303" pitchFamily="18" charset="0"/>
                        </a:rPr>
                        <a:t> hay  </a:t>
                      </a:r>
                      <a:r>
                        <a:rPr kumimoji="0" lang="en-US" sz="2600" b="1" i="0" u="none" strike="noStrike" cap="none" normalizeH="0" baseline="0" dirty="0" err="1">
                          <a:ln>
                            <a:noFill/>
                          </a:ln>
                          <a:solidFill>
                            <a:srgbClr val="0000FF"/>
                          </a:solidFill>
                          <a:effectLst/>
                          <a:latin typeface="Constantia" panose="02030602050306030303" pitchFamily="18" charset="0"/>
                        </a:rPr>
                        <a:t>yếu</a:t>
                      </a:r>
                      <a:r>
                        <a:rPr kumimoji="0" lang="en-US" sz="2600" b="1" i="0" u="none" strike="noStrike" cap="none" normalizeH="0" baseline="0" dirty="0">
                          <a:ln>
                            <a:noFill/>
                          </a:ln>
                          <a:solidFill>
                            <a:schemeClr val="tx1"/>
                          </a:solidFill>
                          <a:effectLst/>
                          <a:latin typeface="Constantia" panose="02030602050306030303" pitchFamily="18" charset="0"/>
                        </a:rPr>
                        <a:t>?</a:t>
                      </a:r>
                      <a:endParaRPr kumimoji="0" lang="en-US" sz="2600" b="1" i="0" u="none" strike="noStrike" cap="none" normalizeH="0" baseline="0" dirty="0">
                        <a:ln>
                          <a:noFill/>
                        </a:ln>
                        <a:solidFill>
                          <a:schemeClr val="tx1"/>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Âm</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err="1">
                          <a:ln>
                            <a:noFill/>
                          </a:ln>
                          <a:solidFill>
                            <a:schemeClr val="tx1"/>
                          </a:solidFill>
                          <a:effectLst/>
                          <a:latin typeface="Constantia" panose="02030602050306030303" pitchFamily="18" charset="0"/>
                        </a:rPr>
                        <a:t>phát</a:t>
                      </a:r>
                      <a:r>
                        <a:rPr kumimoji="0" lang="en-US" sz="2600" b="1" i="0" u="none" strike="noStrike" cap="none" normalizeH="0" baseline="0">
                          <a:ln>
                            <a:noFill/>
                          </a:ln>
                          <a:solidFill>
                            <a:schemeClr val="tx1"/>
                          </a:solidFill>
                          <a:effectLst/>
                          <a:latin typeface="Constantia" panose="02030602050306030303" pitchFamily="18" charset="0"/>
                        </a:rPr>
                        <a:t> ra </a:t>
                      </a:r>
                      <a:r>
                        <a:rPr kumimoji="0" lang="en-US" sz="2600" b="1" i="0" u="none" strike="noStrike" cap="none" normalizeH="0" baseline="0">
                          <a:ln>
                            <a:noFill/>
                          </a:ln>
                          <a:solidFill>
                            <a:srgbClr val="0000FF"/>
                          </a:solidFill>
                          <a:effectLst/>
                          <a:latin typeface="Constantia" panose="02030602050306030303" pitchFamily="18" charset="0"/>
                        </a:rPr>
                        <a:t> </a:t>
                      </a:r>
                      <a:r>
                        <a:rPr kumimoji="0" lang="en-US" sz="2600" b="1" i="0" u="none" strike="noStrike" cap="none" normalizeH="0" baseline="0" dirty="0">
                          <a:ln>
                            <a:noFill/>
                          </a:ln>
                          <a:solidFill>
                            <a:srgbClr val="0000FF"/>
                          </a:solidFill>
                          <a:effectLst/>
                          <a:latin typeface="Constantia" panose="02030602050306030303" pitchFamily="18" charset="0"/>
                        </a:rPr>
                        <a:t>to </a:t>
                      </a:r>
                      <a:r>
                        <a:rPr kumimoji="0" lang="en-US" sz="2600" b="1" i="0" u="none" strike="noStrike" cap="none" normalizeH="0" baseline="0" dirty="0">
                          <a:ln>
                            <a:noFill/>
                          </a:ln>
                          <a:solidFill>
                            <a:schemeClr val="tx1"/>
                          </a:solidFill>
                          <a:effectLst/>
                          <a:latin typeface="Constantia" panose="02030602050306030303" pitchFamily="18" charset="0"/>
                        </a:rPr>
                        <a:t>hay </a:t>
                      </a:r>
                      <a:r>
                        <a:rPr kumimoji="0" lang="en-US" sz="2600" b="1" i="0" u="none" strike="noStrike" cap="none" normalizeH="0" baseline="0" dirty="0" err="1">
                          <a:ln>
                            <a:noFill/>
                          </a:ln>
                          <a:solidFill>
                            <a:srgbClr val="0000FF"/>
                          </a:solidFill>
                          <a:effectLst/>
                          <a:latin typeface="Constantia" panose="02030602050306030303" pitchFamily="18" charset="0"/>
                        </a:rPr>
                        <a:t>nhỏ</a:t>
                      </a:r>
                      <a:r>
                        <a:rPr kumimoji="0" lang="en-US" sz="2600" b="1" i="0" u="none" strike="noStrike" cap="none" normalizeH="0" baseline="0" dirty="0">
                          <a:ln>
                            <a:noFill/>
                          </a:ln>
                          <a:solidFill>
                            <a:schemeClr val="tx1"/>
                          </a:solidFill>
                          <a:effectLst/>
                          <a:latin typeface="Constantia" panose="02030602050306030303" pitchFamily="18" charset="0"/>
                        </a:rPr>
                        <a:t>?</a:t>
                      </a:r>
                      <a:endParaRPr kumimoji="0" lang="en-US" sz="2600" b="1" i="0" u="none" strike="noStrike" cap="none" normalizeH="0" baseline="0" dirty="0">
                        <a:ln>
                          <a:noFill/>
                        </a:ln>
                        <a:solidFill>
                          <a:schemeClr val="tx1"/>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8365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a:ln>
                            <a:noFill/>
                          </a:ln>
                          <a:solidFill>
                            <a:schemeClr val="tx1"/>
                          </a:solidFill>
                          <a:effectLst/>
                          <a:latin typeface="Constantia" panose="02030602050306030303" pitchFamily="18" charset="0"/>
                        </a:rPr>
                        <a:t>Nâng đầu thước </a:t>
                      </a:r>
                      <a:r>
                        <a:rPr kumimoji="0" lang="en-US" sz="2600" b="1" i="0" u="none" strike="noStrike" cap="none" normalizeH="0" baseline="0">
                          <a:ln>
                            <a:noFill/>
                          </a:ln>
                          <a:solidFill>
                            <a:srgbClr val="0000FF"/>
                          </a:solidFill>
                          <a:effectLst/>
                          <a:latin typeface="Constantia" panose="02030602050306030303" pitchFamily="18" charset="0"/>
                        </a:rPr>
                        <a:t>lệch nhiều</a:t>
                      </a:r>
                      <a:endParaRPr kumimoji="0" lang="en-US" sz="2600" b="1" i="0" u="none" strike="noStrike" cap="none" normalizeH="0" baseline="0">
                        <a:ln>
                          <a:noFill/>
                        </a:ln>
                        <a:solidFill>
                          <a:srgbClr val="0000FF"/>
                        </a:solidFill>
                        <a:effectLst/>
                        <a:latin typeface="Constantia" panose="02030602050306030303" pitchFamily="18" charset="0"/>
                      </a:endParaRPr>
                    </a:p>
                  </a:txBody>
                  <a:tcPr marL="91227" marR="91227" marT="45588" marB="45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8365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a:ln>
                            <a:noFill/>
                          </a:ln>
                          <a:solidFill>
                            <a:schemeClr val="tx1"/>
                          </a:solidFill>
                          <a:effectLst/>
                          <a:latin typeface="Constantia" panose="02030602050306030303" pitchFamily="18" charset="0"/>
                        </a:rPr>
                        <a:t>Nâng đầu thước </a:t>
                      </a:r>
                      <a:r>
                        <a:rPr kumimoji="0" lang="en-US" sz="2600" b="1" i="0" u="none" strike="noStrike" cap="none" normalizeH="0" baseline="0">
                          <a:ln>
                            <a:noFill/>
                          </a:ln>
                          <a:solidFill>
                            <a:srgbClr val="0000FF"/>
                          </a:solidFill>
                          <a:effectLst/>
                          <a:latin typeface="Constantia" panose="02030602050306030303" pitchFamily="18" charset="0"/>
                        </a:rPr>
                        <a:t>lệch ít</a:t>
                      </a:r>
                      <a:endParaRPr kumimoji="0" lang="en-US" sz="2600" b="1" i="0" u="none" strike="noStrike" cap="none" normalizeH="0" baseline="0">
                        <a:ln>
                          <a:noFill/>
                        </a:ln>
                        <a:solidFill>
                          <a:srgbClr val="0000FF"/>
                        </a:solidFill>
                        <a:effectLst/>
                        <a:latin typeface="Constantia" panose="02030602050306030303" pitchFamily="18" charset="0"/>
                      </a:endParaRPr>
                    </a:p>
                  </a:txBody>
                  <a:tcPr marL="91227" marR="91227" marT="45588" marB="45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15" name="TextBox 14"/>
          <p:cNvSpPr txBox="1"/>
          <p:nvPr/>
        </p:nvSpPr>
        <p:spPr>
          <a:xfrm>
            <a:off x="277813" y="3502025"/>
            <a:ext cx="2301875" cy="522288"/>
          </a:xfrm>
          <a:prstGeom prst="rect">
            <a:avLst/>
          </a:prstGeom>
          <a:noFill/>
        </p:spPr>
        <p:txBody>
          <a:bodyPr>
            <a:spAutoFit/>
          </a:bodyPr>
          <a:lstStyle/>
          <a:p>
            <a:pPr marR="0" algn="ctr" defTabSz="914400">
              <a:buClrTx/>
              <a:buSzTx/>
              <a:buFontTx/>
              <a:buNone/>
              <a:defRPr/>
            </a:pPr>
            <a:r>
              <a:rPr kumimoji="0" 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Bảng</a:t>
            </a:r>
            <a:r>
              <a:rPr kumimoji="0" 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1:</a:t>
            </a:r>
            <a:endParaRPr kumimoji="0" 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endParaRPr>
          </a:p>
        </p:txBody>
      </p:sp>
      <p:grpSp>
        <p:nvGrpSpPr>
          <p:cNvPr id="12" name="Group 29"/>
          <p:cNvGrpSpPr/>
          <p:nvPr/>
        </p:nvGrpSpPr>
        <p:grpSpPr>
          <a:xfrm>
            <a:off x="4979988" y="1681163"/>
            <a:ext cx="3724275" cy="1425575"/>
            <a:chOff x="2311400" y="3556000"/>
            <a:chExt cx="3733800" cy="1428750"/>
          </a:xfrm>
        </p:grpSpPr>
        <p:sp>
          <p:nvSpPr>
            <p:cNvPr id="13" name="Arc 12"/>
            <p:cNvSpPr/>
            <p:nvPr/>
          </p:nvSpPr>
          <p:spPr bwMode="auto">
            <a:xfrm rot="5139068">
              <a:off x="3607118" y="2260282"/>
              <a:ext cx="1142364" cy="3733800"/>
            </a:xfrm>
            <a:prstGeom prst="arc">
              <a:avLst>
                <a:gd name="adj1" fmla="val 16547136"/>
                <a:gd name="adj2" fmla="val 582597"/>
              </a:avLst>
            </a:prstGeom>
            <a:solidFill>
              <a:schemeClr val="bg1"/>
            </a:solidFill>
            <a:ln w="57150"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17460" name="Straight Connector 24"/>
            <p:cNvCxnSpPr/>
            <p:nvPr/>
          </p:nvCxnSpPr>
          <p:spPr>
            <a:xfrm>
              <a:off x="3035300" y="4694237"/>
              <a:ext cx="1143000" cy="1588"/>
            </a:xfrm>
            <a:prstGeom prst="line">
              <a:avLst/>
            </a:prstGeom>
            <a:ln w="57150" cap="flat" cmpd="sng">
              <a:solidFill>
                <a:schemeClr val="tx1"/>
              </a:solidFill>
              <a:prstDash val="solid"/>
              <a:headEnd type="none" w="med" len="med"/>
              <a:tailEnd type="none" w="med" len="med"/>
            </a:ln>
          </p:spPr>
        </p:cxnSp>
        <p:sp>
          <p:nvSpPr>
            <p:cNvPr id="16" name="Rectangle 15"/>
            <p:cNvSpPr/>
            <p:nvPr/>
          </p:nvSpPr>
          <p:spPr bwMode="auto">
            <a:xfrm>
              <a:off x="3048000" y="4724400"/>
              <a:ext cx="1295400" cy="260350"/>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grpSp>
        <p:nvGrpSpPr>
          <p:cNvPr id="17" name="Group 27"/>
          <p:cNvGrpSpPr/>
          <p:nvPr/>
        </p:nvGrpSpPr>
        <p:grpSpPr>
          <a:xfrm>
            <a:off x="1271588" y="1706563"/>
            <a:ext cx="3800475" cy="1430337"/>
            <a:chOff x="2362200" y="2374900"/>
            <a:chExt cx="3733800" cy="1435100"/>
          </a:xfrm>
        </p:grpSpPr>
        <p:sp>
          <p:nvSpPr>
            <p:cNvPr id="18" name="Arc 17"/>
            <p:cNvSpPr/>
            <p:nvPr/>
          </p:nvSpPr>
          <p:spPr bwMode="auto">
            <a:xfrm rot="5400000">
              <a:off x="3657291" y="1079810"/>
              <a:ext cx="1143621" cy="3733800"/>
            </a:xfrm>
            <a:prstGeom prst="arc">
              <a:avLst>
                <a:gd name="adj1" fmla="val 16579200"/>
                <a:gd name="adj2" fmla="val 156154"/>
              </a:avLst>
            </a:prstGeom>
            <a:solidFill>
              <a:schemeClr val="bg1"/>
            </a:solidFill>
            <a:ln w="57150"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17455" name="Straight Connector 17"/>
            <p:cNvCxnSpPr/>
            <p:nvPr/>
          </p:nvCxnSpPr>
          <p:spPr>
            <a:xfrm>
              <a:off x="3060700" y="3519487"/>
              <a:ext cx="1143000" cy="1588"/>
            </a:xfrm>
            <a:prstGeom prst="line">
              <a:avLst/>
            </a:prstGeom>
            <a:ln w="57150" cap="flat" cmpd="sng">
              <a:solidFill>
                <a:schemeClr val="tx1"/>
              </a:solidFill>
              <a:prstDash val="solid"/>
              <a:headEnd type="none" w="med" len="med"/>
              <a:tailEnd type="none" w="med" len="med"/>
            </a:ln>
          </p:spPr>
        </p:cxnSp>
        <p:sp>
          <p:nvSpPr>
            <p:cNvPr id="20" name="Rectangle 19"/>
            <p:cNvSpPr/>
            <p:nvPr/>
          </p:nvSpPr>
          <p:spPr bwMode="auto">
            <a:xfrm>
              <a:off x="3073178" y="3549650"/>
              <a:ext cx="1295939" cy="260350"/>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cxnSp>
        <p:nvCxnSpPr>
          <p:cNvPr id="21" name="Straight Connector 31"/>
          <p:cNvCxnSpPr/>
          <p:nvPr/>
        </p:nvCxnSpPr>
        <p:spPr>
          <a:xfrm>
            <a:off x="1968500" y="2846388"/>
            <a:ext cx="7664450" cy="1587"/>
          </a:xfrm>
          <a:prstGeom prst="line">
            <a:avLst/>
          </a:prstGeom>
          <a:ln w="19050" cap="flat" cmpd="sng">
            <a:solidFill>
              <a:schemeClr val="tx1"/>
            </a:solidFill>
            <a:prstDash val="dash"/>
            <a:headEnd type="none" w="med" len="med"/>
            <a:tailEnd type="none" w="med" len="med"/>
          </a:ln>
        </p:spPr>
      </p:cxnSp>
      <p:cxnSp>
        <p:nvCxnSpPr>
          <p:cNvPr id="22" name="Straight Connector 33"/>
          <p:cNvCxnSpPr/>
          <p:nvPr/>
        </p:nvCxnSpPr>
        <p:spPr>
          <a:xfrm>
            <a:off x="2106613" y="2263775"/>
            <a:ext cx="6842125" cy="1588"/>
          </a:xfrm>
          <a:prstGeom prst="line">
            <a:avLst/>
          </a:prstGeom>
          <a:ln w="19050" cap="flat" cmpd="sng">
            <a:solidFill>
              <a:schemeClr val="tx1"/>
            </a:solidFill>
            <a:prstDash val="dash"/>
            <a:headEnd type="none" w="med" len="med"/>
            <a:tailEnd type="none" w="med" len="med"/>
          </a:ln>
        </p:spPr>
      </p:cxnSp>
      <p:cxnSp>
        <p:nvCxnSpPr>
          <p:cNvPr id="23" name="Straight Arrow Connector 37"/>
          <p:cNvCxnSpPr/>
          <p:nvPr/>
        </p:nvCxnSpPr>
        <p:spPr>
          <a:xfrm rot="5400000">
            <a:off x="4911725" y="2657475"/>
            <a:ext cx="379413" cy="1588"/>
          </a:xfrm>
          <a:prstGeom prst="straightConnector1">
            <a:avLst/>
          </a:prstGeom>
          <a:ln w="38100" cap="flat" cmpd="sng">
            <a:solidFill>
              <a:srgbClr val="0000FF"/>
            </a:solidFill>
            <a:prstDash val="solid"/>
            <a:headEnd type="arrow" w="med" len="med"/>
            <a:tailEnd type="arrow" w="med" len="med"/>
          </a:ln>
        </p:spPr>
      </p:cxnSp>
      <p:cxnSp>
        <p:nvCxnSpPr>
          <p:cNvPr id="24" name="Straight Connector 38"/>
          <p:cNvCxnSpPr/>
          <p:nvPr/>
        </p:nvCxnSpPr>
        <p:spPr>
          <a:xfrm>
            <a:off x="2106613" y="2466975"/>
            <a:ext cx="3421062" cy="1588"/>
          </a:xfrm>
          <a:prstGeom prst="line">
            <a:avLst/>
          </a:prstGeom>
          <a:ln w="19050" cap="flat" cmpd="sng">
            <a:solidFill>
              <a:schemeClr val="tx1"/>
            </a:solidFill>
            <a:prstDash val="dash"/>
            <a:headEnd type="none" w="med" len="med"/>
            <a:tailEnd type="none" w="med" len="med"/>
          </a:ln>
        </p:spPr>
      </p:cxnSp>
      <p:cxnSp>
        <p:nvCxnSpPr>
          <p:cNvPr id="25" name="Straight Arrow Connector 42"/>
          <p:cNvCxnSpPr/>
          <p:nvPr/>
        </p:nvCxnSpPr>
        <p:spPr>
          <a:xfrm rot="5400000">
            <a:off x="8491538" y="2549525"/>
            <a:ext cx="608012" cy="1588"/>
          </a:xfrm>
          <a:prstGeom prst="straightConnector1">
            <a:avLst/>
          </a:prstGeom>
          <a:ln w="38100" cap="flat" cmpd="sng">
            <a:solidFill>
              <a:srgbClr val="0000FF"/>
            </a:solidFill>
            <a:prstDash val="solid"/>
            <a:headEnd type="arrow" w="med" len="med"/>
            <a:tailEnd type="arrow" w="med" len="med"/>
          </a:ln>
        </p:spPr>
      </p:cxnSp>
      <p:sp>
        <p:nvSpPr>
          <p:cNvPr id="26" name="Rounded Rectangular Callout 17"/>
          <p:cNvSpPr/>
          <p:nvPr/>
        </p:nvSpPr>
        <p:spPr bwMode="auto">
          <a:xfrm>
            <a:off x="6197869" y="3459409"/>
            <a:ext cx="1976299" cy="608092"/>
          </a:xfrm>
          <a:prstGeom prst="wedgeRoundRectCallout">
            <a:avLst>
              <a:gd name="adj1" fmla="val 75273"/>
              <a:gd name="adj2" fmla="val -205192"/>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nhiều</a:t>
            </a:r>
            <a:endPar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sp>
        <p:nvSpPr>
          <p:cNvPr id="27" name="Rounded Rectangular Callout 19"/>
          <p:cNvSpPr/>
          <p:nvPr/>
        </p:nvSpPr>
        <p:spPr bwMode="auto">
          <a:xfrm>
            <a:off x="3019420" y="3505011"/>
            <a:ext cx="1444218" cy="608092"/>
          </a:xfrm>
          <a:prstGeom prst="wedgeRoundRectCallout">
            <a:avLst>
              <a:gd name="adj1" fmla="val 84952"/>
              <a:gd name="adj2" fmla="val -195962"/>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ít</a:t>
            </a:r>
            <a:endPar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sp>
        <p:nvSpPr>
          <p:cNvPr id="28" name="TextBox 27"/>
          <p:cNvSpPr txBox="1"/>
          <p:nvPr/>
        </p:nvSpPr>
        <p:spPr>
          <a:xfrm>
            <a:off x="8513763" y="2820988"/>
            <a:ext cx="2279650" cy="460375"/>
          </a:xfrm>
          <a:prstGeom prst="rect">
            <a:avLst/>
          </a:prstGeom>
          <a:noFill/>
        </p:spPr>
        <p:txBody>
          <a:bodyPr>
            <a:spAutoFit/>
          </a:bodyPr>
          <a:lstStyle/>
          <a:p>
            <a:pPr marR="0" defTabSz="914400">
              <a:buClrTx/>
              <a:buSzTx/>
              <a:buFontTx/>
              <a:buNone/>
              <a:defRPr/>
            </a:pPr>
            <a:r>
              <a:rPr kumimoji="0" lang="en-US" sz="2395" b="1" kern="1200" cap="none" spc="0" normalizeH="0" baseline="0" noProof="0" dirty="0" err="1">
                <a:latin typeface="Constantia" panose="02030602050306030303" pitchFamily="18" charset="0"/>
                <a:ea typeface="+mn-ea"/>
                <a:cs typeface="+mn-cs"/>
              </a:rPr>
              <a:t>Vị</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trí</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cân</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bằng</a:t>
            </a:r>
            <a:endParaRPr kumimoji="0" lang="en-US" sz="2395" b="1" kern="1200" cap="none" spc="0" normalizeH="0" baseline="0" noProof="0" dirty="0">
              <a:latin typeface="Constantia" panose="02030602050306030303" pitchFamily="18" charset="0"/>
              <a:ea typeface="+mn-ea"/>
              <a:cs typeface="+mn-cs"/>
            </a:endParaRPr>
          </a:p>
        </p:txBody>
      </p:sp>
      <p:sp>
        <p:nvSpPr>
          <p:cNvPr id="29" name="Freeform 107"/>
          <p:cNvSpPr/>
          <p:nvPr/>
        </p:nvSpPr>
        <p:spPr bwMode="auto">
          <a:xfrm rot="3798242">
            <a:off x="4449525" y="2007289"/>
            <a:ext cx="828209"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79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 name="Freeform 107"/>
          <p:cNvSpPr/>
          <p:nvPr/>
        </p:nvSpPr>
        <p:spPr bwMode="auto">
          <a:xfrm rot="3798242">
            <a:off x="8110746" y="1851647"/>
            <a:ext cx="828208"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79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5635625" y="5257800"/>
            <a:ext cx="1273175"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GB" altLang="en-US" sz="2400" b="1" dirty="0">
                <a:solidFill>
                  <a:srgbClr val="C00000"/>
                </a:solidFill>
                <a:latin typeface="Times New Roman" panose="02020603050405020304" pitchFamily="18" charset="0"/>
              </a:rPr>
              <a:t>MẠNH</a:t>
            </a:r>
            <a:endParaRPr lang="en-US" altLang="en-US" sz="2400" b="1" dirty="0">
              <a:solidFill>
                <a:srgbClr val="C00000"/>
              </a:solidFill>
              <a:latin typeface="Times New Roman" panose="02020603050405020304" pitchFamily="18" charset="0"/>
            </a:endParaRPr>
          </a:p>
        </p:txBody>
      </p:sp>
      <p:sp>
        <p:nvSpPr>
          <p:cNvPr id="3" name="TextBox 2"/>
          <p:cNvSpPr txBox="1"/>
          <p:nvPr/>
        </p:nvSpPr>
        <p:spPr>
          <a:xfrm>
            <a:off x="8742363" y="5257800"/>
            <a:ext cx="890587"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GB" altLang="en-US" sz="2400" b="1" dirty="0">
                <a:solidFill>
                  <a:srgbClr val="FF0000"/>
                </a:solidFill>
                <a:latin typeface="Times New Roman" panose="02020603050405020304" pitchFamily="18" charset="0"/>
              </a:rPr>
              <a:t>TO</a:t>
            </a:r>
            <a:endParaRPr lang="en-US" altLang="en-US" sz="2400" b="1" dirty="0">
              <a:solidFill>
                <a:srgbClr val="FF0000"/>
              </a:solidFill>
              <a:latin typeface="Times New Roman" panose="02020603050405020304" pitchFamily="18" charset="0"/>
            </a:endParaRPr>
          </a:p>
        </p:txBody>
      </p:sp>
      <p:sp>
        <p:nvSpPr>
          <p:cNvPr id="4" name="TextBox 3"/>
          <p:cNvSpPr txBox="1"/>
          <p:nvPr/>
        </p:nvSpPr>
        <p:spPr>
          <a:xfrm>
            <a:off x="5715000" y="6226175"/>
            <a:ext cx="976313" cy="473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GB" altLang="en-US" sz="2400" b="1" dirty="0">
                <a:solidFill>
                  <a:srgbClr val="C00000"/>
                </a:solidFill>
                <a:latin typeface="Times New Roman" panose="02020603050405020304" pitchFamily="18" charset="0"/>
              </a:rPr>
              <a:t>YẾU</a:t>
            </a:r>
            <a:endParaRPr lang="en-US" altLang="en-US" sz="2400" b="1" dirty="0">
              <a:solidFill>
                <a:srgbClr val="C00000"/>
              </a:solidFill>
              <a:latin typeface="Times New Roman" panose="02020603050405020304" pitchFamily="18" charset="0"/>
            </a:endParaRPr>
          </a:p>
        </p:txBody>
      </p:sp>
      <p:sp>
        <p:nvSpPr>
          <p:cNvPr id="5" name="TextBox 4"/>
          <p:cNvSpPr txBox="1"/>
          <p:nvPr/>
        </p:nvSpPr>
        <p:spPr>
          <a:xfrm>
            <a:off x="8848725" y="6226175"/>
            <a:ext cx="976313"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GB" altLang="en-US" sz="2400" b="1" dirty="0">
                <a:solidFill>
                  <a:srgbClr val="C00000"/>
                </a:solidFill>
                <a:latin typeface="Times New Roman" panose="02020603050405020304" pitchFamily="18" charset="0"/>
              </a:rPr>
              <a:t>NHỎ</a:t>
            </a:r>
            <a:endParaRPr lang="en-US" altLang="en-US" sz="2400" b="1" dirty="0">
              <a:solidFill>
                <a:srgbClr val="C00000"/>
              </a:solidFill>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trips(downRight)">
                                      <p:cBhvr>
                                        <p:cTn id="7" dur="500"/>
                                        <p:tgtEl>
                                          <p:spTgt spid="4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486"/>
                                        </p:tgtEl>
                                        <p:attrNameLst>
                                          <p:attrName>style.visibility</p:attrName>
                                        </p:attrNameLst>
                                      </p:cBhvr>
                                      <p:to>
                                        <p:strVal val="visible"/>
                                      </p:to>
                                    </p:set>
                                    <p:animEffect transition="in" filter="randombar(horizontal)">
                                      <p:cBhvr>
                                        <p:cTn id="11" dur="500"/>
                                        <p:tgtEl>
                                          <p:spTgt spid="19486"/>
                                        </p:tgtEl>
                                      </p:cBhvr>
                                    </p:animEffect>
                                  </p:childTnLst>
                                </p:cTn>
                              </p:par>
                              <p:par>
                                <p:cTn id="12" presetID="14" presetClass="entr" presetSubtype="1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par>
                                <p:cTn id="33" presetID="14" presetClass="entr" presetSubtype="1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par>
                                <p:cTn id="40" presetID="14" presetClass="entr" presetSubtype="1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par>
                          <p:cTn id="48" fill="hold">
                            <p:stCondLst>
                              <p:cond delay="500"/>
                            </p:stCondLst>
                            <p:childTnLst>
                              <p:par>
                                <p:cTn id="49" presetID="14" presetClass="entr" presetSubtype="1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childTnLst>
                          </p:cTn>
                        </p:par>
                        <p:par>
                          <p:cTn id="52" fill="hold">
                            <p:stCondLst>
                              <p:cond delay="1000"/>
                            </p:stCondLst>
                            <p:childTnLst>
                              <p:par>
                                <p:cTn id="53" presetID="14" presetClass="entr" presetSubtype="1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par>
                          <p:cTn id="56" fill="hold">
                            <p:stCondLst>
                              <p:cond delay="1500"/>
                            </p:stCondLst>
                            <p:childTnLst>
                              <p:par>
                                <p:cTn id="57" presetID="14" presetClass="entr" presetSubtype="1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1000"/>
                                        <p:tgtEl>
                                          <p:spTgt spid="5"/>
                                        </p:tgtEl>
                                      </p:cBhvr>
                                    </p:animEffect>
                                    <p:anim calcmode="lin" valueType="num">
                                      <p:cBhvr>
                                        <p:cTn id="82" dur="1000" fill="hold"/>
                                        <p:tgtEl>
                                          <p:spTgt spid="5"/>
                                        </p:tgtEl>
                                        <p:attrNameLst>
                                          <p:attrName>ppt_x</p:attrName>
                                        </p:attrNameLst>
                                      </p:cBhvr>
                                      <p:tavLst>
                                        <p:tav tm="0">
                                          <p:val>
                                            <p:strVal val="#ppt_x"/>
                                          </p:val>
                                        </p:tav>
                                        <p:tav tm="100000">
                                          <p:val>
                                            <p:strVal val="#ppt_x"/>
                                          </p:val>
                                        </p:tav>
                                      </p:tavLst>
                                    </p:anim>
                                    <p:anim calcmode="lin" valueType="num">
                                      <p:cBhvr>
                                        <p:cTn id="8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 grpId="0"/>
      <p:bldP spid="28" grpId="0"/>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3"/>
          <p:cNvSpPr txBox="1"/>
          <p:nvPr/>
        </p:nvSpPr>
        <p:spPr>
          <a:xfrm>
            <a:off x="404813" y="685800"/>
            <a:ext cx="11353800" cy="43084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GB" altLang="en-US" sz="5000" dirty="0">
                <a:solidFill>
                  <a:srgbClr val="0000FF"/>
                </a:solidFill>
                <a:latin typeface="Times New Roman" panose="02020603050405020304" pitchFamily="18" charset="0"/>
              </a:rPr>
              <a:t>*Âm nghe càng </a:t>
            </a:r>
            <a:r>
              <a:rPr lang="en-GB" altLang="en-US" sz="5000" dirty="0">
                <a:solidFill>
                  <a:srgbClr val="C00000"/>
                </a:solidFill>
                <a:latin typeface="Times New Roman" panose="02020603050405020304" pitchFamily="18" charset="0"/>
              </a:rPr>
              <a:t>to</a:t>
            </a:r>
            <a:r>
              <a:rPr lang="en-GB" altLang="en-US" sz="5000" dirty="0">
                <a:solidFill>
                  <a:srgbClr val="0000FF"/>
                </a:solidFill>
                <a:latin typeface="Times New Roman" panose="02020603050405020304" pitchFamily="18" charset="0"/>
              </a:rPr>
              <a:t> khi biên độ dao động càng lớn.</a:t>
            </a:r>
            <a:endParaRPr lang="en-GB" altLang="en-US" sz="5000" dirty="0">
              <a:solidFill>
                <a:srgbClr val="0000FF"/>
              </a:solidFill>
              <a:latin typeface="Times New Roman" panose="02020603050405020304" pitchFamily="18" charset="0"/>
            </a:endParaRPr>
          </a:p>
          <a:p>
            <a:pPr marL="0" lvl="0" indent="0">
              <a:spcBef>
                <a:spcPct val="0"/>
              </a:spcBef>
              <a:buFontTx/>
              <a:buNone/>
            </a:pPr>
            <a:r>
              <a:rPr lang="en-GB" altLang="en-US" sz="5000" dirty="0">
                <a:solidFill>
                  <a:srgbClr val="0000FF"/>
                </a:solidFill>
                <a:latin typeface="Times New Roman" panose="02020603050405020304" pitchFamily="18" charset="0"/>
              </a:rPr>
              <a:t>*Âm nghe càng </a:t>
            </a:r>
            <a:r>
              <a:rPr lang="en-GB" altLang="en-US" sz="5000" dirty="0">
                <a:solidFill>
                  <a:srgbClr val="C00000"/>
                </a:solidFill>
                <a:latin typeface="Times New Roman" panose="02020603050405020304" pitchFamily="18" charset="0"/>
              </a:rPr>
              <a:t>nhỏ </a:t>
            </a:r>
            <a:r>
              <a:rPr lang="en-GB" altLang="en-US" sz="5000" dirty="0">
                <a:solidFill>
                  <a:srgbClr val="0000FF"/>
                </a:solidFill>
                <a:latin typeface="Times New Roman" panose="02020603050405020304" pitchFamily="18" charset="0"/>
              </a:rPr>
              <a:t>khi biên độ dao động càng nhỏ</a:t>
            </a:r>
            <a:endParaRPr lang="en-GB" altLang="en-US" sz="5000" dirty="0">
              <a:solidFill>
                <a:srgbClr val="0000FF"/>
              </a:solidFill>
              <a:latin typeface="Times New Roman" panose="02020603050405020304" pitchFamily="18" charset="0"/>
            </a:endParaRPr>
          </a:p>
          <a:p>
            <a:pPr marL="0" lvl="0" indent="0">
              <a:spcBef>
                <a:spcPct val="0"/>
              </a:spcBef>
              <a:buFontTx/>
              <a:buNone/>
            </a:pPr>
            <a:r>
              <a:rPr lang="en-GB" altLang="en-US" sz="5000" u="sng" dirty="0">
                <a:solidFill>
                  <a:srgbClr val="0000FF"/>
                </a:solidFill>
                <a:latin typeface="Times New Roman" panose="02020603050405020304" pitchFamily="18" charset="0"/>
              </a:rPr>
              <a:t>Đơn vị độ to của âm</a:t>
            </a:r>
            <a:r>
              <a:rPr lang="en-GB" altLang="en-US" sz="5000" dirty="0">
                <a:solidFill>
                  <a:srgbClr val="0000FF"/>
                </a:solidFill>
                <a:latin typeface="Times New Roman" panose="02020603050405020304" pitchFamily="18" charset="0"/>
              </a:rPr>
              <a:t>: đexiben – kí hiệu </a:t>
            </a:r>
            <a:r>
              <a:rPr lang="en-GB" altLang="en-US" sz="5000" b="1" dirty="0">
                <a:solidFill>
                  <a:srgbClr val="C00000"/>
                </a:solidFill>
                <a:latin typeface="Times New Roman" panose="02020603050405020304" pitchFamily="18" charset="0"/>
              </a:rPr>
              <a:t>dB</a:t>
            </a:r>
            <a:endParaRPr lang="en-GB" altLang="en-US" sz="5000" b="1" dirty="0">
              <a:solidFill>
                <a:srgbClr val="C00000"/>
              </a:solidFill>
              <a:latin typeface="Times New Roman" panose="02020603050405020304" pitchFamily="18" charset="0"/>
            </a:endParaRPr>
          </a:p>
          <a:p>
            <a:pPr marL="0" lvl="0" indent="0">
              <a:spcBef>
                <a:spcPct val="0"/>
              </a:spcBef>
              <a:buFontTx/>
              <a:buNone/>
            </a:pPr>
            <a:endParaRPr lang="en-US" altLang="en-US" sz="2400" dirty="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Content Placeholder 4"/>
          <p:cNvSpPr>
            <a:spLocks noGrp="1"/>
          </p:cNvSpPr>
          <p:nvPr>
            <p:ph idx="1"/>
          </p:nvPr>
        </p:nvSpPr>
        <p:spPr>
          <a:xfrm>
            <a:off x="366713" y="227013"/>
            <a:ext cx="6464300"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3" name="TextBox 2"/>
          <p:cNvSpPr txBox="1"/>
          <p:nvPr/>
        </p:nvSpPr>
        <p:spPr>
          <a:xfrm>
            <a:off x="595313" y="1219200"/>
            <a:ext cx="10896600" cy="2616200"/>
          </a:xfrm>
          <a:prstGeom prst="rect">
            <a:avLst/>
          </a:prstGeom>
          <a:noFill/>
        </p:spPr>
        <p:txBody>
          <a:bodyPr>
            <a:spAutoFit/>
          </a:bodyPr>
          <a:p>
            <a:pPr>
              <a:buNone/>
            </a:pPr>
            <a:r>
              <a:rPr lang="en-GB" altLang="x-none" sz="3500" dirty="0">
                <a:solidFill>
                  <a:srgbClr val="000000"/>
                </a:solidFill>
                <a:latin typeface="Times New Roman" panose="02020603050405020304" pitchFamily="18" charset="0"/>
                <a:cs typeface="Times New Roman" panose="02020603050405020304" pitchFamily="18" charset="0"/>
              </a:rPr>
              <a:t>+ </a:t>
            </a:r>
            <a:r>
              <a:rPr lang="vi-VN" altLang="x-none" sz="3500" dirty="0">
                <a:solidFill>
                  <a:srgbClr val="000000"/>
                </a:solidFill>
                <a:latin typeface="Times New Roman" panose="02020603050405020304" pitchFamily="18" charset="0"/>
                <a:cs typeface="Times New Roman" panose="02020603050405020304" pitchFamily="18" charset="0"/>
              </a:rPr>
              <a:t>Số dao động vật thực hiện được trong một giây được gọi l</a:t>
            </a:r>
            <a:r>
              <a:rPr lang="vi-VN" altLang="x-none" sz="3500" dirty="0">
                <a:solidFill>
                  <a:srgbClr val="000000"/>
                </a:solidFill>
                <a:latin typeface="Times New Roman" panose="02020603050405020304" pitchFamily="18" charset="0"/>
                <a:ea typeface="Times New Roman" panose="02020603050405020304" pitchFamily="18" charset="0"/>
              </a:rPr>
              <a:t>à</a:t>
            </a:r>
            <a:r>
              <a:rPr lang="vi-VN" altLang="x-none" sz="3500" dirty="0">
                <a:solidFill>
                  <a:srgbClr val="000000"/>
                </a:solidFill>
                <a:latin typeface="Times New Roman" panose="02020603050405020304" pitchFamily="18" charset="0"/>
                <a:cs typeface="Times New Roman" panose="02020603050405020304" pitchFamily="18" charset="0"/>
              </a:rPr>
              <a:t> tần số dao động. Đơn vị tần số l</a:t>
            </a:r>
            <a:r>
              <a:rPr lang="vi-VN" altLang="x-none" sz="3500" dirty="0">
                <a:solidFill>
                  <a:srgbClr val="000000"/>
                </a:solidFill>
                <a:latin typeface="Times New Roman" panose="02020603050405020304" pitchFamily="18" charset="0"/>
                <a:ea typeface="Times New Roman" panose="02020603050405020304" pitchFamily="18" charset="0"/>
              </a:rPr>
              <a:t>à</a:t>
            </a:r>
            <a:r>
              <a:rPr lang="vi-VN" altLang="x-none" sz="3500" dirty="0">
                <a:solidFill>
                  <a:srgbClr val="000000"/>
                </a:solidFill>
                <a:latin typeface="Times New Roman" panose="02020603050405020304" pitchFamily="18" charset="0"/>
                <a:cs typeface="Times New Roman" panose="02020603050405020304" pitchFamily="18" charset="0"/>
              </a:rPr>
              <a:t> héc (Hz).</a:t>
            </a:r>
            <a:endParaRPr lang="en-GB" altLang="x-none" sz="3500" dirty="0">
              <a:solidFill>
                <a:srgbClr val="000000"/>
              </a:solidFill>
              <a:latin typeface="Times New Roman" panose="02020603050405020304" pitchFamily="18" charset="0"/>
              <a:cs typeface="Times New Roman" panose="02020603050405020304" pitchFamily="18" charset="0"/>
            </a:endParaRPr>
          </a:p>
          <a:p>
            <a:pPr algn="just">
              <a:buNone/>
            </a:pPr>
            <a:r>
              <a:rPr sz="3500" dirty="0">
                <a:solidFill>
                  <a:srgbClr val="000000"/>
                </a:solidFill>
                <a:latin typeface="Times New Roman" panose="02020603050405020304" pitchFamily="18" charset="0"/>
                <a:cs typeface="Times New Roman" panose="02020603050405020304" pitchFamily="18" charset="0"/>
              </a:rPr>
              <a:t>+ Âm phát ra c</a:t>
            </a:r>
            <a:r>
              <a:rPr sz="3500" dirty="0">
                <a:solidFill>
                  <a:srgbClr val="000000"/>
                </a:solidFill>
                <a:latin typeface="Times New Roman" panose="02020603050405020304" pitchFamily="18" charset="0"/>
                <a:ea typeface="Times New Roman" panose="02020603050405020304" pitchFamily="18" charset="0"/>
              </a:rPr>
              <a:t>à</a:t>
            </a:r>
            <a:r>
              <a:rPr sz="3500" dirty="0">
                <a:solidFill>
                  <a:srgbClr val="000000"/>
                </a:solidFill>
                <a:latin typeface="Times New Roman" panose="02020603050405020304" pitchFamily="18" charset="0"/>
                <a:cs typeface="Times New Roman" panose="02020603050405020304" pitchFamily="18" charset="0"/>
              </a:rPr>
              <a:t>ng cao (c</a:t>
            </a:r>
            <a:r>
              <a:rPr sz="3500" dirty="0">
                <a:solidFill>
                  <a:srgbClr val="000000"/>
                </a:solidFill>
                <a:latin typeface="Times New Roman" panose="02020603050405020304" pitchFamily="18" charset="0"/>
                <a:ea typeface="Times New Roman" panose="02020603050405020304" pitchFamily="18" charset="0"/>
              </a:rPr>
              <a:t>à</a:t>
            </a:r>
            <a:r>
              <a:rPr sz="3500" dirty="0">
                <a:solidFill>
                  <a:srgbClr val="000000"/>
                </a:solidFill>
                <a:latin typeface="Times New Roman" panose="02020603050405020304" pitchFamily="18" charset="0"/>
                <a:cs typeface="Times New Roman" panose="02020603050405020304" pitchFamily="18" charset="0"/>
              </a:rPr>
              <a:t>ng bổng) khi tần số âm c</a:t>
            </a:r>
            <a:r>
              <a:rPr sz="3500" dirty="0">
                <a:solidFill>
                  <a:srgbClr val="000000"/>
                </a:solidFill>
                <a:latin typeface="Times New Roman" panose="02020603050405020304" pitchFamily="18" charset="0"/>
                <a:ea typeface="Times New Roman" panose="02020603050405020304" pitchFamily="18" charset="0"/>
              </a:rPr>
              <a:t>à</a:t>
            </a:r>
            <a:r>
              <a:rPr sz="3500" dirty="0">
                <a:solidFill>
                  <a:srgbClr val="000000"/>
                </a:solidFill>
                <a:latin typeface="Times New Roman" panose="02020603050405020304" pitchFamily="18" charset="0"/>
                <a:cs typeface="Times New Roman" panose="02020603050405020304" pitchFamily="18" charset="0"/>
              </a:rPr>
              <a:t>ng lớn.</a:t>
            </a:r>
            <a:endParaRPr sz="3500" dirty="0">
              <a:solidFill>
                <a:srgbClr val="212529"/>
              </a:solidFill>
              <a:latin typeface="Times New Roman" panose="02020603050405020304" pitchFamily="18" charset="0"/>
              <a:cs typeface="Times New Roman" panose="02020603050405020304" pitchFamily="18" charset="0"/>
            </a:endParaRPr>
          </a:p>
          <a:p>
            <a:pPr algn="just">
              <a:buNone/>
            </a:pPr>
            <a:r>
              <a:rPr sz="3500" dirty="0">
                <a:solidFill>
                  <a:srgbClr val="000000"/>
                </a:solidFill>
                <a:latin typeface="Times New Roman" panose="02020603050405020304" pitchFamily="18" charset="0"/>
                <a:cs typeface="Times New Roman" panose="02020603050405020304" pitchFamily="18" charset="0"/>
              </a:rPr>
              <a:t>+ Âm phát ra c</a:t>
            </a:r>
            <a:r>
              <a:rPr sz="3500" dirty="0">
                <a:solidFill>
                  <a:srgbClr val="000000"/>
                </a:solidFill>
                <a:latin typeface="Times New Roman" panose="02020603050405020304" pitchFamily="18" charset="0"/>
                <a:ea typeface="Times New Roman" panose="02020603050405020304" pitchFamily="18" charset="0"/>
              </a:rPr>
              <a:t>à</a:t>
            </a:r>
            <a:r>
              <a:rPr sz="3500" dirty="0">
                <a:solidFill>
                  <a:srgbClr val="000000"/>
                </a:solidFill>
                <a:latin typeface="Times New Roman" panose="02020603050405020304" pitchFamily="18" charset="0"/>
                <a:cs typeface="Times New Roman" panose="02020603050405020304" pitchFamily="18" charset="0"/>
              </a:rPr>
              <a:t>ng thấp (c</a:t>
            </a:r>
            <a:r>
              <a:rPr sz="3500" dirty="0">
                <a:solidFill>
                  <a:srgbClr val="000000"/>
                </a:solidFill>
                <a:latin typeface="Times New Roman" panose="02020603050405020304" pitchFamily="18" charset="0"/>
                <a:ea typeface="Times New Roman" panose="02020603050405020304" pitchFamily="18" charset="0"/>
              </a:rPr>
              <a:t>à</a:t>
            </a:r>
            <a:r>
              <a:rPr sz="3500" dirty="0">
                <a:solidFill>
                  <a:srgbClr val="000000"/>
                </a:solidFill>
                <a:latin typeface="Times New Roman" panose="02020603050405020304" pitchFamily="18" charset="0"/>
                <a:cs typeface="Times New Roman" panose="02020603050405020304" pitchFamily="18" charset="0"/>
              </a:rPr>
              <a:t>ng trầm) khi tần số c</a:t>
            </a:r>
            <a:r>
              <a:rPr sz="3500" dirty="0">
                <a:solidFill>
                  <a:srgbClr val="000000"/>
                </a:solidFill>
                <a:latin typeface="Times New Roman" panose="02020603050405020304" pitchFamily="18" charset="0"/>
                <a:ea typeface="Times New Roman" panose="02020603050405020304" pitchFamily="18" charset="0"/>
              </a:rPr>
              <a:t>à</a:t>
            </a:r>
            <a:r>
              <a:rPr sz="3500" dirty="0">
                <a:solidFill>
                  <a:srgbClr val="000000"/>
                </a:solidFill>
                <a:latin typeface="Times New Roman" panose="02020603050405020304" pitchFamily="18" charset="0"/>
                <a:cs typeface="Times New Roman" panose="02020603050405020304" pitchFamily="18" charset="0"/>
              </a:rPr>
              <a:t>ng nhỏ.</a:t>
            </a:r>
            <a:endParaRPr sz="3500" dirty="0">
              <a:solidFill>
                <a:srgbClr val="212529"/>
              </a:solidFill>
              <a:latin typeface="Times New Roman" panose="02020603050405020304" pitchFamily="18" charset="0"/>
              <a:cs typeface="Times New Roman" panose="02020603050405020304" pitchFamily="18" charset="0"/>
            </a:endParaRPr>
          </a:p>
          <a:p>
            <a:pPr>
              <a:buChar char="-"/>
            </a:pPr>
            <a:endParaRPr dirty="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rcRect t="2983" r="2" b="11090"/>
          <a:stretch>
            <a:fillRect/>
          </a:stretch>
        </p:blipFill>
        <p:spPr>
          <a:xfrm>
            <a:off x="519113" y="1524000"/>
            <a:ext cx="3333750" cy="2149475"/>
          </a:xfrm>
          <a:prstGeom prst="rect">
            <a:avLst/>
          </a:prstGeom>
          <a:noFill/>
          <a:ln w="9525">
            <a:noFill/>
          </a:ln>
        </p:spPr>
      </p:pic>
      <p:pic>
        <p:nvPicPr>
          <p:cNvPr id="3" name="Picture 2" descr="Diagram&#10;&#10;Description automatically generated"/>
          <p:cNvPicPr>
            <a:picLocks noChangeAspect="1"/>
          </p:cNvPicPr>
          <p:nvPr/>
        </p:nvPicPr>
        <p:blipFill>
          <a:blip r:embed="rId2"/>
          <a:srcRect r="-2" b="13477"/>
          <a:stretch>
            <a:fillRect/>
          </a:stretch>
        </p:blipFill>
        <p:spPr>
          <a:xfrm>
            <a:off x="4786313" y="1447800"/>
            <a:ext cx="6005512" cy="3352800"/>
          </a:xfrm>
          <a:prstGeom prst="rect">
            <a:avLst/>
          </a:prstGeom>
          <a:noFill/>
          <a:ln w="9525">
            <a:noFill/>
          </a:ln>
        </p:spPr>
      </p:pic>
      <p:sp>
        <p:nvSpPr>
          <p:cNvPr id="4" name="TextBox 3"/>
          <p:cNvSpPr txBox="1"/>
          <p:nvPr/>
        </p:nvSpPr>
        <p:spPr>
          <a:xfrm>
            <a:off x="214313" y="762000"/>
            <a:ext cx="10668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800" b="1" dirty="0">
                <a:latin typeface="Times New Roman" panose="02020603050405020304" pitchFamily="18" charset="0"/>
                <a:cs typeface="Roboto" pitchFamily="2" charset="0"/>
              </a:rPr>
              <a:t>Vì sao ta nghe được tiếng động  xung quanh?</a:t>
            </a:r>
            <a:endParaRPr lang="en-US" altLang="en-US" sz="2800" b="1" dirty="0">
              <a:latin typeface="Times New Roman" panose="02020603050405020304" pitchFamily="18" charset="0"/>
              <a:ea typeface="Roboto" pitchFamily="2" charset="0"/>
            </a:endParaRPr>
          </a:p>
        </p:txBody>
      </p:sp>
      <p:sp>
        <p:nvSpPr>
          <p:cNvPr id="11" name="Text Box 2"/>
          <p:cNvSpPr txBox="1"/>
          <p:nvPr/>
        </p:nvSpPr>
        <p:spPr>
          <a:xfrm>
            <a:off x="671513" y="5029200"/>
            <a:ext cx="10666412"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Khi âm thanh </a:t>
            </a:r>
            <a:r>
              <a:rPr lang="en-US" altLang="en-US" sz="2400" b="1" dirty="0">
                <a:latin typeface="Times New Roman" panose="02020603050405020304" pitchFamily="18" charset="0"/>
                <a:cs typeface="Times New Roman" panose="02020603050405020304" pitchFamily="18" charset="0"/>
              </a:rPr>
              <a:t>quá to</a:t>
            </a:r>
            <a:r>
              <a:rPr lang="en-US" altLang="en-US" sz="2400" dirty="0">
                <a:latin typeface="Times New Roman" panose="02020603050405020304" pitchFamily="18" charset="0"/>
                <a:cs typeface="Times New Roman" panose="02020603050405020304" pitchFamily="18" charset="0"/>
              </a:rPr>
              <a:t>, ta sẽ thấy có cảm giác </a:t>
            </a:r>
            <a:r>
              <a:rPr lang="en-US" altLang="en-US" sz="2400" b="1" dirty="0">
                <a:latin typeface="Times New Roman" panose="02020603050405020304" pitchFamily="18" charset="0"/>
                <a:cs typeface="Times New Roman" panose="02020603050405020304" pitchFamily="18" charset="0"/>
              </a:rPr>
              <a:t>đau ở trong tai</a:t>
            </a:r>
            <a:r>
              <a:rPr lang="en-US" altLang="en-US" sz="2400" dirty="0">
                <a:latin typeface="Times New Roman" panose="02020603050405020304" pitchFamily="18" charset="0"/>
                <a:cs typeface="Times New Roman" panose="02020603050405020304" pitchFamily="18" charset="0"/>
              </a:rPr>
              <a:t>. Nếu tình trạng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y kéo d</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i có thể gây ảnh hưởng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a:t>
            </a:r>
            <a:r>
              <a:rPr lang="en-US" altLang="en-US" sz="2400" b="1" dirty="0">
                <a:latin typeface="Times New Roman" panose="02020603050405020304" pitchFamily="18" charset="0"/>
                <a:cs typeface="Times New Roman" panose="02020603050405020304" pitchFamily="18" charset="0"/>
              </a:rPr>
              <a:t>suy giảm thính giác tạm thời hoặc vĩnh viễn</a:t>
            </a:r>
            <a:r>
              <a:rPr lang="en-US" altLang="en-US" sz="2400" dirty="0">
                <a:latin typeface="Times New Roman" panose="02020603050405020304" pitchFamily="18" charset="0"/>
                <a:cs typeface="Times New Roman" panose="02020603050405020304" pitchFamily="18" charset="0"/>
              </a:rPr>
              <a:t>. Khi đó ta phải tìm cách </a:t>
            </a:r>
            <a:r>
              <a:rPr lang="en-US" altLang="en-US" sz="2400" b="1" dirty="0">
                <a:latin typeface="Times New Roman" panose="02020603050405020304" pitchFamily="18" charset="0"/>
                <a:cs typeface="Times New Roman" panose="02020603050405020304" pitchFamily="18" charset="0"/>
              </a:rPr>
              <a:t>tránh</a:t>
            </a:r>
            <a:r>
              <a:rPr lang="en-US" altLang="en-US" sz="2400" dirty="0">
                <a:latin typeface="Times New Roman" panose="02020603050405020304" pitchFamily="18" charset="0"/>
                <a:cs typeface="Times New Roman" panose="02020603050405020304" pitchFamily="18" charset="0"/>
              </a:rPr>
              <a:t> hoặc </a:t>
            </a:r>
            <a:r>
              <a:rPr lang="en-US" altLang="en-US" sz="2400" b="1" dirty="0">
                <a:latin typeface="Times New Roman" panose="02020603050405020304" pitchFamily="18" charset="0"/>
                <a:cs typeface="Times New Roman" panose="02020603050405020304" pitchFamily="18" charset="0"/>
              </a:rPr>
              <a:t>giảm tiếp xúc</a:t>
            </a: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giảm độ to </a:t>
            </a:r>
            <a:r>
              <a:rPr lang="en-US" altLang="en-US" sz="2400" dirty="0">
                <a:latin typeface="Times New Roman" panose="02020603050405020304" pitchFamily="18" charset="0"/>
                <a:cs typeface="Times New Roman" panose="02020603050405020304" pitchFamily="18" charset="0"/>
              </a:rPr>
              <a:t>của nguồn âm đó đến tai</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ea typeface="Times New Roman" panose="02020603050405020304" pitchFamily="18" charset="0"/>
            </a:endParaRPr>
          </a:p>
        </p:txBody>
      </p:sp>
      <p:sp>
        <p:nvSpPr>
          <p:cNvPr id="13" name="Text Box 11"/>
          <p:cNvSpPr txBox="1">
            <a:spLocks noChangeArrowheads="1"/>
          </p:cNvSpPr>
          <p:nvPr/>
        </p:nvSpPr>
        <p:spPr bwMode="auto">
          <a:xfrm>
            <a:off x="755650" y="381000"/>
            <a:ext cx="3573463" cy="461963"/>
          </a:xfrm>
          <a:prstGeom prst="rect">
            <a:avLst/>
          </a:prstGeom>
          <a:noFill/>
          <a:ln w="9525">
            <a:noFill/>
            <a:miter lim="800000"/>
          </a:ln>
          <a:effectLst/>
        </p:spPr>
        <p:txBody>
          <a:bodyPr>
            <a:spAutoFit/>
          </a:bodyPr>
          <a:p>
            <a:pPr defTabSz="911225">
              <a:spcBef>
                <a:spcPct val="50000"/>
              </a:spcBef>
              <a:buNone/>
            </a:pPr>
            <a:r>
              <a:rPr b="1" u="sng" dirty="0">
                <a:effectLst>
                  <a:outerShdw blurRad="38100" dist="38100" dir="2700000">
                    <a:srgbClr val="C0C0C0"/>
                  </a:outerShdw>
                </a:effectLst>
                <a:latin typeface="Times New Roman" panose="02020603050405020304" pitchFamily="18" charset="0"/>
                <a:cs typeface="Arial" panose="020B0604020202020204" pitchFamily="34" charset="0"/>
              </a:rPr>
              <a:t>Vận dụng </a:t>
            </a:r>
            <a:endParaRPr b="1" u="sng"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000000"/>
                                          </p:val>
                                        </p:tav>
                                        <p:tav tm="100000">
                                          <p:val>
                                            <p:fltVal val="1.000000"/>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2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1"/>
          <p:cNvPicPr>
            <a:picLocks noChangeAspect="1"/>
          </p:cNvPicPr>
          <p:nvPr/>
        </p:nvPicPr>
        <p:blipFill>
          <a:blip r:embed="rId1"/>
          <a:stretch>
            <a:fillRect/>
          </a:stretch>
        </p:blipFill>
        <p:spPr>
          <a:xfrm>
            <a:off x="0" y="0"/>
            <a:ext cx="12161838" cy="68580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f-15c-prepare-0.jpg"/>
          <p:cNvPicPr>
            <a:picLocks noChangeAspect="1"/>
          </p:cNvPicPr>
          <p:nvPr/>
        </p:nvPicPr>
        <p:blipFill>
          <a:blip r:embed="rId1"/>
          <a:stretch>
            <a:fillRect/>
          </a:stretch>
        </p:blipFill>
        <p:spPr>
          <a:xfrm>
            <a:off x="317500" y="2286000"/>
            <a:ext cx="5083175" cy="4110038"/>
          </a:xfrm>
          <a:prstGeom prst="rect">
            <a:avLst/>
          </a:prstGeom>
          <a:noFill/>
          <a:ln w="9525">
            <a:noFill/>
          </a:ln>
        </p:spPr>
      </p:pic>
      <p:pic>
        <p:nvPicPr>
          <p:cNvPr id="6" name="Picture 5" descr="ec225_kienthuc_3_ljeg.jpg"/>
          <p:cNvPicPr>
            <a:picLocks noChangeAspect="1"/>
          </p:cNvPicPr>
          <p:nvPr/>
        </p:nvPicPr>
        <p:blipFill>
          <a:blip r:embed="rId2"/>
          <a:stretch>
            <a:fillRect/>
          </a:stretch>
        </p:blipFill>
        <p:spPr>
          <a:xfrm>
            <a:off x="5767388" y="2570163"/>
            <a:ext cx="4749800" cy="3154362"/>
          </a:xfrm>
          <a:prstGeom prst="rect">
            <a:avLst/>
          </a:prstGeom>
          <a:noFill/>
          <a:ln w="9525">
            <a:noFill/>
          </a:ln>
        </p:spPr>
      </p:pic>
      <p:sp>
        <p:nvSpPr>
          <p:cNvPr id="8" name="Text Box 2"/>
          <p:cNvSpPr txBox="1"/>
          <p:nvPr/>
        </p:nvSpPr>
        <p:spPr>
          <a:xfrm>
            <a:off x="874713" y="1066800"/>
            <a:ext cx="100330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400" dirty="0">
                <a:latin typeface="Times New Roman" panose="02020603050405020304" pitchFamily="18" charset="0"/>
                <a:cs typeface="Roboto" pitchFamily="2" charset="0"/>
              </a:rPr>
              <a:t>Giải thích tại sao các nhân viên điều hướng máy bay tại mặt đất bên trong sân bay đều phải đeo các </a:t>
            </a:r>
            <a:r>
              <a:rPr lang="en-US" altLang="en-US" sz="2400" b="1" dirty="0">
                <a:latin typeface="Times New Roman" panose="02020603050405020304" pitchFamily="18" charset="0"/>
                <a:cs typeface="Roboto" pitchFamily="2" charset="0"/>
              </a:rPr>
              <a:t>dụng cụ bảo vệ tai</a:t>
            </a:r>
            <a:r>
              <a:rPr lang="en-US" altLang="en-US" sz="2400" dirty="0">
                <a:latin typeface="Times New Roman" panose="02020603050405020304" pitchFamily="18" charset="0"/>
                <a:cs typeface="Roboto" pitchFamily="2" charset="0"/>
              </a:rPr>
              <a:t>?</a:t>
            </a:r>
            <a:endParaRPr lang="en-US" altLang="en-US" sz="2400" dirty="0">
              <a:latin typeface="Times New Roman" panose="02020603050405020304" pitchFamily="18" charset="0"/>
              <a:ea typeface="Roboto" pitchFamily="2" charset="0"/>
            </a:endParaRPr>
          </a:p>
        </p:txBody>
      </p:sp>
      <p:cxnSp>
        <p:nvCxnSpPr>
          <p:cNvPr id="10" name="Straight Arrow Connector 9"/>
          <p:cNvCxnSpPr/>
          <p:nvPr/>
        </p:nvCxnSpPr>
        <p:spPr>
          <a:xfrm rot="5400000">
            <a:off x="4864100" y="4187825"/>
            <a:ext cx="455613" cy="457200"/>
          </a:xfrm>
          <a:prstGeom prst="straightConnector1">
            <a:avLst/>
          </a:prstGeom>
          <a:ln w="57150" cap="flat" cmpd="sng">
            <a:solidFill>
              <a:srgbClr val="FF0000"/>
            </a:solidFill>
            <a:prstDash val="solid"/>
            <a:headEnd type="none" w="med" len="med"/>
            <a:tailEnd type="arrow" w="med" len="med"/>
          </a:ln>
        </p:spPr>
      </p:cxnSp>
      <p:cxnSp>
        <p:nvCxnSpPr>
          <p:cNvPr id="11" name="Straight Arrow Connector 10"/>
          <p:cNvCxnSpPr/>
          <p:nvPr/>
        </p:nvCxnSpPr>
        <p:spPr>
          <a:xfrm>
            <a:off x="6384925" y="4341813"/>
            <a:ext cx="608013" cy="455612"/>
          </a:xfrm>
          <a:prstGeom prst="straightConnector1">
            <a:avLst/>
          </a:prstGeom>
          <a:ln w="57150" cap="flat" cmpd="sng">
            <a:solidFill>
              <a:srgbClr val="FF0000"/>
            </a:solidFill>
            <a:prstDash val="solid"/>
            <a:headEnd type="none" w="med" len="med"/>
            <a:tailEnd type="arrow" w="med" len="med"/>
          </a:ln>
        </p:spPr>
      </p:cxnSp>
      <p:sp>
        <p:nvSpPr>
          <p:cNvPr id="9" name="Text Box 11"/>
          <p:cNvSpPr txBox="1">
            <a:spLocks noChangeArrowheads="1"/>
          </p:cNvSpPr>
          <p:nvPr/>
        </p:nvSpPr>
        <p:spPr bwMode="auto">
          <a:xfrm>
            <a:off x="146050" y="476250"/>
            <a:ext cx="3571875" cy="461963"/>
          </a:xfrm>
          <a:prstGeom prst="rect">
            <a:avLst/>
          </a:prstGeom>
          <a:noFill/>
          <a:ln w="9525">
            <a:noFill/>
            <a:miter lim="800000"/>
          </a:ln>
          <a:effectLst/>
        </p:spPr>
        <p:txBody>
          <a:bodyPr>
            <a:spAutoFit/>
          </a:bodyPr>
          <a:p>
            <a:pPr defTabSz="911225">
              <a:spcBef>
                <a:spcPct val="50000"/>
              </a:spcBef>
              <a:buNone/>
            </a:pPr>
            <a:r>
              <a:rPr b="1" u="sng" dirty="0">
                <a:effectLst>
                  <a:outerShdw blurRad="38100" dist="38100" dir="2700000">
                    <a:srgbClr val="C0C0C0"/>
                  </a:outerShdw>
                </a:effectLst>
                <a:latin typeface="Times New Roman" panose="02020603050405020304" pitchFamily="18" charset="0"/>
                <a:cs typeface="Arial" panose="020B0604020202020204" pitchFamily="34" charset="0"/>
              </a:rPr>
              <a:t>Vận dụng </a:t>
            </a:r>
            <a:endParaRPr b="1" u="sng"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
        <p:nvSpPr>
          <p:cNvPr id="12" name="TextBox 11"/>
          <p:cNvSpPr txBox="1"/>
          <p:nvPr/>
        </p:nvSpPr>
        <p:spPr>
          <a:xfrm>
            <a:off x="5564188" y="5943600"/>
            <a:ext cx="5927725" cy="509588"/>
          </a:xfrm>
          <a:prstGeom prst="roundRect">
            <a:avLst/>
          </a:prstGeom>
          <a:solidFill>
            <a:schemeClr val="bg1">
              <a:alpha val="66000"/>
            </a:schemeClr>
          </a:solidFill>
        </p:spPr>
        <p:txBody>
          <a:bodyPr>
            <a:spAutoFit/>
          </a:bodyPr>
          <a:p>
            <a:pPr>
              <a:buNone/>
            </a:pPr>
            <a:r>
              <a:rPr lang="en-US" altLang="en-US" sz="2300" b="1" dirty="0">
                <a:solidFill>
                  <a:srgbClr val="000000"/>
                </a:solidFill>
                <a:latin typeface="Times New Roman" panose="02020603050405020304" pitchFamily="18" charset="0"/>
                <a:cs typeface="Arial" panose="020B0604020202020204" pitchFamily="34" charset="0"/>
              </a:rPr>
              <a:t>Tiếng động cơ phản lực ở cách 4m: 130 dB</a:t>
            </a:r>
            <a:endParaRPr sz="23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500"/>
                            </p:stCondLst>
                            <p:childTnLst>
                              <p:par>
                                <p:cTn id="22" presetID="55" presetClass="entr" presetSubtype="0" repeatCount="400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par>
                                <p:cTn id="27" presetID="55" presetClass="entr" presetSubtype="0" repeatCount="400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title"/>
          </p:nvPr>
        </p:nvSpPr>
        <p:spPr>
          <a:xfrm>
            <a:off x="747713" y="1906588"/>
            <a:ext cx="10944225" cy="1847850"/>
          </a:xfrm>
          <a:ln/>
        </p:spPr>
        <p:txBody>
          <a:bodyPr vert="horz" wrap="square" lIns="91440" tIns="45720" rIns="91440" bIns="45720" anchor="ctr" anchorCtr="0"/>
          <a:p>
            <a:pPr algn="l"/>
            <a:r>
              <a:rPr lang="en-US" altLang="en-US" sz="4000" dirty="0">
                <a:latin typeface="Times New Roman" panose="02020603050405020304" pitchFamily="18" charset="0"/>
                <a:cs typeface="Times New Roman" panose="02020603050405020304" pitchFamily="18" charset="0"/>
              </a:rPr>
              <a:t>Nếu kẹp một đầu thước thép v</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o mặt b</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n, dùng tay gảy đầu còn lại thì thước có thể phát ra âm thanh. Khi khoảng cách giữa đầu tự do của thước với mép b</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n khác nhau thì âm phát ra khác nhau. Vì sao?</a:t>
            </a:r>
            <a:br>
              <a:rPr lang="en-US" altLang="en-US" sz="4000" dirty="0">
                <a:latin typeface="Times New Roman" panose="02020603050405020304" pitchFamily="18" charset="0"/>
                <a:cs typeface="Times New Roman" panose="02020603050405020304" pitchFamily="18" charset="0"/>
              </a:rPr>
            </a:br>
            <a:endParaRPr lang="en-US" altLang="en-US" sz="4000" dirty="0">
              <a:latin typeface="Times New Roman" panose="02020603050405020304" pitchFamily="18" charset="0"/>
              <a:ea typeface="Times New Roman" panose="02020603050405020304" pitchFamily="18" charset="0"/>
            </a:endParaRPr>
          </a:p>
        </p:txBody>
      </p:sp>
      <p:pic>
        <p:nvPicPr>
          <p:cNvPr id="6147" name="Picture 2" descr="Độ to của âm là gì? Tổng hợp kiến thức cần nhớ và phương pháp giải mọi dạng  bài tập về độ to của âm - Môn Vật lí 7"/>
          <p:cNvPicPr>
            <a:picLocks noGrp="1" noChangeAspect="1"/>
          </p:cNvPicPr>
          <p:nvPr>
            <p:ph idx="1"/>
          </p:nvPr>
        </p:nvPicPr>
        <p:blipFill>
          <a:blip r:embed="rId1"/>
          <a:srcRect l="1099" t="-20441" r="-1099" b="20441"/>
          <a:stretch>
            <a:fillRect/>
          </a:stretch>
        </p:blipFill>
        <p:spPr>
          <a:xfrm>
            <a:off x="1738313" y="4027488"/>
            <a:ext cx="6629400" cy="2525712"/>
          </a:xfrm>
          <a:ln/>
        </p:spPr>
      </p:pic>
      <p:sp>
        <p:nvSpPr>
          <p:cNvPr id="5124" name="TextBox 1"/>
          <p:cNvSpPr txBox="1"/>
          <p:nvPr/>
        </p:nvSpPr>
        <p:spPr>
          <a:xfrm>
            <a:off x="976313" y="304800"/>
            <a:ext cx="44958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GB" altLang="en-US" sz="4000" b="1" dirty="0">
                <a:solidFill>
                  <a:srgbClr val="FF0000"/>
                </a:solidFill>
                <a:latin typeface="Times New Roman" panose="02020603050405020304" pitchFamily="18" charset="0"/>
              </a:rPr>
              <a:t>KHỞI ĐỘNG</a:t>
            </a:r>
            <a:endParaRPr lang="en-US" altLang="en-US" sz="40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5"/>
          <p:cNvSpPr txBox="1"/>
          <p:nvPr/>
        </p:nvSpPr>
        <p:spPr>
          <a:xfrm>
            <a:off x="608013" y="1524000"/>
            <a:ext cx="53213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911225" eaLnBrk="1" hangingPunct="1">
              <a:spcBef>
                <a:spcPct val="50000"/>
              </a:spcBef>
              <a:buFontTx/>
              <a:buNone/>
            </a:pPr>
            <a:r>
              <a:rPr lang="en-US" altLang="en-US" sz="2800" b="1" dirty="0">
                <a:latin typeface="Times New Roman" panose="02020603050405020304" pitchFamily="18" charset="0"/>
                <a:cs typeface="Times New Roman" panose="02020603050405020304" pitchFamily="18" charset="0"/>
              </a:rPr>
              <a:t>Khi gãy mạnh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o dây đ</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 tiếng đ</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 sẽ to hay nhỏ , vì sao ?</a:t>
            </a:r>
            <a:endParaRPr lang="en-US" altLang="en-US" sz="2800" b="1" dirty="0">
              <a:latin typeface="Times New Roman" panose="02020603050405020304" pitchFamily="18" charset="0"/>
              <a:ea typeface="Times New Roman" panose="02020603050405020304" pitchFamily="18" charset="0"/>
            </a:endParaRPr>
          </a:p>
        </p:txBody>
      </p:sp>
      <p:pic>
        <p:nvPicPr>
          <p:cNvPr id="24579" name="Picture 8"/>
          <p:cNvPicPr>
            <a:picLocks noChangeAspect="1"/>
          </p:cNvPicPr>
          <p:nvPr/>
        </p:nvPicPr>
        <p:blipFill>
          <a:blip r:embed="rId1"/>
          <a:stretch>
            <a:fillRect/>
          </a:stretch>
        </p:blipFill>
        <p:spPr>
          <a:xfrm>
            <a:off x="6308725" y="2212975"/>
            <a:ext cx="5878513" cy="4408488"/>
          </a:xfrm>
          <a:prstGeom prst="rect">
            <a:avLst/>
          </a:prstGeom>
          <a:noFill/>
          <a:ln w="9525">
            <a:noFill/>
          </a:ln>
        </p:spPr>
      </p:pic>
      <p:sp>
        <p:nvSpPr>
          <p:cNvPr id="22" name="Oval 21">
            <a:hlinkClick r:id="rId2" action="ppaction://hlinksldjump"/>
          </p:cNvPr>
          <p:cNvSpPr/>
          <p:nvPr/>
        </p:nvSpPr>
        <p:spPr>
          <a:xfrm>
            <a:off x="10109200" y="6621463"/>
            <a:ext cx="381000" cy="228600"/>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186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p:txBody>
      </p:sp>
      <p:sp>
        <p:nvSpPr>
          <p:cNvPr id="23" name="TextBox 22"/>
          <p:cNvSpPr txBox="1">
            <a:spLocks noChangeArrowheads="1"/>
          </p:cNvSpPr>
          <p:nvPr/>
        </p:nvSpPr>
        <p:spPr bwMode="auto">
          <a:xfrm>
            <a:off x="608013" y="2743200"/>
            <a:ext cx="5321300" cy="126047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911225"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Tiếng đ</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 sẽ to. Vì khi gảy mạnh, dây đ</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 lệch nhiều, biên độ dao động của dây đ</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 lớn, nên âm phát ra to</a:t>
            </a:r>
            <a:r>
              <a:rPr lang="en-US" altLang="en-US" sz="2700" b="1" dirty="0">
                <a:latin typeface="Times New Roman" panose="02020603050405020304" pitchFamily="18" charset="0"/>
                <a:cs typeface="Times New Roman" panose="02020603050405020304" pitchFamily="18" charset="0"/>
              </a:rPr>
              <a:t>.</a:t>
            </a:r>
            <a:endParaRPr lang="en-US" altLang="en-US" sz="2700" b="1" dirty="0">
              <a:latin typeface="Times New Roman" panose="02020603050405020304" pitchFamily="18" charset="0"/>
              <a:ea typeface="Times New Roman" panose="02020603050405020304" pitchFamily="18" charset="0"/>
            </a:endParaRPr>
          </a:p>
        </p:txBody>
      </p:sp>
      <p:sp>
        <p:nvSpPr>
          <p:cNvPr id="25" name="Text Box 11"/>
          <p:cNvSpPr txBox="1">
            <a:spLocks noChangeArrowheads="1"/>
          </p:cNvSpPr>
          <p:nvPr/>
        </p:nvSpPr>
        <p:spPr bwMode="auto">
          <a:xfrm>
            <a:off x="266700" y="990600"/>
            <a:ext cx="3571875" cy="523875"/>
          </a:xfrm>
          <a:prstGeom prst="rect">
            <a:avLst/>
          </a:prstGeom>
          <a:noFill/>
          <a:ln w="9525">
            <a:noFill/>
            <a:miter lim="800000"/>
          </a:ln>
          <a:effectLst/>
        </p:spPr>
        <p:txBody>
          <a:bodyPr>
            <a:spAutoFit/>
          </a:bodyPr>
          <a:p>
            <a:pPr defTabSz="911225">
              <a:spcBef>
                <a:spcPct val="50000"/>
              </a:spcBef>
              <a:buNone/>
            </a:pP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Vận dụng </a:t>
            </a:r>
            <a:endParaRPr sz="2800" b="1"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Picture 16" descr="THANH-QUAN.jpg"/>
          <p:cNvPicPr>
            <a:picLocks noChangeAspect="1"/>
          </p:cNvPicPr>
          <p:nvPr/>
        </p:nvPicPr>
        <p:blipFill>
          <a:blip r:embed="rId1"/>
          <a:stretch>
            <a:fillRect/>
          </a:stretch>
        </p:blipFill>
        <p:spPr>
          <a:xfrm>
            <a:off x="4256088" y="2492375"/>
            <a:ext cx="6613525" cy="4205288"/>
          </a:xfrm>
          <a:prstGeom prst="rect">
            <a:avLst/>
          </a:prstGeom>
          <a:noFill/>
          <a:ln w="9525">
            <a:noFill/>
          </a:ln>
        </p:spPr>
      </p:pic>
      <p:sp>
        <p:nvSpPr>
          <p:cNvPr id="26626" name="Text Box 2"/>
          <p:cNvSpPr txBox="1">
            <a:spLocks noChangeArrowheads="1"/>
          </p:cNvSpPr>
          <p:nvPr/>
        </p:nvSpPr>
        <p:spPr bwMode="auto">
          <a:xfrm>
            <a:off x="1573213" y="815975"/>
            <a:ext cx="8893175" cy="1381125"/>
          </a:xfrm>
          <a:prstGeom prst="rect">
            <a:avLst/>
          </a:prstGeom>
          <a:noFill/>
          <a:ln w="9525">
            <a:noFill/>
            <a:miter lim="800000"/>
          </a:ln>
        </p:spPr>
        <p:txBody>
          <a:bodyPr>
            <a:spAutoFit/>
          </a:bodyPr>
          <a:p>
            <a:pPr algn="just" eaLnBrk="1" hangingPunct="1">
              <a:spcBef>
                <a:spcPct val="50000"/>
              </a:spcBef>
              <a:buNone/>
            </a:pPr>
            <a:r>
              <a:rPr lang="en-US" altLang="en-US" sz="2700" dirty="0">
                <a:latin typeface="Constantia" panose="02030602050306030303" pitchFamily="18" charset="0"/>
                <a:cs typeface="Times New Roman" panose="02020603050405020304" pitchFamily="18" charset="0"/>
              </a:rPr>
              <a:t>Con người nói được l</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 nhờ sự rung động của </a:t>
            </a:r>
            <a:r>
              <a:rPr lang="en-US" altLang="en-US" sz="2700" b="1" dirty="0">
                <a:latin typeface="Constantia" panose="02030602050306030303" pitchFamily="18" charset="0"/>
                <a:cs typeface="Times New Roman" panose="02020603050405020304" pitchFamily="18" charset="0"/>
              </a:rPr>
              <a:t>dây thanh quản. </a:t>
            </a:r>
            <a:r>
              <a:rPr lang="en-US" altLang="en-US" sz="2700" dirty="0">
                <a:latin typeface="Constantia" panose="02030602050306030303" pitchFamily="18" charset="0"/>
                <a:cs typeface="Times New Roman" panose="02020603050405020304" pitchFamily="18" charset="0"/>
              </a:rPr>
              <a:t>Dây thanh quản rung động c</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ng mạnh thì tiếng nói c</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ng to. </a:t>
            </a:r>
            <a:endParaRPr lang="en-US" altLang="en-US" sz="2700" dirty="0">
              <a:latin typeface="Constantia" panose="02030602050306030303" pitchFamily="18" charset="0"/>
              <a:ea typeface="Times New Roman" panose="02020603050405020304" pitchFamily="18" charset="0"/>
            </a:endParaRPr>
          </a:p>
        </p:txBody>
      </p:sp>
      <p:sp>
        <p:nvSpPr>
          <p:cNvPr id="19" name="Date Placeholder 18"/>
          <p:cNvSpPr txBox="1">
            <a:spLocks noGrp="1"/>
          </p:cNvSpPr>
          <p:nvPr>
            <p:ph type="dt" sz="half" idx="10"/>
          </p:nvPr>
        </p:nvSpPr>
        <p:spPr>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fld id="{0C988D6B-BC7A-4F99-A0D9-14FAD0325745}" type="datetime10">
              <a:rPr kumimoji="0" lang="en-US" sz="1200" b="0" i="0" u="none" strike="noStrike" kern="1200" cap="none" spc="0" normalizeH="0" baseline="0" noProof="0" smtClean="0">
                <a:ln>
                  <a:noFill/>
                </a:ln>
                <a:solidFill>
                  <a:schemeClr val="tx1">
                    <a:tint val="75000"/>
                  </a:scheme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18" name="TextBox 17"/>
          <p:cNvSpPr txBox="1"/>
          <p:nvPr/>
        </p:nvSpPr>
        <p:spPr>
          <a:xfrm>
            <a:off x="1671638" y="2365375"/>
            <a:ext cx="4257675" cy="3530600"/>
          </a:xfrm>
          <a:prstGeom prst="rect">
            <a:avLst/>
          </a:prstGeom>
          <a:noFill/>
        </p:spPr>
        <p:txBody>
          <a:bodyPr>
            <a:spAutoFit/>
          </a:bodyPr>
          <a:p>
            <a:pPr algn="just">
              <a:buNone/>
            </a:pPr>
            <a:r>
              <a:rPr lang="en-US" altLang="en-US" sz="2700" dirty="0">
                <a:latin typeface="Constantia" panose="02030602050306030303" pitchFamily="18" charset="0"/>
                <a:cs typeface="Times New Roman" panose="02020603050405020304" pitchFamily="18" charset="0"/>
              </a:rPr>
              <a:t>Nếu nói to trong thời gian d</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i có thể khiến dây thanh quản bị tổn thương: đau, rát</a:t>
            </a:r>
            <a:r>
              <a:rPr lang="en-US" altLang="en-US" sz="2700" dirty="0">
                <a:latin typeface="Constantia" panose="02030602050306030303" pitchFamily="18" charset="0"/>
                <a:ea typeface="Times New Roman" panose="02020603050405020304" pitchFamily="18" charset="0"/>
              </a:rPr>
              <a:t>…</a:t>
            </a:r>
            <a:r>
              <a:rPr lang="en-US" altLang="en-US" sz="2700" dirty="0">
                <a:latin typeface="Constantia" panose="02030602050306030303" pitchFamily="18" charset="0"/>
                <a:cs typeface="Times New Roman" panose="02020603050405020304" pitchFamily="18" charset="0"/>
              </a:rPr>
              <a:t> l</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 nguyên nhân gây ra một số bệnh như: kh</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n tiếng, viêm thanh quản v</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 một số bệnh nghiêm trọng khác.</a:t>
            </a:r>
            <a:endParaRPr sz="2700"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randombar(horizontal)">
                                      <p:cBhvr>
                                        <p:cTn id="7" dur="500"/>
                                        <p:tgtEl>
                                          <p:spTgt spid="26626"/>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4" name="Text Box 6"/>
          <p:cNvSpPr txBox="1">
            <a:spLocks noChangeArrowheads="1"/>
          </p:cNvSpPr>
          <p:nvPr/>
        </p:nvSpPr>
        <p:spPr bwMode="auto">
          <a:xfrm>
            <a:off x="4829175" y="2490788"/>
            <a:ext cx="1452563" cy="1382713"/>
          </a:xfrm>
          <a:prstGeom prst="rect">
            <a:avLst/>
          </a:prstGeom>
          <a:solidFill>
            <a:srgbClr val="CC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white"/>
                </a:solidFill>
                <a:effectLst/>
                <a:uLnTx/>
                <a:uFillTx/>
                <a:latin typeface=".VnTimeH" panose="020B7200000000000000" pitchFamily="34" charset="0"/>
                <a:ea typeface="+mn-ea"/>
                <a:cs typeface="Arial" panose="020B0604020202020204" pitchFamily="34" charset="0"/>
              </a:rPr>
              <a:t>VËt dao ®éng </a:t>
            </a:r>
            <a:endParaRPr kumimoji="0" lang="en-US" altLang="en-US" sz="2795" b="1" i="0" u="none" strike="noStrike" kern="1200" cap="none" spc="0" normalizeH="0" baseline="0" noProof="0">
              <a:ln>
                <a:noFill/>
              </a:ln>
              <a:solidFill>
                <a:prstClr val="white"/>
              </a:solidFill>
              <a:effectLst/>
              <a:uLnTx/>
              <a:uFillTx/>
              <a:latin typeface=".VnTimeH" panose="020B7200000000000000" pitchFamily="34" charset="0"/>
              <a:ea typeface="+mn-ea"/>
              <a:cs typeface="Arial" panose="020B0604020202020204" pitchFamily="34" charset="0"/>
            </a:endParaRPr>
          </a:p>
        </p:txBody>
      </p:sp>
      <p:sp>
        <p:nvSpPr>
          <p:cNvPr id="171029" name="AutoShape 21"/>
          <p:cNvSpPr/>
          <p:nvPr/>
        </p:nvSpPr>
        <p:spPr bwMode="auto">
          <a:xfrm rot="10800000">
            <a:off x="4103688" y="2370138"/>
            <a:ext cx="725488" cy="1584325"/>
          </a:xfrm>
          <a:prstGeom prst="leftBrace">
            <a:avLst>
              <a:gd name="adj1" fmla="val 18517"/>
              <a:gd name="adj2" fmla="val 49218"/>
            </a:avLst>
          </a:prstGeom>
          <a:noFill/>
          <a:ln w="28575">
            <a:solidFill>
              <a:srgbClr val="0000FF"/>
            </a:solidFill>
            <a:round/>
          </a:ln>
          <a:effectLst>
            <a:outerShdw dist="107763" dir="2700000" algn="ctr" rotWithShape="0">
              <a:schemeClr val="bg2">
                <a:alpha val="50000"/>
              </a:schemeClr>
            </a:outerShdw>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en-US" sz="27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1028" name="AutoShape 20"/>
          <p:cNvSpPr/>
          <p:nvPr/>
        </p:nvSpPr>
        <p:spPr bwMode="auto">
          <a:xfrm>
            <a:off x="6292850" y="2451100"/>
            <a:ext cx="565150" cy="1584325"/>
          </a:xfrm>
          <a:prstGeom prst="leftBrace">
            <a:avLst>
              <a:gd name="adj1" fmla="val 23807"/>
              <a:gd name="adj2" fmla="val 49218"/>
            </a:avLst>
          </a:prstGeom>
          <a:noFill/>
          <a:ln w="28575">
            <a:solidFill>
              <a:srgbClr val="FF0000"/>
            </a:solidFill>
            <a:round/>
          </a:ln>
          <a:effectLst>
            <a:outerShdw dist="107763" dir="2700000" algn="ctr" rotWithShape="0">
              <a:schemeClr val="bg2">
                <a:alpha val="50000"/>
              </a:schemeClr>
            </a:outerShdw>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en-US" sz="27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1032" name="Text Box 24"/>
          <p:cNvSpPr txBox="1">
            <a:spLocks noChangeArrowheads="1"/>
          </p:cNvSpPr>
          <p:nvPr/>
        </p:nvSpPr>
        <p:spPr bwMode="auto">
          <a:xfrm>
            <a:off x="6777038" y="2212975"/>
            <a:ext cx="1216025" cy="522288"/>
          </a:xfrm>
          <a:prstGeom prst="rect">
            <a:avLst/>
          </a:prstGeom>
          <a:solidFill>
            <a:schemeClr val="accent1"/>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M¹nh</a:t>
            </a:r>
            <a:endPar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grpSp>
        <p:nvGrpSpPr>
          <p:cNvPr id="2" name="Nhóm 29"/>
          <p:cNvGrpSpPr/>
          <p:nvPr/>
        </p:nvGrpSpPr>
        <p:grpSpPr>
          <a:xfrm>
            <a:off x="7221538" y="42863"/>
            <a:ext cx="1824037" cy="2170112"/>
            <a:chOff x="6025620" y="95"/>
            <a:chExt cx="1746394" cy="2290155"/>
          </a:xfrm>
        </p:grpSpPr>
        <p:sp>
          <p:nvSpPr>
            <p:cNvPr id="25628" name="Text Box 28"/>
            <p:cNvSpPr txBox="1">
              <a:spLocks noChangeArrowheads="1"/>
            </p:cNvSpPr>
            <p:nvPr/>
          </p:nvSpPr>
          <p:spPr bwMode="auto">
            <a:xfrm>
              <a:off x="6629030" y="95"/>
              <a:ext cx="1142984" cy="1911534"/>
            </a:xfrm>
            <a:prstGeom prst="rect">
              <a:avLst/>
            </a:prstGeom>
            <a:solidFill>
              <a:srgbClr val="FF0000"/>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1" u="none" strike="noStrike" kern="1200" cap="none" spc="0" normalizeH="0" baseline="0" noProof="0">
                  <a:ln>
                    <a:noFill/>
                  </a:ln>
                  <a:solidFill>
                    <a:schemeClr val="tx1"/>
                  </a:solidFill>
                  <a:effectLst/>
                  <a:uLnTx/>
                  <a:uFillTx/>
                  <a:latin typeface=".VnTime" panose="020B7200000000000000" pitchFamily="34" charset="0"/>
                  <a:ea typeface="+mn-ea"/>
                  <a:cs typeface="Arial" panose="020B0604020202020204" pitchFamily="34" charset="0"/>
                </a:rPr>
                <a:t>Biªn ®é dao ®éng </a:t>
              </a:r>
              <a:r>
                <a:rPr kumimoji="0" lang="en-US" altLang="en-US" sz="2795" b="1" i="1" u="none" strike="noStrike" kern="1200" cap="none" spc="0" normalizeH="0" baseline="0" noProof="0">
                  <a:ln>
                    <a:noFill/>
                  </a:ln>
                  <a:solidFill>
                    <a:srgbClr val="00FF00"/>
                  </a:solidFill>
                  <a:effectLst/>
                  <a:uLnTx/>
                  <a:uFillTx/>
                  <a:latin typeface=".VnTime" panose="020B7200000000000000" pitchFamily="34" charset="0"/>
                  <a:ea typeface="+mn-ea"/>
                  <a:cs typeface="Arial" panose="020B0604020202020204" pitchFamily="34" charset="0"/>
                </a:rPr>
                <a:t>lín</a:t>
              </a:r>
              <a:endParaRPr kumimoji="0" lang="en-US" altLang="en-US" sz="2795" b="1" i="1" u="none" strike="noStrike" kern="1200" cap="none" spc="0" normalizeH="0" baseline="0" noProof="0">
                <a:ln>
                  <a:noFill/>
                </a:ln>
                <a:solidFill>
                  <a:srgbClr val="00FF00"/>
                </a:solidFill>
                <a:effectLst/>
                <a:uLnTx/>
                <a:uFillTx/>
                <a:latin typeface=".VnTime" panose="020B7200000000000000" pitchFamily="34" charset="0"/>
                <a:ea typeface="+mn-ea"/>
                <a:cs typeface="Arial" panose="020B0604020202020204" pitchFamily="34" charset="0"/>
              </a:endParaRPr>
            </a:p>
          </p:txBody>
        </p:sp>
        <p:cxnSp>
          <p:nvCxnSpPr>
            <p:cNvPr id="26653" name="AutoShape 36"/>
            <p:cNvCxnSpPr>
              <a:endCxn id="25628" idx="1"/>
            </p:cNvCxnSpPr>
            <p:nvPr/>
          </p:nvCxnSpPr>
          <p:spPr>
            <a:xfrm rot="5400000" flipH="1" flipV="1">
              <a:off x="5660253" y="1321529"/>
              <a:ext cx="1334088" cy="603354"/>
            </a:xfrm>
            <a:prstGeom prst="bentConnector2">
              <a:avLst/>
            </a:prstGeom>
            <a:ln w="28575" cap="flat" cmpd="sng">
              <a:solidFill>
                <a:schemeClr val="tx1"/>
              </a:solidFill>
              <a:prstDash val="solid"/>
              <a:miter/>
              <a:headEnd type="none" w="med" len="med"/>
              <a:tailEnd type="triangle" w="med" len="med"/>
            </a:ln>
          </p:spPr>
        </p:cxnSp>
      </p:grpSp>
      <p:grpSp>
        <p:nvGrpSpPr>
          <p:cNvPr id="3" name="Nhóm 31"/>
          <p:cNvGrpSpPr/>
          <p:nvPr/>
        </p:nvGrpSpPr>
        <p:grpSpPr>
          <a:xfrm>
            <a:off x="6846888" y="3717925"/>
            <a:ext cx="3794125" cy="2965450"/>
            <a:chOff x="5340743" y="3717270"/>
            <a:chExt cx="3803257" cy="2974721"/>
          </a:xfrm>
        </p:grpSpPr>
        <p:sp>
          <p:nvSpPr>
            <p:cNvPr id="25623" name="Text Box 25"/>
            <p:cNvSpPr txBox="1">
              <a:spLocks noChangeArrowheads="1"/>
            </p:cNvSpPr>
            <p:nvPr/>
          </p:nvSpPr>
          <p:spPr bwMode="auto">
            <a:xfrm>
              <a:off x="5340743" y="3717270"/>
              <a:ext cx="891140" cy="523921"/>
            </a:xfrm>
            <a:prstGeom prst="rect">
              <a:avLst/>
            </a:prstGeom>
            <a:solidFill>
              <a:schemeClr val="accent1"/>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YÕu</a:t>
              </a:r>
              <a:endPar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endParaRPr>
            </a:p>
          </p:txBody>
        </p:sp>
        <p:sp>
          <p:nvSpPr>
            <p:cNvPr id="25624" name="Text Box 29"/>
            <p:cNvSpPr txBox="1">
              <a:spLocks noChangeArrowheads="1"/>
            </p:cNvSpPr>
            <p:nvPr/>
          </p:nvSpPr>
          <p:spPr bwMode="auto">
            <a:xfrm>
              <a:off x="6392606" y="4432286"/>
              <a:ext cx="970706" cy="2246965"/>
            </a:xfrm>
            <a:prstGeom prst="rect">
              <a:avLst/>
            </a:prstGeom>
            <a:solidFill>
              <a:srgbClr val="FF0000"/>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1" u="none" strike="noStrike" kern="1200" cap="none" spc="0" normalizeH="0" baseline="0" noProof="0">
                  <a:ln>
                    <a:noFill/>
                  </a:ln>
                  <a:solidFill>
                    <a:schemeClr val="tx1"/>
                  </a:solidFill>
                  <a:effectLst/>
                  <a:uLnTx/>
                  <a:uFillTx/>
                  <a:latin typeface=".VnTime" panose="020B7200000000000000" pitchFamily="34" charset="0"/>
                  <a:ea typeface="+mn-ea"/>
                  <a:cs typeface="Arial" panose="020B0604020202020204" pitchFamily="34" charset="0"/>
                </a:rPr>
                <a:t>Biªn ®é dao ®éng nhá</a:t>
              </a:r>
              <a:endParaRPr kumimoji="0" lang="en-US" altLang="en-US" sz="2795" b="1" i="1" u="none" strike="noStrike" kern="1200" cap="none" spc="0" normalizeH="0" baseline="0" noProof="0">
                <a:ln>
                  <a:noFill/>
                </a:ln>
                <a:solidFill>
                  <a:schemeClr val="tx1"/>
                </a:solidFill>
                <a:effectLst/>
                <a:uLnTx/>
                <a:uFillTx/>
                <a:latin typeface=".VnTime" panose="020B7200000000000000" pitchFamily="34" charset="0"/>
                <a:ea typeface="+mn-ea"/>
                <a:cs typeface="Arial" panose="020B0604020202020204" pitchFamily="34" charset="0"/>
              </a:endParaRPr>
            </a:p>
          </p:txBody>
        </p:sp>
        <p:sp>
          <p:nvSpPr>
            <p:cNvPr id="25625" name="Text Box 33"/>
            <p:cNvSpPr txBox="1">
              <a:spLocks noChangeArrowheads="1"/>
            </p:cNvSpPr>
            <p:nvPr/>
          </p:nvSpPr>
          <p:spPr bwMode="auto">
            <a:xfrm>
              <a:off x="7929822" y="5306548"/>
              <a:ext cx="1214178" cy="1385443"/>
            </a:xfrm>
            <a:prstGeom prst="rect">
              <a:avLst/>
            </a:prstGeom>
            <a:solidFill>
              <a:srgbClr val="00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FF00"/>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nhá</a:t>
              </a:r>
              <a:endPar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cxnSp>
          <p:nvCxnSpPr>
            <p:cNvPr id="26650" name="AutoShape 35"/>
            <p:cNvCxnSpPr>
              <a:stCxn id="25623" idx="2"/>
              <a:endCxn id="25624" idx="1"/>
            </p:cNvCxnSpPr>
            <p:nvPr/>
          </p:nvCxnSpPr>
          <p:spPr>
            <a:xfrm rot="-5400000" flipH="1">
              <a:off x="5432158" y="4594435"/>
              <a:ext cx="1314822" cy="607156"/>
            </a:xfrm>
            <a:prstGeom prst="bentConnector2">
              <a:avLst/>
            </a:prstGeom>
            <a:ln w="28575" cap="flat" cmpd="sng">
              <a:solidFill>
                <a:schemeClr val="tx1"/>
              </a:solidFill>
              <a:prstDash val="solid"/>
              <a:miter/>
              <a:headEnd type="none" w="med" len="med"/>
              <a:tailEnd type="triangle" w="med" len="med"/>
            </a:ln>
          </p:spPr>
        </p:cxnSp>
        <p:cxnSp>
          <p:nvCxnSpPr>
            <p:cNvPr id="26651" name="AutoShape 38"/>
            <p:cNvCxnSpPr>
              <a:stCxn id="25624" idx="3"/>
              <a:endCxn id="25625" idx="1"/>
            </p:cNvCxnSpPr>
            <p:nvPr/>
          </p:nvCxnSpPr>
          <p:spPr>
            <a:xfrm>
              <a:off x="7363009" y="5555424"/>
              <a:ext cx="566679" cy="443921"/>
            </a:xfrm>
            <a:prstGeom prst="bentConnector3">
              <a:avLst>
                <a:gd name="adj1" fmla="val 50000"/>
              </a:avLst>
            </a:prstGeom>
            <a:ln w="28575" cap="flat" cmpd="sng">
              <a:solidFill>
                <a:schemeClr val="tx1"/>
              </a:solidFill>
              <a:prstDash val="solid"/>
              <a:miter/>
              <a:headEnd type="none" w="med" len="med"/>
              <a:tailEnd type="triangle" w="med" len="med"/>
            </a:ln>
          </p:spPr>
        </p:cxnSp>
      </p:grpSp>
      <p:grpSp>
        <p:nvGrpSpPr>
          <p:cNvPr id="4" name="Nhóm 30"/>
          <p:cNvGrpSpPr/>
          <p:nvPr/>
        </p:nvGrpSpPr>
        <p:grpSpPr>
          <a:xfrm>
            <a:off x="9045575" y="615950"/>
            <a:ext cx="1595438" cy="1381125"/>
            <a:chOff x="7462439" y="460435"/>
            <a:chExt cx="1600640" cy="1385025"/>
          </a:xfrm>
        </p:grpSpPr>
        <p:sp>
          <p:nvSpPr>
            <p:cNvPr id="25621" name="Text Box 32"/>
            <p:cNvSpPr txBox="1">
              <a:spLocks noChangeArrowheads="1"/>
            </p:cNvSpPr>
            <p:nvPr/>
          </p:nvSpPr>
          <p:spPr bwMode="auto">
            <a:xfrm>
              <a:off x="7849460" y="460435"/>
              <a:ext cx="1213619" cy="1385025"/>
            </a:xfrm>
            <a:prstGeom prst="rect">
              <a:avLst/>
            </a:prstGeom>
            <a:solidFill>
              <a:srgbClr val="00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FF00"/>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to</a:t>
              </a:r>
              <a:endPar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cxnSp>
          <p:nvCxnSpPr>
            <p:cNvPr id="26646" name="AutoShape 40"/>
            <p:cNvCxnSpPr>
              <a:stCxn id="25628" idx="3"/>
              <a:endCxn id="25621" idx="1"/>
            </p:cNvCxnSpPr>
            <p:nvPr/>
          </p:nvCxnSpPr>
          <p:spPr>
            <a:xfrm>
              <a:off x="7462439" y="793876"/>
              <a:ext cx="387457" cy="359072"/>
            </a:xfrm>
            <a:prstGeom prst="bentConnector3">
              <a:avLst>
                <a:gd name="adj1" fmla="val 50000"/>
              </a:avLst>
            </a:prstGeom>
            <a:ln w="28575" cap="flat" cmpd="sng">
              <a:solidFill>
                <a:schemeClr val="tx1"/>
              </a:solidFill>
              <a:prstDash val="solid"/>
              <a:miter/>
              <a:headEnd type="none" w="med" len="med"/>
              <a:tailEnd type="triangle" w="med" len="med"/>
            </a:ln>
          </p:spPr>
        </p:cxnSp>
      </p:grpSp>
      <p:grpSp>
        <p:nvGrpSpPr>
          <p:cNvPr id="5" name="Nhóm 27"/>
          <p:cNvGrpSpPr/>
          <p:nvPr/>
        </p:nvGrpSpPr>
        <p:grpSpPr>
          <a:xfrm>
            <a:off x="1520825" y="3717925"/>
            <a:ext cx="2886075" cy="2681288"/>
            <a:chOff x="0" y="3717270"/>
            <a:chExt cx="2894589" cy="2689667"/>
          </a:xfrm>
        </p:grpSpPr>
        <p:sp>
          <p:nvSpPr>
            <p:cNvPr id="25616" name="Text Box 23"/>
            <p:cNvSpPr txBox="1">
              <a:spLocks noChangeArrowheads="1"/>
            </p:cNvSpPr>
            <p:nvPr/>
          </p:nvSpPr>
          <p:spPr bwMode="auto">
            <a:xfrm>
              <a:off x="1600145" y="3717270"/>
              <a:ext cx="1294444" cy="523920"/>
            </a:xfrm>
            <a:prstGeom prst="rect">
              <a:avLst/>
            </a:prstGeom>
            <a:solidFill>
              <a:srgbClr val="FFFF00"/>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ChËm</a:t>
              </a:r>
              <a:endPar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sp>
          <p:nvSpPr>
            <p:cNvPr id="25617" name="Text Box 27"/>
            <p:cNvSpPr txBox="1">
              <a:spLocks noChangeArrowheads="1"/>
            </p:cNvSpPr>
            <p:nvPr/>
          </p:nvSpPr>
          <p:spPr bwMode="auto">
            <a:xfrm>
              <a:off x="1375646" y="4669562"/>
              <a:ext cx="1291261" cy="953885"/>
            </a:xfrm>
            <a:prstGeom prst="rect">
              <a:avLst/>
            </a:prstGeom>
            <a:solidFill>
              <a:srgbClr val="FF9933"/>
            </a:solidFill>
            <a:ln w="9525">
              <a:solidFill>
                <a:srgbClr val="FF9933"/>
              </a:solidFill>
              <a:miter lim="800000"/>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Tx/>
                <a:buNone/>
                <a:defRPr/>
              </a:pPr>
              <a:r>
                <a:rPr kumimoji="0" lang="en-US" altLang="en-US" sz="2795" b="1" i="1" u="sng"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TÇn sè</a:t>
              </a:r>
              <a:r>
                <a:rPr kumimoji="0" lang="en-US" altLang="en-US" sz="2795" b="1" i="1"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 </a:t>
              </a:r>
              <a:r>
                <a:rPr kumimoji="0" lang="en-US" altLang="en-US" sz="2795" b="1" i="1" u="none" strike="noStrike" kern="1200" cap="none" spc="0" normalizeH="0" baseline="0" noProof="0">
                  <a:ln>
                    <a:noFill/>
                  </a:ln>
                  <a:solidFill>
                    <a:srgbClr val="0000FF"/>
                  </a:solidFill>
                  <a:effectLst/>
                  <a:uLnTx/>
                  <a:uFillTx/>
                  <a:latin typeface=".VnTime" panose="020B7200000000000000" pitchFamily="34" charset="0"/>
                  <a:ea typeface="+mn-ea"/>
                  <a:cs typeface="Arial" panose="020B0604020202020204" pitchFamily="34" charset="0"/>
                </a:rPr>
                <a:t>nhá</a:t>
              </a:r>
              <a:endParaRPr kumimoji="0" lang="en-US" altLang="en-US" sz="2795" b="1" i="1" u="none" strike="noStrike" kern="1200" cap="none" spc="0" normalizeH="0" baseline="0" noProof="0">
                <a:ln>
                  <a:noFill/>
                </a:ln>
                <a:solidFill>
                  <a:srgbClr val="0000FF"/>
                </a:solidFill>
                <a:effectLst/>
                <a:uLnTx/>
                <a:uFillTx/>
                <a:latin typeface=".VnTime" panose="020B7200000000000000" pitchFamily="34" charset="0"/>
                <a:ea typeface="+mn-ea"/>
                <a:cs typeface="Arial" panose="020B0604020202020204" pitchFamily="34" charset="0"/>
              </a:endParaRPr>
            </a:p>
          </p:txBody>
        </p:sp>
        <p:sp>
          <p:nvSpPr>
            <p:cNvPr id="25618" name="Text Box 31"/>
            <p:cNvSpPr txBox="1">
              <a:spLocks noChangeArrowheads="1"/>
            </p:cNvSpPr>
            <p:nvPr/>
          </p:nvSpPr>
          <p:spPr bwMode="auto">
            <a:xfrm>
              <a:off x="0" y="4589939"/>
              <a:ext cx="990338" cy="1816998"/>
            </a:xfrm>
            <a:prstGeom prst="rect">
              <a:avLst/>
            </a:prstGeom>
            <a:solidFill>
              <a:srgbClr val="66FFFF"/>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thÊp</a:t>
              </a:r>
              <a:endPar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cxnSp>
          <p:nvCxnSpPr>
            <p:cNvPr id="26643" name="AutoShape 39"/>
            <p:cNvCxnSpPr>
              <a:stCxn id="25617" idx="1"/>
              <a:endCxn id="25618" idx="3"/>
            </p:cNvCxnSpPr>
            <p:nvPr/>
          </p:nvCxnSpPr>
          <p:spPr>
            <a:xfrm rot="-10800000" flipV="1">
              <a:off x="991274" y="5147544"/>
              <a:ext cx="384372" cy="351452"/>
            </a:xfrm>
            <a:prstGeom prst="bentConnector3">
              <a:avLst>
                <a:gd name="adj1" fmla="val 50000"/>
              </a:avLst>
            </a:prstGeom>
            <a:ln w="28575" cap="flat" cmpd="sng">
              <a:solidFill>
                <a:schemeClr val="tx1"/>
              </a:solidFill>
              <a:prstDash val="solid"/>
              <a:miter/>
              <a:headEnd type="none" w="med" len="med"/>
              <a:tailEnd type="triangle" w="med" len="med"/>
            </a:ln>
          </p:spPr>
        </p:cxnSp>
        <p:cxnSp>
          <p:nvCxnSpPr>
            <p:cNvPr id="26644" name="AutoShape 41"/>
            <p:cNvCxnSpPr>
              <a:stCxn id="25616" idx="2"/>
              <a:endCxn id="25617" idx="3"/>
            </p:cNvCxnSpPr>
            <p:nvPr/>
          </p:nvCxnSpPr>
          <p:spPr>
            <a:xfrm rot="-5400000" flipH="1">
              <a:off x="2003586" y="4484130"/>
              <a:ext cx="907054" cy="419774"/>
            </a:xfrm>
            <a:prstGeom prst="bentConnector4">
              <a:avLst>
                <a:gd name="adj1" fmla="val 23704"/>
                <a:gd name="adj2" fmla="val 208676"/>
              </a:avLst>
            </a:prstGeom>
            <a:ln w="28575" cap="flat" cmpd="sng">
              <a:solidFill>
                <a:schemeClr val="tx1"/>
              </a:solidFill>
              <a:prstDash val="solid"/>
              <a:miter/>
              <a:headEnd type="none" w="med" len="med"/>
              <a:tailEnd type="triangle" w="med" len="med"/>
            </a:ln>
          </p:spPr>
        </p:cxnSp>
      </p:grpSp>
      <p:grpSp>
        <p:nvGrpSpPr>
          <p:cNvPr id="6" name="Nhóm 25"/>
          <p:cNvGrpSpPr/>
          <p:nvPr/>
        </p:nvGrpSpPr>
        <p:grpSpPr>
          <a:xfrm>
            <a:off x="1520825" y="160338"/>
            <a:ext cx="2813050" cy="2439987"/>
            <a:chOff x="0" y="381000"/>
            <a:chExt cx="2820411" cy="2223804"/>
          </a:xfrm>
        </p:grpSpPr>
        <p:sp>
          <p:nvSpPr>
            <p:cNvPr id="25611" name="Text Box 22"/>
            <p:cNvSpPr txBox="1">
              <a:spLocks noChangeArrowheads="1"/>
            </p:cNvSpPr>
            <p:nvPr/>
          </p:nvSpPr>
          <p:spPr bwMode="auto">
            <a:xfrm>
              <a:off x="1373598" y="2128792"/>
              <a:ext cx="1446813" cy="476012"/>
            </a:xfrm>
            <a:prstGeom prst="rect">
              <a:avLst/>
            </a:prstGeom>
            <a:solidFill>
              <a:srgbClr val="FFFF00"/>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Nhanh</a:t>
              </a:r>
              <a:endParaRPr kumimoji="0" lang="en-US" altLang="en-US" sz="2795"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5612" name="Text Box 26"/>
            <p:cNvSpPr txBox="1">
              <a:spLocks noChangeArrowheads="1"/>
            </p:cNvSpPr>
            <p:nvPr/>
          </p:nvSpPr>
          <p:spPr bwMode="auto">
            <a:xfrm>
              <a:off x="1219207" y="1016166"/>
              <a:ext cx="1219207" cy="866662"/>
            </a:xfrm>
            <a:prstGeom prst="rect">
              <a:avLst/>
            </a:prstGeom>
            <a:solidFill>
              <a:srgbClr val="FF9933"/>
            </a:solidFill>
            <a:ln w="9525">
              <a:solidFill>
                <a:srgbClr val="FF9933"/>
              </a:solidFill>
              <a:miter lim="800000"/>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Tx/>
                <a:buNone/>
                <a:defRPr/>
              </a:pPr>
              <a:r>
                <a:rPr kumimoji="0" lang="en-US" altLang="en-US" sz="2795" b="1" i="1" u="sng"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TÇn sè</a:t>
              </a:r>
              <a:r>
                <a:rPr kumimoji="0" lang="en-US" altLang="en-US" sz="2795" b="1" i="1"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 </a:t>
              </a:r>
              <a:r>
                <a:rPr kumimoji="0" lang="en-US" altLang="en-US" sz="2795" b="1" i="1" u="none" strike="noStrike" kern="1200" cap="none" spc="0" normalizeH="0" baseline="0" noProof="0">
                  <a:ln>
                    <a:noFill/>
                  </a:ln>
                  <a:solidFill>
                    <a:srgbClr val="0000FF"/>
                  </a:solidFill>
                  <a:effectLst/>
                  <a:uLnTx/>
                  <a:uFillTx/>
                  <a:latin typeface=".VnTime" panose="020B7200000000000000" pitchFamily="34" charset="0"/>
                  <a:ea typeface="+mn-ea"/>
                  <a:cs typeface="Arial" panose="020B0604020202020204" pitchFamily="34" charset="0"/>
                </a:rPr>
                <a:t>lín</a:t>
              </a:r>
              <a:endParaRPr kumimoji="0" lang="en-US" altLang="en-US" sz="2795" b="1" i="1" u="none" strike="noStrike" kern="1200" cap="none" spc="0" normalizeH="0" baseline="0" noProof="0">
                <a:ln>
                  <a:noFill/>
                </a:ln>
                <a:solidFill>
                  <a:srgbClr val="0000FF"/>
                </a:solidFill>
                <a:effectLst/>
                <a:uLnTx/>
                <a:uFillTx/>
                <a:latin typeface=".VnTime" panose="020B7200000000000000" pitchFamily="34" charset="0"/>
                <a:ea typeface="+mn-ea"/>
                <a:cs typeface="Arial" panose="020B0604020202020204" pitchFamily="34" charset="0"/>
              </a:endParaRPr>
            </a:p>
          </p:txBody>
        </p:sp>
        <p:sp>
          <p:nvSpPr>
            <p:cNvPr id="25613" name="Text Box 30"/>
            <p:cNvSpPr txBox="1">
              <a:spLocks noChangeArrowheads="1"/>
            </p:cNvSpPr>
            <p:nvPr/>
          </p:nvSpPr>
          <p:spPr bwMode="auto">
            <a:xfrm>
              <a:off x="0" y="381000"/>
              <a:ext cx="913609" cy="1650852"/>
            </a:xfrm>
            <a:prstGeom prst="rect">
              <a:avLst/>
            </a:prstGeom>
            <a:solidFill>
              <a:srgbClr val="66FFFF"/>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rPr>
                <a:t>cao</a:t>
              </a:r>
              <a:endParaRPr kumimoji="0" lang="en-US" altLang="en-US" sz="2795" b="1"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cxnSp>
          <p:nvCxnSpPr>
            <p:cNvPr id="26638" name="AutoShape 42"/>
            <p:cNvCxnSpPr>
              <a:stCxn id="25611" idx="0"/>
              <a:endCxn id="25612" idx="3"/>
            </p:cNvCxnSpPr>
            <p:nvPr/>
          </p:nvCxnSpPr>
          <p:spPr>
            <a:xfrm rot="5400000" flipH="1" flipV="1">
              <a:off x="1927563" y="1618714"/>
              <a:ext cx="679434" cy="341242"/>
            </a:xfrm>
            <a:prstGeom prst="bentConnector4">
              <a:avLst>
                <a:gd name="adj1" fmla="val 18088"/>
                <a:gd name="adj2" fmla="val 166977"/>
              </a:avLst>
            </a:prstGeom>
            <a:ln w="28575" cap="flat" cmpd="sng">
              <a:solidFill>
                <a:schemeClr val="tx1"/>
              </a:solidFill>
              <a:prstDash val="solid"/>
              <a:miter/>
              <a:headEnd type="none" w="med" len="med"/>
              <a:tailEnd type="triangle" w="med" len="med"/>
            </a:ln>
          </p:spPr>
        </p:cxnSp>
        <p:cxnSp>
          <p:nvCxnSpPr>
            <p:cNvPr id="26639" name="AutoShape 43"/>
            <p:cNvCxnSpPr>
              <a:stCxn id="25612" idx="1"/>
              <a:endCxn id="25613" idx="3"/>
            </p:cNvCxnSpPr>
            <p:nvPr/>
          </p:nvCxnSpPr>
          <p:spPr>
            <a:xfrm rot="10800000">
              <a:off x="914213" y="1206350"/>
              <a:ext cx="304738" cy="243269"/>
            </a:xfrm>
            <a:prstGeom prst="bentConnector3">
              <a:avLst>
                <a:gd name="adj1" fmla="val 50000"/>
              </a:avLst>
            </a:prstGeom>
            <a:ln w="28575" cap="flat" cmpd="sng">
              <a:solidFill>
                <a:schemeClr val="tx1"/>
              </a:solidFill>
              <a:prstDash val="solid"/>
              <a:miter/>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014"/>
                                        </p:tgtEl>
                                        <p:attrNameLst>
                                          <p:attrName>style.visibility</p:attrName>
                                        </p:attrNameLst>
                                      </p:cBhvr>
                                      <p:to>
                                        <p:strVal val="visible"/>
                                      </p:to>
                                    </p:set>
                                    <p:anim calcmode="lin" valueType="num">
                                      <p:cBhvr additive="base">
                                        <p:cTn id="7" dur="500" fill="hold"/>
                                        <p:tgtEl>
                                          <p:spTgt spid="171014"/>
                                        </p:tgtEl>
                                        <p:attrNameLst>
                                          <p:attrName>ppt_x</p:attrName>
                                        </p:attrNameLst>
                                      </p:cBhvr>
                                      <p:tavLst>
                                        <p:tav tm="0">
                                          <p:val>
                                            <p:strVal val="#ppt_x"/>
                                          </p:val>
                                        </p:tav>
                                        <p:tav tm="100000">
                                          <p:val>
                                            <p:strVal val="#ppt_x"/>
                                          </p:val>
                                        </p:tav>
                                      </p:tavLst>
                                    </p:anim>
                                    <p:anim calcmode="lin" valueType="num">
                                      <p:cBhvr additive="base">
                                        <p:cTn id="8" dur="500" fill="hold"/>
                                        <p:tgtEl>
                                          <p:spTgt spid="1710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71029"/>
                                        </p:tgtEl>
                                        <p:attrNameLst>
                                          <p:attrName>style.visibility</p:attrName>
                                        </p:attrNameLst>
                                      </p:cBhvr>
                                      <p:to>
                                        <p:strVal val="visible"/>
                                      </p:to>
                                    </p:set>
                                    <p:animEffect transition="in" filter="diamond(in)">
                                      <p:cBhvr>
                                        <p:cTn id="13" dur="2000"/>
                                        <p:tgtEl>
                                          <p:spTgt spid="17102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71028"/>
                                        </p:tgtEl>
                                        <p:attrNameLst>
                                          <p:attrName>style.visibility</p:attrName>
                                        </p:attrNameLst>
                                      </p:cBhvr>
                                      <p:to>
                                        <p:strVal val="visible"/>
                                      </p:to>
                                    </p:set>
                                    <p:animEffect transition="in" filter="diamond(in)">
                                      <p:cBhvr>
                                        <p:cTn id="28" dur="2000"/>
                                        <p:tgtEl>
                                          <p:spTgt spid="17102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1032"/>
                                        </p:tgtEl>
                                        <p:attrNameLst>
                                          <p:attrName>style.visibility</p:attrName>
                                        </p:attrNameLst>
                                      </p:cBhvr>
                                      <p:to>
                                        <p:strVal val="visible"/>
                                      </p:to>
                                    </p:set>
                                    <p:anim calcmode="lin" valueType="num">
                                      <p:cBhvr additive="base">
                                        <p:cTn id="33" dur="500" fill="hold"/>
                                        <p:tgtEl>
                                          <p:spTgt spid="171032"/>
                                        </p:tgtEl>
                                        <p:attrNameLst>
                                          <p:attrName>ppt_x</p:attrName>
                                        </p:attrNameLst>
                                      </p:cBhvr>
                                      <p:tavLst>
                                        <p:tav tm="0">
                                          <p:val>
                                            <p:strVal val="#ppt_x"/>
                                          </p:val>
                                        </p:tav>
                                        <p:tav tm="100000">
                                          <p:val>
                                            <p:strVal val="#ppt_x"/>
                                          </p:val>
                                        </p:tav>
                                      </p:tavLst>
                                    </p:anim>
                                    <p:anim calcmode="lin" valueType="num">
                                      <p:cBhvr additive="base">
                                        <p:cTn id="34" dur="500" fill="hold"/>
                                        <p:tgtEl>
                                          <p:spTgt spid="1710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0" fill="hold"/>
                                        <p:tgtEl>
                                          <p:spTgt spid="2"/>
                                        </p:tgtEl>
                                        <p:attrNameLst>
                                          <p:attrName>ppt_x</p:attrName>
                                        </p:attrNameLst>
                                      </p:cBhvr>
                                      <p:tavLst>
                                        <p:tav tm="0">
                                          <p:val>
                                            <p:strVal val="#ppt_x"/>
                                          </p:val>
                                        </p:tav>
                                        <p:tav tm="100000">
                                          <p:val>
                                            <p:strVal val="#ppt_x"/>
                                          </p:val>
                                        </p:tav>
                                      </p:tavLst>
                                    </p:anim>
                                    <p:anim calcmode="lin" valueType="num">
                                      <p:cBhvr additive="base">
                                        <p:cTn id="4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29" grpId="0" animBg="1"/>
      <p:bldP spid="171028" grpId="0" animBg="1"/>
      <p:bldP spid="1710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a:hlinkClick r:id="" action="ppaction://noaction"/>
          </p:cNvPr>
          <p:cNvSpPr/>
          <p:nvPr/>
        </p:nvSpPr>
        <p:spPr bwMode="auto">
          <a:xfrm>
            <a:off x="2964448" y="160506"/>
            <a:ext cx="6004907" cy="608092"/>
          </a:xfrm>
          <a:prstGeom prst="roundRect">
            <a:avLst>
              <a:gd name="adj" fmla="val 50000"/>
            </a:avLst>
          </a:prstGeom>
          <a:solidFill>
            <a:srgbClr val="FFFF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795" b="1"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THÔNG TIN </a:t>
            </a:r>
            <a:endParaRPr kumimoji="0" lang="en-US" sz="27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535" name="Text Box 7"/>
          <p:cNvSpPr txBox="1">
            <a:spLocks noChangeArrowheads="1"/>
          </p:cNvSpPr>
          <p:nvPr/>
        </p:nvSpPr>
        <p:spPr bwMode="auto">
          <a:xfrm>
            <a:off x="1520825" y="823913"/>
            <a:ext cx="9120188" cy="3100388"/>
          </a:xfrm>
          <a:prstGeom prst="rect">
            <a:avLst/>
          </a:prstGeom>
          <a:noFill/>
          <a:ln w="9525">
            <a:noFill/>
            <a:miter lim="800000"/>
          </a:ln>
        </p:spPr>
        <p:txBody>
          <a:bodyPr lIns="91214" tIns="45607" rIns="91214" bIns="45607">
            <a:spAutoFit/>
          </a:bodyPr>
          <a:p>
            <a:pPr algn="ctr" eaLnBrk="1" hangingPunct="1">
              <a:buNone/>
            </a:pPr>
            <a:r>
              <a:rPr sz="2700" b="1" dirty="0">
                <a:solidFill>
                  <a:srgbClr val="0000FF"/>
                </a:solidFill>
                <a:latin typeface="Constantia" panose="02030602050306030303" pitchFamily="18" charset="0"/>
                <a:cs typeface="Arial" panose="020B0604020202020204" pitchFamily="34" charset="0"/>
              </a:rPr>
              <a:t>   Máy trợ thính</a:t>
            </a:r>
            <a:endParaRPr sz="2700" b="1" dirty="0">
              <a:solidFill>
                <a:srgbClr val="0000FF"/>
              </a:solidFill>
              <a:latin typeface="Constantia" panose="02030602050306030303" pitchFamily="18" charset="0"/>
              <a:cs typeface="Arial" panose="020B0604020202020204" pitchFamily="34" charset="0"/>
            </a:endParaRPr>
          </a:p>
          <a:p>
            <a:pPr algn="just" eaLnBrk="1" hangingPunct="1">
              <a:buNone/>
            </a:pPr>
            <a:r>
              <a:rPr sz="2700" b="1" dirty="0">
                <a:latin typeface="Constantia" panose="02030602050306030303" pitchFamily="18" charset="0"/>
                <a:cs typeface="Arial" panose="020B0604020202020204" pitchFamily="34" charset="0"/>
              </a:rPr>
              <a:t>	 </a:t>
            </a:r>
            <a:r>
              <a:rPr sz="2700" dirty="0">
                <a:latin typeface="Constantia" panose="02030602050306030303" pitchFamily="18" charset="0"/>
                <a:cs typeface="Arial" panose="020B0604020202020204" pitchFamily="34" charset="0"/>
              </a:rPr>
              <a:t>     Máy trợ thính l</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 dụng cụ l</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m tăng cường độ âm do đó cũng l</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m tăng độ to của âm, giúp cho người có tai nghe kém. Máy gồm một bộ phận thu nhận âm kết hợp với bộ phận tăng âm</a:t>
            </a:r>
            <a:r>
              <a:rPr sz="2700" i="1" dirty="0">
                <a:latin typeface="Constantia" panose="02030602050306030303" pitchFamily="18" charset="0"/>
                <a:cs typeface="Arial" panose="020B0604020202020204" pitchFamily="34" charset="0"/>
              </a:rPr>
              <a:t>. </a:t>
            </a:r>
            <a:r>
              <a:rPr sz="2700" dirty="0">
                <a:latin typeface="Constantia" panose="02030602050306030303" pitchFamily="18" charset="0"/>
                <a:cs typeface="Arial" panose="020B0604020202020204" pitchFamily="34" charset="0"/>
              </a:rPr>
              <a:t>Âm được tăng độ to lên nhiều lần rồi truyền theo ống dẫn v</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o bộ phận nghe đặt bên trong tai.</a:t>
            </a:r>
            <a:endParaRPr sz="2700" dirty="0">
              <a:latin typeface="Constantia" panose="02030602050306030303" pitchFamily="18" charset="0"/>
              <a:ea typeface="Arial" panose="020B0604020202020204" pitchFamily="34" charset="0"/>
            </a:endParaRPr>
          </a:p>
        </p:txBody>
      </p:sp>
      <p:pic>
        <p:nvPicPr>
          <p:cNvPr id="5" name="Picture 4" descr="images (1).jpg"/>
          <p:cNvPicPr>
            <a:picLocks noChangeAspect="1"/>
          </p:cNvPicPr>
          <p:nvPr/>
        </p:nvPicPr>
        <p:blipFill>
          <a:blip r:embed="rId1"/>
          <a:stretch>
            <a:fillRect/>
          </a:stretch>
        </p:blipFill>
        <p:spPr>
          <a:xfrm>
            <a:off x="1747838" y="3884613"/>
            <a:ext cx="3957637" cy="2965450"/>
          </a:xfrm>
          <a:prstGeom prst="rect">
            <a:avLst/>
          </a:prstGeom>
          <a:noFill/>
          <a:ln w="9525">
            <a:noFill/>
          </a:ln>
        </p:spPr>
      </p:pic>
      <p:pic>
        <p:nvPicPr>
          <p:cNvPr id="6" name="Picture 5" descr="X-mini.jpg"/>
          <p:cNvPicPr>
            <a:picLocks noChangeAspect="1"/>
          </p:cNvPicPr>
          <p:nvPr/>
        </p:nvPicPr>
        <p:blipFill>
          <a:blip r:embed="rId2"/>
          <a:stretch>
            <a:fillRect/>
          </a:stretch>
        </p:blipFill>
        <p:spPr>
          <a:xfrm>
            <a:off x="6276975" y="3960813"/>
            <a:ext cx="4751388" cy="2889250"/>
          </a:xfrm>
          <a:prstGeom prst="rect">
            <a:avLst/>
          </a:prstGeom>
          <a:noFill/>
          <a:ln w="9525">
            <a:noFill/>
          </a:ln>
        </p:spPr>
      </p:pic>
      <p:sp>
        <p:nvSpPr>
          <p:cNvPr id="7" name="Chevron 6"/>
          <p:cNvSpPr/>
          <p:nvPr/>
        </p:nvSpPr>
        <p:spPr bwMode="auto">
          <a:xfrm>
            <a:off x="6612999" y="5101253"/>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Chevron 7"/>
          <p:cNvSpPr/>
          <p:nvPr/>
        </p:nvSpPr>
        <p:spPr bwMode="auto">
          <a:xfrm>
            <a:off x="6080919" y="5101253"/>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randombar(horizontal)">
                                      <p:cBhvr>
                                        <p:cTn id="12" dur="500"/>
                                        <p:tgtEl>
                                          <p:spTgt spid="22535"/>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000"/>
                            </p:stCondLst>
                            <p:childTnLst>
                              <p:par>
                                <p:cTn id="18" presetID="2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ppt_x</p:attrName>
                                        </p:attrNameLst>
                                      </p:cBhvr>
                                      <p:tavLst>
                                        <p:tav tm="0">
                                          <p:val>
                                            <p:strVal val="#ppt_x-.2"/>
                                          </p:val>
                                        </p:tav>
                                        <p:tav tm="100000">
                                          <p:val>
                                            <p:strVal val="#ppt_x"/>
                                          </p:val>
                                        </p:tav>
                                      </p:tavLst>
                                    </p:anim>
                                    <p:anim calcmode="lin" valueType="num">
                                      <p:cBhvr>
                                        <p:cTn id="2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8"/>
                                        </p:tgtEl>
                                      </p:cBhvr>
                                    </p:animEffect>
                                  </p:childTnLst>
                                </p:cTn>
                              </p:par>
                              <p:par>
                                <p:cTn id="23" presetID="2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par>
                          <p:cTn id="28" fill="hold">
                            <p:stCondLst>
                              <p:cond delay="2000"/>
                            </p:stCondLst>
                            <p:childTnLst>
                              <p:par>
                                <p:cTn id="29" presetID="16" presetClass="entr" presetSubtype="2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6"/>
          <p:cNvSpPr txBox="1">
            <a:spLocks noChangeArrowheads="1"/>
          </p:cNvSpPr>
          <p:nvPr/>
        </p:nvSpPr>
        <p:spPr bwMode="auto">
          <a:xfrm>
            <a:off x="671513" y="1528763"/>
            <a:ext cx="10666413" cy="3416300"/>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just" eaLnBrk="1" hangingPunct="1">
              <a:spcBef>
                <a:spcPct val="50000"/>
              </a:spcBef>
              <a:buFontTx/>
              <a:buChar char="-"/>
            </a:pPr>
            <a:r>
              <a:rPr lang="en-US" altLang="en-US" sz="23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Có một bức tranh đã bị che khuất bởi 4 mảnh ghép. Mỗi mảnh ghép tương ứng với một câu hỏi. Người chơi được lựa chọn bất kì mảnh ghép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với câu hỏi tương ứng.</a:t>
            </a:r>
            <a:endParaRPr lang="en-US" altLang="en-US" sz="2400" b="1" dirty="0">
              <a:latin typeface="Times New Roman" panose="02020603050405020304" pitchFamily="18" charset="0"/>
              <a:cs typeface="Times New Roman" panose="02020603050405020304" pitchFamily="18" charset="0"/>
            </a:endParaRPr>
          </a:p>
          <a:p>
            <a:pPr marL="342900" lvl="0" indent="-342900" algn="just" eaLnBrk="1" hangingPunct="1">
              <a:spcBef>
                <a:spcPct val="50000"/>
              </a:spcBef>
              <a:buFontTx/>
              <a:buChar char="-"/>
            </a:pPr>
            <a:r>
              <a:rPr lang="en-US" altLang="en-US" sz="2400" b="1" dirty="0">
                <a:latin typeface="Times New Roman" panose="02020603050405020304" pitchFamily="18" charset="0"/>
                <a:cs typeface="Times New Roman" panose="02020603050405020304" pitchFamily="18" charset="0"/>
              </a:rPr>
              <a:t> Sau 15 giây, nếu trả lời đúng sẽ nhận được một phần qu</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trả lời sai cơ hội sẽ gi</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nh cho bạn khác. </a:t>
            </a:r>
            <a:endParaRPr lang="en-US" altLang="en-US" sz="2400" b="1" dirty="0">
              <a:latin typeface="Times New Roman" panose="02020603050405020304" pitchFamily="18" charset="0"/>
              <a:cs typeface="Times New Roman" panose="02020603050405020304" pitchFamily="18" charset="0"/>
            </a:endParaRPr>
          </a:p>
          <a:p>
            <a:pPr marL="342900" lvl="0" indent="-342900" algn="just" eaLnBrk="1" hangingPunct="1">
              <a:spcBef>
                <a:spcPct val="50000"/>
              </a:spcBef>
              <a:buFontTx/>
              <a:buChar char="-"/>
            </a:pPr>
            <a:r>
              <a:rPr lang="en-US" altLang="en-US" sz="2400" b="1" dirty="0">
                <a:latin typeface="Times New Roman" panose="02020603050405020304" pitchFamily="18" charset="0"/>
                <a:cs typeface="Times New Roman" panose="02020603050405020304" pitchFamily="18" charset="0"/>
              </a:rPr>
              <a:t> Mỗi câu trả lời đúng sẽ mở ra một mảnh ghép để đến gần với bức tranh hơn. Bạn có thể trả lời về bức tranh bất kì thời điểm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Nếu đúng được phần qu</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đặc biệt, sai sẽ không được tiếp tục tham gia trò chơi nữa.</a:t>
            </a:r>
            <a:endParaRPr lang="en-US" altLang="en-US" sz="2400" b="1" dirty="0">
              <a:latin typeface="Times New Roman" panose="02020603050405020304" pitchFamily="18" charset="0"/>
              <a:ea typeface="Times New Roman" panose="02020603050405020304" pitchFamily="18" charset="0"/>
            </a:endParaRPr>
          </a:p>
        </p:txBody>
      </p:sp>
      <p:sp>
        <p:nvSpPr>
          <p:cNvPr id="3" name="WordArt 33"/>
          <p:cNvSpPr>
            <a:spLocks noChangeArrowheads="1" noChangeShapeType="1" noTextEdit="1"/>
          </p:cNvSpPr>
          <p:nvPr/>
        </p:nvSpPr>
        <p:spPr bwMode="auto">
          <a:xfrm>
            <a:off x="3268496" y="540564"/>
            <a:ext cx="5832298" cy="836126"/>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2395" b="0" i="0" u="none" strike="noStrike" kern="10" cap="none" spc="0" normalizeH="0" baseline="0" noProof="0" dirty="0">
                <a:ln w="12700">
                  <a:solidFill>
                    <a:srgbClr val="EAEAEA"/>
                  </a:solidFill>
                  <a:round/>
                </a:ln>
                <a:solidFill>
                  <a:schemeClr val="tx1"/>
                </a:soli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TRÒ CHƠI: "MỞ MIẾNG GHÉP XEM TRANH</a:t>
            </a:r>
            <a:r>
              <a:rPr kumimoji="0" lang="vi-VN" sz="2395" b="0" i="0" u="none" strike="noStrike" kern="10" cap="none" spc="0" normalizeH="0" baseline="0" noProof="0" dirty="0">
                <a:ln w="12700">
                  <a:solidFill>
                    <a:srgbClr val="EAEAEA"/>
                  </a:solidFill>
                  <a:round/>
                </a:ln>
                <a:solidFill>
                  <a:srgbClr val="FF0000"/>
                </a:soli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a:t>
            </a:r>
            <a:endParaRPr kumimoji="0" lang="en-US" sz="2395" b="0" i="0" u="none" strike="noStrike" kern="10" cap="none" spc="0" normalizeH="0" baseline="0" noProof="0" dirty="0">
              <a:ln w="12700">
                <a:solidFill>
                  <a:srgbClr val="EAEAEA"/>
                </a:solidFill>
                <a:round/>
              </a:ln>
              <a:solidFill>
                <a:srgbClr val="FF0000"/>
              </a:soli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descr="Kết quả hình ảnh cho nhạc sĩ văn cao"/>
          <p:cNvPicPr>
            <a:picLocks noChangeAspect="1"/>
          </p:cNvPicPr>
          <p:nvPr/>
        </p:nvPicPr>
        <p:blipFill>
          <a:blip r:embed="rId1"/>
          <a:stretch>
            <a:fillRect/>
          </a:stretch>
        </p:blipFill>
        <p:spPr>
          <a:xfrm>
            <a:off x="3421063" y="692150"/>
            <a:ext cx="5548312" cy="5549900"/>
          </a:xfrm>
          <a:prstGeom prst="rect">
            <a:avLst/>
          </a:prstGeom>
          <a:noFill/>
          <a:ln w="9525">
            <a:noFill/>
          </a:ln>
        </p:spPr>
      </p:pic>
      <p:sp>
        <p:nvSpPr>
          <p:cNvPr id="3" name="Rectangle 2">
            <a:hlinkClick r:id="" action="ppaction://noaction"/>
          </p:cNvPr>
          <p:cNvSpPr/>
          <p:nvPr/>
        </p:nvSpPr>
        <p:spPr>
          <a:xfrm>
            <a:off x="3421063" y="692150"/>
            <a:ext cx="2735263" cy="28130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4" name="Rectangle 3">
            <a:hlinkClick r:id="rId2" action="ppaction://hlinksldjump"/>
          </p:cNvPr>
          <p:cNvSpPr/>
          <p:nvPr/>
        </p:nvSpPr>
        <p:spPr>
          <a:xfrm>
            <a:off x="6156325" y="692150"/>
            <a:ext cx="2813050" cy="28130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4">
            <a:hlinkClick r:id="rId3" action="ppaction://hlinksldjump"/>
          </p:cNvPr>
          <p:cNvSpPr/>
          <p:nvPr/>
        </p:nvSpPr>
        <p:spPr>
          <a:xfrm>
            <a:off x="3421063" y="3505200"/>
            <a:ext cx="2735263" cy="27368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a:hlinkClick r:id="rId4" action="ppaction://hlinksldjump"/>
          </p:cNvPr>
          <p:cNvSpPr/>
          <p:nvPr/>
        </p:nvSpPr>
        <p:spPr>
          <a:xfrm>
            <a:off x="6156325" y="3505200"/>
            <a:ext cx="2813050" cy="27368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a:hlinkClick r:id="" action="ppaction://noaction"/>
          </p:cNvPr>
          <p:cNvSpPr/>
          <p:nvPr/>
        </p:nvSpPr>
        <p:spPr>
          <a:xfrm>
            <a:off x="1520825" y="7938"/>
            <a:ext cx="227013"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6" name="Rectangle 15">
            <a:hlinkClick r:id="" action="ppaction://noaction"/>
          </p:cNvPr>
          <p:cNvSpPr/>
          <p:nvPr/>
        </p:nvSpPr>
        <p:spPr>
          <a:xfrm>
            <a:off x="1747838" y="7938"/>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a:hlinkClick r:id="rId5" action="ppaction://hlinksldjump"/>
          </p:cNvPr>
          <p:cNvSpPr/>
          <p:nvPr/>
        </p:nvSpPr>
        <p:spPr>
          <a:xfrm>
            <a:off x="1520825" y="236538"/>
            <a:ext cx="227013" cy="228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8" name="Rectangle 17">
            <a:hlinkClick r:id="" action="ppaction://noaction"/>
          </p:cNvPr>
          <p:cNvSpPr/>
          <p:nvPr/>
        </p:nvSpPr>
        <p:spPr>
          <a:xfrm>
            <a:off x="1747838" y="236538"/>
            <a:ext cx="228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24" name="Rectangle 23">
            <a:hlinkClick r:id="rId6" action="ppaction://hlinksldjump"/>
          </p:cNvPr>
          <p:cNvSpPr/>
          <p:nvPr/>
        </p:nvSpPr>
        <p:spPr>
          <a:xfrm>
            <a:off x="10414000" y="6621463"/>
            <a:ext cx="227013" cy="228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0" name="Rectangle 29">
            <a:hlinkClick r:id="rId3" action="ppaction://hlinksldjump"/>
          </p:cNvPr>
          <p:cNvSpPr/>
          <p:nvPr/>
        </p:nvSpPr>
        <p:spPr>
          <a:xfrm>
            <a:off x="1520825" y="6013450"/>
            <a:ext cx="227013"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1" name="Rectangle 30">
            <a:hlinkClick r:id="rId4" action="ppaction://hlinksldjump"/>
          </p:cNvPr>
          <p:cNvSpPr/>
          <p:nvPr/>
        </p:nvSpPr>
        <p:spPr>
          <a:xfrm>
            <a:off x="1792288" y="6013450"/>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2" name="Rectangle 31">
            <a:hlinkClick r:id="rId7" action="ppaction://hlinksldjump"/>
          </p:cNvPr>
          <p:cNvSpPr/>
          <p:nvPr/>
        </p:nvSpPr>
        <p:spPr>
          <a:xfrm>
            <a:off x="1520825" y="6256338"/>
            <a:ext cx="227013" cy="22701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3" name="Rectangle 32">
            <a:hlinkClick r:id="rId8" action="ppaction://hlinksldjump"/>
          </p:cNvPr>
          <p:cNvSpPr/>
          <p:nvPr/>
        </p:nvSpPr>
        <p:spPr>
          <a:xfrm>
            <a:off x="1778000" y="6276975"/>
            <a:ext cx="228600" cy="2270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2" descr="Kết quả hình ảnh cho tiến quân ca"/>
          <p:cNvPicPr>
            <a:picLocks noChangeAspect="1"/>
          </p:cNvPicPr>
          <p:nvPr/>
        </p:nvPicPr>
        <p:blipFill>
          <a:blip r:embed="rId1"/>
          <a:stretch>
            <a:fillRect/>
          </a:stretch>
        </p:blipFill>
        <p:spPr>
          <a:xfrm>
            <a:off x="595313" y="152400"/>
            <a:ext cx="6172200" cy="6400800"/>
          </a:xfrm>
          <a:prstGeom prst="rect">
            <a:avLst/>
          </a:prstGeom>
          <a:noFill/>
          <a:ln w="9525">
            <a:noFill/>
          </a:ln>
        </p:spPr>
      </p:pic>
      <p:pic>
        <p:nvPicPr>
          <p:cNvPr id="30723" name="Picture 4" descr="Kết quả hình ảnh cho nhạc sĩ văn cao"/>
          <p:cNvPicPr>
            <a:picLocks noChangeAspect="1"/>
          </p:cNvPicPr>
          <p:nvPr/>
        </p:nvPicPr>
        <p:blipFill>
          <a:blip r:embed="rId2"/>
          <a:stretch>
            <a:fillRect/>
          </a:stretch>
        </p:blipFill>
        <p:spPr>
          <a:xfrm>
            <a:off x="6916738" y="762000"/>
            <a:ext cx="3724275" cy="4876800"/>
          </a:xfrm>
          <a:prstGeom prst="rect">
            <a:avLst/>
          </a:prstGeom>
          <a:noFill/>
          <a:ln w="9525">
            <a:noFill/>
          </a:ln>
        </p:spPr>
      </p:pic>
      <p:sp>
        <p:nvSpPr>
          <p:cNvPr id="21508" name="TextBox 4"/>
          <p:cNvSpPr txBox="1">
            <a:spLocks noChangeArrowheads="1"/>
          </p:cNvSpPr>
          <p:nvPr/>
        </p:nvSpPr>
        <p:spPr bwMode="auto">
          <a:xfrm>
            <a:off x="7524750" y="5562600"/>
            <a:ext cx="2736850" cy="82867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300" b="1" dirty="0">
                <a:latin typeface="Times New Roman" panose="02020603050405020304" pitchFamily="18" charset="0"/>
                <a:cs typeface="Times New Roman" panose="02020603050405020304" pitchFamily="18" charset="0"/>
              </a:rPr>
              <a:t>Nhạc sĩ: Văn Cao</a:t>
            </a:r>
            <a:endParaRPr lang="en-US" altLang="en-US" sz="2300" b="1" dirty="0">
              <a:latin typeface="Times New Roman" panose="02020603050405020304" pitchFamily="18" charset="0"/>
              <a:cs typeface="Times New Roman" panose="02020603050405020304" pitchFamily="18" charset="0"/>
            </a:endParaRPr>
          </a:p>
          <a:p>
            <a:pPr marL="0" lvl="0" indent="0" algn="ctr" eaLnBrk="1" hangingPunct="1">
              <a:spcBef>
                <a:spcPct val="0"/>
              </a:spcBef>
              <a:buFontTx/>
              <a:buNone/>
            </a:pPr>
            <a:r>
              <a:rPr lang="en-US" altLang="en-US" sz="2100" b="1" dirty="0">
                <a:latin typeface="Times New Roman" panose="02020603050405020304" pitchFamily="18" charset="0"/>
                <a:cs typeface="Times New Roman" panose="02020603050405020304" pitchFamily="18" charset="0"/>
              </a:rPr>
              <a:t>(1923 – 1995)</a:t>
            </a:r>
            <a:endParaRPr lang="en-US" altLang="en-US" sz="21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p:nvPr/>
        </p:nvSpPr>
        <p:spPr>
          <a:xfrm>
            <a:off x="1976438" y="615950"/>
            <a:ext cx="8132762" cy="47228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911225">
              <a:spcBef>
                <a:spcPct val="0"/>
              </a:spcBef>
              <a:buNone/>
            </a:pPr>
            <a:r>
              <a:rPr lang="en-US" altLang="en-US" b="1" u="sng" dirty="0">
                <a:latin typeface="Times New Roman" panose="02020603050405020304" pitchFamily="18" charset="0"/>
                <a:cs typeface="Times New Roman" panose="02020603050405020304" pitchFamily="18" charset="0"/>
              </a:rPr>
              <a:t>Câu 1</a:t>
            </a:r>
            <a:r>
              <a:rPr lang="en-US" altLang="en-US" b="1" dirty="0">
                <a:latin typeface="Times New Roman" panose="02020603050405020304" pitchFamily="18" charset="0"/>
                <a:cs typeface="Times New Roman" panose="02020603050405020304" pitchFamily="18" charset="0"/>
              </a:rPr>
              <a:t> : </a:t>
            </a:r>
            <a:r>
              <a:rPr lang="en-US" altLang="en-US" dirty="0">
                <a:latin typeface="Times New Roman" panose="02020603050405020304" pitchFamily="18" charset="0"/>
                <a:cs typeface="Times New Roman" panose="02020603050405020304" pitchFamily="18" charset="0"/>
              </a:rPr>
              <a:t>Chọn câu trả lời đúng:</a:t>
            </a:r>
            <a:endParaRPr lang="en-US" altLang="en-US" dirty="0">
              <a:latin typeface="Times New Roman" panose="02020603050405020304" pitchFamily="18" charset="0"/>
              <a:cs typeface="Times New Roman" panose="02020603050405020304" pitchFamily="18" charset="0"/>
            </a:endParaRPr>
          </a:p>
          <a:p>
            <a:pPr marL="0" lvl="0" indent="0" defTabSz="911225">
              <a:spcBef>
                <a:spcPct val="0"/>
              </a:spcBef>
              <a:buNone/>
            </a:pPr>
            <a:endParaRPr lang="en-US" altLang="en-US" dirty="0">
              <a:latin typeface="Times New Roman" panose="02020603050405020304" pitchFamily="18" charset="0"/>
              <a:cs typeface="Times New Roman" panose="02020603050405020304" pitchFamily="18" charset="0"/>
            </a:endParaRPr>
          </a:p>
          <a:p>
            <a:pPr marL="0" lvl="0" indent="0" defTabSz="911225">
              <a:spcBef>
                <a:spcPct val="0"/>
              </a:spcBef>
              <a:buNone/>
            </a:pPr>
            <a:r>
              <a:rPr lang="en-US" altLang="en-US" dirty="0">
                <a:latin typeface="Times New Roman" panose="02020603050405020304" pitchFamily="18" charset="0"/>
                <a:cs typeface="Times New Roman" panose="02020603050405020304" pitchFamily="18" charset="0"/>
              </a:rPr>
              <a:t>      </a:t>
            </a:r>
            <a:r>
              <a:rPr lang="en-US" altLang="en-US" b="1" i="1" dirty="0">
                <a:latin typeface="Times New Roman" panose="02020603050405020304" pitchFamily="18" charset="0"/>
                <a:cs typeface="Times New Roman" panose="02020603050405020304" pitchFamily="18" charset="0"/>
              </a:rPr>
              <a:t>Âm do một vật phát ra c</a:t>
            </a:r>
            <a:r>
              <a:rPr lang="en-US" altLang="en-US" b="1" i="1" dirty="0">
                <a:latin typeface="Times New Roman" panose="02020603050405020304" pitchFamily="18" charset="0"/>
                <a:ea typeface="Times New Roman" panose="02020603050405020304" pitchFamily="18" charset="0"/>
              </a:rPr>
              <a:t>à</a:t>
            </a:r>
            <a:r>
              <a:rPr lang="en-US" altLang="en-US" b="1" i="1" dirty="0">
                <a:latin typeface="Times New Roman" panose="02020603050405020304" pitchFamily="18" charset="0"/>
                <a:cs typeface="Times New Roman" panose="02020603050405020304" pitchFamily="18" charset="0"/>
              </a:rPr>
              <a:t>ng nhỏ khi:</a:t>
            </a:r>
            <a:endParaRPr lang="en-US" altLang="en-US" b="1" i="1" dirty="0">
              <a:latin typeface="Times New Roman" panose="02020603050405020304" pitchFamily="18" charset="0"/>
              <a:cs typeface="Times New Roman" panose="02020603050405020304" pitchFamily="18" charset="0"/>
            </a:endParaRPr>
          </a:p>
          <a:p>
            <a:pPr marL="0" lvl="0" indent="0" defTabSz="911225">
              <a:spcBef>
                <a:spcPct val="0"/>
              </a:spcBef>
              <a:buNone/>
            </a:pPr>
            <a:endParaRPr lang="en-US" altLang="en-US" b="1" i="1" dirty="0">
              <a:latin typeface="Times New Roman" panose="02020603050405020304" pitchFamily="18" charset="0"/>
              <a:cs typeface="Times New Roman" panose="02020603050405020304" pitchFamily="18" charset="0"/>
            </a:endParaRPr>
          </a:p>
          <a:p>
            <a:pPr marL="0" lvl="0" indent="0" defTabSz="911225">
              <a:spcBef>
                <a:spcPct val="0"/>
              </a:spcBef>
              <a:buNone/>
            </a:pPr>
            <a:r>
              <a:rPr lang="en-US" altLang="en-US" dirty="0">
                <a:latin typeface="Times New Roman" panose="02020603050405020304" pitchFamily="18" charset="0"/>
                <a:cs typeface="Times New Roman" panose="02020603050405020304" pitchFamily="18" charset="0"/>
              </a:rPr>
              <a:t>        A. Vật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chậm . </a:t>
            </a:r>
            <a:endParaRPr lang="en-US" altLang="en-US" dirty="0">
              <a:latin typeface="Times New Roman" panose="02020603050405020304" pitchFamily="18" charset="0"/>
              <a:cs typeface="Times New Roman" panose="02020603050405020304" pitchFamily="18" charset="0"/>
            </a:endParaRPr>
          </a:p>
          <a:p>
            <a:pPr marL="0" lvl="0" indent="0" defTabSz="911225">
              <a:spcBef>
                <a:spcPct val="0"/>
              </a:spcBef>
              <a:buNone/>
            </a:pPr>
            <a:r>
              <a:rPr lang="en-US" altLang="en-US" dirty="0">
                <a:latin typeface="Times New Roman" panose="02020603050405020304" pitchFamily="18" charset="0"/>
                <a:cs typeface="Times New Roman" panose="02020603050405020304" pitchFamily="18" charset="0"/>
              </a:rPr>
              <a:t>        B. Vật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mạnh.</a:t>
            </a:r>
            <a:endParaRPr lang="en-US" altLang="en-US" dirty="0">
              <a:latin typeface="Times New Roman" panose="02020603050405020304" pitchFamily="18" charset="0"/>
              <a:cs typeface="Times New Roman" panose="02020603050405020304" pitchFamily="18" charset="0"/>
            </a:endParaRPr>
          </a:p>
          <a:p>
            <a:pPr marL="0" lvl="0" indent="0" defTabSz="911225">
              <a:spcBef>
                <a:spcPct val="0"/>
              </a:spcBef>
              <a:buNone/>
            </a:pPr>
            <a:r>
              <a:rPr lang="en-US" altLang="en-US" dirty="0">
                <a:latin typeface="Times New Roman" panose="02020603050405020304" pitchFamily="18" charset="0"/>
                <a:cs typeface="Times New Roman" panose="02020603050405020304" pitchFamily="18" charset="0"/>
              </a:rPr>
              <a:t>        C. Biên độ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nhỏ.</a:t>
            </a:r>
            <a:endParaRPr lang="en-US" altLang="en-US" dirty="0">
              <a:latin typeface="Times New Roman" panose="02020603050405020304" pitchFamily="18" charset="0"/>
              <a:cs typeface="Times New Roman" panose="02020603050405020304" pitchFamily="18" charset="0"/>
            </a:endParaRPr>
          </a:p>
          <a:p>
            <a:pPr marL="0" lvl="0" indent="0" defTabSz="911225">
              <a:spcBef>
                <a:spcPct val="0"/>
              </a:spcBef>
              <a:buNone/>
            </a:pPr>
            <a:r>
              <a:rPr lang="en-US" altLang="en-US" dirty="0">
                <a:latin typeface="Times New Roman" panose="02020603050405020304" pitchFamily="18" charset="0"/>
                <a:cs typeface="Times New Roman" panose="02020603050405020304" pitchFamily="18" charset="0"/>
              </a:rPr>
              <a:t>         D. Tần số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nhỏ </a:t>
            </a:r>
            <a:endParaRPr lang="en-US" altLang="en-US" dirty="0">
              <a:latin typeface="Times New Roman" panose="02020603050405020304" pitchFamily="18" charset="0"/>
              <a:cs typeface="Times New Roman" panose="02020603050405020304" pitchFamily="18" charset="0"/>
            </a:endParaRPr>
          </a:p>
          <a:p>
            <a:pPr marL="0" lvl="0" indent="0" defTabSz="911225">
              <a:lnSpc>
                <a:spcPct val="80000"/>
              </a:lnSpc>
              <a:spcBef>
                <a:spcPct val="50000"/>
              </a:spcBef>
              <a:buNone/>
            </a:pPr>
            <a:endParaRPr lang="en-US" altLang="en-US" dirty="0">
              <a:latin typeface="Times New Roman" panose="02020603050405020304" pitchFamily="18" charset="0"/>
              <a:ea typeface="Times New Roman" panose="02020603050405020304" pitchFamily="18" charset="0"/>
            </a:endParaRPr>
          </a:p>
        </p:txBody>
      </p:sp>
      <p:sp>
        <p:nvSpPr>
          <p:cNvPr id="32771" name="AutoShape 4"/>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029" name="Oval 5"/>
          <p:cNvSpPr>
            <a:spLocks noChangeArrowheads="1"/>
          </p:cNvSpPr>
          <p:nvPr/>
        </p:nvSpPr>
        <p:spPr bwMode="auto">
          <a:xfrm>
            <a:off x="2813050" y="2668588"/>
            <a:ext cx="531813" cy="531813"/>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Action Button: Go Home 1">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fade">
                                      <p:cBhvr>
                                        <p:cTn id="7" dur="500"/>
                                        <p:tgtEl>
                                          <p:spTgt spid="129029"/>
                                        </p:tgtEl>
                                      </p:cBhvr>
                                    </p:animEffect>
                                  </p:childTnLst>
                                  <p:subTnLst>
                                    <p:set>
                                      <p:cBhvr override="childStyle">
                                        <p:cTn dur="1" fill="hold" display="0" masterRel="nextClick" afterEffect="1"/>
                                        <p:tgtEl>
                                          <p:spTgt spid="129029"/>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8" fill="hold">
                            <p:stCondLst>
                              <p:cond delay="500"/>
                            </p:stCondLst>
                            <p:childTnLst>
                              <p:par>
                                <p:cTn id="9" presetID="3" presetClass="emph" presetSubtype="2" fill="hold" nodeType="afterEffect">
                                  <p:stCondLst>
                                    <p:cond delay="0"/>
                                  </p:stCondLst>
                                  <p:childTnLst>
                                    <p:animClr clrSpc="rgb" dir="cw">
                                      <p:cBhvr override="childStyle">
                                        <p:cTn id="10" dur="500" fill="hold"/>
                                        <p:tgtEl>
                                          <p:spTgt spid="129026">
                                            <p:txEl>
                                              <p:charRg st="147" end="18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1" name="Oval 3"/>
          <p:cNvSpPr>
            <a:spLocks noChangeArrowheads="1"/>
          </p:cNvSpPr>
          <p:nvPr/>
        </p:nvSpPr>
        <p:spPr bwMode="auto">
          <a:xfrm>
            <a:off x="2508250" y="4416425"/>
            <a:ext cx="455613" cy="457200"/>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795" b="0" i="0" u="none" strike="noStrike" kern="1200" cap="none" spc="0" normalizeH="0" baseline="0" noProof="0">
              <a:ln>
                <a:noFill/>
              </a:ln>
              <a:solidFill>
                <a:srgbClr val="FF0000"/>
              </a:solidFill>
              <a:effectLst/>
              <a:uLnTx/>
              <a:uFillTx/>
              <a:latin typeface="VNI-Times" pitchFamily="2" charset="0"/>
              <a:ea typeface="+mn-ea"/>
              <a:cs typeface="Arial" panose="020B0604020202020204" pitchFamily="34" charset="0"/>
            </a:endParaRPr>
          </a:p>
        </p:txBody>
      </p:sp>
      <p:sp>
        <p:nvSpPr>
          <p:cNvPr id="130052" name="Text Box 4"/>
          <p:cNvSpPr txBox="1"/>
          <p:nvPr/>
        </p:nvSpPr>
        <p:spPr>
          <a:xfrm>
            <a:off x="2508250" y="611188"/>
            <a:ext cx="7524750" cy="51895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defTabSz="911225">
              <a:spcBef>
                <a:spcPct val="0"/>
              </a:spcBef>
              <a:buNone/>
            </a:pPr>
            <a:r>
              <a:rPr lang="en-US" altLang="en-US" sz="2800" b="1" u="sng" dirty="0">
                <a:solidFill>
                  <a:srgbClr val="006600"/>
                </a:solidFill>
                <a:latin typeface="Times New Roman" panose="02020603050405020304" pitchFamily="18" charset="0"/>
                <a:cs typeface="Times New Roman" panose="02020603050405020304" pitchFamily="18" charset="0"/>
              </a:rPr>
              <a:t>Câu 2:</a:t>
            </a:r>
            <a:r>
              <a:rPr lang="en-US" altLang="en-US" sz="2800" b="1" dirty="0">
                <a:solidFill>
                  <a:srgbClr val="006600"/>
                </a:solidFill>
                <a:latin typeface="Times New Roman" panose="02020603050405020304" pitchFamily="18" charset="0"/>
                <a:cs typeface="Times New Roman" panose="02020603050405020304" pitchFamily="18" charset="0"/>
              </a:rPr>
              <a:t> Chọn phương án điền từ thích hợp:</a:t>
            </a:r>
            <a:endParaRPr lang="en-US" altLang="en-US" sz="2800" b="1" dirty="0">
              <a:solidFill>
                <a:srgbClr val="006600"/>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endParaRPr lang="en-US" altLang="en-US" sz="2800" b="1" dirty="0">
              <a:solidFill>
                <a:srgbClr val="006600"/>
              </a:solidFill>
              <a:latin typeface="Times New Roman" panose="02020603050405020304" pitchFamily="18" charset="0"/>
              <a:cs typeface="Times New Roman" panose="02020603050405020304" pitchFamily="18" charset="0"/>
            </a:endParaRPr>
          </a:p>
          <a:p>
            <a:pPr marL="342900" lvl="0" indent="-342900" defTabSz="911225">
              <a:lnSpc>
                <a:spcPct val="150000"/>
              </a:lnSpc>
              <a:spcBef>
                <a:spcPts val="600"/>
              </a:spcBef>
              <a:spcAft>
                <a:spcPts val="600"/>
              </a:spcAft>
              <a:buNone/>
            </a:pPr>
            <a:r>
              <a:rPr lang="en-US" altLang="en-US" sz="2800" b="1" dirty="0">
                <a:solidFill>
                  <a:srgbClr val="000000"/>
                </a:solidFill>
                <a:latin typeface="Times New Roman" panose="02020603050405020304" pitchFamily="18" charset="0"/>
                <a:cs typeface="Times New Roman" panose="02020603050405020304" pitchFamily="18" charset="0"/>
              </a:rPr>
              <a:t>Vật dao động lệch khỏi vị trí cân bằng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nhiều, biên độ dao động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(1)</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âm phát ra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(2)</a:t>
            </a:r>
            <a:r>
              <a:rPr lang="en-US" altLang="en-US" sz="2800" b="1" dirty="0">
                <a:solidFill>
                  <a:srgbClr val="000000"/>
                </a:solidFill>
                <a:latin typeface="Times New Roman" panose="02020603050405020304" pitchFamily="18" charset="0"/>
                <a:ea typeface="Times New Roman" panose="02020603050405020304" pitchFamily="18" charset="0"/>
              </a:rPr>
              <a:t>…</a:t>
            </a:r>
            <a:endParaRPr lang="en-US" altLang="en-US" sz="2800" b="1" i="1" dirty="0">
              <a:solidFill>
                <a:srgbClr val="000000"/>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000000"/>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A. (1) bé,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B. (1) lớn,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C. (1) bé, (2) nhỏ.</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D. (1) lớn, (2) cao.</a:t>
            </a:r>
            <a:endParaRPr lang="en-US" altLang="en-US" sz="2800" b="1" i="1" dirty="0">
              <a:solidFill>
                <a:srgbClr val="0000FF"/>
              </a:solidFill>
              <a:latin typeface="Times New Roman" panose="02020603050405020304" pitchFamily="18" charset="0"/>
              <a:ea typeface="Times New Roman" panose="02020603050405020304" pitchFamily="18" charset="0"/>
            </a:endParaRPr>
          </a:p>
        </p:txBody>
      </p:sp>
      <p:sp>
        <p:nvSpPr>
          <p:cNvPr id="33796" name="Rectangle 6">
            <a:hlinkClick r:id="" action="ppaction://noaction"/>
          </p:cNvPr>
          <p:cNvSpPr>
            <a:spLocks noChangeArrowheads="1"/>
          </p:cNvSpPr>
          <p:nvPr/>
        </p:nvSpPr>
        <p:spPr bwMode="auto">
          <a:xfrm>
            <a:off x="4713288" y="2668588"/>
            <a:ext cx="4408488" cy="531813"/>
          </a:xfrm>
          <a:prstGeom prst="rect">
            <a:avLst/>
          </a:prstGeom>
          <a:noFill/>
          <a:ln>
            <a:noFill/>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797" name="AutoShape 10"/>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Action Button: Go Home 5">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nodeType="clickEffect">
                                  <p:stCondLst>
                                    <p:cond delay="0"/>
                                  </p:stCondLst>
                                  <p:childTnLst>
                                    <p:set>
                                      <p:cBhvr>
                                        <p:cTn id="6" dur="1" fill="hold">
                                          <p:stCondLst>
                                            <p:cond delay="0"/>
                                          </p:stCondLst>
                                        </p:cTn>
                                        <p:tgtEl>
                                          <p:spTgt spid="130051"/>
                                        </p:tgtEl>
                                        <p:attrNameLst>
                                          <p:attrName>style.visibility</p:attrName>
                                        </p:attrNameLst>
                                      </p:cBhvr>
                                      <p:to>
                                        <p:strVal val="visible"/>
                                      </p:to>
                                    </p:set>
                                    <p:anim calcmode="lin" valueType="num">
                                      <p:cBhvr>
                                        <p:cTn id="7" dur="500" fill="hold"/>
                                        <p:tgtEl>
                                          <p:spTgt spid="130051"/>
                                        </p:tgtEl>
                                        <p:attrNameLst>
                                          <p:attrName>ppt_w</p:attrName>
                                        </p:attrNameLst>
                                      </p:cBhvr>
                                      <p:tavLst>
                                        <p:tav tm="0">
                                          <p:val>
                                            <p:fltVal val="0.000000"/>
                                          </p:val>
                                        </p:tav>
                                        <p:tav tm="100000">
                                          <p:val>
                                            <p:strVal val="#ppt_w"/>
                                          </p:val>
                                        </p:tav>
                                      </p:tavLst>
                                    </p:anim>
                                    <p:anim calcmode="lin" valueType="num">
                                      <p:cBhvr>
                                        <p:cTn id="8" dur="500" fill="hold"/>
                                        <p:tgtEl>
                                          <p:spTgt spid="130051"/>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p:stCondLst>
                              <p:cond delay="500"/>
                            </p:stCondLst>
                            <p:childTnLst>
                              <p:par>
                                <p:cTn id="10" presetID="3" presetClass="emph" presetSubtype="2" fill="hold" nodeType="afterEffect">
                                  <p:stCondLst>
                                    <p:cond delay="0"/>
                                  </p:stCondLst>
                                  <p:childTnLst>
                                    <p:animClr clrSpc="rgb" dir="cw">
                                      <p:cBhvr override="childStyle">
                                        <p:cTn id="11" dur="500" fill="hold"/>
                                        <p:tgtEl>
                                          <p:spTgt spid="130052">
                                            <p:txEl>
                                              <p:charRg st="165" end="18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Oval 2"/>
          <p:cNvSpPr>
            <a:spLocks noChangeArrowheads="1"/>
          </p:cNvSpPr>
          <p:nvPr/>
        </p:nvSpPr>
        <p:spPr bwMode="auto">
          <a:xfrm>
            <a:off x="2355850" y="3884613"/>
            <a:ext cx="457200" cy="457200"/>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795" b="0" i="0" u="none" strike="noStrike" kern="1200" cap="none" spc="0" normalizeH="0" baseline="0" noProof="0">
              <a:ln>
                <a:noFill/>
              </a:ln>
              <a:solidFill>
                <a:srgbClr val="FF0000"/>
              </a:solidFill>
              <a:effectLst/>
              <a:uLnTx/>
              <a:uFillTx/>
              <a:latin typeface="VNI-Times" pitchFamily="2" charset="0"/>
              <a:ea typeface="+mn-ea"/>
              <a:cs typeface="Arial" panose="020B0604020202020204" pitchFamily="34" charset="0"/>
            </a:endParaRPr>
          </a:p>
        </p:txBody>
      </p:sp>
      <p:sp>
        <p:nvSpPr>
          <p:cNvPr id="204803" name="Text Box 3"/>
          <p:cNvSpPr txBox="1"/>
          <p:nvPr/>
        </p:nvSpPr>
        <p:spPr>
          <a:xfrm>
            <a:off x="2355850" y="415925"/>
            <a:ext cx="7526338" cy="438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defTabSz="911225">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Câu 3: Chọn phương án điền từ thích hợp:</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endParaRPr lang="en-US" altLang="en-US" sz="2800" b="1" dirty="0">
              <a:solidFill>
                <a:srgbClr val="000000"/>
              </a:solidFill>
              <a:latin typeface="Times New Roman" panose="02020603050405020304" pitchFamily="18" charset="0"/>
              <a:cs typeface="Times New Roman" panose="02020603050405020304" pitchFamily="18" charset="0"/>
            </a:endParaRPr>
          </a:p>
          <a:p>
            <a:pPr marL="342900" lvl="0" indent="-342900" defTabSz="911225">
              <a:lnSpc>
                <a:spcPct val="150000"/>
              </a:lnSpc>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Vật dao động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nhanh, tần số dao động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(1)</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âm phát ra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(2)</a:t>
            </a:r>
            <a:r>
              <a:rPr lang="en-US" altLang="en-US" sz="2800" b="1" dirty="0">
                <a:solidFill>
                  <a:srgbClr val="000000"/>
                </a:solidFill>
                <a:latin typeface="Times New Roman" panose="02020603050405020304" pitchFamily="18" charset="0"/>
                <a:ea typeface="Times New Roman" panose="02020603050405020304" pitchFamily="18" charset="0"/>
              </a:rPr>
              <a:t>…</a:t>
            </a:r>
            <a:endParaRPr lang="en-US" altLang="en-US" sz="2800" b="1" i="1" dirty="0">
              <a:solidFill>
                <a:srgbClr val="000000"/>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000000"/>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A. (1) bé,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B. (1) lớn,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C. (1) bé, (2) nhỏ.</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lvl="0" indent="-342900" defTabSz="911225">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D. (1) lớn, (2) cao.</a:t>
            </a:r>
            <a:endParaRPr lang="en-US" altLang="en-US" sz="2800" b="1" i="1" dirty="0">
              <a:solidFill>
                <a:srgbClr val="0000FF"/>
              </a:solidFill>
              <a:latin typeface="Times New Roman" panose="02020603050405020304" pitchFamily="18" charset="0"/>
              <a:ea typeface="Times New Roman" panose="02020603050405020304" pitchFamily="18" charset="0"/>
            </a:endParaRPr>
          </a:p>
        </p:txBody>
      </p:sp>
      <p:sp>
        <p:nvSpPr>
          <p:cNvPr id="34820" name="Rectangle 5">
            <a:hlinkClick r:id="" action="ppaction://noaction"/>
          </p:cNvPr>
          <p:cNvSpPr>
            <a:spLocks noChangeArrowheads="1"/>
          </p:cNvSpPr>
          <p:nvPr/>
        </p:nvSpPr>
        <p:spPr bwMode="auto">
          <a:xfrm>
            <a:off x="4713288" y="2668588"/>
            <a:ext cx="4408488" cy="531813"/>
          </a:xfrm>
          <a:prstGeom prst="rect">
            <a:avLst/>
          </a:prstGeom>
          <a:noFill/>
          <a:ln>
            <a:noFill/>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821" name="AutoShape 6"/>
          <p:cNvSpPr>
            <a:spLocks noChangeArrowheads="1"/>
          </p:cNvSpPr>
          <p:nvPr/>
        </p:nvSpPr>
        <p:spPr bwMode="auto">
          <a:xfrm>
            <a:off x="1793875" y="312738"/>
            <a:ext cx="8620125" cy="6308725"/>
          </a:xfrm>
          <a:prstGeom prst="roundRect">
            <a:avLst>
              <a:gd name="adj" fmla="val 1495"/>
            </a:avLst>
          </a:prstGeom>
          <a:noFill/>
          <a:ln w="114300" cmpd="tri">
            <a:solidFill>
              <a:srgbClr val="0000CC"/>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Action Button: Go Home 5">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nodeType="click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p:cTn id="7" dur="500" fill="hold"/>
                                        <p:tgtEl>
                                          <p:spTgt spid="204802"/>
                                        </p:tgtEl>
                                        <p:attrNameLst>
                                          <p:attrName>ppt_w</p:attrName>
                                        </p:attrNameLst>
                                      </p:cBhvr>
                                      <p:tavLst>
                                        <p:tav tm="0">
                                          <p:val>
                                            <p:fltVal val="0.000000"/>
                                          </p:val>
                                        </p:tav>
                                        <p:tav tm="100000">
                                          <p:val>
                                            <p:strVal val="#ppt_w"/>
                                          </p:val>
                                        </p:tav>
                                      </p:tavLst>
                                    </p:anim>
                                    <p:anim calcmode="lin" valueType="num">
                                      <p:cBhvr>
                                        <p:cTn id="8" dur="500" fill="hold"/>
                                        <p:tgtEl>
                                          <p:spTgt spid="204802"/>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3" presetClass="emph" presetSubtype="2" fill="hold" nodeType="afterEffect">
                                  <p:stCondLst>
                                    <p:cond delay="0"/>
                                  </p:stCondLst>
                                  <p:childTnLst>
                                    <p:animClr clrSpc="rgb" dir="cw">
                                      <p:cBhvr override="childStyle">
                                        <p:cTn id="11" dur="500" fill="hold"/>
                                        <p:tgtEl>
                                          <p:spTgt spid="204803">
                                            <p:txEl>
                                              <p:charRg st="178" end="199"/>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Kết quả hình ảnh cho hình nền bài giảng powerpoint"/>
          <p:cNvPicPr>
            <a:picLocks noChangeAspect="1"/>
          </p:cNvPicPr>
          <p:nvPr/>
        </p:nvPicPr>
        <p:blipFill>
          <a:blip r:embed="rId1"/>
          <a:stretch>
            <a:fillRect/>
          </a:stretch>
        </p:blipFill>
        <p:spPr>
          <a:xfrm>
            <a:off x="0" y="0"/>
            <a:ext cx="12161838" cy="6867525"/>
          </a:xfrm>
          <a:prstGeom prst="rect">
            <a:avLst/>
          </a:prstGeom>
          <a:noFill/>
          <a:ln w="9525">
            <a:noFill/>
          </a:ln>
        </p:spPr>
      </p:pic>
      <p:sp>
        <p:nvSpPr>
          <p:cNvPr id="2" name="Title 1"/>
          <p:cNvSpPr>
            <a:spLocks noGrp="1"/>
          </p:cNvSpPr>
          <p:nvPr>
            <p:ph type="ctrTitle"/>
          </p:nvPr>
        </p:nvSpPr>
        <p:spPr>
          <a:xfrm>
            <a:off x="1281113" y="1866900"/>
            <a:ext cx="9525000" cy="2233613"/>
          </a:xfrm>
          <a:solidFill>
            <a:schemeClr val="accent4">
              <a:lumMod val="20000"/>
              <a:lumOff val="80000"/>
            </a:schemeClr>
          </a:solidFill>
        </p:spPr>
        <p:txBody>
          <a:bodyPr vert="horz" wrap="square" lIns="91440" tIns="45720" rIns="91440" bIns="45720" numCol="1" rtlCol="0" anchor="ctr" anchorCtr="0" compatLnSpc="1"/>
          <a:p>
            <a:pPr eaLnBrk="1" hangingPunct="1">
              <a:buClrTx/>
              <a:buSzTx/>
              <a:buFontTx/>
              <a:buNone/>
            </a:pPr>
            <a:r>
              <a:rPr lang="en-US" altLang="vi-VN" sz="4000" b="1" dirty="0">
                <a:solidFill>
                  <a:srgbClr val="C00000"/>
                </a:solidFill>
              </a:rPr>
              <a:t> </a:t>
            </a:r>
            <a:r>
              <a:rPr lang="en-US" altLang="vi-VN" sz="4000" b="1" dirty="0">
                <a:solidFill>
                  <a:srgbClr val="FF0000"/>
                </a:solidFill>
                <a:latin typeface="Times New Roman" panose="02020603050405020304" pitchFamily="18" charset="0"/>
                <a:cs typeface="Times New Roman" panose="02020603050405020304" pitchFamily="18" charset="0"/>
              </a:rPr>
              <a:t>CHỦ ĐỀ 4- ÂM THANH </a:t>
            </a:r>
            <a:br>
              <a:rPr lang="en-US" altLang="vi-VN" sz="4000" b="1" dirty="0">
                <a:latin typeface="Times New Roman" panose="02020603050405020304" pitchFamily="18" charset="0"/>
                <a:cs typeface="Times New Roman" panose="02020603050405020304" pitchFamily="18" charset="0"/>
              </a:rPr>
            </a:br>
            <a:r>
              <a:rPr lang="en-US" altLang="vi-VN" sz="4000" b="1" dirty="0">
                <a:latin typeface="Times New Roman" panose="02020603050405020304" pitchFamily="18" charset="0"/>
                <a:cs typeface="Times New Roman" panose="02020603050405020304" pitchFamily="18" charset="0"/>
              </a:rPr>
              <a:t> </a:t>
            </a:r>
            <a:r>
              <a:rPr lang="vi-VN" altLang="x-none" sz="4000" b="1" dirty="0">
                <a:latin typeface="Times New Roman" panose="02020603050405020304" pitchFamily="18" charset="0"/>
                <a:cs typeface="Times New Roman" panose="02020603050405020304" pitchFamily="18" charset="0"/>
              </a:rPr>
              <a:t>BÀI </a:t>
            </a:r>
            <a:r>
              <a:rPr sz="4000" b="1" dirty="0">
                <a:latin typeface="Times New Roman" panose="02020603050405020304" pitchFamily="18" charset="0"/>
                <a:cs typeface="Times New Roman" panose="02020603050405020304" pitchFamily="18" charset="0"/>
              </a:rPr>
              <a:t>13- ĐỘ TO VÀ ĐỘ CAO CỦA ÂM</a:t>
            </a:r>
            <a:br>
              <a:rPr sz="4000" b="1" dirty="0">
                <a:latin typeface="Times New Roman" panose="02020603050405020304" pitchFamily="18" charset="0"/>
                <a:cs typeface="Times New Roman" panose="02020603050405020304" pitchFamily="18" charset="0"/>
              </a:rPr>
            </a:br>
            <a:r>
              <a:rPr sz="4000" b="1" dirty="0">
                <a:latin typeface="Times New Roman" panose="02020603050405020304" pitchFamily="18" charset="0"/>
                <a:cs typeface="Times New Roman" panose="02020603050405020304" pitchFamily="18" charset="0"/>
              </a:rPr>
              <a:t>( 3 Tiết ) </a:t>
            </a:r>
            <a:endParaRPr lang="vi-VN" altLang="x-none" sz="4000" b="1" dirty="0">
              <a:solidFill>
                <a:srgbClr val="C00000"/>
              </a:solidFill>
              <a:latin typeface="Times New Roman" panose="02020603050405020304" pitchFamily="18" charset="0"/>
              <a:ea typeface="Times New Roman" panose="02020603050405020304" pitchFamily="18" charset="0"/>
            </a:endParaRPr>
          </a:p>
        </p:txBody>
      </p:sp>
      <p:pic>
        <p:nvPicPr>
          <p:cNvPr id="3" name="Kenny - Forever In Love.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66713" y="5943600"/>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AutoShape 2"/>
          <p:cNvSpPr>
            <a:spLocks noChangeArrowheads="1"/>
          </p:cNvSpPr>
          <p:nvPr/>
        </p:nvSpPr>
        <p:spPr bwMode="auto">
          <a:xfrm>
            <a:off x="1671638" y="160338"/>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099" name="Oval 3"/>
          <p:cNvSpPr>
            <a:spLocks noChangeArrowheads="1"/>
          </p:cNvSpPr>
          <p:nvPr/>
        </p:nvSpPr>
        <p:spPr bwMode="auto">
          <a:xfrm>
            <a:off x="2257425" y="1905000"/>
            <a:ext cx="479425" cy="477838"/>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100" name="Text Box 4"/>
          <p:cNvSpPr txBox="1"/>
          <p:nvPr/>
        </p:nvSpPr>
        <p:spPr>
          <a:xfrm>
            <a:off x="2355850" y="920750"/>
            <a:ext cx="8058150" cy="2678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defTabSz="911225">
              <a:spcBef>
                <a:spcPct val="50000"/>
              </a:spcBef>
              <a:buNone/>
            </a:pPr>
            <a:r>
              <a:rPr lang="en-US" altLang="en-US" sz="2400" b="1" dirty="0">
                <a:solidFill>
                  <a:srgbClr val="0000FF"/>
                </a:solidFill>
                <a:latin typeface="Times New Roman" panose="02020603050405020304" pitchFamily="18" charset="0"/>
                <a:cs typeface="Times New Roman" panose="02020603050405020304" pitchFamily="18" charset="0"/>
              </a:rPr>
              <a:t>Câu 4. Đơn vị độ to của âm l</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a:t>
            </a:r>
            <a:endParaRPr lang="en-US" altLang="en-US" sz="2400" b="1" dirty="0">
              <a:solidFill>
                <a:srgbClr val="0000FF"/>
              </a:solidFill>
              <a:latin typeface="Times New Roman" panose="02020603050405020304" pitchFamily="18" charset="0"/>
              <a:cs typeface="Times New Roman" panose="02020603050405020304" pitchFamily="18" charset="0"/>
            </a:endParaRPr>
          </a:p>
          <a:p>
            <a:pPr marL="342900" lvl="0" indent="-342900" defTabSz="911225">
              <a:spcBef>
                <a:spcPct val="50000"/>
              </a:spcBef>
              <a:buFontTx/>
              <a:buAutoNum type="alphaUcPeriod"/>
            </a:pPr>
            <a:r>
              <a:rPr lang="en-US" altLang="en-US" sz="2400" b="1" dirty="0">
                <a:solidFill>
                  <a:srgbClr val="0000FF"/>
                </a:solidFill>
                <a:latin typeface="Times New Roman" panose="02020603050405020304" pitchFamily="18" charset="0"/>
                <a:cs typeface="Times New Roman" panose="02020603050405020304" pitchFamily="18" charset="0"/>
              </a:rPr>
              <a:t> Đeximet (dm)</a:t>
            </a:r>
            <a:endParaRPr lang="en-US" altLang="en-US" sz="2400" b="1" dirty="0">
              <a:solidFill>
                <a:srgbClr val="0000FF"/>
              </a:solidFill>
              <a:latin typeface="Times New Roman" panose="02020603050405020304" pitchFamily="18" charset="0"/>
              <a:cs typeface="Times New Roman" panose="02020603050405020304" pitchFamily="18" charset="0"/>
            </a:endParaRPr>
          </a:p>
          <a:p>
            <a:pPr marL="342900" lvl="0" indent="-342900" defTabSz="911225">
              <a:spcBef>
                <a:spcPct val="50000"/>
              </a:spcBef>
              <a:buFontTx/>
              <a:buAutoNum type="alphaUcPeriod"/>
            </a:pPr>
            <a:r>
              <a:rPr lang="en-US" altLang="en-US" sz="2400" b="1" dirty="0">
                <a:solidFill>
                  <a:srgbClr val="0000FF"/>
                </a:solidFill>
                <a:latin typeface="Times New Roman" panose="02020603050405020304" pitchFamily="18" charset="0"/>
                <a:cs typeface="Times New Roman" panose="02020603050405020304" pitchFamily="18" charset="0"/>
              </a:rPr>
              <a:t>Đê xiben(dB)</a:t>
            </a:r>
            <a:endParaRPr lang="en-US" altLang="en-US" sz="2400" b="1" dirty="0">
              <a:solidFill>
                <a:srgbClr val="0000FF"/>
              </a:solidFill>
              <a:latin typeface="Times New Roman" panose="02020603050405020304" pitchFamily="18" charset="0"/>
              <a:cs typeface="Times New Roman" panose="02020603050405020304" pitchFamily="18" charset="0"/>
            </a:endParaRPr>
          </a:p>
          <a:p>
            <a:pPr marL="342900" lvl="0" indent="-342900" defTabSz="911225">
              <a:spcBef>
                <a:spcPct val="50000"/>
              </a:spcBef>
              <a:buFontTx/>
              <a:buAutoNum type="alphaUcPeriod"/>
            </a:pPr>
            <a:r>
              <a:rPr lang="en-US" altLang="en-US" sz="2400" b="1" dirty="0">
                <a:solidFill>
                  <a:srgbClr val="0000FF"/>
                </a:solidFill>
                <a:latin typeface="Times New Roman" panose="02020603050405020304" pitchFamily="18" charset="0"/>
                <a:cs typeface="Times New Roman" panose="02020603050405020304" pitchFamily="18" charset="0"/>
              </a:rPr>
              <a:t> Đêxigam (dg)</a:t>
            </a:r>
            <a:endParaRPr lang="en-US" altLang="en-US" sz="2400" b="1" dirty="0">
              <a:solidFill>
                <a:srgbClr val="0000FF"/>
              </a:solidFill>
              <a:latin typeface="Times New Roman" panose="02020603050405020304" pitchFamily="18" charset="0"/>
              <a:cs typeface="Times New Roman" panose="02020603050405020304" pitchFamily="18" charset="0"/>
            </a:endParaRPr>
          </a:p>
          <a:p>
            <a:pPr marL="342900" lvl="0" indent="-342900" defTabSz="911225">
              <a:spcBef>
                <a:spcPct val="50000"/>
              </a:spcBef>
              <a:buFontTx/>
              <a:buAutoNum type="alphaUcPeriod"/>
            </a:pPr>
            <a:r>
              <a:rPr lang="en-US" altLang="en-US" sz="2400" b="1" dirty="0">
                <a:solidFill>
                  <a:srgbClr val="0000FF"/>
                </a:solidFill>
                <a:latin typeface="Times New Roman" panose="02020603050405020304" pitchFamily="18" charset="0"/>
                <a:cs typeface="Times New Roman" panose="02020603050405020304" pitchFamily="18" charset="0"/>
              </a:rPr>
              <a:t> Héc (Hz).</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5" name="Action Button: Go Home 4">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p:cTn id="7" dur="500" fill="hold"/>
                                        <p:tgtEl>
                                          <p:spTgt spid="132099"/>
                                        </p:tgtEl>
                                        <p:attrNameLst>
                                          <p:attrName>ppt_w</p:attrName>
                                        </p:attrNameLst>
                                      </p:cBhvr>
                                      <p:tavLst>
                                        <p:tav tm="0">
                                          <p:val>
                                            <p:fltVal val="0.000000"/>
                                          </p:val>
                                        </p:tav>
                                        <p:tav tm="100000">
                                          <p:val>
                                            <p:strVal val="#ppt_w"/>
                                          </p:val>
                                        </p:tav>
                                      </p:tavLst>
                                    </p:anim>
                                    <p:anim calcmode="lin" valueType="num">
                                      <p:cBhvr>
                                        <p:cTn id="8" dur="500" fill="hold"/>
                                        <p:tgtEl>
                                          <p:spTgt spid="132099"/>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3" presetClass="emph" presetSubtype="2" fill="hold" nodeType="afterEffect">
                                  <p:stCondLst>
                                    <p:cond delay="0"/>
                                  </p:stCondLst>
                                  <p:childTnLst>
                                    <p:animClr clrSpc="rgb" dir="cw">
                                      <p:cBhvr override="childStyle">
                                        <p:cTn id="11" dur="500" fill="hold"/>
                                        <p:tgtEl>
                                          <p:spTgt spid="132100">
                                            <p:txEl>
                                              <p:charRg st="45" end="5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Rectangle 25"/>
          <p:cNvSpPr>
            <a:spLocks noChangeArrowheads="1"/>
          </p:cNvSpPr>
          <p:nvPr/>
        </p:nvSpPr>
        <p:spPr bwMode="auto">
          <a:xfrm>
            <a:off x="747713" y="1633538"/>
            <a:ext cx="10742613" cy="954088"/>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defTabSz="911225">
              <a:spcBef>
                <a:spcPct val="0"/>
              </a:spcBef>
              <a:buNone/>
            </a:pPr>
            <a:r>
              <a:rPr lang="nl-NL" altLang="en-US" sz="2700" b="1" dirty="0">
                <a:solidFill>
                  <a:srgbClr val="000000"/>
                </a:solidFill>
                <a:latin typeface="Times New Roman" panose="02020603050405020304" pitchFamily="18" charset="0"/>
                <a:cs typeface="Times New Roman" panose="02020603050405020304" pitchFamily="18" charset="0"/>
              </a:rPr>
              <a:t>     </a:t>
            </a:r>
            <a:r>
              <a:rPr lang="nl-NL" altLang="en-US" sz="2800" b="1" dirty="0">
                <a:solidFill>
                  <a:srgbClr val="000000"/>
                </a:solidFill>
                <a:latin typeface="Times New Roman" panose="02020603050405020304" pitchFamily="18" charset="0"/>
                <a:cs typeface="Times New Roman" panose="02020603050405020304" pitchFamily="18" charset="0"/>
              </a:rPr>
              <a:t>Bạn Thanh thích chơi đ</a:t>
            </a:r>
            <a:r>
              <a:rPr lang="nl-NL" altLang="en-US" sz="2800" b="1" dirty="0">
                <a:solidFill>
                  <a:srgbClr val="000000"/>
                </a:solidFill>
                <a:latin typeface="Times New Roman" panose="02020603050405020304" pitchFamily="18" charset="0"/>
                <a:ea typeface="Times New Roman" panose="02020603050405020304" pitchFamily="18" charset="0"/>
              </a:rPr>
              <a:t>à</a:t>
            </a:r>
            <a:r>
              <a:rPr lang="nl-NL" altLang="en-US" sz="2800" b="1" dirty="0">
                <a:solidFill>
                  <a:srgbClr val="000000"/>
                </a:solidFill>
                <a:latin typeface="Times New Roman" panose="02020603050405020304" pitchFamily="18" charset="0"/>
                <a:cs typeface="Times New Roman" panose="02020603050405020304" pitchFamily="18" charset="0"/>
              </a:rPr>
              <a:t>n ghi ta, bạn Thanh muốn thay đổi độ to của nốt nhạc bằng cách n</a:t>
            </a:r>
            <a:r>
              <a:rPr lang="nl-NL" altLang="en-US" sz="2800" b="1" dirty="0">
                <a:solidFill>
                  <a:srgbClr val="000000"/>
                </a:solidFill>
                <a:latin typeface="Times New Roman" panose="02020603050405020304" pitchFamily="18" charset="0"/>
                <a:ea typeface="Times New Roman" panose="02020603050405020304" pitchFamily="18" charset="0"/>
              </a:rPr>
              <a:t>à</a:t>
            </a:r>
            <a:r>
              <a:rPr lang="nl-NL" altLang="en-US" sz="2800" b="1" dirty="0">
                <a:solidFill>
                  <a:srgbClr val="000000"/>
                </a:solidFill>
                <a:latin typeface="Times New Roman" panose="02020603050405020304" pitchFamily="18" charset="0"/>
                <a:cs typeface="Times New Roman" panose="02020603050405020304" pitchFamily="18" charset="0"/>
              </a:rPr>
              <a:t>o? Em hãy nghĩ cách giúp bạn Thanh.</a:t>
            </a:r>
            <a:endParaRPr lang="nl-NL" altLang="en-US" sz="2800" b="1" dirty="0">
              <a:solidFill>
                <a:srgbClr val="000000"/>
              </a:solidFill>
              <a:latin typeface="Times New Roman" panose="02020603050405020304" pitchFamily="18" charset="0"/>
              <a:ea typeface="Times New Roman" panose="02020603050405020304" pitchFamily="18" charset="0"/>
            </a:endParaRPr>
          </a:p>
        </p:txBody>
      </p:sp>
      <p:sp>
        <p:nvSpPr>
          <p:cNvPr id="28" name="Rectangle 27"/>
          <p:cNvSpPr>
            <a:spLocks noChangeArrowheads="1"/>
          </p:cNvSpPr>
          <p:nvPr/>
        </p:nvSpPr>
        <p:spPr bwMode="auto">
          <a:xfrm>
            <a:off x="1128713" y="2689225"/>
            <a:ext cx="9601200" cy="89217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911225">
              <a:spcBef>
                <a:spcPct val="0"/>
              </a:spcBef>
              <a:buNone/>
            </a:pPr>
            <a:r>
              <a:rPr lang="nl-NL" altLang="en-US" sz="2700" b="1" dirty="0">
                <a:solidFill>
                  <a:srgbClr val="FF0000"/>
                </a:solidFill>
                <a:latin typeface="Times New Roman" panose="02020603050405020304" pitchFamily="18" charset="0"/>
                <a:cs typeface="Times New Roman" panose="02020603050405020304" pitchFamily="18" charset="0"/>
              </a:rPr>
              <a:t>   </a:t>
            </a:r>
            <a:r>
              <a:rPr lang="nl-NL" altLang="en-US" sz="2400" b="1" dirty="0">
                <a:solidFill>
                  <a:srgbClr val="FF0000"/>
                </a:solidFill>
                <a:latin typeface="Times New Roman" panose="02020603050405020304" pitchFamily="18" charset="0"/>
                <a:cs typeface="Times New Roman" panose="02020603050405020304" pitchFamily="18" charset="0"/>
              </a:rPr>
              <a:t>Trả lời: </a:t>
            </a:r>
            <a:r>
              <a:rPr lang="nl-NL" altLang="en-US" sz="2400" b="1" dirty="0">
                <a:solidFill>
                  <a:srgbClr val="0000FF"/>
                </a:solidFill>
                <a:latin typeface="Times New Roman" panose="02020603050405020304" pitchFamily="18" charset="0"/>
                <a:cs typeface="Times New Roman" panose="02020603050405020304" pitchFamily="18" charset="0"/>
              </a:rPr>
              <a:t>Bạn Thanh muốn thay đổi độ to của </a:t>
            </a:r>
            <a:endParaRPr lang="nl-NL" altLang="en-US" sz="2400" b="1" dirty="0">
              <a:solidFill>
                <a:srgbClr val="0000FF"/>
              </a:solidFill>
              <a:latin typeface="Times New Roman" panose="02020603050405020304" pitchFamily="18" charset="0"/>
              <a:cs typeface="Times New Roman" panose="02020603050405020304" pitchFamily="18" charset="0"/>
            </a:endParaRPr>
          </a:p>
          <a:p>
            <a:pPr marL="0" lvl="0" indent="0" defTabSz="911225">
              <a:spcBef>
                <a:spcPct val="0"/>
              </a:spcBef>
              <a:buNone/>
            </a:pPr>
            <a:r>
              <a:rPr lang="nl-NL" altLang="en-US" sz="2400" b="1" dirty="0">
                <a:solidFill>
                  <a:srgbClr val="0000FF"/>
                </a:solidFill>
                <a:latin typeface="Times New Roman" panose="02020603050405020304" pitchFamily="18" charset="0"/>
                <a:cs typeface="Times New Roman" panose="02020603050405020304" pitchFamily="18" charset="0"/>
              </a:rPr>
              <a:t>nốt nhạc bằng cách gảy mạnh dây đ</a:t>
            </a:r>
            <a:r>
              <a:rPr lang="nl-NL" altLang="en-US" sz="2400" b="1" dirty="0">
                <a:solidFill>
                  <a:srgbClr val="0000FF"/>
                </a:solidFill>
                <a:latin typeface="Times New Roman" panose="02020603050405020304" pitchFamily="18" charset="0"/>
                <a:ea typeface="Times New Roman" panose="02020603050405020304" pitchFamily="18" charset="0"/>
              </a:rPr>
              <a:t>à</a:t>
            </a:r>
            <a:r>
              <a:rPr lang="nl-NL" altLang="en-US" sz="2400" b="1" dirty="0">
                <a:solidFill>
                  <a:srgbClr val="0000FF"/>
                </a:solidFill>
                <a:latin typeface="Times New Roman" panose="02020603050405020304" pitchFamily="18" charset="0"/>
                <a:cs typeface="Times New Roman" panose="02020603050405020304" pitchFamily="18" charset="0"/>
              </a:rPr>
              <a:t>n.</a:t>
            </a:r>
            <a:r>
              <a:rPr lang="en-US" altLang="en-US" sz="2400" b="1" dirty="0">
                <a:solidFill>
                  <a:srgbClr val="0000FF"/>
                </a:solidFill>
                <a:latin typeface="Times New Roman" panose="02020603050405020304" pitchFamily="18" charset="0"/>
                <a:cs typeface="Times New Roman" panose="02020603050405020304" pitchFamily="18" charset="0"/>
              </a:rPr>
              <a:t> </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35844" name="Rectangle 1"/>
          <p:cNvSpPr/>
          <p:nvPr/>
        </p:nvSpPr>
        <p:spPr>
          <a:xfrm>
            <a:off x="2205038" y="779463"/>
            <a:ext cx="1273175"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defTabSz="911225">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Câu 5. </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lide(fromBottom)">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AutoShape 4"/>
          <p:cNvSpPr>
            <a:spLocks noChangeArrowheads="1"/>
          </p:cNvSpPr>
          <p:nvPr/>
        </p:nvSpPr>
        <p:spPr bwMode="auto">
          <a:xfrm>
            <a:off x="1671638" y="84138"/>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867" name="Rectangle 3"/>
          <p:cNvSpPr>
            <a:spLocks noGrp="1"/>
          </p:cNvSpPr>
          <p:nvPr>
            <p:ph idx="1"/>
          </p:nvPr>
        </p:nvSpPr>
        <p:spPr>
          <a:xfrm>
            <a:off x="2052638" y="692150"/>
            <a:ext cx="8056562" cy="1673225"/>
          </a:xfrm>
          <a:ln w="38100">
            <a:solidFill>
              <a:srgbClr val="FF9933">
                <a:alpha val="100000"/>
              </a:srgbClr>
            </a:solidFill>
            <a:miter lim="800000"/>
          </a:ln>
        </p:spPr>
        <p:txBody>
          <a:bodyPr vert="horz" wrap="square" lIns="91440" tIns="45720" rIns="91440" bIns="45720" anchor="t" anchorCtr="0"/>
          <a:p>
            <a:pPr eaLnBrk="1" hangingPunct="1">
              <a:lnSpc>
                <a:spcPct val="80000"/>
              </a:lnSpc>
              <a:buNone/>
            </a:pPr>
            <a:r>
              <a:rPr lang="en-US" altLang="en-US" sz="2800" b="1" dirty="0">
                <a:latin typeface="Times New Roman" panose="02020603050405020304" pitchFamily="18" charset="0"/>
                <a:cs typeface="Times New Roman" panose="02020603050405020304" pitchFamily="18" charset="0"/>
              </a:rPr>
              <a:t>Câu 6. </a:t>
            </a:r>
            <a:endParaRPr lang="en-US" altLang="en-US" sz="2800" b="1" dirty="0">
              <a:latin typeface="Times New Roman" panose="02020603050405020304" pitchFamily="18" charset="0"/>
              <a:cs typeface="Times New Roman" panose="02020603050405020304" pitchFamily="18" charset="0"/>
            </a:endParaRPr>
          </a:p>
          <a:p>
            <a:pPr eaLnBrk="1" hangingPunct="1">
              <a:lnSpc>
                <a:spcPct val="150000"/>
              </a:lnSpc>
              <a:buNone/>
            </a:pPr>
            <a:r>
              <a:rPr lang="en-US" altLang="en-US" sz="2800" b="1" dirty="0">
                <a:latin typeface="Times New Roman" panose="02020603050405020304" pitchFamily="18" charset="0"/>
                <a:cs typeface="Times New Roman" panose="02020603050405020304" pitchFamily="18" charset="0"/>
              </a:rPr>
              <a:t>	Gõ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(1)</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mặt trống, mặt trống phát ra âm to, khi đó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(2)</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của mặt trống lớn.</a:t>
            </a:r>
            <a:endParaRPr lang="en-US" altLang="en-US" sz="2800" b="1" dirty="0">
              <a:latin typeface="Times New Roman" panose="02020603050405020304" pitchFamily="18" charset="0"/>
              <a:ea typeface="Times New Roman" panose="02020603050405020304" pitchFamily="18" charset="0"/>
            </a:endParaRPr>
          </a:p>
        </p:txBody>
      </p:sp>
      <p:sp>
        <p:nvSpPr>
          <p:cNvPr id="216069" name="Text Box 5"/>
          <p:cNvSpPr txBox="1"/>
          <p:nvPr/>
        </p:nvSpPr>
        <p:spPr>
          <a:xfrm>
            <a:off x="2219325" y="2973388"/>
            <a:ext cx="7753350" cy="1168400"/>
          </a:xfrm>
          <a:prstGeom prst="rect">
            <a:avLst/>
          </a:prstGeom>
          <a:noFill/>
          <a:ln w="9525" cap="flat" cmpd="sng">
            <a:solidFill>
              <a:srgbClr val="FF9933"/>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1225">
              <a:spcBef>
                <a:spcPct val="50000"/>
              </a:spcBef>
              <a:buNone/>
            </a:pPr>
            <a:r>
              <a:rPr lang="en-US" altLang="en-US" sz="2800" b="1" dirty="0">
                <a:latin typeface="Times New Roman" panose="02020603050405020304" pitchFamily="18" charset="0"/>
                <a:cs typeface="Times New Roman" panose="02020603050405020304" pitchFamily="18" charset="0"/>
              </a:rPr>
              <a:t>(1) mạnh</a:t>
            </a:r>
            <a:endParaRPr lang="en-US" altLang="en-US" sz="2800" b="1" dirty="0">
              <a:latin typeface="Times New Roman" panose="02020603050405020304" pitchFamily="18" charset="0"/>
              <a:cs typeface="Times New Roman" panose="02020603050405020304" pitchFamily="18" charset="0"/>
            </a:endParaRPr>
          </a:p>
          <a:p>
            <a:pPr marL="0" lvl="0" indent="0" algn="ctr" defTabSz="911225">
              <a:spcBef>
                <a:spcPct val="50000"/>
              </a:spcBef>
              <a:buNone/>
            </a:pPr>
            <a:r>
              <a:rPr lang="en-US" altLang="en-US" sz="2800" b="1" dirty="0">
                <a:latin typeface="Times New Roman" panose="02020603050405020304" pitchFamily="18" charset="0"/>
                <a:cs typeface="Times New Roman" panose="02020603050405020304" pitchFamily="18" charset="0"/>
              </a:rPr>
              <a:t>(2) biên độ dao động </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6069">
                                            <p:txEl>
                                              <p:charRg st="0" end="9"/>
                                            </p:txEl>
                                          </p:spTgt>
                                        </p:tgtEl>
                                        <p:attrNameLst>
                                          <p:attrName>style.visibility</p:attrName>
                                        </p:attrNameLst>
                                      </p:cBhvr>
                                      <p:to>
                                        <p:strVal val="visible"/>
                                      </p:to>
                                    </p:set>
                                    <p:animEffect transition="in" filter="checkerboard(across)">
                                      <p:cBhvr>
                                        <p:cTn id="7" dur="500"/>
                                        <p:tgtEl>
                                          <p:spTgt spid="216069">
                                            <p:txEl>
                                              <p:charRg st="0"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6069">
                                            <p:txEl>
                                              <p:charRg st="9" end="31"/>
                                            </p:txEl>
                                          </p:spTgt>
                                        </p:tgtEl>
                                        <p:attrNameLst>
                                          <p:attrName>style.visibility</p:attrName>
                                        </p:attrNameLst>
                                      </p:cBhvr>
                                      <p:to>
                                        <p:strVal val="visible"/>
                                      </p:to>
                                    </p:set>
                                    <p:animEffect transition="in" filter="box(in)">
                                      <p:cBhvr>
                                        <p:cTn id="12" dur="500"/>
                                        <p:tgtEl>
                                          <p:spTgt spid="216069">
                                            <p:txEl>
                                              <p:charRg st="9" end="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AutoShape 2"/>
          <p:cNvSpPr>
            <a:spLocks noChangeArrowheads="1"/>
          </p:cNvSpPr>
          <p:nvPr/>
        </p:nvSpPr>
        <p:spPr bwMode="auto">
          <a:xfrm>
            <a:off x="1657350" y="142875"/>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915" name="Rectangle 3"/>
          <p:cNvSpPr>
            <a:spLocks noGrp="1" noChangeArrowheads="1"/>
          </p:cNvSpPr>
          <p:nvPr>
            <p:ph idx="1"/>
          </p:nvPr>
        </p:nvSpPr>
        <p:spPr>
          <a:xfrm>
            <a:off x="1824038" y="465138"/>
            <a:ext cx="8696325" cy="1063625"/>
          </a:xfrm>
          <a:ln w="38100">
            <a:solidFill>
              <a:srgbClr val="FF9933"/>
            </a:solidFill>
            <a:miter lim="800000"/>
          </a:ln>
        </p:spPr>
        <p:txBody>
          <a:bodyPr vert="horz" wrap="square" lIns="91440" tIns="45720" rIns="91440" bIns="45720" numCol="1" anchor="t" anchorCtr="0" compatLnSpc="1"/>
          <a:p>
            <a:pPr eaLnBrk="1" hangingPunct="1">
              <a:lnSpc>
                <a:spcPct val="90000"/>
              </a:lnSpc>
              <a:buFontTx/>
              <a:buNone/>
            </a:pPr>
            <a:r>
              <a:rPr lang="en-US" altLang="en-US" sz="3500" b="1" dirty="0">
                <a:latin typeface="Times New Roman" panose="02020603050405020304" pitchFamily="18" charset="0"/>
                <a:cs typeface="Times New Roman" panose="02020603050405020304" pitchFamily="18" charset="0"/>
              </a:rPr>
              <a:t>Câu 7. Ngưỡng đau (âm l</a:t>
            </a:r>
            <a:r>
              <a:rPr lang="en-US" altLang="en-US" sz="3500" b="1" dirty="0">
                <a:latin typeface="Times New Roman" panose="02020603050405020304" pitchFamily="18" charset="0"/>
                <a:ea typeface="Times New Roman" panose="02020603050405020304" pitchFamily="18" charset="0"/>
              </a:rPr>
              <a:t>à</a:t>
            </a:r>
            <a:r>
              <a:rPr lang="en-US" altLang="en-US" sz="3500" b="1" dirty="0">
                <a:latin typeface="Times New Roman" panose="02020603050405020304" pitchFamily="18" charset="0"/>
                <a:cs typeface="Times New Roman" panose="02020603050405020304" pitchFamily="18" charset="0"/>
              </a:rPr>
              <a:t>m đau nhức tai) l</a:t>
            </a:r>
            <a:r>
              <a:rPr lang="en-US" altLang="en-US" sz="3500" b="1" dirty="0">
                <a:latin typeface="Times New Roman" panose="02020603050405020304" pitchFamily="18" charset="0"/>
                <a:ea typeface="Times New Roman" panose="02020603050405020304" pitchFamily="18" charset="0"/>
              </a:rPr>
              <a:t>à</a:t>
            </a:r>
            <a:r>
              <a:rPr lang="en-US" altLang="en-US" sz="3500" b="1" dirty="0">
                <a:latin typeface="Times New Roman" panose="02020603050405020304" pitchFamily="18" charset="0"/>
                <a:cs typeface="Times New Roman" panose="02020603050405020304" pitchFamily="18" charset="0"/>
              </a:rPr>
              <a:t> bao nhiêu dB?</a:t>
            </a:r>
            <a:endParaRPr lang="en-US" altLang="en-US" sz="3500" b="1" dirty="0">
              <a:latin typeface="Times New Roman" panose="02020603050405020304" pitchFamily="18" charset="0"/>
              <a:ea typeface="Times New Roman" panose="02020603050405020304" pitchFamily="18" charset="0"/>
            </a:endParaRPr>
          </a:p>
        </p:txBody>
      </p:sp>
      <p:sp>
        <p:nvSpPr>
          <p:cNvPr id="217092" name="Text Box 4"/>
          <p:cNvSpPr txBox="1">
            <a:spLocks noChangeArrowheads="1"/>
          </p:cNvSpPr>
          <p:nvPr/>
        </p:nvSpPr>
        <p:spPr bwMode="auto">
          <a:xfrm>
            <a:off x="2279650" y="2289175"/>
            <a:ext cx="7753350" cy="587375"/>
          </a:xfrm>
          <a:prstGeom prst="rect">
            <a:avLst/>
          </a:prstGeom>
          <a:noFill/>
          <a:ln w="9525">
            <a:solidFill>
              <a:srgbClr val="FF9933"/>
            </a:solidFill>
            <a:miter lim="800000"/>
          </a:ln>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319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130dB</a:t>
            </a:r>
            <a:endParaRPr kumimoji="0" lang="en-US" altLang="en-US" sz="319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checkerboard(across)">
                                      <p:cBhvr>
                                        <p:cTn id="7"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096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0964" name="Content Placeholder 4"/>
          <p:cNvSpPr txBox="1"/>
          <p:nvPr/>
        </p:nvSpPr>
        <p:spPr>
          <a:xfrm>
            <a:off x="225425" y="1474788"/>
            <a:ext cx="64658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pic>
        <p:nvPicPr>
          <p:cNvPr id="8" name="Picture 2" descr="Do Re Mi Multicolor Musical Gamma Notes Stock Illustration - Illustration  of ledge, element: 73677347"/>
          <p:cNvPicPr>
            <a:picLocks noChangeAspect="1" noChangeArrowheads="1"/>
          </p:cNvPicPr>
          <p:nvPr/>
        </p:nvPicPr>
        <p:blipFill rotWithShape="1">
          <a:blip r:embed="rId1"/>
          <a:srcRect t="9743" b="19281"/>
          <a:stretch>
            <a:fillRect/>
          </a:stretch>
        </p:blipFill>
        <p:spPr bwMode="auto">
          <a:xfrm>
            <a:off x="670719" y="2049463"/>
            <a:ext cx="7162800" cy="2931560"/>
          </a:xfrm>
          <a:prstGeom prst="rect">
            <a:avLst/>
          </a:prstGeom>
          <a:ln>
            <a:noFill/>
          </a:ln>
          <a:effectLst>
            <a:softEdge rad="112500"/>
          </a:effectLst>
        </p:spPr>
      </p:pic>
      <p:pic>
        <p:nvPicPr>
          <p:cNvPr id="2" name="nhac nen 1.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66713" y="2063750"/>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963">
                                            <p:txEl>
                                              <p:charRg st="0" end="17"/>
                                            </p:txEl>
                                          </p:spTgt>
                                        </p:tgtEl>
                                        <p:attrNameLst>
                                          <p:attrName>style.visibility</p:attrName>
                                        </p:attrNameLst>
                                      </p:cBhvr>
                                      <p:to>
                                        <p:strVal val="visible"/>
                                      </p:to>
                                    </p:set>
                                    <p:animEffect transition="in" filter="fade">
                                      <p:cBhvr>
                                        <p:cTn id="16" dur="500"/>
                                        <p:tgtEl>
                                          <p:spTgt spid="40963">
                                            <p:txEl>
                                              <p:charRg st="0" end="1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64"/>
                                        </p:tgtEl>
                                        <p:attrNameLst>
                                          <p:attrName>style.visibility</p:attrName>
                                        </p:attrNameLst>
                                      </p:cBhvr>
                                      <p:to>
                                        <p:strVal val="visible"/>
                                      </p:to>
                                    </p:set>
                                    <p:animEffect transition="in" filter="fade">
                                      <p:cBhvr>
                                        <p:cTn id="21" dur="500"/>
                                        <p:tgtEl>
                                          <p:spTgt spid="409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40962" grpId="0"/>
      <p:bldP spid="40963" grpId="0" build="p"/>
      <p:bldP spid="4096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39939"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1988" name="Content Placeholder 4"/>
          <p:cNvSpPr txBox="1"/>
          <p:nvPr/>
        </p:nvSpPr>
        <p:spPr>
          <a:xfrm>
            <a:off x="225425" y="1371600"/>
            <a:ext cx="64658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1989" name="Rectangle 1"/>
          <p:cNvSpPr/>
          <p:nvPr/>
        </p:nvSpPr>
        <p:spPr>
          <a:xfrm>
            <a:off x="747713" y="1981200"/>
            <a:ext cx="2773362"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Calibri" panose="020F0502020204030204" pitchFamily="34" charset="0"/>
              </a:rPr>
              <a:t>* Tìm hiểu về tần số </a:t>
            </a:r>
            <a:endParaRPr lang="en-US" altLang="en-US" sz="2400" dirty="0">
              <a:latin typeface="Times New Roman" panose="02020603050405020304" pitchFamily="18" charset="0"/>
            </a:endParaRPr>
          </a:p>
        </p:txBody>
      </p:sp>
      <p:pic>
        <p:nvPicPr>
          <p:cNvPr id="39942" name="Picture 1"/>
          <p:cNvPicPr>
            <a:picLocks noChangeAspect="1"/>
          </p:cNvPicPr>
          <p:nvPr/>
        </p:nvPicPr>
        <p:blipFill>
          <a:blip r:embed="rId1"/>
          <a:stretch>
            <a:fillRect/>
          </a:stretch>
        </p:blipFill>
        <p:spPr>
          <a:xfrm>
            <a:off x="671513" y="2971800"/>
            <a:ext cx="4114800" cy="3429000"/>
          </a:xfrm>
          <a:prstGeom prst="rect">
            <a:avLst/>
          </a:prstGeom>
          <a:noFill/>
          <a:ln w="9525">
            <a:noFill/>
          </a:ln>
        </p:spPr>
      </p:pic>
      <p:sp>
        <p:nvSpPr>
          <p:cNvPr id="41991" name="Rectangle 1"/>
          <p:cNvSpPr/>
          <p:nvPr/>
        </p:nvSpPr>
        <p:spPr>
          <a:xfrm>
            <a:off x="5670550" y="2133600"/>
            <a:ext cx="5745163" cy="8302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Calibri" panose="020F0502020204030204" pitchFamily="34" charset="0"/>
              </a:rPr>
              <a:t>* Tìm hiểu  thông tin SGK v</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cho biết như thế n</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o gọi l</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tần số dao động của thước ?  </a:t>
            </a:r>
            <a:endParaRPr lang="en-US" altLang="en-US" sz="2400" dirty="0">
              <a:latin typeface="Times New Roman" panose="02020603050405020304" pitchFamily="18" charset="0"/>
            </a:endParaRPr>
          </a:p>
        </p:txBody>
      </p:sp>
      <p:sp>
        <p:nvSpPr>
          <p:cNvPr id="41992" name="Rectangle 1"/>
          <p:cNvSpPr/>
          <p:nvPr/>
        </p:nvSpPr>
        <p:spPr>
          <a:xfrm>
            <a:off x="5822950" y="3436938"/>
            <a:ext cx="5745163" cy="8302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Calibri" panose="020F0502020204030204" pitchFamily="34" charset="0"/>
              </a:rPr>
              <a:t>Số dao động đầu thước thực hiện được trong 1 giây được gọi l</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tần số dao dộng của thước </a:t>
            </a: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fade">
                                      <p:cBhvr>
                                        <p:cTn id="12" dur="500"/>
                                        <p:tgtEl>
                                          <p:spTgt spid="419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89"/>
                                        </p:tgtEl>
                                        <p:attrNameLst>
                                          <p:attrName>style.visibility</p:attrName>
                                        </p:attrNameLst>
                                      </p:cBhvr>
                                      <p:to>
                                        <p:strVal val="visible"/>
                                      </p:to>
                                    </p:set>
                                    <p:animEffect transition="in" filter="fade">
                                      <p:cBhvr>
                                        <p:cTn id="17" dur="500"/>
                                        <p:tgtEl>
                                          <p:spTgt spid="419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991"/>
                                        </p:tgtEl>
                                        <p:attrNameLst>
                                          <p:attrName>style.visibility</p:attrName>
                                        </p:attrNameLst>
                                      </p:cBhvr>
                                      <p:to>
                                        <p:strVal val="visible"/>
                                      </p:to>
                                    </p:set>
                                    <p:animEffect transition="in" filter="fade">
                                      <p:cBhvr>
                                        <p:cTn id="22" dur="500"/>
                                        <p:tgtEl>
                                          <p:spTgt spid="419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fade">
                                      <p:cBhvr>
                                        <p:cTn id="2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89" grpId="1"/>
      <p:bldP spid="41991" grpId="0"/>
      <p:bldP spid="419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096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0964" name="Content Placeholder 4"/>
          <p:cNvSpPr txBox="1"/>
          <p:nvPr/>
        </p:nvSpPr>
        <p:spPr>
          <a:xfrm>
            <a:off x="225425" y="1474788"/>
            <a:ext cx="64658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3013" name="Rectangle 1"/>
          <p:cNvSpPr/>
          <p:nvPr/>
        </p:nvSpPr>
        <p:spPr>
          <a:xfrm>
            <a:off x="900113" y="2133600"/>
            <a:ext cx="10591800" cy="15081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rPr>
              <a:t>-Dây đ</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guitar phải thực hiện bao nhiêu dao động trong mỗi giây để phát ra nốt La (A4) có tần số 440 Hz?</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Tần số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gì ? </a:t>
            </a:r>
            <a:br>
              <a:rPr lang="en-US" altLang="en-US" sz="2400" dirty="0">
                <a:latin typeface="Times New Roman" panose="02020603050405020304" pitchFamily="18" charset="0"/>
                <a:cs typeface="Times New Roman" panose="02020603050405020304" pitchFamily="18" charset="0"/>
              </a:rPr>
            </a:br>
            <a:endParaRPr lang="en-US" altLang="en-US" sz="2000" dirty="0">
              <a:latin typeface="Times New Roman" panose="02020603050405020304" pitchFamily="18" charset="0"/>
              <a:ea typeface="Times New Roman" panose="02020603050405020304" pitchFamily="18" charset="0"/>
            </a:endParaRPr>
          </a:p>
        </p:txBody>
      </p:sp>
      <p:sp>
        <p:nvSpPr>
          <p:cNvPr id="43014" name="Rectangle 2"/>
          <p:cNvSpPr/>
          <p:nvPr/>
        </p:nvSpPr>
        <p:spPr>
          <a:xfrm>
            <a:off x="823913" y="3389313"/>
            <a:ext cx="9448800" cy="1695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ts val="1650"/>
              </a:lnSpc>
              <a:spcBef>
                <a:spcPct val="0"/>
              </a:spcBef>
              <a:buFontTx/>
              <a:buNone/>
            </a:pPr>
            <a:r>
              <a:rPr lang="en-US" altLang="en-US" sz="2400" dirty="0">
                <a:latin typeface="Times New Roman" panose="02020603050405020304" pitchFamily="18" charset="0"/>
                <a:cs typeface="Times New Roman" panose="02020603050405020304" pitchFamily="18" charset="0"/>
              </a:rPr>
              <a:t> Trả lời</a:t>
            </a:r>
            <a:endParaRPr lang="en-US" altLang="en-US" sz="2400" dirty="0">
              <a:latin typeface="Times New Roman" panose="02020603050405020304" pitchFamily="18" charset="0"/>
              <a:cs typeface="Times New Roman" panose="02020603050405020304" pitchFamily="18" charset="0"/>
            </a:endParaRPr>
          </a:p>
          <a:p>
            <a:pPr marL="0" lvl="0" indent="0">
              <a:lnSpc>
                <a:spcPts val="1650"/>
              </a:lnSpc>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marL="0" lvl="0" indent="0">
              <a:lnSpc>
                <a:spcPts val="1650"/>
              </a:lnSpc>
              <a:spcBef>
                <a:spcPct val="0"/>
              </a:spcBef>
              <a:buFontTx/>
              <a:buNone/>
            </a:pPr>
            <a:r>
              <a:rPr lang="en-US" altLang="en-US" sz="2400" dirty="0">
                <a:latin typeface="Times New Roman" panose="02020603050405020304" pitchFamily="18" charset="0"/>
                <a:cs typeface="Times New Roman" panose="02020603050405020304" pitchFamily="18" charset="0"/>
              </a:rPr>
              <a:t>-Tần số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số dao động vật thực hiện được trong 1 giây.</a:t>
            </a:r>
            <a:endParaRPr lang="en-US" altLang="en-US" sz="2400" dirty="0">
              <a:latin typeface="Times New Roman" panose="02020603050405020304" pitchFamily="18" charset="0"/>
              <a:cs typeface="Times New Roman" panose="02020603050405020304" pitchFamily="18" charset="0"/>
            </a:endParaRPr>
          </a:p>
          <a:p>
            <a:pPr marL="0" lvl="0" indent="0">
              <a:lnSpc>
                <a:spcPts val="1650"/>
              </a:lnSpc>
              <a:spcBef>
                <a:spcPct val="0"/>
              </a:spcBef>
              <a:buFontTx/>
              <a:buNone/>
            </a:pP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-Trong 1 giây, đ</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phát ra tần số 440 Hz</a:t>
            </a:r>
            <a:endParaRPr lang="en-US" altLang="en-US" sz="2400" dirty="0">
              <a:latin typeface="Times New Roman" panose="02020603050405020304" pitchFamily="18" charset="0"/>
              <a:cs typeface="Times New Roman" panose="02020603050405020304" pitchFamily="18" charset="0"/>
            </a:endParaRPr>
          </a:p>
          <a:p>
            <a:pPr marL="0" lvl="0" indent="0">
              <a:lnSpc>
                <a:spcPts val="1650"/>
              </a:lnSpc>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=&gt; Dây đ</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 thực hiện được 440 dao động.</a:t>
            </a:r>
            <a:endParaRPr lang="en-US" altLang="en-US" sz="2400"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5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fade">
                                      <p:cBhvr>
                                        <p:cTn id="12" dur="1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Google Shape;1642;p47"/>
          <p:cNvSpPr txBox="1">
            <a:spLocks noRot="1" noChangeAspect="1" noMove="1" noResize="1" noEditPoints="1" noAdjustHandles="1" noChangeArrowheads="1" noChangeShapeType="1" noTextEdit="1"/>
          </p:cNvSpPr>
          <p:nvPr/>
        </p:nvSpPr>
        <p:spPr>
          <a:xfrm>
            <a:off x="594519" y="685800"/>
            <a:ext cx="10823814" cy="4978566"/>
          </a:xfrm>
          <a:prstGeom prst="rect">
            <a:avLst/>
          </a:prstGeom>
          <a:blipFill>
            <a:blip r:embed="rId1"/>
            <a:stretch>
              <a:fillRect l="-620" r="-56"/>
            </a:stretch>
          </a:blipFill>
          <a:ln>
            <a:noFill/>
          </a:ln>
        </p:spPr>
        <p:txBody>
          <a:bodyPr/>
          <a:lstStyle/>
          <a:p>
            <a:pPr marR="0" defTabSz="914400">
              <a:buClrTx/>
              <a:buSzTx/>
              <a:buFontTx/>
              <a:buNone/>
              <a:defRPr/>
            </a:pPr>
            <a:r>
              <a:rPr kumimoji="0" lang="en-US" kern="1200" cap="none" spc="0" normalizeH="0" baseline="0" noProof="0">
                <a:noFill/>
                <a:latin typeface="Times New Roman" panose="02020603050405020304" pitchFamily="18" charset="0"/>
                <a:ea typeface="+mn-ea"/>
                <a:cs typeface="+mn-cs"/>
              </a:rPr>
              <a:t> </a:t>
            </a:r>
            <a:endParaRPr kumimoji="0" lang="en-US" kern="1200" cap="none" spc="0" normalizeH="0" baseline="0" noProof="0">
              <a:noFill/>
              <a:latin typeface="Times New Roman" panose="02020603050405020304" pitchFamily="18" charset="0"/>
              <a:ea typeface="+mn-ea"/>
              <a:cs typeface="+mn-cs"/>
            </a:endParaRPr>
          </a:p>
        </p:txBody>
      </p:sp>
      <p:sp>
        <p:nvSpPr>
          <p:cNvPr id="8" name="TextBox 7"/>
          <p:cNvSpPr txBox="1">
            <a:spLocks noRot="1" noChangeAspect="1" noMove="1" noResize="1" noEditPoints="1" noAdjustHandles="1" noChangeArrowheads="1" noChangeShapeType="1" noTextEdit="1"/>
          </p:cNvSpPr>
          <p:nvPr/>
        </p:nvSpPr>
        <p:spPr>
          <a:xfrm>
            <a:off x="7071519" y="4191000"/>
            <a:ext cx="1905000" cy="1152751"/>
          </a:xfrm>
          <a:prstGeom prst="rect">
            <a:avLst/>
          </a:prstGeom>
          <a:blipFill>
            <a:blip r:embed="rId2"/>
            <a:stretch>
              <a:fillRect/>
            </a:stretch>
          </a:blipFill>
        </p:spPr>
        <p:txBody>
          <a:bodyPr/>
          <a:lstStyle/>
          <a:p>
            <a:pPr marR="0" defTabSz="914400">
              <a:buClrTx/>
              <a:buSzTx/>
              <a:buFontTx/>
              <a:buNone/>
              <a:defRPr/>
            </a:pPr>
            <a:r>
              <a:rPr kumimoji="0" lang="en-US" kern="1200" cap="none" spc="0" normalizeH="0" baseline="0" noProof="0">
                <a:noFill/>
                <a:latin typeface="Times New Roman" panose="02020603050405020304" pitchFamily="18" charset="0"/>
                <a:ea typeface="+mn-ea"/>
                <a:cs typeface="+mn-cs"/>
              </a:rPr>
              <a:t> </a:t>
            </a:r>
            <a:endParaRPr kumimoji="0" lang="en-US" kern="1200" cap="none" spc="0" normalizeH="0" baseline="0" noProof="0">
              <a:noFill/>
              <a:latin typeface="Times New Roman" panose="02020603050405020304" pitchFamily="18" charset="0"/>
              <a:ea typeface="+mn-ea"/>
              <a:cs typeface="+mn-cs"/>
            </a:endParaRPr>
          </a:p>
        </p:txBody>
      </p:sp>
      <p:sp>
        <p:nvSpPr>
          <p:cNvPr id="7" name="Rectangle 153"/>
          <p:cNvSpPr>
            <a:spLocks noGrp="1" noChangeArrowheads="1"/>
          </p:cNvSpPr>
          <p:nvPr>
            <p:ph type="title"/>
          </p:nvPr>
        </p:nvSpPr>
        <p:spPr>
          <a:xfrm>
            <a:off x="1738313" y="76200"/>
            <a:ext cx="8229600" cy="523875"/>
          </a:xfrm>
        </p:spPr>
        <p:txBody>
          <a:bodyPr spcFirstLastPara="1" vert="horz" wrap="square" lIns="91425" tIns="91425" rIns="91425" bIns="91425" numCol="1" anchor="t" anchorCtr="0" compatLnSpc="1">
            <a:spAutoFit/>
          </a:bodyPr>
          <a:p>
            <a:pPr eaLnBrk="1" hangingPunct="1">
              <a:spcBef>
                <a:spcPct val="50000"/>
              </a:spcBef>
              <a:spcAft>
                <a:spcPct val="0"/>
              </a:spcAft>
              <a:buNone/>
            </a:pPr>
            <a:r>
              <a:rPr lang="en-US" altLang="en-US" sz="2800" b="1" u="sng" kern="1200" dirty="0">
                <a:solidFill>
                  <a:srgbClr val="FF0000"/>
                </a:solidFill>
                <a:effectLst>
                  <a:outerShdw blurRad="38100" dist="38100" dir="2700000">
                    <a:srgbClr val="C0C0C0"/>
                  </a:outerShdw>
                </a:effectLst>
                <a:latin typeface="Times New Roman" panose="02020603050405020304" pitchFamily="18" charset="0"/>
                <a:ea typeface="Bookerly"/>
                <a:cs typeface="+mj-cs"/>
              </a:rPr>
              <a:t>Bài 13:  </a:t>
            </a:r>
            <a:r>
              <a:rPr lang="en-US" altLang="en-US" sz="2800" b="1" kern="1200" dirty="0">
                <a:solidFill>
                  <a:srgbClr val="000099"/>
                </a:solidFill>
                <a:effectLst>
                  <a:outerShdw blurRad="38100" dist="38100" dir="2700000">
                    <a:srgbClr val="C0C0C0"/>
                  </a:outerShdw>
                </a:effectLst>
                <a:latin typeface="Times New Roman" panose="02020603050405020304" pitchFamily="18" charset="0"/>
                <a:ea typeface="Bookerly"/>
                <a:cs typeface="+mj-cs"/>
              </a:rPr>
              <a:t>ĐỘ TO VÀ ĐỘ CAO CỦA ÂM  ( Tiết 2 )</a:t>
            </a:r>
            <a:endParaRPr lang="en-US" altLang="en-US" sz="2800" b="1" u="sng" kern="1200" dirty="0">
              <a:solidFill>
                <a:srgbClr val="000099"/>
              </a:solidFill>
              <a:effectLst>
                <a:outerShdw blurRad="38100" dist="38100" dir="2700000">
                  <a:srgbClr val="C0C0C0"/>
                </a:outerShdw>
              </a:effectLst>
              <a:latin typeface="Times New Roman" panose="02020603050405020304" pitchFamily="18" charset="0"/>
              <a:ea typeface="Bookerly"/>
              <a:cs typeface="+mj-cs"/>
            </a:endParaRPr>
          </a:p>
        </p:txBody>
      </p:sp>
      <p:sp>
        <p:nvSpPr>
          <p:cNvPr id="45061" name="Rectangle 2"/>
          <p:cNvSpPr/>
          <p:nvPr/>
        </p:nvSpPr>
        <p:spPr>
          <a:xfrm>
            <a:off x="595313" y="5181600"/>
            <a:ext cx="9753600" cy="1570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rPr>
              <a:t>Trong đó:</a:t>
            </a:r>
            <a:endParaRPr lang="en-US" altLang="en-US" sz="2400" dirty="0">
              <a:latin typeface="Times New Roman" panose="02020603050405020304" pitchFamily="18" charset="0"/>
              <a:cs typeface="Times New Roman" panose="02020603050405020304" pitchFamily="18" charset="0"/>
            </a:endParaRPr>
          </a:p>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rPr>
              <a:t>    n: số dao động</a:t>
            </a:r>
            <a:endParaRPr lang="en-US" altLang="en-US" sz="2400" dirty="0">
              <a:latin typeface="Times New Roman" panose="02020603050405020304" pitchFamily="18" charset="0"/>
              <a:cs typeface="Times New Roman" panose="02020603050405020304" pitchFamily="18" charset="0"/>
            </a:endParaRPr>
          </a:p>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rPr>
              <a:t>    t: thời gian vật thực hiện được n dao động (s)</a:t>
            </a:r>
            <a:endParaRPr lang="en-US" altLang="en-US" sz="2400" dirty="0">
              <a:latin typeface="Times New Roman" panose="02020603050405020304" pitchFamily="18" charset="0"/>
              <a:cs typeface="Times New Roman" panose="02020603050405020304" pitchFamily="18" charset="0"/>
            </a:endParaRPr>
          </a:p>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rPr>
              <a:t>    f: tần số dao động (Hz)</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61"/>
                                        </p:tgtEl>
                                        <p:attrNameLst>
                                          <p:attrName>style.visibility</p:attrName>
                                        </p:attrNameLst>
                                      </p:cBhvr>
                                      <p:to>
                                        <p:strVal val="visible"/>
                                      </p:to>
                                    </p:set>
                                    <p:animEffect transition="in" filter="fade">
                                      <p:cBhvr>
                                        <p:cTn id="1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Grp="1"/>
          </p:cNvPicPr>
          <p:nvPr>
            <p:ph idx="1"/>
          </p:nvPr>
        </p:nvPicPr>
        <p:blipFill>
          <a:blip r:embed="rId1" cstate="print"/>
          <a:srcRect/>
          <a:stretch>
            <a:fillRect/>
          </a:stretch>
        </p:blipFill>
        <p:spPr>
          <a:xfrm>
            <a:off x="6066994" y="1857375"/>
            <a:ext cx="4814525" cy="1571625"/>
          </a:xfr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107" name="Picture 4"/>
          <p:cNvPicPr>
            <a:picLocks noChangeAspect="1"/>
          </p:cNvPicPr>
          <p:nvPr/>
        </p:nvPicPr>
        <p:blipFill>
          <a:blip r:embed="rId2"/>
          <a:stretch>
            <a:fillRect/>
          </a:stretch>
        </p:blipFill>
        <p:spPr>
          <a:xfrm>
            <a:off x="366713" y="1781175"/>
            <a:ext cx="5181600" cy="1647825"/>
          </a:xfrm>
          <a:prstGeom prst="rect">
            <a:avLst/>
          </a:prstGeom>
          <a:noFill/>
          <a:ln w="9525">
            <a:noFill/>
          </a:ln>
        </p:spPr>
      </p:pic>
      <p:sp>
        <p:nvSpPr>
          <p:cNvPr id="47108" name="Rectangle 153"/>
          <p:cNvSpPr>
            <a:spLocks noGrp="1"/>
          </p:cNvSpPr>
          <p:nvPr>
            <p:ph type="title"/>
          </p:nvPr>
        </p:nvSpPr>
        <p:spPr>
          <a:xfrm>
            <a:off x="138113" y="1228725"/>
            <a:ext cx="11658600" cy="523875"/>
          </a:xfrm>
          <a:ln/>
        </p:spPr>
        <p:txBody>
          <a:bodyPr vert="horz" wrap="square" lIns="91440" tIns="45720" rIns="91440" bIns="45720" anchor="ctr" anchorCtr="0">
            <a:spAutoFit/>
          </a:bodyPr>
          <a:p>
            <a:pPr eaLnBrk="1" hangingPunct="1">
              <a:spcBef>
                <a:spcPct val="50000"/>
              </a:spcBef>
            </a:pPr>
            <a:r>
              <a:rPr lang="en-US" altLang="en-US" sz="2800" dirty="0">
                <a:latin typeface="Times New Roman" panose="02020603050405020304" pitchFamily="18" charset="0"/>
                <a:cs typeface="Times New Roman" panose="02020603050405020304" pitchFamily="18" charset="0"/>
              </a:rPr>
              <a:t>Hình 13.6: hai đồ thị dao động âm (a)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(b) có cùng biên độ nhưng khác tần số </a:t>
            </a:r>
            <a:endParaRPr lang="en-US" altLang="en-US" sz="28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336550" y="2743200"/>
            <a:ext cx="715963" cy="666750"/>
          </a:xfrm>
          <a:prstGeom prst="rect">
            <a:avLst/>
          </a:prstGeom>
          <a:noFill/>
        </p:spPr>
        <p:txBody>
          <a:bodyPr wrap="none">
            <a:spAutoFit/>
          </a:bodyPr>
          <a:lstStyle/>
          <a:p>
            <a:pPr marR="0" defTabSz="914400">
              <a:buClrTx/>
              <a:buSzTx/>
              <a:buFontTx/>
              <a:buNone/>
              <a:defRPr/>
            </a:pPr>
            <a:r>
              <a:rPr kumimoji="0" lang="en-US" sz="3735" kern="1200" cap="none" spc="0" normalizeH="0" baseline="0" noProof="0">
                <a:latin typeface="Times New Roman" panose="02020603050405020304" pitchFamily="18" charset="0"/>
                <a:ea typeface="+mn-ea"/>
                <a:cs typeface="+mn-cs"/>
              </a:rPr>
              <a:t>(a)</a:t>
            </a:r>
            <a:endParaRPr kumimoji="0" lang="en-US" sz="3735" kern="1200" cap="none" spc="0" normalizeH="0" baseline="0" noProof="0">
              <a:latin typeface="Times New Roman" panose="02020603050405020304" pitchFamily="18" charset="0"/>
              <a:ea typeface="+mn-ea"/>
              <a:cs typeface="+mn-cs"/>
            </a:endParaRPr>
          </a:p>
        </p:txBody>
      </p:sp>
      <p:sp>
        <p:nvSpPr>
          <p:cNvPr id="8" name="TextBox 7"/>
          <p:cNvSpPr txBox="1"/>
          <p:nvPr/>
        </p:nvSpPr>
        <p:spPr>
          <a:xfrm>
            <a:off x="6102350" y="2514600"/>
            <a:ext cx="741363" cy="666750"/>
          </a:xfrm>
          <a:prstGeom prst="rect">
            <a:avLst/>
          </a:prstGeom>
          <a:noFill/>
        </p:spPr>
        <p:txBody>
          <a:bodyPr wrap="none">
            <a:spAutoFit/>
          </a:bodyPr>
          <a:lstStyle/>
          <a:p>
            <a:pPr marR="0" defTabSz="914400">
              <a:buClrTx/>
              <a:buSzTx/>
              <a:buFontTx/>
              <a:buNone/>
              <a:defRPr/>
            </a:pPr>
            <a:r>
              <a:rPr kumimoji="0" lang="en-US" sz="3735" kern="1200" cap="none" spc="0" normalizeH="0" baseline="0" noProof="0">
                <a:latin typeface="Times New Roman" panose="02020603050405020304" pitchFamily="18" charset="0"/>
                <a:ea typeface="+mn-ea"/>
                <a:cs typeface="+mn-cs"/>
              </a:rPr>
              <a:t>(b)</a:t>
            </a:r>
            <a:endParaRPr kumimoji="0" lang="en-US" sz="3735" kern="1200" cap="none" spc="0" normalizeH="0" baseline="0" noProof="0">
              <a:latin typeface="Times New Roman" panose="02020603050405020304" pitchFamily="18" charset="0"/>
              <a:ea typeface="+mn-ea"/>
              <a:cs typeface="+mn-cs"/>
            </a:endParaRPr>
          </a:p>
        </p:txBody>
      </p:sp>
      <p:sp>
        <p:nvSpPr>
          <p:cNvPr id="47111" name="Rectangle 1"/>
          <p:cNvSpPr/>
          <p:nvPr/>
        </p:nvSpPr>
        <p:spPr>
          <a:xfrm>
            <a:off x="1052513" y="4057650"/>
            <a:ext cx="105156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Calibri" panose="020F0502020204030204" pitchFamily="34" charset="0"/>
              </a:rPr>
              <a:t>Phân biệt sóng âm có tần số cao với tần số thấp bằng dao động kí. Trên m</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n hình có cùng tỉ lệ, sóng âm có tần số cao hơn thì các đường biểu diễn của chúng ở sát nhau hơn. Nghĩa l</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đồ thị dao động âm của chúng có các đỉnh ở gần nhau hơn </a:t>
            </a:r>
            <a:endParaRPr lang="en-US" altLang="en-US" sz="2400" dirty="0">
              <a:latin typeface="Times New Roman" panose="02020603050405020304" pitchFamily="18" charset="0"/>
            </a:endParaRPr>
          </a:p>
        </p:txBody>
      </p:sp>
      <p:sp>
        <p:nvSpPr>
          <p:cNvPr id="45064" name="Rectangle 153"/>
          <p:cNvSpPr txBox="1"/>
          <p:nvPr/>
        </p:nvSpPr>
        <p:spPr>
          <a:xfrm>
            <a:off x="1738313" y="76200"/>
            <a:ext cx="8229600" cy="5238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5065" name="Content Placeholder 4"/>
          <p:cNvSpPr txBox="1"/>
          <p:nvPr/>
        </p:nvSpPr>
        <p:spPr>
          <a:xfrm>
            <a:off x="225425" y="609600"/>
            <a:ext cx="64658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111">
                                            <p:txEl>
                                              <p:charRg st="0" end="237"/>
                                            </p:txEl>
                                          </p:spTgt>
                                        </p:tgtEl>
                                        <p:attrNameLst>
                                          <p:attrName>style.visibility</p:attrName>
                                        </p:attrNameLst>
                                      </p:cBhvr>
                                      <p:to>
                                        <p:strVal val="visible"/>
                                      </p:to>
                                    </p:set>
                                    <p:animEffect transition="in" filter="fade">
                                      <p:cBhvr>
                                        <p:cTn id="21" dur="500"/>
                                        <p:tgtEl>
                                          <p:spTgt spid="47111">
                                            <p:txEl>
                                              <p:charRg st="0" end="2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itle 1"/>
          <p:cNvSpPr>
            <a:spLocks noGrp="1"/>
          </p:cNvSpPr>
          <p:nvPr>
            <p:ph type="title"/>
          </p:nvPr>
        </p:nvSpPr>
        <p:spPr>
          <a:ln/>
        </p:spPr>
        <p:txBody>
          <a:bodyPr vert="horz" wrap="square" lIns="91440" tIns="45720" rIns="91440" bIns="45720" anchor="ctr" anchorCtr="0"/>
          <a:p>
            <a:r>
              <a:rPr lang="en-US" altLang="en-US" sz="3200" dirty="0">
                <a:latin typeface="Times New Roman" panose="02020603050405020304" pitchFamily="18" charset="0"/>
                <a:cs typeface="Times New Roman" panose="02020603050405020304" pitchFamily="18" charset="0"/>
              </a:rPr>
              <a:t>Tai người nghe được to</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 bộ âm không?</a:t>
            </a:r>
            <a:endParaRPr lang="en-US" altLang="en-US" sz="3200" dirty="0">
              <a:latin typeface="Times New Roman" panose="02020603050405020304" pitchFamily="18" charset="0"/>
              <a:ea typeface="Times New Roman" panose="02020603050405020304" pitchFamily="18" charset="0"/>
            </a:endParaRPr>
          </a:p>
        </p:txBody>
      </p:sp>
      <p:sp>
        <p:nvSpPr>
          <p:cNvPr id="3" name="Content Placeholder 2"/>
          <p:cNvSpPr>
            <a:spLocks noGrp="1" noRot="1" noChangeAspect="1" noMove="1" noResize="1" noEditPoints="1" noAdjustHandles="1" noChangeArrowheads="1" noChangeShapeType="1" noTextEdit="1"/>
          </p:cNvSpPr>
          <p:nvPr>
            <p:ph idx="1"/>
          </p:nvPr>
        </p:nvSpPr>
        <p:spPr bwMode="auto">
          <a:xfrm>
            <a:off x="6642631" y="3148588"/>
            <a:ext cx="4817958" cy="2611001"/>
          </a:xfrm>
          <a:blipFill>
            <a:blip r:embed="rId1"/>
            <a:stretch>
              <a:fillRect l="-2278" t="-2570" b="-14486"/>
            </a:stretch>
          </a:blipFill>
          <a:ln/>
          <a:effectLst/>
          <a:scene3d>
            <a:camera prst="orthographicFront"/>
            <a:lightRig rig="balanced" dir="t"/>
          </a:scene3d>
          <a:sp3d prstMaterial="plastic"/>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3200" b="0" i="0" u="none" strike="noStrike" kern="1200" cap="none" spc="0" normalizeH="0" baseline="0" noProof="0">
                <a:ln>
                  <a:noFill/>
                </a:ln>
                <a:noFill/>
                <a:effectLst/>
                <a:uLnTx/>
                <a:uFillTx/>
                <a:latin typeface="+mn-lt"/>
                <a:ea typeface="+mn-ea"/>
                <a:cs typeface="+mn-cs"/>
              </a:rPr>
              <a:t> </a:t>
            </a:r>
            <a:endParaRPr kumimoji="0" lang="en-US" sz="3200" b="0" i="0" u="none" strike="noStrike" kern="1200" cap="none" spc="0" normalizeH="0" baseline="0" noProof="0">
              <a:ln>
                <a:noFill/>
              </a:ln>
              <a:noFill/>
              <a:effectLst/>
              <a:uLnTx/>
              <a:uFillTx/>
              <a:latin typeface="+mn-lt"/>
              <a:ea typeface="+mn-ea"/>
              <a:cs typeface="+mn-cs"/>
            </a:endParaRPr>
          </a:p>
        </p:txBody>
      </p:sp>
      <p:pic>
        <p:nvPicPr>
          <p:cNvPr id="48132" name="Picture 2" descr="Káº¿t quáº£ hÃ¬nh áº£nh cho tai ngÆ°á»i"/>
          <p:cNvPicPr>
            <a:picLocks noChangeAspect="1"/>
          </p:cNvPicPr>
          <p:nvPr/>
        </p:nvPicPr>
        <p:blipFill>
          <a:blip r:embed="rId2"/>
          <a:stretch>
            <a:fillRect/>
          </a:stretch>
        </p:blipFill>
        <p:spPr>
          <a:xfrm>
            <a:off x="836613" y="1908175"/>
            <a:ext cx="5092700" cy="4157663"/>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fade">
                                      <p:cBhvr>
                                        <p:cTn id="1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595313" y="381000"/>
            <a:ext cx="10896600" cy="5632450"/>
          </a:xfrm>
          <a:prstGeom prst="rect">
            <a:avLst/>
          </a:prstGeom>
          <a:noFill/>
        </p:spPr>
        <p:txBody>
          <a:bodyPr>
            <a:spAutoFit/>
          </a:bodyPr>
          <a:lstStyle/>
          <a:p>
            <a:pPr marR="0" algn="ctr" defTabSz="914400">
              <a:buClrTx/>
              <a:buSzTx/>
              <a:buFontTx/>
              <a:buNone/>
              <a:defRPr/>
            </a:pPr>
            <a:r>
              <a:rPr kumimoji="0" lang="en-GB" sz="4000" b="1" kern="1200" cap="none" spc="0" normalizeH="0" baseline="0" noProof="0" dirty="0" err="1">
                <a:solidFill>
                  <a:srgbClr val="FF0000"/>
                </a:solidFill>
                <a:latin typeface="Times New Roman" panose="02020603050405020304" pitchFamily="18" charset="0"/>
                <a:ea typeface="+mn-ea"/>
                <a:cs typeface="+mn-cs"/>
              </a:rPr>
              <a:t>MỤC</a:t>
            </a:r>
            <a:r>
              <a:rPr kumimoji="0" lang="en-GB" sz="4000" b="1" kern="1200" cap="none" spc="0" normalizeH="0" baseline="0" noProof="0" dirty="0">
                <a:solidFill>
                  <a:srgbClr val="FF0000"/>
                </a:solidFill>
                <a:latin typeface="Times New Roman" panose="02020603050405020304" pitchFamily="18" charset="0"/>
                <a:ea typeface="+mn-ea"/>
                <a:cs typeface="+mn-cs"/>
              </a:rPr>
              <a:t> </a:t>
            </a:r>
            <a:r>
              <a:rPr kumimoji="0" lang="en-GB" sz="4000" b="1" kern="1200" cap="none" spc="0" normalizeH="0" baseline="0" noProof="0" dirty="0" err="1">
                <a:solidFill>
                  <a:srgbClr val="FF0000"/>
                </a:solidFill>
                <a:latin typeface="Times New Roman" panose="02020603050405020304" pitchFamily="18" charset="0"/>
                <a:ea typeface="+mn-ea"/>
                <a:cs typeface="+mn-cs"/>
              </a:rPr>
              <a:t>TIÊU</a:t>
            </a:r>
            <a:endParaRPr kumimoji="0" lang="en-GB" sz="4000" b="1" kern="1200" cap="none" spc="0" normalizeH="0" baseline="0" noProof="0" dirty="0">
              <a:solidFill>
                <a:srgbClr val="FF0000"/>
              </a:solidFill>
              <a:latin typeface="Times New Roman" panose="02020603050405020304" pitchFamily="18" charset="0"/>
              <a:ea typeface="+mn-ea"/>
              <a:cs typeface="+mn-cs"/>
            </a:endParaRPr>
          </a:p>
          <a:p>
            <a:pPr marR="0" defTabSz="914400">
              <a:buClrTx/>
              <a:buSzTx/>
              <a:buFontTx/>
              <a:buNone/>
              <a:defRPr/>
            </a:pP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Từ</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hình</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ảnh</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hoặc</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đồ</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thị</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xác</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định</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được</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biên</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độ</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và</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tần</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số</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sóng</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âm</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a:t>
            </a:r>
            <a:endParaRPr kumimoji="0" lang="en-GB" sz="4000" kern="1200" cap="none" spc="0" normalizeH="0" baseline="0" noProof="0" dirty="0">
              <a:solidFill>
                <a:schemeClr val="tx2">
                  <a:lumMod val="50000"/>
                </a:schemeClr>
              </a:solidFill>
              <a:latin typeface="Times New Roman" panose="02020603050405020304" pitchFamily="18" charset="0"/>
              <a:ea typeface="+mn-ea"/>
              <a:cs typeface="+mn-cs"/>
            </a:endParaRPr>
          </a:p>
          <a:p>
            <a:pPr marR="0" defTabSz="914400">
              <a:buClrTx/>
              <a:buSzTx/>
              <a:buFontTx/>
              <a:buNone/>
              <a:defRPr/>
            </a:pP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Nêu</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được</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đơn</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vị</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của</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tần</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số</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là</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héc</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kí</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hiệu</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là</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Hz.</a:t>
            </a:r>
            <a:endParaRPr kumimoji="0" lang="en-GB" sz="4000" kern="1200" cap="none" spc="0" normalizeH="0" baseline="0" noProof="0" dirty="0">
              <a:solidFill>
                <a:schemeClr val="tx2">
                  <a:lumMod val="50000"/>
                </a:schemeClr>
              </a:solidFill>
              <a:latin typeface="Times New Roman" panose="02020603050405020304" pitchFamily="18" charset="0"/>
              <a:ea typeface="+mn-ea"/>
              <a:cs typeface="+mn-cs"/>
            </a:endParaRPr>
          </a:p>
          <a:p>
            <a:pPr marR="0" defTabSz="914400">
              <a:buClrTx/>
              <a:buSzTx/>
              <a:buFontTx/>
              <a:buNone/>
              <a:defRPr/>
            </a:pP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Nêu</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được</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sự</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liên</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quan</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của</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độ</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to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của</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âm</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với</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biên</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độ</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âm</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a:t>
            </a:r>
            <a:endParaRPr kumimoji="0" lang="en-GB" sz="4000" kern="1200" cap="none" spc="0" normalizeH="0" baseline="0" noProof="0" dirty="0">
              <a:solidFill>
                <a:schemeClr val="tx2">
                  <a:lumMod val="50000"/>
                </a:schemeClr>
              </a:solidFill>
              <a:latin typeface="Times New Roman" panose="02020603050405020304" pitchFamily="18" charset="0"/>
              <a:ea typeface="+mn-ea"/>
              <a:cs typeface="+mn-cs"/>
            </a:endParaRPr>
          </a:p>
          <a:p>
            <a:pPr marR="0" defTabSz="914400">
              <a:buClrTx/>
              <a:buSzTx/>
              <a:buFontTx/>
              <a:buNone/>
              <a:defRPr/>
            </a:pP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Sử</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dụng</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nhạc</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cụ</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hoặc</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học</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liệu</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điện</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tử</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dao</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động</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kí</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chứng</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tỏ</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được</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độ</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cao</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của</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âm</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có</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liên</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hệ</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với</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tần</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số</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 </a:t>
            </a:r>
            <a:r>
              <a:rPr kumimoji="0" lang="en-GB" sz="4000" kern="1200" cap="none" spc="0" normalizeH="0" baseline="0" noProof="0" dirty="0" err="1">
                <a:solidFill>
                  <a:schemeClr val="tx2">
                    <a:lumMod val="50000"/>
                  </a:schemeClr>
                </a:solidFill>
                <a:latin typeface="Times New Roman" panose="02020603050405020304" pitchFamily="18" charset="0"/>
                <a:ea typeface="+mn-ea"/>
                <a:cs typeface="+mn-cs"/>
              </a:rPr>
              <a:t>âm</a:t>
            </a:r>
            <a:r>
              <a:rPr kumimoji="0" lang="en-GB" sz="4000" kern="1200" cap="none" spc="0" normalizeH="0" baseline="0" noProof="0" dirty="0">
                <a:solidFill>
                  <a:schemeClr val="tx2">
                    <a:lumMod val="50000"/>
                  </a:schemeClr>
                </a:solidFill>
                <a:latin typeface="Times New Roman" panose="02020603050405020304" pitchFamily="18" charset="0"/>
                <a:ea typeface="+mn-ea"/>
                <a:cs typeface="+mn-cs"/>
              </a:rPr>
              <a:t>.</a:t>
            </a:r>
            <a:endParaRPr kumimoji="0" lang="en-US" sz="4000" kern="1200" cap="none" spc="0" normalizeH="0" baseline="0" noProof="0" dirty="0">
              <a:solidFill>
                <a:schemeClr val="tx2">
                  <a:lumMod val="50000"/>
                </a:schemeClr>
              </a:solidFill>
              <a:latin typeface="Times New Roman" panose="02020603050405020304" pitchFamily="18" charset="0"/>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p:nvPr/>
        </p:nvSpPr>
        <p:spPr bwMode="auto">
          <a:xfrm>
            <a:off x="4605338" y="228600"/>
            <a:ext cx="1933575" cy="609600"/>
          </a:xfrm>
          <a:prstGeom prst="rect">
            <a:avLst/>
          </a:prstGeom>
        </p:spPr>
        <p:txBody>
          <a:bodyPr/>
          <a:lstStyle/>
          <a:p>
            <a:pPr marR="0" algn="just" defTabSz="914400">
              <a:buClrTx/>
              <a:buSzTx/>
              <a:buFontTx/>
              <a:buNone/>
              <a:defRPr/>
            </a:pPr>
            <a:r>
              <a:rPr kumimoji="0" lang="en-US" sz="2800" b="1" kern="0" cap="none" spc="0" normalizeH="0" baseline="0" noProof="0">
                <a:solidFill>
                  <a:srgbClr val="FF0000"/>
                </a:solidFill>
                <a:latin typeface="Times New Roman" panose="02020603050405020304" pitchFamily="18" charset="0"/>
                <a:ea typeface="+mj-ea"/>
                <a:cs typeface="+mj-cs"/>
              </a:rPr>
              <a:t>Hạ âm</a:t>
            </a:r>
            <a:endParaRPr kumimoji="0" lang="en-US" sz="2800" b="1" kern="0" cap="none" spc="0" normalizeH="0" baseline="0" noProof="0" dirty="0">
              <a:solidFill>
                <a:srgbClr val="FF0000"/>
              </a:solidFill>
              <a:latin typeface="Times New Roman" panose="02020603050405020304" pitchFamily="18" charset="0"/>
              <a:ea typeface="+mj-ea"/>
              <a:cs typeface="+mj-cs"/>
            </a:endParaRPr>
          </a:p>
        </p:txBody>
      </p:sp>
      <p:sp>
        <p:nvSpPr>
          <p:cNvPr id="6" name="Rectangle 3"/>
          <p:cNvSpPr txBox="1"/>
          <p:nvPr/>
        </p:nvSpPr>
        <p:spPr>
          <a:xfrm>
            <a:off x="519113" y="1219200"/>
            <a:ext cx="9766300" cy="2743200"/>
          </a:xfrm>
          <a:prstGeom prst="rect">
            <a:avLst/>
          </a:prstGeom>
        </p:spPr>
        <p:txBody>
          <a:bodyPr/>
          <a:lstStyle/>
          <a:p>
            <a:pPr marL="342265" marR="0" indent="-342265" algn="just" defTabSz="914400">
              <a:lnSpc>
                <a:spcPct val="90000"/>
              </a:lnSpc>
              <a:spcBef>
                <a:spcPct val="20000"/>
              </a:spcBef>
              <a:buClrTx/>
              <a:buSzTx/>
              <a:buFontTx/>
              <a:buChar char="•"/>
              <a:defRPr/>
            </a:pPr>
            <a:r>
              <a:rPr kumimoji="0" lang="en-US" b="1" i="1" u="sng" kern="0" cap="none" spc="0" normalizeH="0" baseline="0" noProof="0" dirty="0" err="1">
                <a:solidFill>
                  <a:srgbClr val="0000FF"/>
                </a:solidFill>
                <a:latin typeface="Times New Roman" panose="02020603050405020304" pitchFamily="18" charset="0"/>
                <a:ea typeface="+mn-ea"/>
                <a:cs typeface="+mn-cs"/>
              </a:rPr>
              <a:t>Một</a:t>
            </a:r>
            <a:r>
              <a:rPr kumimoji="0" lang="en-US" b="1" i="1" u="sng" kern="0" cap="none" spc="0" normalizeH="0" baseline="0" noProof="0" dirty="0">
                <a:solidFill>
                  <a:srgbClr val="0000FF"/>
                </a:solidFill>
                <a:latin typeface="Times New Roman" panose="02020603050405020304" pitchFamily="18" charset="0"/>
                <a:ea typeface="+mn-ea"/>
                <a:cs typeface="+mn-cs"/>
              </a:rPr>
              <a:t> số </a:t>
            </a:r>
            <a:r>
              <a:rPr kumimoji="0" lang="en-US" b="1" i="1" u="sng" kern="0" cap="none" spc="0" normalizeH="0" baseline="0" noProof="0" dirty="0" err="1">
                <a:solidFill>
                  <a:srgbClr val="0000FF"/>
                </a:solidFill>
                <a:latin typeface="Times New Roman" panose="02020603050405020304" pitchFamily="18" charset="0"/>
                <a:ea typeface="+mn-ea"/>
                <a:cs typeface="+mn-cs"/>
              </a:rPr>
              <a:t>động</a:t>
            </a:r>
            <a:r>
              <a:rPr kumimoji="0" lang="en-US" b="1" i="1" u="sng" kern="0" cap="none" spc="0" normalizeH="0" baseline="0" noProof="0" dirty="0">
                <a:solidFill>
                  <a:srgbClr val="0000FF"/>
                </a:solidFill>
                <a:latin typeface="Times New Roman" panose="02020603050405020304" pitchFamily="18" charset="0"/>
                <a:ea typeface="+mn-ea"/>
                <a:cs typeface="+mn-cs"/>
              </a:rPr>
              <a:t> </a:t>
            </a:r>
            <a:r>
              <a:rPr kumimoji="0" lang="en-US" b="1" i="1" u="sng" kern="0" cap="none" spc="0" normalizeH="0" baseline="0" noProof="0" dirty="0" err="1">
                <a:solidFill>
                  <a:srgbClr val="0000FF"/>
                </a:solidFill>
                <a:latin typeface="Times New Roman" panose="02020603050405020304" pitchFamily="18" charset="0"/>
                <a:ea typeface="+mn-ea"/>
                <a:cs typeface="+mn-cs"/>
              </a:rPr>
              <a:t>vật</a:t>
            </a:r>
            <a:r>
              <a:rPr kumimoji="0" lang="en-US" b="1" i="1" u="sng" kern="0" cap="none" spc="0" normalizeH="0" baseline="0" noProof="0" dirty="0">
                <a:solidFill>
                  <a:srgbClr val="0000FF"/>
                </a:solidFill>
                <a:latin typeface="Times New Roman" panose="02020603050405020304" pitchFamily="18" charset="0"/>
                <a:ea typeface="+mn-ea"/>
                <a:cs typeface="+mn-cs"/>
              </a:rPr>
              <a:t> </a:t>
            </a:r>
            <a:r>
              <a:rPr kumimoji="0" lang="en-US" b="1" i="1" u="sng" kern="0" cap="none" spc="0" normalizeH="0" baseline="0" noProof="0" dirty="0" err="1">
                <a:solidFill>
                  <a:srgbClr val="0000FF"/>
                </a:solidFill>
                <a:latin typeface="Times New Roman" panose="02020603050405020304" pitchFamily="18" charset="0"/>
                <a:ea typeface="+mn-ea"/>
                <a:cs typeface="+mn-cs"/>
              </a:rPr>
              <a:t>cũng</a:t>
            </a:r>
            <a:r>
              <a:rPr kumimoji="0" lang="en-US" b="1" i="1" u="sng" kern="0" cap="none" spc="0" normalizeH="0" baseline="0" noProof="0" dirty="0">
                <a:solidFill>
                  <a:srgbClr val="0000FF"/>
                </a:solidFill>
                <a:latin typeface="Times New Roman" panose="02020603050405020304" pitchFamily="18" charset="0"/>
                <a:ea typeface="+mn-ea"/>
                <a:cs typeface="+mn-cs"/>
              </a:rPr>
              <a:t> nghe </a:t>
            </a:r>
            <a:r>
              <a:rPr kumimoji="0" lang="en-US" b="1" i="1" u="sng" kern="0" cap="none" spc="0" normalizeH="0" baseline="0" noProof="0" dirty="0" err="1">
                <a:solidFill>
                  <a:srgbClr val="0000FF"/>
                </a:solidFill>
                <a:latin typeface="Times New Roman" panose="02020603050405020304" pitchFamily="18" charset="0"/>
                <a:ea typeface="+mn-ea"/>
                <a:cs typeface="+mn-cs"/>
              </a:rPr>
              <a:t>được</a:t>
            </a:r>
            <a:r>
              <a:rPr kumimoji="0" lang="en-US" b="1" i="1" u="sng" kern="0" cap="none" spc="0" normalizeH="0" baseline="0" noProof="0" dirty="0">
                <a:solidFill>
                  <a:srgbClr val="0000FF"/>
                </a:solidFill>
                <a:latin typeface="Times New Roman" panose="02020603050405020304" pitchFamily="18" charset="0"/>
                <a:ea typeface="+mn-ea"/>
                <a:cs typeface="+mn-cs"/>
              </a:rPr>
              <a:t> hạ âm</a:t>
            </a:r>
            <a:r>
              <a:rPr kumimoji="0" lang="en-US" b="1" kern="0" cap="none" spc="0" normalizeH="0" baseline="0" noProof="0" dirty="0">
                <a:latin typeface="Times New Roman" panose="02020603050405020304" pitchFamily="18" charset="0"/>
                <a:ea typeface="+mn-ea"/>
                <a:cs typeface="+mn-cs"/>
              </a:rPr>
              <a:t>: hổ </a:t>
            </a:r>
            <a:r>
              <a:rPr kumimoji="0" lang="en-US" b="1" kern="0" cap="none" spc="0" normalizeH="0" baseline="0" noProof="0" dirty="0" err="1">
                <a:latin typeface="Times New Roman" panose="02020603050405020304" pitchFamily="18" charset="0"/>
                <a:ea typeface="+mn-ea"/>
                <a:cs typeface="+mn-cs"/>
              </a:rPr>
              <a:t>dùng</a:t>
            </a:r>
            <a:r>
              <a:rPr kumimoji="0" lang="en-US" b="1" kern="0" cap="none" spc="0" normalizeH="0" baseline="0" noProof="0" dirty="0">
                <a:latin typeface="Times New Roman" panose="02020603050405020304" pitchFamily="18" charset="0"/>
                <a:ea typeface="+mn-ea"/>
                <a:cs typeface="+mn-cs"/>
              </a:rPr>
              <a:t> hạ âm để xua </a:t>
            </a:r>
            <a:r>
              <a:rPr kumimoji="0" lang="en-US" b="1" kern="0" cap="none" spc="0" normalizeH="0" baseline="0" noProof="0" dirty="0" err="1">
                <a:latin typeface="Times New Roman" panose="02020603050405020304" pitchFamily="18" charset="0"/>
                <a:ea typeface="+mn-ea"/>
                <a:cs typeface="+mn-cs"/>
              </a:rPr>
              <a:t>đuổi</a:t>
            </a:r>
            <a:r>
              <a:rPr kumimoji="0" lang="en-US" b="1" kern="0" cap="none" spc="0" normalizeH="0" baseline="0" noProof="0" dirty="0">
                <a:latin typeface="Times New Roman" panose="02020603050405020304" pitchFamily="18" charset="0"/>
                <a:ea typeface="+mn-ea"/>
                <a:cs typeface="+mn-cs"/>
              </a:rPr>
              <a:t> kẻ thù.</a:t>
            </a:r>
            <a:endParaRPr kumimoji="0" lang="en-US" b="1" kern="0" cap="none" spc="0" normalizeH="0" baseline="0" noProof="0" dirty="0">
              <a:latin typeface="Times New Roman" panose="02020603050405020304" pitchFamily="18" charset="0"/>
              <a:ea typeface="+mn-ea"/>
              <a:cs typeface="+mn-cs"/>
            </a:endParaRPr>
          </a:p>
          <a:p>
            <a:pPr marL="342265" marR="0" indent="-342265" algn="just" defTabSz="914400">
              <a:lnSpc>
                <a:spcPct val="90000"/>
              </a:lnSpc>
              <a:spcBef>
                <a:spcPct val="20000"/>
              </a:spcBef>
              <a:buClrTx/>
              <a:buSzTx/>
              <a:buFontTx/>
              <a:buChar char="•"/>
              <a:defRPr/>
            </a:pPr>
            <a:r>
              <a:rPr kumimoji="0" lang="en-US" b="1" i="1" kern="0" cap="none" spc="0" normalizeH="0" baseline="0" noProof="0" dirty="0" err="1">
                <a:solidFill>
                  <a:srgbClr val="7030A0"/>
                </a:solidFill>
                <a:latin typeface="Times New Roman" panose="02020603050405020304" pitchFamily="18" charset="0"/>
                <a:ea typeface="+mn-ea"/>
                <a:cs typeface="+mn-cs"/>
              </a:rPr>
              <a:t>Với</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cường</a:t>
            </a:r>
            <a:r>
              <a:rPr kumimoji="0" lang="en-US" b="1" i="1" kern="0" cap="none" spc="0" normalizeH="0" baseline="0" noProof="0" dirty="0">
                <a:solidFill>
                  <a:srgbClr val="7030A0"/>
                </a:solidFill>
                <a:latin typeface="Times New Roman" panose="02020603050405020304" pitchFamily="18" charset="0"/>
                <a:ea typeface="+mn-ea"/>
                <a:cs typeface="+mn-cs"/>
              </a:rPr>
              <a:t> độ </a:t>
            </a:r>
            <a:r>
              <a:rPr kumimoji="0" lang="en-US" b="1" i="1" kern="0" cap="none" spc="0" normalizeH="0" baseline="0" noProof="0" dirty="0" err="1">
                <a:solidFill>
                  <a:srgbClr val="7030A0"/>
                </a:solidFill>
                <a:latin typeface="Times New Roman" panose="02020603050405020304" pitchFamily="18" charset="0"/>
                <a:ea typeface="+mn-ea"/>
                <a:cs typeface="+mn-cs"/>
              </a:rPr>
              <a:t>lớn</a:t>
            </a:r>
            <a:r>
              <a:rPr kumimoji="0" lang="en-US" b="1" i="1" kern="0" cap="none" spc="0" normalizeH="0" baseline="0" noProof="0" dirty="0">
                <a:solidFill>
                  <a:srgbClr val="7030A0"/>
                </a:solidFill>
                <a:latin typeface="Times New Roman" panose="02020603050405020304" pitchFamily="18" charset="0"/>
                <a:ea typeface="+mn-ea"/>
                <a:cs typeface="+mn-cs"/>
              </a:rPr>
              <a:t> hạ âm có thể </a:t>
            </a:r>
            <a:r>
              <a:rPr kumimoji="0" lang="en-US" b="1" i="1" kern="0" cap="none" spc="0" normalizeH="0" baseline="0" noProof="0" dirty="0" err="1">
                <a:solidFill>
                  <a:srgbClr val="7030A0"/>
                </a:solidFill>
                <a:latin typeface="Times New Roman" panose="02020603050405020304" pitchFamily="18" charset="0"/>
                <a:ea typeface="+mn-ea"/>
                <a:cs typeface="+mn-cs"/>
              </a:rPr>
              <a:t>tác</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động</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xấu</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đến</a:t>
            </a:r>
            <a:r>
              <a:rPr kumimoji="0" lang="en-US" b="1" i="1" kern="0" cap="none" spc="0" normalizeH="0" baseline="0" noProof="0" dirty="0">
                <a:solidFill>
                  <a:srgbClr val="7030A0"/>
                </a:solidFill>
                <a:latin typeface="Times New Roman" panose="02020603050405020304" pitchFamily="18" charset="0"/>
                <a:ea typeface="+mn-ea"/>
                <a:cs typeface="+mn-cs"/>
              </a:rPr>
              <a:t> cơ thể</a:t>
            </a:r>
            <a:r>
              <a:rPr kumimoji="0" lang="en-US" b="1" kern="0" cap="none" spc="0" normalizeH="0" baseline="0" noProof="0" dirty="0">
                <a:latin typeface="Times New Roman" panose="02020603050405020304" pitchFamily="18" charset="0"/>
                <a:ea typeface="+mn-ea"/>
                <a:cs typeface="+mn-cs"/>
              </a:rPr>
              <a:t>: hạ âm </a:t>
            </a:r>
            <a:r>
              <a:rPr kumimoji="0" lang="en-US" b="1" kern="0" cap="none" spc="0" normalizeH="0" baseline="0" noProof="0" dirty="0" err="1">
                <a:latin typeface="Times New Roman" panose="02020603050405020304" pitchFamily="18" charset="0"/>
                <a:ea typeface="+mn-ea"/>
                <a:cs typeface="+mn-cs"/>
              </a:rPr>
              <a:t>tần</a:t>
            </a:r>
            <a:r>
              <a:rPr kumimoji="0" lang="en-US" b="1" kern="0" cap="none" spc="0" normalizeH="0" baseline="0" noProof="0" dirty="0">
                <a:latin typeface="Times New Roman" panose="02020603050405020304" pitchFamily="18" charset="0"/>
                <a:ea typeface="+mn-ea"/>
                <a:cs typeface="+mn-cs"/>
              </a:rPr>
              <a:t> số 7 Hz có thể </a:t>
            </a:r>
            <a:r>
              <a:rPr kumimoji="0" lang="en-US" b="1" kern="0" cap="none" spc="0" normalizeH="0" baseline="0" noProof="0" dirty="0" err="1">
                <a:latin typeface="Times New Roman" panose="02020603050405020304" pitchFamily="18" charset="0"/>
                <a:ea typeface="+mn-ea"/>
                <a:cs typeface="+mn-cs"/>
              </a:rPr>
              <a:t>dẫn</a:t>
            </a:r>
            <a:r>
              <a:rPr kumimoji="0" lang="en-US" b="1" kern="0" cap="none" spc="0" normalizeH="0" baseline="0" noProof="0" dirty="0">
                <a:latin typeface="Times New Roman" panose="02020603050405020304" pitchFamily="18" charset="0"/>
                <a:ea typeface="+mn-ea"/>
                <a:cs typeface="+mn-cs"/>
              </a:rPr>
              <a:t> </a:t>
            </a:r>
            <a:r>
              <a:rPr kumimoji="0" lang="en-US" b="1" kern="0" cap="none" spc="0" normalizeH="0" baseline="0" noProof="0" dirty="0" err="1">
                <a:latin typeface="Times New Roman" panose="02020603050405020304" pitchFamily="18" charset="0"/>
                <a:ea typeface="+mn-ea"/>
                <a:cs typeface="+mn-cs"/>
              </a:rPr>
              <a:t>tới</a:t>
            </a:r>
            <a:r>
              <a:rPr kumimoji="0" lang="en-US" b="1" kern="0" cap="none" spc="0" normalizeH="0" baseline="0" noProof="0" dirty="0">
                <a:latin typeface="Times New Roman" panose="02020603050405020304" pitchFamily="18" charset="0"/>
                <a:ea typeface="+mn-ea"/>
                <a:cs typeface="+mn-cs"/>
              </a:rPr>
              <a:t> tử vong.</a:t>
            </a:r>
            <a:endParaRPr kumimoji="0" lang="en-US" b="1" kern="0" cap="none" spc="0" normalizeH="0" baseline="0" noProof="0" dirty="0">
              <a:latin typeface="Times New Roman" panose="02020603050405020304" pitchFamily="18" charset="0"/>
              <a:ea typeface="+mn-ea"/>
              <a:cs typeface="+mn-cs"/>
            </a:endParaRPr>
          </a:p>
          <a:p>
            <a:pPr marL="342265" marR="0" indent="-342265" algn="just" defTabSz="914400">
              <a:lnSpc>
                <a:spcPct val="90000"/>
              </a:lnSpc>
              <a:spcBef>
                <a:spcPct val="20000"/>
              </a:spcBef>
              <a:buClrTx/>
              <a:buSzTx/>
              <a:buFontTx/>
              <a:buChar char="•"/>
              <a:defRPr/>
            </a:pPr>
            <a:r>
              <a:rPr kumimoji="0" lang="en-US" b="1" i="1" kern="0" cap="none" spc="0" normalizeH="0" baseline="0" noProof="0" dirty="0">
                <a:solidFill>
                  <a:srgbClr val="0070C0"/>
                </a:solidFill>
                <a:latin typeface="Times New Roman" panose="02020603050405020304" pitchFamily="18" charset="0"/>
                <a:ea typeface="+mn-ea"/>
                <a:cs typeface="+mn-cs"/>
              </a:rPr>
              <a:t>Trước những cơn bão thường có hạ âm làm con người khó chịu</a:t>
            </a:r>
            <a:r>
              <a:rPr kumimoji="0" lang="en-US" b="1" kern="0" cap="none" spc="0" normalizeH="0" baseline="0" noProof="0" dirty="0">
                <a:latin typeface="Times New Roman" panose="02020603050405020304" pitchFamily="18" charset="0"/>
                <a:ea typeface="+mn-ea"/>
                <a:cs typeface="+mn-cs"/>
              </a:rPr>
              <a:t>. Một số sinh vật nhạy cảm với hạ âm nên thường có biểu hiện khác thường. Vì vậy người xưa dựa vào dấu hiệu này để biết trước các cơn bão.</a:t>
            </a:r>
            <a:endParaRPr kumimoji="0" lang="en-US" b="1" kern="0" cap="none" spc="0" normalizeH="0" baseline="0" noProof="0" dirty="0">
              <a:latin typeface="Times New Roman" panose="02020603050405020304" pitchFamily="18" charset="0"/>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charRg st="0" end="8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charRg st="86" end="20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charRg st="201" end="39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txBox="1"/>
          <p:nvPr/>
        </p:nvSpPr>
        <p:spPr bwMode="auto">
          <a:xfrm>
            <a:off x="2303463" y="792163"/>
            <a:ext cx="7910513" cy="736600"/>
          </a:xfrm>
          <a:prstGeom prst="rect">
            <a:avLst/>
          </a:prstGeom>
          <a:no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vi-VN" sz="319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Một số ứng dụng của siêu âm trong thực tế</a:t>
            </a:r>
            <a:endParaRPr kumimoji="0" lang="en-US" altLang="vi-VN" sz="319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pic>
        <p:nvPicPr>
          <p:cNvPr id="25603" name="Picture 4" descr="thăm dò đấy biển"/>
          <p:cNvPicPr>
            <a:picLocks noChangeAspect="1"/>
          </p:cNvPicPr>
          <p:nvPr/>
        </p:nvPicPr>
        <p:blipFill>
          <a:blip r:embed="rId1"/>
          <a:stretch>
            <a:fillRect/>
          </a:stretch>
        </p:blipFill>
        <p:spPr>
          <a:xfrm>
            <a:off x="1562100" y="1562100"/>
            <a:ext cx="2635250" cy="2586038"/>
          </a:xfrm>
          <a:prstGeom prst="rect">
            <a:avLst/>
          </a:prstGeom>
          <a:noFill/>
          <a:ln w="9525" cap="flat" cmpd="sng">
            <a:solidFill>
              <a:srgbClr val="0070C0"/>
            </a:solidFill>
            <a:prstDash val="solid"/>
            <a:miter/>
            <a:headEnd type="none" w="med" len="med"/>
            <a:tailEnd type="none" w="med" len="med"/>
          </a:ln>
        </p:spPr>
      </p:pic>
      <p:pic>
        <p:nvPicPr>
          <p:cNvPr id="25604" name="Picture 5" descr="dùng siêu âm phát hiện các khueets tật trong vật đúc"/>
          <p:cNvPicPr>
            <a:picLocks noChangeAspect="1"/>
          </p:cNvPicPr>
          <p:nvPr/>
        </p:nvPicPr>
        <p:blipFill>
          <a:blip r:embed="rId2"/>
          <a:stretch>
            <a:fillRect/>
          </a:stretch>
        </p:blipFill>
        <p:spPr>
          <a:xfrm>
            <a:off x="4441825" y="1576388"/>
            <a:ext cx="2794000" cy="2565400"/>
          </a:xfrm>
          <a:prstGeom prst="rect">
            <a:avLst/>
          </a:prstGeom>
          <a:noFill/>
          <a:ln w="9525" cap="flat" cmpd="sng">
            <a:solidFill>
              <a:srgbClr val="002060"/>
            </a:solidFill>
            <a:prstDash val="solid"/>
            <a:miter/>
            <a:headEnd type="none" w="med" len="med"/>
            <a:tailEnd type="none" w="med" len="med"/>
          </a:ln>
        </p:spPr>
      </p:pic>
      <p:sp>
        <p:nvSpPr>
          <p:cNvPr id="6" name="Text Box 7"/>
          <p:cNvSpPr txBox="1">
            <a:spLocks noChangeArrowheads="1"/>
          </p:cNvSpPr>
          <p:nvPr/>
        </p:nvSpPr>
        <p:spPr bwMode="auto">
          <a:xfrm>
            <a:off x="1914525" y="3716338"/>
            <a:ext cx="1457325"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Text Box 8"/>
          <p:cNvSpPr txBox="1">
            <a:spLocks noChangeArrowheads="1"/>
          </p:cNvSpPr>
          <p:nvPr/>
        </p:nvSpPr>
        <p:spPr bwMode="auto">
          <a:xfrm>
            <a:off x="1698625" y="4341813"/>
            <a:ext cx="2155825" cy="1687513"/>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sz="25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Dụng cụ sử dụng siêu âm để </a:t>
            </a:r>
            <a:r>
              <a:rPr kumimoji="0" lang="en-US" sz="259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thăm dò dưới biển</a:t>
            </a:r>
            <a:endParaRPr kumimoji="0" lang="en-US" sz="259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8" name="Text Box 9"/>
          <p:cNvSpPr txBox="1">
            <a:spLocks noChangeArrowheads="1"/>
          </p:cNvSpPr>
          <p:nvPr/>
        </p:nvSpPr>
        <p:spPr bwMode="auto">
          <a:xfrm>
            <a:off x="4141788" y="4219575"/>
            <a:ext cx="2514600"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endParaRPr kumimoji="0" lang="vi-VN"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Text Box 10"/>
          <p:cNvSpPr txBox="1">
            <a:spLocks noChangeArrowheads="1"/>
          </p:cNvSpPr>
          <p:nvPr/>
        </p:nvSpPr>
        <p:spPr bwMode="auto">
          <a:xfrm>
            <a:off x="4421188" y="4397375"/>
            <a:ext cx="2586038" cy="1689100"/>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sz="25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Dùng siêu âm để </a:t>
            </a:r>
            <a:r>
              <a:rPr kumimoji="0" lang="en-US" sz="2595"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phát hiện các khuyết tật trong một vật đúc</a:t>
            </a:r>
            <a:endParaRPr kumimoji="0" lang="en-US" sz="2595"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10" name="Text Box 11"/>
          <p:cNvSpPr txBox="1">
            <a:spLocks noChangeArrowheads="1"/>
          </p:cNvSpPr>
          <p:nvPr/>
        </p:nvSpPr>
        <p:spPr bwMode="auto">
          <a:xfrm>
            <a:off x="7639050" y="4471988"/>
            <a:ext cx="2860675" cy="890588"/>
          </a:xfrm>
          <a:prstGeom prst="rect">
            <a:avLst/>
          </a:prstGeom>
          <a:noFill/>
          <a:ln>
            <a:noFill/>
          </a:ln>
          <a:effectLst>
            <a:prstShdw prst="shdw18" dist="17961" dir="13500000">
              <a:schemeClr val="accent1">
                <a:gamma/>
                <a:shade val="60000"/>
                <a:invGamma/>
              </a:schemeClr>
            </a:prstShdw>
          </a:effectLst>
        </p:spPr>
        <p:txBody>
          <a:bodyPr>
            <a:spAutoFit/>
          </a:bodyPr>
          <a:lstStyle/>
          <a:p>
            <a:pPr marR="0" algn="just" defTabSz="914400">
              <a:spcBef>
                <a:spcPct val="50000"/>
              </a:spcBef>
              <a:buClrTx/>
              <a:buSzTx/>
              <a:buFontTx/>
              <a:buNone/>
              <a:defRPr/>
            </a:pPr>
            <a:r>
              <a:rPr kumimoji="0" lang="en-US" sz="2595" b="1" kern="1200" cap="none" spc="0" normalizeH="0" baseline="0" noProof="0" dirty="0">
                <a:latin typeface="Times New Roman" panose="02020603050405020304" pitchFamily="18" charset="0"/>
                <a:ea typeface="+mn-ea"/>
                <a:cs typeface="+mn-cs"/>
              </a:rPr>
              <a:t>Siêu âm được </a:t>
            </a:r>
            <a:r>
              <a:rPr kumimoji="0" lang="en-US" sz="2595" b="1" kern="1200" cap="none" spc="0" normalizeH="0" baseline="0" noProof="0" dirty="0">
                <a:solidFill>
                  <a:srgbClr val="0070C0"/>
                </a:solidFill>
                <a:latin typeface="Times New Roman" panose="02020603050405020304" pitchFamily="18" charset="0"/>
                <a:ea typeface="+mn-ea"/>
                <a:cs typeface="+mn-cs"/>
              </a:rPr>
              <a:t>ứng dụng trong y học</a:t>
            </a:r>
            <a:r>
              <a:rPr kumimoji="0" lang="en-US" sz="2595" b="1" kern="1200" cap="none" spc="0" normalizeH="0" baseline="0" noProof="0" dirty="0">
                <a:latin typeface="Times New Roman" panose="02020603050405020304" pitchFamily="18" charset="0"/>
                <a:ea typeface="+mn-ea"/>
                <a:cs typeface="+mn-cs"/>
              </a:rPr>
              <a:t>            </a:t>
            </a:r>
            <a:endParaRPr kumimoji="0" lang="en-US" sz="2595" b="1" kern="1200" cap="none" spc="0" normalizeH="0" baseline="0" noProof="0" dirty="0">
              <a:latin typeface="Times New Roman" panose="02020603050405020304" pitchFamily="18" charset="0"/>
              <a:ea typeface="+mn-ea"/>
              <a:cs typeface="+mn-cs"/>
            </a:endParaRPr>
          </a:p>
        </p:txBody>
      </p:sp>
      <p:pic>
        <p:nvPicPr>
          <p:cNvPr id="2" name="Picture 1"/>
          <p:cNvPicPr>
            <a:picLocks noChangeAspect="1"/>
          </p:cNvPicPr>
          <p:nvPr/>
        </p:nvPicPr>
        <p:blipFill>
          <a:blip r:embed="rId3"/>
          <a:stretch>
            <a:fillRect/>
          </a:stretch>
        </p:blipFill>
        <p:spPr>
          <a:xfrm>
            <a:off x="7478713" y="1498600"/>
            <a:ext cx="3971925" cy="2643188"/>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charRg st="0" end="4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60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charRg st="0" end="5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153"/>
          <p:cNvSpPr txBox="1"/>
          <p:nvPr/>
        </p:nvSpPr>
        <p:spPr>
          <a:xfrm>
            <a:off x="1738313" y="76200"/>
            <a:ext cx="8229600" cy="5238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9155" name="Content Placeholder 4"/>
          <p:cNvSpPr txBox="1"/>
          <p:nvPr/>
        </p:nvSpPr>
        <p:spPr>
          <a:xfrm>
            <a:off x="225425" y="609600"/>
            <a:ext cx="64658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1204" name="Content Placeholder 4"/>
          <p:cNvSpPr txBox="1"/>
          <p:nvPr/>
        </p:nvSpPr>
        <p:spPr>
          <a:xfrm>
            <a:off x="377825" y="1219200"/>
            <a:ext cx="85232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u="sng" dirty="0">
                <a:latin typeface="Times New Roman" panose="02020603050405020304" pitchFamily="18" charset="0"/>
                <a:cs typeface="Times New Roman" panose="02020603050405020304" pitchFamily="18" charset="0"/>
              </a:rPr>
              <a:t>Tìm hiểu mối liên hệ giữa độ cao v</a:t>
            </a:r>
            <a:r>
              <a:rPr lang="en-US" altLang="en-US" sz="2800" u="sng" dirty="0">
                <a:latin typeface="Times New Roman" panose="02020603050405020304" pitchFamily="18" charset="0"/>
                <a:ea typeface="Times New Roman" panose="02020603050405020304" pitchFamily="18" charset="0"/>
              </a:rPr>
              <a:t>à</a:t>
            </a:r>
            <a:r>
              <a:rPr lang="en-US" altLang="en-US" sz="2800" u="sng" dirty="0">
                <a:latin typeface="Times New Roman" panose="02020603050405020304" pitchFamily="18" charset="0"/>
                <a:cs typeface="Times New Roman" panose="02020603050405020304" pitchFamily="18" charset="0"/>
              </a:rPr>
              <a:t> tần số âm </a:t>
            </a:r>
            <a:endParaRPr lang="en-US" altLang="en-US" sz="2800" u="sng" dirty="0">
              <a:latin typeface="Times New Roman" panose="02020603050405020304" pitchFamily="18" charset="0"/>
              <a:ea typeface="Times New Roman" panose="02020603050405020304" pitchFamily="18" charset="0"/>
            </a:endParaRPr>
          </a:p>
        </p:txBody>
      </p:sp>
      <p:sp>
        <p:nvSpPr>
          <p:cNvPr id="13" name="Text Box 22"/>
          <p:cNvSpPr txBox="1">
            <a:spLocks noChangeArrowheads="1"/>
          </p:cNvSpPr>
          <p:nvPr/>
        </p:nvSpPr>
        <p:spPr bwMode="auto">
          <a:xfrm>
            <a:off x="685800" y="1905000"/>
            <a:ext cx="8367713" cy="1016000"/>
          </a:xfrm>
          <a:prstGeom prst="rect">
            <a:avLst/>
          </a:prstGeom>
          <a:noFill/>
          <a:ln w="9525">
            <a:noFill/>
            <a:miter lim="800000"/>
          </a:ln>
        </p:spPr>
        <p:txBody>
          <a:bodyPr>
            <a:spAutoFit/>
          </a:bodyPr>
          <a:p>
            <a:pPr algn="ctr" eaLnBrk="1" hangingPunct="1">
              <a:spcBef>
                <a:spcPct val="50000"/>
              </a:spcBef>
              <a:buNone/>
            </a:pPr>
            <a:r>
              <a:rPr lang="en-US" altLang="en-US" b="1" dirty="0">
                <a:effectLst>
                  <a:outerShdw blurRad="38100" dist="38100" dir="2700000">
                    <a:srgbClr val="C0C0C0"/>
                  </a:outerShdw>
                </a:effectLst>
                <a:latin typeface="Times New Roman" panose="02020603050405020304" pitchFamily="18" charset="0"/>
                <a:cs typeface="Times New Roman" panose="02020603050405020304" pitchFamily="18" charset="0"/>
              </a:rPr>
              <a:t>Thí nghiệm 3:  </a:t>
            </a:r>
            <a:r>
              <a:rPr lang="en-US" altLang="en-US" dirty="0">
                <a:latin typeface="Times New Roman" panose="02020603050405020304" pitchFamily="18" charset="0"/>
                <a:cs typeface="Times New Roman" panose="02020603050405020304" pitchFamily="18" charset="0"/>
              </a:rPr>
              <a:t>Tìm hiểu mối liên hệ giữa độ cao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tần số âm </a:t>
            </a:r>
            <a:endParaRPr lang="en-US" altLang="en-US" dirty="0">
              <a:latin typeface="Times New Roman" panose="02020603050405020304" pitchFamily="18" charset="0"/>
              <a:cs typeface="Times New Roman" panose="02020603050405020304" pitchFamily="18" charset="0"/>
            </a:endParaRPr>
          </a:p>
          <a:p>
            <a:pPr algn="ctr" eaLnBrk="1" hangingPunct="1">
              <a:spcBef>
                <a:spcPct val="50000"/>
              </a:spcBef>
              <a:buNone/>
            </a:pPr>
            <a:endParaRPr lang="en-US" altLang="en-US"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685800" y="2513013"/>
            <a:ext cx="10958513" cy="29733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Tiến h</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nh thí nghiệm 3 ( giống H13. 4 ) Thảo luận nhóm  v</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trả lời các câu hỏi:</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gn="just">
              <a:spcBef>
                <a:spcPts val="600"/>
              </a:spcBef>
              <a:buFontTx/>
              <a:buNone/>
            </a:pPr>
            <a:endParaRPr lang="en-US" altLang="en-US" sz="2400" dirty="0">
              <a:solidFill>
                <a:srgbClr val="000000"/>
              </a:solidFill>
              <a:latin typeface="Times New Roman" panose="02020603050405020304" pitchFamily="18" charset="0"/>
              <a:cs typeface="Calibri" panose="020F0502020204030204" pitchFamily="34" charset="0"/>
            </a:endParaRPr>
          </a:p>
          <a:p>
            <a:pPr marL="0" lvl="0" indent="0" algn="just">
              <a:lnSpc>
                <a:spcPts val="1650"/>
              </a:lnSpc>
              <a:spcBef>
                <a:spcPts val="600"/>
              </a:spcBef>
              <a:buFontTx/>
              <a:buAutoNum type="alphaLcParenR"/>
            </a:pPr>
            <a:r>
              <a:rPr lang="en-US" altLang="en-US" sz="2400" dirty="0">
                <a:solidFill>
                  <a:srgbClr val="000000"/>
                </a:solidFill>
                <a:latin typeface="Times New Roman" panose="02020603050405020304" pitchFamily="18" charset="0"/>
                <a:cs typeface="Times New Roman" panose="02020603050405020304" pitchFamily="18" charset="0"/>
              </a:rPr>
              <a:t>Âm thanh phát ra bởi âm thoa n</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o nghe bổng hơn?</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gn="just">
              <a:lnSpc>
                <a:spcPts val="1650"/>
              </a:lnSpc>
              <a:spcBef>
                <a:spcPts val="600"/>
              </a:spcBef>
              <a:buFontTx/>
              <a:buAutoNum type="alphaLcParenR"/>
            </a:pPr>
            <a:endParaRPr lang="en-US" altLang="en-US" sz="2400" dirty="0">
              <a:solidFill>
                <a:srgbClr val="000000"/>
              </a:solidFill>
              <a:latin typeface="Times New Roman" panose="02020603050405020304" pitchFamily="18" charset="0"/>
              <a:cs typeface="Calibri" panose="020F0502020204030204" pitchFamily="34" charset="0"/>
            </a:endParaRPr>
          </a:p>
          <a:p>
            <a:pPr marL="0" lvl="0" indent="0" algn="just">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b) Từ đồ thị dao động âm trên m</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 hình dao động kí, sóng âm của âm thoa n</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o phát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gn="just">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gn="just">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ra có tần số lớn hơn?</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gn="just">
              <a:lnSpc>
                <a:spcPts val="1650"/>
              </a:lnSpc>
              <a:spcBef>
                <a:spcPts val="600"/>
              </a:spcBef>
              <a:buFontTx/>
              <a:buNone/>
            </a:pPr>
            <a:endParaRPr lang="en-US" altLang="en-US" sz="2400" dirty="0">
              <a:solidFill>
                <a:srgbClr val="000000"/>
              </a:solidFill>
              <a:latin typeface="Times New Roman" panose="02020603050405020304" pitchFamily="18" charset="0"/>
              <a:cs typeface="Calibri" panose="020F0502020204030204" pitchFamily="34" charset="0"/>
            </a:endParaRPr>
          </a:p>
          <a:p>
            <a:pPr marL="0" lvl="0" indent="0" algn="just">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c) Nêu nhận xét về mối liên hệ giữa độ cao của âm với tần số âm.</a:t>
            </a:r>
            <a:endParaRPr lang="en-US" altLang="en-US" sz="2400"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500"/>
                                        <p:tgtEl>
                                          <p:spTgt spid="5120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8" descr="https://img.loigiaihay.com/picture/2022/0318/134.png"/>
          <p:cNvPicPr>
            <a:picLocks noChangeAspect="1"/>
          </p:cNvPicPr>
          <p:nvPr/>
        </p:nvPicPr>
        <p:blipFill>
          <a:blip r:embed="rId1"/>
          <a:stretch>
            <a:fillRect/>
          </a:stretch>
        </p:blipFill>
        <p:spPr>
          <a:xfrm>
            <a:off x="377825" y="1295400"/>
            <a:ext cx="5408613" cy="4724400"/>
          </a:xfrm>
          <a:prstGeom prst="rect">
            <a:avLst/>
          </a:prstGeom>
          <a:noFill/>
          <a:ln w="9525">
            <a:noFill/>
          </a:ln>
        </p:spPr>
      </p:pic>
      <p:sp>
        <p:nvSpPr>
          <p:cNvPr id="52227" name="Rectangle 4"/>
          <p:cNvSpPr/>
          <p:nvPr/>
        </p:nvSpPr>
        <p:spPr>
          <a:xfrm>
            <a:off x="5945188" y="1655763"/>
            <a:ext cx="6003925" cy="44402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a, Âm phát ra bởi âm thoa khi gõ mạnh nhất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nghe bổng nhất.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endParaRPr lang="en-US" altLang="en-US" sz="2400" dirty="0">
              <a:solidFill>
                <a:srgbClr val="000000"/>
              </a:solidFill>
              <a:latin typeface="Times New Roman" panose="02020603050405020304" pitchFamily="18" charset="0"/>
              <a:cs typeface="Calibri" panose="020F0502020204030204" pitchFamily="34" charset="0"/>
            </a:endParaRPr>
          </a:p>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b) Từ đồ thị dao động âm trên m</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 hình dao</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động kí, sóng âm của âm thoa khi gõ mạnh</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nhất có tần số lớn nhất.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endParaRPr lang="en-US" altLang="en-US" sz="2400" dirty="0">
              <a:solidFill>
                <a:srgbClr val="000000"/>
              </a:solidFill>
              <a:latin typeface="Times New Roman" panose="02020603050405020304" pitchFamily="18" charset="0"/>
              <a:cs typeface="Calibri" panose="020F0502020204030204" pitchFamily="34" charset="0"/>
            </a:endParaRPr>
          </a:p>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c) Âm phát ra c</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ng cao (c</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ng bổng) khi tần số</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âm c</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ng lớn. Âm phát ra c</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ng thấp (c</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ng trầm)</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ts val="6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khi tần số c</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ng nhỏ.</a:t>
            </a:r>
            <a:endParaRPr lang="en-US" altLang="en-US" sz="2400" dirty="0">
              <a:solidFill>
                <a:srgbClr val="000000"/>
              </a:solidFill>
              <a:latin typeface="Times New Roman" panose="02020603050405020304" pitchFamily="18" charset="0"/>
              <a:ea typeface="Calibri" panose="020F0502020204030204" pitchFamily="34" charset="0"/>
            </a:endParaRPr>
          </a:p>
        </p:txBody>
      </p:sp>
      <p:sp>
        <p:nvSpPr>
          <p:cNvPr id="50180" name="Content Placeholder 4"/>
          <p:cNvSpPr txBox="1"/>
          <p:nvPr/>
        </p:nvSpPr>
        <p:spPr>
          <a:xfrm>
            <a:off x="377825" y="304800"/>
            <a:ext cx="85232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Tìm hiểu mối liên hệ giữa độ cao v</a:t>
            </a:r>
            <a:r>
              <a:rPr lang="en-US" altLang="en-US" sz="2800" b="1" u="sng" dirty="0">
                <a:latin typeface="Times New Roman" panose="02020603050405020304" pitchFamily="18" charset="0"/>
                <a:ea typeface="Times New Roman" panose="02020603050405020304" pitchFamily="18" charset="0"/>
              </a:rPr>
              <a:t>à</a:t>
            </a:r>
            <a:r>
              <a:rPr lang="en-US" altLang="en-US" sz="2800" b="1" u="sng" dirty="0">
                <a:latin typeface="Times New Roman" panose="02020603050405020304" pitchFamily="18" charset="0"/>
                <a:cs typeface="Times New Roman" panose="02020603050405020304" pitchFamily="18" charset="0"/>
              </a:rPr>
              <a:t> tần số âm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2227"/>
                                        </p:tgtEl>
                                        <p:attrNameLst>
                                          <p:attrName>style.visibility</p:attrName>
                                        </p:attrNameLst>
                                      </p:cBhvr>
                                      <p:to>
                                        <p:strVal val="visible"/>
                                      </p:to>
                                    </p:set>
                                    <p:animEffect transition="in" filter="fade">
                                      <p:cBhvr>
                                        <p:cTn id="11"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153"/>
          <p:cNvSpPr txBox="1"/>
          <p:nvPr/>
        </p:nvSpPr>
        <p:spPr>
          <a:xfrm>
            <a:off x="1738313" y="76200"/>
            <a:ext cx="8229600" cy="5238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1203" name="Content Placeholder 4"/>
          <p:cNvSpPr txBox="1"/>
          <p:nvPr/>
        </p:nvSpPr>
        <p:spPr>
          <a:xfrm>
            <a:off x="225425" y="609600"/>
            <a:ext cx="64658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1204" name="Content Placeholder 4"/>
          <p:cNvSpPr txBox="1"/>
          <p:nvPr/>
        </p:nvSpPr>
        <p:spPr>
          <a:xfrm>
            <a:off x="377825" y="1228725"/>
            <a:ext cx="76850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dirty="0">
                <a:latin typeface="Times New Roman" panose="02020603050405020304" pitchFamily="18" charset="0"/>
                <a:cs typeface="Times New Roman" panose="02020603050405020304" pitchFamily="18" charset="0"/>
              </a:rPr>
              <a:t>Tìm hiểu mối quan hệ giữa độ cao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tần số âm </a:t>
            </a:r>
            <a:endParaRPr lang="en-US" altLang="en-US" sz="2800" dirty="0">
              <a:latin typeface="Times New Roman" panose="02020603050405020304" pitchFamily="18" charset="0"/>
              <a:ea typeface="Times New Roman" panose="02020603050405020304" pitchFamily="18" charset="0"/>
            </a:endParaRPr>
          </a:p>
        </p:txBody>
      </p:sp>
      <p:sp>
        <p:nvSpPr>
          <p:cNvPr id="7" name="Google Shape;98;p3"/>
          <p:cNvSpPr txBox="1"/>
          <p:nvPr/>
        </p:nvSpPr>
        <p:spPr bwMode="auto">
          <a:xfrm>
            <a:off x="838200" y="1676400"/>
            <a:ext cx="10702925" cy="2286000"/>
          </a:xfrm>
          <a:prstGeom prst="rect">
            <a:avLst/>
          </a:prstGeom>
          <a:noFill/>
          <a:ln>
            <a:noFill/>
          </a:ln>
        </p:spPr>
        <p:txBody>
          <a:bodyPr spcFirstLastPara="1" lIns="91425" tIns="45700" rIns="91425" bIns="457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70000"/>
              </a:lnSpc>
              <a:spcBef>
                <a:spcPct val="0"/>
              </a:spcBef>
              <a:buClr>
                <a:srgbClr val="000000"/>
              </a:buClr>
              <a:buNone/>
            </a:pPr>
            <a:endParaRPr lang="vi-VN" altLang="x-none" sz="2500" dirty="0">
              <a:latin typeface="Arial" panose="020B0604020202020204" pitchFamily="34" charset="0"/>
            </a:endParaRPr>
          </a:p>
          <a:p>
            <a:pPr marL="0" lvl="0" indent="0">
              <a:lnSpc>
                <a:spcPct val="70000"/>
              </a:lnSpc>
              <a:spcBef>
                <a:spcPts val="1000"/>
              </a:spcBef>
              <a:buClr>
                <a:srgbClr val="000000"/>
              </a:buClr>
            </a:pPr>
            <a:r>
              <a:rPr lang="vi-VN" altLang="x-none" sz="2400" dirty="0">
                <a:latin typeface="Times New Roman" panose="02020603050405020304" pitchFamily="18" charset="0"/>
              </a:rPr>
              <a:t>Dao động càng</a:t>
            </a:r>
            <a:r>
              <a:rPr sz="2400" dirty="0"/>
              <a:t> </a:t>
            </a:r>
            <a:r>
              <a:rPr sz="2400" u="sng" dirty="0">
                <a:solidFill>
                  <a:srgbClr val="FF0000"/>
                </a:solidFill>
                <a:latin typeface="Times New Roman" panose="02020603050405020304" pitchFamily="18" charset="0"/>
                <a:cs typeface="Times New Roman" panose="02020603050405020304" pitchFamily="18" charset="0"/>
              </a:rPr>
              <a:t>nhanh</a:t>
            </a:r>
            <a:r>
              <a:rPr lang="vi-VN" altLang="x-none" sz="2400" dirty="0">
                <a:latin typeface="Times New Roman" panose="02020603050405020304" pitchFamily="18" charset="0"/>
                <a:cs typeface="Times New Roman" panose="02020603050405020304" pitchFamily="18" charset="0"/>
              </a:rPr>
              <a:t>, tần số c</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ng </a:t>
            </a:r>
            <a:r>
              <a:rPr lang="vi-VN" altLang="x-none" sz="2400" b="1" dirty="0">
                <a:solidFill>
                  <a:srgbClr val="FF0000"/>
                </a:solidFill>
                <a:latin typeface="Times New Roman" panose="02020603050405020304" pitchFamily="18" charset="0"/>
                <a:cs typeface="Times New Roman" panose="02020603050405020304" pitchFamily="18" charset="0"/>
              </a:rPr>
              <a:t>lớn</a:t>
            </a:r>
            <a:r>
              <a:rPr lang="vi-VN" altLang="x-none" sz="2400" dirty="0">
                <a:latin typeface="Times New Roman" panose="02020603050405020304" pitchFamily="18" charset="0"/>
                <a:cs typeface="Times New Roman" panose="02020603050405020304" pitchFamily="18" charset="0"/>
              </a:rPr>
              <a:t>, âm phát ra c</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ng </a:t>
            </a:r>
            <a:r>
              <a:rPr sz="2400" b="1" dirty="0">
                <a:solidFill>
                  <a:srgbClr val="FF0000"/>
                </a:solidFill>
                <a:latin typeface="Times New Roman" panose="02020603050405020304" pitchFamily="18" charset="0"/>
                <a:cs typeface="Times New Roman" panose="02020603050405020304" pitchFamily="18" charset="0"/>
              </a:rPr>
              <a:t>cao</a:t>
            </a:r>
            <a:r>
              <a:rPr lang="vi-VN" altLang="x-none" sz="2400" dirty="0">
                <a:latin typeface="Times New Roman" panose="02020603050405020304" pitchFamily="18" charset="0"/>
                <a:cs typeface="Times New Roman" panose="02020603050405020304" pitchFamily="18" charset="0"/>
              </a:rPr>
              <a:t> (c</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ng </a:t>
            </a:r>
            <a:r>
              <a:rPr sz="2400" b="1" dirty="0">
                <a:cs typeface="Times New Roman" panose="02020603050405020304" pitchFamily="18" charset="0"/>
              </a:rPr>
              <a:t>bổng </a:t>
            </a:r>
            <a:r>
              <a:rPr lang="vi-VN" altLang="x-none" sz="2400" dirty="0">
                <a:latin typeface="Times New Roman" panose="02020603050405020304" pitchFamily="18" charset="0"/>
                <a:cs typeface="Times New Roman" panose="02020603050405020304" pitchFamily="18" charset="0"/>
              </a:rPr>
              <a:t>).</a:t>
            </a:r>
            <a:endParaRPr lang="vi-VN" altLang="x-none" sz="2400" dirty="0">
              <a:latin typeface="Times New Roman" panose="02020603050405020304" pitchFamily="18" charset="0"/>
              <a:cs typeface="Times New Roman" panose="02020603050405020304" pitchFamily="18" charset="0"/>
            </a:endParaRPr>
          </a:p>
          <a:p>
            <a:pPr marL="0" lvl="0" indent="0">
              <a:lnSpc>
                <a:spcPct val="70000"/>
              </a:lnSpc>
              <a:spcBef>
                <a:spcPts val="1000"/>
              </a:spcBef>
              <a:buClr>
                <a:srgbClr val="000000"/>
              </a:buClr>
            </a:pPr>
            <a:r>
              <a:rPr lang="vi-VN" altLang="x-none" sz="2400" dirty="0">
                <a:latin typeface="Times New Roman" panose="02020603050405020304" pitchFamily="18" charset="0"/>
                <a:cs typeface="Times New Roman" panose="02020603050405020304" pitchFamily="18" charset="0"/>
              </a:rPr>
              <a:t>Dao động c</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ng </a:t>
            </a:r>
            <a:r>
              <a:rPr sz="2400" b="1" i="1" u="sng" dirty="0">
                <a:solidFill>
                  <a:srgbClr val="0000FF"/>
                </a:solidFill>
                <a:latin typeface="Times New Roman" panose="02020603050405020304" pitchFamily="18" charset="0"/>
                <a:cs typeface="Times New Roman" panose="02020603050405020304" pitchFamily="18" charset="0"/>
              </a:rPr>
              <a:t>chậm</a:t>
            </a:r>
            <a:r>
              <a:rPr lang="vi-VN" altLang="x-none" sz="2400" dirty="0">
                <a:latin typeface="Times New Roman" panose="02020603050405020304" pitchFamily="18" charset="0"/>
                <a:cs typeface="Times New Roman" panose="02020603050405020304" pitchFamily="18" charset="0"/>
              </a:rPr>
              <a:t>, tần số c</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ng </a:t>
            </a:r>
            <a:r>
              <a:rPr lang="vi-VN" altLang="x-none" sz="2400" dirty="0">
                <a:solidFill>
                  <a:srgbClr val="0000FF"/>
                </a:solidFill>
                <a:latin typeface="Times New Roman" panose="02020603050405020304" pitchFamily="18" charset="0"/>
                <a:cs typeface="Times New Roman" panose="02020603050405020304" pitchFamily="18" charset="0"/>
              </a:rPr>
              <a:t>nhỏ</a:t>
            </a:r>
            <a:r>
              <a:rPr lang="vi-VN" altLang="x-none" sz="2400" dirty="0">
                <a:latin typeface="Times New Roman" panose="02020603050405020304" pitchFamily="18" charset="0"/>
                <a:cs typeface="Times New Roman" panose="02020603050405020304" pitchFamily="18" charset="0"/>
              </a:rPr>
              <a:t>, âm phát ra c</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ng </a:t>
            </a:r>
            <a:r>
              <a:rPr sz="2400" b="1" i="1" u="sng" dirty="0">
                <a:solidFill>
                  <a:srgbClr val="0000FF"/>
                </a:solidFill>
                <a:latin typeface="Times New Roman" panose="02020603050405020304" pitchFamily="18" charset="0"/>
                <a:cs typeface="Times New Roman" panose="02020603050405020304" pitchFamily="18" charset="0"/>
              </a:rPr>
              <a:t>thấp </a:t>
            </a:r>
            <a:r>
              <a:rPr lang="vi-VN" altLang="x-none" sz="2400" dirty="0">
                <a:latin typeface="Times New Roman" panose="02020603050405020304" pitchFamily="18" charset="0"/>
                <a:cs typeface="Times New Roman" panose="02020603050405020304" pitchFamily="18" charset="0"/>
              </a:rPr>
              <a:t> (c</a:t>
            </a:r>
            <a:r>
              <a:rPr lang="vi-VN" altLang="x-none" sz="2400" dirty="0">
                <a:latin typeface="Times New Roman" panose="02020603050405020304" pitchFamily="18" charset="0"/>
                <a:ea typeface="Times New Roman" panose="02020603050405020304" pitchFamily="18" charset="0"/>
              </a:rPr>
              <a:t>à</a:t>
            </a:r>
            <a:r>
              <a:rPr lang="vi-VN" altLang="x-none" sz="2400" dirty="0">
                <a:latin typeface="Times New Roman" panose="02020603050405020304" pitchFamily="18" charset="0"/>
                <a:cs typeface="Times New Roman" panose="02020603050405020304" pitchFamily="18" charset="0"/>
              </a:rPr>
              <a:t>ng t</a:t>
            </a:r>
            <a:r>
              <a:rPr sz="2400" dirty="0">
                <a:cs typeface="Times New Roman" panose="02020603050405020304" pitchFamily="18" charset="0"/>
              </a:rPr>
              <a:t>rầm </a:t>
            </a:r>
            <a:r>
              <a:rPr lang="vi-VN" altLang="x-none" sz="2400" dirty="0">
                <a:latin typeface="Times New Roman" panose="02020603050405020304" pitchFamily="18" charset="0"/>
                <a:cs typeface="Times New Roman" panose="02020603050405020304" pitchFamily="18" charset="0"/>
              </a:rPr>
              <a:t>).</a:t>
            </a:r>
            <a:endParaRPr lang="vi-VN" altLang="x-none" sz="2400" dirty="0">
              <a:latin typeface="Times New Roman" panose="02020603050405020304" pitchFamily="18" charset="0"/>
              <a:cs typeface="Times New Roman" panose="02020603050405020304" pitchFamily="18" charset="0"/>
            </a:endParaRPr>
          </a:p>
          <a:p>
            <a:pPr marL="0" lvl="0" indent="0">
              <a:lnSpc>
                <a:spcPct val="70000"/>
              </a:lnSpc>
              <a:spcBef>
                <a:spcPts val="1000"/>
              </a:spcBef>
              <a:buClr>
                <a:srgbClr val="000000"/>
              </a:buClr>
              <a:buNone/>
            </a:pPr>
            <a:r>
              <a:rPr sz="2400" dirty="0"/>
              <a:t>     </a:t>
            </a:r>
            <a:r>
              <a:rPr lang="vi-VN" altLang="x-none" sz="2400" dirty="0">
                <a:latin typeface="Times New Roman" panose="02020603050405020304" pitchFamily="18" charset="0"/>
              </a:rPr>
              <a:t>Con người chỉ nghe được âm thanh có tần số từ 20 Hz đến 20000 Hz</a:t>
            </a:r>
            <a:endParaRPr lang="vi-VN" altLang="x-none" sz="2400" dirty="0">
              <a:latin typeface="Times New Roman" panose="02020603050405020304" pitchFamily="18" charset="0"/>
            </a:endParaRPr>
          </a:p>
          <a:p>
            <a:pPr marL="0" lvl="0" indent="0">
              <a:lnSpc>
                <a:spcPct val="70000"/>
              </a:lnSpc>
              <a:spcBef>
                <a:spcPts val="1000"/>
              </a:spcBef>
              <a:buClr>
                <a:srgbClr val="000000"/>
              </a:buClr>
              <a:buNone/>
            </a:pPr>
            <a:r>
              <a:rPr sz="2400" dirty="0"/>
              <a:t>       </a:t>
            </a:r>
            <a:r>
              <a:rPr lang="vi-VN" altLang="x-none" sz="2400" dirty="0">
                <a:latin typeface="Times New Roman" panose="02020603050405020304" pitchFamily="18" charset="0"/>
              </a:rPr>
              <a:t>Hạ âm &lt; 20Hz</a:t>
            </a:r>
            <a:endParaRPr lang="vi-VN" altLang="x-none" sz="2400" dirty="0">
              <a:latin typeface="Times New Roman" panose="02020603050405020304" pitchFamily="18" charset="0"/>
            </a:endParaRPr>
          </a:p>
          <a:p>
            <a:pPr marL="0" lvl="0" indent="0">
              <a:lnSpc>
                <a:spcPct val="70000"/>
              </a:lnSpc>
              <a:spcBef>
                <a:spcPts val="1000"/>
              </a:spcBef>
              <a:buClr>
                <a:srgbClr val="000000"/>
              </a:buClr>
              <a:buNone/>
            </a:pPr>
            <a:r>
              <a:rPr sz="2400" dirty="0"/>
              <a:t>       </a:t>
            </a:r>
            <a:r>
              <a:rPr lang="vi-VN" altLang="x-none" sz="2400" dirty="0">
                <a:latin typeface="Times New Roman" panose="02020603050405020304" pitchFamily="18" charset="0"/>
              </a:rPr>
              <a:t>20000Hz&lt; siêu âm </a:t>
            </a:r>
            <a:endParaRPr lang="vi-VN" altLang="x-none" sz="2400" dirty="0">
              <a:latin typeface="Times New Roman" panose="02020603050405020304" pitchFamily="18" charset="0"/>
            </a:endParaRPr>
          </a:p>
          <a:p>
            <a:pPr marL="0" lvl="0" indent="0">
              <a:lnSpc>
                <a:spcPct val="70000"/>
              </a:lnSpc>
              <a:spcBef>
                <a:spcPts val="1000"/>
              </a:spcBef>
              <a:buClr>
                <a:srgbClr val="000000"/>
              </a:buClr>
              <a:buNone/>
            </a:pPr>
            <a:endParaRPr lang="vi-VN" altLang="x-none" sz="2500" dirty="0">
              <a:latin typeface="Arial" panose="020B0604020202020204" pitchFamily="34" charset="0"/>
            </a:endParaRPr>
          </a:p>
          <a:p>
            <a:pPr marL="0" lvl="0" indent="0">
              <a:lnSpc>
                <a:spcPct val="70000"/>
              </a:lnSpc>
              <a:spcBef>
                <a:spcPts val="1000"/>
              </a:spcBef>
              <a:buClr>
                <a:srgbClr val="000000"/>
              </a:buClr>
              <a:buNone/>
            </a:pPr>
            <a:endParaRPr lang="vi-VN" altLang="x-none" sz="2500" dirty="0">
              <a:latin typeface="Arial" panose="020B0604020202020204" pitchFamily="34" charset="0"/>
            </a:endParaRPr>
          </a:p>
          <a:p>
            <a:pPr marL="0" lvl="0" indent="0">
              <a:lnSpc>
                <a:spcPct val="70000"/>
              </a:lnSpc>
              <a:spcBef>
                <a:spcPts val="1000"/>
              </a:spcBef>
              <a:buClr>
                <a:srgbClr val="000000"/>
              </a:buClr>
              <a:buNone/>
            </a:pPr>
            <a:endParaRPr lang="vi-VN" altLang="x-none" sz="2500" dirty="0">
              <a:latin typeface="Arial" panose="020B0604020202020204" pitchFamily="34" charset="0"/>
            </a:endParaRPr>
          </a:p>
          <a:p>
            <a:pPr marL="0" lvl="0" indent="0">
              <a:lnSpc>
                <a:spcPct val="70000"/>
              </a:lnSpc>
              <a:spcBef>
                <a:spcPts val="1000"/>
              </a:spcBef>
              <a:buClr>
                <a:srgbClr val="000000"/>
              </a:buClr>
              <a:buNone/>
            </a:pPr>
            <a:endParaRPr lang="vi-VN" altLang="x-none" sz="25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153"/>
          <p:cNvSpPr txBox="1"/>
          <p:nvPr/>
        </p:nvSpPr>
        <p:spPr>
          <a:xfrm>
            <a:off x="1738313" y="76200"/>
            <a:ext cx="8229600" cy="5238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2227" name="Content Placeholder 4"/>
          <p:cNvSpPr txBox="1"/>
          <p:nvPr/>
        </p:nvSpPr>
        <p:spPr>
          <a:xfrm>
            <a:off x="225425" y="609600"/>
            <a:ext cx="64658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4276" name="Rectangle 11"/>
          <p:cNvSpPr/>
          <p:nvPr/>
        </p:nvSpPr>
        <p:spPr>
          <a:xfrm>
            <a:off x="747713" y="1295400"/>
            <a:ext cx="10591800" cy="10366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spcAft>
                <a:spcPts val="1600"/>
              </a:spcAft>
              <a:buFontTx/>
              <a:buNone/>
            </a:pPr>
            <a:r>
              <a:rPr lang="en-US" altLang="en-US" sz="2400" b="1" u="sng" dirty="0">
                <a:latin typeface="Times New Roman" panose="02020603050405020304" pitchFamily="18" charset="0"/>
                <a:ea typeface="KoHo Medium"/>
                <a:sym typeface="KoHo Medium"/>
              </a:rPr>
              <a:t>*Tìm hiểu về tần số</a:t>
            </a:r>
            <a:endParaRPr lang="en-US" altLang="en-US" sz="2400" b="1" u="sng" dirty="0">
              <a:latin typeface="Times New Roman" panose="02020603050405020304" pitchFamily="18" charset="0"/>
              <a:ea typeface="KoHo Medium"/>
              <a:sym typeface="KoHo Medium"/>
            </a:endParaRPr>
          </a:p>
          <a:p>
            <a:pPr marL="0" lvl="0" indent="0">
              <a:spcBef>
                <a:spcPct val="0"/>
              </a:spcBef>
              <a:spcAft>
                <a:spcPts val="1600"/>
              </a:spcAft>
              <a:buFontTx/>
              <a:buNone/>
            </a:pPr>
            <a:r>
              <a:rPr lang="en-US" altLang="en-US" sz="2400" dirty="0">
                <a:solidFill>
                  <a:srgbClr val="FF0000"/>
                </a:solidFill>
                <a:latin typeface="Times New Roman" panose="02020603050405020304" pitchFamily="18" charset="0"/>
                <a:ea typeface="KoHo Medium"/>
                <a:sym typeface="KoHo Medium"/>
              </a:rPr>
              <a:t>Số dao động của vật thực hiện được  trong 1 giây được gọi  tần số</a:t>
            </a:r>
            <a:endParaRPr lang="en-US" altLang="en-US" sz="2400" dirty="0">
              <a:solidFill>
                <a:srgbClr val="FF0000"/>
              </a:solidFill>
              <a:latin typeface="Times New Roman" panose="02020603050405020304" pitchFamily="18" charset="0"/>
              <a:ea typeface="KoHo Medium"/>
              <a:sym typeface="KoHo Medium"/>
            </a:endParaRPr>
          </a:p>
        </p:txBody>
      </p:sp>
      <p:sp>
        <p:nvSpPr>
          <p:cNvPr id="54277" name="Content Placeholder 4"/>
          <p:cNvSpPr txBox="1"/>
          <p:nvPr/>
        </p:nvSpPr>
        <p:spPr>
          <a:xfrm>
            <a:off x="615950" y="2362200"/>
            <a:ext cx="7889875"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400" b="1" u="sng" dirty="0">
                <a:latin typeface="Times New Roman" panose="02020603050405020304" pitchFamily="18" charset="0"/>
                <a:cs typeface="Times New Roman" panose="02020603050405020304" pitchFamily="18" charset="0"/>
              </a:rPr>
              <a:t>*Tìm hiểu mối quan hệ giữa độ cao v</a:t>
            </a:r>
            <a:r>
              <a:rPr lang="en-US" altLang="en-US" sz="2400" b="1" u="sng" dirty="0">
                <a:latin typeface="Times New Roman" panose="02020603050405020304" pitchFamily="18" charset="0"/>
                <a:ea typeface="Times New Roman" panose="02020603050405020304" pitchFamily="18" charset="0"/>
              </a:rPr>
              <a:t>à</a:t>
            </a:r>
            <a:r>
              <a:rPr lang="en-US" altLang="en-US" sz="2400" b="1" u="sng" dirty="0">
                <a:latin typeface="Times New Roman" panose="02020603050405020304" pitchFamily="18" charset="0"/>
                <a:cs typeface="Times New Roman" panose="02020603050405020304" pitchFamily="18" charset="0"/>
              </a:rPr>
              <a:t> tần số âm </a:t>
            </a:r>
            <a:endParaRPr lang="en-US" altLang="en-US" sz="2400" b="1" u="sng" dirty="0">
              <a:latin typeface="Times New Roman" panose="02020603050405020304" pitchFamily="18" charset="0"/>
              <a:ea typeface="Times New Roman" panose="02020603050405020304" pitchFamily="18" charset="0"/>
            </a:endParaRPr>
          </a:p>
        </p:txBody>
      </p:sp>
      <p:sp>
        <p:nvSpPr>
          <p:cNvPr id="54278" name="Rectangle 13"/>
          <p:cNvSpPr/>
          <p:nvPr/>
        </p:nvSpPr>
        <p:spPr>
          <a:xfrm>
            <a:off x="366713" y="2895600"/>
            <a:ext cx="11353800" cy="13668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dirty="0">
                <a:latin typeface="Times New Roman" panose="02020603050405020304" pitchFamily="18" charset="0"/>
                <a:cs typeface="Times New Roman" panose="02020603050405020304" pitchFamily="18" charset="0"/>
              </a:rPr>
              <a:t>Âm phát ra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cao (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bổng )  </a:t>
            </a:r>
            <a:r>
              <a:rPr lang="en-US" altLang="en-US" sz="2400" dirty="0">
                <a:latin typeface="Cambria Math" panose="020405030504060302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vật dao động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nhanh </a:t>
            </a:r>
            <a:r>
              <a:rPr lang="en-US" altLang="en-US" sz="2400" dirty="0">
                <a:latin typeface="Cambria Math" panose="020405030504060302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tần số dao động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lớn.</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dirty="0">
                <a:latin typeface="Times New Roman" panose="02020603050405020304" pitchFamily="18" charset="0"/>
                <a:cs typeface="Times New Roman" panose="02020603050405020304" pitchFamily="18" charset="0"/>
              </a:rPr>
              <a:t> Âm phát ra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thấp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trầm) </a:t>
            </a:r>
            <a:r>
              <a:rPr lang="en-US" altLang="en-US" sz="2400" dirty="0">
                <a:latin typeface="Cambria Math" panose="020405030504060302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vật dao động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chậm </a:t>
            </a:r>
            <a:r>
              <a:rPr lang="en-US" altLang="en-US" sz="2400" dirty="0">
                <a:latin typeface="Cambria Math" panose="020405030504060302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tần số dao động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nhỏ.</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fade">
                                      <p:cBhvr>
                                        <p:cTn id="12" dur="500"/>
                                        <p:tgtEl>
                                          <p:spTgt spid="54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fade">
                                      <p:cBhvr>
                                        <p:cTn id="1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0" name="Google Shape;1600;p47"/>
          <p:cNvSpPr txBox="1">
            <a:spLocks noGrp="1"/>
          </p:cNvSpPr>
          <p:nvPr>
            <p:ph type="title"/>
          </p:nvPr>
        </p:nvSpPr>
        <p:spPr>
          <a:xfrm>
            <a:off x="0" y="7938"/>
            <a:ext cx="12161838" cy="957263"/>
          </a:xfrm>
          <a:solidFill>
            <a:srgbClr val="66FF33"/>
          </a:solidFill>
        </p:spPr>
        <p:txBody>
          <a:bodyPr spcFirstLastPara="1" vert="horz" wrap="square" lIns="121598" tIns="121598" rIns="121598" bIns="121598" numCol="1" rtlCol="0" anchor="ctr" anchorCtr="0" compatLnSpc="1">
            <a:noAutofit/>
          </a:bodyPr>
          <a:p>
            <a:pPr>
              <a:spcBef>
                <a:spcPct val="0"/>
              </a:spcBef>
              <a:spcAft>
                <a:spcPct val="0"/>
              </a:spcAft>
              <a:buNone/>
            </a:pPr>
            <a:r>
              <a:rPr lang="" altLang="x-none" sz="3700" kern="1200" dirty="0">
                <a:solidFill>
                  <a:schemeClr val="bg1"/>
                </a:solidFill>
                <a:effectLst>
                  <a:outerShdw blurRad="38100" dist="38100" dir="2700000">
                    <a:srgbClr val="C0C0C0"/>
                  </a:outerShdw>
                </a:effectLst>
                <a:latin typeface="+mj-lt"/>
                <a:ea typeface="Bookerly"/>
                <a:cs typeface="+mj-cs"/>
              </a:rPr>
              <a:t> </a:t>
            </a:r>
            <a:r>
              <a:rPr lang="vi-VN" altLang="x-none" sz="3700" kern="1200" dirty="0">
                <a:solidFill>
                  <a:schemeClr val="bg1"/>
                </a:solidFill>
                <a:effectLst>
                  <a:outerShdw blurRad="38100" dist="38100" dir="2700000">
                    <a:srgbClr val="C0C0C0"/>
                  </a:outerShdw>
                </a:effectLst>
                <a:latin typeface="Arial" panose="020B0604020202020204" pitchFamily="34" charset="0"/>
                <a:ea typeface="Bookerly"/>
                <a:cs typeface="+mj-cs"/>
              </a:rPr>
              <a:t>Vận Dụng</a:t>
            </a:r>
            <a:endParaRPr lang="zh-CN" altLang="x-none" sz="3700" kern="1200">
              <a:solidFill>
                <a:schemeClr val="bg1"/>
              </a:solidFill>
              <a:effectLst>
                <a:outerShdw blurRad="38100" dist="38100" dir="2700000">
                  <a:srgbClr val="C0C0C0"/>
                </a:outerShdw>
              </a:effectLst>
              <a:latin typeface="+mj-lt"/>
              <a:ea typeface="Bookerly"/>
              <a:cs typeface="+mj-cs"/>
            </a:endParaRPr>
          </a:p>
        </p:txBody>
      </p:sp>
      <p:sp>
        <p:nvSpPr>
          <p:cNvPr id="9" name="Google Shape;1642;p47"/>
          <p:cNvSpPr txBox="1"/>
          <p:nvPr/>
        </p:nvSpPr>
        <p:spPr>
          <a:xfrm>
            <a:off x="0" y="965200"/>
            <a:ext cx="12161838" cy="841375"/>
          </a:xfrm>
          <a:prstGeom prst="rect">
            <a:avLst/>
          </a:prstGeom>
          <a:solidFill>
            <a:schemeClr val="accent4">
              <a:lumMod val="20000"/>
              <a:lumOff val="80000"/>
            </a:schemeClr>
          </a:solidFill>
          <a:ln>
            <a:noFill/>
          </a:ln>
        </p:spPr>
        <p:txBody>
          <a:bodyPr spcFirstLastPara="1" lIns="121598" tIns="121598" rIns="121598" bIns="121598"/>
          <a:lstStyle/>
          <a:p>
            <a:pPr marR="0" defTabSz="914400">
              <a:spcAft>
                <a:spcPts val="1595"/>
              </a:spcAft>
              <a:buClrTx/>
              <a:buSzTx/>
              <a:buFontTx/>
              <a:buNone/>
              <a:defRPr/>
            </a:pPr>
            <a:r>
              <a:rPr kumimoji="0" lang="en-US" sz="3190" u="sng" kern="1200" cap="none" spc="0" normalizeH="0" baseline="0" noProof="0">
                <a:solidFill>
                  <a:srgbClr val="FF0000"/>
                </a:solidFill>
                <a:latin typeface="Times New Roman" panose="02020603050405020304" pitchFamily="18" charset="0"/>
                <a:ea typeface="KoHo Medium"/>
                <a:cs typeface="KoHo Medium"/>
                <a:sym typeface="KoHo Medium"/>
              </a:rPr>
              <a:t>BT </a:t>
            </a:r>
            <a:r>
              <a:rPr kumimoji="0" lang="en-US" sz="3190" kern="1200" cap="none" spc="0" normalizeH="0" baseline="0" noProof="0">
                <a:solidFill>
                  <a:srgbClr val="FF0000"/>
                </a:solidFill>
                <a:latin typeface="Times New Roman" panose="02020603050405020304" pitchFamily="18" charset="0"/>
                <a:ea typeface="KoHo Medium"/>
                <a:cs typeface="KoHo Medium"/>
                <a:sym typeface="KoHo Medium"/>
              </a:rPr>
              <a:t>. </a:t>
            </a:r>
            <a:r>
              <a:rPr kumimoji="0" lang="en-US" sz="3190" kern="1200" cap="none" spc="0" normalizeH="0" baseline="0" noProof="0" dirty="0">
                <a:solidFill>
                  <a:schemeClr val="dk1"/>
                </a:solidFill>
                <a:latin typeface="Times New Roman" panose="02020603050405020304" pitchFamily="18" charset="0"/>
                <a:ea typeface="KoHo Medium"/>
                <a:cs typeface="KoHo Medium"/>
                <a:sym typeface="KoHo Medium"/>
              </a:rPr>
              <a:t>Một con muỗi vỗ cánh với tần số 600 Hz. Điều đó có nghĩa là:</a:t>
            </a:r>
            <a:endParaRPr kumimoji="0" lang="en-US" sz="3190" kern="1200" cap="none" spc="0" normalizeH="0" baseline="0" noProof="0" dirty="0">
              <a:solidFill>
                <a:schemeClr val="dk1"/>
              </a:solidFill>
              <a:latin typeface="Times New Roman" panose="02020603050405020304" pitchFamily="18" charset="0"/>
              <a:ea typeface="KoHo Medium"/>
              <a:cs typeface="KoHo Medium"/>
              <a:sym typeface="KoHo Medium"/>
            </a:endParaRPr>
          </a:p>
        </p:txBody>
      </p:sp>
      <p:sp>
        <p:nvSpPr>
          <p:cNvPr id="10" name="Rectangle 9"/>
          <p:cNvSpPr/>
          <p:nvPr/>
        </p:nvSpPr>
        <p:spPr>
          <a:xfrm>
            <a:off x="388938" y="2244725"/>
            <a:ext cx="10264775" cy="2671763"/>
          </a:xfrm>
          <a:prstGeom prst="rect">
            <a:avLst/>
          </a:prstGeom>
        </p:spPr>
        <p:txBody>
          <a:bodyPr>
            <a:spAutoFit/>
          </a:bodyPr>
          <a:lstStyle/>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Cánh con muỗi thực hiện 220 dao động trong 1 giây.</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Trong 1 giây, con muỗi đập cánh 300 lần.</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Số dao động trong 1 giây của cánh muỗi là 600 lần.</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Tất cả đều đúng.</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p:txBody>
      </p:sp>
      <p:pic>
        <p:nvPicPr>
          <p:cNvPr id="53253" name="Picture 2" descr="Mosquito Cartoon High Res Stock Images | Shutterstock"/>
          <p:cNvPicPr>
            <a:picLocks noChangeAspect="1"/>
          </p:cNvPicPr>
          <p:nvPr/>
        </p:nvPicPr>
        <p:blipFill>
          <a:blip r:embed="rId1"/>
          <a:srcRect b="7115"/>
          <a:stretch>
            <a:fillRect/>
          </a:stretch>
        </p:blipFill>
        <p:spPr>
          <a:xfrm>
            <a:off x="9691688" y="2444750"/>
            <a:ext cx="2470150" cy="2471738"/>
          </a:xfrm>
          <a:prstGeom prst="rect">
            <a:avLst/>
          </a:prstGeom>
          <a:noFill/>
          <a:ln w="9525">
            <a:noFill/>
          </a:ln>
        </p:spPr>
      </p:pic>
      <p:sp>
        <p:nvSpPr>
          <p:cNvPr id="3" name="Oval 2"/>
          <p:cNvSpPr/>
          <p:nvPr/>
        </p:nvSpPr>
        <p:spPr>
          <a:xfrm>
            <a:off x="344488" y="3679825"/>
            <a:ext cx="612775" cy="614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charRg st="0" end="6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charRg st="0" end="5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charRg st="51" end="9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charRg st="92" end="14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charRg st="143" end="16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5299"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5300" name="Content Placeholder 4"/>
          <p:cNvSpPr txBox="1"/>
          <p:nvPr/>
        </p:nvSpPr>
        <p:spPr>
          <a:xfrm>
            <a:off x="225425" y="1474788"/>
            <a:ext cx="64658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1905000"/>
            <a:ext cx="3352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2" name="Rectangle 1"/>
          <p:cNvSpPr/>
          <p:nvPr/>
        </p:nvSpPr>
        <p:spPr>
          <a:xfrm>
            <a:off x="442913" y="2514600"/>
            <a:ext cx="10972800" cy="34909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b="1" u="sng" dirty="0">
                <a:latin typeface="Times New Roman" panose="02020603050405020304" pitchFamily="18" charset="0"/>
                <a:cs typeface="Times New Roman" panose="02020603050405020304" pitchFamily="18" charset="0"/>
              </a:rPr>
              <a:t>B</a:t>
            </a:r>
            <a:r>
              <a:rPr lang="en-US" altLang="en-US" sz="2400" b="1" u="sng" dirty="0">
                <a:latin typeface="Times New Roman" panose="02020603050405020304" pitchFamily="18" charset="0"/>
                <a:ea typeface="Times New Roman" panose="02020603050405020304" pitchFamily="18" charset="0"/>
              </a:rPr>
              <a:t>à</a:t>
            </a:r>
            <a:r>
              <a:rPr lang="en-US" altLang="en-US" sz="2400" b="1" u="sng" dirty="0">
                <a:latin typeface="Times New Roman" panose="02020603050405020304" pitchFamily="18" charset="0"/>
                <a:cs typeface="Times New Roman" panose="02020603050405020304" pitchFamily="18" charset="0"/>
              </a:rPr>
              <a:t>i 1</a:t>
            </a:r>
            <a:r>
              <a:rPr lang="en-US" altLang="en-US" sz="2400" b="1"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Khi gõ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mặt trống thì mặt trống rung động phát ra âm thanh. Nhưng khi cho con lắc dao động thì không nghe thấy âm thanh. Có người giải thích như sau, chọn câu giải thích </a:t>
            </a:r>
            <a:r>
              <a:rPr lang="en-US" altLang="en-US" sz="2400" b="1" dirty="0">
                <a:latin typeface="Times New Roman" panose="02020603050405020304" pitchFamily="18" charset="0"/>
                <a:cs typeface="Times New Roman" panose="02020603050405020304" pitchFamily="18" charset="0"/>
              </a:rPr>
              <a:t>đúng</a:t>
            </a:r>
            <a:r>
              <a:rPr lang="en-US" altLang="en-US" sz="24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A. </a:t>
            </a:r>
            <a:r>
              <a:rPr lang="en-US" altLang="en-US" sz="2400" dirty="0">
                <a:latin typeface="Times New Roman" panose="02020603050405020304" pitchFamily="18" charset="0"/>
                <a:cs typeface="Times New Roman" panose="02020603050405020304" pitchFamily="18" charset="0"/>
              </a:rPr>
              <a:t>Con lắc không phải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nguồn âm.</a:t>
            </a:r>
            <a:endParaRPr lang="en-US" altLang="en-US" sz="20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B. </a:t>
            </a:r>
            <a:r>
              <a:rPr lang="en-US" altLang="en-US" sz="2400" dirty="0">
                <a:latin typeface="Times New Roman" panose="02020603050405020304" pitchFamily="18" charset="0"/>
                <a:cs typeface="Times New Roman" panose="02020603050405020304" pitchFamily="18" charset="0"/>
              </a:rPr>
              <a:t>Con lắc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nguồn phát ra âm thanh nhưng tần số nhỏ (hạ âm) nên tai người không nghe được.</a:t>
            </a:r>
            <a:endParaRPr lang="en-US" altLang="en-US" sz="20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C. </a:t>
            </a:r>
            <a:r>
              <a:rPr lang="en-US" altLang="en-US" sz="2400" dirty="0">
                <a:latin typeface="Times New Roman" panose="02020603050405020304" pitchFamily="18" charset="0"/>
                <a:cs typeface="Times New Roman" panose="02020603050405020304" pitchFamily="18" charset="0"/>
              </a:rPr>
              <a:t>Vì dây của con lắc ngắn nên con lắc không có khả năng phát ra âm thanh.</a:t>
            </a:r>
            <a:endParaRPr lang="en-US" altLang="en-US" sz="20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D. </a:t>
            </a:r>
            <a:r>
              <a:rPr lang="en-US" altLang="en-US" sz="2400" dirty="0">
                <a:latin typeface="Times New Roman" panose="02020603050405020304" pitchFamily="18" charset="0"/>
                <a:cs typeface="Times New Roman" panose="02020603050405020304" pitchFamily="18" charset="0"/>
              </a:rPr>
              <a:t>Con lắc chuyển động nên không phát ra âm thanh.</a:t>
            </a:r>
            <a:endParaRPr lang="en-US" altLang="en-US" sz="2000" dirty="0">
              <a:latin typeface="Times New Roman" panose="02020603050405020304" pitchFamily="18" charset="0"/>
              <a:ea typeface="Times New Roman" panose="02020603050405020304" pitchFamily="18" charset="0"/>
            </a:endParaRPr>
          </a:p>
        </p:txBody>
      </p:sp>
      <p:sp>
        <p:nvSpPr>
          <p:cNvPr id="7" name="Oval 5"/>
          <p:cNvSpPr>
            <a:spLocks noChangeArrowheads="1"/>
          </p:cNvSpPr>
          <p:nvPr/>
        </p:nvSpPr>
        <p:spPr bwMode="auto">
          <a:xfrm>
            <a:off x="366713" y="4268788"/>
            <a:ext cx="531813" cy="455613"/>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3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5"/>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6323" name="Content Placeholder 4"/>
          <p:cNvSpPr txBox="1"/>
          <p:nvPr/>
        </p:nvSpPr>
        <p:spPr>
          <a:xfrm>
            <a:off x="3948113" y="762000"/>
            <a:ext cx="3352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7" name="Oval 5"/>
          <p:cNvSpPr>
            <a:spLocks noChangeArrowheads="1"/>
          </p:cNvSpPr>
          <p:nvPr/>
        </p:nvSpPr>
        <p:spPr bwMode="auto">
          <a:xfrm>
            <a:off x="6081713" y="2439988"/>
            <a:ext cx="531813" cy="455613"/>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671513" y="1524000"/>
            <a:ext cx="10134600" cy="13668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b="1" u="sng" dirty="0">
                <a:solidFill>
                  <a:srgbClr val="0000FF"/>
                </a:solidFill>
                <a:latin typeface="Times New Roman" panose="02020603050405020304" pitchFamily="18" charset="0"/>
                <a:cs typeface="Times New Roman" panose="02020603050405020304" pitchFamily="18" charset="0"/>
              </a:rPr>
              <a:t>B</a:t>
            </a:r>
            <a:r>
              <a:rPr lang="en-US" altLang="en-US" sz="2400" b="1" u="sng" dirty="0">
                <a:solidFill>
                  <a:srgbClr val="0000FF"/>
                </a:solidFill>
                <a:latin typeface="Times New Roman" panose="02020603050405020304" pitchFamily="18" charset="0"/>
                <a:ea typeface="Times New Roman" panose="02020603050405020304" pitchFamily="18" charset="0"/>
              </a:rPr>
              <a:t>à</a:t>
            </a:r>
            <a:r>
              <a:rPr lang="en-US" altLang="en-US" sz="2400" b="1" u="sng" dirty="0">
                <a:solidFill>
                  <a:srgbClr val="0000FF"/>
                </a:solidFill>
                <a:latin typeface="Times New Roman" panose="02020603050405020304" pitchFamily="18" charset="0"/>
                <a:cs typeface="Times New Roman" panose="02020603050405020304" pitchFamily="18" charset="0"/>
              </a:rPr>
              <a:t>i 2</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Tần số dao động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cao thì</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A. </a:t>
            </a:r>
            <a:r>
              <a:rPr lang="en-US" altLang="en-US" sz="2400" dirty="0">
                <a:latin typeface="Times New Roman" panose="02020603050405020304" pitchFamily="18" charset="0"/>
                <a:cs typeface="Times New Roman" panose="02020603050405020304" pitchFamily="18" charset="0"/>
              </a:rPr>
              <a:t>âm nghe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trầm     		</a:t>
            </a:r>
            <a:r>
              <a:rPr lang="en-US" altLang="en-US" sz="2400" b="1" dirty="0">
                <a:solidFill>
                  <a:srgbClr val="0000FF"/>
                </a:solidFill>
                <a:latin typeface="Times New Roman" panose="02020603050405020304" pitchFamily="18" charset="0"/>
                <a:cs typeface="Times New Roman" panose="02020603050405020304" pitchFamily="18" charset="0"/>
              </a:rPr>
              <a:t>B. </a:t>
            </a:r>
            <a:r>
              <a:rPr lang="en-US" altLang="en-US" sz="2400" dirty="0">
                <a:latin typeface="Times New Roman" panose="02020603050405020304" pitchFamily="18" charset="0"/>
                <a:cs typeface="Times New Roman" panose="02020603050405020304" pitchFamily="18" charset="0"/>
              </a:rPr>
              <a:t>âm nghe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to    	</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C. </a:t>
            </a:r>
            <a:r>
              <a:rPr lang="en-US" altLang="en-US" sz="2400" dirty="0">
                <a:latin typeface="Times New Roman" panose="02020603050405020304" pitchFamily="18" charset="0"/>
                <a:cs typeface="Times New Roman" panose="02020603050405020304" pitchFamily="18" charset="0"/>
              </a:rPr>
              <a:t>âm nghe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vang xa         	        </a:t>
            </a:r>
            <a:r>
              <a:rPr lang="en-US" altLang="en-US" sz="2400" b="1" dirty="0">
                <a:solidFill>
                  <a:schemeClr val="accent1"/>
                </a:solidFill>
                <a:latin typeface="Times New Roman" panose="02020603050405020304" pitchFamily="18" charset="0"/>
                <a:cs typeface="Times New Roman" panose="02020603050405020304" pitchFamily="18" charset="0"/>
              </a:rPr>
              <a:t>D</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âm nghe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bổng</a:t>
            </a:r>
            <a:endParaRPr lang="en-US" altLang="en-US" sz="2400" dirty="0">
              <a:latin typeface="Times New Roman" panose="02020603050405020304" pitchFamily="18" charset="0"/>
              <a:ea typeface="Times New Roman" panose="02020603050405020304" pitchFamily="18" charset="0"/>
            </a:endParaRPr>
          </a:p>
        </p:txBody>
      </p:sp>
      <p:sp>
        <p:nvSpPr>
          <p:cNvPr id="6" name="Rectangle 5"/>
          <p:cNvSpPr/>
          <p:nvPr/>
        </p:nvSpPr>
        <p:spPr>
          <a:xfrm>
            <a:off x="671513" y="2971800"/>
            <a:ext cx="10896600" cy="13668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b="1" u="sng" dirty="0">
                <a:solidFill>
                  <a:srgbClr val="0000FF"/>
                </a:solidFill>
                <a:latin typeface="Times New Roman" panose="02020603050405020304" pitchFamily="18" charset="0"/>
                <a:cs typeface="Times New Roman" panose="02020603050405020304" pitchFamily="18" charset="0"/>
              </a:rPr>
              <a:t>B</a:t>
            </a:r>
            <a:r>
              <a:rPr lang="en-US" altLang="en-US" sz="2400" b="1" u="sng" dirty="0">
                <a:solidFill>
                  <a:srgbClr val="0000FF"/>
                </a:solidFill>
                <a:latin typeface="Times New Roman" panose="02020603050405020304" pitchFamily="18" charset="0"/>
                <a:ea typeface="Times New Roman" panose="02020603050405020304" pitchFamily="18" charset="0"/>
              </a:rPr>
              <a:t>à</a:t>
            </a:r>
            <a:r>
              <a:rPr lang="en-US" altLang="en-US" sz="2400" b="1" u="sng" dirty="0">
                <a:solidFill>
                  <a:srgbClr val="0000FF"/>
                </a:solidFill>
                <a:latin typeface="Times New Roman" panose="02020603050405020304" pitchFamily="18" charset="0"/>
                <a:cs typeface="Times New Roman" panose="02020603050405020304" pitchFamily="18" charset="0"/>
              </a:rPr>
              <a:t>i 3:</a:t>
            </a:r>
            <a:r>
              <a:rPr lang="en-US" altLang="en-US" sz="2400" dirty="0">
                <a:latin typeface="Times New Roman" panose="02020603050405020304" pitchFamily="18" charset="0"/>
                <a:cs typeface="Times New Roman" panose="02020603050405020304" pitchFamily="18" charset="0"/>
              </a:rPr>
              <a:t> Một con lắc thực hiện 20 dao động trong 10 giây. Tần số dao động của con lắc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y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u="sng" dirty="0">
                <a:solidFill>
                  <a:schemeClr val="accent1"/>
                </a:solidFill>
                <a:latin typeface="Times New Roman" panose="02020603050405020304" pitchFamily="18" charset="0"/>
                <a:cs typeface="Times New Roman" panose="02020603050405020304" pitchFamily="18" charset="0"/>
              </a:rPr>
              <a:t>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2Hz         	</a:t>
            </a:r>
            <a:r>
              <a:rPr lang="en-US" altLang="en-US" sz="2400" b="1" dirty="0">
                <a:solidFill>
                  <a:srgbClr val="0000FF"/>
                </a:solidFill>
                <a:latin typeface="Times New Roman" panose="02020603050405020304" pitchFamily="18" charset="0"/>
                <a:cs typeface="Times New Roman" panose="02020603050405020304" pitchFamily="18" charset="0"/>
              </a:rPr>
              <a:t>B. </a:t>
            </a:r>
            <a:r>
              <a:rPr lang="en-US" altLang="en-US" sz="2400" dirty="0">
                <a:latin typeface="Times New Roman" panose="02020603050405020304" pitchFamily="18" charset="0"/>
                <a:cs typeface="Times New Roman" panose="02020603050405020304" pitchFamily="18" charset="0"/>
              </a:rPr>
              <a:t>0,5Hz         	</a:t>
            </a:r>
            <a:r>
              <a:rPr lang="en-US" altLang="en-US" sz="2400" b="1" dirty="0">
                <a:solidFill>
                  <a:srgbClr val="0000FF"/>
                </a:solidFill>
                <a:latin typeface="Times New Roman" panose="02020603050405020304" pitchFamily="18" charset="0"/>
                <a:cs typeface="Times New Roman" panose="02020603050405020304" pitchFamily="18" charset="0"/>
              </a:rPr>
              <a:t>C. </a:t>
            </a:r>
            <a:r>
              <a:rPr lang="en-US" altLang="en-US" sz="2400" dirty="0">
                <a:latin typeface="Times New Roman" panose="02020603050405020304" pitchFamily="18" charset="0"/>
                <a:cs typeface="Times New Roman" panose="02020603050405020304" pitchFamily="18" charset="0"/>
              </a:rPr>
              <a:t>2s         	</a:t>
            </a:r>
            <a:r>
              <a:rPr lang="en-US" altLang="en-US" sz="2400" b="1" dirty="0">
                <a:solidFill>
                  <a:srgbClr val="0000FF"/>
                </a:solidFill>
                <a:latin typeface="Times New Roman" panose="02020603050405020304" pitchFamily="18" charset="0"/>
                <a:cs typeface="Times New Roman" panose="02020603050405020304" pitchFamily="18" charset="0"/>
              </a:rPr>
              <a:t>D. </a:t>
            </a:r>
            <a:r>
              <a:rPr lang="en-US" altLang="en-US" sz="2400" dirty="0">
                <a:latin typeface="Times New Roman" panose="02020603050405020304" pitchFamily="18" charset="0"/>
                <a:cs typeface="Times New Roman" panose="02020603050405020304" pitchFamily="18" charset="0"/>
              </a:rPr>
              <a:t>0,5s</a:t>
            </a:r>
            <a:endParaRPr lang="en-US" altLang="en-US" sz="2400" dirty="0">
              <a:latin typeface="Times New Roman" panose="02020603050405020304" pitchFamily="18" charset="0"/>
              <a:ea typeface="Times New Roman" panose="02020603050405020304" pitchFamily="18" charset="0"/>
            </a:endParaRPr>
          </a:p>
        </p:txBody>
      </p:sp>
      <p:sp>
        <p:nvSpPr>
          <p:cNvPr id="11" name="Oval 5"/>
          <p:cNvSpPr>
            <a:spLocks noChangeArrowheads="1"/>
          </p:cNvSpPr>
          <p:nvPr/>
        </p:nvSpPr>
        <p:spPr bwMode="auto">
          <a:xfrm>
            <a:off x="595313" y="3887788"/>
            <a:ext cx="533400" cy="455613"/>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671513" y="4337050"/>
            <a:ext cx="10515600" cy="13668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b="1" u="sng" dirty="0">
                <a:solidFill>
                  <a:srgbClr val="0000FF"/>
                </a:solidFill>
                <a:latin typeface="Times New Roman" panose="02020603050405020304" pitchFamily="18" charset="0"/>
                <a:cs typeface="Times New Roman" panose="02020603050405020304" pitchFamily="18" charset="0"/>
              </a:rPr>
              <a:t>B</a:t>
            </a:r>
            <a:r>
              <a:rPr lang="en-US" altLang="en-US" sz="2400" b="1" u="sng" dirty="0">
                <a:solidFill>
                  <a:srgbClr val="0000FF"/>
                </a:solidFill>
                <a:latin typeface="Times New Roman" panose="02020603050405020304" pitchFamily="18" charset="0"/>
                <a:ea typeface="Times New Roman" panose="02020603050405020304" pitchFamily="18" charset="0"/>
              </a:rPr>
              <a:t>à</a:t>
            </a:r>
            <a:r>
              <a:rPr lang="en-US" altLang="en-US" sz="2400" b="1" u="sng" dirty="0">
                <a:solidFill>
                  <a:srgbClr val="0000FF"/>
                </a:solidFill>
                <a:latin typeface="Times New Roman" panose="02020603050405020304" pitchFamily="18" charset="0"/>
                <a:cs typeface="Times New Roman" panose="02020603050405020304" pitchFamily="18" charset="0"/>
              </a:rPr>
              <a:t>i 4:</a:t>
            </a:r>
            <a:r>
              <a:rPr lang="en-US" altLang="en-US" sz="2400" u="sng"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Khi điều chỉnh dây đ</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thì tần số phát ra sẽ thay đổi. Dây đ</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căng thì âm phát ra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A. </a:t>
            </a:r>
            <a:r>
              <a:rPr lang="en-US" altLang="en-US" sz="2400" dirty="0">
                <a:latin typeface="Times New Roman" panose="02020603050405020304" pitchFamily="18" charset="0"/>
                <a:cs typeface="Times New Roman" panose="02020603050405020304" pitchFamily="18" charset="0"/>
              </a:rPr>
              <a:t>to         	</a:t>
            </a:r>
            <a:r>
              <a:rPr lang="en-US" altLang="en-US" sz="2400" b="1" dirty="0">
                <a:solidFill>
                  <a:schemeClr val="accent1"/>
                </a:solidFill>
                <a:latin typeface="Times New Roman" panose="02020603050405020304" pitchFamily="18" charset="0"/>
                <a:cs typeface="Times New Roman" panose="02020603050405020304" pitchFamily="18" charset="0"/>
              </a:rPr>
              <a:t>B. </a:t>
            </a:r>
            <a:r>
              <a:rPr lang="en-US" altLang="en-US" sz="2400" dirty="0">
                <a:latin typeface="Times New Roman" panose="02020603050405020304" pitchFamily="18" charset="0"/>
                <a:cs typeface="Times New Roman" panose="02020603050405020304" pitchFamily="18" charset="0"/>
              </a:rPr>
              <a:t>bổng         	</a:t>
            </a:r>
            <a:r>
              <a:rPr lang="en-US" altLang="en-US" sz="2400" b="1" dirty="0">
                <a:solidFill>
                  <a:srgbClr val="0000FF"/>
                </a:solidFill>
                <a:latin typeface="Times New Roman" panose="02020603050405020304" pitchFamily="18" charset="0"/>
                <a:cs typeface="Times New Roman" panose="02020603050405020304" pitchFamily="18" charset="0"/>
              </a:rPr>
              <a:t>C. </a:t>
            </a:r>
            <a:r>
              <a:rPr lang="en-US" altLang="en-US" sz="2400" dirty="0">
                <a:latin typeface="Times New Roman" panose="02020603050405020304" pitchFamily="18" charset="0"/>
                <a:cs typeface="Times New Roman" panose="02020603050405020304" pitchFamily="18" charset="0"/>
              </a:rPr>
              <a:t>thấp         	</a:t>
            </a:r>
            <a:r>
              <a:rPr lang="en-US" altLang="en-US" sz="2400" b="1" dirty="0">
                <a:solidFill>
                  <a:srgbClr val="0000FF"/>
                </a:solidFill>
                <a:latin typeface="Times New Roman" panose="02020603050405020304" pitchFamily="18" charset="0"/>
                <a:cs typeface="Times New Roman" panose="02020603050405020304" pitchFamily="18" charset="0"/>
              </a:rPr>
              <a:t>D. </a:t>
            </a:r>
            <a:r>
              <a:rPr lang="en-US" altLang="en-US" sz="2400" dirty="0">
                <a:latin typeface="Times New Roman" panose="02020603050405020304" pitchFamily="18" charset="0"/>
                <a:cs typeface="Times New Roman" panose="02020603050405020304" pitchFamily="18" charset="0"/>
              </a:rPr>
              <a:t>bé</a:t>
            </a:r>
            <a:endParaRPr lang="en-US" altLang="en-US" sz="2400" dirty="0">
              <a:latin typeface="Times New Roman" panose="02020603050405020304" pitchFamily="18" charset="0"/>
              <a:ea typeface="Times New Roman" panose="02020603050405020304" pitchFamily="18" charset="0"/>
            </a:endParaRPr>
          </a:p>
        </p:txBody>
      </p:sp>
      <p:sp>
        <p:nvSpPr>
          <p:cNvPr id="13" name="Oval 5"/>
          <p:cNvSpPr>
            <a:spLocks noChangeArrowheads="1"/>
          </p:cNvSpPr>
          <p:nvPr/>
        </p:nvSpPr>
        <p:spPr bwMode="auto">
          <a:xfrm>
            <a:off x="2271713" y="5181600"/>
            <a:ext cx="531813" cy="455613"/>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1" name="arro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300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1" name="arrow.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charRg st="0" end="100"/>
                                            </p:txEl>
                                          </p:spTgt>
                                        </p:tgtEl>
                                        <p:attrNameLst>
                                          <p:attrName>style.visibility</p:attrName>
                                        </p:attrNameLst>
                                      </p:cBhvr>
                                      <p:to>
                                        <p:strVal val="visible"/>
                                      </p:to>
                                    </p:set>
                                    <p:animEffect transition="in" filter="fade">
                                      <p:cBhvr>
                                        <p:cTn id="27" dur="500"/>
                                        <p:tgtEl>
                                          <p:spTgt spid="8">
                                            <p:txEl>
                                              <p:charRg st="0" end="10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repeatCount="300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audio>
                                      <p:cMediaNode vol="57000">
                                        <p:cTn display="0" masterRel="sameClick">
                                          <p:stCondLst>
                                            <p:cond evt="begin" delay="0">
                                              <p:tn val="30"/>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P spid="11"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Content Placeholder 4"/>
          <p:cNvSpPr txBox="1"/>
          <p:nvPr/>
        </p:nvSpPr>
        <p:spPr>
          <a:xfrm>
            <a:off x="3948113" y="152400"/>
            <a:ext cx="3352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519113" y="685800"/>
            <a:ext cx="10439400" cy="26400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b="1" u="sng" dirty="0">
                <a:solidFill>
                  <a:srgbClr val="0000FF"/>
                </a:solidFill>
                <a:latin typeface="Times New Roman" panose="02020603050405020304" pitchFamily="18" charset="0"/>
                <a:cs typeface="Times New Roman" panose="02020603050405020304" pitchFamily="18" charset="0"/>
              </a:rPr>
              <a:t>B</a:t>
            </a:r>
            <a:r>
              <a:rPr lang="en-US" altLang="en-US" sz="2400" b="1" u="sng" dirty="0">
                <a:solidFill>
                  <a:srgbClr val="0000FF"/>
                </a:solidFill>
                <a:latin typeface="Times New Roman" panose="02020603050405020304" pitchFamily="18" charset="0"/>
                <a:ea typeface="Times New Roman" panose="02020603050405020304" pitchFamily="18" charset="0"/>
              </a:rPr>
              <a:t>à</a:t>
            </a:r>
            <a:r>
              <a:rPr lang="en-US" altLang="en-US" sz="2400" b="1" u="sng" dirty="0">
                <a:solidFill>
                  <a:srgbClr val="0000FF"/>
                </a:solidFill>
                <a:latin typeface="Times New Roman" panose="02020603050405020304" pitchFamily="18" charset="0"/>
                <a:cs typeface="Times New Roman" panose="02020603050405020304" pitchFamily="18" charset="0"/>
              </a:rPr>
              <a:t>i 5</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Hãy xác định dao động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có tần số lớn nhất trong số các dao động sau đây?</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A. </a:t>
            </a:r>
            <a:r>
              <a:rPr lang="en-US" altLang="en-US" sz="2400" dirty="0">
                <a:latin typeface="Times New Roman" panose="02020603050405020304" pitchFamily="18" charset="0"/>
                <a:cs typeface="Times New Roman" panose="02020603050405020304" pitchFamily="18" charset="0"/>
              </a:rPr>
              <a:t>Vật trong 5 giây có 500 dao động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phát ra âm thanh.</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B. </a:t>
            </a:r>
            <a:r>
              <a:rPr lang="en-US" altLang="en-US" sz="2400" dirty="0">
                <a:latin typeface="Times New Roman" panose="02020603050405020304" pitchFamily="18" charset="0"/>
                <a:cs typeface="Times New Roman" panose="02020603050405020304" pitchFamily="18" charset="0"/>
              </a:rPr>
              <a:t>Vật dao động phát ra âm thanh có tần số 200Hz.</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C. </a:t>
            </a:r>
            <a:r>
              <a:rPr lang="en-US" altLang="en-US" sz="2400" dirty="0">
                <a:latin typeface="Times New Roman" panose="02020603050405020304" pitchFamily="18" charset="0"/>
                <a:cs typeface="Times New Roman" panose="02020603050405020304" pitchFamily="18" charset="0"/>
              </a:rPr>
              <a:t>Trong 1 giây vật dao động được 70 dao động.    	</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D. </a:t>
            </a:r>
            <a:r>
              <a:rPr lang="en-US" altLang="en-US" sz="2400" dirty="0">
                <a:latin typeface="Times New Roman" panose="02020603050405020304" pitchFamily="18" charset="0"/>
                <a:cs typeface="Times New Roman" panose="02020603050405020304" pitchFamily="18" charset="0"/>
              </a:rPr>
              <a:t>Trong một phút vật dao động được 1000 dao động.</a:t>
            </a:r>
            <a:endParaRPr lang="en-US" altLang="en-US" sz="2400"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366713" y="1981200"/>
            <a:ext cx="531813" cy="455613"/>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519113" y="3352800"/>
            <a:ext cx="11277600" cy="17907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b="1" u="sng" dirty="0">
                <a:solidFill>
                  <a:srgbClr val="0000FF"/>
                </a:solidFill>
                <a:latin typeface="Times New Roman" panose="02020603050405020304" pitchFamily="18" charset="0"/>
                <a:cs typeface="Times New Roman" panose="02020603050405020304" pitchFamily="18" charset="0"/>
              </a:rPr>
              <a:t>B</a:t>
            </a:r>
            <a:r>
              <a:rPr lang="en-US" altLang="en-US" sz="2400" b="1" u="sng" dirty="0">
                <a:solidFill>
                  <a:srgbClr val="0000FF"/>
                </a:solidFill>
                <a:latin typeface="Times New Roman" panose="02020603050405020304" pitchFamily="18" charset="0"/>
                <a:ea typeface="Times New Roman" panose="02020603050405020304" pitchFamily="18" charset="0"/>
              </a:rPr>
              <a:t>à</a:t>
            </a:r>
            <a:r>
              <a:rPr lang="en-US" altLang="en-US" sz="2400" b="1" u="sng" dirty="0">
                <a:solidFill>
                  <a:srgbClr val="0000FF"/>
                </a:solidFill>
                <a:latin typeface="Times New Roman" panose="02020603050405020304" pitchFamily="18" charset="0"/>
                <a:cs typeface="Times New Roman" panose="02020603050405020304" pitchFamily="18" charset="0"/>
              </a:rPr>
              <a:t>i 6</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Khi người ta dùng dùi gõ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các thanh đá thuộc bộ đ</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đá thì ta nghe thấy âm thanh phát ra. Vật phát ra âm thanh đó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AutoNum type="alphaUcPeriod"/>
            </a:pPr>
            <a:r>
              <a:rPr lang="en-US" altLang="en-US" sz="2400" dirty="0">
                <a:latin typeface="Times New Roman" panose="02020603050405020304" pitchFamily="18" charset="0"/>
                <a:cs typeface="Times New Roman" panose="02020603050405020304" pitchFamily="18" charset="0"/>
              </a:rPr>
              <a:t>dùi gõ         	C. các thanh đá    	</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dirty="0">
                <a:latin typeface="Times New Roman" panose="02020603050405020304" pitchFamily="18" charset="0"/>
                <a:cs typeface="Times New Roman" panose="02020603050405020304" pitchFamily="18" charset="0"/>
              </a:rPr>
              <a:t>B. lớp không khí         	D. dùi gõ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các thanh đá</a:t>
            </a:r>
            <a:endParaRPr lang="en-US" altLang="en-US" sz="2400" dirty="0">
              <a:latin typeface="Times New Roman" panose="02020603050405020304" pitchFamily="18" charset="0"/>
              <a:ea typeface="Times New Roman" panose="02020603050405020304" pitchFamily="18" charset="0"/>
            </a:endParaRPr>
          </a:p>
        </p:txBody>
      </p:sp>
      <p:sp>
        <p:nvSpPr>
          <p:cNvPr id="8" name="Oval 7"/>
          <p:cNvSpPr>
            <a:spLocks noChangeArrowheads="1"/>
          </p:cNvSpPr>
          <p:nvPr/>
        </p:nvSpPr>
        <p:spPr bwMode="auto">
          <a:xfrm>
            <a:off x="5319713" y="4191000"/>
            <a:ext cx="533400" cy="455613"/>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1" name="arro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300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txBox="1">
            <a:spLocks noGrp="1"/>
          </p:cNvSpPr>
          <p:nvPr>
            <p:ph type="title"/>
          </p:nvPr>
        </p:nvSpPr>
        <p:spPr>
          <a:xfrm>
            <a:off x="442913" y="69850"/>
            <a:ext cx="10944225" cy="1323975"/>
          </a:xfrm>
        </p:spPr>
        <p:txBody>
          <a:bodyPr vert="horz" wrap="square" lIns="91440" tIns="45720" rIns="91440" bIns="45720" numCol="1" rtlCol="0" anchor="ctr" anchorCtr="0" compatLnSpc="1">
            <a:spAutoFit/>
          </a:bodyPr>
          <a:p>
            <a:pPr algn="l">
              <a:buNone/>
            </a:pPr>
            <a:r>
              <a:rPr lang="en-GB" altLang="x-none" sz="4000" dirty="0">
                <a:solidFill>
                  <a:srgbClr val="FF0000"/>
                </a:solidFill>
                <a:latin typeface="Times New Roman" panose="02020603050405020304" pitchFamily="18" charset="0"/>
                <a:cs typeface="Times New Roman" panose="02020603050405020304" pitchFamily="18" charset="0"/>
              </a:rPr>
              <a:t>I/ Độ to của âm</a:t>
            </a:r>
            <a:br>
              <a:rPr lang="en-GB" altLang="x-none" sz="4000" dirty="0">
                <a:solidFill>
                  <a:srgbClr val="FF0000"/>
                </a:solidFill>
                <a:latin typeface="Times New Roman" panose="02020603050405020304" pitchFamily="18" charset="0"/>
                <a:cs typeface="Times New Roman" panose="02020603050405020304" pitchFamily="18" charset="0"/>
              </a:rPr>
            </a:br>
            <a:r>
              <a:rPr lang="en-GB" altLang="x-none" sz="4000" dirty="0">
                <a:solidFill>
                  <a:srgbClr val="10253F"/>
                </a:solidFill>
                <a:latin typeface="Times New Roman" panose="02020603050405020304" pitchFamily="18" charset="0"/>
                <a:cs typeface="Times New Roman" panose="02020603050405020304" pitchFamily="18" charset="0"/>
              </a:rPr>
              <a:t>Tìm hiểu về biên độ dao động</a:t>
            </a:r>
            <a:endParaRPr sz="4000" dirty="0">
              <a:solidFill>
                <a:srgbClr val="10253F"/>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266700" y="1524000"/>
            <a:ext cx="7718425" cy="1708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3500" dirty="0">
                <a:solidFill>
                  <a:srgbClr val="000000"/>
                </a:solidFill>
                <a:latin typeface="Times New Roman" panose="02020603050405020304" pitchFamily="18" charset="0"/>
                <a:cs typeface="Times New Roman" panose="02020603050405020304" pitchFamily="18" charset="0"/>
              </a:rPr>
              <a:t>- Đối với một vật đang dao động, biên độ dao động l</a:t>
            </a:r>
            <a:r>
              <a:rPr lang="en-US" altLang="en-US" sz="3500" dirty="0">
                <a:solidFill>
                  <a:srgbClr val="000000"/>
                </a:solidFill>
                <a:latin typeface="Times New Roman" panose="02020603050405020304" pitchFamily="18" charset="0"/>
                <a:ea typeface="Times New Roman" panose="02020603050405020304" pitchFamily="18" charset="0"/>
              </a:rPr>
              <a:t>à</a:t>
            </a:r>
            <a:r>
              <a:rPr lang="en-US" altLang="en-US" sz="3500" dirty="0">
                <a:solidFill>
                  <a:srgbClr val="000000"/>
                </a:solidFill>
                <a:latin typeface="Times New Roman" panose="02020603050405020304" pitchFamily="18" charset="0"/>
                <a:cs typeface="Times New Roman" panose="02020603050405020304" pitchFamily="18" charset="0"/>
              </a:rPr>
              <a:t> độ lệch lớn nhất của vật so với vị trí cân bằng của nó.</a:t>
            </a:r>
            <a:endParaRPr lang="en-US" altLang="en-US" sz="3500" dirty="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1"/>
          <a:stretch>
            <a:fillRect/>
          </a:stretch>
        </p:blipFill>
        <p:spPr>
          <a:xfrm>
            <a:off x="8085138" y="109538"/>
            <a:ext cx="3810000" cy="3733800"/>
          </a:xfrm>
          <a:prstGeom prst="rect">
            <a:avLst/>
          </a:prstGeom>
          <a:noFill/>
          <a:ln w="9525">
            <a:noFill/>
          </a:ln>
        </p:spPr>
      </p:pic>
      <p:sp>
        <p:nvSpPr>
          <p:cNvPr id="9" name="TextBox 8"/>
          <p:cNvSpPr txBox="1"/>
          <p:nvPr/>
        </p:nvSpPr>
        <p:spPr>
          <a:xfrm>
            <a:off x="411163" y="3843338"/>
            <a:ext cx="6083300" cy="29845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solidFill>
                  <a:srgbClr val="000000"/>
                </a:solidFill>
                <a:latin typeface="Roboto" pitchFamily="2" charset="0"/>
              </a:rPr>
              <a:t> </a:t>
            </a:r>
            <a:r>
              <a:rPr lang="en-US" altLang="en-US" sz="3500" dirty="0">
                <a:solidFill>
                  <a:srgbClr val="000000"/>
                </a:solidFill>
                <a:latin typeface="Times New Roman" panose="02020603050405020304" pitchFamily="18" charset="0"/>
                <a:cs typeface="Times New Roman" panose="02020603050405020304" pitchFamily="18" charset="0"/>
              </a:rPr>
              <a:t>Dao động kí l</a:t>
            </a:r>
            <a:r>
              <a:rPr lang="en-US" altLang="en-US" sz="3500" dirty="0">
                <a:solidFill>
                  <a:srgbClr val="000000"/>
                </a:solidFill>
                <a:latin typeface="Times New Roman" panose="02020603050405020304" pitchFamily="18" charset="0"/>
                <a:ea typeface="Times New Roman" panose="02020603050405020304" pitchFamily="18" charset="0"/>
              </a:rPr>
              <a:t>à</a:t>
            </a:r>
            <a:r>
              <a:rPr lang="en-US" altLang="en-US" sz="3500" dirty="0">
                <a:solidFill>
                  <a:srgbClr val="000000"/>
                </a:solidFill>
                <a:latin typeface="Times New Roman" panose="02020603050405020304" pitchFamily="18" charset="0"/>
                <a:cs typeface="Times New Roman" panose="02020603050405020304" pitchFamily="18" charset="0"/>
              </a:rPr>
              <a:t> thiết bị cho phép nhìn thấy dao động của sóng âm. Dao động kí có thể hiển thị đồ thị dao động âm.</a:t>
            </a:r>
            <a:endParaRPr lang="en-US" altLang="en-US" sz="3500" dirty="0">
              <a:solidFill>
                <a:srgbClr val="212529"/>
              </a:solidFill>
              <a:latin typeface="Times New Roman" panose="02020603050405020304" pitchFamily="18" charset="0"/>
              <a:cs typeface="Times New Roman" panose="02020603050405020304" pitchFamily="18" charset="0"/>
            </a:endParaRPr>
          </a:p>
          <a:p>
            <a:pPr marL="0" lvl="0" indent="0">
              <a:spcBef>
                <a:spcPct val="0"/>
              </a:spcBef>
              <a:buFontTx/>
              <a:buNone/>
            </a:pPr>
            <a:br>
              <a:rPr lang="en-US" altLang="en-US" sz="2400" dirty="0">
                <a:solidFill>
                  <a:srgbClr val="000000"/>
                </a:solidFill>
                <a:latin typeface="Roboto" pitchFamily="2" charset="0"/>
              </a:rPr>
            </a:br>
            <a:endParaRPr lang="en-US" altLang="en-US" sz="2400" dirty="0">
              <a:latin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986713" y="3816350"/>
            <a:ext cx="3908425" cy="27368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Content Placeholder 4"/>
          <p:cNvSpPr txBox="1"/>
          <p:nvPr/>
        </p:nvSpPr>
        <p:spPr>
          <a:xfrm>
            <a:off x="3948113" y="152400"/>
            <a:ext cx="3352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366713" y="762000"/>
            <a:ext cx="11353800" cy="13668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b="1" u="sng" dirty="0">
                <a:solidFill>
                  <a:srgbClr val="0000FF"/>
                </a:solidFill>
                <a:latin typeface="Times New Roman" panose="02020603050405020304" pitchFamily="18" charset="0"/>
                <a:cs typeface="Times New Roman" panose="02020603050405020304" pitchFamily="18" charset="0"/>
              </a:rPr>
              <a:t>B</a:t>
            </a:r>
            <a:r>
              <a:rPr lang="en-US" altLang="en-US" sz="2400" b="1" u="sng" dirty="0">
                <a:solidFill>
                  <a:srgbClr val="0000FF"/>
                </a:solidFill>
                <a:latin typeface="Times New Roman" panose="02020603050405020304" pitchFamily="18" charset="0"/>
                <a:ea typeface="Times New Roman" panose="02020603050405020304" pitchFamily="18" charset="0"/>
              </a:rPr>
              <a:t>à</a:t>
            </a:r>
            <a:r>
              <a:rPr lang="en-US" altLang="en-US" sz="2400" b="1" u="sng" dirty="0">
                <a:solidFill>
                  <a:srgbClr val="0000FF"/>
                </a:solidFill>
                <a:latin typeface="Times New Roman" panose="02020603050405020304" pitchFamily="18" charset="0"/>
                <a:cs typeface="Times New Roman" panose="02020603050405020304" pitchFamily="18" charset="0"/>
              </a:rPr>
              <a:t>i 7</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Kéo căng sợi dây cao su. Dùng tay bật sợi dây cao su đó, ta nghe thấy âm thanh. Nguồn âm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A. </a:t>
            </a:r>
            <a:r>
              <a:rPr lang="en-US" altLang="en-US" sz="2400" dirty="0">
                <a:latin typeface="Times New Roman" panose="02020603050405020304" pitchFamily="18" charset="0"/>
                <a:cs typeface="Times New Roman" panose="02020603050405020304" pitchFamily="18" charset="0"/>
              </a:rPr>
              <a:t>sợi dây cao su        </a:t>
            </a:r>
            <a:r>
              <a:rPr lang="en-US" altLang="en-US" sz="2400" b="1" dirty="0">
                <a:latin typeface="Times New Roman" panose="02020603050405020304" pitchFamily="18" charset="0"/>
                <a:cs typeface="Times New Roman" panose="02020603050405020304" pitchFamily="18" charset="0"/>
              </a:rPr>
              <a:t>B. </a:t>
            </a:r>
            <a:r>
              <a:rPr lang="en-US" altLang="en-US" sz="2400" dirty="0">
                <a:latin typeface="Times New Roman" panose="02020603050405020304" pitchFamily="18" charset="0"/>
                <a:cs typeface="Times New Roman" panose="02020603050405020304" pitchFamily="18" charset="0"/>
              </a:rPr>
              <a:t>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tay    	        </a:t>
            </a:r>
            <a:r>
              <a:rPr lang="en-US" altLang="en-US" sz="2400" b="1" dirty="0">
                <a:latin typeface="Times New Roman" panose="02020603050405020304" pitchFamily="18" charset="0"/>
                <a:cs typeface="Times New Roman" panose="02020603050405020304" pitchFamily="18" charset="0"/>
              </a:rPr>
              <a:t>C. </a:t>
            </a:r>
            <a:r>
              <a:rPr lang="en-US" altLang="en-US" sz="2400" dirty="0">
                <a:latin typeface="Times New Roman" panose="02020603050405020304" pitchFamily="18" charset="0"/>
                <a:cs typeface="Times New Roman" panose="02020603050405020304" pitchFamily="18" charset="0"/>
              </a:rPr>
              <a:t>không khí         	</a:t>
            </a:r>
            <a:r>
              <a:rPr lang="en-US" altLang="en-US" sz="2400" b="1" dirty="0">
                <a:latin typeface="Times New Roman" panose="02020603050405020304" pitchFamily="18" charset="0"/>
                <a:cs typeface="Times New Roman" panose="02020603050405020304" pitchFamily="18" charset="0"/>
              </a:rPr>
              <a:t>D. </a:t>
            </a:r>
            <a:r>
              <a:rPr lang="en-US" altLang="en-US" sz="2400" dirty="0">
                <a:latin typeface="Times New Roman" panose="02020603050405020304" pitchFamily="18" charset="0"/>
                <a:cs typeface="Times New Roman" panose="02020603050405020304" pitchFamily="18" charset="0"/>
              </a:rPr>
              <a:t>Cả A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C</a:t>
            </a:r>
            <a:endParaRPr lang="en-US" altLang="en-US" sz="2400"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366713" y="1600200"/>
            <a:ext cx="531813" cy="455613"/>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66713" y="2182813"/>
            <a:ext cx="11353800" cy="26400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b="1" u="sng" dirty="0">
                <a:solidFill>
                  <a:srgbClr val="0000FF"/>
                </a:solidFill>
                <a:latin typeface="Times New Roman" panose="02020603050405020304" pitchFamily="18" charset="0"/>
                <a:cs typeface="Times New Roman" panose="02020603050405020304" pitchFamily="18" charset="0"/>
              </a:rPr>
              <a:t>B</a:t>
            </a:r>
            <a:r>
              <a:rPr lang="en-US" altLang="en-US" sz="2400" b="1" u="sng" dirty="0">
                <a:solidFill>
                  <a:srgbClr val="0000FF"/>
                </a:solidFill>
                <a:latin typeface="Times New Roman" panose="02020603050405020304" pitchFamily="18" charset="0"/>
                <a:ea typeface="Times New Roman" panose="02020603050405020304" pitchFamily="18" charset="0"/>
              </a:rPr>
              <a:t>à</a:t>
            </a:r>
            <a:r>
              <a:rPr lang="en-US" altLang="en-US" sz="2400" b="1" u="sng" dirty="0">
                <a:solidFill>
                  <a:srgbClr val="0000FF"/>
                </a:solidFill>
                <a:latin typeface="Times New Roman" panose="02020603050405020304" pitchFamily="18" charset="0"/>
                <a:cs typeface="Times New Roman" panose="02020603050405020304" pitchFamily="18" charset="0"/>
              </a:rPr>
              <a:t>i 8</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Khi bầu trời xung quanh ta có dông, ta thường nghe thấy tiếng sấm. Nguồn âm phát ra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A</a:t>
            </a:r>
            <a:r>
              <a:rPr lang="en-US" altLang="en-US" sz="2400" dirty="0">
                <a:latin typeface="Times New Roman" panose="02020603050405020304" pitchFamily="18" charset="0"/>
                <a:cs typeface="Times New Roman" panose="02020603050405020304" pitchFamily="18" charset="0"/>
              </a:rPr>
              <a:t>. các lớp không khí va chạm nhau.	</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B. </a:t>
            </a:r>
            <a:r>
              <a:rPr lang="en-US" altLang="en-US" sz="2400" dirty="0">
                <a:latin typeface="Times New Roman" panose="02020603050405020304" pitchFamily="18" charset="0"/>
                <a:cs typeface="Times New Roman" panose="02020603050405020304" pitchFamily="18" charset="0"/>
              </a:rPr>
              <a:t>do nhiều hơi nước trong không khí va chạm nhau.</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C. </a:t>
            </a:r>
            <a:r>
              <a:rPr lang="en-US" altLang="en-US" sz="2400" dirty="0">
                <a:latin typeface="Times New Roman" panose="02020603050405020304" pitchFamily="18" charset="0"/>
                <a:cs typeface="Times New Roman" panose="02020603050405020304" pitchFamily="18" charset="0"/>
              </a:rPr>
              <a:t>lớp không khí ở đó dao động mạnh.    	</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D. </a:t>
            </a:r>
            <a:r>
              <a:rPr lang="en-US" altLang="en-US" sz="2400" dirty="0">
                <a:latin typeface="Times New Roman" panose="02020603050405020304" pitchFamily="18" charset="0"/>
                <a:cs typeface="Times New Roman" panose="02020603050405020304" pitchFamily="18" charset="0"/>
              </a:rPr>
              <a:t>lớp không khí ở đó bị nén mạnh.</a:t>
            </a:r>
            <a:endParaRPr lang="en-US" altLang="en-US" sz="2400" dirty="0">
              <a:latin typeface="Times New Roman" panose="02020603050405020304" pitchFamily="18" charset="0"/>
              <a:ea typeface="Times New Roman" panose="02020603050405020304" pitchFamily="18" charset="0"/>
            </a:endParaRPr>
          </a:p>
        </p:txBody>
      </p:sp>
      <p:sp>
        <p:nvSpPr>
          <p:cNvPr id="8" name="Oval 7"/>
          <p:cNvSpPr>
            <a:spLocks noChangeArrowheads="1"/>
          </p:cNvSpPr>
          <p:nvPr/>
        </p:nvSpPr>
        <p:spPr bwMode="auto">
          <a:xfrm>
            <a:off x="366713" y="4344988"/>
            <a:ext cx="531813" cy="455613"/>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366713" y="4729163"/>
            <a:ext cx="11353800" cy="13668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b="1" u="sng" dirty="0">
                <a:solidFill>
                  <a:srgbClr val="0000FF"/>
                </a:solidFill>
                <a:latin typeface="Times New Roman" panose="02020603050405020304" pitchFamily="18" charset="0"/>
                <a:cs typeface="Times New Roman" panose="02020603050405020304" pitchFamily="18" charset="0"/>
              </a:rPr>
              <a:t>B</a:t>
            </a:r>
            <a:r>
              <a:rPr lang="en-US" altLang="en-US" sz="2400" b="1" u="sng" dirty="0">
                <a:solidFill>
                  <a:srgbClr val="0000FF"/>
                </a:solidFill>
                <a:latin typeface="Times New Roman" panose="02020603050405020304" pitchFamily="18" charset="0"/>
                <a:ea typeface="Times New Roman" panose="02020603050405020304" pitchFamily="18" charset="0"/>
              </a:rPr>
              <a:t>à</a:t>
            </a:r>
            <a:r>
              <a:rPr lang="en-US" altLang="en-US" sz="2400" b="1" u="sng" dirty="0">
                <a:solidFill>
                  <a:srgbClr val="0000FF"/>
                </a:solidFill>
                <a:latin typeface="Times New Roman" panose="02020603050405020304" pitchFamily="18" charset="0"/>
                <a:cs typeface="Times New Roman" panose="02020603050405020304" pitchFamily="18" charset="0"/>
              </a:rPr>
              <a:t>i 9</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Khi luồng gió thổi qua rừng cây, ta nghe thấy âm thanh phát ra. Vật phát ra âm thanh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A. </a:t>
            </a:r>
            <a:r>
              <a:rPr lang="en-US" altLang="en-US" sz="2400" dirty="0">
                <a:latin typeface="Times New Roman" panose="02020603050405020304" pitchFamily="18" charset="0"/>
                <a:cs typeface="Times New Roman" panose="02020603050405020304" pitchFamily="18" charset="0"/>
              </a:rPr>
              <a:t>luồng gió         </a:t>
            </a:r>
            <a:r>
              <a:rPr lang="en-US" altLang="en-US" sz="2400" b="1" dirty="0">
                <a:latin typeface="Times New Roman" panose="02020603050405020304" pitchFamily="18" charset="0"/>
                <a:cs typeface="Times New Roman" panose="02020603050405020304" pitchFamily="18" charset="0"/>
              </a:rPr>
              <a:t>B. </a:t>
            </a:r>
            <a:r>
              <a:rPr lang="en-US" altLang="en-US" sz="2400" dirty="0">
                <a:latin typeface="Times New Roman" panose="02020603050405020304" pitchFamily="18" charset="0"/>
                <a:cs typeface="Times New Roman" panose="02020603050405020304" pitchFamily="18" charset="0"/>
              </a:rPr>
              <a:t>luồng gió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lá cây	  </a:t>
            </a:r>
            <a:r>
              <a:rPr lang="en-US" altLang="en-US" sz="2400" b="1" dirty="0">
                <a:latin typeface="Times New Roman" panose="02020603050405020304" pitchFamily="18" charset="0"/>
                <a:cs typeface="Times New Roman" panose="02020603050405020304" pitchFamily="18" charset="0"/>
              </a:rPr>
              <a:t>C. </a:t>
            </a:r>
            <a:r>
              <a:rPr lang="en-US" altLang="en-US" sz="2400" dirty="0">
                <a:latin typeface="Times New Roman" panose="02020603050405020304" pitchFamily="18" charset="0"/>
                <a:cs typeface="Times New Roman" panose="02020603050405020304" pitchFamily="18" charset="0"/>
              </a:rPr>
              <a:t>lá cây         	</a:t>
            </a:r>
            <a:r>
              <a:rPr lang="en-US" altLang="en-US" sz="2400" b="1" dirty="0">
                <a:latin typeface="Times New Roman" panose="02020603050405020304" pitchFamily="18" charset="0"/>
                <a:cs typeface="Times New Roman" panose="02020603050405020304" pitchFamily="18" charset="0"/>
              </a:rPr>
              <a:t>D. </a:t>
            </a:r>
            <a:r>
              <a:rPr lang="en-US" altLang="en-US" sz="2400" dirty="0">
                <a:latin typeface="Times New Roman" panose="02020603050405020304" pitchFamily="18" charset="0"/>
                <a:cs typeface="Times New Roman" panose="02020603050405020304" pitchFamily="18" charset="0"/>
              </a:rPr>
              <a:t>thân cây</a:t>
            </a:r>
            <a:endParaRPr lang="en-US" altLang="en-US" sz="2400" dirty="0">
              <a:latin typeface="Times New Roman" panose="02020603050405020304" pitchFamily="18" charset="0"/>
              <a:ea typeface="Times New Roman" panose="02020603050405020304" pitchFamily="18" charset="0"/>
            </a:endParaRPr>
          </a:p>
        </p:txBody>
      </p:sp>
      <p:sp>
        <p:nvSpPr>
          <p:cNvPr id="10" name="Oval 9"/>
          <p:cNvSpPr>
            <a:spLocks noChangeArrowheads="1"/>
          </p:cNvSpPr>
          <p:nvPr/>
        </p:nvSpPr>
        <p:spPr bwMode="auto">
          <a:xfrm>
            <a:off x="2500313" y="5564188"/>
            <a:ext cx="533400" cy="455613"/>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1" name="arro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charRg st="0" end="100"/>
                                            </p:txEl>
                                          </p:spTgt>
                                        </p:tgtEl>
                                        <p:attrNameLst>
                                          <p:attrName>style.visibility</p:attrName>
                                        </p:attrNameLst>
                                      </p:cBhvr>
                                      <p:to>
                                        <p:strVal val="visible"/>
                                      </p:to>
                                    </p:set>
                                    <p:animEffect transition="in" filter="fade">
                                      <p:cBhvr>
                                        <p:cTn id="12" dur="500"/>
                                        <p:tgtEl>
                                          <p:spTgt spid="5">
                                            <p:txEl>
                                              <p:charRg st="0" end="10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charRg st="100" end="183"/>
                                            </p:txEl>
                                          </p:spTgt>
                                        </p:tgtEl>
                                        <p:attrNameLst>
                                          <p:attrName>style.visibility</p:attrName>
                                        </p:attrNameLst>
                                      </p:cBhvr>
                                      <p:to>
                                        <p:strVal val="visible"/>
                                      </p:to>
                                    </p:set>
                                    <p:animEffect transition="in" filter="fade">
                                      <p:cBhvr>
                                        <p:cTn id="15" dur="500"/>
                                        <p:tgtEl>
                                          <p:spTgt spid="5">
                                            <p:txEl>
                                              <p:charRg st="100" end="18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charRg st="95" end="131"/>
                                            </p:txEl>
                                          </p:spTgt>
                                        </p:tgtEl>
                                        <p:attrNameLst>
                                          <p:attrName>style.visibility</p:attrName>
                                        </p:attrNameLst>
                                      </p:cBhvr>
                                      <p:to>
                                        <p:strVal val="visible"/>
                                      </p:to>
                                    </p:set>
                                    <p:animEffect transition="in" filter="fade">
                                      <p:cBhvr>
                                        <p:cTn id="20" dur="500"/>
                                        <p:tgtEl>
                                          <p:spTgt spid="7">
                                            <p:txEl>
                                              <p:charRg st="95" end="13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repeatCount="300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57000">
                                        <p:cTn display="0" masterRel="sameClick">
                                          <p:stCondLst>
                                            <p:cond evt="begin" delay="0">
                                              <p:tn val="23"/>
                                            </p:cond>
                                          </p:stCondLst>
                                          <p:endCondLst>
                                            <p:cond evt="onStopAudio" delay="0">
                                              <p:tgtEl>
                                                <p:sldTgt/>
                                              </p:tgtEl>
                                            </p:cond>
                                          </p:endCondLst>
                                        </p:cTn>
                                        <p:tgtEl>
                                          <p:sndTgt r:embed="rId1" name="arrow.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repeatCount="300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audio>
                                      <p:cMediaNode vol="57000">
                                        <p:cTn display="0" masterRel="sameClick">
                                          <p:stCondLst>
                                            <p:cond evt="begin" delay="0">
                                              <p:tn val="33"/>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Content Placeholder 4"/>
          <p:cNvSpPr txBox="1"/>
          <p:nvPr/>
        </p:nvSpPr>
        <p:spPr>
          <a:xfrm>
            <a:off x="3948113" y="152400"/>
            <a:ext cx="3352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671513" y="1046163"/>
            <a:ext cx="10515600" cy="26416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b="1" u="sng" dirty="0">
                <a:solidFill>
                  <a:srgbClr val="0000FF"/>
                </a:solidFill>
                <a:latin typeface="Times New Roman" panose="02020603050405020304" pitchFamily="18" charset="0"/>
                <a:cs typeface="Times New Roman" panose="02020603050405020304" pitchFamily="18" charset="0"/>
              </a:rPr>
              <a:t>B</a:t>
            </a:r>
            <a:r>
              <a:rPr lang="en-US" altLang="en-US" sz="2400" b="1" u="sng" dirty="0">
                <a:solidFill>
                  <a:srgbClr val="0000FF"/>
                </a:solidFill>
                <a:latin typeface="Times New Roman" panose="02020603050405020304" pitchFamily="18" charset="0"/>
                <a:ea typeface="Times New Roman" panose="02020603050405020304" pitchFamily="18" charset="0"/>
              </a:rPr>
              <a:t>à</a:t>
            </a:r>
            <a:r>
              <a:rPr lang="en-US" altLang="en-US" sz="2400" b="1" u="sng" dirty="0">
                <a:solidFill>
                  <a:srgbClr val="0000FF"/>
                </a:solidFill>
                <a:latin typeface="Times New Roman" panose="02020603050405020304" pitchFamily="18" charset="0"/>
                <a:cs typeface="Times New Roman" panose="02020603050405020304" pitchFamily="18" charset="0"/>
              </a:rPr>
              <a:t>i 10</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Lựa chọn phương án </a:t>
            </a:r>
            <a:r>
              <a:rPr lang="en-US" altLang="en-US" sz="2400" b="1" dirty="0">
                <a:latin typeface="Times New Roman" panose="02020603050405020304" pitchFamily="18" charset="0"/>
                <a:cs typeface="Times New Roman" panose="02020603050405020304" pitchFamily="18" charset="0"/>
              </a:rPr>
              <a:t>đúng</a:t>
            </a:r>
            <a:r>
              <a:rPr lang="en-US" altLang="en-US" sz="2400" dirty="0">
                <a:latin typeface="Times New Roman" panose="02020603050405020304" pitchFamily="18" charset="0"/>
                <a:cs typeface="Times New Roman" panose="02020603050405020304" pitchFamily="18" charset="0"/>
              </a:rPr>
              <a:t>? Dùng búa gõ xuống mặt 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Ta nghe thấy âm thanh phát ra thì:</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A. </a:t>
            </a:r>
            <a:r>
              <a:rPr lang="en-US" altLang="en-US" sz="2400" dirty="0">
                <a:latin typeface="Times New Roman" panose="02020603050405020304" pitchFamily="18" charset="0"/>
                <a:cs typeface="Times New Roman" panose="02020603050405020304" pitchFamily="18" charset="0"/>
              </a:rPr>
              <a:t>Mặt 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không phải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vật dao động vì ta thấy mặt 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đứng yên.</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B. </a:t>
            </a:r>
            <a:r>
              <a:rPr lang="en-US" altLang="en-US" sz="2400" dirty="0">
                <a:latin typeface="Times New Roman" panose="02020603050405020304" pitchFamily="18" charset="0"/>
                <a:cs typeface="Times New Roman" panose="02020603050405020304" pitchFamily="18" charset="0"/>
              </a:rPr>
              <a:t>Mặt 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vật dao động vì mặt 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dao động rất nhanh, ta không thấy được.</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C. </a:t>
            </a:r>
            <a:r>
              <a:rPr lang="en-US" altLang="en-US" sz="2400" dirty="0">
                <a:latin typeface="Times New Roman" panose="02020603050405020304" pitchFamily="18" charset="0"/>
                <a:cs typeface="Times New Roman" panose="02020603050405020304" pitchFamily="18" charset="0"/>
              </a:rPr>
              <a:t>Búa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vật dao dộng vì nhờ có búa mới tạo ra âm thanh.</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b="1" dirty="0">
                <a:latin typeface="Times New Roman" panose="02020603050405020304" pitchFamily="18" charset="0"/>
                <a:cs typeface="Times New Roman" panose="02020603050405020304" pitchFamily="18" charset="0"/>
              </a:rPr>
              <a:t>D</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Tay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nguồn âm vì tay dùng búa gõ xuống 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phát ra âm thanh.</a:t>
            </a:r>
            <a:endParaRPr lang="en-US" altLang="en-US" sz="2400"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595313" y="2363788"/>
            <a:ext cx="533400" cy="455613"/>
          </a:xfrm>
          <a:prstGeom prst="ellipse">
            <a:avLst/>
          </a:prstGeom>
          <a:noFill/>
          <a:ln w="38100">
            <a:solidFill>
              <a:srgbClr val="FF0000"/>
            </a:solidFill>
            <a:round/>
          </a:ln>
          <a:effec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60419"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60420" name="Content Placeholder 4"/>
          <p:cNvSpPr txBox="1"/>
          <p:nvPr/>
        </p:nvSpPr>
        <p:spPr>
          <a:xfrm>
            <a:off x="225425" y="1474788"/>
            <a:ext cx="64658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1905000"/>
            <a:ext cx="3352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pic>
        <p:nvPicPr>
          <p:cNvPr id="70657" name="Picture 7" descr="https://img.loigiaihay.com/picture/2022/0318/12_3.png"/>
          <p:cNvPicPr>
            <a:picLocks noChangeAspect="1"/>
          </p:cNvPicPr>
          <p:nvPr/>
        </p:nvPicPr>
        <p:blipFill>
          <a:blip r:embed="rId1"/>
          <a:stretch>
            <a:fillRect/>
          </a:stretch>
        </p:blipFill>
        <p:spPr>
          <a:xfrm>
            <a:off x="976313" y="3505200"/>
            <a:ext cx="3124200" cy="2819400"/>
          </a:xfrm>
          <a:prstGeom prst="rect">
            <a:avLst/>
          </a:prstGeom>
          <a:noFill/>
          <a:ln w="9525">
            <a:noFill/>
          </a:ln>
        </p:spPr>
      </p:pic>
      <p:sp>
        <p:nvSpPr>
          <p:cNvPr id="4" name="Rectangle 3"/>
          <p:cNvSpPr>
            <a:spLocks noChangeArrowheads="1"/>
          </p:cNvSpPr>
          <p:nvPr/>
        </p:nvSpPr>
        <p:spPr bwMode="auto">
          <a:xfrm>
            <a:off x="5048250" y="2971800"/>
            <a:ext cx="5181600" cy="1200150"/>
          </a:xfrm>
          <a:prstGeom prst="rect">
            <a:avLst/>
          </a:prstGeom>
          <a:noFill/>
          <a:ln>
            <a:noFill/>
          </a:ln>
          <a:effectLst>
            <a:prstShdw prst="shdw18" dist="17961" dir="13500000">
              <a:schemeClr val="accent1">
                <a:gamma/>
                <a:shade val="60000"/>
                <a:invGamma/>
              </a:schemeClr>
            </a:prstShdw>
          </a:effectLst>
        </p:spPr>
        <p:txBody>
          <a:bodyPr anchor="ctr">
            <a:spAutoFit/>
          </a:bodyPr>
          <a:p>
            <a:pPr>
              <a:buNone/>
            </a:pPr>
            <a:r>
              <a:rPr lang="en-US" altLang="en-US" dirty="0">
                <a:solidFill>
                  <a:srgbClr val="000000"/>
                </a:solidFill>
                <a:latin typeface="Times New Roman" panose="02020603050405020304" pitchFamily="18" charset="0"/>
                <a:cs typeface="Times New Roman" panose="02020603050405020304" pitchFamily="18" charset="0"/>
              </a:rPr>
              <a:t>Nhấn nút “Play” để nghe. Kéo nút trượt tăng dần tần số. Độ cao của âm nghe được liên hệ như thế n</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o với tần số âm?</a:t>
            </a:r>
            <a:endParaRPr lang="en-US" altLang="en-US" dirty="0">
              <a:latin typeface="Times New Roman" panose="02020603050405020304" pitchFamily="18" charset="0"/>
            </a:endParaRPr>
          </a:p>
        </p:txBody>
      </p:sp>
      <p:sp>
        <p:nvSpPr>
          <p:cNvPr id="6" name="Rectangle 5"/>
          <p:cNvSpPr/>
          <p:nvPr/>
        </p:nvSpPr>
        <p:spPr>
          <a:xfrm>
            <a:off x="1357313" y="2514600"/>
            <a:ext cx="3144837"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Times New Roman" panose="02020603050405020304" pitchFamily="18" charset="0"/>
              </a:rPr>
              <a:t>Truy cập trang web sau:</a:t>
            </a: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0657"/>
                                        </p:tgtEl>
                                        <p:attrNameLst>
                                          <p:attrName>style.visibility</p:attrName>
                                        </p:attrNameLst>
                                      </p:cBhvr>
                                      <p:to>
                                        <p:strVal val="visible"/>
                                      </p:to>
                                    </p:set>
                                    <p:animEffect transition="in" filter="wipe(down)">
                                      <p:cBhvr>
                                        <p:cTn id="17" dur="500"/>
                                        <p:tgtEl>
                                          <p:spTgt spid="706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838200"/>
            <a:ext cx="3352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pic>
        <p:nvPicPr>
          <p:cNvPr id="6" name="Picture 5" descr="https://img.loigiaihay.com/picture/2022/0318/13_2.png"/>
          <p:cNvPicPr>
            <a:picLocks noChangeAspect="1"/>
          </p:cNvPicPr>
          <p:nvPr/>
        </p:nvPicPr>
        <p:blipFill>
          <a:blip r:embed="rId1"/>
          <a:stretch>
            <a:fillRect/>
          </a:stretch>
        </p:blipFill>
        <p:spPr>
          <a:xfrm>
            <a:off x="595313" y="1776413"/>
            <a:ext cx="4648200" cy="4852987"/>
          </a:xfrm>
          <a:prstGeom prst="rect">
            <a:avLst/>
          </a:prstGeom>
          <a:noFill/>
          <a:ln w="9525">
            <a:noFill/>
          </a:ln>
        </p:spPr>
      </p:pic>
      <p:sp>
        <p:nvSpPr>
          <p:cNvPr id="7" name="Rectangle 6"/>
          <p:cNvSpPr/>
          <p:nvPr/>
        </p:nvSpPr>
        <p:spPr>
          <a:xfrm>
            <a:off x="5472113" y="2274888"/>
            <a:ext cx="5638800" cy="2678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dirty="0">
                <a:latin typeface="Times New Roman" panose="02020603050405020304" pitchFamily="18" charset="0"/>
                <a:cs typeface="Calibri" panose="020F0502020204030204" pitchFamily="34" charset="0"/>
              </a:rPr>
              <a:t>Sử dụng điện thoại quét mã QR, nhấn nút “Play” v</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nghe</a:t>
            </a:r>
            <a:br>
              <a:rPr lang="en-US" altLang="en-US" sz="2400" dirty="0">
                <a:latin typeface="Times New Roman" panose="02020603050405020304" pitchFamily="18" charset="0"/>
                <a:cs typeface="Calibri" panose="020F0502020204030204" pitchFamily="34" charset="0"/>
              </a:rPr>
            </a:br>
            <a:br>
              <a:rPr lang="en-US" altLang="en-US" sz="2400" dirty="0">
                <a:latin typeface="Times New Roman" panose="02020603050405020304" pitchFamily="18" charset="0"/>
                <a:cs typeface="Calibri" panose="020F0502020204030204" pitchFamily="34" charset="0"/>
              </a:rPr>
            </a:br>
            <a:r>
              <a:rPr lang="en-US" altLang="en-US" sz="2400" dirty="0">
                <a:latin typeface="Times New Roman" panose="02020603050405020304" pitchFamily="18" charset="0"/>
                <a:cs typeface="Calibri" panose="020F0502020204030204" pitchFamily="34" charset="0"/>
              </a:rPr>
              <a:t>Tần số c</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ng lớn thì độ cao của âm c</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ng bổng. Tần số c</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ng nhỏ thì độ cao của âm c</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ng trầm.</a:t>
            </a:r>
            <a:br>
              <a:rPr lang="en-US" altLang="en-US" sz="2400" dirty="0">
                <a:latin typeface="Times New Roman" panose="02020603050405020304" pitchFamily="18" charset="0"/>
                <a:cs typeface="Calibri" panose="020F0502020204030204" pitchFamily="34" charset="0"/>
              </a:rPr>
            </a:b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671513" y="1371600"/>
            <a:ext cx="109728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u="sng" dirty="0">
                <a:latin typeface="Times New Roman" panose="02020603050405020304" pitchFamily="18" charset="0"/>
                <a:cs typeface="Times New Roman" panose="02020603050405020304" pitchFamily="18" charset="0"/>
              </a:rPr>
              <a:t>BTập 1 / SGK</a:t>
            </a:r>
            <a:r>
              <a:rPr lang="en-US" altLang="en-US" sz="2400" dirty="0">
                <a:latin typeface="Times New Roman" panose="02020603050405020304" pitchFamily="18" charset="0"/>
                <a:cs typeface="Times New Roman" panose="02020603050405020304" pitchFamily="18" charset="0"/>
              </a:rPr>
              <a:t> : </a:t>
            </a:r>
            <a:r>
              <a:rPr lang="en-US" altLang="en-US" sz="2400" dirty="0">
                <a:latin typeface="Times New Roman" panose="02020603050405020304" pitchFamily="18" charset="0"/>
                <a:cs typeface="Calibri" panose="020F0502020204030204" pitchFamily="34" charset="0"/>
              </a:rPr>
              <a:t>Lo</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i muỗi v</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ruồi đen thường phát ra âm thanh khi bay. Âm thanh phát ra khi bay của muỗi hay ruồi đen nghe bổng hơn? Vì sao?</a:t>
            </a:r>
            <a:endParaRPr lang="en-US" altLang="en-US" sz="2400" dirty="0">
              <a:latin typeface="Times New Roman" panose="02020603050405020304" pitchFamily="18" charset="0"/>
            </a:endParaRPr>
          </a:p>
        </p:txBody>
      </p:sp>
      <p:sp>
        <p:nvSpPr>
          <p:cNvPr id="62467" name="Content Placeholder 4"/>
          <p:cNvSpPr txBox="1"/>
          <p:nvPr/>
        </p:nvSpPr>
        <p:spPr>
          <a:xfrm>
            <a:off x="3948113" y="838200"/>
            <a:ext cx="3352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sp>
        <p:nvSpPr>
          <p:cNvPr id="62468"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7" name="Rectangle 6"/>
          <p:cNvSpPr/>
          <p:nvPr/>
        </p:nvSpPr>
        <p:spPr>
          <a:xfrm>
            <a:off x="671513" y="2128838"/>
            <a:ext cx="10820400" cy="28178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342900">
              <a:spcBef>
                <a:spcPts val="600"/>
              </a:spcBef>
              <a:buFontTx/>
              <a:buNone/>
            </a:pPr>
            <a:r>
              <a:rPr lang="en-US" altLang="en-US" sz="2400" b="1" u="sng" dirty="0">
                <a:solidFill>
                  <a:srgbClr val="000000"/>
                </a:solidFill>
                <a:latin typeface="Times New Roman" panose="02020603050405020304" pitchFamily="18" charset="0"/>
                <a:cs typeface="Times New Roman" panose="02020603050405020304" pitchFamily="18" charset="0"/>
              </a:rPr>
              <a:t>Trả lời</a:t>
            </a: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342900">
              <a:lnSpc>
                <a:spcPts val="1650"/>
              </a:lnSpc>
              <a:spcBef>
                <a:spcPct val="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342900">
              <a:lnSpc>
                <a:spcPts val="1650"/>
              </a:lnSpc>
              <a:spcBef>
                <a:spcPct val="0"/>
              </a:spcBef>
              <a:buFontTx/>
              <a:buNone/>
            </a:pPr>
            <a:r>
              <a:rPr lang="en-US" altLang="en-US" sz="2400" dirty="0">
                <a:latin typeface="Times New Roman" panose="02020603050405020304" pitchFamily="18" charset="0"/>
                <a:cs typeface="Times New Roman" panose="02020603050405020304" pitchFamily="18" charset="0"/>
              </a:rPr>
              <a:t>Tần số phát ra của lo</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i muỗi khoảng 600 Hz, tần số phát ra của lo</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i ruồi đen</a:t>
            </a:r>
            <a:endParaRPr lang="en-US" altLang="en-US" sz="2400" dirty="0">
              <a:latin typeface="Times New Roman" panose="02020603050405020304" pitchFamily="18" charset="0"/>
              <a:cs typeface="Times New Roman" panose="02020603050405020304" pitchFamily="18" charset="0"/>
            </a:endParaRPr>
          </a:p>
          <a:p>
            <a:pPr marL="0" lvl="0" indent="342900">
              <a:lnSpc>
                <a:spcPts val="1650"/>
              </a:lnSpc>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marL="0" lvl="0" indent="342900">
              <a:lnSpc>
                <a:spcPts val="1650"/>
              </a:lnSpc>
              <a:spcBef>
                <a:spcPct val="0"/>
              </a:spcBef>
              <a:buFontTx/>
              <a:buNone/>
            </a:pPr>
            <a:r>
              <a:rPr lang="en-US" altLang="en-US" sz="2400" dirty="0">
                <a:latin typeface="Times New Roman" panose="02020603050405020304" pitchFamily="18" charset="0"/>
                <a:cs typeface="Times New Roman" panose="02020603050405020304" pitchFamily="18" charset="0"/>
              </a:rPr>
              <a:t> khoảng 350 Hz</a:t>
            </a:r>
            <a:endParaRPr lang="en-US" altLang="en-US" sz="2400" dirty="0">
              <a:latin typeface="Times New Roman" panose="02020603050405020304" pitchFamily="18" charset="0"/>
              <a:cs typeface="Times New Roman" panose="02020603050405020304" pitchFamily="18" charset="0"/>
            </a:endParaRPr>
          </a:p>
          <a:p>
            <a:pPr marL="0" lvl="0" indent="342900">
              <a:lnSpc>
                <a:spcPts val="1650"/>
              </a:lnSpc>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marL="0" lvl="0" indent="342900">
              <a:lnSpc>
                <a:spcPts val="1650"/>
              </a:lnSpc>
              <a:spcBef>
                <a:spcPts val="600"/>
              </a:spcBef>
              <a:spcAft>
                <a:spcPts val="900"/>
              </a:spcAft>
              <a:buFontTx/>
              <a:buNone/>
            </a:pPr>
            <a:r>
              <a:rPr lang="en-US" altLang="en-US" sz="2400" dirty="0">
                <a:solidFill>
                  <a:srgbClr val="000000"/>
                </a:solidFill>
                <a:latin typeface="Times New Roman" panose="02020603050405020304" pitchFamily="18" charset="0"/>
                <a:cs typeface="Times New Roman" panose="02020603050405020304" pitchFamily="18" charset="0"/>
              </a:rPr>
              <a:t>=&gt; Tần số của muỗi lớn hơn tần số của ruồi</a:t>
            </a:r>
            <a:endParaRPr lang="en-US" altLang="en-US" sz="2400" dirty="0">
              <a:solidFill>
                <a:srgbClr val="000000"/>
              </a:solidFill>
              <a:latin typeface="Times New Roman" panose="02020603050405020304" pitchFamily="18" charset="0"/>
              <a:cs typeface="Calibri" panose="020F0502020204030204" pitchFamily="34" charset="0"/>
            </a:endParaRPr>
          </a:p>
          <a:p>
            <a:pPr marL="0" lvl="0" indent="342900">
              <a:lnSpc>
                <a:spcPts val="1650"/>
              </a:lnSpc>
              <a:spcBef>
                <a:spcPts val="600"/>
              </a:spcBef>
              <a:spcAft>
                <a:spcPts val="900"/>
              </a:spcAft>
              <a:buFontTx/>
              <a:buNone/>
            </a:pPr>
            <a:r>
              <a:rPr lang="en-US" altLang="en-US" sz="2400" dirty="0">
                <a:solidFill>
                  <a:srgbClr val="000000"/>
                </a:solidFill>
                <a:latin typeface="Times New Roman" panose="02020603050405020304" pitchFamily="18" charset="0"/>
                <a:cs typeface="Times New Roman" panose="02020603050405020304" pitchFamily="18" charset="0"/>
              </a:rPr>
              <a:t>=&gt; Âm thanh phát ra khi bay của muỗi nghe bổng hơn ruồi đen.</a:t>
            </a:r>
            <a:endParaRPr lang="en-US" altLang="en-US" sz="2400" dirty="0">
              <a:solidFill>
                <a:srgbClr val="000000"/>
              </a:solidFill>
              <a:latin typeface="Times New Roman" panose="02020603050405020304" pitchFamily="18" charset="0"/>
              <a:cs typeface="Calibri" panose="020F0502020204030204" pitchFamily="34" charset="0"/>
            </a:endParaRPr>
          </a:p>
          <a:p>
            <a:pPr marL="0" lvl="0" indent="342900">
              <a:spcBef>
                <a:spcPts val="600"/>
              </a:spcBef>
              <a:spcAft>
                <a:spcPts val="600"/>
              </a:spcAft>
              <a:buFontTx/>
              <a:buNone/>
            </a:pPr>
            <a:r>
              <a:rPr lang="vi-VN" altLang="en-US" sz="2400" dirty="0">
                <a:solidFill>
                  <a:srgbClr val="000000"/>
                </a:solidFill>
                <a:latin typeface="Times New Roman" panose="02020603050405020304" pitchFamily="18" charset="0"/>
                <a:cs typeface="Calibri" panose="020F0502020204030204" pitchFamily="34" charset="0"/>
              </a:rPr>
              <a:t> </a:t>
            </a:r>
            <a:endParaRPr lang="en-US" altLang="en-US" sz="2400"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63491" name="Content Placeholder 4"/>
          <p:cNvSpPr txBox="1"/>
          <p:nvPr/>
        </p:nvSpPr>
        <p:spPr>
          <a:xfrm>
            <a:off x="3948113" y="762000"/>
            <a:ext cx="3352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sp>
        <p:nvSpPr>
          <p:cNvPr id="6" name="Rectangle 5"/>
          <p:cNvSpPr/>
          <p:nvPr/>
        </p:nvSpPr>
        <p:spPr>
          <a:xfrm>
            <a:off x="671513" y="1447800"/>
            <a:ext cx="11125200" cy="9779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ts val="1650"/>
              </a:lnSpc>
              <a:spcBef>
                <a:spcPct val="0"/>
              </a:spcBef>
              <a:spcAft>
                <a:spcPts val="900"/>
              </a:spcAft>
              <a:buFontTx/>
              <a:buNone/>
            </a:pPr>
            <a:r>
              <a:rPr lang="en-US" altLang="en-US" sz="2400" b="1" dirty="0">
                <a:solidFill>
                  <a:srgbClr val="000000"/>
                </a:solidFill>
                <a:latin typeface="Times New Roman" panose="02020603050405020304" pitchFamily="18" charset="0"/>
                <a:cs typeface="Calibri" panose="020F0502020204030204" pitchFamily="34" charset="0"/>
              </a:rPr>
              <a:t>B</a:t>
            </a:r>
            <a:r>
              <a:rPr lang="en-US" altLang="en-US" sz="2400" b="1" dirty="0">
                <a:solidFill>
                  <a:srgbClr val="000000"/>
                </a:solidFill>
                <a:latin typeface="Times New Roman" panose="02020603050405020304" pitchFamily="18" charset="0"/>
                <a:ea typeface="Calibri" panose="020F0502020204030204" pitchFamily="34" charset="0"/>
              </a:rPr>
              <a:t>à</a:t>
            </a:r>
            <a:r>
              <a:rPr lang="en-US" altLang="en-US" sz="2400" b="1" dirty="0">
                <a:solidFill>
                  <a:srgbClr val="000000"/>
                </a:solidFill>
                <a:latin typeface="Times New Roman" panose="02020603050405020304" pitchFamily="18" charset="0"/>
                <a:cs typeface="Calibri" panose="020F0502020204030204" pitchFamily="34" charset="0"/>
              </a:rPr>
              <a:t>i tập 2/ sgk .</a:t>
            </a:r>
            <a:r>
              <a:rPr lang="en-US" altLang="en-US" sz="2400" dirty="0">
                <a:solidFill>
                  <a:srgbClr val="000000"/>
                </a:solidFill>
                <a:latin typeface="Times New Roman" panose="02020603050405020304" pitchFamily="18" charset="0"/>
                <a:cs typeface="Calibri" panose="020F0502020204030204" pitchFamily="34" charset="0"/>
              </a:rPr>
              <a:t> Để thay đổi độ to của tiếng đ</a:t>
            </a:r>
            <a:r>
              <a:rPr lang="en-US" altLang="en-US" sz="2400" dirty="0">
                <a:solidFill>
                  <a:srgbClr val="000000"/>
                </a:solidFill>
                <a:latin typeface="Times New Roman" panose="02020603050405020304" pitchFamily="18" charset="0"/>
                <a:ea typeface="Calibri" panose="020F0502020204030204" pitchFamily="34" charset="0"/>
              </a:rPr>
              <a:t>à</a:t>
            </a:r>
            <a:r>
              <a:rPr lang="en-US" altLang="en-US" sz="2400" dirty="0">
                <a:solidFill>
                  <a:srgbClr val="000000"/>
                </a:solidFill>
                <a:latin typeface="Times New Roman" panose="02020603050405020304" pitchFamily="18" charset="0"/>
                <a:cs typeface="Calibri" panose="020F0502020204030204" pitchFamily="34" charset="0"/>
              </a:rPr>
              <a:t>n, người nghệ sĩ chơi đ</a:t>
            </a:r>
            <a:r>
              <a:rPr lang="en-US" altLang="en-US" sz="2400" dirty="0">
                <a:solidFill>
                  <a:srgbClr val="000000"/>
                </a:solidFill>
                <a:latin typeface="Times New Roman" panose="02020603050405020304" pitchFamily="18" charset="0"/>
                <a:ea typeface="Calibri" panose="020F0502020204030204" pitchFamily="34" charset="0"/>
              </a:rPr>
              <a:t>à</a:t>
            </a:r>
            <a:r>
              <a:rPr lang="en-US" altLang="en-US" sz="2400" dirty="0">
                <a:solidFill>
                  <a:srgbClr val="000000"/>
                </a:solidFill>
                <a:latin typeface="Times New Roman" panose="02020603050405020304" pitchFamily="18" charset="0"/>
                <a:cs typeface="Calibri" panose="020F0502020204030204" pitchFamily="34" charset="0"/>
              </a:rPr>
              <a:t>n guitar thường</a:t>
            </a:r>
            <a:endParaRPr lang="en-US" altLang="en-US" sz="2400" dirty="0">
              <a:solidFill>
                <a:srgbClr val="000000"/>
              </a:solidFill>
              <a:latin typeface="Times New Roman" panose="02020603050405020304" pitchFamily="18" charset="0"/>
              <a:cs typeface="Calibri" panose="020F0502020204030204" pitchFamily="34" charset="0"/>
            </a:endParaRPr>
          </a:p>
          <a:p>
            <a:pPr marL="0" lvl="0" indent="0">
              <a:lnSpc>
                <a:spcPts val="1650"/>
              </a:lnSpc>
              <a:spcBef>
                <a:spcPct val="0"/>
              </a:spcBef>
              <a:spcAft>
                <a:spcPts val="900"/>
              </a:spcAft>
              <a:buFontTx/>
              <a:buNone/>
            </a:pPr>
            <a:endParaRPr lang="en-US" altLang="en-US" sz="2400" dirty="0">
              <a:solidFill>
                <a:srgbClr val="000000"/>
              </a:solidFill>
              <a:latin typeface="Times New Roman" panose="02020603050405020304" pitchFamily="18" charset="0"/>
              <a:cs typeface="Calibri" panose="020F0502020204030204" pitchFamily="34" charset="0"/>
            </a:endParaRPr>
          </a:p>
          <a:p>
            <a:pPr marL="0" lvl="0" indent="0">
              <a:lnSpc>
                <a:spcPts val="1650"/>
              </a:lnSpc>
              <a:spcBef>
                <a:spcPct val="0"/>
              </a:spcBef>
              <a:spcAft>
                <a:spcPts val="900"/>
              </a:spcAft>
              <a:buFontTx/>
              <a:buNone/>
            </a:pPr>
            <a:r>
              <a:rPr lang="en-US" altLang="en-US" sz="2400" dirty="0">
                <a:solidFill>
                  <a:srgbClr val="000000"/>
                </a:solidFill>
                <a:latin typeface="Times New Roman" panose="02020603050405020304" pitchFamily="18" charset="0"/>
                <a:cs typeface="Calibri" panose="020F0502020204030204" pitchFamily="34" charset="0"/>
              </a:rPr>
              <a:t> thực hiện các thao tác như thế n</a:t>
            </a:r>
            <a:r>
              <a:rPr lang="en-US" altLang="en-US" sz="2400" dirty="0">
                <a:solidFill>
                  <a:srgbClr val="000000"/>
                </a:solidFill>
                <a:latin typeface="Times New Roman" panose="02020603050405020304" pitchFamily="18" charset="0"/>
                <a:ea typeface="Calibri" panose="020F0502020204030204" pitchFamily="34" charset="0"/>
              </a:rPr>
              <a:t>à</a:t>
            </a:r>
            <a:r>
              <a:rPr lang="en-US" altLang="en-US" sz="2400" dirty="0">
                <a:solidFill>
                  <a:srgbClr val="000000"/>
                </a:solidFill>
                <a:latin typeface="Times New Roman" panose="02020603050405020304" pitchFamily="18" charset="0"/>
                <a:cs typeface="Calibri" panose="020F0502020204030204" pitchFamily="34" charset="0"/>
              </a:rPr>
              <a:t>o? Giải thích.</a:t>
            </a:r>
            <a:endParaRPr lang="en-US" altLang="en-US" sz="2400" dirty="0">
              <a:solidFill>
                <a:srgbClr val="000000"/>
              </a:solidFill>
              <a:latin typeface="Times New Roman" panose="02020603050405020304" pitchFamily="18" charset="0"/>
              <a:ea typeface="Calibri" panose="020F0502020204030204" pitchFamily="34" charset="0"/>
            </a:endParaRPr>
          </a:p>
        </p:txBody>
      </p:sp>
      <p:sp>
        <p:nvSpPr>
          <p:cNvPr id="7" name="Rectangle 6"/>
          <p:cNvSpPr/>
          <p:nvPr/>
        </p:nvSpPr>
        <p:spPr>
          <a:xfrm>
            <a:off x="671513" y="2435225"/>
            <a:ext cx="10896600" cy="2746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ts val="1650"/>
              </a:lnSpc>
              <a:spcBef>
                <a:spcPct val="0"/>
              </a:spcBef>
              <a:spcAft>
                <a:spcPts val="900"/>
              </a:spcAft>
              <a:buFontTx/>
              <a:buNone/>
            </a:pPr>
            <a:br>
              <a:rPr lang="en-US" altLang="en-US" sz="2400" b="1" dirty="0">
                <a:solidFill>
                  <a:srgbClr val="000000"/>
                </a:solidFill>
                <a:latin typeface="Times New Roman" panose="02020603050405020304" pitchFamily="18" charset="0"/>
                <a:cs typeface="Calibri" panose="020F0502020204030204" pitchFamily="34" charset="0"/>
              </a:rPr>
            </a:br>
            <a:r>
              <a:rPr lang="en-US" altLang="en-US" sz="2400" b="1" dirty="0">
                <a:solidFill>
                  <a:srgbClr val="000000"/>
                </a:solidFill>
                <a:latin typeface="Times New Roman" panose="02020603050405020304" pitchFamily="18" charset="0"/>
                <a:cs typeface="Calibri" panose="020F0502020204030204" pitchFamily="34" charset="0"/>
              </a:rPr>
              <a:t>Âm nghe được c</a:t>
            </a:r>
            <a:r>
              <a:rPr lang="en-US" altLang="en-US" sz="2400" b="1" dirty="0">
                <a:solidFill>
                  <a:srgbClr val="000000"/>
                </a:solidFill>
                <a:latin typeface="Times New Roman" panose="02020603050405020304" pitchFamily="18" charset="0"/>
                <a:ea typeface="Calibri" panose="020F0502020204030204" pitchFamily="34" charset="0"/>
              </a:rPr>
              <a:t>à</a:t>
            </a:r>
            <a:r>
              <a:rPr lang="en-US" altLang="en-US" sz="2400" b="1" dirty="0">
                <a:solidFill>
                  <a:srgbClr val="000000"/>
                </a:solidFill>
                <a:latin typeface="Times New Roman" panose="02020603050405020304" pitchFamily="18" charset="0"/>
                <a:cs typeface="Calibri" panose="020F0502020204030204" pitchFamily="34" charset="0"/>
              </a:rPr>
              <a:t>ng to khi biên độ âm c</a:t>
            </a:r>
            <a:r>
              <a:rPr lang="en-US" altLang="en-US" sz="2400" b="1" dirty="0">
                <a:solidFill>
                  <a:srgbClr val="000000"/>
                </a:solidFill>
                <a:latin typeface="Times New Roman" panose="02020603050405020304" pitchFamily="18" charset="0"/>
                <a:ea typeface="Calibri" panose="020F0502020204030204" pitchFamily="34" charset="0"/>
              </a:rPr>
              <a:t>à</a:t>
            </a:r>
            <a:r>
              <a:rPr lang="en-US" altLang="en-US" sz="2400" b="1" dirty="0">
                <a:solidFill>
                  <a:srgbClr val="000000"/>
                </a:solidFill>
                <a:latin typeface="Times New Roman" panose="02020603050405020304" pitchFamily="18" charset="0"/>
                <a:cs typeface="Calibri" panose="020F0502020204030204" pitchFamily="34" charset="0"/>
              </a:rPr>
              <a:t>ng lớn.</a:t>
            </a:r>
            <a:endParaRPr lang="en-US" altLang="en-US" sz="2400" b="1" dirty="0">
              <a:solidFill>
                <a:srgbClr val="000000"/>
              </a:solidFill>
              <a:latin typeface="Times New Roman" panose="02020603050405020304" pitchFamily="18" charset="0"/>
              <a:cs typeface="Calibri" panose="020F0502020204030204" pitchFamily="34" charset="0"/>
            </a:endParaRPr>
          </a:p>
          <a:p>
            <a:pPr marL="0" lvl="0" indent="0">
              <a:lnSpc>
                <a:spcPts val="1650"/>
              </a:lnSpc>
              <a:spcBef>
                <a:spcPct val="0"/>
              </a:spcBef>
              <a:spcAft>
                <a:spcPts val="900"/>
              </a:spcAft>
              <a:buFontTx/>
              <a:buNone/>
            </a:pPr>
            <a:br>
              <a:rPr lang="en-US" altLang="en-US" sz="2400" b="1" dirty="0">
                <a:solidFill>
                  <a:srgbClr val="000000"/>
                </a:solidFill>
                <a:latin typeface="Times New Roman" panose="02020603050405020304" pitchFamily="18" charset="0"/>
                <a:cs typeface="Calibri" panose="020F0502020204030204" pitchFamily="34" charset="0"/>
              </a:rPr>
            </a:br>
            <a:r>
              <a:rPr lang="en-US" altLang="en-US" sz="2400" b="1" dirty="0">
                <a:solidFill>
                  <a:srgbClr val="000000"/>
                </a:solidFill>
                <a:latin typeface="Times New Roman" panose="02020603050405020304" pitchFamily="18" charset="0"/>
                <a:cs typeface="Times New Roman" panose="02020603050405020304" pitchFamily="18" charset="0"/>
              </a:rPr>
              <a:t>Để thay đổi độ to của tiếng đ</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cs typeface="Times New Roman" panose="02020603050405020304" pitchFamily="18" charset="0"/>
              </a:rPr>
              <a:t>n, người nghệ sĩ chơi đ</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cs typeface="Times New Roman" panose="02020603050405020304" pitchFamily="18" charset="0"/>
              </a:rPr>
              <a:t>n thường gảy đ</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cs typeface="Times New Roman" panose="02020603050405020304" pitchFamily="18" charset="0"/>
              </a:rPr>
              <a:t>n mạnh yếu</a:t>
            </a:r>
            <a:endParaRPr lang="en-US" altLang="en-US" sz="2400" b="1"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ct val="0"/>
              </a:spcBef>
              <a:spcAft>
                <a:spcPts val="90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 khác nhau.</a:t>
            </a:r>
            <a:endParaRPr lang="en-US" altLang="en-US" sz="2400" b="1"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ct val="0"/>
              </a:spcBef>
              <a:spcAft>
                <a:spcPts val="900"/>
              </a:spcAft>
              <a:buFontTx/>
              <a:buNone/>
            </a:pPr>
            <a:endParaRPr lang="en-US" altLang="en-US" sz="2000" b="1" dirty="0">
              <a:latin typeface="Times New Roman" panose="02020603050405020304" pitchFamily="18" charset="0"/>
              <a:cs typeface="Calibri" panose="020F0502020204030204" pitchFamily="34" charset="0"/>
            </a:endParaRPr>
          </a:p>
          <a:p>
            <a:pPr marL="0" lvl="0" indent="0">
              <a:lnSpc>
                <a:spcPts val="1650"/>
              </a:lnSpc>
              <a:spcBef>
                <a:spcPct val="0"/>
              </a:spcBef>
              <a:spcAft>
                <a:spcPts val="90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Độ mạnh yếu khi gảy đ</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cs typeface="Times New Roman" panose="02020603050405020304" pitchFamily="18" charset="0"/>
              </a:rPr>
              <a:t>n khác nhau dẫn đến dao động của âm khác nhau, từ đó</a:t>
            </a:r>
            <a:endParaRPr lang="en-US" altLang="en-US" sz="2400" b="1"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ct val="0"/>
              </a:spcBef>
              <a:spcAft>
                <a:spcPts val="90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 </a:t>
            </a:r>
            <a:endParaRPr lang="en-US" altLang="en-US" sz="2400" b="1" dirty="0">
              <a:solidFill>
                <a:srgbClr val="000000"/>
              </a:solidFill>
              <a:latin typeface="Times New Roman" panose="02020603050405020304" pitchFamily="18" charset="0"/>
              <a:cs typeface="Times New Roman" panose="02020603050405020304" pitchFamily="18" charset="0"/>
            </a:endParaRPr>
          </a:p>
          <a:p>
            <a:pPr marL="0" lvl="0" indent="0">
              <a:lnSpc>
                <a:spcPts val="1650"/>
              </a:lnSpc>
              <a:spcBef>
                <a:spcPct val="0"/>
              </a:spcBef>
              <a:spcAft>
                <a:spcPts val="90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Biên   độ cũng khác nhau =&gt; Thay đổi được độ to.</a:t>
            </a:r>
            <a:endParaRPr lang="en-US" altLang="en-US" sz="1800" b="1" dirty="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charRg st="0" end="47"/>
                                            </p:txEl>
                                          </p:spTgt>
                                        </p:tgtEl>
                                        <p:attrNameLst>
                                          <p:attrName>style.visibility</p:attrName>
                                        </p:attrNameLst>
                                      </p:cBhvr>
                                      <p:to>
                                        <p:strVal val="visible"/>
                                      </p:to>
                                    </p:set>
                                    <p:animEffect transition="in" filter="fade">
                                      <p:cBhvr>
                                        <p:cTn id="12" dur="500"/>
                                        <p:tgtEl>
                                          <p:spTgt spid="7">
                                            <p:txEl>
                                              <p:charRg st="0" end="4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charRg st="47" end="128"/>
                                            </p:txEl>
                                          </p:spTgt>
                                        </p:tgtEl>
                                        <p:attrNameLst>
                                          <p:attrName>style.visibility</p:attrName>
                                        </p:attrNameLst>
                                      </p:cBhvr>
                                      <p:to>
                                        <p:strVal val="visible"/>
                                      </p:to>
                                    </p:set>
                                    <p:animEffect transition="in" filter="fade">
                                      <p:cBhvr>
                                        <p:cTn id="15" dur="500"/>
                                        <p:tgtEl>
                                          <p:spTgt spid="7">
                                            <p:txEl>
                                              <p:charRg st="47" end="12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charRg st="128" end="140"/>
                                            </p:txEl>
                                          </p:spTgt>
                                        </p:tgtEl>
                                        <p:attrNameLst>
                                          <p:attrName>style.visibility</p:attrName>
                                        </p:attrNameLst>
                                      </p:cBhvr>
                                      <p:to>
                                        <p:strVal val="visible"/>
                                      </p:to>
                                    </p:set>
                                    <p:animEffect transition="in" filter="fade">
                                      <p:cBhvr>
                                        <p:cTn id="18" dur="500"/>
                                        <p:tgtEl>
                                          <p:spTgt spid="7">
                                            <p:txEl>
                                              <p:charRg st="128" end="14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charRg st="141" end="216"/>
                                            </p:txEl>
                                          </p:spTgt>
                                        </p:tgtEl>
                                        <p:attrNameLst>
                                          <p:attrName>style.visibility</p:attrName>
                                        </p:attrNameLst>
                                      </p:cBhvr>
                                      <p:to>
                                        <p:strVal val="visible"/>
                                      </p:to>
                                    </p:set>
                                    <p:animEffect transition="in" filter="fade">
                                      <p:cBhvr>
                                        <p:cTn id="21" dur="500"/>
                                        <p:tgtEl>
                                          <p:spTgt spid="7">
                                            <p:txEl>
                                              <p:charRg st="141" end="21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charRg st="216" end="218"/>
                                            </p:txEl>
                                          </p:spTgt>
                                        </p:tgtEl>
                                        <p:attrNameLst>
                                          <p:attrName>style.visibility</p:attrName>
                                        </p:attrNameLst>
                                      </p:cBhvr>
                                      <p:to>
                                        <p:strVal val="visible"/>
                                      </p:to>
                                    </p:set>
                                    <p:animEffect transition="in" filter="fade">
                                      <p:cBhvr>
                                        <p:cTn id="24" dur="500"/>
                                        <p:tgtEl>
                                          <p:spTgt spid="7">
                                            <p:txEl>
                                              <p:charRg st="216" end="21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charRg st="218" end="267"/>
                                            </p:txEl>
                                          </p:spTgt>
                                        </p:tgtEl>
                                        <p:attrNameLst>
                                          <p:attrName>style.visibility</p:attrName>
                                        </p:attrNameLst>
                                      </p:cBhvr>
                                      <p:to>
                                        <p:strVal val="visible"/>
                                      </p:to>
                                    </p:set>
                                    <p:animEffect transition="in" filter="fade">
                                      <p:cBhvr>
                                        <p:cTn id="27" dur="500"/>
                                        <p:tgtEl>
                                          <p:spTgt spid="7">
                                            <p:txEl>
                                              <p:charRg st="218" end="2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153"/>
          <p:cNvSpPr txBox="1"/>
          <p:nvPr/>
        </p:nvSpPr>
        <p:spPr>
          <a:xfrm>
            <a:off x="1738313" y="76200"/>
            <a:ext cx="8229600" cy="5238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64515" name="Content Placeholder 4"/>
          <p:cNvSpPr txBox="1"/>
          <p:nvPr/>
        </p:nvSpPr>
        <p:spPr>
          <a:xfrm>
            <a:off x="225425" y="2143125"/>
            <a:ext cx="6465888"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64516" name="Rectangle 11"/>
          <p:cNvSpPr/>
          <p:nvPr/>
        </p:nvSpPr>
        <p:spPr>
          <a:xfrm>
            <a:off x="747713" y="2662238"/>
            <a:ext cx="10591800" cy="4619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spcAft>
                <a:spcPts val="1600"/>
              </a:spcAft>
              <a:buFontTx/>
              <a:buNone/>
            </a:pPr>
            <a:r>
              <a:rPr lang="en-US" altLang="en-US" sz="2400" dirty="0">
                <a:solidFill>
                  <a:srgbClr val="FF0000"/>
                </a:solidFill>
                <a:latin typeface="Times New Roman" panose="02020603050405020304" pitchFamily="18" charset="0"/>
                <a:ea typeface="KoHo Medium"/>
                <a:sym typeface="KoHo Medium"/>
              </a:rPr>
              <a:t>Số dao động của vật thực hiện được  trong 1 giây được gọi  tần số</a:t>
            </a:r>
            <a:endParaRPr lang="en-US" altLang="en-US" sz="2400" dirty="0">
              <a:solidFill>
                <a:srgbClr val="FF0000"/>
              </a:solidFill>
              <a:latin typeface="Times New Roman" panose="02020603050405020304" pitchFamily="18" charset="0"/>
              <a:ea typeface="KoHo Medium"/>
              <a:sym typeface="KoHo Medium"/>
            </a:endParaRPr>
          </a:p>
        </p:txBody>
      </p:sp>
      <p:sp>
        <p:nvSpPr>
          <p:cNvPr id="64517" name="Rectangle 13"/>
          <p:cNvSpPr/>
          <p:nvPr/>
        </p:nvSpPr>
        <p:spPr>
          <a:xfrm>
            <a:off x="366713" y="3097213"/>
            <a:ext cx="11353800" cy="9413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400" dirty="0">
                <a:latin typeface="Times New Roman" panose="02020603050405020304" pitchFamily="18" charset="0"/>
                <a:cs typeface="Times New Roman" panose="02020603050405020304" pitchFamily="18" charset="0"/>
              </a:rPr>
              <a:t>Âm phát ra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cao (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bổng </a:t>
            </a:r>
            <a:r>
              <a:rPr lang="en-US" altLang="en-US" sz="2400" dirty="0">
                <a:latin typeface="Cambria Math" panose="020405030504060302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tần số dao động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lớn.</a:t>
            </a:r>
            <a:endParaRPr lang="en-US" altLang="en-US" sz="2400" dirty="0">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sz="2400" dirty="0">
                <a:latin typeface="Times New Roman" panose="02020603050405020304" pitchFamily="18" charset="0"/>
                <a:cs typeface="Times New Roman" panose="02020603050405020304" pitchFamily="18" charset="0"/>
              </a:rPr>
              <a:t>  Âm phát ra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thấp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trầm) </a:t>
            </a:r>
            <a:r>
              <a:rPr lang="en-US" altLang="en-US" sz="2400" dirty="0">
                <a:latin typeface="Cambria Math" panose="020405030504060302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tần số dao động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nhỏ.</a:t>
            </a:r>
            <a:endParaRPr lang="en-US" altLang="en-US" sz="2400" dirty="0">
              <a:latin typeface="Times New Roman" panose="02020603050405020304" pitchFamily="18" charset="0"/>
              <a:ea typeface="Times New Roman" panose="02020603050405020304" pitchFamily="18" charset="0"/>
            </a:endParaRPr>
          </a:p>
        </p:txBody>
      </p:sp>
      <p:sp>
        <p:nvSpPr>
          <p:cNvPr id="64518"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64519" name="Rectangle 6"/>
          <p:cNvSpPr/>
          <p:nvPr/>
        </p:nvSpPr>
        <p:spPr>
          <a:xfrm>
            <a:off x="366713" y="1447800"/>
            <a:ext cx="11125200" cy="3286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ts val="1650"/>
              </a:lnSpc>
              <a:spcBef>
                <a:spcPts val="600"/>
              </a:spcBef>
              <a:spcAft>
                <a:spcPts val="900"/>
              </a:spcAft>
              <a:buFontTx/>
              <a:buNone/>
            </a:pPr>
            <a:r>
              <a:rPr lang="en-US" altLang="en-US" sz="1600" dirty="0">
                <a:solidFill>
                  <a:srgbClr val="000000"/>
                </a:solidFill>
                <a:latin typeface="Tahoma" panose="020B0604030504040204" pitchFamily="34"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Biên độ dao động l</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độ lệch lớn nhất của dao động so với vị trí cân bằng của nó.</a:t>
            </a:r>
            <a:endParaRPr lang="en-US" altLang="en-US" sz="2400" dirty="0">
              <a:solidFill>
                <a:srgbClr val="000000"/>
              </a:solidFill>
              <a:latin typeface="Times New Roman" panose="02020603050405020304" pitchFamily="18" charset="0"/>
              <a:ea typeface="Calibri" panose="020F0502020204030204" pitchFamily="34" charset="0"/>
            </a:endParaRPr>
          </a:p>
        </p:txBody>
      </p:sp>
      <p:sp>
        <p:nvSpPr>
          <p:cNvPr id="64520" name="Rectangle 7"/>
          <p:cNvSpPr/>
          <p:nvPr/>
        </p:nvSpPr>
        <p:spPr>
          <a:xfrm>
            <a:off x="366713" y="1828800"/>
            <a:ext cx="5851525" cy="4619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en-US" sz="2400" dirty="0">
                <a:latin typeface="Times New Roman" panose="02020603050405020304" pitchFamily="18" charset="0"/>
                <a:cs typeface="Times New Roman" panose="02020603050405020304" pitchFamily="18" charset="0"/>
              </a:rPr>
              <a:t>- Âm nghe được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to thì biên độ c</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lớn  </a:t>
            </a:r>
            <a:endParaRPr lang="en-US" altLang="en-US" sz="2000" dirty="0">
              <a:latin typeface="Times New Roman" panose="02020603050405020304" pitchFamily="18" charset="0"/>
              <a:ea typeface="Times New Roman" panose="02020603050405020304" pitchFamily="18" charset="0"/>
            </a:endParaRPr>
          </a:p>
        </p:txBody>
      </p:sp>
      <p:sp>
        <p:nvSpPr>
          <p:cNvPr id="10" name="Rectangle 3"/>
          <p:cNvSpPr txBox="1"/>
          <p:nvPr/>
        </p:nvSpPr>
        <p:spPr>
          <a:xfrm>
            <a:off x="900113" y="4038600"/>
            <a:ext cx="9982200" cy="25146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609600" lvl="0" indent="-609600" eaLnBrk="1" hangingPunct="1"/>
            <a:r>
              <a:rPr lang="en-US" altLang="en-US" sz="2600" dirty="0">
                <a:solidFill>
                  <a:srgbClr val="0033CC"/>
                </a:solidFill>
              </a:rPr>
              <a:t>                                              </a:t>
            </a:r>
            <a:r>
              <a:rPr lang="en-US" altLang="en-US" sz="3600" dirty="0">
                <a:solidFill>
                  <a:srgbClr val="0033CC"/>
                </a:solidFill>
                <a:latin typeface="Times New Roman" panose="02020603050405020304" pitchFamily="18" charset="0"/>
                <a:cs typeface="Times New Roman" panose="02020603050405020304" pitchFamily="18" charset="0"/>
              </a:rPr>
              <a:t>Hướng dẫn về nh</a:t>
            </a:r>
            <a:r>
              <a:rPr lang="en-US" altLang="en-US" sz="3600" dirty="0">
                <a:solidFill>
                  <a:srgbClr val="0033CC"/>
                </a:solidFill>
                <a:latin typeface="Times New Roman" panose="02020603050405020304" pitchFamily="18" charset="0"/>
                <a:ea typeface="Times New Roman" panose="02020603050405020304" pitchFamily="18" charset="0"/>
              </a:rPr>
              <a:t>à</a:t>
            </a:r>
            <a:endParaRPr lang="en-US" altLang="en-US" sz="3600" dirty="0">
              <a:latin typeface="Times New Roman" panose="02020603050405020304" pitchFamily="18" charset="0"/>
              <a:cs typeface="Times New Roman" panose="02020603050405020304" pitchFamily="18" charset="0"/>
            </a:endParaRPr>
          </a:p>
          <a:p>
            <a:pPr marL="609600" lvl="0" indent="-609600" eaLnBrk="1" hangingPunct="1"/>
            <a:r>
              <a:rPr lang="en-US" altLang="en-US" sz="2600" dirty="0">
                <a:latin typeface=".VnArabiaH" pitchFamily="34" charset="0"/>
              </a:rPr>
              <a:t>	</a:t>
            </a:r>
            <a:r>
              <a:rPr lang="en-US" altLang="en-US" sz="2400" dirty="0">
                <a:latin typeface="Times New Roman" panose="02020603050405020304" pitchFamily="18" charset="0"/>
                <a:cs typeface="Times New Roman" panose="02020603050405020304" pitchFamily="18" charset="0"/>
              </a:rPr>
              <a:t>+ Về 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sử dụng SGK để Học bài.</a:t>
            </a:r>
            <a:endParaRPr lang="en-US" altLang="en-US" sz="2400" dirty="0">
              <a:latin typeface="Times New Roman" panose="02020603050405020304" pitchFamily="18" charset="0"/>
              <a:cs typeface="Times New Roman" panose="02020603050405020304" pitchFamily="18" charset="0"/>
            </a:endParaRPr>
          </a:p>
          <a:p>
            <a:pPr marL="609600" lvl="0" indent="-609600" eaLnBrk="1" hangingPunct="1"/>
            <a:r>
              <a:rPr lang="en-US" altLang="en-US" sz="2400" dirty="0">
                <a:latin typeface="Times New Roman" panose="02020603050405020304" pitchFamily="18" charset="0"/>
                <a:cs typeface="Times New Roman" panose="02020603050405020304" pitchFamily="18" charset="0"/>
              </a:rPr>
              <a:t>	+ Làm bài tập SGK , SBT </a:t>
            </a:r>
            <a:endParaRPr lang="en-US" altLang="en-US" sz="2400" dirty="0">
              <a:latin typeface="Times New Roman" panose="02020603050405020304" pitchFamily="18" charset="0"/>
              <a:cs typeface="Times New Roman" panose="02020603050405020304" pitchFamily="18" charset="0"/>
            </a:endParaRPr>
          </a:p>
          <a:p>
            <a:pPr marL="609600" lvl="0" indent="-609600" eaLnBrk="1" hangingPunct="1"/>
            <a:r>
              <a:rPr lang="en-US" altLang="en-US" sz="2400" dirty="0">
                <a:latin typeface="Times New Roman" panose="02020603050405020304" pitchFamily="18" charset="0"/>
                <a:cs typeface="Times New Roman" panose="02020603050405020304" pitchFamily="18" charset="0"/>
              </a:rPr>
              <a:t>	+ Đọc trước bài 14: “</a:t>
            </a:r>
            <a:r>
              <a:rPr lang="en-US" altLang="en-US" sz="2400" dirty="0">
                <a:solidFill>
                  <a:srgbClr val="FF0000"/>
                </a:solidFill>
                <a:latin typeface="Times New Roman" panose="02020603050405020304" pitchFamily="18" charset="0"/>
                <a:cs typeface="Times New Roman" panose="02020603050405020304" pitchFamily="18" charset="0"/>
              </a:rPr>
              <a:t>Phản Xạ Âm </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charRg st="0" end="66"/>
                                            </p:txEl>
                                          </p:spTgt>
                                        </p:tgtEl>
                                        <p:attrNameLst>
                                          <p:attrName>style.visibility</p:attrName>
                                        </p:attrNameLst>
                                      </p:cBhvr>
                                      <p:to>
                                        <p:strVal val="visible"/>
                                      </p:to>
                                    </p:set>
                                    <p:animEffect transition="in" filter="checkerboard(across)">
                                      <p:cBhvr>
                                        <p:cTn id="7" dur="500"/>
                                        <p:tgtEl>
                                          <p:spTgt spid="10">
                                            <p:txEl>
                                              <p:charRg st="0" end="6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xEl>
                                              <p:charRg st="66" end="102"/>
                                            </p:txEl>
                                          </p:spTgt>
                                        </p:tgtEl>
                                        <p:attrNameLst>
                                          <p:attrName>style.visibility</p:attrName>
                                        </p:attrNameLst>
                                      </p:cBhvr>
                                      <p:to>
                                        <p:strVal val="visible"/>
                                      </p:to>
                                    </p:set>
                                    <p:animEffect transition="in" filter="checkerboard(across)">
                                      <p:cBhvr>
                                        <p:cTn id="12" dur="500"/>
                                        <p:tgtEl>
                                          <p:spTgt spid="10">
                                            <p:txEl>
                                              <p:charRg st="66" end="10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xEl>
                                              <p:charRg st="102" end="131"/>
                                            </p:txEl>
                                          </p:spTgt>
                                        </p:tgtEl>
                                        <p:attrNameLst>
                                          <p:attrName>style.visibility</p:attrName>
                                        </p:attrNameLst>
                                      </p:cBhvr>
                                      <p:to>
                                        <p:strVal val="visible"/>
                                      </p:to>
                                    </p:set>
                                    <p:animEffect transition="in" filter="checkerboard(across)">
                                      <p:cBhvr>
                                        <p:cTn id="17" dur="500"/>
                                        <p:tgtEl>
                                          <p:spTgt spid="10">
                                            <p:txEl>
                                              <p:charRg st="102" end="13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xEl>
                                              <p:charRg st="131" end="169"/>
                                            </p:txEl>
                                          </p:spTgt>
                                        </p:tgtEl>
                                        <p:attrNameLst>
                                          <p:attrName>style.visibility</p:attrName>
                                        </p:attrNameLst>
                                      </p:cBhvr>
                                      <p:to>
                                        <p:strVal val="visible"/>
                                      </p:to>
                                    </p:set>
                                    <p:animEffect transition="in" filter="checkerboard(across)">
                                      <p:cBhvr>
                                        <p:cTn id="22" dur="500"/>
                                        <p:tgtEl>
                                          <p:spTgt spid="10">
                                            <p:txEl>
                                              <p:charRg st="131" end="1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image 150002"/>
          <p:cNvPicPr>
            <a:picLocks noChangeAspect="1"/>
          </p:cNvPicPr>
          <p:nvPr/>
        </p:nvPicPr>
        <p:blipFill>
          <a:blip r:embed="rId1"/>
          <a:stretch>
            <a:fillRect/>
          </a:stretch>
        </p:blipFill>
        <p:spPr>
          <a:xfrm>
            <a:off x="0" y="7938"/>
            <a:ext cx="12161838" cy="6842125"/>
          </a:xfrm>
          <a:prstGeom prst="rect">
            <a:avLst/>
          </a:prstGeom>
          <a:noFill/>
          <a:ln w="9525">
            <a:noFill/>
          </a:ln>
        </p:spPr>
      </p:pic>
      <p:pic>
        <p:nvPicPr>
          <p:cNvPr id="65539" name="image 150003"/>
          <p:cNvPicPr>
            <a:picLocks noChangeAspect="1"/>
          </p:cNvPicPr>
          <p:nvPr/>
        </p:nvPicPr>
        <p:blipFill>
          <a:blip r:embed="rId2"/>
          <a:stretch>
            <a:fillRect/>
          </a:stretch>
        </p:blipFill>
        <p:spPr>
          <a:xfrm>
            <a:off x="7994650" y="2016125"/>
            <a:ext cx="2051050" cy="2590800"/>
          </a:xfrm>
          <a:prstGeom prst="rect">
            <a:avLst/>
          </a:prstGeom>
          <a:noFill/>
          <a:ln w="9525">
            <a:noFill/>
          </a:ln>
        </p:spPr>
      </p:pic>
      <p:pic>
        <p:nvPicPr>
          <p:cNvPr id="65540" name="image 150004"/>
          <p:cNvPicPr>
            <a:picLocks noChangeAspect="1"/>
          </p:cNvPicPr>
          <p:nvPr/>
        </p:nvPicPr>
        <p:blipFill>
          <a:blip r:embed="rId3"/>
          <a:stretch>
            <a:fillRect/>
          </a:stretch>
        </p:blipFill>
        <p:spPr>
          <a:xfrm>
            <a:off x="1184275" y="4765675"/>
            <a:ext cx="3984625" cy="25400"/>
          </a:xfrm>
          <a:prstGeom prst="rect">
            <a:avLst/>
          </a:prstGeom>
          <a:noFill/>
          <a:ln w="9525">
            <a:noFill/>
          </a:ln>
        </p:spPr>
      </p:pic>
      <p:pic>
        <p:nvPicPr>
          <p:cNvPr id="65541" name="image 150005"/>
          <p:cNvPicPr>
            <a:picLocks noChangeAspect="1"/>
          </p:cNvPicPr>
          <p:nvPr/>
        </p:nvPicPr>
        <p:blipFill>
          <a:blip r:embed="rId4"/>
          <a:stretch>
            <a:fillRect/>
          </a:stretch>
        </p:blipFill>
        <p:spPr>
          <a:xfrm>
            <a:off x="1184275" y="2079625"/>
            <a:ext cx="3984625" cy="25400"/>
          </a:xfrm>
          <a:prstGeom prst="rect">
            <a:avLst/>
          </a:prstGeom>
          <a:noFill/>
          <a:ln w="9525">
            <a:noFill/>
          </a:ln>
        </p:spPr>
      </p:pic>
      <p:pic>
        <p:nvPicPr>
          <p:cNvPr id="65542" name="image 150006"/>
          <p:cNvPicPr>
            <a:picLocks noChangeAspect="1"/>
          </p:cNvPicPr>
          <p:nvPr/>
        </p:nvPicPr>
        <p:blipFill>
          <a:blip r:embed="rId5"/>
          <a:stretch>
            <a:fillRect/>
          </a:stretch>
        </p:blipFill>
        <p:spPr>
          <a:xfrm>
            <a:off x="6081713" y="147638"/>
            <a:ext cx="601662" cy="6569075"/>
          </a:xfrm>
          <a:prstGeom prst="rect">
            <a:avLst/>
          </a:prstGeom>
          <a:noFill/>
          <a:ln w="9525">
            <a:noFill/>
          </a:ln>
        </p:spPr>
      </p:pic>
      <p:pic>
        <p:nvPicPr>
          <p:cNvPr id="65543" name="image 150007"/>
          <p:cNvPicPr>
            <a:picLocks noChangeAspect="1"/>
          </p:cNvPicPr>
          <p:nvPr/>
        </p:nvPicPr>
        <p:blipFill>
          <a:blip r:embed="rId6"/>
          <a:stretch>
            <a:fillRect/>
          </a:stretch>
        </p:blipFill>
        <p:spPr>
          <a:xfrm>
            <a:off x="5808663" y="1376363"/>
            <a:ext cx="493712" cy="241300"/>
          </a:xfrm>
          <a:prstGeom prst="rect">
            <a:avLst/>
          </a:prstGeom>
          <a:noFill/>
          <a:ln w="9525">
            <a:noFill/>
          </a:ln>
        </p:spPr>
      </p:pic>
      <p:pic>
        <p:nvPicPr>
          <p:cNvPr id="65544" name="image 150008"/>
          <p:cNvPicPr>
            <a:picLocks noChangeAspect="1"/>
          </p:cNvPicPr>
          <p:nvPr/>
        </p:nvPicPr>
        <p:blipFill>
          <a:blip r:embed="rId6"/>
          <a:stretch>
            <a:fillRect/>
          </a:stretch>
        </p:blipFill>
        <p:spPr>
          <a:xfrm>
            <a:off x="5808663" y="2662238"/>
            <a:ext cx="493712" cy="241300"/>
          </a:xfrm>
          <a:prstGeom prst="rect">
            <a:avLst/>
          </a:prstGeom>
          <a:noFill/>
          <a:ln w="9525">
            <a:noFill/>
          </a:ln>
        </p:spPr>
      </p:pic>
      <p:pic>
        <p:nvPicPr>
          <p:cNvPr id="65545" name="image 150009"/>
          <p:cNvPicPr>
            <a:picLocks noChangeAspect="1"/>
          </p:cNvPicPr>
          <p:nvPr/>
        </p:nvPicPr>
        <p:blipFill>
          <a:blip r:embed="rId6"/>
          <a:stretch>
            <a:fillRect/>
          </a:stretch>
        </p:blipFill>
        <p:spPr>
          <a:xfrm>
            <a:off x="5808663" y="3954463"/>
            <a:ext cx="493712" cy="241300"/>
          </a:xfrm>
          <a:prstGeom prst="rect">
            <a:avLst/>
          </a:prstGeom>
          <a:noFill/>
          <a:ln w="9525">
            <a:noFill/>
          </a:ln>
        </p:spPr>
      </p:pic>
      <p:pic>
        <p:nvPicPr>
          <p:cNvPr id="65546" name="image 1500010"/>
          <p:cNvPicPr>
            <a:picLocks noChangeAspect="1"/>
          </p:cNvPicPr>
          <p:nvPr/>
        </p:nvPicPr>
        <p:blipFill>
          <a:blip r:embed="rId6"/>
          <a:stretch>
            <a:fillRect/>
          </a:stretch>
        </p:blipFill>
        <p:spPr>
          <a:xfrm>
            <a:off x="5808663" y="5240338"/>
            <a:ext cx="493712" cy="241300"/>
          </a:xfrm>
          <a:prstGeom prst="rect">
            <a:avLst/>
          </a:prstGeom>
          <a:noFill/>
          <a:ln w="9525">
            <a:noFill/>
          </a:ln>
        </p:spPr>
      </p:pic>
      <p:sp>
        <p:nvSpPr>
          <p:cNvPr id="1500011" name="Object 1500011"/>
          <p:cNvSpPr txBox="1"/>
          <p:nvPr/>
        </p:nvSpPr>
        <p:spPr>
          <a:xfrm>
            <a:off x="6381750" y="5140325"/>
            <a:ext cx="5308600" cy="682625"/>
          </a:xfrm>
          <a:prstGeom prst="rect">
            <a:avLst/>
          </a:prstGeom>
        </p:spPr>
        <p:txBody>
          <a:bodyPr/>
          <a:lstStyle/>
          <a:p>
            <a:pPr marR="0" algn="ctr" defTabSz="914400">
              <a:buClrTx/>
              <a:buSzTx/>
              <a:buFontTx/>
              <a:buNone/>
              <a:defRPr/>
            </a:pPr>
            <a:r>
              <a:rPr kumimoji="0" lang="vi-VN" altLang="en-US" sz="3190" kern="1200" cap="none" spc="200" normalizeH="0" baseline="0" noProof="0" dirty="0">
                <a:solidFill>
                  <a:srgbClr val="FCFCFC">
                    <a:alpha val="100000"/>
                  </a:srgbClr>
                </a:solidFill>
                <a:latin typeface="Times New Roman" panose="02020603050405020304" pitchFamily="18" charset="0"/>
                <a:ea typeface="YouYuan" panose="02010509060101010101" pitchFamily="49" charset="-122"/>
                <a:cs typeface="Times New Roman" panose="02020603050405020304" pitchFamily="18" charset="0"/>
              </a:rPr>
              <a:t>CHÚC CÁC EM HỌC TỐT</a:t>
            </a:r>
            <a:endParaRPr kumimoji="0" lang="vi-VN" altLang="en-US" sz="3190" kern="1200" cap="none" spc="200" normalizeH="0" baseline="0" noProof="0" dirty="0">
              <a:solidFill>
                <a:srgbClr val="FCFCFC">
                  <a:alpha val="100000"/>
                </a:srgbClr>
              </a:solidFill>
              <a:latin typeface="Times New Roman" panose="02020603050405020304" pitchFamily="18" charset="0"/>
              <a:ea typeface="YouYuan" panose="02010509060101010101" pitchFamily="49" charset="-122"/>
              <a:cs typeface="Times New Roman" panose="02020603050405020304" pitchFamily="18" charset="0"/>
            </a:endParaRPr>
          </a:p>
        </p:txBody>
      </p:sp>
      <p:pic>
        <p:nvPicPr>
          <p:cNvPr id="65548" name="图片 1"/>
          <p:cNvPicPr>
            <a:picLocks noChangeAspect="1"/>
          </p:cNvPicPr>
          <p:nvPr/>
        </p:nvPicPr>
        <p:blipFill>
          <a:blip r:embed="rId7"/>
          <a:stretch>
            <a:fillRect/>
          </a:stretch>
        </p:blipFill>
        <p:spPr>
          <a:xfrm>
            <a:off x="1262063" y="2332038"/>
            <a:ext cx="3984625" cy="2282825"/>
          </a:xfrm>
          <a:prstGeom prst="rect">
            <a:avLst/>
          </a:prstGeom>
          <a:noFill/>
          <a:ln w="9525">
            <a:noFill/>
          </a:ln>
        </p:spPr>
      </p:pic>
      <p:pic>
        <p:nvPicPr>
          <p:cNvPr id="2" name="nhac nen 1.mp3">
            <a:hlinkClick r:id="" action="ppaction://media"/>
          </p:cNvPr>
          <p:cNvPicPr>
            <a:picLocks noRot="1" noChangeAspect="1"/>
          </p:cNvPicPr>
          <p:nvPr>
            <a:audioFile r:link="rId8"/>
            <p:extLst>
              <p:ext uri="{DAA4B4D4-6D71-4841-9C94-3DE7FCFB9230}">
                <p14:media xmlns:p14="http://schemas.microsoft.com/office/powerpoint/2010/main" r:link="rId9"/>
              </p:ext>
            </p:extLst>
          </p:nvPr>
        </p:nvPicPr>
        <p:blipFill>
          <a:blip r:embed="rId10"/>
          <a:stretch>
            <a:fillRect/>
          </a:stretch>
        </p:blipFill>
        <p:spPr>
          <a:xfrm>
            <a:off x="10806113" y="5934075"/>
            <a:ext cx="609600" cy="609600"/>
          </a:xfrm>
          <a:prstGeom prst="rect">
            <a:avLst/>
          </a:prstGeom>
          <a:noFill/>
          <a:ln w="9525">
            <a:noFill/>
          </a:ln>
        </p:spPr>
      </p:pic>
    </p:spTree>
    <p:custDataLst>
      <p:tags r:id="rId11"/>
    </p:custDataLst>
  </p:cSld>
  <p:clrMapOvr>
    <a:masterClrMapping/>
  </p:clrMapOvr>
  <p:transition spd="slow" advTm="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heel(1)">
                                      <p:cBhvr>
                                        <p:cTn id="7"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Text Box 4" descr="2"/>
          <p:cNvSpPr txBox="1">
            <a:spLocks noChangeArrowheads="1"/>
          </p:cNvSpPr>
          <p:nvPr/>
        </p:nvSpPr>
        <p:spPr bwMode="gray">
          <a:xfrm>
            <a:off x="3560763" y="3767138"/>
            <a:ext cx="2813050" cy="46037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300" b="1" dirty="0">
                <a:solidFill>
                  <a:srgbClr val="FF0000"/>
                </a:solidFill>
                <a:latin typeface="Times New Roman" panose="02020603050405020304" pitchFamily="18" charset="0"/>
                <a:cs typeface="Times New Roman" panose="02020603050405020304" pitchFamily="18" charset="0"/>
              </a:rPr>
              <a:t>Biên độ dao động</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6161" name="AutoShape 5"/>
          <p:cNvSpPr/>
          <p:nvPr/>
        </p:nvSpPr>
        <p:spPr bwMode="gray">
          <a:xfrm rot="4611158">
            <a:off x="2191544" y="3225006"/>
            <a:ext cx="241300" cy="1131888"/>
          </a:xfrm>
          <a:prstGeom prst="rightBrace">
            <a:avLst>
              <a:gd name="adj1" fmla="val 0"/>
              <a:gd name="adj2" fmla="val 50000"/>
            </a:avLst>
          </a:prstGeom>
          <a:noFill/>
          <a:ln w="9525">
            <a:solidFill>
              <a:srgbClr val="FF0000"/>
            </a:solidFill>
            <a:rou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162" name="Line 12"/>
          <p:cNvSpPr>
            <a:spLocks noChangeShapeType="1"/>
          </p:cNvSpPr>
          <p:nvPr/>
        </p:nvSpPr>
        <p:spPr bwMode="gray">
          <a:xfrm rot="21411158" flipH="1" flipV="1">
            <a:off x="2439988" y="3830638"/>
            <a:ext cx="1135063" cy="352425"/>
          </a:xfrm>
          <a:prstGeom prst="line">
            <a:avLst/>
          </a:prstGeom>
          <a:noFill/>
          <a:ln w="9525">
            <a:solidFill>
              <a:schemeClr val="tx1"/>
            </a:solidFill>
            <a:rou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153" name="Text Box 22"/>
          <p:cNvSpPr txBox="1">
            <a:spLocks noChangeArrowheads="1"/>
          </p:cNvSpPr>
          <p:nvPr/>
        </p:nvSpPr>
        <p:spPr bwMode="auto">
          <a:xfrm>
            <a:off x="1216025" y="2100263"/>
            <a:ext cx="608013" cy="460375"/>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(1)</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nvGrpSpPr>
          <p:cNvPr id="9222" name="Group 37"/>
          <p:cNvGrpSpPr/>
          <p:nvPr/>
        </p:nvGrpSpPr>
        <p:grpSpPr>
          <a:xfrm>
            <a:off x="1701800" y="768350"/>
            <a:ext cx="1173163" cy="2776538"/>
            <a:chOff x="1263650" y="493713"/>
            <a:chExt cx="1206706" cy="2785347"/>
          </a:xfrm>
        </p:grpSpPr>
        <p:sp>
          <p:nvSpPr>
            <p:cNvPr id="31" name="Line 10"/>
            <p:cNvSpPr>
              <a:spLocks noChangeShapeType="1"/>
            </p:cNvSpPr>
            <p:nvPr/>
          </p:nvSpPr>
          <p:spPr bwMode="gray">
            <a:xfrm>
              <a:off x="1263650" y="493713"/>
              <a:ext cx="1066277" cy="2589464"/>
            </a:xfrm>
            <a:prstGeom prst="line">
              <a:avLst/>
            </a:prstGeom>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mn-lt"/>
                <a:ea typeface="+mn-ea"/>
                <a:cs typeface="+mn-cs"/>
              </a:endParaRPr>
            </a:p>
          </p:txBody>
        </p:sp>
        <p:sp>
          <p:nvSpPr>
            <p:cNvPr id="32" name="Oval 11"/>
            <p:cNvSpPr>
              <a:spLocks noChangeArrowheads="1"/>
            </p:cNvSpPr>
            <p:nvPr/>
          </p:nvSpPr>
          <p:spPr bwMode="gray">
            <a:xfrm>
              <a:off x="2181334" y="2962145"/>
              <a:ext cx="289022" cy="316915"/>
            </a:xfrm>
            <a:prstGeom prst="ellipse">
              <a:avLst/>
            </a:prstGeom>
            <a:solidFill>
              <a:schemeClr val="accent5">
                <a:lumMod val="75000"/>
              </a:schemeClr>
            </a:solidFill>
            <a:ln w="9525" algn="ctr">
              <a:solidFill>
                <a:schemeClr val="tx1"/>
              </a:solidFill>
              <a:prstDash val="solid"/>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172" name="Text Box 22"/>
            <p:cNvSpPr txBox="1">
              <a:spLocks noChangeArrowheads="1"/>
            </p:cNvSpPr>
            <p:nvPr/>
          </p:nvSpPr>
          <p:spPr bwMode="auto">
            <a:xfrm>
              <a:off x="1751885" y="1600526"/>
              <a:ext cx="685814" cy="461836"/>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(2)</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33" name="Text Box 22"/>
          <p:cNvSpPr txBox="1">
            <a:spLocks noChangeArrowheads="1"/>
          </p:cNvSpPr>
          <p:nvPr/>
        </p:nvSpPr>
        <p:spPr bwMode="auto">
          <a:xfrm>
            <a:off x="1292225" y="3848100"/>
            <a:ext cx="684213" cy="461963"/>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A</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nvGrpSpPr>
          <p:cNvPr id="9224" name="Group 36"/>
          <p:cNvGrpSpPr/>
          <p:nvPr/>
        </p:nvGrpSpPr>
        <p:grpSpPr>
          <a:xfrm>
            <a:off x="1336675" y="692150"/>
            <a:ext cx="715963" cy="3155950"/>
            <a:chOff x="882650" y="417513"/>
            <a:chExt cx="762000" cy="3161427"/>
          </a:xfrm>
        </p:grpSpPr>
        <p:sp>
          <p:nvSpPr>
            <p:cNvPr id="6166" name="Rectangle 6" descr="Light upward diagonal"/>
            <p:cNvSpPr>
              <a:spLocks noChangeArrowheads="1"/>
            </p:cNvSpPr>
            <p:nvPr/>
          </p:nvSpPr>
          <p:spPr bwMode="gray">
            <a:xfrm>
              <a:off x="882650" y="417513"/>
              <a:ext cx="762000" cy="76332"/>
            </a:xfrm>
            <a:prstGeom prst="rect">
              <a:avLst/>
            </a:prstGeom>
            <a:pattFill prst="ltUpDiag">
              <a:fgClr>
                <a:srgbClr val="000000"/>
              </a:fgClr>
              <a:bgClr>
                <a:schemeClr val="bg1"/>
              </a:bgClr>
            </a:patt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167" name="Line 8"/>
            <p:cNvSpPr>
              <a:spLocks noChangeShapeType="1"/>
            </p:cNvSpPr>
            <p:nvPr/>
          </p:nvSpPr>
          <p:spPr bwMode="gray">
            <a:xfrm>
              <a:off x="1264495" y="493845"/>
              <a:ext cx="0" cy="2819523"/>
            </a:xfrm>
            <a:prstGeom prst="line">
              <a:avLst/>
            </a:prstGeom>
            <a:noFill/>
            <a:ln w="12700">
              <a:solidFill>
                <a:schemeClr val="tx1"/>
              </a:solidFill>
              <a:prstDash val="sysDash"/>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34" name="Straight Connector 33"/>
            <p:cNvCxnSpPr/>
            <p:nvPr/>
          </p:nvCxnSpPr>
          <p:spPr bwMode="auto">
            <a:xfrm>
              <a:off x="882650" y="493845"/>
              <a:ext cx="762000" cy="1591"/>
            </a:xfrm>
            <a:prstGeom prst="line">
              <a:avLst/>
            </a:prstGeom>
          </p:spPr>
          <p:style>
            <a:lnRef idx="3">
              <a:schemeClr val="dk1"/>
            </a:lnRef>
            <a:fillRef idx="0">
              <a:schemeClr val="dk1"/>
            </a:fillRef>
            <a:effectRef idx="2">
              <a:schemeClr val="dk1"/>
            </a:effectRef>
            <a:fontRef idx="minor">
              <a:schemeClr val="tx1"/>
            </a:fontRef>
          </p:style>
        </p:cxnSp>
        <p:sp>
          <p:nvSpPr>
            <p:cNvPr id="36" name="Oval 11"/>
            <p:cNvSpPr>
              <a:spLocks noChangeArrowheads="1"/>
            </p:cNvSpPr>
            <p:nvPr/>
          </p:nvSpPr>
          <p:spPr bwMode="gray">
            <a:xfrm>
              <a:off x="1125949" y="3262480"/>
              <a:ext cx="287228" cy="316460"/>
            </a:xfrm>
            <a:prstGeom prst="ellipse">
              <a:avLst/>
            </a:prstGeom>
            <a:solidFill>
              <a:schemeClr val="accent5">
                <a:lumMod val="75000"/>
              </a:schemeClr>
            </a:solidFill>
            <a:ln w="9525" algn="ctr">
              <a:solidFill>
                <a:schemeClr val="tx1"/>
              </a:solidFill>
              <a:prstDash val="solid"/>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39" name="Text Box 22"/>
          <p:cNvSpPr txBox="1">
            <a:spLocks noChangeArrowheads="1"/>
          </p:cNvSpPr>
          <p:nvPr/>
        </p:nvSpPr>
        <p:spPr bwMode="auto">
          <a:xfrm>
            <a:off x="2660650" y="3392488"/>
            <a:ext cx="684213" cy="460375"/>
          </a:xfrm>
          <a:prstGeom prst="rect">
            <a:avLst/>
          </a:prstGeom>
          <a:noFill/>
          <a:ln>
            <a:noFill/>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B</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8" name="TextBox 37"/>
          <p:cNvSpPr txBox="1">
            <a:spLocks noChangeArrowheads="1"/>
          </p:cNvSpPr>
          <p:nvPr/>
        </p:nvSpPr>
        <p:spPr bwMode="auto">
          <a:xfrm>
            <a:off x="366713" y="4681538"/>
            <a:ext cx="11353800" cy="2087563"/>
          </a:xfrm>
          <a:prstGeom prst="rect">
            <a:avLst/>
          </a:prstGeom>
          <a:noFill/>
          <a:ln w="9525">
            <a:solidFill>
              <a:schemeClr val="accent2">
                <a:lumMod val="75000"/>
              </a:schemeClr>
            </a:solidFill>
            <a:miter lim="800000"/>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FontTx/>
              <a:buNone/>
            </a:pPr>
            <a:r>
              <a:rPr lang="en-US" altLang="en-US" sz="2300" i="1" dirty="0">
                <a:latin typeface="Times New Roman" panose="02020603050405020304" pitchFamily="18" charset="0"/>
                <a:cs typeface="Times New Roman" panose="02020603050405020304" pitchFamily="18" charset="0"/>
              </a:rPr>
              <a:t>      </a:t>
            </a:r>
            <a:r>
              <a:rPr lang="en-US" altLang="en-US" sz="3000" i="1" dirty="0">
                <a:latin typeface="Times New Roman" panose="02020603050405020304" pitchFamily="18" charset="0"/>
                <a:cs typeface="Times New Roman" panose="02020603050405020304" pitchFamily="18" charset="0"/>
              </a:rPr>
              <a:t>Điền từ còn thiếu v</a:t>
            </a:r>
            <a:r>
              <a:rPr lang="en-US" altLang="en-US" sz="3000" i="1" dirty="0">
                <a:latin typeface="Times New Roman" panose="02020603050405020304" pitchFamily="18" charset="0"/>
                <a:ea typeface="Times New Roman" panose="02020603050405020304" pitchFamily="18" charset="0"/>
              </a:rPr>
              <a:t>à</a:t>
            </a:r>
            <a:r>
              <a:rPr lang="en-US" altLang="en-US" sz="3000" i="1" dirty="0">
                <a:latin typeface="Times New Roman" panose="02020603050405020304" pitchFamily="18" charset="0"/>
                <a:cs typeface="Times New Roman" panose="02020603050405020304" pitchFamily="18" charset="0"/>
              </a:rPr>
              <a:t>o chỗ trống:</a:t>
            </a:r>
            <a:endParaRPr lang="en-US" altLang="en-US" sz="3000" i="1" dirty="0">
              <a:latin typeface="Times New Roman" panose="02020603050405020304" pitchFamily="18" charset="0"/>
              <a:cs typeface="Times New Roman" panose="02020603050405020304" pitchFamily="18" charset="0"/>
            </a:endParaRPr>
          </a:p>
          <a:p>
            <a:pPr marL="0" lvl="0" indent="0" eaLnBrk="1" hangingPunct="1">
              <a:lnSpc>
                <a:spcPct val="150000"/>
              </a:lnSpc>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Biên độ dao động </a:t>
            </a:r>
            <a:r>
              <a:rPr lang="en-US" altLang="en-US" sz="3000" dirty="0">
                <a:latin typeface="Times New Roman" panose="02020603050405020304" pitchFamily="18" charset="0"/>
                <a:cs typeface="Times New Roman" panose="02020603050405020304" pitchFamily="18" charset="0"/>
              </a:rPr>
              <a:t>l</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 độ lệch</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cs typeface="Times New Roman" panose="02020603050405020304" pitchFamily="18" charset="0"/>
              </a:rPr>
              <a:t>của vật  so với</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ea typeface="Times New Roman" panose="02020603050405020304" pitchFamily="18" charset="0"/>
              </a:rPr>
              <a:t>…</a:t>
            </a:r>
            <a:r>
              <a:rPr lang="en-US" altLang="en-US" sz="3000" dirty="0">
                <a:latin typeface="Times New Roman" panose="02020603050405020304" pitchFamily="18" charset="0"/>
                <a:cs typeface="Times New Roman" panose="02020603050405020304" pitchFamily="18" charset="0"/>
              </a:rPr>
              <a:t>của nó.</a:t>
            </a:r>
            <a:endParaRPr lang="en-US" altLang="en-US" sz="3000" dirty="0">
              <a:latin typeface="Times New Roman" panose="02020603050405020304" pitchFamily="18" charset="0"/>
              <a:ea typeface="Times New Roman" panose="02020603050405020304" pitchFamily="18" charset="0"/>
            </a:endParaRPr>
          </a:p>
        </p:txBody>
      </p:sp>
      <p:sp>
        <p:nvSpPr>
          <p:cNvPr id="40" name="TextBox 39"/>
          <p:cNvSpPr txBox="1">
            <a:spLocks noChangeArrowheads="1"/>
          </p:cNvSpPr>
          <p:nvPr/>
        </p:nvSpPr>
        <p:spPr bwMode="auto">
          <a:xfrm>
            <a:off x="5283200" y="5468938"/>
            <a:ext cx="1292225" cy="46037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300" b="1" dirty="0">
                <a:solidFill>
                  <a:srgbClr val="FF0000"/>
                </a:solidFill>
                <a:latin typeface="Times New Roman" panose="02020603050405020304" pitchFamily="18" charset="0"/>
                <a:cs typeface="Times New Roman" panose="02020603050405020304" pitchFamily="18" charset="0"/>
              </a:rPr>
              <a:t>lớn nhất</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41" name="TextBox 40"/>
          <p:cNvSpPr txBox="1">
            <a:spLocks noChangeArrowheads="1"/>
          </p:cNvSpPr>
          <p:nvPr/>
        </p:nvSpPr>
        <p:spPr bwMode="auto">
          <a:xfrm>
            <a:off x="9591675" y="5602288"/>
            <a:ext cx="2205038" cy="46037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300" b="1" dirty="0">
                <a:solidFill>
                  <a:srgbClr val="FF0000"/>
                </a:solidFill>
                <a:latin typeface="Times New Roman" panose="02020603050405020304" pitchFamily="18" charset="0"/>
                <a:cs typeface="Times New Roman" panose="02020603050405020304" pitchFamily="18" charset="0"/>
              </a:rPr>
              <a:t>vị trí cân bằng  </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29" name="Text Box 21"/>
          <p:cNvSpPr txBox="1">
            <a:spLocks noChangeArrowheads="1"/>
          </p:cNvSpPr>
          <p:nvPr/>
        </p:nvSpPr>
        <p:spPr bwMode="auto">
          <a:xfrm>
            <a:off x="747713" y="168275"/>
            <a:ext cx="5889625" cy="517525"/>
          </a:xfrm>
          <a:prstGeom prst="rect">
            <a:avLst/>
          </a:prstGeom>
          <a:noFill/>
          <a:ln w="9525">
            <a:noFill/>
            <a:miter lim="800000"/>
          </a:ln>
          <a:effectLst/>
        </p:spPr>
        <p:txBody>
          <a:bodyPr>
            <a:spAutoFit/>
          </a:bodyPr>
          <a:lstStyle/>
          <a:p>
            <a:pPr marR="0" defTabSz="914400" eaLnBrk="1" hangingPunct="1">
              <a:spcBef>
                <a:spcPct val="50000"/>
              </a:spcBef>
              <a:buClrTx/>
              <a:buSzTx/>
              <a:buFontTx/>
              <a:buNone/>
              <a:defRPr/>
            </a:pPr>
            <a:r>
              <a:rPr kumimoji="0" lang="en-US" altLang="en-US" sz="2795" b="1" kern="1200" cap="none" spc="0" normalizeH="0" baseline="0" noProof="0">
                <a:effectLst>
                  <a:outerShdw blurRad="38100" dist="38100" dir="2700000" algn="tl">
                    <a:srgbClr val="000000">
                      <a:alpha val="43137"/>
                    </a:srgbClr>
                  </a:outerShdw>
                </a:effectLst>
                <a:latin typeface="Constantia" panose="02030602050306030303" pitchFamily="18" charset="0"/>
                <a:ea typeface="+mn-ea"/>
                <a:cs typeface="+mn-cs"/>
              </a:rPr>
              <a:t>       Biên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độ</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dao</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động</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a:t>
            </a:r>
            <a:endPar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endParaRPr>
          </a:p>
        </p:txBody>
      </p:sp>
      <p:sp>
        <p:nvSpPr>
          <p:cNvPr id="30" name="Rounded Rectangular Callout 18"/>
          <p:cNvSpPr/>
          <p:nvPr/>
        </p:nvSpPr>
        <p:spPr bwMode="auto">
          <a:xfrm>
            <a:off x="9767040" y="768818"/>
            <a:ext cx="2432368" cy="456069"/>
          </a:xfrm>
          <a:prstGeom prst="wedgeRoundRectCallout">
            <a:avLst>
              <a:gd name="adj1" fmla="val -97627"/>
              <a:gd name="adj2" fmla="val 121249"/>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Biên</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độ</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dao</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động</a:t>
            </a:r>
            <a:endPar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endParaRPr>
          </a:p>
        </p:txBody>
      </p:sp>
      <p:sp>
        <p:nvSpPr>
          <p:cNvPr id="9233" name="Arc 23"/>
          <p:cNvSpPr/>
          <p:nvPr/>
        </p:nvSpPr>
        <p:spPr>
          <a:xfrm rot="5569835" flipH="1">
            <a:off x="4810125" y="801688"/>
            <a:ext cx="1065213" cy="3419475"/>
          </a:xfrm>
          <a:custGeom>
            <a:avLst/>
            <a:gdLst>
              <a:gd name="txL" fmla="*/ 751081 w 1143000"/>
              <a:gd name="txT" fmla="*/ 94562 h 3733800"/>
              <a:gd name="txR" fmla="*/ 1143000 w 1143000"/>
              <a:gd name="txB" fmla="*/ 1964555 h 3733800"/>
            </a:gdLst>
            <a:ahLst/>
            <a:cxnLst>
              <a:cxn ang="11796480">
                <a:pos x="653300" y="79495"/>
              </a:cxn>
              <a:cxn ang="11796480">
                <a:pos x="497099" y="1569440"/>
              </a:cxn>
              <a:cxn ang="5898240">
                <a:pos x="993518" y="1651536"/>
              </a:cxn>
            </a:cxnLst>
            <a:rect l="txL" t="txT" r="txR" b="txB"/>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lnTo>
                  <a:pt x="751080" y="94561"/>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alpha val="100000"/>
            </a:schemeClr>
          </a:solidFill>
          <a:ln w="57150" cap="flat" cmpd="sng">
            <a:solidFill>
              <a:schemeClr val="tx1">
                <a:alpha val="100000"/>
              </a:schemeClr>
            </a:solidFill>
            <a:prstDash val="sysDot"/>
            <a:round/>
            <a:headEnd type="none" w="med" len="med"/>
            <a:tailEnd type="none" w="med" len="med"/>
          </a:ln>
        </p:spPr>
        <p:txBody>
          <a:bodyPr/>
          <a:p>
            <a:endParaRPr lang="en-US"/>
          </a:p>
        </p:txBody>
      </p:sp>
      <p:sp>
        <p:nvSpPr>
          <p:cNvPr id="9234" name="Arc 23"/>
          <p:cNvSpPr/>
          <p:nvPr/>
        </p:nvSpPr>
        <p:spPr>
          <a:xfrm rot="5139068">
            <a:off x="4610100" y="-460375"/>
            <a:ext cx="1139825" cy="3725863"/>
          </a:xfrm>
          <a:custGeom>
            <a:avLst/>
            <a:gdLst>
              <a:gd name="txL" fmla="*/ 751080 w 1143000"/>
              <a:gd name="txT" fmla="*/ 94561 h 3733800"/>
              <a:gd name="txR" fmla="*/ 1143000 w 1143000"/>
              <a:gd name="txB" fmla="*/ 1964557 h 3733800"/>
            </a:gdLst>
            <a:ahLst/>
            <a:cxnLst>
              <a:cxn ang="11796480">
                <a:pos x="748994" y="94360"/>
              </a:cxn>
              <a:cxn ang="11796480">
                <a:pos x="569913" y="1862932"/>
              </a:cxn>
              <a:cxn ang="5898240">
                <a:pos x="1139045" y="1960381"/>
              </a:cxn>
            </a:cxnLst>
            <a:rect l="txL" t="txT" r="txR" b="txB"/>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lnTo>
                  <a:pt x="751080" y="94561"/>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alpha val="100000"/>
            </a:schemeClr>
          </a:solidFill>
          <a:ln w="57150" cap="flat" cmpd="sng">
            <a:solidFill>
              <a:schemeClr val="tx1">
                <a:alpha val="100000"/>
              </a:schemeClr>
            </a:solidFill>
            <a:prstDash val="sysDot"/>
            <a:round/>
            <a:headEnd type="none" w="med" len="med"/>
            <a:tailEnd type="none" w="med" len="med"/>
          </a:ln>
        </p:spPr>
        <p:txBody>
          <a:bodyPr/>
          <a:p>
            <a:endParaRPr lang="en-US"/>
          </a:p>
        </p:txBody>
      </p:sp>
      <p:cxnSp>
        <p:nvCxnSpPr>
          <p:cNvPr id="9235" name="Straight Connector 24"/>
          <p:cNvCxnSpPr/>
          <p:nvPr/>
        </p:nvCxnSpPr>
        <p:spPr>
          <a:xfrm>
            <a:off x="4029075" y="1982788"/>
            <a:ext cx="1139825" cy="1587"/>
          </a:xfrm>
          <a:prstGeom prst="line">
            <a:avLst/>
          </a:prstGeom>
          <a:ln w="57150" cap="flat" cmpd="sng">
            <a:solidFill>
              <a:schemeClr val="tx1"/>
            </a:solidFill>
            <a:prstDash val="solid"/>
            <a:headEnd type="none" w="med" len="med"/>
            <a:tailEnd type="none" w="med" len="med"/>
          </a:ln>
        </p:spPr>
      </p:cxnSp>
      <p:sp>
        <p:nvSpPr>
          <p:cNvPr id="44" name="Rectangle 43"/>
          <p:cNvSpPr/>
          <p:nvPr/>
        </p:nvSpPr>
        <p:spPr bwMode="auto">
          <a:xfrm>
            <a:off x="3945242" y="2029122"/>
            <a:ext cx="1292195" cy="259706"/>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9239" name="Straight Connector 45"/>
          <p:cNvCxnSpPr/>
          <p:nvPr/>
        </p:nvCxnSpPr>
        <p:spPr>
          <a:xfrm>
            <a:off x="5283200" y="1965325"/>
            <a:ext cx="2584450" cy="1588"/>
          </a:xfrm>
          <a:prstGeom prst="line">
            <a:avLst/>
          </a:prstGeom>
          <a:ln w="9525" cap="flat" cmpd="sng">
            <a:solidFill>
              <a:schemeClr val="tx1"/>
            </a:solidFill>
            <a:prstDash val="dash"/>
            <a:headEnd type="none" w="med" len="med"/>
            <a:tailEnd type="none" w="med" len="med"/>
          </a:ln>
        </p:spPr>
      </p:cxnSp>
      <p:cxnSp>
        <p:nvCxnSpPr>
          <p:cNvPr id="47" name="Straight Arrow Connector 46"/>
          <p:cNvCxnSpPr/>
          <p:nvPr/>
        </p:nvCxnSpPr>
        <p:spPr>
          <a:xfrm rot="5400000">
            <a:off x="6721475" y="1704975"/>
            <a:ext cx="531813" cy="1588"/>
          </a:xfrm>
          <a:prstGeom prst="straightConnector1">
            <a:avLst/>
          </a:prstGeom>
          <a:ln w="28575" cap="flat" cmpd="sng">
            <a:solidFill>
              <a:srgbClr val="0000FF"/>
            </a:solidFill>
            <a:prstDash val="solid"/>
            <a:headEnd type="arrow" w="med" len="med"/>
            <a:tailEnd type="arrow" w="med" len="med"/>
          </a:ln>
        </p:spPr>
      </p:cxnSp>
      <p:cxnSp>
        <p:nvCxnSpPr>
          <p:cNvPr id="9241" name="Straight Connector 47"/>
          <p:cNvCxnSpPr/>
          <p:nvPr/>
        </p:nvCxnSpPr>
        <p:spPr>
          <a:xfrm>
            <a:off x="5283200" y="1439863"/>
            <a:ext cx="2584450" cy="1587"/>
          </a:xfrm>
          <a:prstGeom prst="line">
            <a:avLst/>
          </a:prstGeom>
          <a:ln w="9525" cap="flat" cmpd="sng">
            <a:solidFill>
              <a:schemeClr val="tx1"/>
            </a:solidFill>
            <a:prstDash val="dash"/>
            <a:headEnd type="none" w="med" len="med"/>
            <a:tailEnd type="none" w="med" len="med"/>
          </a:ln>
        </p:spPr>
      </p:cxnSp>
      <p:sp>
        <p:nvSpPr>
          <p:cNvPr id="49" name="TextBox 48"/>
          <p:cNvSpPr txBox="1">
            <a:spLocks noChangeArrowheads="1"/>
          </p:cNvSpPr>
          <p:nvPr/>
        </p:nvSpPr>
        <p:spPr bwMode="auto">
          <a:xfrm>
            <a:off x="6043613" y="1016000"/>
            <a:ext cx="3419475" cy="368300"/>
          </a:xfrm>
          <a:prstGeom prst="rect">
            <a:avLst/>
          </a:prstGeom>
          <a:noFill/>
          <a:ln w="9525">
            <a:noFill/>
            <a:miter lim="800000"/>
          </a:ln>
        </p:spPr>
        <p:txBody>
          <a:bodyPr>
            <a:spAutoFit/>
          </a:bodyPr>
          <a:lstStyle/>
          <a:p>
            <a:pPr marR="0" defTabSz="914400">
              <a:buClrTx/>
              <a:buSzTx/>
              <a:buFontTx/>
              <a:buNone/>
              <a:defRPr/>
            </a:pPr>
            <a:r>
              <a:rPr kumimoji="0" lang="en-US" sz="1795" b="1" kern="1200" cap="none" spc="0" normalizeH="0" baseline="0" noProof="0" dirty="0" err="1">
                <a:latin typeface="Constantia" panose="02030602050306030303" pitchFamily="18" charset="0"/>
                <a:ea typeface="+mn-ea"/>
                <a:cs typeface="+mn-cs"/>
              </a:rPr>
              <a:t>Vị</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trí</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cao</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nhất</a:t>
            </a:r>
            <a:endParaRPr kumimoji="0" lang="en-US" sz="1795" b="1" kern="1200" cap="none" spc="0" normalizeH="0" baseline="0" noProof="0" dirty="0">
              <a:latin typeface="Constantia" panose="02030602050306030303" pitchFamily="18" charset="0"/>
              <a:ea typeface="+mn-ea"/>
              <a:cs typeface="+mn-cs"/>
            </a:endParaRPr>
          </a:p>
        </p:txBody>
      </p:sp>
      <p:sp>
        <p:nvSpPr>
          <p:cNvPr id="50" name="TextBox 49"/>
          <p:cNvSpPr txBox="1">
            <a:spLocks noChangeArrowheads="1"/>
          </p:cNvSpPr>
          <p:nvPr/>
        </p:nvSpPr>
        <p:spPr bwMode="auto">
          <a:xfrm>
            <a:off x="7410450" y="2008188"/>
            <a:ext cx="3421063" cy="369888"/>
          </a:xfrm>
          <a:prstGeom prst="rect">
            <a:avLst/>
          </a:prstGeom>
          <a:noFill/>
          <a:ln w="9525">
            <a:noFill/>
            <a:miter lim="800000"/>
          </a:ln>
        </p:spPr>
        <p:txBody>
          <a:bodyPr>
            <a:spAutoFit/>
          </a:bodyPr>
          <a:lstStyle/>
          <a:p>
            <a:pPr marR="0" defTabSz="914400">
              <a:buClrTx/>
              <a:buSzTx/>
              <a:buFontTx/>
              <a:buNone/>
              <a:defRPr/>
            </a:pPr>
            <a:r>
              <a:rPr kumimoji="0" lang="en-US" sz="1795" b="1" kern="1200" cap="none" spc="0" normalizeH="0" baseline="0" noProof="0" dirty="0" err="1">
                <a:latin typeface="Constantia" panose="02030602050306030303" pitchFamily="18" charset="0"/>
                <a:ea typeface="+mn-ea"/>
                <a:cs typeface="+mn-cs"/>
              </a:rPr>
              <a:t>Vị</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trí</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cân</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bằng</a:t>
            </a:r>
            <a:endParaRPr kumimoji="0" lang="en-US" sz="1795" b="1" kern="1200" cap="none" spc="0" normalizeH="0" baseline="0" noProof="0" dirty="0">
              <a:latin typeface="Constantia" panose="02030602050306030303" pitchFamily="18" charset="0"/>
              <a:ea typeface="+mn-ea"/>
              <a:cs typeface="+mn-cs"/>
            </a:endParaRPr>
          </a:p>
        </p:txBody>
      </p:sp>
      <p:sp>
        <p:nvSpPr>
          <p:cNvPr id="51" name="Rounded Rectangular Callout 17"/>
          <p:cNvSpPr/>
          <p:nvPr/>
        </p:nvSpPr>
        <p:spPr bwMode="auto">
          <a:xfrm>
            <a:off x="7379967" y="1543886"/>
            <a:ext cx="2356356" cy="380057"/>
          </a:xfrm>
          <a:prstGeom prst="wedgeRoundRectCallout">
            <a:avLst>
              <a:gd name="adj1" fmla="val -65335"/>
              <a:gd name="adj2" fmla="val -5417"/>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Độ</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lớn</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nhất</a:t>
            </a:r>
            <a:endPar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cxnSp>
        <p:nvCxnSpPr>
          <p:cNvPr id="9247" name="Straight Connector 51"/>
          <p:cNvCxnSpPr/>
          <p:nvPr/>
        </p:nvCxnSpPr>
        <p:spPr>
          <a:xfrm>
            <a:off x="5130800" y="1968500"/>
            <a:ext cx="1824038" cy="3175"/>
          </a:xfrm>
          <a:prstGeom prst="line">
            <a:avLst/>
          </a:prstGeom>
          <a:ln w="57150" cap="flat" cmpd="sng">
            <a:solidFill>
              <a:schemeClr val="tx1"/>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par>
                                <p:cTn id="8" presetID="4" presetClass="entr" presetSubtype="16" fill="hold"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box(in)">
                                      <p:cBhvr>
                                        <p:cTn id="10" dur="500"/>
                                        <p:tgtEl>
                                          <p:spTgt spid="6153"/>
                                        </p:tgtEl>
                                      </p:cBhvr>
                                    </p:animEffect>
                                  </p:childTnLst>
                                </p:cTn>
                              </p:par>
                              <p:par>
                                <p:cTn id="11" presetID="4" presetClass="entr" presetSubtype="16"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ox(in)">
                                      <p:cBhvr>
                                        <p:cTn id="13" dur="10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162"/>
                                        </p:tgtEl>
                                        <p:attrNameLst>
                                          <p:attrName>style.visibility</p:attrName>
                                        </p:attrNameLst>
                                      </p:cBhvr>
                                      <p:to>
                                        <p:strVal val="visible"/>
                                      </p:to>
                                    </p:set>
                                    <p:animEffect transition="in" filter="wheel(1)">
                                      <p:cBhvr>
                                        <p:cTn id="18" dur="2000"/>
                                        <p:tgtEl>
                                          <p:spTgt spid="6162"/>
                                        </p:tgtEl>
                                      </p:cBhvr>
                                    </p:animEffect>
                                  </p:childTnLst>
                                </p:cTn>
                              </p:par>
                              <p:par>
                                <p:cTn id="19" presetID="3" presetClass="entr" presetSubtype="1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10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linds(horizontal)">
                                      <p:cBhvr>
                                        <p:cTn id="26" dur="500"/>
                                        <p:tgtEl>
                                          <p:spTgt spid="38"/>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diamond(in)">
                                      <p:cBhvr>
                                        <p:cTn id="35" dur="1000"/>
                                        <p:tgtEl>
                                          <p:spTgt spid="47"/>
                                        </p:tgtEl>
                                      </p:cBhvr>
                                    </p:animEffect>
                                  </p:childTnLst>
                                </p:cTn>
                              </p:par>
                            </p:childTnLst>
                          </p:cTn>
                        </p:par>
                        <p:par>
                          <p:cTn id="36" fill="hold">
                            <p:stCondLst>
                              <p:cond delay="1000"/>
                            </p:stCondLst>
                            <p:childTnLst>
                              <p:par>
                                <p:cTn id="37" presetID="14" presetClass="entr" presetSubtype="1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randombar(horizontal)">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153" grpId="0"/>
      <p:bldP spid="33" grpId="0"/>
      <p:bldP spid="39" grpId="0"/>
      <p:bldP spid="38" grpId="0" animBg="1"/>
      <p:bldP spid="40" grpId="0"/>
      <p:bldP spid="41"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Content Placeholder 3" descr="https://img.loigiaihay.com/picture/2022/0318/132.png"/>
          <p:cNvPicPr>
            <a:picLocks noGrp="1"/>
          </p:cNvPicPr>
          <p:nvPr>
            <p:ph idx="1"/>
          </p:nvPr>
        </p:nvPicPr>
        <p:blipFill>
          <a:blip r:embed="rId1"/>
          <a:srcRect/>
          <a:stretch>
            <a:fillRect/>
          </a:stretch>
        </p:blipFill>
        <p:spPr>
          <a:xfrm>
            <a:off x="442913" y="1417638"/>
            <a:ext cx="3886200" cy="3916362"/>
          </a:xfrm>
          <a:ln/>
        </p:spPr>
      </p:pic>
      <p:pic>
        <p:nvPicPr>
          <p:cNvPr id="12291" name="Picture 4" descr="https://img.loigiaihay.com/picture/2022/0609/hinh-131.png"/>
          <p:cNvPicPr>
            <a:picLocks noChangeAspect="1"/>
          </p:cNvPicPr>
          <p:nvPr/>
        </p:nvPicPr>
        <p:blipFill>
          <a:blip r:embed="rId2"/>
          <a:stretch>
            <a:fillRect/>
          </a:stretch>
        </p:blipFill>
        <p:spPr>
          <a:xfrm>
            <a:off x="5091113" y="1981200"/>
            <a:ext cx="6172200" cy="2971800"/>
          </a:xfrm>
          <a:prstGeom prst="rect">
            <a:avLst/>
          </a:prstGeom>
          <a:noFill/>
          <a:ln w="9525">
            <a:noFill/>
          </a:ln>
        </p:spPr>
      </p:pic>
      <p:sp>
        <p:nvSpPr>
          <p:cNvPr id="12292" name="Rectangle 5"/>
          <p:cNvSpPr/>
          <p:nvPr/>
        </p:nvSpPr>
        <p:spPr>
          <a:xfrm>
            <a:off x="823913" y="304800"/>
            <a:ext cx="108966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 Trên m</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 hình dao động kí, biên độ dao động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khoảng cách giữa đồ thị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đường vẽ cắt ngang ở giữa đồ thị </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50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fade">
                                      <p:cBhvr>
                                        <p:cTn id="16"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itle 1"/>
          <p:cNvSpPr>
            <a:spLocks noGrp="1"/>
          </p:cNvSpPr>
          <p:nvPr>
            <p:ph type="title"/>
          </p:nvPr>
        </p:nvSpPr>
        <p:spPr>
          <a:xfrm>
            <a:off x="234950" y="908050"/>
            <a:ext cx="11691938" cy="2524125"/>
          </a:xfrm>
          <a:ln/>
        </p:spPr>
        <p:txBody>
          <a:bodyPr vert="horz" wrap="square" lIns="91440" tIns="45720" rIns="91440" bIns="45720" anchor="ctr" anchorCtr="0"/>
          <a:p>
            <a:pPr algn="l"/>
            <a:r>
              <a:rPr lang="en-US" altLang="en-US" sz="3500" dirty="0">
                <a:latin typeface="Times New Roman" panose="02020603050405020304" pitchFamily="18" charset="0"/>
                <a:cs typeface="Times New Roman" panose="02020603050405020304" pitchFamily="18" charset="0"/>
              </a:rPr>
              <a:t>Hình dưới đây cho thấy đồ thị dao động âm trên m</a:t>
            </a:r>
            <a:r>
              <a:rPr lang="en-US" altLang="en-US" sz="3500" dirty="0">
                <a:latin typeface="Times New Roman" panose="02020603050405020304" pitchFamily="18" charset="0"/>
                <a:ea typeface="Times New Roman" panose="02020603050405020304" pitchFamily="18" charset="0"/>
              </a:rPr>
              <a:t>à</a:t>
            </a:r>
            <a:r>
              <a:rPr lang="en-US" altLang="en-US" sz="3500" dirty="0">
                <a:latin typeface="Times New Roman" panose="02020603050405020304" pitchFamily="18" charset="0"/>
                <a:cs typeface="Times New Roman" panose="02020603050405020304" pitchFamily="18" charset="0"/>
              </a:rPr>
              <a:t>n dao động kí khi nguồn âm l</a:t>
            </a:r>
            <a:r>
              <a:rPr lang="en-US" altLang="en-US" sz="3500" dirty="0">
                <a:latin typeface="Times New Roman" panose="02020603050405020304" pitchFamily="18" charset="0"/>
                <a:ea typeface="Times New Roman" panose="02020603050405020304" pitchFamily="18" charset="0"/>
              </a:rPr>
              <a:t>à</a:t>
            </a:r>
            <a:r>
              <a:rPr lang="en-US" altLang="en-US" sz="3500" dirty="0">
                <a:latin typeface="Times New Roman" panose="02020603050405020304" pitchFamily="18" charset="0"/>
                <a:cs typeface="Times New Roman" panose="02020603050405020304" pitchFamily="18" charset="0"/>
              </a:rPr>
              <a:t> một âm thoa được gõ nhẹ (a) v</a:t>
            </a:r>
            <a:r>
              <a:rPr lang="en-US" altLang="en-US" sz="3500" dirty="0">
                <a:latin typeface="Times New Roman" panose="02020603050405020304" pitchFamily="18" charset="0"/>
                <a:ea typeface="Times New Roman" panose="02020603050405020304" pitchFamily="18" charset="0"/>
              </a:rPr>
              <a:t>à</a:t>
            </a:r>
            <a:r>
              <a:rPr lang="en-US" altLang="en-US" sz="3500" dirty="0">
                <a:latin typeface="Times New Roman" panose="02020603050405020304" pitchFamily="18" charset="0"/>
                <a:cs typeface="Times New Roman" panose="02020603050405020304" pitchFamily="18" charset="0"/>
              </a:rPr>
              <a:t> gõ mạnh (b).</a:t>
            </a:r>
            <a:br>
              <a:rPr lang="en-US" altLang="en-US" sz="3500" dirty="0">
                <a:latin typeface="Times New Roman" panose="02020603050405020304" pitchFamily="18" charset="0"/>
                <a:cs typeface="Times New Roman" panose="02020603050405020304" pitchFamily="18" charset="0"/>
              </a:rPr>
            </a:br>
            <a:r>
              <a:rPr lang="en-US" altLang="en-US" sz="3500" dirty="0">
                <a:latin typeface="Times New Roman" panose="02020603050405020304" pitchFamily="18" charset="0"/>
                <a:cs typeface="Times New Roman" panose="02020603050405020304" pitchFamily="18" charset="0"/>
              </a:rPr>
              <a:t>Sóng âm n</a:t>
            </a:r>
            <a:r>
              <a:rPr lang="en-US" altLang="en-US" sz="3500" dirty="0">
                <a:latin typeface="Times New Roman" panose="02020603050405020304" pitchFamily="18" charset="0"/>
                <a:ea typeface="Times New Roman" panose="02020603050405020304" pitchFamily="18" charset="0"/>
              </a:rPr>
              <a:t>à</a:t>
            </a:r>
            <a:r>
              <a:rPr lang="en-US" altLang="en-US" sz="3500" dirty="0">
                <a:latin typeface="Times New Roman" panose="02020603050405020304" pitchFamily="18" charset="0"/>
                <a:cs typeface="Times New Roman" panose="02020603050405020304" pitchFamily="18" charset="0"/>
              </a:rPr>
              <a:t>o có biên độ dao động lớn hơn ?</a:t>
            </a:r>
            <a:br>
              <a:rPr lang="en-US" altLang="en-US" sz="3500" dirty="0">
                <a:latin typeface="Times New Roman" panose="02020603050405020304" pitchFamily="18" charset="0"/>
                <a:cs typeface="Times New Roman" panose="02020603050405020304" pitchFamily="18" charset="0"/>
              </a:rPr>
            </a:br>
            <a:endParaRPr lang="en-US" altLang="en-US" sz="3500" dirty="0">
              <a:latin typeface="Times New Roman" panose="02020603050405020304" pitchFamily="18" charset="0"/>
              <a:ea typeface="Times New Roman" panose="02020603050405020304" pitchFamily="18" charset="0"/>
            </a:endParaRPr>
          </a:p>
        </p:txBody>
      </p:sp>
      <p:sp>
        <p:nvSpPr>
          <p:cNvPr id="11267" name="Rectangle 5"/>
          <p:cNvSpPr/>
          <p:nvPr/>
        </p:nvSpPr>
        <p:spPr>
          <a:xfrm>
            <a:off x="257175" y="207963"/>
            <a:ext cx="5181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Tìm hiểu về biên độ dao động </a:t>
            </a:r>
            <a:endParaRPr lang="en-US" altLang="en-US" sz="2800" b="1" u="sng" dirty="0">
              <a:latin typeface="Times New Roman" panose="02020603050405020304" pitchFamily="18" charset="0"/>
              <a:ea typeface="Times New Roman" panose="02020603050405020304" pitchFamily="18" charset="0"/>
            </a:endParaRPr>
          </a:p>
        </p:txBody>
      </p:sp>
      <p:pic>
        <p:nvPicPr>
          <p:cNvPr id="11270" name="Picture 6" descr="C:\Users\ADMIN\Desktop\11_2.png"/>
          <p:cNvPicPr>
            <a:picLocks noChangeAspect="1"/>
          </p:cNvPicPr>
          <p:nvPr/>
        </p:nvPicPr>
        <p:blipFill>
          <a:blip r:embed="rId1"/>
          <a:stretch>
            <a:fillRect/>
          </a:stretch>
        </p:blipFill>
        <p:spPr>
          <a:xfrm>
            <a:off x="285750" y="3843338"/>
            <a:ext cx="5410200" cy="2743200"/>
          </a:xfrm>
          <a:prstGeom prst="rect">
            <a:avLst/>
          </a:prstGeom>
          <a:noFill/>
          <a:ln w="9525">
            <a:noFill/>
          </a:ln>
        </p:spPr>
      </p:pic>
      <p:sp>
        <p:nvSpPr>
          <p:cNvPr id="11271" name="Rectangle 7"/>
          <p:cNvSpPr/>
          <p:nvPr/>
        </p:nvSpPr>
        <p:spPr>
          <a:xfrm>
            <a:off x="6021388" y="3810000"/>
            <a:ext cx="6080125" cy="8683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05000"/>
              </a:lnSpc>
              <a:spcBef>
                <a:spcPts val="600"/>
              </a:spcBef>
              <a:spcAft>
                <a:spcPts val="600"/>
              </a:spcAft>
              <a:buFontTx/>
              <a:buNone/>
            </a:pPr>
            <a:r>
              <a:rPr lang="en-US" altLang="en-US" sz="2400" b="1" dirty="0">
                <a:solidFill>
                  <a:srgbClr val="000000"/>
                </a:solidFill>
                <a:latin typeface="Times New Roman" panose="02020603050405020304" pitchFamily="18" charset="0"/>
                <a:cs typeface="Calibri" panose="020F0502020204030204" pitchFamily="34" charset="0"/>
              </a:rPr>
              <a:t>Biên độ dao động ở hình b lớn hơn biên độ dao động ở hình a.</a:t>
            </a:r>
            <a:endParaRPr lang="en-US" altLang="en-US" sz="2400"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circle(in)">
                                      <p:cBhvr>
                                        <p:cTn id="12" dur="20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circle(in)">
                                      <p:cBhvr>
                                        <p:cTn id="1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itle 4"/>
          <p:cNvSpPr>
            <a:spLocks noGrp="1"/>
          </p:cNvSpPr>
          <p:nvPr>
            <p:ph type="title"/>
          </p:nvPr>
        </p:nvSpPr>
        <p:spPr>
          <a:xfrm>
            <a:off x="6462713" y="609600"/>
            <a:ext cx="5486400" cy="4724400"/>
          </a:xfrm>
          <a:ln/>
        </p:spPr>
        <p:txBody>
          <a:bodyPr vert="horz" wrap="square" lIns="91440" tIns="45720" rIns="91440" bIns="45720" anchor="ctr" anchorCtr="0"/>
          <a:p>
            <a:pPr algn="l"/>
            <a:r>
              <a:rPr lang="en-US" altLang="en-US" sz="4000" dirty="0">
                <a:latin typeface="Times New Roman" panose="02020603050405020304" pitchFamily="18" charset="0"/>
                <a:cs typeface="Times New Roman" panose="02020603050405020304" pitchFamily="18" charset="0"/>
              </a:rPr>
              <a:t>Biên độ dao động hiển thị trên m</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n hình tỉ lệ với biên độ dao động của sóng âm m</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 micro nhận được </a:t>
            </a:r>
            <a:endParaRPr lang="en-US" altLang="en-US" sz="4000" dirty="0">
              <a:latin typeface="Times New Roman" panose="02020603050405020304" pitchFamily="18" charset="0"/>
              <a:ea typeface="Times New Roman" panose="02020603050405020304" pitchFamily="18" charset="0"/>
            </a:endParaRPr>
          </a:p>
        </p:txBody>
      </p:sp>
      <p:pic>
        <p:nvPicPr>
          <p:cNvPr id="13315" name="Content Placeholder 3" descr="https://img.loigiaihay.com/picture/2022/0609/131.png"/>
          <p:cNvPicPr>
            <a:picLocks noGrp="1"/>
          </p:cNvPicPr>
          <p:nvPr>
            <p:ph idx="1"/>
          </p:nvPr>
        </p:nvPicPr>
        <p:blipFill>
          <a:blip r:embed="rId1"/>
          <a:srcRect/>
          <a:stretch>
            <a:fillRect/>
          </a:stretch>
        </p:blipFill>
        <p:spPr>
          <a:xfrm>
            <a:off x="671513" y="533400"/>
            <a:ext cx="5791200" cy="60198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arn(inVertical)">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tags/tag1.xml><?xml version="1.0" encoding="utf-8"?>
<p:tagLst xmlns:p="http://schemas.openxmlformats.org/presentationml/2006/main">
  <p:tag name="GENSWF_SLIDE_UID" val="{A17DE5B9-1EAA-4897-B74D-98982D1BA35D}:281"/>
  <p:tag name="GENSWF_ADVANCE_TIME" val="0.001"/>
  <p:tag name="ISPRING_CUSTOM_TIMING_USED" val="1"/>
  <p:tag name="ISPRING_SLIDE_ID_2" val="{79DCEC29-635C-4F87-BA50-207AE8DE4065}"/>
  <p:tag name="GENSWF_SLIDE_TITLE" val="Cảm ơn"/>
  <p:tag name="ISPRING_SLIDE_INDENT_LEVEL" val="0"/>
  <p:tag name="ISPRING_PRESENTER_ID" val="{FB0419A3-B378-46C4-9C7A-448D729DC2FD}"/>
  <p:tag name="ISPRING_PLAYER_LAYOUT_TYPE" val="Full"/>
  <p:tag name="ISPRING_PLAYER_PLAYLIST_ID" val="8a4a43858a567fb0e013d148aeb760afc3b846a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14074</Words>
  <Application>WPS Presentation</Application>
  <PresentationFormat/>
  <Paragraphs>545</Paragraphs>
  <Slides>57</Slides>
  <Notes>5</Notes>
  <HiddenSlides>0</HiddenSlides>
  <MMClips>4</MMClips>
  <ScaleCrop>false</ScaleCrop>
  <HeadingPairs>
    <vt:vector size="8" baseType="variant">
      <vt:variant>
        <vt:lpstr>已用的字体</vt:lpstr>
      </vt:variant>
      <vt:variant>
        <vt:i4>25</vt:i4>
      </vt:variant>
      <vt:variant>
        <vt:lpstr>主题</vt:lpstr>
      </vt:variant>
      <vt:variant>
        <vt:i4>1</vt:i4>
      </vt:variant>
      <vt:variant>
        <vt:lpstr>嵌入 OLE 服务器</vt:lpstr>
      </vt:variant>
      <vt:variant>
        <vt:i4>0</vt:i4>
      </vt:variant>
      <vt:variant>
        <vt:lpstr>幻灯片标题</vt:lpstr>
      </vt:variant>
      <vt:variant>
        <vt:i4>57</vt:i4>
      </vt:variant>
    </vt:vector>
  </HeadingPairs>
  <TitlesOfParts>
    <vt:vector size="83" baseType="lpstr">
      <vt:lpstr>Arial</vt:lpstr>
      <vt:lpstr>SimSun</vt:lpstr>
      <vt:lpstr>Wingdings</vt:lpstr>
      <vt:lpstr>Times New Roman</vt:lpstr>
      <vt:lpstr>Calibri</vt:lpstr>
      <vt:lpstr>Roboto</vt:lpstr>
      <vt:lpstr>Constantia</vt:lpstr>
      <vt:lpstr>.VnTimeH</vt:lpstr>
      <vt:lpstr>.VnTime</vt:lpstr>
      <vt:lpstr>VNI-Times</vt:lpstr>
      <vt:lpstr>Bookerly</vt:lpstr>
      <vt:lpstr>Segoe Print</vt:lpstr>
      <vt:lpstr>KoHo Medium</vt:lpstr>
      <vt:lpstr>Cambria Math</vt:lpstr>
      <vt:lpstr>Tahoma</vt:lpstr>
      <vt:lpstr>.VnArabiaH</vt:lpstr>
      <vt:lpstr>YouYuan</vt:lpstr>
      <vt:lpstr>等线</vt:lpstr>
      <vt:lpstr>Bookerly</vt:lpstr>
      <vt:lpstr>Microsoft YaHei</vt:lpstr>
      <vt:lpstr>Arial Unicode MS</vt:lpstr>
      <vt:lpstr>Arial</vt:lpstr>
      <vt:lpstr>Century Gothic</vt:lpstr>
      <vt:lpstr>Courier New</vt:lpstr>
      <vt:lpstr>YouYuan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WinXP_SP2_Full</dc:creator>
  <cp:lastModifiedBy>HP</cp:lastModifiedBy>
  <cp:revision>123</cp:revision>
  <dcterms:created xsi:type="dcterms:W3CDTF">2009-07-22T05:35:12Z</dcterms:created>
  <dcterms:modified xsi:type="dcterms:W3CDTF">2023-12-07T13:12:11Z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EB51F912F0104D4798D845C3C3D6E1E5_13</vt:lpwstr>
  </property>
  <property fmtid="{D5CDD505-2E9C-101B-9397-08002B2CF9AE}" pid="3" name="KSOProductBuildVer">
    <vt:lpwstr>1033-12.2.0.13359</vt:lpwstr>
  </property>
</Properties>
</file>