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A0FF8-97A8-4289-BC72-8ACC60AD4D55}"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F81F3-4E82-4532-848A-1BC09106ACE9}" type="slidenum">
              <a:rPr lang="en-US" smtClean="0"/>
              <a:t>‹#›</a:t>
            </a:fld>
            <a:endParaRPr lang="en-US"/>
          </a:p>
        </p:txBody>
      </p:sp>
    </p:spTree>
    <p:extLst>
      <p:ext uri="{BB962C8B-B14F-4D97-AF65-F5344CB8AC3E}">
        <p14:creationId xmlns:p14="http://schemas.microsoft.com/office/powerpoint/2010/main" val="147159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81935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400" kern="1200">
                <a:solidFill>
                  <a:schemeClr val="tx1"/>
                </a:solidFill>
                <a:latin typeface="Times New Roman" panose="02020603050405020304" pitchFamily="18" charset="0"/>
                <a:ea typeface="+mn-ea"/>
                <a:cs typeface="Times New Roman" panose="02020603050405020304" pitchFamily="18" charset="0"/>
              </a:rPr>
              <a:t>Khi bạn thực hiện thay đổi này, bạn sẽ thấy rằng nhân vật Mèo sẽ trước tiên hỏi về vị trí của lò sưởi và sau đó mới chạy một đoạn và kêu rằng nó lạnh quá và không có lò sưởi. Điều này tạo ra một thứ tự khác trong câu chuyện so với việc kêu trước khi chạy.</a:t>
            </a:r>
          </a:p>
          <a:p>
            <a:pPr algn="just"/>
            <a:r>
              <a:rPr lang="vi-VN" sz="1400" kern="1200">
                <a:solidFill>
                  <a:schemeClr val="tx1"/>
                </a:solidFill>
                <a:latin typeface="Times New Roman" panose="02020603050405020304" pitchFamily="18" charset="0"/>
                <a:ea typeface="+mn-ea"/>
                <a:cs typeface="Times New Roman" panose="02020603050405020304" pitchFamily="18" charset="0"/>
              </a:rPr>
              <a:t>Vì vậy, thay đổi bước 2 cho bước 4 sẽ ảnh hưởng đến thứ tự các hoạt động của chương trình và tạo ra sự khác biệt trong cách câu chuyện được diễn tả.</a:t>
            </a:r>
            <a:endParaRPr lang="en-US" sz="140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4FB582-6798-4BFD-B3C4-F2FB829A6CB1}" type="slidenum">
              <a:rPr lang="en-US" smtClean="0"/>
              <a:t>9</a:t>
            </a:fld>
            <a:endParaRPr lang="en-US"/>
          </a:p>
        </p:txBody>
      </p:sp>
    </p:spTree>
    <p:extLst>
      <p:ext uri="{BB962C8B-B14F-4D97-AF65-F5344CB8AC3E}">
        <p14:creationId xmlns:p14="http://schemas.microsoft.com/office/powerpoint/2010/main" val="222560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Từ những hoạt động trên của HS </a:t>
            </a:r>
            <a:r>
              <a:rPr lang="en-US">
                <a:sym typeface="Wingdings" panose="05000000000000000000" pitchFamily="2" charset="2"/>
              </a:rPr>
              <a:t> </a:t>
            </a:r>
            <a:r>
              <a:rPr lang="en-US"/>
              <a:t>chốt kiến thức phần ghi bảng.</a:t>
            </a:r>
          </a:p>
        </p:txBody>
      </p:sp>
      <p:sp>
        <p:nvSpPr>
          <p:cNvPr id="4" name="Slide Number Placeholder 3"/>
          <p:cNvSpPr>
            <a:spLocks noGrp="1"/>
          </p:cNvSpPr>
          <p:nvPr>
            <p:ph type="sldNum" sz="quarter" idx="5"/>
          </p:nvPr>
        </p:nvSpPr>
        <p:spPr/>
        <p:txBody>
          <a:bodyPr/>
          <a:lstStyle/>
          <a:p>
            <a:fld id="{1F4FB582-6798-4BFD-B3C4-F2FB829A6CB1}" type="slidenum">
              <a:rPr lang="en-US" smtClean="0"/>
              <a:t>10</a:t>
            </a:fld>
            <a:endParaRPr lang="en-US"/>
          </a:p>
        </p:txBody>
      </p:sp>
    </p:spTree>
    <p:extLst>
      <p:ext uri="{BB962C8B-B14F-4D97-AF65-F5344CB8AC3E}">
        <p14:creationId xmlns:p14="http://schemas.microsoft.com/office/powerpoint/2010/main" val="320640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FB582-6798-4BFD-B3C4-F2FB829A6CB1}" type="slidenum">
              <a:rPr lang="en-US" smtClean="0"/>
              <a:t>13</a:t>
            </a:fld>
            <a:endParaRPr lang="en-US"/>
          </a:p>
        </p:txBody>
      </p:sp>
    </p:spTree>
    <p:extLst>
      <p:ext uri="{BB962C8B-B14F-4D97-AF65-F5344CB8AC3E}">
        <p14:creationId xmlns:p14="http://schemas.microsoft.com/office/powerpoint/2010/main" val="81599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Chia lớp thành 2 nhóm: Nam (H</a:t>
            </a:r>
            <a:r>
              <a:rPr lang="vi-VN"/>
              <a:t>ư</a:t>
            </a:r>
            <a:r>
              <a:rPr lang="en-US"/>
              <a:t>ơu) và Nữ (Mèo)</a:t>
            </a:r>
          </a:p>
        </p:txBody>
      </p:sp>
      <p:sp>
        <p:nvSpPr>
          <p:cNvPr id="4" name="Slide Number Placeholder 3"/>
          <p:cNvSpPr>
            <a:spLocks noGrp="1"/>
          </p:cNvSpPr>
          <p:nvPr>
            <p:ph type="sldNum" sz="quarter" idx="5"/>
          </p:nvPr>
        </p:nvSpPr>
        <p:spPr/>
        <p:txBody>
          <a:bodyPr/>
          <a:lstStyle/>
          <a:p>
            <a:fld id="{1F4FB582-6798-4BFD-B3C4-F2FB829A6CB1}" type="slidenum">
              <a:rPr lang="en-US" smtClean="0"/>
              <a:t>16</a:t>
            </a:fld>
            <a:endParaRPr lang="en-US"/>
          </a:p>
        </p:txBody>
      </p:sp>
    </p:spTree>
    <p:extLst>
      <p:ext uri="{BB962C8B-B14F-4D97-AF65-F5344CB8AC3E}">
        <p14:creationId xmlns:p14="http://schemas.microsoft.com/office/powerpoint/2010/main" val="167879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F76F-2C17-4E31-8919-5ED508A493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E50A86-9675-42C5-B6FA-B37885FE37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4055A9-0F4B-42B8-85BA-C76436BE0560}"/>
              </a:ext>
            </a:extLst>
          </p:cNvPr>
          <p:cNvSpPr>
            <a:spLocks noGrp="1"/>
          </p:cNvSpPr>
          <p:nvPr>
            <p:ph type="dt" sz="half" idx="10"/>
          </p:nvPr>
        </p:nvSpPr>
        <p:spPr/>
        <p:txBody>
          <a:bodyPr/>
          <a:lstStyle/>
          <a:p>
            <a:fld id="{699593EF-D9AA-4C12-8B86-DB0BB6C1F6D1}" type="datetimeFigureOut">
              <a:rPr lang="en-US" smtClean="0"/>
              <a:t>11/27/2024</a:t>
            </a:fld>
            <a:endParaRPr lang="en-US"/>
          </a:p>
        </p:txBody>
      </p:sp>
      <p:sp>
        <p:nvSpPr>
          <p:cNvPr id="5" name="Footer Placeholder 4">
            <a:extLst>
              <a:ext uri="{FF2B5EF4-FFF2-40B4-BE49-F238E27FC236}">
                <a16:creationId xmlns:a16="http://schemas.microsoft.com/office/drawing/2014/main" id="{0B7EEA55-0AE7-4D7F-8FDE-F220620B1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C43C4-E4AB-4BF9-B81A-8602FAA3C78C}"/>
              </a:ext>
            </a:extLst>
          </p:cNvPr>
          <p:cNvSpPr>
            <a:spLocks noGrp="1"/>
          </p:cNvSpPr>
          <p:nvPr>
            <p:ph type="sldNum" sz="quarter" idx="12"/>
          </p:nvPr>
        </p:nvSpPr>
        <p:spPr/>
        <p:txBody>
          <a:bodyPr/>
          <a:lstStyle/>
          <a:p>
            <a:fld id="{500DB127-E504-4438-9AC5-BC8297289254}" type="slidenum">
              <a:rPr lang="en-US" smtClean="0"/>
              <a:t>‹#›</a:t>
            </a:fld>
            <a:endParaRPr lang="en-US"/>
          </a:p>
        </p:txBody>
      </p:sp>
    </p:spTree>
    <p:extLst>
      <p:ext uri="{BB962C8B-B14F-4D97-AF65-F5344CB8AC3E}">
        <p14:creationId xmlns:p14="http://schemas.microsoft.com/office/powerpoint/2010/main" val="380706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1963-9C76-4654-9891-28FD533673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127ED-052F-433E-A6C0-C83E95A5F2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91889-782A-42AB-811C-7086D1AA7903}"/>
              </a:ext>
            </a:extLst>
          </p:cNvPr>
          <p:cNvSpPr>
            <a:spLocks noGrp="1"/>
          </p:cNvSpPr>
          <p:nvPr>
            <p:ph type="dt" sz="half" idx="10"/>
          </p:nvPr>
        </p:nvSpPr>
        <p:spPr/>
        <p:txBody>
          <a:bodyPr/>
          <a:lstStyle/>
          <a:p>
            <a:fld id="{699593EF-D9AA-4C12-8B86-DB0BB6C1F6D1}" type="datetimeFigureOut">
              <a:rPr lang="en-US" smtClean="0"/>
              <a:t>11/27/2024</a:t>
            </a:fld>
            <a:endParaRPr lang="en-US"/>
          </a:p>
        </p:txBody>
      </p:sp>
      <p:sp>
        <p:nvSpPr>
          <p:cNvPr id="5" name="Footer Placeholder 4">
            <a:extLst>
              <a:ext uri="{FF2B5EF4-FFF2-40B4-BE49-F238E27FC236}">
                <a16:creationId xmlns:a16="http://schemas.microsoft.com/office/drawing/2014/main" id="{2C1DCEEB-F8C0-4EB4-A5B6-46BB7B6CE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8C42A-E0A1-494A-9026-137158AC2249}"/>
              </a:ext>
            </a:extLst>
          </p:cNvPr>
          <p:cNvSpPr>
            <a:spLocks noGrp="1"/>
          </p:cNvSpPr>
          <p:nvPr>
            <p:ph type="sldNum" sz="quarter" idx="12"/>
          </p:nvPr>
        </p:nvSpPr>
        <p:spPr/>
        <p:txBody>
          <a:bodyPr/>
          <a:lstStyle/>
          <a:p>
            <a:fld id="{500DB127-E504-4438-9AC5-BC8297289254}" type="slidenum">
              <a:rPr lang="en-US" smtClean="0"/>
              <a:t>‹#›</a:t>
            </a:fld>
            <a:endParaRPr lang="en-US"/>
          </a:p>
        </p:txBody>
      </p:sp>
    </p:spTree>
    <p:extLst>
      <p:ext uri="{BB962C8B-B14F-4D97-AF65-F5344CB8AC3E}">
        <p14:creationId xmlns:p14="http://schemas.microsoft.com/office/powerpoint/2010/main" val="139619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FC2A1-5307-475D-9B70-06E362832C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DD24A7-AF39-4B93-9F15-41E2AA15EE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D5A57-1D11-41C9-81AC-39C4EBFF6313}"/>
              </a:ext>
            </a:extLst>
          </p:cNvPr>
          <p:cNvSpPr>
            <a:spLocks noGrp="1"/>
          </p:cNvSpPr>
          <p:nvPr>
            <p:ph type="dt" sz="half" idx="10"/>
          </p:nvPr>
        </p:nvSpPr>
        <p:spPr/>
        <p:txBody>
          <a:bodyPr/>
          <a:lstStyle/>
          <a:p>
            <a:fld id="{699593EF-D9AA-4C12-8B86-DB0BB6C1F6D1}" type="datetimeFigureOut">
              <a:rPr lang="en-US" smtClean="0"/>
              <a:t>11/27/2024</a:t>
            </a:fld>
            <a:endParaRPr lang="en-US"/>
          </a:p>
        </p:txBody>
      </p:sp>
      <p:sp>
        <p:nvSpPr>
          <p:cNvPr id="5" name="Footer Placeholder 4">
            <a:extLst>
              <a:ext uri="{FF2B5EF4-FFF2-40B4-BE49-F238E27FC236}">
                <a16:creationId xmlns:a16="http://schemas.microsoft.com/office/drawing/2014/main" id="{790070B9-224D-44AE-9993-0E0DCC2CD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98D63-1E10-4A51-92C6-7FEA829C9117}"/>
              </a:ext>
            </a:extLst>
          </p:cNvPr>
          <p:cNvSpPr>
            <a:spLocks noGrp="1"/>
          </p:cNvSpPr>
          <p:nvPr>
            <p:ph type="sldNum" sz="quarter" idx="12"/>
          </p:nvPr>
        </p:nvSpPr>
        <p:spPr/>
        <p:txBody>
          <a:bodyPr/>
          <a:lstStyle/>
          <a:p>
            <a:fld id="{500DB127-E504-4438-9AC5-BC8297289254}" type="slidenum">
              <a:rPr lang="en-US" smtClean="0"/>
              <a:t>‹#›</a:t>
            </a:fld>
            <a:endParaRPr lang="en-US"/>
          </a:p>
        </p:txBody>
      </p:sp>
    </p:spTree>
    <p:extLst>
      <p:ext uri="{BB962C8B-B14F-4D97-AF65-F5344CB8AC3E}">
        <p14:creationId xmlns:p14="http://schemas.microsoft.com/office/powerpoint/2010/main" val="381774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382E-3BA8-4306-89B3-4D7A81552B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4601F-96BD-4EC1-B5A9-95AF396F6C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3CFF1-EF5C-4932-BFE3-9A830CAF9BA7}"/>
              </a:ext>
            </a:extLst>
          </p:cNvPr>
          <p:cNvSpPr>
            <a:spLocks noGrp="1"/>
          </p:cNvSpPr>
          <p:nvPr>
            <p:ph type="dt" sz="half" idx="10"/>
          </p:nvPr>
        </p:nvSpPr>
        <p:spPr/>
        <p:txBody>
          <a:bodyPr/>
          <a:lstStyle/>
          <a:p>
            <a:fld id="{699593EF-D9AA-4C12-8B86-DB0BB6C1F6D1}" type="datetimeFigureOut">
              <a:rPr lang="en-US" smtClean="0"/>
              <a:t>11/27/2024</a:t>
            </a:fld>
            <a:endParaRPr lang="en-US"/>
          </a:p>
        </p:txBody>
      </p:sp>
      <p:sp>
        <p:nvSpPr>
          <p:cNvPr id="5" name="Footer Placeholder 4">
            <a:extLst>
              <a:ext uri="{FF2B5EF4-FFF2-40B4-BE49-F238E27FC236}">
                <a16:creationId xmlns:a16="http://schemas.microsoft.com/office/drawing/2014/main" id="{7D7A2FD2-6EAC-4B44-99EB-9679AD946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E9518-EF0A-4405-AD24-73A7AC351F3A}"/>
              </a:ext>
            </a:extLst>
          </p:cNvPr>
          <p:cNvSpPr>
            <a:spLocks noGrp="1"/>
          </p:cNvSpPr>
          <p:nvPr>
            <p:ph type="sldNum" sz="quarter" idx="12"/>
          </p:nvPr>
        </p:nvSpPr>
        <p:spPr/>
        <p:txBody>
          <a:bodyPr/>
          <a:lstStyle/>
          <a:p>
            <a:fld id="{500DB127-E504-4438-9AC5-BC8297289254}" type="slidenum">
              <a:rPr lang="en-US" smtClean="0"/>
              <a:t>‹#›</a:t>
            </a:fld>
            <a:endParaRPr lang="en-US"/>
          </a:p>
        </p:txBody>
      </p:sp>
    </p:spTree>
    <p:extLst>
      <p:ext uri="{BB962C8B-B14F-4D97-AF65-F5344CB8AC3E}">
        <p14:creationId xmlns:p14="http://schemas.microsoft.com/office/powerpoint/2010/main" val="166753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19E4-8774-4AF4-8B96-800D27D572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846E5E-9B7E-4A61-AEE7-97FFE82162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EB923B-8ED1-4890-A022-0601A7F86CA9}"/>
              </a:ext>
            </a:extLst>
          </p:cNvPr>
          <p:cNvSpPr>
            <a:spLocks noGrp="1"/>
          </p:cNvSpPr>
          <p:nvPr>
            <p:ph type="dt" sz="half" idx="10"/>
          </p:nvPr>
        </p:nvSpPr>
        <p:spPr/>
        <p:txBody>
          <a:bodyPr/>
          <a:lstStyle/>
          <a:p>
            <a:fld id="{699593EF-D9AA-4C12-8B86-DB0BB6C1F6D1}" type="datetimeFigureOut">
              <a:rPr lang="en-US" smtClean="0"/>
              <a:t>11/27/2024</a:t>
            </a:fld>
            <a:endParaRPr lang="en-US"/>
          </a:p>
        </p:txBody>
      </p:sp>
      <p:sp>
        <p:nvSpPr>
          <p:cNvPr id="5" name="Footer Placeholder 4">
            <a:extLst>
              <a:ext uri="{FF2B5EF4-FFF2-40B4-BE49-F238E27FC236}">
                <a16:creationId xmlns:a16="http://schemas.microsoft.com/office/drawing/2014/main" id="{18C8DAF0-0B44-475F-AA39-30C82FB58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EF146-2B46-4CE1-9E45-863BAEEF79AC}"/>
              </a:ext>
            </a:extLst>
          </p:cNvPr>
          <p:cNvSpPr>
            <a:spLocks noGrp="1"/>
          </p:cNvSpPr>
          <p:nvPr>
            <p:ph type="sldNum" sz="quarter" idx="12"/>
          </p:nvPr>
        </p:nvSpPr>
        <p:spPr/>
        <p:txBody>
          <a:bodyPr/>
          <a:lstStyle/>
          <a:p>
            <a:fld id="{500DB127-E504-4438-9AC5-BC8297289254}" type="slidenum">
              <a:rPr lang="en-US" smtClean="0"/>
              <a:t>‹#›</a:t>
            </a:fld>
            <a:endParaRPr lang="en-US"/>
          </a:p>
        </p:txBody>
      </p:sp>
    </p:spTree>
    <p:extLst>
      <p:ext uri="{BB962C8B-B14F-4D97-AF65-F5344CB8AC3E}">
        <p14:creationId xmlns:p14="http://schemas.microsoft.com/office/powerpoint/2010/main" val="100249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E8BB-748F-4201-8C7B-5A265EC222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93188-DDB8-4D1C-9CC5-6F9C26A054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7D3F6-168D-444B-968D-3F805B27F7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F201CA-031F-4D11-8B99-E7D810D1094B}"/>
              </a:ext>
            </a:extLst>
          </p:cNvPr>
          <p:cNvSpPr>
            <a:spLocks noGrp="1"/>
          </p:cNvSpPr>
          <p:nvPr>
            <p:ph type="dt" sz="half" idx="10"/>
          </p:nvPr>
        </p:nvSpPr>
        <p:spPr/>
        <p:txBody>
          <a:bodyPr/>
          <a:lstStyle/>
          <a:p>
            <a:fld id="{699593EF-D9AA-4C12-8B86-DB0BB6C1F6D1}" type="datetimeFigureOut">
              <a:rPr lang="en-US" smtClean="0"/>
              <a:t>11/27/2024</a:t>
            </a:fld>
            <a:endParaRPr lang="en-US"/>
          </a:p>
        </p:txBody>
      </p:sp>
      <p:sp>
        <p:nvSpPr>
          <p:cNvPr id="6" name="Footer Placeholder 5">
            <a:extLst>
              <a:ext uri="{FF2B5EF4-FFF2-40B4-BE49-F238E27FC236}">
                <a16:creationId xmlns:a16="http://schemas.microsoft.com/office/drawing/2014/main" id="{AAAB71AD-388C-4D43-A081-E906583D1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88999-80C4-42BE-99D2-A7319A7FFD94}"/>
              </a:ext>
            </a:extLst>
          </p:cNvPr>
          <p:cNvSpPr>
            <a:spLocks noGrp="1"/>
          </p:cNvSpPr>
          <p:nvPr>
            <p:ph type="sldNum" sz="quarter" idx="12"/>
          </p:nvPr>
        </p:nvSpPr>
        <p:spPr/>
        <p:txBody>
          <a:bodyPr/>
          <a:lstStyle/>
          <a:p>
            <a:fld id="{500DB127-E504-4438-9AC5-BC8297289254}" type="slidenum">
              <a:rPr lang="en-US" smtClean="0"/>
              <a:t>‹#›</a:t>
            </a:fld>
            <a:endParaRPr lang="en-US"/>
          </a:p>
        </p:txBody>
      </p:sp>
    </p:spTree>
    <p:extLst>
      <p:ext uri="{BB962C8B-B14F-4D97-AF65-F5344CB8AC3E}">
        <p14:creationId xmlns:p14="http://schemas.microsoft.com/office/powerpoint/2010/main" val="370619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6EC2-E35C-4615-85C8-E1D7E50AE3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4C8C6B-8187-4F7D-8B97-16608CBEDF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1A1C6D-CE56-4AC9-932D-C5855BF6D7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DE6E57-A10E-4D86-BF4B-17F9A5ADEB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F7FF39-1591-4C94-B45A-413DA5B374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ACD61A-A144-4EAF-ABE1-B6B30AB22011}"/>
              </a:ext>
            </a:extLst>
          </p:cNvPr>
          <p:cNvSpPr>
            <a:spLocks noGrp="1"/>
          </p:cNvSpPr>
          <p:nvPr>
            <p:ph type="dt" sz="half" idx="10"/>
          </p:nvPr>
        </p:nvSpPr>
        <p:spPr/>
        <p:txBody>
          <a:bodyPr/>
          <a:lstStyle/>
          <a:p>
            <a:fld id="{699593EF-D9AA-4C12-8B86-DB0BB6C1F6D1}" type="datetimeFigureOut">
              <a:rPr lang="en-US" smtClean="0"/>
              <a:t>11/27/2024</a:t>
            </a:fld>
            <a:endParaRPr lang="en-US"/>
          </a:p>
        </p:txBody>
      </p:sp>
      <p:sp>
        <p:nvSpPr>
          <p:cNvPr id="8" name="Footer Placeholder 7">
            <a:extLst>
              <a:ext uri="{FF2B5EF4-FFF2-40B4-BE49-F238E27FC236}">
                <a16:creationId xmlns:a16="http://schemas.microsoft.com/office/drawing/2014/main" id="{26899569-DB1B-45C2-95FC-475158E458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5A207C-0E21-4A3F-88DF-DBF93DCB1C40}"/>
              </a:ext>
            </a:extLst>
          </p:cNvPr>
          <p:cNvSpPr>
            <a:spLocks noGrp="1"/>
          </p:cNvSpPr>
          <p:nvPr>
            <p:ph type="sldNum" sz="quarter" idx="12"/>
          </p:nvPr>
        </p:nvSpPr>
        <p:spPr/>
        <p:txBody>
          <a:bodyPr/>
          <a:lstStyle/>
          <a:p>
            <a:fld id="{500DB127-E504-4438-9AC5-BC8297289254}" type="slidenum">
              <a:rPr lang="en-US" smtClean="0"/>
              <a:t>‹#›</a:t>
            </a:fld>
            <a:endParaRPr lang="en-US"/>
          </a:p>
        </p:txBody>
      </p:sp>
    </p:spTree>
    <p:extLst>
      <p:ext uri="{BB962C8B-B14F-4D97-AF65-F5344CB8AC3E}">
        <p14:creationId xmlns:p14="http://schemas.microsoft.com/office/powerpoint/2010/main" val="426007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CB0D-9DE4-42B0-89A5-5EA01E6674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8A1438-6A5C-4B0A-81DE-8360630F4C82}"/>
              </a:ext>
            </a:extLst>
          </p:cNvPr>
          <p:cNvSpPr>
            <a:spLocks noGrp="1"/>
          </p:cNvSpPr>
          <p:nvPr>
            <p:ph type="dt" sz="half" idx="10"/>
          </p:nvPr>
        </p:nvSpPr>
        <p:spPr/>
        <p:txBody>
          <a:bodyPr/>
          <a:lstStyle/>
          <a:p>
            <a:fld id="{699593EF-D9AA-4C12-8B86-DB0BB6C1F6D1}" type="datetimeFigureOut">
              <a:rPr lang="en-US" smtClean="0"/>
              <a:t>11/27/2024</a:t>
            </a:fld>
            <a:endParaRPr lang="en-US"/>
          </a:p>
        </p:txBody>
      </p:sp>
      <p:sp>
        <p:nvSpPr>
          <p:cNvPr id="4" name="Footer Placeholder 3">
            <a:extLst>
              <a:ext uri="{FF2B5EF4-FFF2-40B4-BE49-F238E27FC236}">
                <a16:creationId xmlns:a16="http://schemas.microsoft.com/office/drawing/2014/main" id="{BC967FD1-4EEB-4F6A-A0F4-9B91C773FB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541386-6E50-4CD5-AB12-2427B3A16970}"/>
              </a:ext>
            </a:extLst>
          </p:cNvPr>
          <p:cNvSpPr>
            <a:spLocks noGrp="1"/>
          </p:cNvSpPr>
          <p:nvPr>
            <p:ph type="sldNum" sz="quarter" idx="12"/>
          </p:nvPr>
        </p:nvSpPr>
        <p:spPr/>
        <p:txBody>
          <a:bodyPr/>
          <a:lstStyle/>
          <a:p>
            <a:fld id="{500DB127-E504-4438-9AC5-BC8297289254}" type="slidenum">
              <a:rPr lang="en-US" smtClean="0"/>
              <a:t>‹#›</a:t>
            </a:fld>
            <a:endParaRPr lang="en-US"/>
          </a:p>
        </p:txBody>
      </p:sp>
    </p:spTree>
    <p:extLst>
      <p:ext uri="{BB962C8B-B14F-4D97-AF65-F5344CB8AC3E}">
        <p14:creationId xmlns:p14="http://schemas.microsoft.com/office/powerpoint/2010/main" val="93947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D8688D-BA9C-4360-A606-7204B83AF245}"/>
              </a:ext>
            </a:extLst>
          </p:cNvPr>
          <p:cNvSpPr>
            <a:spLocks noGrp="1"/>
          </p:cNvSpPr>
          <p:nvPr>
            <p:ph type="dt" sz="half" idx="10"/>
          </p:nvPr>
        </p:nvSpPr>
        <p:spPr/>
        <p:txBody>
          <a:bodyPr/>
          <a:lstStyle/>
          <a:p>
            <a:fld id="{699593EF-D9AA-4C12-8B86-DB0BB6C1F6D1}" type="datetimeFigureOut">
              <a:rPr lang="en-US" smtClean="0"/>
              <a:t>11/27/2024</a:t>
            </a:fld>
            <a:endParaRPr lang="en-US"/>
          </a:p>
        </p:txBody>
      </p:sp>
      <p:sp>
        <p:nvSpPr>
          <p:cNvPr id="3" name="Footer Placeholder 2">
            <a:extLst>
              <a:ext uri="{FF2B5EF4-FFF2-40B4-BE49-F238E27FC236}">
                <a16:creationId xmlns:a16="http://schemas.microsoft.com/office/drawing/2014/main" id="{5244EF92-ADFA-456C-8187-F2CAB00BAB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158B60-BA6A-4671-99D0-3C0A04071DE8}"/>
              </a:ext>
            </a:extLst>
          </p:cNvPr>
          <p:cNvSpPr>
            <a:spLocks noGrp="1"/>
          </p:cNvSpPr>
          <p:nvPr>
            <p:ph type="sldNum" sz="quarter" idx="12"/>
          </p:nvPr>
        </p:nvSpPr>
        <p:spPr/>
        <p:txBody>
          <a:bodyPr/>
          <a:lstStyle/>
          <a:p>
            <a:fld id="{500DB127-E504-4438-9AC5-BC8297289254}" type="slidenum">
              <a:rPr lang="en-US" smtClean="0"/>
              <a:t>‹#›</a:t>
            </a:fld>
            <a:endParaRPr lang="en-US"/>
          </a:p>
        </p:txBody>
      </p:sp>
    </p:spTree>
    <p:extLst>
      <p:ext uri="{BB962C8B-B14F-4D97-AF65-F5344CB8AC3E}">
        <p14:creationId xmlns:p14="http://schemas.microsoft.com/office/powerpoint/2010/main" val="261416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CE19-201C-463A-BE3B-211AED11F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3166BC-46A9-4DBA-8CDA-27363E76D3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F4DE49-244F-41C7-9C34-1E5FA1DDC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2E7B9E-97E5-4263-91E5-A44E2CE88CD5}"/>
              </a:ext>
            </a:extLst>
          </p:cNvPr>
          <p:cNvSpPr>
            <a:spLocks noGrp="1"/>
          </p:cNvSpPr>
          <p:nvPr>
            <p:ph type="dt" sz="half" idx="10"/>
          </p:nvPr>
        </p:nvSpPr>
        <p:spPr/>
        <p:txBody>
          <a:bodyPr/>
          <a:lstStyle/>
          <a:p>
            <a:fld id="{699593EF-D9AA-4C12-8B86-DB0BB6C1F6D1}" type="datetimeFigureOut">
              <a:rPr lang="en-US" smtClean="0"/>
              <a:t>11/27/2024</a:t>
            </a:fld>
            <a:endParaRPr lang="en-US"/>
          </a:p>
        </p:txBody>
      </p:sp>
      <p:sp>
        <p:nvSpPr>
          <p:cNvPr id="6" name="Footer Placeholder 5">
            <a:extLst>
              <a:ext uri="{FF2B5EF4-FFF2-40B4-BE49-F238E27FC236}">
                <a16:creationId xmlns:a16="http://schemas.microsoft.com/office/drawing/2014/main" id="{A2123C3E-06D4-49E8-8AA1-1A874B20F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E1F1D-C90F-4C7E-BB24-9480873AE134}"/>
              </a:ext>
            </a:extLst>
          </p:cNvPr>
          <p:cNvSpPr>
            <a:spLocks noGrp="1"/>
          </p:cNvSpPr>
          <p:nvPr>
            <p:ph type="sldNum" sz="quarter" idx="12"/>
          </p:nvPr>
        </p:nvSpPr>
        <p:spPr/>
        <p:txBody>
          <a:bodyPr/>
          <a:lstStyle/>
          <a:p>
            <a:fld id="{500DB127-E504-4438-9AC5-BC8297289254}" type="slidenum">
              <a:rPr lang="en-US" smtClean="0"/>
              <a:t>‹#›</a:t>
            </a:fld>
            <a:endParaRPr lang="en-US"/>
          </a:p>
        </p:txBody>
      </p:sp>
    </p:spTree>
    <p:extLst>
      <p:ext uri="{BB962C8B-B14F-4D97-AF65-F5344CB8AC3E}">
        <p14:creationId xmlns:p14="http://schemas.microsoft.com/office/powerpoint/2010/main" val="5808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00189-B988-46C4-B069-17C15B4EB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3A4F0F-288B-4E24-AC60-F00063D5F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19D0C2-F2C7-4155-A497-8B4E16A69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DC2687-A996-42BB-9C76-C8E7BD56D0B3}"/>
              </a:ext>
            </a:extLst>
          </p:cNvPr>
          <p:cNvSpPr>
            <a:spLocks noGrp="1"/>
          </p:cNvSpPr>
          <p:nvPr>
            <p:ph type="dt" sz="half" idx="10"/>
          </p:nvPr>
        </p:nvSpPr>
        <p:spPr/>
        <p:txBody>
          <a:bodyPr/>
          <a:lstStyle/>
          <a:p>
            <a:fld id="{699593EF-D9AA-4C12-8B86-DB0BB6C1F6D1}" type="datetimeFigureOut">
              <a:rPr lang="en-US" smtClean="0"/>
              <a:t>11/27/2024</a:t>
            </a:fld>
            <a:endParaRPr lang="en-US"/>
          </a:p>
        </p:txBody>
      </p:sp>
      <p:sp>
        <p:nvSpPr>
          <p:cNvPr id="6" name="Footer Placeholder 5">
            <a:extLst>
              <a:ext uri="{FF2B5EF4-FFF2-40B4-BE49-F238E27FC236}">
                <a16:creationId xmlns:a16="http://schemas.microsoft.com/office/drawing/2014/main" id="{5B6392BB-FACB-4424-9009-523719189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A34E0-C57F-46C3-BA92-002ABB6F4034}"/>
              </a:ext>
            </a:extLst>
          </p:cNvPr>
          <p:cNvSpPr>
            <a:spLocks noGrp="1"/>
          </p:cNvSpPr>
          <p:nvPr>
            <p:ph type="sldNum" sz="quarter" idx="12"/>
          </p:nvPr>
        </p:nvSpPr>
        <p:spPr/>
        <p:txBody>
          <a:bodyPr/>
          <a:lstStyle/>
          <a:p>
            <a:fld id="{500DB127-E504-4438-9AC5-BC8297289254}" type="slidenum">
              <a:rPr lang="en-US" smtClean="0"/>
              <a:t>‹#›</a:t>
            </a:fld>
            <a:endParaRPr lang="en-US"/>
          </a:p>
        </p:txBody>
      </p:sp>
    </p:spTree>
    <p:extLst>
      <p:ext uri="{BB962C8B-B14F-4D97-AF65-F5344CB8AC3E}">
        <p14:creationId xmlns:p14="http://schemas.microsoft.com/office/powerpoint/2010/main" val="80705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4F45EB-D6A2-4A7E-ABC1-3A597346C1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F45DF3-1415-4CB1-8FEF-667544CD7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E7478-21F0-4A7A-A919-9EDCCCEC49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593EF-D9AA-4C12-8B86-DB0BB6C1F6D1}" type="datetimeFigureOut">
              <a:rPr lang="en-US" smtClean="0"/>
              <a:t>11/27/2024</a:t>
            </a:fld>
            <a:endParaRPr lang="en-US"/>
          </a:p>
        </p:txBody>
      </p:sp>
      <p:sp>
        <p:nvSpPr>
          <p:cNvPr id="5" name="Footer Placeholder 4">
            <a:extLst>
              <a:ext uri="{FF2B5EF4-FFF2-40B4-BE49-F238E27FC236}">
                <a16:creationId xmlns:a16="http://schemas.microsoft.com/office/drawing/2014/main" id="{92712AA7-9243-4811-A591-40EA5CA78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C811F2-1C91-44D9-ACA4-E527E9509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DB127-E504-4438-9AC5-BC8297289254}" type="slidenum">
              <a:rPr lang="en-US" smtClean="0"/>
              <a:t>‹#›</a:t>
            </a:fld>
            <a:endParaRPr lang="en-US"/>
          </a:p>
        </p:txBody>
      </p:sp>
    </p:spTree>
    <p:extLst>
      <p:ext uri="{BB962C8B-B14F-4D97-AF65-F5344CB8AC3E}">
        <p14:creationId xmlns:p14="http://schemas.microsoft.com/office/powerpoint/2010/main" val="1615597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2.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5.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7.pn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10.wdp"/><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C9C0577-41E9-4CF0-B3D1-EB3752976A3D}"/>
              </a:ext>
            </a:extLst>
          </p:cNvPr>
          <p:cNvSpPr/>
          <p:nvPr/>
        </p:nvSpPr>
        <p:spPr>
          <a:xfrm>
            <a:off x="-58058" y="6694576"/>
            <a:ext cx="12250057" cy="1634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47" name="TextBox 46">
            <a:extLst>
              <a:ext uri="{FF2B5EF4-FFF2-40B4-BE49-F238E27FC236}">
                <a16:creationId xmlns:a16="http://schemas.microsoft.com/office/drawing/2014/main" id="{54F2E632-0357-4A87-8889-4FD11223B1F5}"/>
              </a:ext>
            </a:extLst>
          </p:cNvPr>
          <p:cNvSpPr txBox="1"/>
          <p:nvPr/>
        </p:nvSpPr>
        <p:spPr>
          <a:xfrm>
            <a:off x="1717742" y="1859340"/>
            <a:ext cx="10474258" cy="1569660"/>
          </a:xfrm>
          <a:prstGeom prst="rect">
            <a:avLst/>
          </a:prstGeom>
          <a:noFill/>
        </p:spPr>
        <p:txBody>
          <a:bodyPr wrap="square" rtlCol="0">
            <a:spAutoFit/>
          </a:bodyPr>
          <a:lstStyle/>
          <a:p>
            <a:pPr algn="ctr">
              <a:spcBef>
                <a:spcPct val="50000"/>
              </a:spcBef>
            </a:pPr>
            <a:r>
              <a:rPr lang="en-US" sz="4800" b="1" dirty="0">
                <a:solidFill>
                  <a:srgbClr val="FF0000"/>
                </a:solidFill>
                <a:latin typeface="Times New Roman" panose="02020603050405020304" pitchFamily="18" charset="0"/>
                <a:cs typeface="Times New Roman" panose="02020603050405020304" pitchFamily="18" charset="0"/>
              </a:rPr>
              <a:t>BÀI 1. THỂ HIỆN CẤU TRÚC TUẦN TỰ TRONG CHƯ</a:t>
            </a:r>
            <a:r>
              <a:rPr lang="vi-VN" sz="4800" b="1" dirty="0">
                <a:solidFill>
                  <a:srgbClr val="FF0000"/>
                </a:solidFill>
                <a:latin typeface="Times New Roman" panose="02020603050405020304" pitchFamily="18" charset="0"/>
                <a:cs typeface="Times New Roman" panose="02020603050405020304" pitchFamily="18" charset="0"/>
              </a:rPr>
              <a:t>Ơ</a:t>
            </a:r>
            <a:r>
              <a:rPr lang="en-US" sz="4800" b="1" dirty="0">
                <a:solidFill>
                  <a:srgbClr val="FF0000"/>
                </a:solidFill>
                <a:latin typeface="Times New Roman" panose="02020603050405020304" pitchFamily="18" charset="0"/>
                <a:cs typeface="Times New Roman" panose="02020603050405020304" pitchFamily="18" charset="0"/>
              </a:rPr>
              <a:t>NG TRÌNH</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Giáo dục Giáo viên Clip nghệ thuật Hình ảnh - Cô giáo, png tải về - Miễn  phí trong suốt Phim Hoạt Hình png Tải về.">
            <a:extLst>
              <a:ext uri="{FF2B5EF4-FFF2-40B4-BE49-F238E27FC236}">
                <a16:creationId xmlns:a16="http://schemas.microsoft.com/office/drawing/2014/main" id="{0D871573-032B-418F-97EB-409C122070E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436" b="95128" l="4000" r="91556">
                        <a14:foregroundMark x1="35556" y1="5897" x2="40889" y2="13590"/>
                        <a14:foregroundMark x1="40889" y1="13590" x2="42444" y2="14103"/>
                        <a14:foregroundMark x1="17000" y1="8974" x2="10556" y2="20000"/>
                        <a14:foregroundMark x1="10556" y1="20000" x2="12556" y2="40897"/>
                        <a14:foregroundMark x1="12556" y1="40897" x2="12778" y2="41154"/>
                        <a14:foregroundMark x1="8222" y1="16026" x2="4222" y2="29872"/>
                        <a14:foregroundMark x1="19889" y1="5641" x2="26556" y2="12821"/>
                        <a14:foregroundMark x1="26556" y1="12821" x2="26556" y2="15000"/>
                        <a14:foregroundMark x1="31111" y1="7564" x2="31111" y2="12692"/>
                        <a14:foregroundMark x1="30444" y1="2564" x2="30444" y2="2564"/>
                        <a14:foregroundMark x1="91556" y1="19744" x2="91556" y2="19744"/>
                        <a14:foregroundMark x1="25000" y1="6538" x2="25000" y2="6538"/>
                        <a14:foregroundMark x1="26000" y1="92308" x2="26000" y2="92308"/>
                        <a14:foregroundMark x1="26000" y1="95128" x2="26000" y2="95128"/>
                      </a14:backgroundRemoval>
                    </a14:imgEffect>
                  </a14:imgLayer>
                </a14:imgProps>
              </a:ext>
              <a:ext uri="{28A0092B-C50C-407E-A947-70E740481C1C}">
                <a14:useLocalDpi xmlns:a14="http://schemas.microsoft.com/office/drawing/2010/main" val="0"/>
              </a:ext>
            </a:extLst>
          </a:blip>
          <a:srcRect/>
          <a:stretch>
            <a:fillRect/>
          </a:stretch>
        </p:blipFill>
        <p:spPr bwMode="auto">
          <a:xfrm>
            <a:off x="-8687" y="2843019"/>
            <a:ext cx="4398267" cy="38123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8909687-DC06-45E5-91D4-904D000BD702}"/>
              </a:ext>
            </a:extLst>
          </p:cNvPr>
          <p:cNvGrpSpPr/>
          <p:nvPr/>
        </p:nvGrpSpPr>
        <p:grpSpPr>
          <a:xfrm>
            <a:off x="1300123" y="356669"/>
            <a:ext cx="2438230" cy="1284098"/>
            <a:chOff x="1523998" y="0"/>
            <a:chExt cx="2190751" cy="1284098"/>
          </a:xfrm>
        </p:grpSpPr>
        <p:grpSp>
          <p:nvGrpSpPr>
            <p:cNvPr id="6" name="Group 5">
              <a:extLst>
                <a:ext uri="{FF2B5EF4-FFF2-40B4-BE49-F238E27FC236}">
                  <a16:creationId xmlns:a16="http://schemas.microsoft.com/office/drawing/2014/main" id="{246C605F-BC83-4860-A96F-A0A8217E98EF}"/>
                </a:ext>
              </a:extLst>
            </p:cNvPr>
            <p:cNvGrpSpPr/>
            <p:nvPr/>
          </p:nvGrpSpPr>
          <p:grpSpPr>
            <a:xfrm>
              <a:off x="1523998" y="0"/>
              <a:ext cx="2190751" cy="980661"/>
              <a:chOff x="1523999" y="0"/>
              <a:chExt cx="1285462" cy="1828800"/>
            </a:xfrm>
          </p:grpSpPr>
          <p:sp>
            <p:nvSpPr>
              <p:cNvPr id="8" name="Rectangle: Top Corners Rounded 7">
                <a:extLst>
                  <a:ext uri="{FF2B5EF4-FFF2-40B4-BE49-F238E27FC236}">
                    <a16:creationId xmlns:a16="http://schemas.microsoft.com/office/drawing/2014/main" id="{2DD0A398-2CD0-44B7-854B-A88D9AD18BE5}"/>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Top Corners Rounded 8">
                <a:extLst>
                  <a:ext uri="{FF2B5EF4-FFF2-40B4-BE49-F238E27FC236}">
                    <a16:creationId xmlns:a16="http://schemas.microsoft.com/office/drawing/2014/main" id="{C335D23C-AF44-481A-9CF8-7DBB67AAFF69}"/>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7" name="TextBox 6">
              <a:extLst>
                <a:ext uri="{FF2B5EF4-FFF2-40B4-BE49-F238E27FC236}">
                  <a16:creationId xmlns:a16="http://schemas.microsoft.com/office/drawing/2014/main" id="{BCAC2AFF-5457-4629-8078-F09FE0D0316F}"/>
                </a:ext>
              </a:extLst>
            </p:cNvPr>
            <p:cNvSpPr txBox="1"/>
            <p:nvPr/>
          </p:nvSpPr>
          <p:spPr>
            <a:xfrm>
              <a:off x="1677724" y="206880"/>
              <a:ext cx="1972089" cy="1077218"/>
            </a:xfrm>
            <a:prstGeom prst="rect">
              <a:avLst/>
            </a:prstGeom>
            <a:noFill/>
          </p:spPr>
          <p:txBody>
            <a:bodyPr wrap="square" rtlCol="0">
              <a:spAutoFit/>
            </a:bodyPr>
            <a:lstStyle/>
            <a:p>
              <a:pPr algn="ctr"/>
              <a:r>
                <a:rPr lang="vi-VN" sz="3200" b="1" dirty="0">
                  <a:solidFill>
                    <a:schemeClr val="accent5">
                      <a:lumMod val="75000"/>
                    </a:schemeClr>
                  </a:solidFill>
                  <a:latin typeface="Times New Roman" panose="02020603050405020304" pitchFamily="18" charset="0"/>
                  <a:cs typeface="Times New Roman" panose="02020603050405020304" pitchFamily="18" charset="0"/>
                </a:rPr>
                <a:t>CH</a:t>
              </a:r>
              <a:r>
                <a:rPr lang="en-US" sz="3200" b="1" dirty="0">
                  <a:solidFill>
                    <a:schemeClr val="accent5">
                      <a:lumMod val="75000"/>
                    </a:schemeClr>
                  </a:solidFill>
                  <a:latin typeface="Times New Roman" panose="02020603050405020304" pitchFamily="18" charset="0"/>
                  <a:cs typeface="Times New Roman" panose="02020603050405020304" pitchFamily="18" charset="0"/>
                </a:rPr>
                <a:t>Ủ</a:t>
              </a:r>
              <a:r>
                <a:rPr lang="vi-VN" sz="3200" b="1" dirty="0">
                  <a:solidFill>
                    <a:schemeClr val="accent5">
                      <a:lumMod val="75000"/>
                    </a:schemeClr>
                  </a:solidFill>
                  <a:latin typeface="Times New Roman" panose="02020603050405020304" pitchFamily="18" charset="0"/>
                  <a:cs typeface="Times New Roman" panose="02020603050405020304" pitchFamily="18" charset="0"/>
                </a:rPr>
                <a:t> ĐỀ </a:t>
              </a:r>
              <a:r>
                <a:rPr lang="en-US" sz="3200" b="1" dirty="0">
                  <a:solidFill>
                    <a:schemeClr val="accent5">
                      <a:lumMod val="75000"/>
                    </a:schemeClr>
                  </a:solidFill>
                  <a:latin typeface="Times New Roman" panose="02020603050405020304" pitchFamily="18" charset="0"/>
                  <a:cs typeface="Times New Roman" panose="02020603050405020304" pitchFamily="18" charset="0"/>
                </a:rPr>
                <a:t>F</a:t>
              </a:r>
              <a:endParaRPr lang="vi-VN" sz="3200" b="1" dirty="0">
                <a:solidFill>
                  <a:schemeClr val="accent5">
                    <a:lumMod val="75000"/>
                  </a:schemeClr>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F1B0FFEE-8E94-4D72-AB91-54131A267C3F}"/>
              </a:ext>
            </a:extLst>
          </p:cNvPr>
          <p:cNvSpPr txBox="1"/>
          <p:nvPr/>
        </p:nvSpPr>
        <p:spPr>
          <a:xfrm>
            <a:off x="3510573" y="219942"/>
            <a:ext cx="6888595" cy="1200329"/>
          </a:xfrm>
          <a:prstGeom prst="rect">
            <a:avLst/>
          </a:prstGeom>
          <a:noFill/>
        </p:spPr>
        <p:txBody>
          <a:bodyPr wrap="square" rtlCol="0">
            <a:spAutoFit/>
          </a:bodyPr>
          <a:lstStyle/>
          <a:p>
            <a:pPr algn="ctr"/>
            <a:r>
              <a:rPr lang="en-US" sz="3600" b="1" dirty="0">
                <a:solidFill>
                  <a:schemeClr val="accent5">
                    <a:lumMod val="75000"/>
                  </a:schemeClr>
                </a:solidFill>
                <a:latin typeface="Times New Roman" panose="02020603050405020304" pitchFamily="18" charset="0"/>
                <a:cs typeface="Times New Roman" panose="02020603050405020304" pitchFamily="18" charset="0"/>
              </a:rPr>
              <a:t>GIẢI QUYẾT VẤN ĐỀ VỚI SỰ</a:t>
            </a:r>
          </a:p>
          <a:p>
            <a:pPr algn="ctr"/>
            <a:r>
              <a:rPr lang="en-US" sz="3600" b="1" dirty="0">
                <a:solidFill>
                  <a:schemeClr val="accent5">
                    <a:lumMod val="75000"/>
                  </a:schemeClr>
                </a:solidFill>
                <a:latin typeface="Times New Roman" panose="02020603050405020304" pitchFamily="18" charset="0"/>
                <a:cs typeface="Times New Roman" panose="02020603050405020304" pitchFamily="18" charset="0"/>
              </a:rPr>
              <a:t>TRỢ GIÚP CỦA MÁY TÍNH</a:t>
            </a:r>
          </a:p>
        </p:txBody>
      </p:sp>
    </p:spTree>
    <p:extLst>
      <p:ext uri="{BB962C8B-B14F-4D97-AF65-F5344CB8AC3E}">
        <p14:creationId xmlns:p14="http://schemas.microsoft.com/office/powerpoint/2010/main" val="31183447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436" y="1220667"/>
            <a:ext cx="11905131" cy="1497589"/>
          </a:xfrm>
          <a:prstGeom prst="rect">
            <a:avLst/>
          </a:prstGeom>
        </p:spPr>
        <p:txBody>
          <a:bodyPr wrap="square">
            <a:spAutoFit/>
          </a:bodyPr>
          <a:lstStyle/>
          <a:p>
            <a:pPr algn="just">
              <a:lnSpc>
                <a:spcPct val="107000"/>
              </a:lnSpc>
              <a:spcBef>
                <a:spcPts val="400"/>
              </a:spcBef>
              <a:spcAft>
                <a:spcPts val="400"/>
              </a:spcAft>
            </a:pPr>
            <a:r>
              <a:rPr lang="en-US" sz="4267" dirty="0">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Việc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thể</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hiện</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một</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kịch</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bản</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có</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các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bước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kế</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tiếp</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nhau</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là</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thực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hiện</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tuần</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tự</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các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bước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của</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một</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thuât</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toán</a:t>
            </a:r>
            <a:r>
              <a:rPr lang="en-US" sz="4267" dirty="0">
                <a:solidFill>
                  <a:srgbClr val="000000"/>
                </a:solidFill>
                <a:latin typeface="Times New Roman" panose="02020603050405020304" pitchFamily="18" charset="0"/>
                <a:ea typeface="Calibri" panose="020F0502020204030204" pitchFamily="34" charset="0"/>
              </a:rPr>
              <a:t>.</a:t>
            </a:r>
            <a:endParaRPr lang="en-US" sz="4267" dirty="0">
              <a:latin typeface="Calibri" panose="020F0502020204030204" pitchFamily="34" charset="0"/>
              <a:ea typeface="Calibri" panose="020F0502020204030204" pitchFamily="34" charset="0"/>
            </a:endParaRPr>
          </a:p>
        </p:txBody>
      </p:sp>
      <p:sp>
        <p:nvSpPr>
          <p:cNvPr id="7" name="Rectangle 6"/>
          <p:cNvSpPr/>
          <p:nvPr/>
        </p:nvSpPr>
        <p:spPr>
          <a:xfrm>
            <a:off x="143438" y="2748948"/>
            <a:ext cx="11701932" cy="1497589"/>
          </a:xfrm>
          <a:prstGeom prst="rect">
            <a:avLst/>
          </a:prstGeom>
        </p:spPr>
        <p:txBody>
          <a:bodyPr wrap="square">
            <a:spAutoFit/>
          </a:bodyPr>
          <a:lstStyle/>
          <a:p>
            <a:pPr algn="just">
              <a:lnSpc>
                <a:spcPct val="107000"/>
              </a:lnSpc>
              <a:spcBef>
                <a:spcPts val="400"/>
              </a:spcBef>
              <a:spcAft>
                <a:spcPts val="400"/>
              </a:spcAft>
            </a:pPr>
            <a:r>
              <a:rPr lang="en-US" sz="4267" dirty="0">
                <a:latin typeface="Times New Roman" panose="02020603050405020304" pitchFamily="18" charset="0"/>
                <a:ea typeface="Calibri" panose="020F0502020204030204" pitchFamily="34" charset="0"/>
              </a:rPr>
              <a:t>- </a:t>
            </a:r>
            <a:r>
              <a:rPr lang="vi-VN" sz="4267" dirty="0">
                <a:solidFill>
                  <a:srgbClr val="000000"/>
                </a:solidFill>
                <a:latin typeface="Times New Roman" panose="02020603050405020304" pitchFamily="18" charset="0"/>
                <a:ea typeface="Calibri" panose="020F0502020204030204" pitchFamily="34" charset="0"/>
              </a:rPr>
              <a:t>Việc thay đổi thứ tự các bước trong thuật toán sẽ dẫn đến chương trình đưa ra các kết quả khác nhau.</a:t>
            </a:r>
          </a:p>
        </p:txBody>
      </p:sp>
      <p:sp>
        <p:nvSpPr>
          <p:cNvPr id="6" name="Rectangle: Rounded Corners 5">
            <a:extLst>
              <a:ext uri="{FF2B5EF4-FFF2-40B4-BE49-F238E27FC236}">
                <a16:creationId xmlns:a16="http://schemas.microsoft.com/office/drawing/2014/main" id="{781580B9-CA7C-4776-A4D1-31B8894DA2C7}"/>
              </a:ext>
            </a:extLst>
          </p:cNvPr>
          <p:cNvSpPr/>
          <p:nvPr/>
        </p:nvSpPr>
        <p:spPr>
          <a:xfrm>
            <a:off x="0" y="0"/>
            <a:ext cx="12192000" cy="106438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46D7BE0D-19A7-4D81-B358-C8DFE954B00B}"/>
              </a:ext>
            </a:extLst>
          </p:cNvPr>
          <p:cNvSpPr/>
          <p:nvPr/>
        </p:nvSpPr>
        <p:spPr>
          <a:xfrm>
            <a:off x="299962" y="183378"/>
            <a:ext cx="11892039" cy="666786"/>
          </a:xfrm>
          <a:prstGeom prst="rect">
            <a:avLst/>
          </a:prstGeom>
        </p:spPr>
        <p:txBody>
          <a:bodyPr wrap="square">
            <a:spAutoFit/>
          </a:bodyPr>
          <a:lstStyle/>
          <a:p>
            <a:pPr lvl="0">
              <a:spcBef>
                <a:spcPct val="50000"/>
              </a:spcBef>
              <a:defRPr/>
            </a:pPr>
            <a:r>
              <a:rPr lang="en-US" sz="3733"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3733" b="1" dirty="0">
              <a:solidFill>
                <a:prstClr val="white"/>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83C85C49-4506-4833-967A-37BE5AE808C2}"/>
              </a:ext>
            </a:extLst>
          </p:cNvPr>
          <p:cNvSpPr/>
          <p:nvPr/>
        </p:nvSpPr>
        <p:spPr>
          <a:xfrm>
            <a:off x="-58058" y="6694576"/>
            <a:ext cx="12250057" cy="1634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638471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78B8E52-C30E-497D-A41C-6725ADCEA12D}"/>
              </a:ext>
            </a:extLst>
          </p:cNvPr>
          <p:cNvSpPr/>
          <p:nvPr/>
        </p:nvSpPr>
        <p:spPr>
          <a:xfrm>
            <a:off x="0" y="0"/>
            <a:ext cx="12192000" cy="106438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833745FE-9F43-4D93-AA6D-C42F9BE5518A}"/>
              </a:ext>
            </a:extLst>
          </p:cNvPr>
          <p:cNvSpPr/>
          <p:nvPr/>
        </p:nvSpPr>
        <p:spPr>
          <a:xfrm>
            <a:off x="299962" y="183378"/>
            <a:ext cx="11892039" cy="666786"/>
          </a:xfrm>
          <a:prstGeom prst="rect">
            <a:avLst/>
          </a:prstGeom>
        </p:spPr>
        <p:txBody>
          <a:bodyPr wrap="square">
            <a:spAutoFit/>
          </a:bodyPr>
          <a:lstStyle/>
          <a:p>
            <a:pPr lvl="0">
              <a:spcBef>
                <a:spcPct val="50000"/>
              </a:spcBef>
              <a:defRPr/>
            </a:pPr>
            <a:r>
              <a:rPr lang="en-US" sz="3733"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3733" b="1" dirty="0">
              <a:solidFill>
                <a:prstClr val="white"/>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04D472F-76DC-4022-9226-4B91BC0A785B}"/>
              </a:ext>
            </a:extLst>
          </p:cNvPr>
          <p:cNvSpPr/>
          <p:nvPr/>
        </p:nvSpPr>
        <p:spPr>
          <a:xfrm>
            <a:off x="-58058" y="6694576"/>
            <a:ext cx="12250057" cy="1634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9" name="Rectangle: Rounded Corners 8">
            <a:extLst>
              <a:ext uri="{FF2B5EF4-FFF2-40B4-BE49-F238E27FC236}">
                <a16:creationId xmlns:a16="http://schemas.microsoft.com/office/drawing/2014/main" id="{5A8C4AFF-420B-461F-ADB0-8068C2F6D78E}"/>
              </a:ext>
            </a:extLst>
          </p:cNvPr>
          <p:cNvSpPr/>
          <p:nvPr/>
        </p:nvSpPr>
        <p:spPr>
          <a:xfrm>
            <a:off x="0" y="1247759"/>
            <a:ext cx="12192000" cy="106438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515644A6-2DE8-4335-A4BC-5AFEE8646FC6}"/>
              </a:ext>
            </a:extLst>
          </p:cNvPr>
          <p:cNvSpPr/>
          <p:nvPr/>
        </p:nvSpPr>
        <p:spPr>
          <a:xfrm>
            <a:off x="299961" y="1468497"/>
            <a:ext cx="11892039" cy="666786"/>
          </a:xfrm>
          <a:prstGeom prst="rect">
            <a:avLst/>
          </a:prstGeom>
        </p:spPr>
        <p:txBody>
          <a:bodyPr wrap="square">
            <a:spAutoFit/>
          </a:bodyPr>
          <a:lstStyle/>
          <a:p>
            <a:pPr lvl="0">
              <a:spcBef>
                <a:spcPct val="50000"/>
              </a:spcBef>
              <a:defRPr/>
            </a:pPr>
            <a:r>
              <a:rPr lang="vi-VN" sz="3733" b="1">
                <a:solidFill>
                  <a:prstClr val="white"/>
                </a:solidFill>
                <a:latin typeface="Times New Roman" panose="02020603050405020304" pitchFamily="18" charset="0"/>
                <a:cs typeface="Times New Roman" panose="02020603050405020304" pitchFamily="18" charset="0"/>
              </a:rPr>
              <a:t>2. Thể hiện thuật toán bằng chương trình</a:t>
            </a:r>
            <a:endParaRPr lang="vi-VN" sz="3733"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879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DE5DB54-BA21-4A6D-AEC8-51E0324DF2D4}"/>
              </a:ext>
            </a:extLst>
          </p:cNvPr>
          <p:cNvSpPr/>
          <p:nvPr/>
        </p:nvSpPr>
        <p:spPr>
          <a:xfrm>
            <a:off x="0" y="1"/>
            <a:ext cx="12192000" cy="1634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11" name="Rectangle: Rounded Corners 10">
            <a:extLst>
              <a:ext uri="{FF2B5EF4-FFF2-40B4-BE49-F238E27FC236}">
                <a16:creationId xmlns:a16="http://schemas.microsoft.com/office/drawing/2014/main" id="{9E196945-25B2-4EF9-9927-5DB75D1284D8}"/>
              </a:ext>
            </a:extLst>
          </p:cNvPr>
          <p:cNvSpPr/>
          <p:nvPr/>
        </p:nvSpPr>
        <p:spPr>
          <a:xfrm>
            <a:off x="-58058" y="6694576"/>
            <a:ext cx="12250057" cy="1634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833745FE-9F43-4D93-AA6D-C42F9BE5518A}"/>
              </a:ext>
            </a:extLst>
          </p:cNvPr>
          <p:cNvSpPr/>
          <p:nvPr/>
        </p:nvSpPr>
        <p:spPr>
          <a:xfrm>
            <a:off x="299962" y="183378"/>
            <a:ext cx="11892039" cy="666786"/>
          </a:xfrm>
          <a:prstGeom prst="rect">
            <a:avLst/>
          </a:prstGeom>
        </p:spPr>
        <p:txBody>
          <a:bodyPr wrap="square">
            <a:spAutoFit/>
          </a:bodyPr>
          <a:lstStyle/>
          <a:p>
            <a:pPr lvl="0">
              <a:spcBef>
                <a:spcPct val="50000"/>
              </a:spcBef>
              <a:defRPr/>
            </a:pPr>
            <a:r>
              <a:rPr lang="en-US" sz="3733"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3733" b="1" dirty="0">
              <a:solidFill>
                <a:prstClr val="white"/>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15644A6-2DE8-4335-A4BC-5AFEE8646FC6}"/>
              </a:ext>
            </a:extLst>
          </p:cNvPr>
          <p:cNvSpPr/>
          <p:nvPr/>
        </p:nvSpPr>
        <p:spPr>
          <a:xfrm>
            <a:off x="299961" y="1468497"/>
            <a:ext cx="11892039" cy="666786"/>
          </a:xfrm>
          <a:prstGeom prst="rect">
            <a:avLst/>
          </a:prstGeom>
        </p:spPr>
        <p:txBody>
          <a:bodyPr wrap="square">
            <a:spAutoFit/>
          </a:bodyPr>
          <a:lstStyle/>
          <a:p>
            <a:pPr lvl="0">
              <a:spcBef>
                <a:spcPct val="50000"/>
              </a:spcBef>
              <a:defRPr/>
            </a:pPr>
            <a:r>
              <a:rPr lang="vi-VN" sz="3733" b="1">
                <a:solidFill>
                  <a:prstClr val="white"/>
                </a:solidFill>
                <a:latin typeface="Times New Roman" panose="02020603050405020304" pitchFamily="18" charset="0"/>
                <a:cs typeface="Times New Roman" panose="02020603050405020304" pitchFamily="18" charset="0"/>
              </a:rPr>
              <a:t>2. Thể hiện thuật toán bằng chương trình</a:t>
            </a:r>
            <a:endParaRPr lang="vi-VN" sz="3733" b="1" dirty="0">
              <a:solidFill>
                <a:prstClr val="white"/>
              </a:solidFill>
              <a:latin typeface="Times New Roman" panose="02020603050405020304" pitchFamily="18" charset="0"/>
              <a:cs typeface="Times New Roman" panose="02020603050405020304" pitchFamily="18" charset="0"/>
            </a:endParaRPr>
          </a:p>
        </p:txBody>
      </p:sp>
      <p:sp>
        <p:nvSpPr>
          <p:cNvPr id="16" name="Thought Bubble: Cloud 15">
            <a:extLst>
              <a:ext uri="{FF2B5EF4-FFF2-40B4-BE49-F238E27FC236}">
                <a16:creationId xmlns:a16="http://schemas.microsoft.com/office/drawing/2014/main" id="{2132129A-2D72-4C88-9B8A-EF8832931140}"/>
              </a:ext>
            </a:extLst>
          </p:cNvPr>
          <p:cNvSpPr/>
          <p:nvPr/>
        </p:nvSpPr>
        <p:spPr bwMode="auto">
          <a:xfrm>
            <a:off x="128948" y="387048"/>
            <a:ext cx="11134139" cy="3676952"/>
          </a:xfrm>
          <a:prstGeom prst="cloudCallout">
            <a:avLst>
              <a:gd name="adj1" fmla="val -25459"/>
              <a:gd name="adj2" fmla="val 77218"/>
            </a:avLst>
          </a:prstGeom>
          <a:solidFill>
            <a:schemeClr val="accent6"/>
          </a:solidFill>
          <a:ln>
            <a:headEnd type="none" w="med" len="med"/>
            <a:tailEnd type="none" w="med" len="med"/>
          </a:ln>
          <a:effectLst>
            <a:glow rad="1016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vert="horz" wrap="none" lIns="121920" tIns="60960" rIns="121920" bIns="60960" numCol="1" rtlCol="0" anchor="ctr" anchorCtr="0" compatLnSpc="1"/>
          <a:lstStyle/>
          <a:p>
            <a:pPr defTabSz="1219170" fontAlgn="base">
              <a:spcBef>
                <a:spcPct val="0"/>
              </a:spcBef>
              <a:spcAft>
                <a:spcPct val="0"/>
              </a:spcAft>
            </a:pPr>
            <a:endParaRPr lang="en-US" sz="2400">
              <a:solidFill>
                <a:schemeClr val="tx1"/>
              </a:solidFill>
              <a:latin typeface="Arial" panose="020B0604020202020204" pitchFamily="34" charset="0"/>
              <a:ea typeface="SimSun" panose="02010600030101010101" pitchFamily="2" charset="-122"/>
            </a:endParaRPr>
          </a:p>
        </p:txBody>
      </p:sp>
      <p:pic>
        <p:nvPicPr>
          <p:cNvPr id="17" name="Picture 2">
            <a:extLst>
              <a:ext uri="{FF2B5EF4-FFF2-40B4-BE49-F238E27FC236}">
                <a16:creationId xmlns:a16="http://schemas.microsoft.com/office/drawing/2014/main" id="{B90DDD12-1EE6-411F-ADBC-FB5BFDBFD374}"/>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203209" y="3922485"/>
            <a:ext cx="2505376" cy="2818539"/>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97">
            <a:extLst>
              <a:ext uri="{FF2B5EF4-FFF2-40B4-BE49-F238E27FC236}">
                <a16:creationId xmlns:a16="http://schemas.microsoft.com/office/drawing/2014/main" id="{6F3F0030-A823-454A-AA22-895DAA9678E6}"/>
              </a:ext>
            </a:extLst>
          </p:cNvPr>
          <p:cNvSpPr txBox="1">
            <a:spLocks noChangeArrowheads="1"/>
          </p:cNvSpPr>
          <p:nvPr/>
        </p:nvSpPr>
        <p:spPr bwMode="auto">
          <a:xfrm>
            <a:off x="1475250" y="1312616"/>
            <a:ext cx="8241492"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0"/>
              </a:spcBef>
              <a:buNone/>
            </a:pPr>
            <a:r>
              <a:rPr lang="en-US" sz="3733" b="1">
                <a:solidFill>
                  <a:prstClr val="black"/>
                </a:solidFill>
                <a:cs typeface="Times New Roman" panose="02020603050405020304" pitchFamily="18" charset="0"/>
              </a:rPr>
              <a:t>Em hãy </a:t>
            </a:r>
            <a:r>
              <a:rPr lang="vi-VN" sz="3733" b="1">
                <a:solidFill>
                  <a:prstClr val="black"/>
                </a:solidFill>
                <a:cs typeface="Times New Roman" panose="02020603050405020304" pitchFamily="18" charset="0"/>
              </a:rPr>
              <a:t>ghép nối mỗi lệnh/</a:t>
            </a:r>
            <a:r>
              <a:rPr lang="en-US" sz="3733" b="1">
                <a:solidFill>
                  <a:prstClr val="black"/>
                </a:solidFill>
                <a:cs typeface="Times New Roman" panose="02020603050405020304" pitchFamily="18" charset="0"/>
              </a:rPr>
              <a:t> </a:t>
            </a:r>
            <a:r>
              <a:rPr lang="vi-VN" sz="3733" b="1">
                <a:solidFill>
                  <a:prstClr val="black"/>
                </a:solidFill>
                <a:cs typeface="Times New Roman" panose="02020603050405020304" pitchFamily="18" charset="0"/>
              </a:rPr>
              <a:t>khối lệnh tương ứng với mỗi bước mô tả trong thuật toán</a:t>
            </a:r>
            <a:endParaRPr lang="vi-VN" sz="3733"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14658788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nvPr>
        </p:nvGraphicFramePr>
        <p:xfrm>
          <a:off x="184215" y="166832"/>
          <a:ext cx="11823570" cy="6651554"/>
        </p:xfrm>
        <a:graphic>
          <a:graphicData uri="http://schemas.openxmlformats.org/drawingml/2006/table">
            <a:tbl>
              <a:tblPr firstRow="1" firstCol="1" bandRow="1">
                <a:tableStyleId>{5940675A-B579-460E-94D1-54222C63F5DA}</a:tableStyleId>
              </a:tblPr>
              <a:tblGrid>
                <a:gridCol w="6937461">
                  <a:extLst>
                    <a:ext uri="{9D8B030D-6E8A-4147-A177-3AD203B41FA5}">
                      <a16:colId xmlns:a16="http://schemas.microsoft.com/office/drawing/2014/main" val="20000"/>
                    </a:ext>
                  </a:extLst>
                </a:gridCol>
                <a:gridCol w="4886109">
                  <a:extLst>
                    <a:ext uri="{9D8B030D-6E8A-4147-A177-3AD203B41FA5}">
                      <a16:colId xmlns:a16="http://schemas.microsoft.com/office/drawing/2014/main" val="20001"/>
                    </a:ext>
                  </a:extLst>
                </a:gridCol>
              </a:tblGrid>
              <a:tr h="537413">
                <a:tc>
                  <a:txBody>
                    <a:bodyPr/>
                    <a:lstStyle/>
                    <a:p>
                      <a:pPr algn="ctr">
                        <a:lnSpc>
                          <a:spcPct val="107000"/>
                        </a:lnSpc>
                        <a:spcBef>
                          <a:spcPts val="300"/>
                        </a:spcBef>
                        <a:spcAft>
                          <a:spcPts val="300"/>
                        </a:spcAft>
                      </a:pPr>
                      <a:r>
                        <a:rPr lang="en-US" sz="2900" b="1" dirty="0" err="1">
                          <a:solidFill>
                            <a:schemeClr val="bg1"/>
                          </a:solidFill>
                          <a:effectLst/>
                          <a:latin typeface="Times New Roman" panose="02020603050405020304" pitchFamily="18" charset="0"/>
                          <a:cs typeface="Times New Roman" panose="02020603050405020304" pitchFamily="18" charset="0"/>
                        </a:rPr>
                        <a:t>Mô</a:t>
                      </a:r>
                      <a:r>
                        <a:rPr lang="en-US" sz="2900" b="1" dirty="0">
                          <a:solidFill>
                            <a:schemeClr val="bg1"/>
                          </a:solidFill>
                          <a:effectLst/>
                          <a:latin typeface="Times New Roman" panose="02020603050405020304" pitchFamily="18" charset="0"/>
                          <a:cs typeface="Times New Roman" panose="02020603050405020304" pitchFamily="18" charset="0"/>
                        </a:rPr>
                        <a:t> </a:t>
                      </a:r>
                      <a:r>
                        <a:rPr lang="en-US" sz="2900" b="1" dirty="0" err="1">
                          <a:solidFill>
                            <a:schemeClr val="bg1"/>
                          </a:solidFill>
                          <a:effectLst/>
                          <a:latin typeface="Times New Roman" panose="02020603050405020304" pitchFamily="18" charset="0"/>
                          <a:cs typeface="Times New Roman" panose="02020603050405020304" pitchFamily="18" charset="0"/>
                        </a:rPr>
                        <a:t>tả</a:t>
                      </a:r>
                      <a:r>
                        <a:rPr lang="en-US" sz="2900" b="1" dirty="0">
                          <a:solidFill>
                            <a:schemeClr val="bg1"/>
                          </a:solidFill>
                          <a:effectLst/>
                          <a:latin typeface="Times New Roman" panose="02020603050405020304" pitchFamily="18" charset="0"/>
                          <a:cs typeface="Times New Roman" panose="02020603050405020304" pitchFamily="18" charset="0"/>
                        </a:rPr>
                        <a:t> </a:t>
                      </a:r>
                      <a:r>
                        <a:rPr lang="en-US" sz="2900" b="1" dirty="0" err="1">
                          <a:solidFill>
                            <a:schemeClr val="bg1"/>
                          </a:solidFill>
                          <a:effectLst/>
                          <a:latin typeface="Times New Roman" panose="02020603050405020304" pitchFamily="18" charset="0"/>
                          <a:cs typeface="Times New Roman" panose="02020603050405020304" pitchFamily="18" charset="0"/>
                        </a:rPr>
                        <a:t>thuật</a:t>
                      </a:r>
                      <a:r>
                        <a:rPr lang="en-US" sz="2900" b="1" dirty="0">
                          <a:solidFill>
                            <a:schemeClr val="bg1"/>
                          </a:solidFill>
                          <a:effectLst/>
                          <a:latin typeface="Times New Roman" panose="02020603050405020304" pitchFamily="18" charset="0"/>
                          <a:cs typeface="Times New Roman" panose="02020603050405020304" pitchFamily="18" charset="0"/>
                        </a:rPr>
                        <a:t> </a:t>
                      </a:r>
                      <a:r>
                        <a:rPr lang="en-US" sz="2900" b="1" dirty="0" err="1">
                          <a:solidFill>
                            <a:schemeClr val="bg1"/>
                          </a:solidFill>
                          <a:effectLst/>
                          <a:latin typeface="Times New Roman" panose="02020603050405020304" pitchFamily="18" charset="0"/>
                          <a:cs typeface="Times New Roman" panose="02020603050405020304" pitchFamily="18" charset="0"/>
                        </a:rPr>
                        <a:t>toán</a:t>
                      </a:r>
                      <a:endParaRPr lang="en-US" sz="2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chemeClr val="accent6"/>
                    </a:solidFill>
                  </a:tcPr>
                </a:tc>
                <a:tc>
                  <a:txBody>
                    <a:bodyPr/>
                    <a:lstStyle/>
                    <a:p>
                      <a:pPr algn="ctr">
                        <a:lnSpc>
                          <a:spcPct val="107000"/>
                        </a:lnSpc>
                        <a:spcBef>
                          <a:spcPts val="300"/>
                        </a:spcBef>
                        <a:spcAft>
                          <a:spcPts val="300"/>
                        </a:spcAft>
                      </a:pPr>
                      <a:r>
                        <a:rPr lang="en-US" sz="2900" b="1" dirty="0" err="1">
                          <a:solidFill>
                            <a:schemeClr val="bg1"/>
                          </a:solidFill>
                          <a:effectLst/>
                          <a:latin typeface="Times New Roman" panose="02020603050405020304" pitchFamily="18" charset="0"/>
                          <a:cs typeface="Times New Roman" panose="02020603050405020304" pitchFamily="18" charset="0"/>
                        </a:rPr>
                        <a:t>Khối</a:t>
                      </a:r>
                      <a:r>
                        <a:rPr lang="en-US" sz="2900" b="1" dirty="0">
                          <a:solidFill>
                            <a:schemeClr val="bg1"/>
                          </a:solidFill>
                          <a:effectLst/>
                          <a:latin typeface="Times New Roman" panose="02020603050405020304" pitchFamily="18" charset="0"/>
                          <a:cs typeface="Times New Roman" panose="02020603050405020304" pitchFamily="18" charset="0"/>
                        </a:rPr>
                        <a:t> </a:t>
                      </a:r>
                      <a:r>
                        <a:rPr lang="en-US" sz="2900" b="1" dirty="0" err="1">
                          <a:solidFill>
                            <a:schemeClr val="bg1"/>
                          </a:solidFill>
                          <a:effectLst/>
                          <a:latin typeface="Times New Roman" panose="02020603050405020304" pitchFamily="18" charset="0"/>
                          <a:cs typeface="Times New Roman" panose="02020603050405020304" pitchFamily="18" charset="0"/>
                        </a:rPr>
                        <a:t>lệnh</a:t>
                      </a:r>
                      <a:endParaRPr lang="en-US" sz="29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chemeClr val="accent6"/>
                    </a:solidFill>
                  </a:tcPr>
                </a:tc>
                <a:extLst>
                  <a:ext uri="{0D108BD9-81ED-4DB2-BD59-A6C34878D82A}">
                    <a16:rowId xmlns:a16="http://schemas.microsoft.com/office/drawing/2014/main" val="10001"/>
                  </a:ext>
                </a:extLst>
              </a:tr>
              <a:tr h="1070815">
                <a:tc>
                  <a:txBody>
                    <a:bodyPr/>
                    <a:lstStyle/>
                    <a:p>
                      <a:pPr algn="just">
                        <a:lnSpc>
                          <a:spcPct val="100000"/>
                        </a:lnSpc>
                        <a:spcBef>
                          <a:spcPts val="0"/>
                        </a:spcBef>
                        <a:spcAft>
                          <a:spcPts val="0"/>
                        </a:spcAft>
                      </a:pPr>
                      <a:r>
                        <a:rPr lang="en-US" sz="2900" dirty="0">
                          <a:effectLst/>
                          <a:latin typeface="Times New Roman" panose="02020603050405020304" pitchFamily="18" charset="0"/>
                          <a:cs typeface="Times New Roman" panose="02020603050405020304" pitchFamily="18" charset="0"/>
                        </a:rPr>
                        <a:t>1. </a:t>
                      </a:r>
                      <a:r>
                        <a:rPr lang="en-US" sz="2900" dirty="0" err="1">
                          <a:effectLst/>
                          <a:latin typeface="Times New Roman" panose="02020603050405020304" pitchFamily="18" charset="0"/>
                          <a:cs typeface="Times New Roman" panose="02020603050405020304" pitchFamily="18" charset="0"/>
                        </a:rPr>
                        <a:t>Đặt</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nhân</a:t>
                      </a:r>
                      <a:r>
                        <a:rPr lang="en-US" sz="2900" dirty="0">
                          <a:effectLst/>
                          <a:latin typeface="Times New Roman" panose="02020603050405020304" pitchFamily="18" charset="0"/>
                          <a:cs typeface="Times New Roman" panose="02020603050405020304" pitchFamily="18" charset="0"/>
                        </a:rPr>
                        <a:t> </a:t>
                      </a:r>
                      <a:r>
                        <a:rPr lang="en-US" sz="2900" err="1">
                          <a:effectLst/>
                          <a:latin typeface="Times New Roman" panose="02020603050405020304" pitchFamily="18" charset="0"/>
                          <a:cs typeface="Times New Roman" panose="02020603050405020304" pitchFamily="18" charset="0"/>
                        </a:rPr>
                        <a:t>vật</a:t>
                      </a:r>
                      <a:r>
                        <a:rPr lang="en-US" sz="2900">
                          <a:effectLst/>
                          <a:latin typeface="Times New Roman" panose="02020603050405020304" pitchFamily="18" charset="0"/>
                          <a:cs typeface="Times New Roman" panose="02020603050405020304" pitchFamily="18" charset="0"/>
                        </a:rPr>
                        <a:t> Mèo đứng </a:t>
                      </a:r>
                      <a:r>
                        <a:rPr lang="en-US" sz="2900" dirty="0" err="1">
                          <a:effectLst/>
                          <a:latin typeface="Times New Roman" panose="02020603050405020304" pitchFamily="18" charset="0"/>
                          <a:cs typeface="Times New Roman" panose="02020603050405020304" pitchFamily="18" charset="0"/>
                        </a:rPr>
                        <a:t>bên</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trái</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căn</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phòng</a:t>
                      </a:r>
                      <a:endParaRPr lang="en-US" sz="29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300"/>
                        </a:spcBef>
                        <a:spcAft>
                          <a:spcPts val="300"/>
                        </a:spcAft>
                      </a:pPr>
                      <a:r>
                        <a:rPr lang="en-US" sz="2900" dirty="0">
                          <a:effectLst/>
                          <a:latin typeface="Times New Roman" panose="02020603050405020304" pitchFamily="18" charset="0"/>
                          <a:cs typeface="Times New Roman" panose="02020603050405020304" pitchFamily="18" charset="0"/>
                        </a:rPr>
                        <a:t>A. </a:t>
                      </a:r>
                      <a:endParaRPr lang="en-US" sz="2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2"/>
                  </a:ext>
                </a:extLst>
              </a:tr>
              <a:tr h="1031036">
                <a:tc>
                  <a:txBody>
                    <a:bodyPr/>
                    <a:lstStyle/>
                    <a:p>
                      <a:pPr algn="just">
                        <a:lnSpc>
                          <a:spcPct val="100000"/>
                        </a:lnSpc>
                        <a:spcBef>
                          <a:spcPts val="0"/>
                        </a:spcBef>
                        <a:spcAft>
                          <a:spcPts val="0"/>
                        </a:spcAft>
                      </a:pPr>
                      <a:r>
                        <a:rPr lang="en-US" sz="2900" dirty="0">
                          <a:effectLst/>
                          <a:latin typeface="Times New Roman" panose="02020603050405020304" pitchFamily="18" charset="0"/>
                          <a:cs typeface="Times New Roman" panose="02020603050405020304" pitchFamily="18" charset="0"/>
                        </a:rPr>
                        <a:t>2. </a:t>
                      </a:r>
                      <a:r>
                        <a:rPr lang="en-US" sz="2900" dirty="0" err="1">
                          <a:effectLst/>
                          <a:latin typeface="Times New Roman" panose="02020603050405020304" pitchFamily="18" charset="0"/>
                          <a:cs typeface="Times New Roman" panose="02020603050405020304" pitchFamily="18" charset="0"/>
                        </a:rPr>
                        <a:t>Nhân</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vật</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Mèo</a:t>
                      </a:r>
                      <a:r>
                        <a:rPr lang="en-US" sz="2900" dirty="0">
                          <a:effectLst/>
                          <a:latin typeface="Times New Roman" panose="02020603050405020304" pitchFamily="18" charset="0"/>
                          <a:cs typeface="Times New Roman" panose="02020603050405020304" pitchFamily="18" charset="0"/>
                        </a:rPr>
                        <a:t> </a:t>
                      </a:r>
                      <a:r>
                        <a:rPr lang="en-US" sz="2900" err="1">
                          <a:effectLst/>
                          <a:latin typeface="Times New Roman" panose="02020603050405020304" pitchFamily="18" charset="0"/>
                          <a:cs typeface="Times New Roman" panose="02020603050405020304" pitchFamily="18" charset="0"/>
                        </a:rPr>
                        <a:t>kêu</a:t>
                      </a:r>
                      <a:r>
                        <a:rPr lang="en-US" sz="2900">
                          <a:effectLst/>
                          <a:latin typeface="Times New Roman" panose="02020603050405020304" pitchFamily="18" charset="0"/>
                          <a:cs typeface="Times New Roman" panose="02020603050405020304" pitchFamily="18" charset="0"/>
                        </a:rPr>
                        <a:t>: Grừ</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Grừ</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lạnh</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quá</a:t>
                      </a:r>
                      <a:r>
                        <a:rPr lang="en-US" sz="2900" dirty="0">
                          <a:effectLst/>
                          <a:latin typeface="Times New Roman" panose="02020603050405020304" pitchFamily="18" charset="0"/>
                          <a:cs typeface="Times New Roman" panose="02020603050405020304" pitchFamily="18" charset="0"/>
                        </a:rPr>
                        <a:t>...!</a:t>
                      </a:r>
                      <a:endParaRPr lang="en-US" sz="2900" b="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300"/>
                        </a:spcBef>
                        <a:spcAft>
                          <a:spcPts val="300"/>
                        </a:spcAft>
                      </a:pPr>
                      <a:r>
                        <a:rPr lang="en-US" sz="2900" dirty="0">
                          <a:effectLst/>
                          <a:latin typeface="Times New Roman" panose="02020603050405020304" pitchFamily="18" charset="0"/>
                          <a:cs typeface="Times New Roman" panose="02020603050405020304" pitchFamily="18" charset="0"/>
                        </a:rPr>
                        <a:t>B. </a:t>
                      </a:r>
                      <a:endParaRPr lang="en-US" sz="2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3"/>
                  </a:ext>
                </a:extLst>
              </a:tr>
              <a:tr h="1509487">
                <a:tc>
                  <a:txBody>
                    <a:bodyPr/>
                    <a:lstStyle/>
                    <a:p>
                      <a:pPr algn="just">
                        <a:lnSpc>
                          <a:spcPct val="100000"/>
                        </a:lnSpc>
                        <a:spcBef>
                          <a:spcPts val="0"/>
                        </a:spcBef>
                        <a:spcAft>
                          <a:spcPts val="0"/>
                        </a:spcAft>
                      </a:pPr>
                      <a:r>
                        <a:rPr lang="en-US" sz="2900">
                          <a:effectLst/>
                          <a:latin typeface="Times New Roman" panose="02020603050405020304" pitchFamily="18" charset="0"/>
                          <a:cs typeface="Times New Roman" panose="02020603050405020304" pitchFamily="18" charset="0"/>
                        </a:rPr>
                        <a:t>3</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Nhân</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vật</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mèo</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kêu</a:t>
                      </a:r>
                      <a:r>
                        <a:rPr lang="en-US" sz="2900">
                          <a:effectLst/>
                          <a:latin typeface="Times New Roman" panose="02020603050405020304" pitchFamily="18" charset="0"/>
                          <a:cs typeface="Times New Roman" panose="02020603050405020304" pitchFamily="18" charset="0"/>
                        </a:rPr>
                        <a:t>: Lò </a:t>
                      </a:r>
                      <a:r>
                        <a:rPr lang="en-US" sz="2900" dirty="0" err="1">
                          <a:effectLst/>
                          <a:latin typeface="Times New Roman" panose="02020603050405020304" pitchFamily="18" charset="0"/>
                          <a:cs typeface="Times New Roman" panose="02020603050405020304" pitchFamily="18" charset="0"/>
                        </a:rPr>
                        <a:t>sưởi</a:t>
                      </a:r>
                      <a:r>
                        <a:rPr lang="en-US" sz="2900" dirty="0">
                          <a:effectLst/>
                          <a:latin typeface="Times New Roman" panose="02020603050405020304" pitchFamily="18" charset="0"/>
                          <a:cs typeface="Times New Roman" panose="02020603050405020304" pitchFamily="18" charset="0"/>
                        </a:rPr>
                        <a:t> ở </a:t>
                      </a:r>
                      <a:r>
                        <a:rPr lang="en-US" sz="2900" dirty="0" err="1">
                          <a:effectLst/>
                          <a:latin typeface="Times New Roman" panose="02020603050405020304" pitchFamily="18" charset="0"/>
                          <a:cs typeface="Times New Roman" panose="02020603050405020304" pitchFamily="18" charset="0"/>
                        </a:rPr>
                        <a:t>đâu</a:t>
                      </a:r>
                      <a:r>
                        <a:rPr lang="en-US" sz="2900" dirty="0">
                          <a:effectLst/>
                          <a:latin typeface="Times New Roman" panose="02020603050405020304" pitchFamily="18" charset="0"/>
                          <a:cs typeface="Times New Roman" panose="02020603050405020304" pitchFamily="18" charset="0"/>
                        </a:rPr>
                        <a:t> </a:t>
                      </a:r>
                      <a:r>
                        <a:rPr lang="en-US" sz="2900" err="1">
                          <a:effectLst/>
                          <a:latin typeface="Times New Roman" panose="02020603050405020304" pitchFamily="18" charset="0"/>
                          <a:cs typeface="Times New Roman" panose="02020603050405020304" pitchFamily="18" charset="0"/>
                        </a:rPr>
                        <a:t>nhỉ</a:t>
                      </a:r>
                      <a:r>
                        <a:rPr lang="en-US" sz="2900">
                          <a:effectLst/>
                          <a:latin typeface="Times New Roman" panose="02020603050405020304" pitchFamily="18" charset="0"/>
                          <a:cs typeface="Times New Roman" panose="02020603050405020304" pitchFamily="18" charset="0"/>
                        </a:rPr>
                        <a:t>?</a:t>
                      </a:r>
                      <a:endParaRPr lang="en-US" sz="2900" dirty="0">
                        <a:effectLst/>
                        <a:latin typeface="Times New Roman" panose="02020603050405020304" pitchFamily="18" charset="0"/>
                        <a:cs typeface="Times New Roman" panose="02020603050405020304" pitchFamily="18" charset="0"/>
                      </a:endParaRPr>
                    </a:p>
                  </a:txBody>
                  <a:tcPr marT="0" marB="0" anchor="ctr"/>
                </a:tc>
                <a:tc>
                  <a:txBody>
                    <a:bodyPr/>
                    <a:lstStyle/>
                    <a:p>
                      <a:pPr algn="just">
                        <a:lnSpc>
                          <a:spcPct val="107000"/>
                        </a:lnSpc>
                        <a:spcBef>
                          <a:spcPts val="300"/>
                        </a:spcBef>
                        <a:spcAft>
                          <a:spcPts val="300"/>
                        </a:spcAft>
                      </a:pPr>
                      <a:r>
                        <a:rPr lang="en-US" sz="2900">
                          <a:effectLst/>
                          <a:latin typeface="Times New Roman" panose="02020603050405020304" pitchFamily="18" charset="0"/>
                          <a:cs typeface="Times New Roman" panose="02020603050405020304" pitchFamily="18" charset="0"/>
                        </a:rPr>
                        <a:t>C.  </a:t>
                      </a:r>
                      <a:endParaRPr lang="en-US" sz="2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4"/>
                  </a:ext>
                </a:extLst>
              </a:tr>
              <a:tr h="1030760">
                <a:tc>
                  <a:txBody>
                    <a:bodyPr/>
                    <a:lstStyle/>
                    <a:p>
                      <a:pPr algn="just">
                        <a:lnSpc>
                          <a:spcPct val="100000"/>
                        </a:lnSpc>
                        <a:spcBef>
                          <a:spcPts val="0"/>
                        </a:spcBef>
                        <a:spcAft>
                          <a:spcPts val="0"/>
                        </a:spcAft>
                      </a:pPr>
                      <a:r>
                        <a:rPr lang="en-US" sz="2900" dirty="0">
                          <a:effectLst/>
                          <a:latin typeface="Times New Roman" panose="02020603050405020304" pitchFamily="18" charset="0"/>
                          <a:cs typeface="Times New Roman" panose="02020603050405020304" pitchFamily="18" charset="0"/>
                        </a:rPr>
                        <a:t>4. </a:t>
                      </a:r>
                      <a:r>
                        <a:rPr lang="en-US" sz="2900" dirty="0" err="1">
                          <a:effectLst/>
                          <a:latin typeface="Times New Roman" panose="02020603050405020304" pitchFamily="18" charset="0"/>
                          <a:cs typeface="Times New Roman" panose="02020603050405020304" pitchFamily="18" charset="0"/>
                        </a:rPr>
                        <a:t>Nhân</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vật</a:t>
                      </a:r>
                      <a:r>
                        <a:rPr lang="en-US" sz="2900" dirty="0">
                          <a:effectLst/>
                          <a:latin typeface="Times New Roman" panose="02020603050405020304" pitchFamily="18" charset="0"/>
                          <a:cs typeface="Times New Roman" panose="02020603050405020304" pitchFamily="18" charset="0"/>
                        </a:rPr>
                        <a:t> </a:t>
                      </a:r>
                      <a:r>
                        <a:rPr lang="en-US" sz="2900" err="1">
                          <a:effectLst/>
                          <a:latin typeface="Times New Roman" panose="02020603050405020304" pitchFamily="18" charset="0"/>
                          <a:cs typeface="Times New Roman" panose="02020603050405020304" pitchFamily="18" charset="0"/>
                        </a:rPr>
                        <a:t>Mèo</a:t>
                      </a:r>
                      <a:r>
                        <a:rPr lang="en-US" sz="2900">
                          <a:effectLst/>
                          <a:latin typeface="Times New Roman" panose="02020603050405020304" pitchFamily="18" charset="0"/>
                          <a:cs typeface="Times New Roman" panose="02020603050405020304" pitchFamily="18" charset="0"/>
                        </a:rPr>
                        <a:t> chạy một </a:t>
                      </a:r>
                      <a:r>
                        <a:rPr lang="en-US" sz="2900" dirty="0" err="1">
                          <a:effectLst/>
                          <a:latin typeface="Times New Roman" panose="02020603050405020304" pitchFamily="18" charset="0"/>
                          <a:cs typeface="Times New Roman" panose="02020603050405020304" pitchFamily="18" charset="0"/>
                        </a:rPr>
                        <a:t>đoạn</a:t>
                      </a:r>
                      <a:r>
                        <a:rPr lang="en-US" sz="2900" dirty="0">
                          <a:effectLst/>
                          <a:latin typeface="Times New Roman" panose="02020603050405020304" pitchFamily="18" charset="0"/>
                          <a:cs typeface="Times New Roman" panose="02020603050405020304" pitchFamily="18" charset="0"/>
                        </a:rPr>
                        <a:t> (10 </a:t>
                      </a:r>
                      <a:r>
                        <a:rPr lang="en-US" sz="2900" dirty="0" err="1">
                          <a:effectLst/>
                          <a:latin typeface="Times New Roman" panose="02020603050405020304" pitchFamily="18" charset="0"/>
                          <a:cs typeface="Times New Roman" panose="02020603050405020304" pitchFamily="18" charset="0"/>
                        </a:rPr>
                        <a:t>bước</a:t>
                      </a:r>
                      <a:r>
                        <a:rPr lang="en-US" sz="2900" dirty="0">
                          <a:effectLst/>
                          <a:latin typeface="Times New Roman" panose="02020603050405020304" pitchFamily="18" charset="0"/>
                          <a:cs typeface="Times New Roman" panose="02020603050405020304" pitchFamily="18" charset="0"/>
                        </a:rPr>
                        <a:t>)</a:t>
                      </a:r>
                      <a:endParaRPr lang="en-US" sz="2900" b="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300"/>
                        </a:spcBef>
                        <a:spcAft>
                          <a:spcPts val="300"/>
                        </a:spcAft>
                      </a:pPr>
                      <a:r>
                        <a:rPr lang="en-US" sz="2900" dirty="0">
                          <a:effectLst/>
                          <a:latin typeface="Times New Roman" panose="02020603050405020304" pitchFamily="18" charset="0"/>
                          <a:cs typeface="Times New Roman" panose="02020603050405020304" pitchFamily="18" charset="0"/>
                        </a:rPr>
                        <a:t>D. </a:t>
                      </a:r>
                      <a:endParaRPr lang="en-US" sz="2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5"/>
                  </a:ext>
                </a:extLst>
              </a:tr>
              <a:tr h="806180">
                <a:tc>
                  <a:txBody>
                    <a:bodyPr/>
                    <a:lstStyle/>
                    <a:p>
                      <a:pPr algn="just">
                        <a:lnSpc>
                          <a:spcPct val="100000"/>
                        </a:lnSpc>
                        <a:spcBef>
                          <a:spcPts val="0"/>
                        </a:spcBef>
                        <a:spcAft>
                          <a:spcPts val="0"/>
                        </a:spcAft>
                      </a:pPr>
                      <a:r>
                        <a:rPr lang="en-US" sz="2900" dirty="0">
                          <a:effectLst/>
                          <a:latin typeface="Times New Roman" panose="02020603050405020304" pitchFamily="18" charset="0"/>
                          <a:cs typeface="Times New Roman" panose="02020603050405020304" pitchFamily="18" charset="0"/>
                        </a:rPr>
                        <a:t>5. </a:t>
                      </a:r>
                      <a:r>
                        <a:rPr lang="en-US" sz="2900" dirty="0" err="1">
                          <a:effectLst/>
                          <a:latin typeface="Times New Roman" panose="02020603050405020304" pitchFamily="18" charset="0"/>
                          <a:cs typeface="Times New Roman" panose="02020603050405020304" pitchFamily="18" charset="0"/>
                        </a:rPr>
                        <a:t>Nhân</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vật</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Mèo</a:t>
                      </a:r>
                      <a:r>
                        <a:rPr lang="en-US" sz="2900" dirty="0">
                          <a:effectLst/>
                          <a:latin typeface="Times New Roman" panose="02020603050405020304" pitchFamily="18" charset="0"/>
                          <a:cs typeface="Times New Roman" panose="02020603050405020304" pitchFamily="18" charset="0"/>
                        </a:rPr>
                        <a:t> </a:t>
                      </a:r>
                      <a:r>
                        <a:rPr lang="en-US" sz="2900" err="1">
                          <a:effectLst/>
                          <a:latin typeface="Times New Roman" panose="02020603050405020304" pitchFamily="18" charset="0"/>
                          <a:cs typeface="Times New Roman" panose="02020603050405020304" pitchFamily="18" charset="0"/>
                        </a:rPr>
                        <a:t>kêu</a:t>
                      </a:r>
                      <a:r>
                        <a:rPr lang="en-US" sz="2900">
                          <a:effectLst/>
                          <a:latin typeface="Times New Roman" panose="02020603050405020304" pitchFamily="18" charset="0"/>
                          <a:cs typeface="Times New Roman" panose="02020603050405020304" pitchFamily="18" charset="0"/>
                        </a:rPr>
                        <a:t>: Không </a:t>
                      </a:r>
                      <a:r>
                        <a:rPr lang="en-US" sz="2900" dirty="0" err="1">
                          <a:effectLst/>
                          <a:latin typeface="Times New Roman" panose="02020603050405020304" pitchFamily="18" charset="0"/>
                          <a:cs typeface="Times New Roman" panose="02020603050405020304" pitchFamily="18" charset="0"/>
                        </a:rPr>
                        <a:t>có</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cái</a:t>
                      </a:r>
                      <a:r>
                        <a:rPr lang="en-US" sz="2900" dirty="0">
                          <a:effectLst/>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cs typeface="Times New Roman" panose="02020603050405020304" pitchFamily="18" charset="0"/>
                        </a:rPr>
                        <a:t>nào</a:t>
                      </a:r>
                      <a:r>
                        <a:rPr lang="en-US" sz="2900" dirty="0">
                          <a:effectLst/>
                          <a:latin typeface="Times New Roman" panose="02020603050405020304" pitchFamily="18" charset="0"/>
                          <a:cs typeface="Times New Roman" panose="02020603050405020304" pitchFamily="18" charset="0"/>
                        </a:rPr>
                        <a:t>.</a:t>
                      </a:r>
                      <a:endParaRPr lang="en-US" sz="29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l">
                        <a:lnSpc>
                          <a:spcPct val="107000"/>
                        </a:lnSpc>
                        <a:spcBef>
                          <a:spcPts val="300"/>
                        </a:spcBef>
                        <a:spcAft>
                          <a:spcPts val="300"/>
                        </a:spcAft>
                      </a:pPr>
                      <a:r>
                        <a:rPr lang="en-US" sz="2900" dirty="0">
                          <a:effectLst/>
                          <a:latin typeface="Times New Roman" panose="02020603050405020304" pitchFamily="18" charset="0"/>
                          <a:cs typeface="Times New Roman" panose="02020603050405020304" pitchFamily="18" charset="0"/>
                        </a:rPr>
                        <a:t>E. </a:t>
                      </a:r>
                      <a:endParaRPr lang="en-US" sz="2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6"/>
                  </a:ext>
                </a:extLst>
              </a:tr>
              <a:tr h="665863">
                <a:tc gridSpan="2">
                  <a:txBody>
                    <a:bodyPr/>
                    <a:lstStyle/>
                    <a:p>
                      <a:pPr algn="just">
                        <a:lnSpc>
                          <a:spcPct val="100000"/>
                        </a:lnSpc>
                        <a:spcBef>
                          <a:spcPts val="0"/>
                        </a:spcBef>
                        <a:spcAft>
                          <a:spcPts val="0"/>
                        </a:spcAft>
                      </a:pPr>
                      <a:r>
                        <a:rPr lang="en-US" sz="2900" dirty="0" err="1">
                          <a:effectLst/>
                          <a:latin typeface="Times New Roman" panose="02020603050405020304" pitchFamily="18" charset="0"/>
                          <a:cs typeface="Times New Roman" panose="02020603050405020304" pitchFamily="18" charset="0"/>
                        </a:rPr>
                        <a:t>Đáp</a:t>
                      </a:r>
                      <a:r>
                        <a:rPr lang="en-US" sz="2900" baseline="0" dirty="0">
                          <a:effectLst/>
                          <a:latin typeface="Times New Roman" panose="02020603050405020304" pitchFamily="18" charset="0"/>
                          <a:cs typeface="Times New Roman" panose="02020603050405020304" pitchFamily="18" charset="0"/>
                        </a:rPr>
                        <a:t> </a:t>
                      </a:r>
                      <a:r>
                        <a:rPr lang="en-US" sz="2900" baseline="0" dirty="0" err="1">
                          <a:effectLst/>
                          <a:latin typeface="Times New Roman" panose="02020603050405020304" pitchFamily="18" charset="0"/>
                          <a:cs typeface="Times New Roman" panose="02020603050405020304" pitchFamily="18" charset="0"/>
                        </a:rPr>
                        <a:t>án</a:t>
                      </a:r>
                      <a:r>
                        <a:rPr lang="en-US" sz="2900" baseline="0" dirty="0">
                          <a:effectLst/>
                          <a:latin typeface="Times New Roman" panose="02020603050405020304" pitchFamily="18" charset="0"/>
                          <a:cs typeface="Times New Roman" panose="02020603050405020304" pitchFamily="18" charset="0"/>
                        </a:rPr>
                        <a:t>:</a:t>
                      </a:r>
                      <a:endParaRPr lang="en-US" sz="29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hMerge="1">
                  <a:txBody>
                    <a:bodyPr/>
                    <a:lstStyle/>
                    <a:p>
                      <a:pPr algn="l">
                        <a:lnSpc>
                          <a:spcPct val="107000"/>
                        </a:lnSpc>
                        <a:spcBef>
                          <a:spcPts val="300"/>
                        </a:spcBef>
                        <a:spcAft>
                          <a:spcPts val="300"/>
                        </a:spcAft>
                      </a:pP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pic>
        <p:nvPicPr>
          <p:cNvPr id="28" name="Picture 3">
            <a:extLst>
              <a:ext uri="{FF2B5EF4-FFF2-40B4-BE49-F238E27FC236}">
                <a16:creationId xmlns:a16="http://schemas.microsoft.com/office/drawing/2014/main" id="{CF3D936B-AAB9-439B-8638-0594ECB2D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486" y="2863195"/>
            <a:ext cx="2561575" cy="15762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6E725E5E-340C-422C-87B2-EE70EFC87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486" y="4372831"/>
            <a:ext cx="2190633" cy="9863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6486" y="5423884"/>
            <a:ext cx="3206647" cy="8447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54144" y="6157090"/>
            <a:ext cx="7333129" cy="619272"/>
          </a:xfrm>
          <a:prstGeom prst="rect">
            <a:avLst/>
          </a:prstGeom>
        </p:spPr>
        <p:txBody>
          <a:bodyPr wrap="square">
            <a:spAutoFit/>
          </a:bodyPr>
          <a:lstStyle/>
          <a:p>
            <a:pPr algn="just">
              <a:lnSpc>
                <a:spcPct val="107000"/>
              </a:lnSpc>
              <a:spcBef>
                <a:spcPts val="400"/>
              </a:spcBef>
              <a:spcAft>
                <a:spcPts val="400"/>
              </a:spcAft>
            </a:pPr>
            <a:r>
              <a:rPr lang="en-US" sz="3200" b="1" dirty="0">
                <a:solidFill>
                  <a:srgbClr val="FF0000"/>
                </a:solidFill>
                <a:latin typeface="Times New Roman" panose="02020603050405020304" pitchFamily="18" charset="0"/>
                <a:ea typeface="Calibri" panose="020F0502020204030204" pitchFamily="34" charset="0"/>
              </a:rPr>
              <a:t>1...D     2...A     3...E     4...C     5...B</a:t>
            </a:r>
            <a:endParaRPr lang="en-US" sz="2400" b="1" dirty="0">
              <a:solidFill>
                <a:srgbClr val="FF0000"/>
              </a:solidFill>
              <a:latin typeface="Calibri" panose="020F0502020204030204" pitchFamily="34" charset="0"/>
              <a:ea typeface="Calibri" panose="020F0502020204030204" pitchFamily="34" charset="0"/>
            </a:endParaRPr>
          </a:p>
        </p:txBody>
      </p:sp>
      <p:pic>
        <p:nvPicPr>
          <p:cNvPr id="15" name="Picture 1">
            <a:extLst>
              <a:ext uri="{FF2B5EF4-FFF2-40B4-BE49-F238E27FC236}">
                <a16:creationId xmlns:a16="http://schemas.microsoft.com/office/drawing/2014/main" id="{F2B69BC7-612D-4C81-8F29-420ECE2376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6367" y="731858"/>
            <a:ext cx="3656853" cy="9446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35276D6-F7FF-4255-844B-927C295AB3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3390" y="1881715"/>
            <a:ext cx="3643781" cy="77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5903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6" presetClass="entr" presetSubtype="37"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outVertical)">
                                      <p:cBhvr>
                                        <p:cTn id="10" dur="500"/>
                                        <p:tgtEl>
                                          <p:spTgt spid="28"/>
                                        </p:tgtEl>
                                      </p:cBhvr>
                                    </p:animEffect>
                                  </p:childTnLst>
                                </p:cTn>
                              </p:par>
                              <p:par>
                                <p:cTn id="11" presetID="16" presetClass="entr" presetSubtype="37"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outVertical)">
                                      <p:cBhvr>
                                        <p:cTn id="13" dur="500"/>
                                        <p:tgtEl>
                                          <p:spTgt spid="29"/>
                                        </p:tgtEl>
                                      </p:cBhvr>
                                    </p:animEffect>
                                  </p:childTnLst>
                                </p:cTn>
                              </p:par>
                              <p:par>
                                <p:cTn id="14" presetID="16" presetClass="entr" presetSubtype="37"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outVertical)">
                                      <p:cBhvr>
                                        <p:cTn id="16" dur="500"/>
                                        <p:tgtEl>
                                          <p:spTgt spid="27"/>
                                        </p:tgtEl>
                                      </p:cBhvr>
                                    </p:animEffect>
                                  </p:childTnLst>
                                </p:cTn>
                              </p:par>
                              <p:par>
                                <p:cTn id="17" presetID="16" presetClass="entr" presetSubtype="37"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par>
                                <p:cTn id="20" presetID="16" presetClass="entr" presetSubtype="37"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4FC15A-EFA4-40BC-855C-47A516AA07D1}"/>
              </a:ext>
            </a:extLst>
          </p:cNvPr>
          <p:cNvGrpSpPr/>
          <p:nvPr/>
        </p:nvGrpSpPr>
        <p:grpSpPr>
          <a:xfrm>
            <a:off x="203210" y="1139105"/>
            <a:ext cx="11785581" cy="4008630"/>
            <a:chOff x="152407" y="854328"/>
            <a:chExt cx="8839186" cy="3006472"/>
          </a:xfrm>
        </p:grpSpPr>
        <p:sp>
          <p:nvSpPr>
            <p:cNvPr id="15" name="Thought Bubble: Cloud 14">
              <a:extLst>
                <a:ext uri="{FF2B5EF4-FFF2-40B4-BE49-F238E27FC236}">
                  <a16:creationId xmlns:a16="http://schemas.microsoft.com/office/drawing/2014/main" id="{D08A3360-683D-4261-8201-808F0C72A51E}"/>
                </a:ext>
              </a:extLst>
            </p:cNvPr>
            <p:cNvSpPr/>
            <p:nvPr/>
          </p:nvSpPr>
          <p:spPr bwMode="auto">
            <a:xfrm>
              <a:off x="152407" y="854328"/>
              <a:ext cx="8839186" cy="3006472"/>
            </a:xfrm>
            <a:prstGeom prst="cloudCallout">
              <a:avLst>
                <a:gd name="adj1" fmla="val -33914"/>
                <a:gd name="adj2" fmla="val 56554"/>
              </a:avLst>
            </a:prstGeom>
            <a:solidFill>
              <a:schemeClr val="accent6"/>
            </a:solidFill>
            <a:ln>
              <a:headEnd type="none" w="med" len="med"/>
              <a:tailEnd type="none" w="med" len="med"/>
            </a:ln>
            <a:effectLst>
              <a:glow rad="1016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vert="horz" wrap="none" lIns="121920" tIns="60960" rIns="121920" bIns="60960" numCol="1" rtlCol="0" anchor="ctr" anchorCtr="0" compatLnSpc="1"/>
            <a:lstStyle/>
            <a:p>
              <a:pPr defTabSz="1219170" fontAlgn="base">
                <a:spcBef>
                  <a:spcPct val="0"/>
                </a:spcBef>
                <a:spcAft>
                  <a:spcPct val="0"/>
                </a:spcAft>
              </a:pPr>
              <a:endParaRPr lang="en-US" sz="2400">
                <a:solidFill>
                  <a:schemeClr val="tx1"/>
                </a:solidFill>
                <a:latin typeface="Arial" panose="020B0604020202020204" pitchFamily="34" charset="0"/>
                <a:ea typeface="SimSun" panose="02010600030101010101" pitchFamily="2" charset="-122"/>
              </a:endParaRPr>
            </a:p>
          </p:txBody>
        </p:sp>
        <p:sp>
          <p:nvSpPr>
            <p:cNvPr id="2" name="Rectangle 1"/>
            <p:cNvSpPr/>
            <p:nvPr/>
          </p:nvSpPr>
          <p:spPr>
            <a:xfrm>
              <a:off x="1066795" y="1449623"/>
              <a:ext cx="6799950" cy="1792606"/>
            </a:xfrm>
            <a:prstGeom prst="rect">
              <a:avLst/>
            </a:prstGeom>
          </p:spPr>
          <p:txBody>
            <a:bodyPr wrap="square">
              <a:spAutoFit/>
            </a:bodyPr>
            <a:lstStyle/>
            <a:p>
              <a:pPr algn="ctr"/>
              <a:r>
                <a:rPr lang="vi-VN" sz="3733" dirty="0">
                  <a:latin typeface="Times New Roman" panose="02020603050405020304" pitchFamily="18" charset="0"/>
                  <a:cs typeface="Times New Roman" panose="02020603050405020304" pitchFamily="18" charset="0"/>
                </a:rPr>
                <a:t>- Nêu khái niệm chương trình máy tính?</a:t>
              </a:r>
            </a:p>
            <a:p>
              <a:pPr algn="ctr"/>
              <a:r>
                <a:rPr lang="vi-VN" sz="3733" dirty="0">
                  <a:latin typeface="Times New Roman" panose="02020603050405020304" pitchFamily="18" charset="0"/>
                  <a:cs typeface="Times New Roman" panose="02020603050405020304" pitchFamily="18" charset="0"/>
                </a:rPr>
                <a:t>- Các lệnh trong chương trình được thể hiện tùy ý hay tuần tự như các bước trong mô tả thuật toán? </a:t>
              </a:r>
            </a:p>
          </p:txBody>
        </p:sp>
      </p:grpSp>
      <p:sp>
        <p:nvSpPr>
          <p:cNvPr id="10" name="Rectangle 9">
            <a:extLst>
              <a:ext uri="{FF2B5EF4-FFF2-40B4-BE49-F238E27FC236}">
                <a16:creationId xmlns:a16="http://schemas.microsoft.com/office/drawing/2014/main" id="{DFFF5BC4-E8C0-45FE-BC5C-B26F9F239CC9}"/>
              </a:ext>
            </a:extLst>
          </p:cNvPr>
          <p:cNvSpPr/>
          <p:nvPr/>
        </p:nvSpPr>
        <p:spPr>
          <a:xfrm>
            <a:off x="299962" y="183378"/>
            <a:ext cx="11892039" cy="666786"/>
          </a:xfrm>
          <a:prstGeom prst="rect">
            <a:avLst/>
          </a:prstGeom>
        </p:spPr>
        <p:txBody>
          <a:bodyPr wrap="square">
            <a:spAutoFit/>
          </a:bodyPr>
          <a:lstStyle/>
          <a:p>
            <a:pPr lvl="0">
              <a:spcBef>
                <a:spcPct val="50000"/>
              </a:spcBef>
              <a:defRPr/>
            </a:pPr>
            <a:r>
              <a:rPr lang="en-US" sz="3733"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3733" b="1" dirty="0">
              <a:solidFill>
                <a:prstClr val="white"/>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B23F7E54-FAD9-4690-9E80-F996BEB6609C}"/>
              </a:ext>
            </a:extLst>
          </p:cNvPr>
          <p:cNvSpPr/>
          <p:nvPr/>
        </p:nvSpPr>
        <p:spPr>
          <a:xfrm>
            <a:off x="0" y="0"/>
            <a:ext cx="12192000" cy="1064381"/>
          </a:xfrm>
          <a:prstGeom prst="roundRect">
            <a:avLst/>
          </a:prstGeom>
          <a:effectLst>
            <a:glow rad="1016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F682AB35-0D68-425D-93EA-EF6D176FD843}"/>
              </a:ext>
            </a:extLst>
          </p:cNvPr>
          <p:cNvSpPr/>
          <p:nvPr/>
        </p:nvSpPr>
        <p:spPr>
          <a:xfrm>
            <a:off x="299961" y="220739"/>
            <a:ext cx="11892039" cy="666786"/>
          </a:xfrm>
          <a:prstGeom prst="rect">
            <a:avLst/>
          </a:prstGeom>
        </p:spPr>
        <p:txBody>
          <a:bodyPr wrap="square">
            <a:spAutoFit/>
          </a:bodyPr>
          <a:lstStyle/>
          <a:p>
            <a:pPr lvl="0">
              <a:spcBef>
                <a:spcPct val="50000"/>
              </a:spcBef>
              <a:defRPr/>
            </a:pPr>
            <a:r>
              <a:rPr lang="vi-VN" sz="3733" b="1">
                <a:solidFill>
                  <a:prstClr val="white"/>
                </a:solidFill>
                <a:latin typeface="Times New Roman" panose="02020603050405020304" pitchFamily="18" charset="0"/>
                <a:cs typeface="Times New Roman" panose="02020603050405020304" pitchFamily="18" charset="0"/>
              </a:rPr>
              <a:t>2. Thể hiện thuật toán bằng chương trình</a:t>
            </a:r>
            <a:endParaRPr lang="vi-VN" sz="3733" b="1" dirty="0">
              <a:solidFill>
                <a:prstClr val="white"/>
              </a:solidFill>
              <a:latin typeface="Times New Roman" panose="02020603050405020304" pitchFamily="18" charset="0"/>
              <a:cs typeface="Times New Roman" panose="02020603050405020304" pitchFamily="18" charset="0"/>
            </a:endParaRPr>
          </a:p>
        </p:txBody>
      </p:sp>
      <p:pic>
        <p:nvPicPr>
          <p:cNvPr id="16" name="Picture 2">
            <a:extLst>
              <a:ext uri="{FF2B5EF4-FFF2-40B4-BE49-F238E27FC236}">
                <a16:creationId xmlns:a16="http://schemas.microsoft.com/office/drawing/2014/main" id="{19150FA6-3533-4C6D-9A1F-63FD1FDBD888}"/>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203210" y="4727185"/>
            <a:ext cx="1790085" cy="201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1040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3439" y="1254688"/>
            <a:ext cx="11905131" cy="1497589"/>
          </a:xfrm>
          <a:prstGeom prst="rect">
            <a:avLst/>
          </a:prstGeom>
        </p:spPr>
        <p:txBody>
          <a:bodyPr wrap="square">
            <a:spAutoFit/>
          </a:bodyPr>
          <a:lstStyle/>
          <a:p>
            <a:pPr algn="just">
              <a:lnSpc>
                <a:spcPct val="107000"/>
              </a:lnSpc>
              <a:spcBef>
                <a:spcPts val="400"/>
              </a:spcBef>
              <a:spcAft>
                <a:spcPts val="400"/>
              </a:spcAft>
            </a:pPr>
            <a:r>
              <a:rPr lang="en-US" sz="4267" dirty="0">
                <a:latin typeface="Times New Roman" panose="02020603050405020304" pitchFamily="18" charset="0"/>
                <a:ea typeface="Calibri" panose="020F0502020204030204" pitchFamily="34" charset="0"/>
              </a:rPr>
              <a:t>- </a:t>
            </a:r>
            <a:r>
              <a:rPr lang="vi-VN" sz="4267" b="1" i="1" dirty="0">
                <a:solidFill>
                  <a:srgbClr val="000000"/>
                </a:solidFill>
                <a:latin typeface="Times New Roman" panose="02020603050405020304" pitchFamily="18" charset="0"/>
                <a:ea typeface="Calibri" panose="020F0502020204030204" pitchFamily="34" charset="0"/>
              </a:rPr>
              <a:t>Chương trình máy tính </a:t>
            </a:r>
            <a:r>
              <a:rPr lang="vi-VN" sz="4267" dirty="0">
                <a:solidFill>
                  <a:srgbClr val="000000"/>
                </a:solidFill>
                <a:latin typeface="Times New Roman" panose="02020603050405020304" pitchFamily="18" charset="0"/>
                <a:ea typeface="Calibri" panose="020F0502020204030204" pitchFamily="34" charset="0"/>
              </a:rPr>
              <a:t>là một dãy các lệnh điều khiển máy tính thực hiện một thuật toán. </a:t>
            </a:r>
          </a:p>
        </p:txBody>
      </p:sp>
      <p:sp>
        <p:nvSpPr>
          <p:cNvPr id="12" name="Rectangle 11"/>
          <p:cNvSpPr/>
          <p:nvPr/>
        </p:nvSpPr>
        <p:spPr>
          <a:xfrm>
            <a:off x="143439" y="2795331"/>
            <a:ext cx="11701932" cy="2200218"/>
          </a:xfrm>
          <a:prstGeom prst="rect">
            <a:avLst/>
          </a:prstGeom>
        </p:spPr>
        <p:txBody>
          <a:bodyPr wrap="square">
            <a:spAutoFit/>
          </a:bodyPr>
          <a:lstStyle/>
          <a:p>
            <a:pPr algn="just">
              <a:lnSpc>
                <a:spcPct val="107000"/>
              </a:lnSpc>
              <a:spcBef>
                <a:spcPts val="400"/>
              </a:spcBef>
              <a:spcAft>
                <a:spcPts val="400"/>
              </a:spcAft>
            </a:pPr>
            <a:r>
              <a:rPr lang="en-US" sz="4267" dirty="0">
                <a:latin typeface="Times New Roman" panose="02020603050405020304" pitchFamily="18" charset="0"/>
                <a:ea typeface="Calibri" panose="020F0502020204030204" pitchFamily="34" charset="0"/>
              </a:rPr>
              <a:t>- </a:t>
            </a:r>
            <a:r>
              <a:rPr lang="vi-VN" sz="4267" b="1" i="1" dirty="0">
                <a:solidFill>
                  <a:srgbClr val="000000"/>
                </a:solidFill>
                <a:latin typeface="Times New Roman" panose="02020603050405020304" pitchFamily="18" charset="0"/>
                <a:ea typeface="Calibri" panose="020F0502020204030204" pitchFamily="34" charset="0"/>
              </a:rPr>
              <a:t>Các lệnh (hay các khối lệnh)</a:t>
            </a:r>
            <a:r>
              <a:rPr lang="vi-VN" sz="4267" dirty="0">
                <a:solidFill>
                  <a:srgbClr val="000000"/>
                </a:solidFill>
                <a:latin typeface="Times New Roman" panose="02020603050405020304" pitchFamily="18" charset="0"/>
                <a:ea typeface="Calibri" panose="020F0502020204030204" pitchFamily="34" charset="0"/>
              </a:rPr>
              <a:t> kế tiếp nhau trong chương trình điều khiển máy tính thực hiện các bước tuần tự trong thuật toán</a:t>
            </a:r>
            <a:r>
              <a:rPr lang="en-US" sz="4267" dirty="0">
                <a:solidFill>
                  <a:srgbClr val="000000"/>
                </a:solidFill>
                <a:latin typeface="Times New Roman" panose="02020603050405020304" pitchFamily="18" charset="0"/>
                <a:ea typeface="Calibri" panose="020F0502020204030204" pitchFamily="34" charset="0"/>
              </a:rPr>
              <a:t>.</a:t>
            </a:r>
            <a:endParaRPr lang="vi-VN" sz="4267" dirty="0">
              <a:solidFill>
                <a:srgbClr val="000000"/>
              </a:solidFill>
              <a:latin typeface="Times New Roman" panose="02020603050405020304" pitchFamily="18" charset="0"/>
              <a:ea typeface="Calibri" panose="020F0502020204030204" pitchFamily="34" charset="0"/>
            </a:endParaRPr>
          </a:p>
        </p:txBody>
      </p:sp>
      <p:sp>
        <p:nvSpPr>
          <p:cNvPr id="7" name="Rectangle: Rounded Corners 6">
            <a:extLst>
              <a:ext uri="{FF2B5EF4-FFF2-40B4-BE49-F238E27FC236}">
                <a16:creationId xmlns:a16="http://schemas.microsoft.com/office/drawing/2014/main" id="{B01E27DC-6107-4716-876E-4DA6AC441701}"/>
              </a:ext>
            </a:extLst>
          </p:cNvPr>
          <p:cNvSpPr/>
          <p:nvPr/>
        </p:nvSpPr>
        <p:spPr>
          <a:xfrm>
            <a:off x="0" y="0"/>
            <a:ext cx="12192000" cy="1064381"/>
          </a:xfrm>
          <a:prstGeom prst="roundRect">
            <a:avLst/>
          </a:prstGeom>
          <a:effectLst>
            <a:glow rad="1016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7AFCF933-2ADA-4C5C-9399-8F246F1A4A4A}"/>
              </a:ext>
            </a:extLst>
          </p:cNvPr>
          <p:cNvSpPr/>
          <p:nvPr/>
        </p:nvSpPr>
        <p:spPr>
          <a:xfrm>
            <a:off x="299961" y="220739"/>
            <a:ext cx="11892039" cy="666786"/>
          </a:xfrm>
          <a:prstGeom prst="rect">
            <a:avLst/>
          </a:prstGeom>
        </p:spPr>
        <p:txBody>
          <a:bodyPr wrap="square">
            <a:spAutoFit/>
          </a:bodyPr>
          <a:lstStyle/>
          <a:p>
            <a:pPr lvl="0">
              <a:spcBef>
                <a:spcPct val="50000"/>
              </a:spcBef>
              <a:defRPr/>
            </a:pPr>
            <a:r>
              <a:rPr lang="vi-VN" sz="3733" b="1">
                <a:solidFill>
                  <a:prstClr val="white"/>
                </a:solidFill>
                <a:latin typeface="Times New Roman" panose="02020603050405020304" pitchFamily="18" charset="0"/>
                <a:cs typeface="Times New Roman" panose="02020603050405020304" pitchFamily="18" charset="0"/>
              </a:rPr>
              <a:t>2. Thể hiện thuật toán bằng chương trình</a:t>
            </a:r>
            <a:endParaRPr lang="vi-VN" sz="3733"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7485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0777" y="413054"/>
            <a:ext cx="5486400" cy="1815690"/>
          </a:xfrm>
          <a:prstGeom prst="rect">
            <a:avLst/>
          </a:prstGeom>
          <a:ln/>
          <a:effectLst>
            <a:glow rad="635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Nhóm</a:t>
            </a:r>
            <a:r>
              <a:rPr lang="en-US" sz="3733" b="1" dirty="0">
                <a:solidFill>
                  <a:schemeClr val="tx1"/>
                </a:solidFill>
                <a:latin typeface="Times New Roman" panose="02020603050405020304" pitchFamily="18" charset="0"/>
                <a:cs typeface="Times New Roman" panose="02020603050405020304" pitchFamily="18" charset="0"/>
              </a:rPr>
              <a:t> 1: </a:t>
            </a:r>
          </a:p>
          <a:p>
            <a:pPr algn="ctr">
              <a:defRPr/>
            </a:pPr>
            <a:r>
              <a:rPr lang="en-US" sz="3733" dirty="0" err="1">
                <a:solidFill>
                  <a:schemeClr val="tx1"/>
                </a:solidFill>
                <a:latin typeface="Times New Roman" panose="02020603050405020304" pitchFamily="18" charset="0"/>
                <a:cs typeface="Times New Roman" panose="02020603050405020304" pitchFamily="18" charset="0"/>
              </a:rPr>
              <a:t>Mô</a:t>
            </a:r>
            <a:r>
              <a:rPr lang="en-US" sz="3733" dirty="0">
                <a:solidFill>
                  <a:schemeClr val="tx1"/>
                </a:solidFill>
                <a:latin typeface="Times New Roman" panose="02020603050405020304" pitchFamily="18" charset="0"/>
                <a:cs typeface="Times New Roman" panose="02020603050405020304" pitchFamily="18" charset="0"/>
              </a:rPr>
              <a:t> </a:t>
            </a:r>
            <a:r>
              <a:rPr lang="en-US" sz="3733" dirty="0" err="1">
                <a:solidFill>
                  <a:schemeClr val="tx1"/>
                </a:solidFill>
                <a:latin typeface="Times New Roman" panose="02020603050405020304" pitchFamily="18" charset="0"/>
                <a:cs typeface="Times New Roman" panose="02020603050405020304" pitchFamily="18" charset="0"/>
              </a:rPr>
              <a:t>tả</a:t>
            </a:r>
            <a:r>
              <a:rPr lang="en-US" sz="3733" dirty="0">
                <a:solidFill>
                  <a:schemeClr val="tx1"/>
                </a:solidFill>
                <a:latin typeface="Times New Roman" panose="02020603050405020304" pitchFamily="18" charset="0"/>
                <a:cs typeface="Times New Roman" panose="02020603050405020304" pitchFamily="18" charset="0"/>
              </a:rPr>
              <a:t> </a:t>
            </a:r>
            <a:r>
              <a:rPr lang="en-US" sz="3733" dirty="0" err="1">
                <a:solidFill>
                  <a:schemeClr val="tx1"/>
                </a:solidFill>
                <a:latin typeface="Times New Roman" panose="02020603050405020304" pitchFamily="18" charset="0"/>
                <a:cs typeface="Times New Roman" panose="02020603050405020304" pitchFamily="18" charset="0"/>
              </a:rPr>
              <a:t>thuật</a:t>
            </a:r>
            <a:r>
              <a:rPr lang="en-US" sz="3733" dirty="0">
                <a:solidFill>
                  <a:schemeClr val="tx1"/>
                </a:solidFill>
                <a:latin typeface="Times New Roman" panose="02020603050405020304" pitchFamily="18" charset="0"/>
                <a:cs typeface="Times New Roman" panose="02020603050405020304" pitchFamily="18" charset="0"/>
              </a:rPr>
              <a:t> </a:t>
            </a:r>
            <a:r>
              <a:rPr lang="en-US" sz="3733" dirty="0" err="1">
                <a:solidFill>
                  <a:schemeClr val="tx1"/>
                </a:solidFill>
                <a:latin typeface="Times New Roman" panose="02020603050405020304" pitchFamily="18" charset="0"/>
                <a:cs typeface="Times New Roman" panose="02020603050405020304" pitchFamily="18" charset="0"/>
              </a:rPr>
              <a:t>toán</a:t>
            </a:r>
            <a:r>
              <a:rPr lang="en-US" sz="3733" dirty="0">
                <a:solidFill>
                  <a:schemeClr val="tx1"/>
                </a:solidFill>
                <a:latin typeface="Times New Roman" panose="02020603050405020304" pitchFamily="18" charset="0"/>
                <a:cs typeface="Times New Roman" panose="02020603050405020304" pitchFamily="18" charset="0"/>
              </a:rPr>
              <a:t> </a:t>
            </a:r>
            <a:r>
              <a:rPr lang="en-US" sz="3733" dirty="0" err="1">
                <a:solidFill>
                  <a:schemeClr val="tx1"/>
                </a:solidFill>
                <a:latin typeface="Times New Roman" panose="02020603050405020304" pitchFamily="18" charset="0"/>
                <a:cs typeface="Times New Roman" panose="02020603050405020304" pitchFamily="18" charset="0"/>
              </a:rPr>
              <a:t>điều</a:t>
            </a:r>
            <a:r>
              <a:rPr lang="en-US" sz="3733" dirty="0">
                <a:solidFill>
                  <a:schemeClr val="tx1"/>
                </a:solidFill>
                <a:latin typeface="Times New Roman" panose="02020603050405020304" pitchFamily="18" charset="0"/>
                <a:cs typeface="Times New Roman" panose="02020603050405020304" pitchFamily="18" charset="0"/>
              </a:rPr>
              <a:t> </a:t>
            </a:r>
            <a:r>
              <a:rPr lang="en-US" sz="3733" dirty="0" err="1">
                <a:solidFill>
                  <a:schemeClr val="tx1"/>
                </a:solidFill>
                <a:latin typeface="Times New Roman" panose="02020603050405020304" pitchFamily="18" charset="0"/>
                <a:cs typeface="Times New Roman" panose="02020603050405020304" pitchFamily="18" charset="0"/>
              </a:rPr>
              <a:t>khiển</a:t>
            </a:r>
            <a:r>
              <a:rPr lang="en-US" sz="3733" dirty="0">
                <a:solidFill>
                  <a:schemeClr val="tx1"/>
                </a:solidFill>
                <a:latin typeface="Times New Roman" panose="02020603050405020304" pitchFamily="18" charset="0"/>
                <a:cs typeface="Times New Roman" panose="02020603050405020304" pitchFamily="18" charset="0"/>
              </a:rPr>
              <a:t> </a:t>
            </a:r>
            <a:r>
              <a:rPr lang="en-US" sz="3733" dirty="0" err="1">
                <a:solidFill>
                  <a:schemeClr val="tx1"/>
                </a:solidFill>
                <a:latin typeface="Times New Roman" panose="02020603050405020304" pitchFamily="18" charset="0"/>
                <a:cs typeface="Times New Roman" panose="02020603050405020304" pitchFamily="18" charset="0"/>
              </a:rPr>
              <a:t>nhân</a:t>
            </a:r>
            <a:r>
              <a:rPr lang="en-US" sz="3733" dirty="0">
                <a:solidFill>
                  <a:schemeClr val="tx1"/>
                </a:solidFill>
                <a:latin typeface="Times New Roman" panose="02020603050405020304" pitchFamily="18" charset="0"/>
                <a:cs typeface="Times New Roman" panose="02020603050405020304" pitchFamily="18" charset="0"/>
              </a:rPr>
              <a:t> </a:t>
            </a:r>
            <a:r>
              <a:rPr lang="en-US" sz="3733" dirty="0" err="1">
                <a:solidFill>
                  <a:schemeClr val="tx1"/>
                </a:solidFill>
                <a:latin typeface="Times New Roman" panose="02020603050405020304" pitchFamily="18" charset="0"/>
                <a:cs typeface="Times New Roman" panose="02020603050405020304" pitchFamily="18" charset="0"/>
              </a:rPr>
              <a:t>vật</a:t>
            </a:r>
            <a:r>
              <a:rPr lang="en-US" sz="3733" dirty="0">
                <a:solidFill>
                  <a:schemeClr val="tx1"/>
                </a:solidFill>
                <a:latin typeface="Times New Roman" panose="02020603050405020304" pitchFamily="18" charset="0"/>
                <a:cs typeface="Times New Roman" panose="02020603050405020304" pitchFamily="18" charset="0"/>
              </a:rPr>
              <a:t> </a:t>
            </a:r>
            <a:r>
              <a:rPr lang="en-US" sz="3733" dirty="0" err="1">
                <a:solidFill>
                  <a:schemeClr val="tx1"/>
                </a:solidFill>
                <a:latin typeface="Times New Roman" panose="02020603050405020304" pitchFamily="18" charset="0"/>
                <a:cs typeface="Times New Roman" panose="02020603050405020304" pitchFamily="18" charset="0"/>
              </a:rPr>
              <a:t>Mèo</a:t>
            </a:r>
            <a:r>
              <a:rPr lang="en-US" sz="3733" dirty="0">
                <a:solidFill>
                  <a:schemeClr val="tx1"/>
                </a:solidFill>
                <a:latin typeface="Times New Roman" panose="02020603050405020304" pitchFamily="18" charset="0"/>
                <a:cs typeface="Times New Roman" panose="02020603050405020304" pitchFamily="18" charset="0"/>
              </a:rPr>
              <a:t>.</a:t>
            </a:r>
            <a:endParaRPr lang="vi-VN" sz="3733"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096000" y="414941"/>
            <a:ext cx="5486400" cy="1815690"/>
          </a:xfrm>
          <a:prstGeom prst="rect">
            <a:avLst/>
          </a:prstGeom>
          <a:solidFill>
            <a:schemeClr val="accent6"/>
          </a:solidFill>
          <a:ln>
            <a:solidFill>
              <a:schemeClr val="tx1"/>
            </a:solidFill>
          </a:ln>
        </p:spPr>
        <p:txBody>
          <a:bodyPr wrap="square">
            <a:spAutoFit/>
          </a:bodyPr>
          <a:lstStyle/>
          <a:p>
            <a:pPr algn="ctr">
              <a:defRPr/>
            </a:pPr>
            <a:r>
              <a:rPr lang="en-US" sz="3733" b="1" dirty="0">
                <a:solidFill>
                  <a:srgbClr val="000099"/>
                </a:solidFill>
                <a:latin typeface="Times New Roman" panose="02020603050405020304" pitchFamily="18" charset="0"/>
                <a:cs typeface="Times New Roman" panose="02020603050405020304" pitchFamily="18" charset="0"/>
              </a:rPr>
              <a:t>* </a:t>
            </a:r>
            <a:r>
              <a:rPr lang="en-US" sz="3733" b="1" dirty="0" err="1">
                <a:solidFill>
                  <a:srgbClr val="000099"/>
                </a:solidFill>
                <a:latin typeface="Times New Roman" panose="02020603050405020304" pitchFamily="18" charset="0"/>
                <a:cs typeface="Times New Roman" panose="02020603050405020304" pitchFamily="18" charset="0"/>
              </a:rPr>
              <a:t>Nhóm</a:t>
            </a:r>
            <a:r>
              <a:rPr lang="en-US" sz="3733" b="1" dirty="0">
                <a:solidFill>
                  <a:srgbClr val="000099"/>
                </a:solidFill>
                <a:latin typeface="Times New Roman" panose="02020603050405020304" pitchFamily="18" charset="0"/>
                <a:cs typeface="Times New Roman" panose="02020603050405020304" pitchFamily="18" charset="0"/>
              </a:rPr>
              <a:t> 2: </a:t>
            </a:r>
          </a:p>
          <a:p>
            <a:pPr algn="ctr">
              <a:defRPr/>
            </a:pPr>
            <a:r>
              <a:rPr lang="vi-VN" sz="3733" dirty="0">
                <a:latin typeface="Times New Roman" panose="02020603050405020304" pitchFamily="18" charset="0"/>
                <a:cs typeface="Times New Roman" panose="02020603050405020304" pitchFamily="18" charset="0"/>
              </a:rPr>
              <a:t>Mô tả thuật toán điều khiển nhân vật Hươu cao cổ</a:t>
            </a:r>
          </a:p>
        </p:txBody>
      </p:sp>
      <p:pic>
        <p:nvPicPr>
          <p:cNvPr id="4098" name="Picture 2" descr="Hướng dẫn về hình ảnh con mèo trong scratch là điều mà ai cũng cần biết">
            <a:extLst>
              <a:ext uri="{FF2B5EF4-FFF2-40B4-BE49-F238E27FC236}">
                <a16:creationId xmlns:a16="http://schemas.microsoft.com/office/drawing/2014/main" id="{A61A5BD0-EF76-43DD-859B-3948F832B4C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84" b="97357" l="4955" r="89640">
                        <a14:foregroundMark x1="37838" y1="22467" x2="50450" y2="53744"/>
                        <a14:foregroundMark x1="50450" y1="53744" x2="50901" y2="48899"/>
                        <a14:foregroundMark x1="57207" y1="27313" x2="62162" y2="55947"/>
                        <a14:foregroundMark x1="62162" y1="55947" x2="62162" y2="54185"/>
                        <a14:foregroundMark x1="67117" y1="35242" x2="70270" y2="47577"/>
                        <a14:foregroundMark x1="70270" y1="47577" x2="71622" y2="46256"/>
                        <a14:foregroundMark x1="74324" y1="28634" x2="78829" y2="46256"/>
                        <a14:foregroundMark x1="78829" y1="46256" x2="77477" y2="43612"/>
                        <a14:foregroundMark x1="73423" y1="32599" x2="77928" y2="44493"/>
                        <a14:foregroundMark x1="72072" y1="20264" x2="72072" y2="37445"/>
                        <a14:foregroundMark x1="72072" y1="37445" x2="72072" y2="37445"/>
                        <a14:foregroundMark x1="65315" y1="15859" x2="67568" y2="38326"/>
                        <a14:foregroundMark x1="63514" y1="6608" x2="64414" y2="12335"/>
                        <a14:foregroundMark x1="29279" y1="4405" x2="29279" y2="4405"/>
                        <a14:foregroundMark x1="67117" y1="3524" x2="67117" y2="3524"/>
                        <a14:foregroundMark x1="47297" y1="67841" x2="47297" y2="67841"/>
                        <a14:foregroundMark x1="51802" y1="67401" x2="51802" y2="67401"/>
                        <a14:foregroundMark x1="51802" y1="67401" x2="51802" y2="67401"/>
                        <a14:foregroundMark x1="67117" y1="92952" x2="67117" y2="92952"/>
                        <a14:foregroundMark x1="68919" y1="93392" x2="68919" y2="93392"/>
                        <a14:foregroundMark x1="22072" y1="96035" x2="22072" y2="96035"/>
                        <a14:foregroundMark x1="11712" y1="66079" x2="11712" y2="66079"/>
                        <a14:foregroundMark x1="9910" y1="65639" x2="9910" y2="65639"/>
                        <a14:foregroundMark x1="9910" y1="65639" x2="9910" y2="65639"/>
                        <a14:foregroundMark x1="9910" y1="60352" x2="9910" y2="60352"/>
                        <a14:foregroundMark x1="9910" y1="62996" x2="9910" y2="62996"/>
                        <a14:foregroundMark x1="9910" y1="62996" x2="9910" y2="66960"/>
                        <a14:foregroundMark x1="8108" y1="65198" x2="8108" y2="65198"/>
                        <a14:foregroundMark x1="5405" y1="65198" x2="5405" y2="65198"/>
                        <a14:foregroundMark x1="47748" y1="27313" x2="47748" y2="27313"/>
                        <a14:foregroundMark x1="76577" y1="46256" x2="76577" y2="46256"/>
                        <a14:foregroundMark x1="77027" y1="51542" x2="77027" y2="51542"/>
                        <a14:foregroundMark x1="70721" y1="97357" x2="70721" y2="97357"/>
                        <a14:foregroundMark x1="53604" y1="66079" x2="53604" y2="66079"/>
                        <a14:foregroundMark x1="80631" y1="50661" x2="80631" y2="50661"/>
                        <a14:foregroundMark x1="24775" y1="97357" x2="24775" y2="97357"/>
                      </a14:backgroundRemoval>
                    </a14:imgEffect>
                  </a14:imgLayer>
                </a14:imgProps>
              </a:ext>
              <a:ext uri="{28A0092B-C50C-407E-A947-70E740481C1C}">
                <a14:useLocalDpi xmlns:a14="http://schemas.microsoft.com/office/drawing/2010/main" val="0"/>
              </a:ext>
            </a:extLst>
          </a:blip>
          <a:srcRect/>
          <a:stretch>
            <a:fillRect/>
          </a:stretch>
        </p:blipFill>
        <p:spPr bwMode="auto">
          <a:xfrm>
            <a:off x="1197070" y="2384032"/>
            <a:ext cx="3642937" cy="43086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AD283BD-109A-4081-B996-9F036BE00E6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6" b="96154" l="9132" r="89498">
                        <a14:foregroundMark x1="42922" y1="93590" x2="42922" y2="93590"/>
                        <a14:foregroundMark x1="42009" y1="96154" x2="42009" y2="96154"/>
                      </a14:backgroundRemoval>
                    </a14:imgEffect>
                  </a14:imgLayer>
                </a14:imgProps>
              </a:ext>
            </a:extLst>
          </a:blip>
          <a:stretch>
            <a:fillRect/>
          </a:stretch>
        </p:blipFill>
        <p:spPr>
          <a:xfrm>
            <a:off x="6860842" y="1922165"/>
            <a:ext cx="3642937" cy="4935835"/>
          </a:xfrm>
          <a:prstGeom prst="rect">
            <a:avLst/>
          </a:prstGeom>
        </p:spPr>
      </p:pic>
      <p:sp>
        <p:nvSpPr>
          <p:cNvPr id="10" name="Rectangle: Rounded Corners 9">
            <a:extLst>
              <a:ext uri="{FF2B5EF4-FFF2-40B4-BE49-F238E27FC236}">
                <a16:creationId xmlns:a16="http://schemas.microsoft.com/office/drawing/2014/main" id="{F0068B09-F091-474D-89E7-E3C3F860ED5A}"/>
              </a:ext>
            </a:extLst>
          </p:cNvPr>
          <p:cNvSpPr/>
          <p:nvPr/>
        </p:nvSpPr>
        <p:spPr>
          <a:xfrm>
            <a:off x="0" y="1"/>
            <a:ext cx="12192000"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12" name="Rectangle: Rounded Corners 11">
            <a:extLst>
              <a:ext uri="{FF2B5EF4-FFF2-40B4-BE49-F238E27FC236}">
                <a16:creationId xmlns:a16="http://schemas.microsoft.com/office/drawing/2014/main" id="{F6DB2920-AAC5-45C7-BD87-1259B3D6F303}"/>
              </a:ext>
            </a:extLst>
          </p:cNvPr>
          <p:cNvSpPr/>
          <p:nvPr/>
        </p:nvSpPr>
        <p:spPr>
          <a:xfrm>
            <a:off x="-58058" y="6694576"/>
            <a:ext cx="12250057"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168121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97609" y="429382"/>
          <a:ext cx="11138720" cy="5999235"/>
        </p:xfrm>
        <a:graphic>
          <a:graphicData uri="http://schemas.openxmlformats.org/drawingml/2006/table">
            <a:tbl>
              <a:tblPr firstRow="1" firstCol="1" bandRow="1">
                <a:tableStyleId>{5940675A-B579-460E-94D1-54222C63F5DA}</a:tableStyleId>
              </a:tblPr>
              <a:tblGrid>
                <a:gridCol w="1346220">
                  <a:extLst>
                    <a:ext uri="{9D8B030D-6E8A-4147-A177-3AD203B41FA5}">
                      <a16:colId xmlns:a16="http://schemas.microsoft.com/office/drawing/2014/main" val="20000"/>
                    </a:ext>
                  </a:extLst>
                </a:gridCol>
                <a:gridCol w="9792500">
                  <a:extLst>
                    <a:ext uri="{9D8B030D-6E8A-4147-A177-3AD203B41FA5}">
                      <a16:colId xmlns:a16="http://schemas.microsoft.com/office/drawing/2014/main" val="20001"/>
                    </a:ext>
                  </a:extLst>
                </a:gridCol>
              </a:tblGrid>
              <a:tr h="679440">
                <a:tc>
                  <a:txBody>
                    <a:bodyPr/>
                    <a:lstStyle/>
                    <a:p>
                      <a:pPr algn="ctr">
                        <a:lnSpc>
                          <a:spcPct val="100000"/>
                        </a:lnSpc>
                        <a:spcBef>
                          <a:spcPts val="0"/>
                        </a:spcBef>
                        <a:spcAft>
                          <a:spcPts val="0"/>
                        </a:spcAft>
                      </a:pPr>
                      <a:r>
                        <a:rPr lang="en-US" sz="4000" dirty="0" err="1">
                          <a:effectLst/>
                        </a:rPr>
                        <a:t>Bước</a:t>
                      </a:r>
                      <a:endParaRPr lang="en-US" sz="4000" dirty="0">
                        <a:effectLst/>
                        <a:latin typeface="Calibri" panose="020F0502020204030204" pitchFamily="34" charset="0"/>
                        <a:ea typeface="Calibri" panose="020F0502020204030204" pitchFamily="34" charset="0"/>
                      </a:endParaRPr>
                    </a:p>
                  </a:txBody>
                  <a:tcPr marT="0" marB="0" anchor="ctr">
                    <a:solidFill>
                      <a:schemeClr val="accent4">
                        <a:lumMod val="60000"/>
                        <a:lumOff val="40000"/>
                      </a:schemeClr>
                    </a:solidFill>
                  </a:tcPr>
                </a:tc>
                <a:tc>
                  <a:txBody>
                    <a:bodyPr/>
                    <a:lstStyle/>
                    <a:p>
                      <a:pPr algn="ctr">
                        <a:lnSpc>
                          <a:spcPct val="100000"/>
                        </a:lnSpc>
                        <a:spcBef>
                          <a:spcPts val="0"/>
                        </a:spcBef>
                        <a:spcAft>
                          <a:spcPts val="0"/>
                        </a:spcAft>
                      </a:pPr>
                      <a:r>
                        <a:rPr lang="en-US" sz="4000" dirty="0" err="1">
                          <a:effectLst/>
                        </a:rPr>
                        <a:t>Các</a:t>
                      </a:r>
                      <a:r>
                        <a:rPr lang="en-US" sz="4000" dirty="0">
                          <a:effectLst/>
                        </a:rPr>
                        <a:t> </a:t>
                      </a:r>
                      <a:r>
                        <a:rPr lang="en-US" sz="4000" dirty="0" err="1">
                          <a:effectLst/>
                        </a:rPr>
                        <a:t>hoạt</a:t>
                      </a:r>
                      <a:r>
                        <a:rPr lang="en-US" sz="4000" dirty="0">
                          <a:effectLst/>
                        </a:rPr>
                        <a:t> </a:t>
                      </a:r>
                      <a:r>
                        <a:rPr lang="en-US" sz="4000" dirty="0" err="1">
                          <a:effectLst/>
                        </a:rPr>
                        <a:t>động</a:t>
                      </a:r>
                      <a:r>
                        <a:rPr lang="en-US" sz="4000" dirty="0">
                          <a:effectLst/>
                        </a:rPr>
                        <a:t> </a:t>
                      </a:r>
                      <a:r>
                        <a:rPr lang="en-US" sz="4000" dirty="0" err="1">
                          <a:effectLst/>
                        </a:rPr>
                        <a:t>của</a:t>
                      </a:r>
                      <a:r>
                        <a:rPr lang="en-US" sz="4000" dirty="0">
                          <a:effectLst/>
                        </a:rPr>
                        <a:t> </a:t>
                      </a:r>
                      <a:r>
                        <a:rPr lang="en-US" sz="4000" dirty="0" err="1">
                          <a:effectLst/>
                        </a:rPr>
                        <a:t>nhân</a:t>
                      </a:r>
                      <a:r>
                        <a:rPr lang="en-US" sz="4000" dirty="0">
                          <a:effectLst/>
                        </a:rPr>
                        <a:t> </a:t>
                      </a:r>
                      <a:r>
                        <a:rPr lang="en-US" sz="4000" dirty="0" err="1">
                          <a:effectLst/>
                        </a:rPr>
                        <a:t>vật</a:t>
                      </a:r>
                      <a:r>
                        <a:rPr lang="en-US" sz="4000" dirty="0">
                          <a:effectLst/>
                        </a:rPr>
                        <a:t> </a:t>
                      </a:r>
                      <a:r>
                        <a:rPr lang="en-US" sz="4000" dirty="0" err="1">
                          <a:effectLst/>
                        </a:rPr>
                        <a:t>Mèo</a:t>
                      </a:r>
                      <a:endParaRPr lang="en-US" sz="4000" dirty="0">
                        <a:effectLst/>
                        <a:latin typeface="Calibri" panose="020F0502020204030204" pitchFamily="34" charset="0"/>
                        <a:ea typeface="Calibri" panose="020F0502020204030204" pitchFamily="34" charset="0"/>
                      </a:endParaRPr>
                    </a:p>
                  </a:txBody>
                  <a:tcPr marT="0" marB="0" anchor="ctr">
                    <a:solidFill>
                      <a:schemeClr val="accent4">
                        <a:lumMod val="60000"/>
                        <a:lumOff val="40000"/>
                      </a:schemeClr>
                    </a:solidFill>
                  </a:tcPr>
                </a:tc>
                <a:extLst>
                  <a:ext uri="{0D108BD9-81ED-4DB2-BD59-A6C34878D82A}">
                    <a16:rowId xmlns:a16="http://schemas.microsoft.com/office/drawing/2014/main" val="10000"/>
                  </a:ext>
                </a:extLst>
              </a:tr>
              <a:tr h="1452829">
                <a:tc>
                  <a:txBody>
                    <a:bodyPr/>
                    <a:lstStyle/>
                    <a:p>
                      <a:pPr algn="ctr">
                        <a:lnSpc>
                          <a:spcPct val="100000"/>
                        </a:lnSpc>
                        <a:spcBef>
                          <a:spcPts val="0"/>
                        </a:spcBef>
                        <a:spcAft>
                          <a:spcPts val="0"/>
                        </a:spcAft>
                      </a:pPr>
                      <a:r>
                        <a:rPr lang="en-US" sz="4000">
                          <a:effectLst/>
                        </a:rPr>
                        <a:t>1a.</a:t>
                      </a:r>
                      <a:endParaRPr lang="en-US" sz="4000">
                        <a:effectLst/>
                        <a:latin typeface="Calibri" panose="020F0502020204030204" pitchFamily="34" charset="0"/>
                        <a:ea typeface="Calibri" panose="020F0502020204030204" pitchFamily="34" charset="0"/>
                      </a:endParaRPr>
                    </a:p>
                  </a:txBody>
                  <a:tcPr marT="0" marB="0" anchor="ctr"/>
                </a:tc>
                <a:tc>
                  <a:txBody>
                    <a:bodyPr/>
                    <a:lstStyle/>
                    <a:p>
                      <a:pPr algn="just">
                        <a:lnSpc>
                          <a:spcPct val="100000"/>
                        </a:lnSpc>
                        <a:spcBef>
                          <a:spcPts val="0"/>
                        </a:spcBef>
                        <a:spcAft>
                          <a:spcPts val="0"/>
                        </a:spcAft>
                      </a:pPr>
                      <a:r>
                        <a:rPr lang="en-US" sz="4000" dirty="0" err="1">
                          <a:effectLst/>
                        </a:rPr>
                        <a:t>Đặt</a:t>
                      </a:r>
                      <a:r>
                        <a:rPr lang="en-US" sz="4000" dirty="0">
                          <a:effectLst/>
                        </a:rPr>
                        <a:t> </a:t>
                      </a:r>
                      <a:r>
                        <a:rPr lang="en-US" sz="4000" dirty="0" err="1">
                          <a:effectLst/>
                        </a:rPr>
                        <a:t>nhân</a:t>
                      </a:r>
                      <a:r>
                        <a:rPr lang="en-US" sz="4000" dirty="0">
                          <a:effectLst/>
                        </a:rPr>
                        <a:t> </a:t>
                      </a:r>
                      <a:r>
                        <a:rPr lang="en-US" sz="4000" dirty="0" err="1">
                          <a:effectLst/>
                        </a:rPr>
                        <a:t>vật</a:t>
                      </a:r>
                      <a:r>
                        <a:rPr lang="en-US" sz="4000" dirty="0">
                          <a:effectLst/>
                        </a:rPr>
                        <a:t> </a:t>
                      </a:r>
                      <a:r>
                        <a:rPr lang="en-US" sz="4000" dirty="0" err="1">
                          <a:effectLst/>
                        </a:rPr>
                        <a:t>Mèo</a:t>
                      </a:r>
                      <a:r>
                        <a:rPr lang="en-US" sz="4000" dirty="0">
                          <a:effectLst/>
                        </a:rPr>
                        <a:t> </a:t>
                      </a:r>
                      <a:r>
                        <a:rPr lang="en-US" sz="4000" dirty="0" err="1">
                          <a:effectLst/>
                        </a:rPr>
                        <a:t>đứng</a:t>
                      </a:r>
                      <a:r>
                        <a:rPr lang="en-US" sz="4000" dirty="0">
                          <a:effectLst/>
                        </a:rPr>
                        <a:t> </a:t>
                      </a:r>
                      <a:r>
                        <a:rPr lang="en-US" sz="4000" dirty="0" err="1">
                          <a:effectLst/>
                        </a:rPr>
                        <a:t>cạnh</a:t>
                      </a:r>
                      <a:r>
                        <a:rPr lang="en-US" sz="4000" dirty="0">
                          <a:effectLst/>
                        </a:rPr>
                        <a:t> </a:t>
                      </a:r>
                      <a:r>
                        <a:rPr lang="en-US" sz="4000" dirty="0" err="1">
                          <a:effectLst/>
                        </a:rPr>
                        <a:t>nhân</a:t>
                      </a:r>
                      <a:r>
                        <a:rPr lang="en-US" sz="4000" dirty="0">
                          <a:effectLst/>
                        </a:rPr>
                        <a:t> </a:t>
                      </a:r>
                      <a:r>
                        <a:rPr lang="en-US" sz="4000" dirty="0" err="1">
                          <a:effectLst/>
                        </a:rPr>
                        <a:t>vật</a:t>
                      </a:r>
                      <a:r>
                        <a:rPr lang="en-US" sz="4000" dirty="0">
                          <a:effectLst/>
                        </a:rPr>
                        <a:t> </a:t>
                      </a:r>
                      <a:r>
                        <a:rPr lang="en-US" sz="4000" dirty="0" err="1">
                          <a:effectLst/>
                        </a:rPr>
                        <a:t>Hươu</a:t>
                      </a:r>
                      <a:r>
                        <a:rPr lang="en-US" sz="4000" dirty="0">
                          <a:effectLst/>
                        </a:rPr>
                        <a:t> </a:t>
                      </a:r>
                      <a:r>
                        <a:rPr lang="en-US" sz="4000" dirty="0" err="1">
                          <a:effectLst/>
                        </a:rPr>
                        <a:t>cao</a:t>
                      </a:r>
                      <a:r>
                        <a:rPr lang="en-US" sz="4000" dirty="0">
                          <a:effectLst/>
                        </a:rPr>
                        <a:t> </a:t>
                      </a:r>
                      <a:r>
                        <a:rPr lang="en-US" sz="4000" dirty="0" err="1">
                          <a:effectLst/>
                        </a:rPr>
                        <a:t>cổ</a:t>
                      </a:r>
                      <a:r>
                        <a:rPr lang="en-US" sz="4000" dirty="0">
                          <a:effectLst/>
                        </a:rPr>
                        <a:t> </a:t>
                      </a:r>
                      <a:r>
                        <a:rPr lang="en-US" sz="4000" dirty="0" err="1">
                          <a:effectLst/>
                        </a:rPr>
                        <a:t>bên</a:t>
                      </a:r>
                      <a:r>
                        <a:rPr lang="en-US" sz="4000" dirty="0">
                          <a:effectLst/>
                        </a:rPr>
                        <a:t> </a:t>
                      </a:r>
                      <a:r>
                        <a:rPr lang="en-US" sz="4000" dirty="0" err="1">
                          <a:effectLst/>
                        </a:rPr>
                        <a:t>trái</a:t>
                      </a:r>
                      <a:r>
                        <a:rPr lang="en-US" sz="4000" dirty="0">
                          <a:effectLst/>
                        </a:rPr>
                        <a:t> </a:t>
                      </a:r>
                      <a:r>
                        <a:rPr lang="en-US" sz="4000" dirty="0" err="1">
                          <a:effectLst/>
                        </a:rPr>
                        <a:t>căn</a:t>
                      </a:r>
                      <a:r>
                        <a:rPr lang="en-US" sz="4000" dirty="0">
                          <a:effectLst/>
                        </a:rPr>
                        <a:t> </a:t>
                      </a:r>
                      <a:r>
                        <a:rPr lang="en-US" sz="4000" dirty="0" err="1">
                          <a:effectLst/>
                        </a:rPr>
                        <a:t>phòng</a:t>
                      </a:r>
                      <a:endParaRPr lang="en-US" sz="4000" dirty="0">
                        <a:effectLst/>
                        <a:latin typeface="Calibri" panose="020F0502020204030204" pitchFamily="34" charset="0"/>
                        <a:ea typeface="Calibri" panose="020F0502020204030204" pitchFamily="34" charset="0"/>
                      </a:endParaRPr>
                    </a:p>
                  </a:txBody>
                  <a:tcPr marT="0" marB="0" anchor="ctr"/>
                </a:tc>
                <a:extLst>
                  <a:ext uri="{0D108BD9-81ED-4DB2-BD59-A6C34878D82A}">
                    <a16:rowId xmlns:a16="http://schemas.microsoft.com/office/drawing/2014/main" val="10001"/>
                  </a:ext>
                </a:extLst>
              </a:tr>
              <a:tr h="1452829">
                <a:tc>
                  <a:txBody>
                    <a:bodyPr/>
                    <a:lstStyle/>
                    <a:p>
                      <a:pPr algn="ctr">
                        <a:lnSpc>
                          <a:spcPct val="100000"/>
                        </a:lnSpc>
                        <a:spcBef>
                          <a:spcPts val="0"/>
                        </a:spcBef>
                        <a:spcAft>
                          <a:spcPts val="0"/>
                        </a:spcAft>
                      </a:pPr>
                      <a:r>
                        <a:rPr lang="en-US" sz="4000">
                          <a:effectLst/>
                        </a:rPr>
                        <a:t>2a.</a:t>
                      </a:r>
                      <a:endParaRPr lang="en-US" sz="4000">
                        <a:effectLst/>
                        <a:latin typeface="Calibri" panose="020F0502020204030204" pitchFamily="34" charset="0"/>
                        <a:ea typeface="Calibri" panose="020F0502020204030204" pitchFamily="34" charset="0"/>
                      </a:endParaRPr>
                    </a:p>
                  </a:txBody>
                  <a:tcPr marT="0" marB="0" anchor="ctr"/>
                </a:tc>
                <a:tc>
                  <a:txBody>
                    <a:bodyPr/>
                    <a:lstStyle/>
                    <a:p>
                      <a:pPr algn="just">
                        <a:lnSpc>
                          <a:spcPct val="100000"/>
                        </a:lnSpc>
                        <a:spcBef>
                          <a:spcPts val="0"/>
                        </a:spcBef>
                        <a:spcAft>
                          <a:spcPts val="0"/>
                        </a:spcAft>
                      </a:pPr>
                      <a:r>
                        <a:rPr lang="en-US" sz="4000" dirty="0" err="1">
                          <a:effectLst/>
                        </a:rPr>
                        <a:t>Nhân</a:t>
                      </a:r>
                      <a:r>
                        <a:rPr lang="en-US" sz="4000" dirty="0">
                          <a:effectLst/>
                        </a:rPr>
                        <a:t> </a:t>
                      </a:r>
                      <a:r>
                        <a:rPr lang="en-US" sz="4000" dirty="0" err="1">
                          <a:effectLst/>
                        </a:rPr>
                        <a:t>vật</a:t>
                      </a:r>
                      <a:r>
                        <a:rPr lang="en-US" sz="4000" dirty="0">
                          <a:effectLst/>
                        </a:rPr>
                        <a:t> </a:t>
                      </a:r>
                      <a:r>
                        <a:rPr lang="en-US" sz="4000" dirty="0" err="1">
                          <a:effectLst/>
                        </a:rPr>
                        <a:t>Mèo</a:t>
                      </a:r>
                      <a:r>
                        <a:rPr lang="en-US" sz="4000" dirty="0">
                          <a:effectLst/>
                        </a:rPr>
                        <a:t> </a:t>
                      </a:r>
                      <a:r>
                        <a:rPr lang="en-US" sz="4000" dirty="0" err="1">
                          <a:effectLst/>
                        </a:rPr>
                        <a:t>nói</a:t>
                      </a:r>
                      <a:r>
                        <a:rPr lang="en-US" sz="4000" dirty="0">
                          <a:effectLst/>
                        </a:rPr>
                        <a:t>: </a:t>
                      </a:r>
                      <a:r>
                        <a:rPr lang="en-US" sz="4000" dirty="0" err="1">
                          <a:effectLst/>
                        </a:rPr>
                        <a:t>Trời</a:t>
                      </a:r>
                      <a:r>
                        <a:rPr lang="en-US" sz="4000" dirty="0">
                          <a:effectLst/>
                        </a:rPr>
                        <a:t> </a:t>
                      </a:r>
                      <a:r>
                        <a:rPr lang="en-US" sz="4000" dirty="0" err="1">
                          <a:effectLst/>
                        </a:rPr>
                        <a:t>lạnh</a:t>
                      </a:r>
                      <a:r>
                        <a:rPr lang="en-US" sz="4000" dirty="0">
                          <a:effectLst/>
                        </a:rPr>
                        <a:t>, </a:t>
                      </a:r>
                      <a:r>
                        <a:rPr lang="en-US" sz="4000" dirty="0" err="1">
                          <a:effectLst/>
                        </a:rPr>
                        <a:t>điều</a:t>
                      </a:r>
                      <a:r>
                        <a:rPr lang="en-US" sz="4000" dirty="0">
                          <a:effectLst/>
                        </a:rPr>
                        <a:t> </a:t>
                      </a:r>
                      <a:r>
                        <a:rPr lang="en-US" sz="4000" dirty="0" err="1">
                          <a:effectLst/>
                        </a:rPr>
                        <a:t>tồi</a:t>
                      </a:r>
                      <a:r>
                        <a:rPr lang="en-US" sz="4000" dirty="0">
                          <a:effectLst/>
                        </a:rPr>
                        <a:t> </a:t>
                      </a:r>
                      <a:r>
                        <a:rPr lang="en-US" sz="4000" dirty="0" err="1">
                          <a:effectLst/>
                        </a:rPr>
                        <a:t>tệ</a:t>
                      </a:r>
                      <a:r>
                        <a:rPr lang="en-US" sz="4000" dirty="0">
                          <a:effectLst/>
                        </a:rPr>
                        <a:t> </a:t>
                      </a:r>
                      <a:r>
                        <a:rPr lang="en-US" sz="4000" dirty="0" err="1">
                          <a:effectLst/>
                        </a:rPr>
                        <a:t>với</a:t>
                      </a:r>
                      <a:r>
                        <a:rPr lang="en-US" sz="4000" dirty="0">
                          <a:effectLst/>
                        </a:rPr>
                        <a:t> </a:t>
                      </a:r>
                      <a:r>
                        <a:rPr lang="en-US" sz="4000" dirty="0" err="1">
                          <a:effectLst/>
                        </a:rPr>
                        <a:t>cậu</a:t>
                      </a:r>
                      <a:r>
                        <a:rPr lang="en-US" sz="4000" dirty="0">
                          <a:effectLst/>
                        </a:rPr>
                        <a:t> </a:t>
                      </a:r>
                      <a:r>
                        <a:rPr lang="en-US" sz="4000" dirty="0" err="1">
                          <a:effectLst/>
                        </a:rPr>
                        <a:t>là</a:t>
                      </a:r>
                      <a:r>
                        <a:rPr lang="en-US" sz="4000" dirty="0">
                          <a:effectLst/>
                        </a:rPr>
                        <a:t> </a:t>
                      </a:r>
                      <a:r>
                        <a:rPr lang="en-US" sz="4000" dirty="0" err="1">
                          <a:effectLst/>
                        </a:rPr>
                        <a:t>gì</a:t>
                      </a:r>
                      <a:r>
                        <a:rPr lang="en-US" sz="4000" dirty="0">
                          <a:effectLst/>
                        </a:rPr>
                        <a:t>? </a:t>
                      </a:r>
                      <a:r>
                        <a:rPr lang="en-US" sz="4000" dirty="0" err="1">
                          <a:effectLst/>
                        </a:rPr>
                        <a:t>trong</a:t>
                      </a:r>
                      <a:r>
                        <a:rPr lang="en-US" sz="4000" dirty="0">
                          <a:effectLst/>
                        </a:rPr>
                        <a:t> 2 </a:t>
                      </a:r>
                      <a:r>
                        <a:rPr lang="en-US" sz="4000" dirty="0" err="1">
                          <a:effectLst/>
                        </a:rPr>
                        <a:t>giây</a:t>
                      </a:r>
                      <a:endParaRPr lang="en-US" sz="4000" dirty="0">
                        <a:effectLst/>
                        <a:latin typeface="Calibri" panose="020F0502020204030204" pitchFamily="34" charset="0"/>
                        <a:ea typeface="Calibri" panose="020F0502020204030204" pitchFamily="34" charset="0"/>
                      </a:endParaRPr>
                    </a:p>
                  </a:txBody>
                  <a:tcPr marT="0" marB="0" anchor="ctr"/>
                </a:tc>
                <a:extLst>
                  <a:ext uri="{0D108BD9-81ED-4DB2-BD59-A6C34878D82A}">
                    <a16:rowId xmlns:a16="http://schemas.microsoft.com/office/drawing/2014/main" val="10002"/>
                  </a:ext>
                </a:extLst>
              </a:tr>
              <a:tr h="961308">
                <a:tc>
                  <a:txBody>
                    <a:bodyPr/>
                    <a:lstStyle/>
                    <a:p>
                      <a:pPr algn="ctr">
                        <a:lnSpc>
                          <a:spcPct val="100000"/>
                        </a:lnSpc>
                        <a:spcBef>
                          <a:spcPts val="0"/>
                        </a:spcBef>
                        <a:spcAft>
                          <a:spcPts val="0"/>
                        </a:spcAft>
                      </a:pPr>
                      <a:r>
                        <a:rPr lang="en-US" sz="4000">
                          <a:effectLst/>
                        </a:rPr>
                        <a:t>3a.</a:t>
                      </a:r>
                      <a:endParaRPr lang="en-US" sz="4000">
                        <a:effectLst/>
                        <a:latin typeface="Calibri" panose="020F0502020204030204" pitchFamily="34" charset="0"/>
                        <a:ea typeface="Calibri" panose="020F0502020204030204" pitchFamily="34" charset="0"/>
                      </a:endParaRPr>
                    </a:p>
                  </a:txBody>
                  <a:tcPr marT="0" marB="0" anchor="ctr"/>
                </a:tc>
                <a:tc>
                  <a:txBody>
                    <a:bodyPr/>
                    <a:lstStyle/>
                    <a:p>
                      <a:pPr algn="just">
                        <a:lnSpc>
                          <a:spcPct val="100000"/>
                        </a:lnSpc>
                        <a:spcBef>
                          <a:spcPts val="0"/>
                        </a:spcBef>
                        <a:spcAft>
                          <a:spcPts val="0"/>
                        </a:spcAft>
                      </a:pPr>
                      <a:r>
                        <a:rPr lang="en-US" sz="4000" dirty="0" err="1">
                          <a:effectLst/>
                        </a:rPr>
                        <a:t>Nhân</a:t>
                      </a:r>
                      <a:r>
                        <a:rPr lang="en-US" sz="4000" dirty="0">
                          <a:effectLst/>
                        </a:rPr>
                        <a:t> </a:t>
                      </a:r>
                      <a:r>
                        <a:rPr lang="en-US" sz="4000" dirty="0" err="1">
                          <a:effectLst/>
                        </a:rPr>
                        <a:t>vật</a:t>
                      </a:r>
                      <a:r>
                        <a:rPr lang="en-US" sz="4000" dirty="0">
                          <a:effectLst/>
                        </a:rPr>
                        <a:t> </a:t>
                      </a:r>
                      <a:r>
                        <a:rPr lang="en-US" sz="4000" dirty="0" err="1">
                          <a:effectLst/>
                        </a:rPr>
                        <a:t>mèo</a:t>
                      </a:r>
                      <a:r>
                        <a:rPr lang="en-US" sz="4000" dirty="0">
                          <a:effectLst/>
                        </a:rPr>
                        <a:t> </a:t>
                      </a:r>
                      <a:r>
                        <a:rPr lang="en-US" sz="4000" dirty="0" err="1">
                          <a:effectLst/>
                        </a:rPr>
                        <a:t>hỏi</a:t>
                      </a:r>
                      <a:r>
                        <a:rPr lang="en-US" sz="4000" dirty="0">
                          <a:effectLst/>
                        </a:rPr>
                        <a:t>: Sao </a:t>
                      </a:r>
                      <a:r>
                        <a:rPr lang="en-US" sz="4000" dirty="0" err="1">
                          <a:effectLst/>
                        </a:rPr>
                        <a:t>lại</a:t>
                      </a:r>
                      <a:r>
                        <a:rPr lang="en-US" sz="4000" dirty="0">
                          <a:effectLst/>
                        </a:rPr>
                        <a:t> </a:t>
                      </a:r>
                      <a:r>
                        <a:rPr lang="en-US" sz="4000" dirty="0" err="1">
                          <a:effectLst/>
                        </a:rPr>
                        <a:t>vậy</a:t>
                      </a:r>
                      <a:r>
                        <a:rPr lang="en-US" sz="4000" dirty="0">
                          <a:effectLst/>
                        </a:rPr>
                        <a:t>? </a:t>
                      </a:r>
                      <a:r>
                        <a:rPr lang="en-US" sz="4000" dirty="0" err="1">
                          <a:effectLst/>
                        </a:rPr>
                        <a:t>trong</a:t>
                      </a:r>
                      <a:r>
                        <a:rPr lang="en-US" sz="4000" dirty="0">
                          <a:effectLst/>
                        </a:rPr>
                        <a:t> 1,5 </a:t>
                      </a:r>
                      <a:r>
                        <a:rPr lang="en-US" sz="4000" dirty="0" err="1">
                          <a:effectLst/>
                        </a:rPr>
                        <a:t>giây</a:t>
                      </a:r>
                      <a:endParaRPr lang="en-US" sz="4000" dirty="0">
                        <a:effectLst/>
                        <a:latin typeface="Calibri" panose="020F0502020204030204" pitchFamily="34" charset="0"/>
                        <a:ea typeface="Calibri" panose="020F0502020204030204" pitchFamily="34" charset="0"/>
                      </a:endParaRPr>
                    </a:p>
                  </a:txBody>
                  <a:tcPr marT="0" marB="0" anchor="ctr"/>
                </a:tc>
                <a:extLst>
                  <a:ext uri="{0D108BD9-81ED-4DB2-BD59-A6C34878D82A}">
                    <a16:rowId xmlns:a16="http://schemas.microsoft.com/office/drawing/2014/main" val="10003"/>
                  </a:ext>
                </a:extLst>
              </a:tr>
              <a:tr h="1452829">
                <a:tc>
                  <a:txBody>
                    <a:bodyPr/>
                    <a:lstStyle/>
                    <a:p>
                      <a:pPr algn="ctr">
                        <a:lnSpc>
                          <a:spcPct val="100000"/>
                        </a:lnSpc>
                        <a:spcBef>
                          <a:spcPts val="0"/>
                        </a:spcBef>
                        <a:spcAft>
                          <a:spcPts val="0"/>
                        </a:spcAft>
                      </a:pPr>
                      <a:r>
                        <a:rPr lang="en-US" sz="4000">
                          <a:effectLst/>
                        </a:rPr>
                        <a:t>4a.</a:t>
                      </a:r>
                      <a:endParaRPr lang="en-US" sz="4000">
                        <a:effectLst/>
                        <a:latin typeface="Calibri" panose="020F0502020204030204" pitchFamily="34" charset="0"/>
                        <a:ea typeface="Calibri" panose="020F0502020204030204" pitchFamily="34" charset="0"/>
                      </a:endParaRPr>
                    </a:p>
                  </a:txBody>
                  <a:tcPr marT="0" marB="0" anchor="ctr"/>
                </a:tc>
                <a:tc>
                  <a:txBody>
                    <a:bodyPr/>
                    <a:lstStyle/>
                    <a:p>
                      <a:pPr algn="just">
                        <a:lnSpc>
                          <a:spcPct val="100000"/>
                        </a:lnSpc>
                        <a:spcBef>
                          <a:spcPts val="0"/>
                        </a:spcBef>
                        <a:spcAft>
                          <a:spcPts val="0"/>
                        </a:spcAft>
                      </a:pPr>
                      <a:r>
                        <a:rPr lang="en-US" sz="4000" dirty="0" err="1">
                          <a:effectLst/>
                        </a:rPr>
                        <a:t>Nhân</a:t>
                      </a:r>
                      <a:r>
                        <a:rPr lang="en-US" sz="4000" dirty="0">
                          <a:effectLst/>
                        </a:rPr>
                        <a:t> </a:t>
                      </a:r>
                      <a:r>
                        <a:rPr lang="en-US" sz="4000" dirty="0" err="1">
                          <a:effectLst/>
                        </a:rPr>
                        <a:t>vật</a:t>
                      </a:r>
                      <a:r>
                        <a:rPr lang="en-US" sz="4000" dirty="0">
                          <a:effectLst/>
                        </a:rPr>
                        <a:t> </a:t>
                      </a:r>
                      <a:r>
                        <a:rPr lang="en-US" sz="4000" dirty="0" err="1">
                          <a:effectLst/>
                        </a:rPr>
                        <a:t>Mèo</a:t>
                      </a:r>
                      <a:r>
                        <a:rPr lang="en-US" sz="4000" dirty="0">
                          <a:effectLst/>
                        </a:rPr>
                        <a:t> </a:t>
                      </a:r>
                      <a:r>
                        <a:rPr lang="en-US" sz="4000" dirty="0" err="1">
                          <a:effectLst/>
                        </a:rPr>
                        <a:t>cười</a:t>
                      </a:r>
                      <a:r>
                        <a:rPr lang="en-US" sz="4000" dirty="0">
                          <a:effectLst/>
                        </a:rPr>
                        <a:t> </a:t>
                      </a:r>
                      <a:r>
                        <a:rPr lang="en-US" sz="4000" dirty="0" err="1">
                          <a:effectLst/>
                        </a:rPr>
                        <a:t>trong</a:t>
                      </a:r>
                      <a:r>
                        <a:rPr lang="en-US" sz="4000" dirty="0">
                          <a:effectLst/>
                        </a:rPr>
                        <a:t> 2,5 </a:t>
                      </a:r>
                      <a:r>
                        <a:rPr lang="en-US" sz="4000" dirty="0" err="1">
                          <a:effectLst/>
                        </a:rPr>
                        <a:t>giây</a:t>
                      </a:r>
                      <a:r>
                        <a:rPr lang="en-US" sz="4000" dirty="0">
                          <a:effectLst/>
                        </a:rPr>
                        <a:t> (</a:t>
                      </a:r>
                      <a:r>
                        <a:rPr lang="en-US" sz="4000" dirty="0" err="1">
                          <a:effectLst/>
                        </a:rPr>
                        <a:t>cùng</a:t>
                      </a:r>
                      <a:r>
                        <a:rPr lang="en-US" sz="4000" dirty="0">
                          <a:effectLst/>
                        </a:rPr>
                        <a:t> </a:t>
                      </a:r>
                      <a:r>
                        <a:rPr lang="en-US" sz="4000" dirty="0" err="1">
                          <a:effectLst/>
                        </a:rPr>
                        <a:t>với</a:t>
                      </a:r>
                      <a:r>
                        <a:rPr lang="en-US" sz="4000" dirty="0">
                          <a:effectLst/>
                        </a:rPr>
                        <a:t> </a:t>
                      </a:r>
                      <a:r>
                        <a:rPr lang="en-US" sz="4000" dirty="0" err="1">
                          <a:effectLst/>
                        </a:rPr>
                        <a:t>nhân</a:t>
                      </a:r>
                      <a:r>
                        <a:rPr lang="en-US" sz="4000" dirty="0">
                          <a:effectLst/>
                        </a:rPr>
                        <a:t> </a:t>
                      </a:r>
                      <a:r>
                        <a:rPr lang="en-US" sz="4000" dirty="0" err="1">
                          <a:effectLst/>
                        </a:rPr>
                        <a:t>vật</a:t>
                      </a:r>
                      <a:r>
                        <a:rPr lang="en-US" sz="4000" dirty="0">
                          <a:effectLst/>
                        </a:rPr>
                        <a:t> </a:t>
                      </a:r>
                      <a:r>
                        <a:rPr lang="en-US" sz="4000" dirty="0" err="1">
                          <a:effectLst/>
                        </a:rPr>
                        <a:t>Hươu</a:t>
                      </a:r>
                      <a:r>
                        <a:rPr lang="en-US" sz="4000" dirty="0">
                          <a:effectLst/>
                        </a:rPr>
                        <a:t> </a:t>
                      </a:r>
                      <a:r>
                        <a:rPr lang="en-US" sz="4000" dirty="0" err="1">
                          <a:effectLst/>
                        </a:rPr>
                        <a:t>cao</a:t>
                      </a:r>
                      <a:r>
                        <a:rPr lang="en-US" sz="4000" dirty="0">
                          <a:effectLst/>
                        </a:rPr>
                        <a:t> </a:t>
                      </a:r>
                      <a:r>
                        <a:rPr lang="en-US" sz="4000" dirty="0" err="1">
                          <a:effectLst/>
                        </a:rPr>
                        <a:t>cổ</a:t>
                      </a:r>
                      <a:r>
                        <a:rPr lang="en-US" sz="4000" dirty="0">
                          <a:effectLst/>
                        </a:rPr>
                        <a:t>)</a:t>
                      </a:r>
                      <a:endParaRPr lang="en-US" sz="4000" dirty="0">
                        <a:effectLst/>
                        <a:latin typeface="Calibri" panose="020F0502020204030204" pitchFamily="34" charset="0"/>
                        <a:ea typeface="Calibri" panose="020F0502020204030204" pitchFamily="34" charset="0"/>
                      </a:endParaRPr>
                    </a:p>
                  </a:txBody>
                  <a:tcPr marT="0" marB="0" anchor="ctr"/>
                </a:tc>
                <a:extLst>
                  <a:ext uri="{0D108BD9-81ED-4DB2-BD59-A6C34878D82A}">
                    <a16:rowId xmlns:a16="http://schemas.microsoft.com/office/drawing/2014/main" val="10004"/>
                  </a:ext>
                </a:extLst>
              </a:tr>
            </a:tbl>
          </a:graphicData>
        </a:graphic>
      </p:graphicFrame>
      <p:sp>
        <p:nvSpPr>
          <p:cNvPr id="5" name="Rectangle: Rounded Corners 4">
            <a:extLst>
              <a:ext uri="{FF2B5EF4-FFF2-40B4-BE49-F238E27FC236}">
                <a16:creationId xmlns:a16="http://schemas.microsoft.com/office/drawing/2014/main" id="{5E06E094-943F-4A2C-953E-5DA40342B80F}"/>
              </a:ext>
            </a:extLst>
          </p:cNvPr>
          <p:cNvSpPr/>
          <p:nvPr/>
        </p:nvSpPr>
        <p:spPr>
          <a:xfrm>
            <a:off x="0" y="1"/>
            <a:ext cx="12192000"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6" name="Rectangle: Rounded Corners 5">
            <a:extLst>
              <a:ext uri="{FF2B5EF4-FFF2-40B4-BE49-F238E27FC236}">
                <a16:creationId xmlns:a16="http://schemas.microsoft.com/office/drawing/2014/main" id="{B4FAA1B9-CDBB-45AE-8859-AC2F66883804}"/>
              </a:ext>
            </a:extLst>
          </p:cNvPr>
          <p:cNvSpPr/>
          <p:nvPr/>
        </p:nvSpPr>
        <p:spPr>
          <a:xfrm>
            <a:off x="-58058" y="6694576"/>
            <a:ext cx="12250057"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535437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46636" y="288742"/>
          <a:ext cx="11498728" cy="6435889"/>
        </p:xfrm>
        <a:graphic>
          <a:graphicData uri="http://schemas.openxmlformats.org/drawingml/2006/table">
            <a:tbl>
              <a:tblPr firstRow="1" firstCol="1" bandRow="1">
                <a:tableStyleId>{5940675A-B579-460E-94D1-54222C63F5DA}</a:tableStyleId>
              </a:tblPr>
              <a:tblGrid>
                <a:gridCol w="1547064">
                  <a:extLst>
                    <a:ext uri="{9D8B030D-6E8A-4147-A177-3AD203B41FA5}">
                      <a16:colId xmlns:a16="http://schemas.microsoft.com/office/drawing/2014/main" val="20000"/>
                    </a:ext>
                  </a:extLst>
                </a:gridCol>
                <a:gridCol w="9951664">
                  <a:extLst>
                    <a:ext uri="{9D8B030D-6E8A-4147-A177-3AD203B41FA5}">
                      <a16:colId xmlns:a16="http://schemas.microsoft.com/office/drawing/2014/main" val="20001"/>
                    </a:ext>
                  </a:extLst>
                </a:gridCol>
              </a:tblGrid>
              <a:tr h="608753">
                <a:tc>
                  <a:txBody>
                    <a:bodyPr/>
                    <a:lstStyle/>
                    <a:p>
                      <a:pPr algn="ctr">
                        <a:lnSpc>
                          <a:spcPct val="107000"/>
                        </a:lnSpc>
                        <a:spcBef>
                          <a:spcPts val="300"/>
                        </a:spcBef>
                        <a:spcAft>
                          <a:spcPts val="300"/>
                        </a:spcAft>
                      </a:pPr>
                      <a:r>
                        <a:rPr lang="en-US" sz="3700" dirty="0" err="1">
                          <a:solidFill>
                            <a:schemeClr val="tx1"/>
                          </a:solidFill>
                          <a:effectLst/>
                        </a:rPr>
                        <a:t>Bước</a:t>
                      </a:r>
                      <a:endParaRPr lang="en-US" sz="3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solidFill>
                      <a:schemeClr val="accent4">
                        <a:lumMod val="60000"/>
                        <a:lumOff val="40000"/>
                      </a:schemeClr>
                    </a:solidFill>
                  </a:tcPr>
                </a:tc>
                <a:tc>
                  <a:txBody>
                    <a:bodyPr/>
                    <a:lstStyle/>
                    <a:p>
                      <a:pPr algn="ctr">
                        <a:lnSpc>
                          <a:spcPct val="107000"/>
                        </a:lnSpc>
                        <a:spcBef>
                          <a:spcPts val="300"/>
                        </a:spcBef>
                        <a:spcAft>
                          <a:spcPts val="300"/>
                        </a:spcAft>
                      </a:pPr>
                      <a:r>
                        <a:rPr lang="en-US" sz="3700" dirty="0" err="1">
                          <a:solidFill>
                            <a:schemeClr val="tx1"/>
                          </a:solidFill>
                          <a:effectLst/>
                        </a:rPr>
                        <a:t>Các</a:t>
                      </a:r>
                      <a:r>
                        <a:rPr lang="en-US" sz="3700" dirty="0">
                          <a:solidFill>
                            <a:schemeClr val="tx1"/>
                          </a:solidFill>
                          <a:effectLst/>
                        </a:rPr>
                        <a:t> </a:t>
                      </a:r>
                      <a:r>
                        <a:rPr lang="en-US" sz="3700" dirty="0" err="1">
                          <a:solidFill>
                            <a:schemeClr val="tx1"/>
                          </a:solidFill>
                          <a:effectLst/>
                        </a:rPr>
                        <a:t>hoạt</a:t>
                      </a:r>
                      <a:r>
                        <a:rPr lang="en-US" sz="3700" dirty="0">
                          <a:solidFill>
                            <a:schemeClr val="tx1"/>
                          </a:solidFill>
                          <a:effectLst/>
                        </a:rPr>
                        <a:t> </a:t>
                      </a:r>
                      <a:r>
                        <a:rPr lang="en-US" sz="3700" dirty="0" err="1">
                          <a:solidFill>
                            <a:schemeClr val="tx1"/>
                          </a:solidFill>
                          <a:effectLst/>
                        </a:rPr>
                        <a:t>động</a:t>
                      </a:r>
                      <a:r>
                        <a:rPr lang="en-US" sz="3700" dirty="0">
                          <a:solidFill>
                            <a:schemeClr val="tx1"/>
                          </a:solidFill>
                          <a:effectLst/>
                        </a:rPr>
                        <a:t> </a:t>
                      </a:r>
                      <a:r>
                        <a:rPr lang="en-US" sz="3700" dirty="0" err="1">
                          <a:solidFill>
                            <a:schemeClr val="tx1"/>
                          </a:solidFill>
                          <a:effectLst/>
                        </a:rPr>
                        <a:t>của</a:t>
                      </a:r>
                      <a:r>
                        <a:rPr lang="en-US" sz="3700" dirty="0">
                          <a:solidFill>
                            <a:schemeClr val="tx1"/>
                          </a:solidFill>
                          <a:effectLst/>
                        </a:rPr>
                        <a:t> </a:t>
                      </a:r>
                      <a:r>
                        <a:rPr lang="en-US" sz="3700" dirty="0" err="1">
                          <a:solidFill>
                            <a:schemeClr val="tx1"/>
                          </a:solidFill>
                          <a:effectLst/>
                        </a:rPr>
                        <a:t>nhân</a:t>
                      </a:r>
                      <a:r>
                        <a:rPr lang="en-US" sz="3700" dirty="0">
                          <a:solidFill>
                            <a:schemeClr val="tx1"/>
                          </a:solidFill>
                          <a:effectLst/>
                        </a:rPr>
                        <a:t> </a:t>
                      </a:r>
                      <a:r>
                        <a:rPr lang="en-US" sz="3700" dirty="0" err="1">
                          <a:solidFill>
                            <a:schemeClr val="tx1"/>
                          </a:solidFill>
                          <a:effectLst/>
                        </a:rPr>
                        <a:t>vật</a:t>
                      </a:r>
                      <a:r>
                        <a:rPr lang="en-US" sz="3700" dirty="0">
                          <a:solidFill>
                            <a:schemeClr val="tx1"/>
                          </a:solidFill>
                          <a:effectLst/>
                        </a:rPr>
                        <a:t> </a:t>
                      </a:r>
                      <a:r>
                        <a:rPr lang="en-US" sz="3700" dirty="0" err="1">
                          <a:solidFill>
                            <a:schemeClr val="tx1"/>
                          </a:solidFill>
                          <a:effectLst/>
                        </a:rPr>
                        <a:t>Hươu</a:t>
                      </a:r>
                      <a:r>
                        <a:rPr lang="en-US" sz="3700" dirty="0">
                          <a:solidFill>
                            <a:schemeClr val="tx1"/>
                          </a:solidFill>
                          <a:effectLst/>
                        </a:rPr>
                        <a:t> </a:t>
                      </a:r>
                      <a:r>
                        <a:rPr lang="en-US" sz="3700" dirty="0" err="1">
                          <a:solidFill>
                            <a:schemeClr val="tx1"/>
                          </a:solidFill>
                          <a:effectLst/>
                        </a:rPr>
                        <a:t>cao</a:t>
                      </a:r>
                      <a:r>
                        <a:rPr lang="en-US" sz="3700" dirty="0">
                          <a:solidFill>
                            <a:schemeClr val="tx1"/>
                          </a:solidFill>
                          <a:effectLst/>
                        </a:rPr>
                        <a:t> </a:t>
                      </a:r>
                      <a:r>
                        <a:rPr lang="en-US" sz="3700" dirty="0" err="1">
                          <a:solidFill>
                            <a:schemeClr val="tx1"/>
                          </a:solidFill>
                          <a:effectLst/>
                        </a:rPr>
                        <a:t>cổ</a:t>
                      </a:r>
                      <a:endParaRPr lang="en-US" sz="3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solidFill>
                      <a:schemeClr val="accent4">
                        <a:lumMod val="60000"/>
                        <a:lumOff val="40000"/>
                      </a:schemeClr>
                    </a:solidFill>
                  </a:tcPr>
                </a:tc>
                <a:extLst>
                  <a:ext uri="{0D108BD9-81ED-4DB2-BD59-A6C34878D82A}">
                    <a16:rowId xmlns:a16="http://schemas.microsoft.com/office/drawing/2014/main" val="10000"/>
                  </a:ext>
                </a:extLst>
              </a:tr>
              <a:tr h="1261876">
                <a:tc>
                  <a:txBody>
                    <a:bodyPr/>
                    <a:lstStyle/>
                    <a:p>
                      <a:pPr algn="ctr">
                        <a:lnSpc>
                          <a:spcPct val="100000"/>
                        </a:lnSpc>
                        <a:spcBef>
                          <a:spcPts val="0"/>
                        </a:spcBef>
                        <a:spcAft>
                          <a:spcPts val="0"/>
                        </a:spcAft>
                      </a:pPr>
                      <a:r>
                        <a:rPr lang="en-US" sz="3700" dirty="0">
                          <a:effectLst/>
                        </a:rPr>
                        <a:t>1b.</a:t>
                      </a:r>
                      <a:endParaRPr lang="en-US" sz="3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0000"/>
                        </a:lnSpc>
                        <a:spcBef>
                          <a:spcPts val="0"/>
                        </a:spcBef>
                        <a:spcAft>
                          <a:spcPts val="0"/>
                        </a:spcAft>
                      </a:pPr>
                      <a:r>
                        <a:rPr lang="en-US" sz="3700" dirty="0" err="1">
                          <a:effectLst/>
                        </a:rPr>
                        <a:t>Đặt</a:t>
                      </a:r>
                      <a:r>
                        <a:rPr lang="en-US" sz="3700" dirty="0">
                          <a:effectLst/>
                        </a:rPr>
                        <a:t> </a:t>
                      </a:r>
                      <a:r>
                        <a:rPr lang="en-US" sz="3700" dirty="0" err="1">
                          <a:effectLst/>
                        </a:rPr>
                        <a:t>nhân</a:t>
                      </a:r>
                      <a:r>
                        <a:rPr lang="en-US" sz="3700" dirty="0">
                          <a:effectLst/>
                        </a:rPr>
                        <a:t> </a:t>
                      </a:r>
                      <a:r>
                        <a:rPr lang="en-US" sz="3700" dirty="0" err="1">
                          <a:effectLst/>
                        </a:rPr>
                        <a:t>vật</a:t>
                      </a:r>
                      <a:r>
                        <a:rPr lang="en-US" sz="3700" dirty="0">
                          <a:effectLst/>
                        </a:rPr>
                        <a:t> </a:t>
                      </a:r>
                      <a:r>
                        <a:rPr lang="en-US" sz="3700" dirty="0" err="1">
                          <a:effectLst/>
                        </a:rPr>
                        <a:t>Hươu</a:t>
                      </a:r>
                      <a:r>
                        <a:rPr lang="en-US" sz="3700" dirty="0">
                          <a:effectLst/>
                        </a:rPr>
                        <a:t> </a:t>
                      </a:r>
                      <a:r>
                        <a:rPr lang="en-US" sz="3700" dirty="0" err="1">
                          <a:effectLst/>
                        </a:rPr>
                        <a:t>cao</a:t>
                      </a:r>
                      <a:r>
                        <a:rPr lang="en-US" sz="3700" dirty="0">
                          <a:effectLst/>
                        </a:rPr>
                        <a:t> </a:t>
                      </a:r>
                      <a:r>
                        <a:rPr lang="en-US" sz="3700" dirty="0" err="1">
                          <a:effectLst/>
                        </a:rPr>
                        <a:t>cổ</a:t>
                      </a:r>
                      <a:r>
                        <a:rPr lang="en-US" sz="3700" dirty="0">
                          <a:effectLst/>
                        </a:rPr>
                        <a:t> </a:t>
                      </a:r>
                      <a:r>
                        <a:rPr lang="en-US" sz="3700" dirty="0" err="1">
                          <a:effectLst/>
                        </a:rPr>
                        <a:t>đứng</a:t>
                      </a:r>
                      <a:r>
                        <a:rPr lang="en-US" sz="3700" dirty="0">
                          <a:effectLst/>
                        </a:rPr>
                        <a:t> </a:t>
                      </a:r>
                      <a:r>
                        <a:rPr lang="en-US" sz="3700" dirty="0" err="1">
                          <a:effectLst/>
                        </a:rPr>
                        <a:t>cạnh</a:t>
                      </a:r>
                      <a:r>
                        <a:rPr lang="en-US" sz="3700" dirty="0">
                          <a:effectLst/>
                        </a:rPr>
                        <a:t> </a:t>
                      </a:r>
                      <a:r>
                        <a:rPr lang="en-US" sz="3700" dirty="0" err="1">
                          <a:effectLst/>
                        </a:rPr>
                        <a:t>nhân</a:t>
                      </a:r>
                      <a:r>
                        <a:rPr lang="en-US" sz="3700" dirty="0">
                          <a:effectLst/>
                        </a:rPr>
                        <a:t> </a:t>
                      </a:r>
                      <a:r>
                        <a:rPr lang="en-US" sz="3700" dirty="0" err="1">
                          <a:effectLst/>
                        </a:rPr>
                        <a:t>vật</a:t>
                      </a:r>
                      <a:r>
                        <a:rPr lang="en-US" sz="3700" dirty="0">
                          <a:effectLst/>
                        </a:rPr>
                        <a:t> </a:t>
                      </a:r>
                      <a:r>
                        <a:rPr lang="en-US" sz="3700" dirty="0" err="1">
                          <a:effectLst/>
                        </a:rPr>
                        <a:t>Mèo</a:t>
                      </a:r>
                      <a:r>
                        <a:rPr lang="en-US" sz="3700" dirty="0">
                          <a:effectLst/>
                        </a:rPr>
                        <a:t> </a:t>
                      </a:r>
                      <a:r>
                        <a:rPr lang="en-US" sz="3700" dirty="0" err="1">
                          <a:effectLst/>
                        </a:rPr>
                        <a:t>bên</a:t>
                      </a:r>
                      <a:r>
                        <a:rPr lang="en-US" sz="3700" dirty="0">
                          <a:effectLst/>
                        </a:rPr>
                        <a:t> </a:t>
                      </a:r>
                      <a:r>
                        <a:rPr lang="en-US" sz="3700" dirty="0" err="1">
                          <a:effectLst/>
                        </a:rPr>
                        <a:t>trái</a:t>
                      </a:r>
                      <a:r>
                        <a:rPr lang="en-US" sz="3700" dirty="0">
                          <a:effectLst/>
                        </a:rPr>
                        <a:t> </a:t>
                      </a:r>
                      <a:r>
                        <a:rPr lang="en-US" sz="3700" dirty="0" err="1">
                          <a:effectLst/>
                        </a:rPr>
                        <a:t>căn</a:t>
                      </a:r>
                      <a:r>
                        <a:rPr lang="en-US" sz="3700" dirty="0">
                          <a:effectLst/>
                        </a:rPr>
                        <a:t> </a:t>
                      </a:r>
                      <a:r>
                        <a:rPr lang="en-US" sz="3700" dirty="0" err="1">
                          <a:effectLst/>
                        </a:rPr>
                        <a:t>phòng</a:t>
                      </a:r>
                      <a:endParaRPr lang="en-US" sz="3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1"/>
                  </a:ext>
                </a:extLst>
              </a:tr>
              <a:tr h="820356">
                <a:tc>
                  <a:txBody>
                    <a:bodyPr/>
                    <a:lstStyle/>
                    <a:p>
                      <a:pPr algn="ctr">
                        <a:lnSpc>
                          <a:spcPct val="100000"/>
                        </a:lnSpc>
                        <a:spcBef>
                          <a:spcPts val="0"/>
                        </a:spcBef>
                        <a:spcAft>
                          <a:spcPts val="0"/>
                        </a:spcAft>
                      </a:pPr>
                      <a:r>
                        <a:rPr lang="en-US" sz="3700">
                          <a:effectLst/>
                        </a:rPr>
                        <a:t>2b.</a:t>
                      </a:r>
                      <a:endParaRPr lang="en-US" sz="370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0000"/>
                        </a:lnSpc>
                        <a:spcBef>
                          <a:spcPts val="0"/>
                        </a:spcBef>
                        <a:spcAft>
                          <a:spcPts val="0"/>
                        </a:spcAft>
                      </a:pPr>
                      <a:r>
                        <a:rPr lang="en-US" sz="3700" dirty="0" err="1">
                          <a:effectLst/>
                        </a:rPr>
                        <a:t>Nhân</a:t>
                      </a:r>
                      <a:r>
                        <a:rPr lang="en-US" sz="3700" dirty="0">
                          <a:effectLst/>
                        </a:rPr>
                        <a:t> </a:t>
                      </a:r>
                      <a:r>
                        <a:rPr lang="en-US" sz="3700" dirty="0" err="1">
                          <a:effectLst/>
                        </a:rPr>
                        <a:t>vật</a:t>
                      </a:r>
                      <a:r>
                        <a:rPr lang="en-US" sz="3700" dirty="0">
                          <a:effectLst/>
                        </a:rPr>
                        <a:t> </a:t>
                      </a:r>
                      <a:r>
                        <a:rPr lang="en-US" sz="3700" dirty="0" err="1">
                          <a:effectLst/>
                        </a:rPr>
                        <a:t>Hươu</a:t>
                      </a:r>
                      <a:r>
                        <a:rPr lang="en-US" sz="3700" dirty="0">
                          <a:effectLst/>
                        </a:rPr>
                        <a:t> </a:t>
                      </a:r>
                      <a:r>
                        <a:rPr lang="en-US" sz="3700" dirty="0" err="1">
                          <a:effectLst/>
                        </a:rPr>
                        <a:t>cao</a:t>
                      </a:r>
                      <a:r>
                        <a:rPr lang="en-US" sz="3700" dirty="0">
                          <a:effectLst/>
                        </a:rPr>
                        <a:t> </a:t>
                      </a:r>
                      <a:r>
                        <a:rPr lang="en-US" sz="3700" dirty="0" err="1">
                          <a:effectLst/>
                        </a:rPr>
                        <a:t>cổ</a:t>
                      </a:r>
                      <a:r>
                        <a:rPr lang="en-US" sz="3700" dirty="0">
                          <a:effectLst/>
                        </a:rPr>
                        <a:t> </a:t>
                      </a:r>
                      <a:r>
                        <a:rPr lang="en-US" sz="3700" dirty="0" err="1">
                          <a:effectLst/>
                        </a:rPr>
                        <a:t>suy</a:t>
                      </a:r>
                      <a:r>
                        <a:rPr lang="en-US" sz="3700" dirty="0">
                          <a:effectLst/>
                        </a:rPr>
                        <a:t> </a:t>
                      </a:r>
                      <a:r>
                        <a:rPr lang="en-US" sz="3700" dirty="0" err="1">
                          <a:effectLst/>
                        </a:rPr>
                        <a:t>nghĩ</a:t>
                      </a:r>
                      <a:r>
                        <a:rPr lang="en-US" sz="3700" dirty="0">
                          <a:effectLst/>
                        </a:rPr>
                        <a:t> </a:t>
                      </a:r>
                      <a:r>
                        <a:rPr lang="en-US" sz="3700" dirty="0" err="1">
                          <a:effectLst/>
                        </a:rPr>
                        <a:t>trong</a:t>
                      </a:r>
                      <a:r>
                        <a:rPr lang="en-US" sz="3700" dirty="0">
                          <a:effectLst/>
                        </a:rPr>
                        <a:t> 1,5 </a:t>
                      </a:r>
                      <a:r>
                        <a:rPr lang="en-US" sz="3700" dirty="0" err="1">
                          <a:effectLst/>
                        </a:rPr>
                        <a:t>giây</a:t>
                      </a:r>
                      <a:endParaRPr lang="en-US" sz="3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2"/>
                  </a:ext>
                </a:extLst>
              </a:tr>
              <a:tr h="1137920">
                <a:tc>
                  <a:txBody>
                    <a:bodyPr/>
                    <a:lstStyle/>
                    <a:p>
                      <a:pPr algn="ctr">
                        <a:lnSpc>
                          <a:spcPct val="100000"/>
                        </a:lnSpc>
                        <a:spcBef>
                          <a:spcPts val="0"/>
                        </a:spcBef>
                        <a:spcAft>
                          <a:spcPts val="0"/>
                        </a:spcAft>
                      </a:pPr>
                      <a:r>
                        <a:rPr lang="en-US" sz="3700">
                          <a:effectLst/>
                        </a:rPr>
                        <a:t>3b.</a:t>
                      </a:r>
                      <a:endParaRPr lang="en-US" sz="370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0000"/>
                        </a:lnSpc>
                        <a:spcBef>
                          <a:spcPts val="0"/>
                        </a:spcBef>
                        <a:spcAft>
                          <a:spcPts val="0"/>
                        </a:spcAft>
                      </a:pPr>
                      <a:r>
                        <a:rPr lang="en-US" sz="3700" dirty="0" err="1">
                          <a:effectLst/>
                        </a:rPr>
                        <a:t>Nhân</a:t>
                      </a:r>
                      <a:r>
                        <a:rPr lang="en-US" sz="3700" dirty="0">
                          <a:effectLst/>
                        </a:rPr>
                        <a:t> </a:t>
                      </a:r>
                      <a:r>
                        <a:rPr lang="en-US" sz="3700" dirty="0" err="1">
                          <a:effectLst/>
                        </a:rPr>
                        <a:t>vật</a:t>
                      </a:r>
                      <a:r>
                        <a:rPr lang="en-US" sz="3700" dirty="0">
                          <a:effectLst/>
                        </a:rPr>
                        <a:t> </a:t>
                      </a:r>
                      <a:r>
                        <a:rPr lang="en-US" sz="3700" dirty="0" err="1">
                          <a:effectLst/>
                        </a:rPr>
                        <a:t>Hươu</a:t>
                      </a:r>
                      <a:r>
                        <a:rPr lang="en-US" sz="3700" dirty="0">
                          <a:effectLst/>
                        </a:rPr>
                        <a:t> </a:t>
                      </a:r>
                      <a:r>
                        <a:rPr lang="en-US" sz="3700" dirty="0" err="1">
                          <a:effectLst/>
                        </a:rPr>
                        <a:t>cao</a:t>
                      </a:r>
                      <a:r>
                        <a:rPr lang="en-US" sz="3700" dirty="0">
                          <a:effectLst/>
                        </a:rPr>
                        <a:t> </a:t>
                      </a:r>
                      <a:r>
                        <a:rPr lang="en-US" sz="3700" dirty="0" err="1">
                          <a:effectLst/>
                        </a:rPr>
                        <a:t>cổ</a:t>
                      </a:r>
                      <a:r>
                        <a:rPr lang="en-US" sz="3700" dirty="0">
                          <a:effectLst/>
                        </a:rPr>
                        <a:t> </a:t>
                      </a:r>
                      <a:r>
                        <a:rPr lang="en-US" sz="3700" dirty="0" err="1">
                          <a:effectLst/>
                        </a:rPr>
                        <a:t>đáp</a:t>
                      </a:r>
                      <a:r>
                        <a:rPr lang="en-US" sz="3700" dirty="0">
                          <a:effectLst/>
                        </a:rPr>
                        <a:t>: “</a:t>
                      </a:r>
                      <a:r>
                        <a:rPr lang="en-US" sz="3700" dirty="0" err="1">
                          <a:effectLst/>
                        </a:rPr>
                        <a:t>Là</a:t>
                      </a:r>
                      <a:r>
                        <a:rPr lang="en-US" sz="3700" dirty="0">
                          <a:effectLst/>
                        </a:rPr>
                        <a:t> </a:t>
                      </a:r>
                      <a:r>
                        <a:rPr lang="en-US" sz="3700" dirty="0" err="1">
                          <a:effectLst/>
                        </a:rPr>
                        <a:t>uống</a:t>
                      </a:r>
                      <a:r>
                        <a:rPr lang="en-US" sz="3700" dirty="0">
                          <a:effectLst/>
                        </a:rPr>
                        <a:t> </a:t>
                      </a:r>
                      <a:r>
                        <a:rPr lang="en-US" sz="3700" dirty="0" err="1">
                          <a:effectLst/>
                        </a:rPr>
                        <a:t>trà</a:t>
                      </a:r>
                      <a:r>
                        <a:rPr lang="en-US" sz="3700" dirty="0">
                          <a:effectLst/>
                        </a:rPr>
                        <a:t>  </a:t>
                      </a:r>
                      <a:r>
                        <a:rPr lang="en-US" sz="3700" dirty="0" err="1">
                          <a:effectLst/>
                        </a:rPr>
                        <a:t>nóng</a:t>
                      </a:r>
                      <a:r>
                        <a:rPr lang="en-US" sz="3700" dirty="0">
                          <a:effectLst/>
                        </a:rPr>
                        <a:t>, </a:t>
                      </a:r>
                      <a:r>
                        <a:rPr lang="en-US" sz="3700" dirty="0" err="1">
                          <a:effectLst/>
                        </a:rPr>
                        <a:t>Mèo</a:t>
                      </a:r>
                      <a:r>
                        <a:rPr lang="en-US" sz="3700" dirty="0">
                          <a:effectLst/>
                        </a:rPr>
                        <a:t> ạ” </a:t>
                      </a:r>
                      <a:r>
                        <a:rPr lang="en-US" sz="3700" dirty="0" err="1">
                          <a:effectLst/>
                        </a:rPr>
                        <a:t>trong</a:t>
                      </a:r>
                      <a:r>
                        <a:rPr lang="en-US" sz="3700" dirty="0">
                          <a:effectLst/>
                        </a:rPr>
                        <a:t> 2 </a:t>
                      </a:r>
                      <a:r>
                        <a:rPr lang="en-US" sz="3700" dirty="0" err="1">
                          <a:effectLst/>
                        </a:rPr>
                        <a:t>giây</a:t>
                      </a:r>
                      <a:endParaRPr lang="en-US" sz="3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3"/>
                  </a:ext>
                </a:extLst>
              </a:tr>
              <a:tr h="1303492">
                <a:tc>
                  <a:txBody>
                    <a:bodyPr/>
                    <a:lstStyle/>
                    <a:p>
                      <a:pPr algn="ctr">
                        <a:lnSpc>
                          <a:spcPct val="100000"/>
                        </a:lnSpc>
                        <a:spcBef>
                          <a:spcPts val="0"/>
                        </a:spcBef>
                        <a:spcAft>
                          <a:spcPts val="0"/>
                        </a:spcAft>
                      </a:pPr>
                      <a:r>
                        <a:rPr lang="en-US" sz="3700">
                          <a:effectLst/>
                        </a:rPr>
                        <a:t>4b.</a:t>
                      </a:r>
                      <a:endParaRPr lang="en-US" sz="370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0000"/>
                        </a:lnSpc>
                        <a:spcBef>
                          <a:spcPts val="0"/>
                        </a:spcBef>
                        <a:spcAft>
                          <a:spcPts val="0"/>
                        </a:spcAft>
                      </a:pPr>
                      <a:r>
                        <a:rPr lang="en-US" sz="3700" dirty="0" err="1">
                          <a:effectLst/>
                        </a:rPr>
                        <a:t>Nhân</a:t>
                      </a:r>
                      <a:r>
                        <a:rPr lang="en-US" sz="3700" dirty="0">
                          <a:effectLst/>
                        </a:rPr>
                        <a:t> </a:t>
                      </a:r>
                      <a:r>
                        <a:rPr lang="en-US" sz="3700" dirty="0" err="1">
                          <a:effectLst/>
                        </a:rPr>
                        <a:t>vật</a:t>
                      </a:r>
                      <a:r>
                        <a:rPr lang="en-US" sz="3700" dirty="0">
                          <a:effectLst/>
                        </a:rPr>
                        <a:t> </a:t>
                      </a:r>
                      <a:r>
                        <a:rPr lang="en-US" sz="3700" dirty="0" err="1">
                          <a:effectLst/>
                        </a:rPr>
                        <a:t>Hươu</a:t>
                      </a:r>
                      <a:r>
                        <a:rPr lang="en-US" sz="3700" dirty="0">
                          <a:effectLst/>
                        </a:rPr>
                        <a:t> </a:t>
                      </a:r>
                      <a:r>
                        <a:rPr lang="en-US" sz="3700" dirty="0" err="1">
                          <a:effectLst/>
                        </a:rPr>
                        <a:t>cao</a:t>
                      </a:r>
                      <a:r>
                        <a:rPr lang="en-US" sz="3700" dirty="0">
                          <a:effectLst/>
                        </a:rPr>
                        <a:t> </a:t>
                      </a:r>
                      <a:r>
                        <a:rPr lang="en-US" sz="3700" dirty="0" err="1">
                          <a:effectLst/>
                        </a:rPr>
                        <a:t>cổ</a:t>
                      </a:r>
                      <a:r>
                        <a:rPr lang="en-US" sz="3700" dirty="0">
                          <a:effectLst/>
                        </a:rPr>
                        <a:t> </a:t>
                      </a:r>
                      <a:r>
                        <a:rPr lang="en-US" sz="3700" dirty="0" err="1">
                          <a:effectLst/>
                        </a:rPr>
                        <a:t>trả</a:t>
                      </a:r>
                      <a:r>
                        <a:rPr lang="en-US" sz="3700" dirty="0">
                          <a:effectLst/>
                        </a:rPr>
                        <a:t> </a:t>
                      </a:r>
                      <a:r>
                        <a:rPr lang="en-US" sz="3700" dirty="0" err="1">
                          <a:effectLst/>
                        </a:rPr>
                        <a:t>lời</a:t>
                      </a:r>
                      <a:r>
                        <a:rPr lang="en-US" sz="3700" dirty="0">
                          <a:effectLst/>
                        </a:rPr>
                        <a:t>: “</a:t>
                      </a:r>
                      <a:r>
                        <a:rPr lang="en-US" sz="3700" dirty="0" err="1">
                          <a:effectLst/>
                        </a:rPr>
                        <a:t>Khi</a:t>
                      </a:r>
                      <a:r>
                        <a:rPr lang="en-US" sz="3700" dirty="0">
                          <a:effectLst/>
                        </a:rPr>
                        <a:t> </a:t>
                      </a:r>
                      <a:r>
                        <a:rPr lang="en-US" sz="3700" dirty="0" err="1">
                          <a:effectLst/>
                        </a:rPr>
                        <a:t>trà</a:t>
                      </a:r>
                      <a:r>
                        <a:rPr lang="en-US" sz="3700" dirty="0">
                          <a:effectLst/>
                        </a:rPr>
                        <a:t> </a:t>
                      </a:r>
                      <a:r>
                        <a:rPr lang="en-US" sz="3700" dirty="0" err="1">
                          <a:effectLst/>
                        </a:rPr>
                        <a:t>xuống</a:t>
                      </a:r>
                      <a:r>
                        <a:rPr lang="en-US" sz="3700" dirty="0">
                          <a:effectLst/>
                        </a:rPr>
                        <a:t> </a:t>
                      </a:r>
                      <a:r>
                        <a:rPr lang="en-US" sz="3700" dirty="0" err="1">
                          <a:effectLst/>
                        </a:rPr>
                        <a:t>được</a:t>
                      </a:r>
                      <a:r>
                        <a:rPr lang="en-US" sz="3700" dirty="0">
                          <a:effectLst/>
                        </a:rPr>
                        <a:t> </a:t>
                      </a:r>
                      <a:r>
                        <a:rPr lang="en-US" sz="3700" dirty="0" err="1">
                          <a:effectLst/>
                        </a:rPr>
                        <a:t>bụng</a:t>
                      </a:r>
                      <a:r>
                        <a:rPr lang="en-US" sz="3700" dirty="0">
                          <a:effectLst/>
                        </a:rPr>
                        <a:t> </a:t>
                      </a:r>
                      <a:r>
                        <a:rPr lang="en-US" sz="3700" dirty="0" err="1">
                          <a:effectLst/>
                        </a:rPr>
                        <a:t>mình</a:t>
                      </a:r>
                      <a:r>
                        <a:rPr lang="en-US" sz="3700" dirty="0">
                          <a:effectLst/>
                        </a:rPr>
                        <a:t> </a:t>
                      </a:r>
                      <a:r>
                        <a:rPr lang="en-US" sz="3700" dirty="0" err="1">
                          <a:effectLst/>
                        </a:rPr>
                        <a:t>thì</a:t>
                      </a:r>
                      <a:r>
                        <a:rPr lang="en-US" sz="3700" dirty="0">
                          <a:effectLst/>
                        </a:rPr>
                        <a:t> </a:t>
                      </a:r>
                      <a:r>
                        <a:rPr lang="en-US" sz="3700" dirty="0" err="1">
                          <a:effectLst/>
                        </a:rPr>
                        <a:t>nó</a:t>
                      </a:r>
                      <a:r>
                        <a:rPr lang="en-US" sz="3700" dirty="0">
                          <a:effectLst/>
                        </a:rPr>
                        <a:t> </a:t>
                      </a:r>
                      <a:r>
                        <a:rPr lang="en-US" sz="3700" dirty="0" err="1">
                          <a:effectLst/>
                        </a:rPr>
                        <a:t>nguội</a:t>
                      </a:r>
                      <a:r>
                        <a:rPr lang="en-US" sz="3700" dirty="0">
                          <a:effectLst/>
                        </a:rPr>
                        <a:t> </a:t>
                      </a:r>
                      <a:r>
                        <a:rPr lang="en-US" sz="3700" dirty="0" err="1">
                          <a:effectLst/>
                        </a:rPr>
                        <a:t>lạnh</a:t>
                      </a:r>
                      <a:r>
                        <a:rPr lang="en-US" sz="3700" dirty="0">
                          <a:effectLst/>
                        </a:rPr>
                        <a:t> </a:t>
                      </a:r>
                      <a:r>
                        <a:rPr lang="en-US" sz="3700" dirty="0" err="1">
                          <a:effectLst/>
                        </a:rPr>
                        <a:t>mất</a:t>
                      </a:r>
                      <a:r>
                        <a:rPr lang="en-US" sz="3700" dirty="0">
                          <a:effectLst/>
                        </a:rPr>
                        <a:t> </a:t>
                      </a:r>
                      <a:r>
                        <a:rPr lang="en-US" sz="3700" dirty="0" err="1">
                          <a:effectLst/>
                        </a:rPr>
                        <a:t>rồi</a:t>
                      </a:r>
                      <a:r>
                        <a:rPr lang="en-US" sz="3700" dirty="0">
                          <a:effectLst/>
                        </a:rPr>
                        <a:t>!” </a:t>
                      </a:r>
                      <a:r>
                        <a:rPr lang="en-US" sz="3700" dirty="0" err="1">
                          <a:effectLst/>
                        </a:rPr>
                        <a:t>trong</a:t>
                      </a:r>
                      <a:r>
                        <a:rPr lang="en-US" sz="3700" dirty="0">
                          <a:effectLst/>
                        </a:rPr>
                        <a:t> 2 </a:t>
                      </a:r>
                      <a:r>
                        <a:rPr lang="en-US" sz="3700" dirty="0" err="1">
                          <a:effectLst/>
                        </a:rPr>
                        <a:t>giây</a:t>
                      </a:r>
                      <a:r>
                        <a:rPr lang="en-US" sz="3700" dirty="0">
                          <a:effectLst/>
                        </a:rPr>
                        <a:t>.</a:t>
                      </a:r>
                      <a:endParaRPr lang="en-US" sz="3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4"/>
                  </a:ext>
                </a:extLst>
              </a:tr>
              <a:tr h="1303492">
                <a:tc>
                  <a:txBody>
                    <a:bodyPr/>
                    <a:lstStyle/>
                    <a:p>
                      <a:pPr algn="ctr">
                        <a:lnSpc>
                          <a:spcPct val="100000"/>
                        </a:lnSpc>
                        <a:spcBef>
                          <a:spcPts val="0"/>
                        </a:spcBef>
                        <a:spcAft>
                          <a:spcPts val="0"/>
                        </a:spcAft>
                      </a:pPr>
                      <a:r>
                        <a:rPr lang="en-US" sz="3700" dirty="0">
                          <a:effectLst/>
                        </a:rPr>
                        <a:t>5b.</a:t>
                      </a:r>
                      <a:endParaRPr lang="en-US" sz="3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0000"/>
                        </a:lnSpc>
                        <a:spcBef>
                          <a:spcPts val="0"/>
                        </a:spcBef>
                        <a:spcAft>
                          <a:spcPts val="0"/>
                        </a:spcAft>
                      </a:pPr>
                      <a:r>
                        <a:rPr lang="en-US" sz="3700" dirty="0" err="1">
                          <a:effectLst/>
                        </a:rPr>
                        <a:t>Nhân</a:t>
                      </a:r>
                      <a:r>
                        <a:rPr lang="en-US" sz="3700" dirty="0">
                          <a:effectLst/>
                        </a:rPr>
                        <a:t> </a:t>
                      </a:r>
                      <a:r>
                        <a:rPr lang="en-US" sz="3700" dirty="0" err="1">
                          <a:effectLst/>
                        </a:rPr>
                        <a:t>vật</a:t>
                      </a:r>
                      <a:r>
                        <a:rPr lang="en-US" sz="3700" dirty="0">
                          <a:effectLst/>
                        </a:rPr>
                        <a:t> </a:t>
                      </a:r>
                      <a:r>
                        <a:rPr lang="en-US" sz="3700" dirty="0" err="1">
                          <a:effectLst/>
                        </a:rPr>
                        <a:t>Hươu</a:t>
                      </a:r>
                      <a:r>
                        <a:rPr lang="en-US" sz="3700" dirty="0">
                          <a:effectLst/>
                        </a:rPr>
                        <a:t> </a:t>
                      </a:r>
                      <a:r>
                        <a:rPr lang="en-US" sz="3700" dirty="0" err="1">
                          <a:effectLst/>
                        </a:rPr>
                        <a:t>cao</a:t>
                      </a:r>
                      <a:r>
                        <a:rPr lang="en-US" sz="3700" dirty="0">
                          <a:effectLst/>
                        </a:rPr>
                        <a:t> </a:t>
                      </a:r>
                      <a:r>
                        <a:rPr lang="en-US" sz="3700" dirty="0" err="1">
                          <a:effectLst/>
                        </a:rPr>
                        <a:t>cổ</a:t>
                      </a:r>
                      <a:r>
                        <a:rPr lang="en-US" sz="3700" dirty="0">
                          <a:effectLst/>
                        </a:rPr>
                        <a:t> </a:t>
                      </a:r>
                      <a:r>
                        <a:rPr lang="en-US" sz="3700" dirty="0" err="1">
                          <a:effectLst/>
                        </a:rPr>
                        <a:t>cười</a:t>
                      </a:r>
                      <a:r>
                        <a:rPr lang="en-US" sz="3700" dirty="0">
                          <a:effectLst/>
                        </a:rPr>
                        <a:t> </a:t>
                      </a:r>
                      <a:r>
                        <a:rPr lang="en-US" sz="3700" dirty="0" err="1">
                          <a:effectLst/>
                        </a:rPr>
                        <a:t>trong</a:t>
                      </a:r>
                      <a:r>
                        <a:rPr lang="en-US" sz="3700" dirty="0">
                          <a:effectLst/>
                        </a:rPr>
                        <a:t> 2,5 </a:t>
                      </a:r>
                      <a:r>
                        <a:rPr lang="en-US" sz="3700" dirty="0" err="1">
                          <a:effectLst/>
                        </a:rPr>
                        <a:t>giây</a:t>
                      </a:r>
                      <a:r>
                        <a:rPr lang="en-US" sz="3700" dirty="0">
                          <a:effectLst/>
                        </a:rPr>
                        <a:t> (</a:t>
                      </a:r>
                      <a:r>
                        <a:rPr lang="en-US" sz="3700" dirty="0" err="1">
                          <a:effectLst/>
                        </a:rPr>
                        <a:t>cùng</a:t>
                      </a:r>
                      <a:r>
                        <a:rPr lang="en-US" sz="3700" dirty="0">
                          <a:effectLst/>
                        </a:rPr>
                        <a:t> </a:t>
                      </a:r>
                      <a:r>
                        <a:rPr lang="en-US" sz="3700" dirty="0" err="1">
                          <a:effectLst/>
                        </a:rPr>
                        <a:t>với</a:t>
                      </a:r>
                      <a:r>
                        <a:rPr lang="en-US" sz="3700" dirty="0">
                          <a:effectLst/>
                        </a:rPr>
                        <a:t> </a:t>
                      </a:r>
                      <a:r>
                        <a:rPr lang="en-US" sz="3700" dirty="0" err="1">
                          <a:effectLst/>
                        </a:rPr>
                        <a:t>nhân</a:t>
                      </a:r>
                      <a:r>
                        <a:rPr lang="en-US" sz="3700" dirty="0">
                          <a:effectLst/>
                        </a:rPr>
                        <a:t> </a:t>
                      </a:r>
                      <a:r>
                        <a:rPr lang="en-US" sz="3700" dirty="0" err="1">
                          <a:effectLst/>
                        </a:rPr>
                        <a:t>vật</a:t>
                      </a:r>
                      <a:r>
                        <a:rPr lang="en-US" sz="3700" dirty="0">
                          <a:effectLst/>
                        </a:rPr>
                        <a:t> </a:t>
                      </a:r>
                      <a:r>
                        <a:rPr lang="en-US" sz="3700" dirty="0" err="1">
                          <a:effectLst/>
                        </a:rPr>
                        <a:t>Mèo</a:t>
                      </a:r>
                      <a:r>
                        <a:rPr lang="en-US" sz="3700" dirty="0">
                          <a:effectLst/>
                        </a:rPr>
                        <a:t>)</a:t>
                      </a:r>
                      <a:endParaRPr lang="en-US" sz="3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5"/>
                  </a:ext>
                </a:extLst>
              </a:tr>
            </a:tbl>
          </a:graphicData>
        </a:graphic>
      </p:graphicFrame>
      <p:sp>
        <p:nvSpPr>
          <p:cNvPr id="6" name="Rectangle: Rounded Corners 5">
            <a:extLst>
              <a:ext uri="{FF2B5EF4-FFF2-40B4-BE49-F238E27FC236}">
                <a16:creationId xmlns:a16="http://schemas.microsoft.com/office/drawing/2014/main" id="{8D176D99-2124-4DCF-ABBE-EA0D6A1491AB}"/>
              </a:ext>
            </a:extLst>
          </p:cNvPr>
          <p:cNvSpPr/>
          <p:nvPr/>
        </p:nvSpPr>
        <p:spPr>
          <a:xfrm>
            <a:off x="0" y="1"/>
            <a:ext cx="12192000"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10" name="Rectangle: Rounded Corners 9">
            <a:extLst>
              <a:ext uri="{FF2B5EF4-FFF2-40B4-BE49-F238E27FC236}">
                <a16:creationId xmlns:a16="http://schemas.microsoft.com/office/drawing/2014/main" id="{D5C81293-7D16-4E72-B3A2-E0927B8A983A}"/>
              </a:ext>
            </a:extLst>
          </p:cNvPr>
          <p:cNvSpPr/>
          <p:nvPr/>
        </p:nvSpPr>
        <p:spPr>
          <a:xfrm>
            <a:off x="-58058" y="6694576"/>
            <a:ext cx="12250057"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93631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2DED9B-9ACE-4C08-B410-54C88DFA27FA}"/>
              </a:ext>
            </a:extLst>
          </p:cNvPr>
          <p:cNvPicPr>
            <a:picLocks noChangeAspect="1"/>
          </p:cNvPicPr>
          <p:nvPr/>
        </p:nvPicPr>
        <p:blipFill>
          <a:blip r:embed="rId2"/>
          <a:stretch>
            <a:fillRect/>
          </a:stretch>
        </p:blipFill>
        <p:spPr>
          <a:xfrm>
            <a:off x="206780" y="720658"/>
            <a:ext cx="5987293" cy="3390185"/>
          </a:xfrm>
          <a:prstGeom prst="rect">
            <a:avLst/>
          </a:prstGeom>
        </p:spPr>
      </p:pic>
      <p:pic>
        <p:nvPicPr>
          <p:cNvPr id="8" name="Picture 7">
            <a:extLst>
              <a:ext uri="{FF2B5EF4-FFF2-40B4-BE49-F238E27FC236}">
                <a16:creationId xmlns:a16="http://schemas.microsoft.com/office/drawing/2014/main" id="{DBF4008E-60DF-41A8-B196-331184BB5080}"/>
              </a:ext>
            </a:extLst>
          </p:cNvPr>
          <p:cNvPicPr>
            <a:picLocks noChangeAspect="1"/>
          </p:cNvPicPr>
          <p:nvPr/>
        </p:nvPicPr>
        <p:blipFill>
          <a:blip r:embed="rId3"/>
          <a:stretch>
            <a:fillRect/>
          </a:stretch>
        </p:blipFill>
        <p:spPr>
          <a:xfrm>
            <a:off x="6314733" y="720658"/>
            <a:ext cx="5795992" cy="3390185"/>
          </a:xfrm>
          <a:prstGeom prst="rect">
            <a:avLst/>
          </a:prstGeom>
        </p:spPr>
      </p:pic>
      <p:pic>
        <p:nvPicPr>
          <p:cNvPr id="9" name="Picture 2" descr="Hướng dẫn về hình ảnh con mèo trong scratch là điều mà ai cũng cần biết">
            <a:extLst>
              <a:ext uri="{FF2B5EF4-FFF2-40B4-BE49-F238E27FC236}">
                <a16:creationId xmlns:a16="http://schemas.microsoft.com/office/drawing/2014/main" id="{56F07107-E757-4084-88C9-9FF8547D0DA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084" b="97357" l="4955" r="89640">
                        <a14:foregroundMark x1="37838" y1="22467" x2="50450" y2="53744"/>
                        <a14:foregroundMark x1="50450" y1="53744" x2="50901" y2="48899"/>
                        <a14:foregroundMark x1="57207" y1="27313" x2="62162" y2="55947"/>
                        <a14:foregroundMark x1="62162" y1="55947" x2="62162" y2="54185"/>
                        <a14:foregroundMark x1="67117" y1="35242" x2="70270" y2="47577"/>
                        <a14:foregroundMark x1="70270" y1="47577" x2="71622" y2="46256"/>
                        <a14:foregroundMark x1="74324" y1="28634" x2="78829" y2="46256"/>
                        <a14:foregroundMark x1="78829" y1="46256" x2="77477" y2="43612"/>
                        <a14:foregroundMark x1="73423" y1="32599" x2="77928" y2="44493"/>
                        <a14:foregroundMark x1="72072" y1="20264" x2="72072" y2="37445"/>
                        <a14:foregroundMark x1="72072" y1="37445" x2="72072" y2="37445"/>
                        <a14:foregroundMark x1="65315" y1="15859" x2="67568" y2="38326"/>
                        <a14:foregroundMark x1="63514" y1="6608" x2="64414" y2="12335"/>
                        <a14:foregroundMark x1="29279" y1="4405" x2="29279" y2="4405"/>
                        <a14:foregroundMark x1="67117" y1="3524" x2="67117" y2="3524"/>
                        <a14:foregroundMark x1="47297" y1="67841" x2="47297" y2="67841"/>
                        <a14:foregroundMark x1="51802" y1="67401" x2="51802" y2="67401"/>
                        <a14:foregroundMark x1="51802" y1="67401" x2="51802" y2="67401"/>
                        <a14:foregroundMark x1="67117" y1="92952" x2="67117" y2="92952"/>
                        <a14:foregroundMark x1="68919" y1="93392" x2="68919" y2="93392"/>
                        <a14:foregroundMark x1="22072" y1="96035" x2="22072" y2="96035"/>
                        <a14:foregroundMark x1="11712" y1="66079" x2="11712" y2="66079"/>
                        <a14:foregroundMark x1="9910" y1="65639" x2="9910" y2="65639"/>
                        <a14:foregroundMark x1="9910" y1="65639" x2="9910" y2="65639"/>
                        <a14:foregroundMark x1="9910" y1="60352" x2="9910" y2="60352"/>
                        <a14:foregroundMark x1="9910" y1="62996" x2="9910" y2="62996"/>
                        <a14:foregroundMark x1="9910" y1="62996" x2="9910" y2="66960"/>
                        <a14:foregroundMark x1="8108" y1="65198" x2="8108" y2="65198"/>
                        <a14:foregroundMark x1="5405" y1="65198" x2="5405" y2="65198"/>
                        <a14:foregroundMark x1="47748" y1="27313" x2="47748" y2="27313"/>
                        <a14:foregroundMark x1="76577" y1="46256" x2="76577" y2="46256"/>
                        <a14:foregroundMark x1="77027" y1="51542" x2="77027" y2="51542"/>
                        <a14:foregroundMark x1="70721" y1="97357" x2="70721" y2="97357"/>
                        <a14:foregroundMark x1="53604" y1="66079" x2="53604" y2="66079"/>
                        <a14:foregroundMark x1="80631" y1="50661" x2="80631" y2="50661"/>
                        <a14:foregroundMark x1="24775" y1="97357" x2="24775" y2="97357"/>
                      </a14:backgroundRemoval>
                    </a14:imgEffect>
                  </a14:imgLayer>
                </a14:imgProps>
              </a:ext>
              <a:ext uri="{28A0092B-C50C-407E-A947-70E740481C1C}">
                <a14:useLocalDpi xmlns:a14="http://schemas.microsoft.com/office/drawing/2010/main" val="0"/>
              </a:ext>
            </a:extLst>
          </a:blip>
          <a:srcRect/>
          <a:stretch>
            <a:fillRect/>
          </a:stretch>
        </p:blipFill>
        <p:spPr bwMode="auto">
          <a:xfrm>
            <a:off x="2369745" y="4607858"/>
            <a:ext cx="1717231" cy="20310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B7C72A4-6D8E-4862-A8E6-AE93A225353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36" b="96154" l="9132" r="89498">
                        <a14:foregroundMark x1="42922" y1="93590" x2="42922" y2="93590"/>
                        <a14:foregroundMark x1="42009" y1="96154" x2="42009" y2="96154"/>
                      </a14:backgroundRemoval>
                    </a14:imgEffect>
                  </a14:imgLayer>
                </a14:imgProps>
              </a:ext>
            </a:extLst>
          </a:blip>
          <a:stretch>
            <a:fillRect/>
          </a:stretch>
        </p:blipFill>
        <p:spPr>
          <a:xfrm>
            <a:off x="8643114" y="4136870"/>
            <a:ext cx="1717231" cy="2326685"/>
          </a:xfrm>
          <a:prstGeom prst="rect">
            <a:avLst/>
          </a:prstGeom>
        </p:spPr>
      </p:pic>
      <p:sp>
        <p:nvSpPr>
          <p:cNvPr id="11" name="Rectangle: Rounded Corners 10">
            <a:extLst>
              <a:ext uri="{FF2B5EF4-FFF2-40B4-BE49-F238E27FC236}">
                <a16:creationId xmlns:a16="http://schemas.microsoft.com/office/drawing/2014/main" id="{059D43DB-2869-422F-B0DD-4B658EAA7BEB}"/>
              </a:ext>
            </a:extLst>
          </p:cNvPr>
          <p:cNvSpPr/>
          <p:nvPr/>
        </p:nvSpPr>
        <p:spPr>
          <a:xfrm>
            <a:off x="0" y="1"/>
            <a:ext cx="12192000"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12" name="Rectangle: Rounded Corners 11">
            <a:extLst>
              <a:ext uri="{FF2B5EF4-FFF2-40B4-BE49-F238E27FC236}">
                <a16:creationId xmlns:a16="http://schemas.microsoft.com/office/drawing/2014/main" id="{94DEDF8A-1A91-42B7-9DA4-4F2CA896D539}"/>
              </a:ext>
            </a:extLst>
          </p:cNvPr>
          <p:cNvSpPr/>
          <p:nvPr/>
        </p:nvSpPr>
        <p:spPr>
          <a:xfrm>
            <a:off x="-58058" y="6694576"/>
            <a:ext cx="12250057"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389566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hought Bubble: Cloud 16">
            <a:extLst>
              <a:ext uri="{FF2B5EF4-FFF2-40B4-BE49-F238E27FC236}">
                <a16:creationId xmlns:a16="http://schemas.microsoft.com/office/drawing/2014/main" id="{0CB0B84B-2DDF-4449-8FC1-57B405658F16}"/>
              </a:ext>
            </a:extLst>
          </p:cNvPr>
          <p:cNvSpPr/>
          <p:nvPr/>
        </p:nvSpPr>
        <p:spPr bwMode="auto">
          <a:xfrm>
            <a:off x="462039" y="804645"/>
            <a:ext cx="11582389" cy="3870476"/>
          </a:xfrm>
          <a:prstGeom prst="cloudCallout">
            <a:avLst>
              <a:gd name="adj1" fmla="val -30963"/>
              <a:gd name="adj2" fmla="val 65457"/>
            </a:avLst>
          </a:prstGeom>
          <a:solidFill>
            <a:schemeClr val="accent6"/>
          </a:solidFill>
          <a:ln>
            <a:headEnd type="none" w="med" len="med"/>
            <a:tailEnd type="none" w="med" len="med"/>
          </a:ln>
          <a:effectLst>
            <a:glow rad="1016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vert="horz" wrap="none" lIns="121920" tIns="60960" rIns="121920" bIns="60960" numCol="1" rtlCol="0" anchor="ctr" anchorCtr="0" compatLnSpc="1"/>
          <a:lstStyle/>
          <a:p>
            <a:pPr defTabSz="1219170" fontAlgn="base">
              <a:spcBef>
                <a:spcPct val="0"/>
              </a:spcBef>
              <a:spcAft>
                <a:spcPct val="0"/>
              </a:spcAft>
            </a:pPr>
            <a:endParaRPr lang="en-US" sz="2400">
              <a:solidFill>
                <a:schemeClr val="tx1"/>
              </a:solidFill>
              <a:latin typeface="Arial" panose="020B0604020202020204" pitchFamily="34" charset="0"/>
              <a:ea typeface="SimSun" panose="02010600030101010101" pitchFamily="2" charset="-122"/>
            </a:endParaRPr>
          </a:p>
        </p:txBody>
      </p:sp>
      <p:sp>
        <p:nvSpPr>
          <p:cNvPr id="30725" name="Rectangle 5"/>
          <p:cNvSpPr>
            <a:spLocks noChangeArrowheads="1"/>
          </p:cNvSpPr>
          <p:nvPr/>
        </p:nvSpPr>
        <p:spPr bwMode="auto">
          <a:xfrm>
            <a:off x="897257" y="2081749"/>
            <a:ext cx="10711952" cy="19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sz="3733" dirty="0" err="1">
                <a:solidFill>
                  <a:schemeClr val="bg1"/>
                </a:solidFill>
              </a:rPr>
              <a:t>Em</a:t>
            </a:r>
            <a:r>
              <a:rPr lang="en-US" sz="3733" dirty="0">
                <a:solidFill>
                  <a:schemeClr val="bg1"/>
                </a:solidFill>
              </a:rPr>
              <a:t> </a:t>
            </a:r>
            <a:r>
              <a:rPr lang="en-US" sz="3733" dirty="0" err="1">
                <a:solidFill>
                  <a:schemeClr val="bg1"/>
                </a:solidFill>
              </a:rPr>
              <a:t>hãy</a:t>
            </a:r>
            <a:r>
              <a:rPr lang="en-US" sz="3733" dirty="0">
                <a:solidFill>
                  <a:schemeClr val="bg1"/>
                </a:solidFill>
              </a:rPr>
              <a:t> </a:t>
            </a:r>
            <a:r>
              <a:rPr lang="en-US" sz="3733" dirty="0" err="1">
                <a:solidFill>
                  <a:schemeClr val="bg1"/>
                </a:solidFill>
              </a:rPr>
              <a:t>chuyển</a:t>
            </a:r>
            <a:r>
              <a:rPr lang="en-US" sz="3733" dirty="0">
                <a:solidFill>
                  <a:schemeClr val="bg1"/>
                </a:solidFill>
              </a:rPr>
              <a:t> </a:t>
            </a:r>
            <a:r>
              <a:rPr lang="en-US" sz="3733" dirty="0" err="1">
                <a:solidFill>
                  <a:schemeClr val="bg1"/>
                </a:solidFill>
              </a:rPr>
              <a:t>kịch</a:t>
            </a:r>
            <a:r>
              <a:rPr lang="en-US" sz="3733" dirty="0">
                <a:solidFill>
                  <a:schemeClr val="bg1"/>
                </a:solidFill>
              </a:rPr>
              <a:t> </a:t>
            </a:r>
            <a:r>
              <a:rPr lang="en-US" sz="3733" dirty="0" err="1">
                <a:solidFill>
                  <a:schemeClr val="bg1"/>
                </a:solidFill>
              </a:rPr>
              <a:t>bản</a:t>
            </a:r>
            <a:r>
              <a:rPr lang="en-US" sz="3733" dirty="0">
                <a:solidFill>
                  <a:schemeClr val="bg1"/>
                </a:solidFill>
              </a:rPr>
              <a:t> ở </a:t>
            </a:r>
            <a:r>
              <a:rPr lang="en-US" sz="3733" b="1" i="1" dirty="0" err="1">
                <a:solidFill>
                  <a:schemeClr val="bg1"/>
                </a:solidFill>
              </a:rPr>
              <a:t>Hình</a:t>
            </a:r>
            <a:r>
              <a:rPr lang="en-US" sz="3733" i="1" dirty="0">
                <a:solidFill>
                  <a:schemeClr val="bg1"/>
                </a:solidFill>
              </a:rPr>
              <a:t> </a:t>
            </a:r>
            <a:r>
              <a:rPr lang="en-US" sz="3733" b="1" i="1" dirty="0">
                <a:solidFill>
                  <a:schemeClr val="bg1"/>
                </a:solidFill>
              </a:rPr>
              <a:t>1</a:t>
            </a:r>
            <a:r>
              <a:rPr lang="en-US" sz="3733" dirty="0">
                <a:solidFill>
                  <a:schemeClr val="bg1"/>
                </a:solidFill>
              </a:rPr>
              <a:t> sang </a:t>
            </a:r>
            <a:r>
              <a:rPr lang="en-US" sz="3733" dirty="0" err="1">
                <a:solidFill>
                  <a:schemeClr val="bg1"/>
                </a:solidFill>
              </a:rPr>
              <a:t>thành</a:t>
            </a:r>
            <a:r>
              <a:rPr lang="en-US" sz="3733" dirty="0">
                <a:solidFill>
                  <a:schemeClr val="bg1"/>
                </a:solidFill>
              </a:rPr>
              <a:t> </a:t>
            </a:r>
            <a:r>
              <a:rPr lang="en-US" sz="3733" dirty="0" err="1">
                <a:solidFill>
                  <a:schemeClr val="bg1"/>
                </a:solidFill>
              </a:rPr>
              <a:t>dạng</a:t>
            </a:r>
            <a:r>
              <a:rPr lang="en-US" sz="3733" dirty="0">
                <a:solidFill>
                  <a:schemeClr val="bg1"/>
                </a:solidFill>
              </a:rPr>
              <a:t> </a:t>
            </a:r>
            <a:r>
              <a:rPr lang="en-US" sz="3733" dirty="0" err="1">
                <a:solidFill>
                  <a:schemeClr val="bg1"/>
                </a:solidFill>
              </a:rPr>
              <a:t>mô</a:t>
            </a:r>
            <a:r>
              <a:rPr lang="en-US" sz="3733" dirty="0">
                <a:solidFill>
                  <a:schemeClr val="bg1"/>
                </a:solidFill>
              </a:rPr>
              <a:t> </a:t>
            </a:r>
            <a:r>
              <a:rPr lang="en-US" sz="3733" dirty="0" err="1">
                <a:solidFill>
                  <a:schemeClr val="bg1"/>
                </a:solidFill>
              </a:rPr>
              <a:t>tả</a:t>
            </a:r>
            <a:r>
              <a:rPr lang="en-US" sz="3733" dirty="0">
                <a:solidFill>
                  <a:schemeClr val="bg1"/>
                </a:solidFill>
              </a:rPr>
              <a:t> </a:t>
            </a:r>
            <a:r>
              <a:rPr lang="en-US" sz="3733" dirty="0" err="1">
                <a:solidFill>
                  <a:schemeClr val="bg1"/>
                </a:solidFill>
              </a:rPr>
              <a:t>thuật</a:t>
            </a:r>
            <a:r>
              <a:rPr lang="en-US" sz="3733" dirty="0">
                <a:solidFill>
                  <a:schemeClr val="bg1"/>
                </a:solidFill>
              </a:rPr>
              <a:t> </a:t>
            </a:r>
            <a:r>
              <a:rPr lang="en-US" sz="3733" dirty="0" err="1">
                <a:solidFill>
                  <a:schemeClr val="bg1"/>
                </a:solidFill>
              </a:rPr>
              <a:t>toán</a:t>
            </a:r>
            <a:r>
              <a:rPr lang="en-US" sz="3733" dirty="0">
                <a:solidFill>
                  <a:schemeClr val="bg1"/>
                </a:solidFill>
              </a:rPr>
              <a:t> </a:t>
            </a:r>
            <a:r>
              <a:rPr lang="en-US" sz="3733" dirty="0" err="1">
                <a:solidFill>
                  <a:schemeClr val="bg1"/>
                </a:solidFill>
              </a:rPr>
              <a:t>để</a:t>
            </a:r>
            <a:r>
              <a:rPr lang="en-US" sz="3733" dirty="0">
                <a:solidFill>
                  <a:schemeClr val="bg1"/>
                </a:solidFill>
              </a:rPr>
              <a:t> </a:t>
            </a:r>
            <a:r>
              <a:rPr lang="en-US" sz="3733" dirty="0" err="1">
                <a:solidFill>
                  <a:schemeClr val="bg1"/>
                </a:solidFill>
              </a:rPr>
              <a:t>có</a:t>
            </a:r>
            <a:r>
              <a:rPr lang="en-US" sz="3733" dirty="0">
                <a:solidFill>
                  <a:schemeClr val="bg1"/>
                </a:solidFill>
              </a:rPr>
              <a:t> </a:t>
            </a:r>
            <a:r>
              <a:rPr lang="en-US" sz="3733" dirty="0" err="1">
                <a:solidFill>
                  <a:schemeClr val="bg1"/>
                </a:solidFill>
              </a:rPr>
              <a:t>thể</a:t>
            </a:r>
            <a:r>
              <a:rPr lang="en-US" sz="3733" dirty="0">
                <a:solidFill>
                  <a:schemeClr val="bg1"/>
                </a:solidFill>
              </a:rPr>
              <a:t> </a:t>
            </a:r>
            <a:r>
              <a:rPr lang="en-US" sz="3733" dirty="0" err="1">
                <a:solidFill>
                  <a:schemeClr val="bg1"/>
                </a:solidFill>
              </a:rPr>
              <a:t>điều</a:t>
            </a:r>
            <a:r>
              <a:rPr lang="en-US" sz="3733" dirty="0">
                <a:solidFill>
                  <a:schemeClr val="bg1"/>
                </a:solidFill>
              </a:rPr>
              <a:t> </a:t>
            </a:r>
            <a:r>
              <a:rPr lang="en-US" sz="3733" dirty="0" err="1">
                <a:solidFill>
                  <a:schemeClr val="bg1"/>
                </a:solidFill>
              </a:rPr>
              <a:t>khiển</a:t>
            </a:r>
            <a:r>
              <a:rPr lang="en-US" sz="3733" dirty="0">
                <a:solidFill>
                  <a:schemeClr val="bg1"/>
                </a:solidFill>
              </a:rPr>
              <a:t> </a:t>
            </a:r>
            <a:r>
              <a:rPr lang="en-US" sz="3733" dirty="0" err="1">
                <a:solidFill>
                  <a:schemeClr val="bg1"/>
                </a:solidFill>
              </a:rPr>
              <a:t>nhân</a:t>
            </a:r>
            <a:r>
              <a:rPr lang="en-US" sz="3733" dirty="0">
                <a:solidFill>
                  <a:schemeClr val="bg1"/>
                </a:solidFill>
              </a:rPr>
              <a:t> </a:t>
            </a:r>
            <a:r>
              <a:rPr lang="en-US" sz="3733" dirty="0" err="1">
                <a:solidFill>
                  <a:schemeClr val="bg1"/>
                </a:solidFill>
              </a:rPr>
              <a:t>vật</a:t>
            </a:r>
            <a:r>
              <a:rPr lang="en-US" sz="3733" dirty="0">
                <a:solidFill>
                  <a:schemeClr val="bg1"/>
                </a:solidFill>
              </a:rPr>
              <a:t> </a:t>
            </a:r>
            <a:r>
              <a:rPr lang="en-US" sz="3733" dirty="0" err="1">
                <a:solidFill>
                  <a:schemeClr val="bg1"/>
                </a:solidFill>
              </a:rPr>
              <a:t>Mèo</a:t>
            </a:r>
            <a:r>
              <a:rPr lang="en-US" sz="3733" dirty="0">
                <a:solidFill>
                  <a:schemeClr val="bg1"/>
                </a:solidFill>
              </a:rPr>
              <a:t> </a:t>
            </a:r>
            <a:r>
              <a:rPr lang="en-US" sz="3733" dirty="0" err="1">
                <a:solidFill>
                  <a:schemeClr val="bg1"/>
                </a:solidFill>
              </a:rPr>
              <a:t>bằng</a:t>
            </a:r>
            <a:r>
              <a:rPr lang="en-US" sz="3733" dirty="0">
                <a:solidFill>
                  <a:schemeClr val="bg1"/>
                </a:solidFill>
              </a:rPr>
              <a:t> </a:t>
            </a:r>
            <a:r>
              <a:rPr lang="en-US" sz="3733" dirty="0" err="1">
                <a:solidFill>
                  <a:schemeClr val="bg1"/>
                </a:solidFill>
              </a:rPr>
              <a:t>chương</a:t>
            </a:r>
            <a:r>
              <a:rPr lang="en-US" sz="3733" dirty="0">
                <a:solidFill>
                  <a:schemeClr val="bg1"/>
                </a:solidFill>
              </a:rPr>
              <a:t> </a:t>
            </a:r>
            <a:r>
              <a:rPr lang="en-US" sz="3733" dirty="0" err="1">
                <a:solidFill>
                  <a:schemeClr val="bg1"/>
                </a:solidFill>
              </a:rPr>
              <a:t>trình</a:t>
            </a:r>
            <a:r>
              <a:rPr lang="en-US" sz="3733" dirty="0">
                <a:solidFill>
                  <a:schemeClr val="bg1"/>
                </a:solidFill>
              </a:rPr>
              <a:t> Scratch</a:t>
            </a:r>
            <a:r>
              <a:rPr lang="vi-VN" sz="3733" dirty="0">
                <a:solidFill>
                  <a:schemeClr val="bg1"/>
                </a:solidFill>
              </a:rPr>
              <a:t>? </a:t>
            </a:r>
          </a:p>
        </p:txBody>
      </p:sp>
      <p:sp>
        <p:nvSpPr>
          <p:cNvPr id="14" name="Rectangle: Rounded Corners 13">
            <a:extLst>
              <a:ext uri="{FF2B5EF4-FFF2-40B4-BE49-F238E27FC236}">
                <a16:creationId xmlns:a16="http://schemas.microsoft.com/office/drawing/2014/main" id="{C03E692E-ED2F-4FC9-AB18-CB87615A88C2}"/>
              </a:ext>
            </a:extLst>
          </p:cNvPr>
          <p:cNvSpPr/>
          <p:nvPr/>
        </p:nvSpPr>
        <p:spPr>
          <a:xfrm>
            <a:off x="0" y="1"/>
            <a:ext cx="12192000" cy="163425"/>
          </a:xfrm>
          <a:prstGeom prst="roundRect">
            <a:avLst/>
          </a:prstGeom>
          <a:effectLst>
            <a:glow rad="101600">
              <a:schemeClr val="accent6">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a:p>
        </p:txBody>
      </p:sp>
      <p:sp>
        <p:nvSpPr>
          <p:cNvPr id="16" name="Rectangle: Rounded Corners 15">
            <a:extLst>
              <a:ext uri="{FF2B5EF4-FFF2-40B4-BE49-F238E27FC236}">
                <a16:creationId xmlns:a16="http://schemas.microsoft.com/office/drawing/2014/main" id="{FA3F771A-449B-4BFC-BCA8-34D83389A49D}"/>
              </a:ext>
            </a:extLst>
          </p:cNvPr>
          <p:cNvSpPr/>
          <p:nvPr/>
        </p:nvSpPr>
        <p:spPr>
          <a:xfrm>
            <a:off x="-58058" y="6694576"/>
            <a:ext cx="12250057" cy="163425"/>
          </a:xfrm>
          <a:prstGeom prst="roundRect">
            <a:avLst/>
          </a:prstGeom>
          <a:effectLst>
            <a:glow rad="101600">
              <a:schemeClr val="accent6">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a:p>
        </p:txBody>
      </p:sp>
      <p:pic>
        <p:nvPicPr>
          <p:cNvPr id="18" name="Picture 2">
            <a:extLst>
              <a:ext uri="{FF2B5EF4-FFF2-40B4-BE49-F238E27FC236}">
                <a16:creationId xmlns:a16="http://schemas.microsoft.com/office/drawing/2014/main" id="{96B87D31-3003-45B2-8C0A-B2407A9C3631}"/>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203209" y="3922485"/>
            <a:ext cx="2505376" cy="2818539"/>
          </a:xfrm>
          <a:prstGeom prst="rect">
            <a:avLst/>
          </a:prstGeom>
          <a:noFill/>
          <a:extLst>
            <a:ext uri="{909E8E84-426E-40DD-AFC4-6F175D3DCCD1}">
              <a14:hiddenFill xmlns:a14="http://schemas.microsoft.com/office/drawing/2010/main">
                <a:solidFill>
                  <a:srgbClr val="FFFFFF"/>
                </a:solidFill>
              </a14:hiddenFill>
            </a:ext>
          </a:extLst>
        </p:spPr>
      </p:pic>
      <p:sp>
        <p:nvSpPr>
          <p:cNvPr id="7" name="WordArt 23">
            <a:extLst>
              <a:ext uri="{FF2B5EF4-FFF2-40B4-BE49-F238E27FC236}">
                <a16:creationId xmlns:a16="http://schemas.microsoft.com/office/drawing/2014/main" id="{951128C0-4F6F-418B-A801-050BE9A0E182}"/>
              </a:ext>
            </a:extLst>
          </p:cNvPr>
          <p:cNvSpPr>
            <a:spLocks noChangeArrowheads="1" noChangeShapeType="1" noTextEdit="1"/>
          </p:cNvSpPr>
          <p:nvPr/>
        </p:nvSpPr>
        <p:spPr bwMode="auto">
          <a:xfrm>
            <a:off x="203209" y="0"/>
            <a:ext cx="4485332" cy="1487087"/>
          </a:xfrm>
          <a:prstGeom prst="rect">
            <a:avLst/>
          </a:prstGeom>
        </p:spPr>
        <p:txBody>
          <a:bodyPr wrap="none" fromWordArt="1">
            <a:prstTxWarp prst="textPlain">
              <a:avLst>
                <a:gd name="adj" fmla="val 50000"/>
              </a:avLst>
            </a:prstTxWarp>
          </a:bodyPr>
          <a:lstStyle/>
          <a:p>
            <a:pPr algn="ctr"/>
            <a:r>
              <a:rPr lang="en-US" sz="4267" b="1" kern="10" dirty="0">
                <a:ln w="19050">
                  <a:solidFill>
                    <a:srgbClr val="99CCFF"/>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356628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ircle(in)">
                                      <p:cBhvr>
                                        <p:cTn id="7" dur="2000"/>
                                        <p:tgtEl>
                                          <p:spTgt spid="307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7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63774024-611F-45CC-9CBD-DFB05ADF38FB}"/>
              </a:ext>
            </a:extLst>
          </p:cNvPr>
          <p:cNvSpPr/>
          <p:nvPr/>
        </p:nvSpPr>
        <p:spPr bwMode="auto">
          <a:xfrm>
            <a:off x="941747" y="1129553"/>
            <a:ext cx="10895391" cy="3010972"/>
          </a:xfrm>
          <a:prstGeom prst="cloudCallout">
            <a:avLst>
              <a:gd name="adj1" fmla="val -35761"/>
              <a:gd name="adj2" fmla="val 64390"/>
            </a:avLst>
          </a:prstGeom>
          <a:solidFill>
            <a:srgbClr val="FFC000"/>
          </a:solidFill>
          <a:ln w="9525" cap="flat" cmpd="sng" algn="ctr">
            <a:solidFill>
              <a:schemeClr val="accent1"/>
            </a:solidFill>
            <a:prstDash val="solid"/>
            <a:round/>
            <a:headEnd type="none" w="med" len="med"/>
            <a:tailEnd type="none" w="med" len="med"/>
          </a:ln>
        </p:spPr>
        <p:txBody>
          <a:bodyPr vert="horz" wrap="none" lIns="121920" tIns="60960" rIns="121920" bIns="60960" numCol="1" rtlCol="0" anchor="ctr" anchorCtr="0" compatLnSpc="1"/>
          <a:lstStyle/>
          <a:p>
            <a:pPr defTabSz="1219170" fontAlgn="base">
              <a:spcBef>
                <a:spcPct val="0"/>
              </a:spcBef>
              <a:spcAft>
                <a:spcPct val="0"/>
              </a:spcAft>
            </a:pPr>
            <a:endParaRPr lang="en-US"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C180044A-DB05-41A1-9D9F-363A55D8CA2C}"/>
              </a:ext>
            </a:extLst>
          </p:cNvPr>
          <p:cNvSpPr/>
          <p:nvPr/>
        </p:nvSpPr>
        <p:spPr>
          <a:xfrm>
            <a:off x="2346474" y="1628595"/>
            <a:ext cx="7440991" cy="1815690"/>
          </a:xfrm>
          <a:prstGeom prst="rect">
            <a:avLst/>
          </a:prstGeom>
        </p:spPr>
        <p:txBody>
          <a:bodyPr wrap="square">
            <a:spAutoFit/>
          </a:bodyPr>
          <a:lstStyle/>
          <a:p>
            <a:pPr algn="ct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ghép</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điểu</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khiểu</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Mèo</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Hươu</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kịch</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73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endParaRPr lang="en-US" sz="3733"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88B64214-F6F7-4029-A4CA-792589396771}"/>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203209" y="3922485"/>
            <a:ext cx="2505376" cy="28185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1B35B713-0759-4A5C-B8C4-7A69C8BA9A6C}"/>
              </a:ext>
            </a:extLst>
          </p:cNvPr>
          <p:cNvSpPr/>
          <p:nvPr/>
        </p:nvSpPr>
        <p:spPr>
          <a:xfrm>
            <a:off x="0" y="1"/>
            <a:ext cx="12192000"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7" name="Rectangle: Rounded Corners 6">
            <a:extLst>
              <a:ext uri="{FF2B5EF4-FFF2-40B4-BE49-F238E27FC236}">
                <a16:creationId xmlns:a16="http://schemas.microsoft.com/office/drawing/2014/main" id="{424DBA5F-1A80-4987-AC89-BEFEAF05D915}"/>
              </a:ext>
            </a:extLst>
          </p:cNvPr>
          <p:cNvSpPr/>
          <p:nvPr/>
        </p:nvSpPr>
        <p:spPr>
          <a:xfrm>
            <a:off x="-58058" y="6694576"/>
            <a:ext cx="12250057"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8" name="WordArt 23">
            <a:extLst>
              <a:ext uri="{FF2B5EF4-FFF2-40B4-BE49-F238E27FC236}">
                <a16:creationId xmlns:a16="http://schemas.microsoft.com/office/drawing/2014/main" id="{E2F9FB97-1E7F-4687-BC2F-C1213D5251AF}"/>
              </a:ext>
            </a:extLst>
          </p:cNvPr>
          <p:cNvSpPr>
            <a:spLocks noChangeArrowheads="1" noChangeShapeType="1" noTextEdit="1"/>
          </p:cNvSpPr>
          <p:nvPr/>
        </p:nvSpPr>
        <p:spPr bwMode="auto">
          <a:xfrm>
            <a:off x="0" y="116976"/>
            <a:ext cx="7315200" cy="1016000"/>
          </a:xfrm>
          <a:prstGeom prst="rect">
            <a:avLst/>
          </a:prstGeom>
        </p:spPr>
        <p:txBody>
          <a:bodyPr wrap="none" fromWordArt="1">
            <a:prstTxWarp prst="textPlain">
              <a:avLst>
                <a:gd name="adj" fmla="val 50000"/>
              </a:avLst>
            </a:prstTxWarp>
          </a:bodyPr>
          <a:lstStyle/>
          <a:p>
            <a:pPr algn="ctr"/>
            <a:r>
              <a:rPr lang="en-US" sz="4267" b="1" kern="10" dirty="0">
                <a:ln w="19050">
                  <a:solidFill>
                    <a:srgbClr val="99CCFF"/>
                  </a:solidFill>
                  <a:round/>
                  <a:headEnd/>
                  <a:tailEnd/>
                </a:ln>
                <a:solidFill>
                  <a:srgbClr val="00B05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0731195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75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750"/>
                                        <p:tgtEl>
                                          <p:spTgt spid="3"/>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out)">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4171" y="83855"/>
          <a:ext cx="11882363" cy="6905849"/>
        </p:xfrm>
        <a:graphic>
          <a:graphicData uri="http://schemas.openxmlformats.org/drawingml/2006/table">
            <a:tbl>
              <a:tblPr firstRow="1" firstCol="1" bandRow="1">
                <a:tableStyleId>{5940675A-B579-460E-94D1-54222C63F5DA}</a:tableStyleId>
              </a:tblPr>
              <a:tblGrid>
                <a:gridCol w="1514420">
                  <a:extLst>
                    <a:ext uri="{9D8B030D-6E8A-4147-A177-3AD203B41FA5}">
                      <a16:colId xmlns:a16="http://schemas.microsoft.com/office/drawing/2014/main" val="20000"/>
                    </a:ext>
                  </a:extLst>
                </a:gridCol>
                <a:gridCol w="10367943">
                  <a:extLst>
                    <a:ext uri="{9D8B030D-6E8A-4147-A177-3AD203B41FA5}">
                      <a16:colId xmlns:a16="http://schemas.microsoft.com/office/drawing/2014/main" val="20001"/>
                    </a:ext>
                  </a:extLst>
                </a:gridCol>
              </a:tblGrid>
              <a:tr h="608753">
                <a:tc>
                  <a:txBody>
                    <a:bodyPr/>
                    <a:lstStyle/>
                    <a:p>
                      <a:pPr algn="ctr">
                        <a:lnSpc>
                          <a:spcPct val="107000"/>
                        </a:lnSpc>
                        <a:spcBef>
                          <a:spcPts val="300"/>
                        </a:spcBef>
                        <a:spcAft>
                          <a:spcPts val="300"/>
                        </a:spcAft>
                      </a:pPr>
                      <a:r>
                        <a:rPr lang="en-US" sz="3700" b="1" dirty="0" err="1">
                          <a:solidFill>
                            <a:schemeClr val="bg1"/>
                          </a:solidFill>
                          <a:effectLst/>
                          <a:latin typeface="Times New Roman" panose="02020603050405020304" pitchFamily="18" charset="0"/>
                          <a:cs typeface="Times New Roman" panose="02020603050405020304" pitchFamily="18" charset="0"/>
                        </a:rPr>
                        <a:t>Bước</a:t>
                      </a:r>
                      <a:endParaRPr lang="en-US"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nchor="ctr">
                    <a:solidFill>
                      <a:schemeClr val="accent6"/>
                    </a:solidFill>
                  </a:tcPr>
                </a:tc>
                <a:tc>
                  <a:txBody>
                    <a:bodyPr/>
                    <a:lstStyle/>
                    <a:p>
                      <a:pPr algn="ctr">
                        <a:lnSpc>
                          <a:spcPct val="107000"/>
                        </a:lnSpc>
                        <a:spcBef>
                          <a:spcPts val="300"/>
                        </a:spcBef>
                        <a:spcAft>
                          <a:spcPts val="300"/>
                        </a:spcAft>
                      </a:pPr>
                      <a:r>
                        <a:rPr lang="en-US" sz="3700" b="1" dirty="0" err="1">
                          <a:solidFill>
                            <a:schemeClr val="bg1"/>
                          </a:solidFill>
                          <a:effectLst/>
                          <a:latin typeface="Times New Roman" panose="02020603050405020304" pitchFamily="18" charset="0"/>
                          <a:cs typeface="Times New Roman" panose="02020603050405020304" pitchFamily="18" charset="0"/>
                        </a:rPr>
                        <a:t>Các</a:t>
                      </a:r>
                      <a:r>
                        <a:rPr lang="en-US" sz="3700" b="1" dirty="0">
                          <a:solidFill>
                            <a:schemeClr val="bg1"/>
                          </a:solidFill>
                          <a:effectLst/>
                          <a:latin typeface="Times New Roman" panose="02020603050405020304" pitchFamily="18" charset="0"/>
                          <a:cs typeface="Times New Roman" panose="02020603050405020304" pitchFamily="18" charset="0"/>
                        </a:rPr>
                        <a:t> </a:t>
                      </a:r>
                      <a:r>
                        <a:rPr lang="en-US" sz="3700" b="1" dirty="0" err="1">
                          <a:solidFill>
                            <a:schemeClr val="bg1"/>
                          </a:solidFill>
                          <a:effectLst/>
                          <a:latin typeface="Times New Roman" panose="02020603050405020304" pitchFamily="18" charset="0"/>
                          <a:cs typeface="Times New Roman" panose="02020603050405020304" pitchFamily="18" charset="0"/>
                        </a:rPr>
                        <a:t>hoạt</a:t>
                      </a:r>
                      <a:r>
                        <a:rPr lang="en-US" sz="3700" b="1" dirty="0">
                          <a:solidFill>
                            <a:schemeClr val="bg1"/>
                          </a:solidFill>
                          <a:effectLst/>
                          <a:latin typeface="Times New Roman" panose="02020603050405020304" pitchFamily="18" charset="0"/>
                          <a:cs typeface="Times New Roman" panose="02020603050405020304" pitchFamily="18" charset="0"/>
                        </a:rPr>
                        <a:t> </a:t>
                      </a:r>
                      <a:r>
                        <a:rPr lang="en-US" sz="3700" b="1" dirty="0" err="1">
                          <a:solidFill>
                            <a:schemeClr val="bg1"/>
                          </a:solidFill>
                          <a:effectLst/>
                          <a:latin typeface="Times New Roman" panose="02020603050405020304" pitchFamily="18" charset="0"/>
                          <a:cs typeface="Times New Roman" panose="02020603050405020304" pitchFamily="18" charset="0"/>
                        </a:rPr>
                        <a:t>động</a:t>
                      </a:r>
                      <a:r>
                        <a:rPr lang="en-US" sz="3700" b="1" dirty="0">
                          <a:solidFill>
                            <a:schemeClr val="bg1"/>
                          </a:solidFill>
                          <a:effectLst/>
                          <a:latin typeface="Times New Roman" panose="02020603050405020304" pitchFamily="18" charset="0"/>
                          <a:cs typeface="Times New Roman" panose="02020603050405020304" pitchFamily="18" charset="0"/>
                        </a:rPr>
                        <a:t> </a:t>
                      </a:r>
                      <a:r>
                        <a:rPr lang="en-US" sz="3700" b="1" dirty="0" err="1">
                          <a:solidFill>
                            <a:schemeClr val="bg1"/>
                          </a:solidFill>
                          <a:effectLst/>
                          <a:latin typeface="Times New Roman" panose="02020603050405020304" pitchFamily="18" charset="0"/>
                          <a:cs typeface="Times New Roman" panose="02020603050405020304" pitchFamily="18" charset="0"/>
                        </a:rPr>
                        <a:t>của</a:t>
                      </a:r>
                      <a:r>
                        <a:rPr lang="en-US" sz="3700" b="1" dirty="0">
                          <a:solidFill>
                            <a:schemeClr val="bg1"/>
                          </a:solidFill>
                          <a:effectLst/>
                          <a:latin typeface="Times New Roman" panose="02020603050405020304" pitchFamily="18" charset="0"/>
                          <a:cs typeface="Times New Roman" panose="02020603050405020304" pitchFamily="18" charset="0"/>
                        </a:rPr>
                        <a:t> </a:t>
                      </a:r>
                      <a:r>
                        <a:rPr lang="en-US" sz="3700" b="1" dirty="0" err="1">
                          <a:solidFill>
                            <a:schemeClr val="bg1"/>
                          </a:solidFill>
                          <a:effectLst/>
                          <a:latin typeface="Times New Roman" panose="02020603050405020304" pitchFamily="18" charset="0"/>
                          <a:cs typeface="Times New Roman" panose="02020603050405020304" pitchFamily="18" charset="0"/>
                        </a:rPr>
                        <a:t>hai</a:t>
                      </a:r>
                      <a:r>
                        <a:rPr lang="en-US" sz="3700" b="1" dirty="0">
                          <a:solidFill>
                            <a:schemeClr val="bg1"/>
                          </a:solidFill>
                          <a:effectLst/>
                          <a:latin typeface="Times New Roman" panose="02020603050405020304" pitchFamily="18" charset="0"/>
                          <a:cs typeface="Times New Roman" panose="02020603050405020304" pitchFamily="18" charset="0"/>
                        </a:rPr>
                        <a:t> </a:t>
                      </a:r>
                      <a:r>
                        <a:rPr lang="en-US" sz="3700" b="1" dirty="0" err="1">
                          <a:solidFill>
                            <a:schemeClr val="bg1"/>
                          </a:solidFill>
                          <a:effectLst/>
                          <a:latin typeface="Times New Roman" panose="02020603050405020304" pitchFamily="18" charset="0"/>
                          <a:cs typeface="Times New Roman" panose="02020603050405020304" pitchFamily="18" charset="0"/>
                        </a:rPr>
                        <a:t>nhân</a:t>
                      </a:r>
                      <a:r>
                        <a:rPr lang="en-US" sz="3700" b="1" dirty="0">
                          <a:solidFill>
                            <a:schemeClr val="bg1"/>
                          </a:solidFill>
                          <a:effectLst/>
                          <a:latin typeface="Times New Roman" panose="02020603050405020304" pitchFamily="18" charset="0"/>
                          <a:cs typeface="Times New Roman" panose="02020603050405020304" pitchFamily="18" charset="0"/>
                        </a:rPr>
                        <a:t> </a:t>
                      </a:r>
                      <a:r>
                        <a:rPr lang="en-US" sz="3700" b="1" dirty="0" err="1">
                          <a:solidFill>
                            <a:schemeClr val="bg1"/>
                          </a:solidFill>
                          <a:effectLst/>
                          <a:latin typeface="Times New Roman" panose="02020603050405020304" pitchFamily="18" charset="0"/>
                          <a:cs typeface="Times New Roman" panose="02020603050405020304" pitchFamily="18" charset="0"/>
                        </a:rPr>
                        <a:t>vật</a:t>
                      </a:r>
                      <a:endParaRPr lang="en-US"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nchor="ctr">
                    <a:solidFill>
                      <a:schemeClr val="accent6"/>
                    </a:solidFill>
                  </a:tcPr>
                </a:tc>
                <a:extLst>
                  <a:ext uri="{0D108BD9-81ED-4DB2-BD59-A6C34878D82A}">
                    <a16:rowId xmlns:a16="http://schemas.microsoft.com/office/drawing/2014/main" val="10000"/>
                  </a:ext>
                </a:extLst>
              </a:tr>
              <a:tr h="1043601">
                <a:tc>
                  <a:txBody>
                    <a:bodyPr/>
                    <a:lstStyle/>
                    <a:p>
                      <a:pPr algn="ctr">
                        <a:lnSpc>
                          <a:spcPct val="107000"/>
                        </a:lnSpc>
                        <a:spcBef>
                          <a:spcPts val="300"/>
                        </a:spcBef>
                        <a:spcAft>
                          <a:spcPts val="300"/>
                        </a:spcAft>
                      </a:pPr>
                      <a:r>
                        <a:rPr lang="en-US" sz="3200" dirty="0">
                          <a:effectLst/>
                          <a:latin typeface="Times New Roman" panose="02020603050405020304" pitchFamily="18" charset="0"/>
                          <a:cs typeface="Times New Roman" panose="02020603050405020304" pitchFamily="18" charset="0"/>
                        </a:rPr>
                        <a:t>1a+1b.</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nchor="ctr"/>
                </a:tc>
                <a:tc>
                  <a:txBody>
                    <a:bodyPr/>
                    <a:lstStyle/>
                    <a:p>
                      <a:pPr algn="just">
                        <a:lnSpc>
                          <a:spcPct val="107000"/>
                        </a:lnSpc>
                        <a:spcBef>
                          <a:spcPts val="300"/>
                        </a:spcBef>
                        <a:spcAft>
                          <a:spcPts val="300"/>
                        </a:spcAft>
                      </a:pPr>
                      <a:r>
                        <a:rPr lang="en-US" sz="3200">
                          <a:effectLst/>
                          <a:latin typeface="Times New Roman" panose="02020603050405020304" pitchFamily="18" charset="0"/>
                          <a:cs typeface="Times New Roman" panose="02020603050405020304" pitchFamily="18" charset="0"/>
                        </a:rPr>
                        <a:t>Đặt nhân vật Mèo và nhân vật Hươu cao cổ đứng cạnh nhau bên trái căn phòng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tc>
                <a:extLst>
                  <a:ext uri="{0D108BD9-81ED-4DB2-BD59-A6C34878D82A}">
                    <a16:rowId xmlns:a16="http://schemas.microsoft.com/office/drawing/2014/main" val="10001"/>
                  </a:ext>
                </a:extLst>
              </a:tr>
              <a:tr h="1043601">
                <a:tc>
                  <a:txBody>
                    <a:bodyPr/>
                    <a:lstStyle/>
                    <a:p>
                      <a:pPr algn="ctr">
                        <a:lnSpc>
                          <a:spcPct val="107000"/>
                        </a:lnSpc>
                        <a:spcBef>
                          <a:spcPts val="300"/>
                        </a:spcBef>
                        <a:spcAft>
                          <a:spcPts val="300"/>
                        </a:spcAft>
                      </a:pPr>
                      <a:r>
                        <a:rPr lang="en-US" sz="3200">
                          <a:effectLst/>
                          <a:latin typeface="Times New Roman" panose="02020603050405020304" pitchFamily="18" charset="0"/>
                          <a:cs typeface="Times New Roman" panose="02020603050405020304" pitchFamily="18" charset="0"/>
                        </a:rPr>
                        <a:t>2a.</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nchor="ctr"/>
                </a:tc>
                <a:tc>
                  <a:txBody>
                    <a:bodyPr/>
                    <a:lstStyle/>
                    <a:p>
                      <a:pPr algn="just">
                        <a:lnSpc>
                          <a:spcPct val="107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Mèo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nói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Trời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lạnh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điều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tồi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cậu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gì</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cs typeface="Times New Roman" panose="02020603050405020304" pitchFamily="18" charset="0"/>
                        </a:rPr>
                        <a:t> 2 </a:t>
                      </a:r>
                      <a:r>
                        <a:rPr lang="en-US" sz="3200" dirty="0" err="1">
                          <a:effectLst/>
                          <a:latin typeface="Times New Roman" panose="02020603050405020304" pitchFamily="18" charset="0"/>
                          <a:cs typeface="Times New Roman" panose="02020603050405020304" pitchFamily="18" charset="0"/>
                        </a:rPr>
                        <a:t>giây</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tc>
                <a:extLst>
                  <a:ext uri="{0D108BD9-81ED-4DB2-BD59-A6C34878D82A}">
                    <a16:rowId xmlns:a16="http://schemas.microsoft.com/office/drawing/2014/main" val="10002"/>
                  </a:ext>
                </a:extLst>
              </a:tr>
              <a:tr h="530588">
                <a:tc>
                  <a:txBody>
                    <a:bodyPr/>
                    <a:lstStyle/>
                    <a:p>
                      <a:pPr algn="ctr">
                        <a:lnSpc>
                          <a:spcPct val="107000"/>
                        </a:lnSpc>
                        <a:spcBef>
                          <a:spcPts val="300"/>
                        </a:spcBef>
                        <a:spcAft>
                          <a:spcPts val="300"/>
                        </a:spcAft>
                      </a:pPr>
                      <a:r>
                        <a:rPr lang="en-US" sz="3200">
                          <a:effectLst/>
                          <a:latin typeface="Times New Roman" panose="02020603050405020304" pitchFamily="18" charset="0"/>
                          <a:cs typeface="Times New Roman" panose="02020603050405020304" pitchFamily="18" charset="0"/>
                        </a:rPr>
                        <a:t>2b.</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nchor="ctr"/>
                </a:tc>
                <a:tc>
                  <a:txBody>
                    <a:bodyPr/>
                    <a:lstStyle/>
                    <a:p>
                      <a:pPr algn="just">
                        <a:lnSpc>
                          <a:spcPct val="107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Hươu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cổ</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suy</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nghĩ</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cs typeface="Times New Roman" panose="02020603050405020304" pitchFamily="18" charset="0"/>
                        </a:rPr>
                        <a:t> 1,5 </a:t>
                      </a:r>
                      <a:r>
                        <a:rPr lang="en-US" sz="3200" dirty="0" err="1">
                          <a:effectLst/>
                          <a:latin typeface="Times New Roman" panose="02020603050405020304" pitchFamily="18" charset="0"/>
                          <a:cs typeface="Times New Roman" panose="02020603050405020304" pitchFamily="18" charset="0"/>
                        </a:rPr>
                        <a:t>giây</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tc>
                <a:extLst>
                  <a:ext uri="{0D108BD9-81ED-4DB2-BD59-A6C34878D82A}">
                    <a16:rowId xmlns:a16="http://schemas.microsoft.com/office/drawing/2014/main" val="10003"/>
                  </a:ext>
                </a:extLst>
              </a:tr>
              <a:tr h="1043601">
                <a:tc>
                  <a:txBody>
                    <a:bodyPr/>
                    <a:lstStyle/>
                    <a:p>
                      <a:pPr algn="ctr">
                        <a:lnSpc>
                          <a:spcPct val="107000"/>
                        </a:lnSpc>
                        <a:spcBef>
                          <a:spcPts val="300"/>
                        </a:spcBef>
                        <a:spcAft>
                          <a:spcPts val="300"/>
                        </a:spcAft>
                      </a:pPr>
                      <a:r>
                        <a:rPr lang="en-US" sz="3200">
                          <a:effectLst/>
                          <a:latin typeface="Times New Roman" panose="02020603050405020304" pitchFamily="18" charset="0"/>
                          <a:cs typeface="Times New Roman" panose="02020603050405020304" pitchFamily="18" charset="0"/>
                        </a:rPr>
                        <a:t>3b.</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nchor="ctr"/>
                </a:tc>
                <a:tc>
                  <a:txBody>
                    <a:bodyPr/>
                    <a:lstStyle/>
                    <a:p>
                      <a:pPr algn="just">
                        <a:lnSpc>
                          <a:spcPct val="107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Hươu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cổ</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đáp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uống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nóng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Mèo</a:t>
                      </a:r>
                      <a:r>
                        <a:rPr lang="en-US" sz="3200" dirty="0">
                          <a:effectLst/>
                          <a:latin typeface="Times New Roman" panose="02020603050405020304" pitchFamily="18" charset="0"/>
                          <a:cs typeface="Times New Roman" panose="02020603050405020304" pitchFamily="18" charset="0"/>
                        </a:rPr>
                        <a:t> ạ” </a:t>
                      </a:r>
                      <a:r>
                        <a:rPr lang="en-US" sz="3200" dirty="0" err="1">
                          <a:effectLst/>
                          <a:latin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cs typeface="Times New Roman" panose="02020603050405020304" pitchFamily="18" charset="0"/>
                        </a:rPr>
                        <a:t>2 giây</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tc>
                <a:extLst>
                  <a:ext uri="{0D108BD9-81ED-4DB2-BD59-A6C34878D82A}">
                    <a16:rowId xmlns:a16="http://schemas.microsoft.com/office/drawing/2014/main" val="10004"/>
                  </a:ext>
                </a:extLst>
              </a:tr>
              <a:tr h="530588">
                <a:tc>
                  <a:txBody>
                    <a:bodyPr/>
                    <a:lstStyle/>
                    <a:p>
                      <a:pPr algn="ctr">
                        <a:lnSpc>
                          <a:spcPct val="107000"/>
                        </a:lnSpc>
                        <a:spcBef>
                          <a:spcPts val="300"/>
                        </a:spcBef>
                        <a:spcAft>
                          <a:spcPts val="300"/>
                        </a:spcAft>
                      </a:pPr>
                      <a:r>
                        <a:rPr lang="en-US" sz="3200">
                          <a:effectLst/>
                          <a:latin typeface="Times New Roman" panose="02020603050405020304" pitchFamily="18" charset="0"/>
                          <a:cs typeface="Times New Roman" panose="02020603050405020304" pitchFamily="18" charset="0"/>
                        </a:rPr>
                        <a:t>3a.</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nchor="ctr"/>
                </a:tc>
                <a:tc>
                  <a:txBody>
                    <a:bodyPr/>
                    <a:lstStyle/>
                    <a:p>
                      <a:pPr algn="just">
                        <a:lnSpc>
                          <a:spcPct val="107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mèo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hỏi</a:t>
                      </a:r>
                      <a:r>
                        <a:rPr lang="en-US" sz="3200" dirty="0">
                          <a:effectLst/>
                          <a:latin typeface="Times New Roman" panose="02020603050405020304" pitchFamily="18" charset="0"/>
                          <a:cs typeface="Times New Roman" panose="02020603050405020304" pitchFamily="18" charset="0"/>
                        </a:rPr>
                        <a:t>: Sao </a:t>
                      </a:r>
                      <a:r>
                        <a:rPr lang="en-US" sz="3200" dirty="0" err="1">
                          <a:effectLst/>
                          <a:latin typeface="Times New Roman" panose="02020603050405020304" pitchFamily="18" charset="0"/>
                          <a:cs typeface="Times New Roman" panose="02020603050405020304" pitchFamily="18" charset="0"/>
                        </a:rPr>
                        <a:t>lại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vậy</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cs typeface="Times New Roman" panose="02020603050405020304" pitchFamily="18" charset="0"/>
                        </a:rPr>
                        <a:t> 1,5 </a:t>
                      </a:r>
                      <a:r>
                        <a:rPr lang="en-US" sz="3200" dirty="0" err="1">
                          <a:effectLst/>
                          <a:latin typeface="Times New Roman" panose="02020603050405020304" pitchFamily="18" charset="0"/>
                          <a:cs typeface="Times New Roman" panose="02020603050405020304" pitchFamily="18" charset="0"/>
                        </a:rPr>
                        <a:t>giây</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tc>
                <a:extLst>
                  <a:ext uri="{0D108BD9-81ED-4DB2-BD59-A6C34878D82A}">
                    <a16:rowId xmlns:a16="http://schemas.microsoft.com/office/drawing/2014/main" val="10005"/>
                  </a:ext>
                </a:extLst>
              </a:tr>
              <a:tr h="1061176">
                <a:tc>
                  <a:txBody>
                    <a:bodyPr/>
                    <a:lstStyle/>
                    <a:p>
                      <a:pPr algn="ctr">
                        <a:lnSpc>
                          <a:spcPct val="107000"/>
                        </a:lnSpc>
                        <a:spcBef>
                          <a:spcPts val="300"/>
                        </a:spcBef>
                        <a:spcAft>
                          <a:spcPts val="300"/>
                        </a:spcAft>
                      </a:pPr>
                      <a:r>
                        <a:rPr lang="en-US" sz="3200">
                          <a:effectLst/>
                          <a:latin typeface="Times New Roman" panose="02020603050405020304" pitchFamily="18" charset="0"/>
                          <a:cs typeface="Times New Roman" panose="02020603050405020304" pitchFamily="18" charset="0"/>
                        </a:rPr>
                        <a:t>4b.</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nchor="ctr"/>
                </a:tc>
                <a:tc>
                  <a:txBody>
                    <a:bodyPr/>
                    <a:lstStyle/>
                    <a:p>
                      <a:pPr algn="just">
                        <a:lnSpc>
                          <a:spcPct val="107000"/>
                        </a:lnSpc>
                        <a:spcBef>
                          <a:spcPts val="300"/>
                        </a:spcBef>
                        <a:spcAft>
                          <a:spcPts val="300"/>
                        </a:spcAft>
                      </a:pPr>
                      <a:r>
                        <a:rPr lang="en-US" sz="3200">
                          <a:effectLst/>
                          <a:latin typeface="Times New Roman" panose="02020603050405020304" pitchFamily="18" charset="0"/>
                          <a:cs typeface="Times New Roman" panose="02020603050405020304" pitchFamily="18" charset="0"/>
                        </a:rPr>
                        <a:t>Nhân vật Hươu cao cổ trả lời: “Khi trà xuống được bụng mình thì nó nguội lạnh mất rồi!” trong 2 giây.</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tc>
                <a:extLst>
                  <a:ext uri="{0D108BD9-81ED-4DB2-BD59-A6C34878D82A}">
                    <a16:rowId xmlns:a16="http://schemas.microsoft.com/office/drawing/2014/main" val="10006"/>
                  </a:ext>
                </a:extLst>
              </a:tr>
              <a:tr h="1043601">
                <a:tc>
                  <a:txBody>
                    <a:bodyPr/>
                    <a:lstStyle/>
                    <a:p>
                      <a:pPr algn="ctr">
                        <a:lnSpc>
                          <a:spcPct val="107000"/>
                        </a:lnSpc>
                        <a:spcBef>
                          <a:spcPts val="300"/>
                        </a:spcBef>
                        <a:spcAft>
                          <a:spcPts val="300"/>
                        </a:spcAft>
                      </a:pPr>
                      <a:r>
                        <a:rPr lang="en-US" sz="3200" dirty="0">
                          <a:effectLst/>
                          <a:latin typeface="Times New Roman" panose="02020603050405020304" pitchFamily="18" charset="0"/>
                          <a:cs typeface="Times New Roman" panose="02020603050405020304" pitchFamily="18" charset="0"/>
                        </a:rPr>
                        <a:t>4a+5b.</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nchor="ctr"/>
                </a:tc>
                <a:tc>
                  <a:txBody>
                    <a:bodyPr/>
                    <a:lstStyle/>
                    <a:p>
                      <a:pPr algn="just">
                        <a:lnSpc>
                          <a:spcPct val="107000"/>
                        </a:lnSpc>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Cả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hai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Mèo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cười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Hươu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cổ</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cùng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cười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cs typeface="Times New Roman" panose="02020603050405020304" pitchFamily="18" charset="0"/>
                        </a:rPr>
                        <a:t> 2,5 </a:t>
                      </a:r>
                      <a:r>
                        <a:rPr lang="en-US" sz="3200" dirty="0" err="1">
                          <a:effectLst/>
                          <a:latin typeface="Times New Roman" panose="02020603050405020304" pitchFamily="18" charset="0"/>
                          <a:cs typeface="Times New Roman" panose="02020603050405020304" pitchFamily="18" charset="0"/>
                        </a:rPr>
                        <a:t>giây</a:t>
                      </a: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267" marR="80267"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08122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nenxanh2"/>
          <p:cNvPicPr>
            <a:picLocks noChangeAspect="1" noChangeArrowheads="1"/>
          </p:cNvPicPr>
          <p:nvPr/>
        </p:nvPicPr>
        <p:blipFill rotWithShape="1">
          <a:blip r:embed="rId2">
            <a:extLst>
              <a:ext uri="{28A0092B-C50C-407E-A947-70E740481C1C}">
                <a14:useLocalDpi xmlns:a14="http://schemas.microsoft.com/office/drawing/2010/main" val="0"/>
              </a:ext>
            </a:extLst>
          </a:blip>
          <a:srcRect t="12471" r="1112" b="2646"/>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ông suất là gì? Công thức và cách tính công suất điện">
            <a:extLst>
              <a:ext uri="{FF2B5EF4-FFF2-40B4-BE49-F238E27FC236}">
                <a16:creationId xmlns:a16="http://schemas.microsoft.com/office/drawing/2014/main" id="{AD99620B-B5CB-4BA8-B0B8-FDB3D5CB9CD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3152" y1="36275" x2="53523" y2="51569"/>
                        <a14:foregroundMark x1="53523" y1="51569" x2="54512" y2="55686"/>
                        <a14:foregroundMark x1="44376" y1="37647" x2="45983" y2="51176"/>
                        <a14:foregroundMark x1="22497" y1="74706" x2="15698" y2="78235"/>
                        <a14:foregroundMark x1="32138" y1="83137" x2="24722" y2="87255"/>
                      </a14:backgroundRemoval>
                    </a14:imgEffect>
                  </a14:imgLayer>
                </a14:imgProps>
              </a:ext>
              <a:ext uri="{28A0092B-C50C-407E-A947-70E740481C1C}">
                <a14:useLocalDpi xmlns:a14="http://schemas.microsoft.com/office/drawing/2010/main" val="0"/>
              </a:ext>
            </a:extLst>
          </a:blip>
          <a:srcRect/>
          <a:stretch>
            <a:fillRect/>
          </a:stretch>
        </p:blipFill>
        <p:spPr bwMode="auto">
          <a:xfrm>
            <a:off x="928915" y="1874688"/>
            <a:ext cx="1983152" cy="12501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ình ảnh học sinh chăm chú nghe giảng bài - PNG">
            <a:extLst>
              <a:ext uri="{FF2B5EF4-FFF2-40B4-BE49-F238E27FC236}">
                <a16:creationId xmlns:a16="http://schemas.microsoft.com/office/drawing/2014/main" id="{B948068C-D016-4747-AF23-9A607F693E2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533" b="98584" l="2500" r="98500">
                        <a14:foregroundMark x1="17750" y1="27479" x2="17750" y2="48725"/>
                        <a14:foregroundMark x1="22750" y1="20680" x2="10750" y2="25212"/>
                        <a14:foregroundMark x1="2500" y1="27479" x2="5250" y2="43909"/>
                        <a14:foregroundMark x1="21750" y1="38244" x2="26000" y2="46176"/>
                        <a14:foregroundMark x1="26000" y1="46176" x2="26250" y2="45326"/>
                        <a14:foregroundMark x1="29250" y1="35411" x2="27750" y2="42776"/>
                        <a14:foregroundMark x1="28500" y1="30312" x2="27750" y2="45326"/>
                        <a14:foregroundMark x1="56250" y1="14164" x2="58750" y2="30028"/>
                        <a14:foregroundMark x1="67500" y1="4816" x2="70500" y2="4533"/>
                        <a14:foregroundMark x1="19750" y1="55524" x2="20250" y2="63739"/>
                        <a14:foregroundMark x1="20250" y1="63739" x2="20250" y2="63739"/>
                        <a14:foregroundMark x1="29000" y1="70538" x2="28750" y2="83569"/>
                        <a14:foregroundMark x1="28750" y1="83569" x2="29250" y2="81020"/>
                        <a14:foregroundMark x1="38750" y1="65722" x2="39000" y2="77904"/>
                        <a14:foregroundMark x1="31000" y1="88669" x2="36750" y2="89802"/>
                        <a14:foregroundMark x1="26500" y1="89802" x2="35250" y2="91501"/>
                        <a14:foregroundMark x1="35250" y1="91501" x2="39250" y2="90935"/>
                        <a14:foregroundMark x1="13000" y1="84703" x2="15250" y2="98584"/>
                        <a14:foregroundMark x1="15250" y1="98584" x2="15500" y2="98017"/>
                        <a14:foregroundMark x1="66250" y1="19830" x2="67000" y2="23513"/>
                        <a14:foregroundMark x1="64750" y1="45609" x2="64250" y2="51841"/>
                        <a14:foregroundMark x1="70750" y1="38527" x2="70750" y2="44193"/>
                        <a14:foregroundMark x1="66750" y1="40227" x2="66750" y2="45609"/>
                        <a14:foregroundMark x1="73750" y1="56657" x2="77000" y2="62890"/>
                        <a14:foregroundMark x1="85000" y1="51275" x2="89750" y2="58640"/>
                        <a14:foregroundMark x1="89750" y1="58640" x2="89750" y2="58640"/>
                        <a14:foregroundMark x1="95000" y1="56091" x2="96750" y2="58640"/>
                        <a14:foregroundMark x1="84250" y1="69122" x2="88000" y2="72238"/>
                        <a14:foregroundMark x1="63500" y1="70822" x2="70000" y2="78754"/>
                        <a14:foregroundMark x1="70000" y1="78754" x2="70500" y2="79037"/>
                        <a14:foregroundMark x1="61250" y1="75071" x2="69500" y2="81870"/>
                        <a14:foregroundMark x1="69500" y1="81870" x2="73000" y2="81303"/>
                        <a14:foregroundMark x1="58000" y1="73371" x2="62750" y2="78754"/>
                        <a14:foregroundMark x1="87000" y1="74221" x2="81500" y2="75354"/>
                        <a14:foregroundMark x1="98500" y1="58357" x2="92750" y2="60057"/>
                        <a14:foregroundMark x1="62250" y1="43626" x2="64250" y2="51841"/>
                        <a14:foregroundMark x1="63750" y1="46742" x2="71500" y2="46176"/>
                        <a14:foregroundMark x1="71500" y1="46176" x2="65000" y2="41643"/>
                        <a14:foregroundMark x1="65000" y1="41643" x2="64000" y2="49858"/>
                        <a14:foregroundMark x1="64000" y1="49858" x2="69750" y2="49858"/>
                        <a14:foregroundMark x1="15750" y1="56941" x2="15750" y2="64023"/>
                        <a14:foregroundMark x1="61750" y1="48159" x2="61000" y2="53541"/>
                        <a14:foregroundMark x1="59750" y1="43059" x2="61750" y2="50992"/>
                        <a14:foregroundMark x1="61750" y1="50992" x2="60000" y2="43059"/>
                        <a14:foregroundMark x1="60000" y1="43059" x2="60000" y2="43059"/>
                        <a14:foregroundMark x1="62750" y1="39660" x2="64750" y2="47309"/>
                        <a14:foregroundMark x1="74000" y1="41643" x2="77000" y2="41076"/>
                        <a14:foregroundMark x1="75750" y1="37960" x2="72000" y2="41076"/>
                        <a14:foregroundMark x1="76000" y1="37394" x2="76000" y2="39377"/>
                        <a14:foregroundMark x1="76750" y1="37677" x2="77000" y2="39377"/>
                        <a14:foregroundMark x1="77000" y1="41360" x2="76750" y2="42776"/>
                        <a14:foregroundMark x1="49500" y1="17847" x2="49750" y2="21530"/>
                      </a14:backgroundRemoval>
                    </a14:imgEffect>
                  </a14:imgLayer>
                </a14:imgProps>
              </a:ext>
              <a:ext uri="{28A0092B-C50C-407E-A947-70E740481C1C}">
                <a14:useLocalDpi xmlns:a14="http://schemas.microsoft.com/office/drawing/2010/main" val="0"/>
              </a:ext>
            </a:extLst>
          </a:blip>
          <a:srcRect/>
          <a:stretch>
            <a:fillRect/>
          </a:stretch>
        </p:blipFill>
        <p:spPr bwMode="auto">
          <a:xfrm>
            <a:off x="4218693" y="3027593"/>
            <a:ext cx="3285860" cy="289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172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out)">
                                      <p:cBhvr>
                                        <p:cTn id="7" dur="750"/>
                                        <p:tgtEl>
                                          <p:spTgt spid="7170"/>
                                        </p:tgtEl>
                                      </p:cBhvr>
                                    </p:animEffect>
                                  </p:childTnLst>
                                </p:cTn>
                              </p:par>
                              <p:par>
                                <p:cTn id="8" presetID="6" presetClass="entr" presetSubtype="32"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circle(out)">
                                      <p:cBhvr>
                                        <p:cTn id="10" dur="750"/>
                                        <p:tgtEl>
                                          <p:spTgt spid="7172"/>
                                        </p:tgtEl>
                                      </p:cBhvr>
                                    </p:animEffect>
                                  </p:childTnLst>
                                </p:cTn>
                              </p:par>
                              <p:par>
                                <p:cTn id="11" presetID="6" presetClass="entr" presetSubtype="32" fill="hold" nodeType="withEffect">
                                  <p:stCondLst>
                                    <p:cond delay="0"/>
                                  </p:stCondLst>
                                  <p:childTnLst>
                                    <p:set>
                                      <p:cBhvr>
                                        <p:cTn id="12" dur="1" fill="hold">
                                          <p:stCondLst>
                                            <p:cond delay="0"/>
                                          </p:stCondLst>
                                        </p:cTn>
                                        <p:tgtEl>
                                          <p:spTgt spid="30722"/>
                                        </p:tgtEl>
                                        <p:attrNameLst>
                                          <p:attrName>style.visibility</p:attrName>
                                        </p:attrNameLst>
                                      </p:cBhvr>
                                      <p:to>
                                        <p:strVal val="visible"/>
                                      </p:to>
                                    </p:set>
                                    <p:animEffect transition="in" filter="circle(out)">
                                      <p:cBhvr>
                                        <p:cTn id="13" dur="75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ACF8C31-1265-4B89-85A8-456640FE9225}"/>
              </a:ext>
            </a:extLst>
          </p:cNvPr>
          <p:cNvSpPr/>
          <p:nvPr/>
        </p:nvSpPr>
        <p:spPr>
          <a:xfrm>
            <a:off x="-58058" y="6694576"/>
            <a:ext cx="12250057" cy="1634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7" name="Rectangle: Rounded Corners 6">
            <a:extLst>
              <a:ext uri="{FF2B5EF4-FFF2-40B4-BE49-F238E27FC236}">
                <a16:creationId xmlns:a16="http://schemas.microsoft.com/office/drawing/2014/main" id="{1C4D6480-C60E-4300-8AE2-6E6E7B6C1501}"/>
              </a:ext>
            </a:extLst>
          </p:cNvPr>
          <p:cNvSpPr/>
          <p:nvPr/>
        </p:nvSpPr>
        <p:spPr>
          <a:xfrm>
            <a:off x="0" y="-36380"/>
            <a:ext cx="12192000" cy="16342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3" name="Thought Bubble: Cloud 2">
            <a:extLst>
              <a:ext uri="{FF2B5EF4-FFF2-40B4-BE49-F238E27FC236}">
                <a16:creationId xmlns:a16="http://schemas.microsoft.com/office/drawing/2014/main" id="{4C296C5C-30C2-4267-B0BE-456F96D46F7A}"/>
              </a:ext>
            </a:extLst>
          </p:cNvPr>
          <p:cNvSpPr/>
          <p:nvPr/>
        </p:nvSpPr>
        <p:spPr bwMode="auto">
          <a:xfrm>
            <a:off x="648304" y="762342"/>
            <a:ext cx="10895391" cy="3922485"/>
          </a:xfrm>
          <a:prstGeom prst="cloudCallout">
            <a:avLst>
              <a:gd name="adj1" fmla="val -34162"/>
              <a:gd name="adj2" fmla="val 67844"/>
            </a:avLst>
          </a:prstGeom>
          <a:solidFill>
            <a:srgbClr val="FFC000"/>
          </a:solidFill>
          <a:ln w="9525" cap="flat" cmpd="sng" algn="ctr">
            <a:solidFill>
              <a:schemeClr val="accent1"/>
            </a:solidFill>
            <a:prstDash val="solid"/>
            <a:round/>
            <a:headEnd type="none" w="med" len="med"/>
            <a:tailEnd type="none" w="med" len="med"/>
          </a:ln>
        </p:spPr>
        <p:txBody>
          <a:bodyPr vert="horz" wrap="none" lIns="121920" tIns="60960" rIns="121920" bIns="60960" numCol="1" rtlCol="0" anchor="ctr" anchorCtr="0" compatLnSpc="1"/>
          <a:lstStyle/>
          <a:p>
            <a:pPr defTabSz="1219170" fontAlgn="base">
              <a:spcBef>
                <a:spcPct val="0"/>
              </a:spcBef>
              <a:spcAft>
                <a:spcPct val="0"/>
              </a:spcAft>
            </a:pPr>
            <a:endParaRPr lang="en-US" sz="2400">
              <a:latin typeface="Arial" panose="020B0604020202020204" pitchFamily="34" charset="0"/>
              <a:ea typeface="SimSun" panose="02010600030101010101" pitchFamily="2" charset="-122"/>
            </a:endParaRPr>
          </a:p>
        </p:txBody>
      </p:sp>
      <p:pic>
        <p:nvPicPr>
          <p:cNvPr id="5" name="Picture 2">
            <a:extLst>
              <a:ext uri="{FF2B5EF4-FFF2-40B4-BE49-F238E27FC236}">
                <a16:creationId xmlns:a16="http://schemas.microsoft.com/office/drawing/2014/main" id="{54696EEF-5FDA-41DC-872A-EB06A7F6D215}"/>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203209" y="3922485"/>
            <a:ext cx="2505376" cy="281853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7"/>
          <p:cNvSpPr txBox="1">
            <a:spLocks noChangeArrowheads="1"/>
          </p:cNvSpPr>
          <p:nvPr/>
        </p:nvSpPr>
        <p:spPr bwMode="auto">
          <a:xfrm>
            <a:off x="1684143" y="1794747"/>
            <a:ext cx="824149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800"/>
              </a:spcBef>
              <a:buNone/>
            </a:pPr>
            <a:r>
              <a:rPr lang="en-US" sz="4800" dirty="0">
                <a:solidFill>
                  <a:srgbClr val="080808"/>
                </a:solidFill>
                <a:cs typeface="Times New Roman" panose="02020603050405020304" pitchFamily="18" charset="0"/>
              </a:rPr>
              <a:t>Vi</a:t>
            </a:r>
            <a:r>
              <a:rPr lang="vi-VN" sz="4800" dirty="0">
                <a:solidFill>
                  <a:srgbClr val="080808"/>
                </a:solidFill>
                <a:cs typeface="Times New Roman" panose="02020603050405020304" pitchFamily="18" charset="0"/>
              </a:rPr>
              <a:t>ết chương trình đi</a:t>
            </a:r>
            <a:r>
              <a:rPr lang="en-US" sz="4800" dirty="0">
                <a:solidFill>
                  <a:srgbClr val="080808"/>
                </a:solidFill>
                <a:cs typeface="Times New Roman" panose="02020603050405020304" pitchFamily="18" charset="0"/>
              </a:rPr>
              <a:t>ề</a:t>
            </a:r>
            <a:r>
              <a:rPr lang="vi-VN" sz="4800" dirty="0">
                <a:solidFill>
                  <a:srgbClr val="080808"/>
                </a:solidFill>
                <a:cs typeface="Times New Roman" panose="02020603050405020304" pitchFamily="18" charset="0"/>
              </a:rPr>
              <a:t>u khiểu nhân vật Mèo và Hươu cao cổ</a:t>
            </a:r>
            <a:endParaRPr lang="en-US" sz="4800" dirty="0">
              <a:solidFill>
                <a:srgbClr val="080808"/>
              </a:solidFill>
              <a:cs typeface="Times New Roman" panose="02020603050405020304" pitchFamily="18" charset="0"/>
            </a:endParaRPr>
          </a:p>
        </p:txBody>
      </p:sp>
      <p:sp>
        <p:nvSpPr>
          <p:cNvPr id="9" name="WordArt 23">
            <a:extLst>
              <a:ext uri="{FF2B5EF4-FFF2-40B4-BE49-F238E27FC236}">
                <a16:creationId xmlns:a16="http://schemas.microsoft.com/office/drawing/2014/main" id="{C21AF3F5-67A2-4C29-B543-466A3EC2556C}"/>
              </a:ext>
            </a:extLst>
          </p:cNvPr>
          <p:cNvSpPr>
            <a:spLocks noChangeArrowheads="1" noChangeShapeType="1" noTextEdit="1"/>
          </p:cNvSpPr>
          <p:nvPr/>
        </p:nvSpPr>
        <p:spPr bwMode="auto">
          <a:xfrm>
            <a:off x="0" y="45333"/>
            <a:ext cx="7315200" cy="1016000"/>
          </a:xfrm>
          <a:prstGeom prst="rect">
            <a:avLst/>
          </a:prstGeom>
        </p:spPr>
        <p:txBody>
          <a:bodyPr wrap="none" fromWordArt="1">
            <a:prstTxWarp prst="textPlain">
              <a:avLst>
                <a:gd name="adj" fmla="val 50000"/>
              </a:avLst>
            </a:prstTxWarp>
          </a:bodyPr>
          <a:lstStyle/>
          <a:p>
            <a:pPr algn="ctr"/>
            <a:r>
              <a:rPr lang="en-US" sz="4267" b="1" kern="10" dirty="0">
                <a:ln w="19050">
                  <a:solidFill>
                    <a:srgbClr val="99CCFF"/>
                  </a:solidFill>
                  <a:round/>
                  <a:headEnd/>
                  <a:tailEnd/>
                </a:ln>
                <a:solidFill>
                  <a:srgbClr val="00B05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690765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10C1FF5-2612-4DE6-AB42-C5280EAA846B}"/>
              </a:ext>
            </a:extLst>
          </p:cNvPr>
          <p:cNvSpPr/>
          <p:nvPr/>
        </p:nvSpPr>
        <p:spPr>
          <a:xfrm>
            <a:off x="0" y="1"/>
            <a:ext cx="12192000" cy="1139673"/>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10" name="Rectangle: Rounded Corners 9">
            <a:extLst>
              <a:ext uri="{FF2B5EF4-FFF2-40B4-BE49-F238E27FC236}">
                <a16:creationId xmlns:a16="http://schemas.microsoft.com/office/drawing/2014/main" id="{C12C7B76-2C90-49A5-914A-170627236B9E}"/>
              </a:ext>
            </a:extLst>
          </p:cNvPr>
          <p:cNvSpPr/>
          <p:nvPr/>
        </p:nvSpPr>
        <p:spPr>
          <a:xfrm>
            <a:off x="-58058" y="6694576"/>
            <a:ext cx="12250057" cy="163425"/>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pic>
        <p:nvPicPr>
          <p:cNvPr id="1433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571" y="2047604"/>
            <a:ext cx="4509104" cy="13678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566" y="3276113"/>
            <a:ext cx="4509109" cy="1367876"/>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566" y="4882317"/>
            <a:ext cx="4514729" cy="18555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737461662"/>
              </p:ext>
            </p:extLst>
          </p:nvPr>
        </p:nvGraphicFramePr>
        <p:xfrm>
          <a:off x="1219200" y="1257906"/>
          <a:ext cx="10462954" cy="5430130"/>
        </p:xfrm>
        <a:graphic>
          <a:graphicData uri="http://schemas.openxmlformats.org/drawingml/2006/table">
            <a:tbl>
              <a:tblPr firstRow="1" firstCol="1" bandRow="1">
                <a:tableStyleId>{5940675A-B579-460E-94D1-54222C63F5DA}</a:tableStyleId>
              </a:tblPr>
              <a:tblGrid>
                <a:gridCol w="1797839">
                  <a:extLst>
                    <a:ext uri="{9D8B030D-6E8A-4147-A177-3AD203B41FA5}">
                      <a16:colId xmlns:a16="http://schemas.microsoft.com/office/drawing/2014/main" val="20000"/>
                    </a:ext>
                  </a:extLst>
                </a:gridCol>
                <a:gridCol w="8665115">
                  <a:extLst>
                    <a:ext uri="{9D8B030D-6E8A-4147-A177-3AD203B41FA5}">
                      <a16:colId xmlns:a16="http://schemas.microsoft.com/office/drawing/2014/main" val="20001"/>
                    </a:ext>
                  </a:extLst>
                </a:gridCol>
              </a:tblGrid>
              <a:tr h="695791">
                <a:tc>
                  <a:txBody>
                    <a:bodyPr/>
                    <a:lstStyle/>
                    <a:p>
                      <a:pPr algn="ctr">
                        <a:lnSpc>
                          <a:spcPct val="107000"/>
                        </a:lnSpc>
                        <a:spcBef>
                          <a:spcPts val="300"/>
                        </a:spcBef>
                        <a:spcAft>
                          <a:spcPts val="300"/>
                        </a:spcAft>
                      </a:pPr>
                      <a:r>
                        <a:rPr lang="en-US" sz="4300" dirty="0" err="1">
                          <a:effectLst/>
                          <a:latin typeface="Times New Roman" panose="02020603050405020304" pitchFamily="18" charset="0"/>
                          <a:cs typeface="Times New Roman" panose="02020603050405020304" pitchFamily="18" charset="0"/>
                        </a:rPr>
                        <a:t>Bước</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Bef>
                          <a:spcPts val="300"/>
                        </a:spcBef>
                        <a:spcAft>
                          <a:spcPts val="300"/>
                        </a:spcAft>
                      </a:pPr>
                      <a:r>
                        <a:rPr lang="en-US" sz="4300" dirty="0" err="1">
                          <a:effectLst/>
                          <a:latin typeface="Times New Roman" panose="02020603050405020304" pitchFamily="18" charset="0"/>
                          <a:cs typeface="Times New Roman" panose="02020603050405020304" pitchFamily="18" charset="0"/>
                        </a:rPr>
                        <a:t>Các</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hoạt</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động</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của</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hai</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nhân</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vật</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0"/>
                  </a:ext>
                </a:extLst>
              </a:tr>
              <a:tr h="2871667">
                <a:tc>
                  <a:txBody>
                    <a:bodyPr/>
                    <a:lstStyle/>
                    <a:p>
                      <a:pPr algn="ctr">
                        <a:lnSpc>
                          <a:spcPct val="107000"/>
                        </a:lnSpc>
                        <a:spcBef>
                          <a:spcPts val="300"/>
                        </a:spcBef>
                        <a:spcAft>
                          <a:spcPts val="300"/>
                        </a:spcAft>
                      </a:pPr>
                      <a:r>
                        <a:rPr lang="en-US" sz="4300" dirty="0">
                          <a:effectLst/>
                          <a:latin typeface="Times New Roman" panose="02020603050405020304" pitchFamily="18" charset="0"/>
                          <a:cs typeface="Times New Roman" panose="02020603050405020304" pitchFamily="18" charset="0"/>
                        </a:rPr>
                        <a:t>1a </a:t>
                      </a:r>
                      <a:r>
                        <a:rPr lang="en-US" sz="4300" dirty="0" err="1">
                          <a:effectLst/>
                          <a:latin typeface="Times New Roman" panose="02020603050405020304" pitchFamily="18" charset="0"/>
                          <a:cs typeface="Times New Roman" panose="02020603050405020304" pitchFamily="18" charset="0"/>
                        </a:rPr>
                        <a:t>và</a:t>
                      </a:r>
                      <a:r>
                        <a:rPr lang="en-US" sz="4300" dirty="0">
                          <a:effectLst/>
                          <a:latin typeface="Times New Roman" panose="02020603050405020304" pitchFamily="18" charset="0"/>
                          <a:cs typeface="Times New Roman" panose="02020603050405020304" pitchFamily="18" charset="0"/>
                        </a:rPr>
                        <a:t> 1b.</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300"/>
                        </a:spcBef>
                        <a:spcAft>
                          <a:spcPts val="300"/>
                        </a:spcAft>
                      </a:pP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1"/>
                  </a:ext>
                </a:extLst>
              </a:tr>
              <a:tr h="1862672">
                <a:tc>
                  <a:txBody>
                    <a:bodyPr/>
                    <a:lstStyle/>
                    <a:p>
                      <a:pPr algn="ctr">
                        <a:lnSpc>
                          <a:spcPct val="107000"/>
                        </a:lnSpc>
                        <a:spcBef>
                          <a:spcPts val="300"/>
                        </a:spcBef>
                        <a:spcAft>
                          <a:spcPts val="300"/>
                        </a:spcAft>
                      </a:pPr>
                      <a:r>
                        <a:rPr lang="en-US" sz="4300">
                          <a:effectLst/>
                          <a:latin typeface="Times New Roman" panose="02020603050405020304" pitchFamily="18" charset="0"/>
                          <a:cs typeface="Times New Roman" panose="02020603050405020304" pitchFamily="18" charset="0"/>
                        </a:rPr>
                        <a:t>2a.</a:t>
                      </a:r>
                      <a:endParaRPr lang="en-US" sz="430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300"/>
                        </a:spcBef>
                        <a:spcAft>
                          <a:spcPts val="300"/>
                        </a:spcAft>
                      </a:pP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B93577F1-50C7-4668-9339-EB2EB37E3C51}"/>
              </a:ext>
            </a:extLst>
          </p:cNvPr>
          <p:cNvSpPr txBox="1"/>
          <p:nvPr/>
        </p:nvSpPr>
        <p:spPr>
          <a:xfrm>
            <a:off x="1" y="0"/>
            <a:ext cx="11998476" cy="1159420"/>
          </a:xfrm>
          <a:prstGeom prst="rect">
            <a:avLst/>
          </a:prstGeom>
          <a:noFill/>
          <a:effectLst>
            <a:glow rad="101600">
              <a:schemeClr val="accent6">
                <a:satMod val="175000"/>
                <a:alpha val="40000"/>
              </a:schemeClr>
            </a:glow>
          </a:effectLst>
        </p:spPr>
        <p:txBody>
          <a:bodyPr wrap="square">
            <a:spAutoFit/>
          </a:bodyPr>
          <a:lstStyle/>
          <a:p>
            <a:pPr algn="ctr">
              <a:defRPr/>
            </a:pPr>
            <a:r>
              <a:rPr lang="vi-VN" sz="3467" b="1" dirty="0">
                <a:solidFill>
                  <a:schemeClr val="bg1"/>
                </a:solidFill>
                <a:latin typeface="Times New Roman" panose="02020603050405020304" pitchFamily="18" charset="0"/>
                <a:cs typeface="Times New Roman" panose="02020603050405020304" pitchFamily="18" charset="0"/>
              </a:rPr>
              <a:t>CHƯƠNG TRÌNH ĐIỀU KHIỂU NHÂN VẬT </a:t>
            </a:r>
            <a:endParaRPr lang="en-US" sz="3467" b="1" dirty="0">
              <a:solidFill>
                <a:schemeClr val="bg1"/>
              </a:solidFill>
              <a:latin typeface="Times New Roman" panose="02020603050405020304" pitchFamily="18" charset="0"/>
              <a:cs typeface="Times New Roman" panose="02020603050405020304" pitchFamily="18" charset="0"/>
            </a:endParaRPr>
          </a:p>
          <a:p>
            <a:pPr algn="ctr">
              <a:defRPr/>
            </a:pPr>
            <a:r>
              <a:rPr lang="vi-VN" sz="3467" b="1" dirty="0">
                <a:solidFill>
                  <a:schemeClr val="bg1"/>
                </a:solidFill>
                <a:latin typeface="Times New Roman" panose="02020603050405020304" pitchFamily="18" charset="0"/>
                <a:cs typeface="Times New Roman" panose="02020603050405020304" pitchFamily="18" charset="0"/>
              </a:rPr>
              <a:t>MÈO VÀ HƯƠU CAO CỔ</a:t>
            </a:r>
          </a:p>
        </p:txBody>
      </p:sp>
    </p:spTree>
    <p:extLst>
      <p:ext uri="{BB962C8B-B14F-4D97-AF65-F5344CB8AC3E}">
        <p14:creationId xmlns:p14="http://schemas.microsoft.com/office/powerpoint/2010/main" val="42723943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7EA7C43-E142-4A77-B6B0-D387246F747F}"/>
              </a:ext>
            </a:extLst>
          </p:cNvPr>
          <p:cNvSpPr/>
          <p:nvPr/>
        </p:nvSpPr>
        <p:spPr>
          <a:xfrm>
            <a:off x="0" y="1"/>
            <a:ext cx="12192000" cy="1139673"/>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12" name="Rectangle: Rounded Corners 11">
            <a:extLst>
              <a:ext uri="{FF2B5EF4-FFF2-40B4-BE49-F238E27FC236}">
                <a16:creationId xmlns:a16="http://schemas.microsoft.com/office/drawing/2014/main" id="{2D58AD91-7793-4C60-A0B3-CB6DEDC7A2EB}"/>
              </a:ext>
            </a:extLst>
          </p:cNvPr>
          <p:cNvSpPr/>
          <p:nvPr/>
        </p:nvSpPr>
        <p:spPr>
          <a:xfrm>
            <a:off x="-58058" y="6694576"/>
            <a:ext cx="12250057" cy="163425"/>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graphicFrame>
        <p:nvGraphicFramePr>
          <p:cNvPr id="2" name="Table 1"/>
          <p:cNvGraphicFramePr>
            <a:graphicFrameLocks noGrp="1"/>
          </p:cNvGraphicFramePr>
          <p:nvPr>
            <p:extLst>
              <p:ext uri="{D42A27DB-BD31-4B8C-83A1-F6EECF244321}">
                <p14:modId xmlns:p14="http://schemas.microsoft.com/office/powerpoint/2010/main" val="3940994440"/>
              </p:ext>
            </p:extLst>
          </p:nvPr>
        </p:nvGraphicFramePr>
        <p:xfrm>
          <a:off x="1277257" y="1284260"/>
          <a:ext cx="10404896" cy="5464162"/>
        </p:xfrm>
        <a:graphic>
          <a:graphicData uri="http://schemas.openxmlformats.org/drawingml/2006/table">
            <a:tbl>
              <a:tblPr firstRow="1" firstCol="1" bandRow="1">
                <a:tableStyleId>{5940675A-B579-460E-94D1-54222C63F5DA}</a:tableStyleId>
              </a:tblPr>
              <a:tblGrid>
                <a:gridCol w="1787863">
                  <a:extLst>
                    <a:ext uri="{9D8B030D-6E8A-4147-A177-3AD203B41FA5}">
                      <a16:colId xmlns:a16="http://schemas.microsoft.com/office/drawing/2014/main" val="20000"/>
                    </a:ext>
                  </a:extLst>
                </a:gridCol>
                <a:gridCol w="8617033">
                  <a:extLst>
                    <a:ext uri="{9D8B030D-6E8A-4147-A177-3AD203B41FA5}">
                      <a16:colId xmlns:a16="http://schemas.microsoft.com/office/drawing/2014/main" val="20001"/>
                    </a:ext>
                  </a:extLst>
                </a:gridCol>
              </a:tblGrid>
              <a:tr h="786181">
                <a:tc>
                  <a:txBody>
                    <a:bodyPr/>
                    <a:lstStyle/>
                    <a:p>
                      <a:pPr algn="ctr">
                        <a:lnSpc>
                          <a:spcPct val="107000"/>
                        </a:lnSpc>
                        <a:spcBef>
                          <a:spcPts val="300"/>
                        </a:spcBef>
                        <a:spcAft>
                          <a:spcPts val="300"/>
                        </a:spcAft>
                      </a:pPr>
                      <a:r>
                        <a:rPr lang="en-US" sz="4300" dirty="0" err="1">
                          <a:effectLst/>
                          <a:latin typeface="Times New Roman" panose="02020603050405020304" pitchFamily="18" charset="0"/>
                          <a:cs typeface="Times New Roman" panose="02020603050405020304" pitchFamily="18" charset="0"/>
                        </a:rPr>
                        <a:t>Bước</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Bef>
                          <a:spcPts val="300"/>
                        </a:spcBef>
                        <a:spcAft>
                          <a:spcPts val="300"/>
                        </a:spcAft>
                      </a:pPr>
                      <a:r>
                        <a:rPr lang="en-US" sz="4300" dirty="0" err="1">
                          <a:effectLst/>
                          <a:latin typeface="Times New Roman" panose="02020603050405020304" pitchFamily="18" charset="0"/>
                          <a:cs typeface="Times New Roman" panose="02020603050405020304" pitchFamily="18" charset="0"/>
                        </a:rPr>
                        <a:t>Các</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hoạt</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động</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của</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hai</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nhân</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vật</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0"/>
                  </a:ext>
                </a:extLst>
              </a:tr>
              <a:tr h="2353765">
                <a:tc>
                  <a:txBody>
                    <a:bodyPr/>
                    <a:lstStyle/>
                    <a:p>
                      <a:pPr algn="ctr">
                        <a:lnSpc>
                          <a:spcPct val="107000"/>
                        </a:lnSpc>
                        <a:spcBef>
                          <a:spcPts val="300"/>
                        </a:spcBef>
                        <a:spcAft>
                          <a:spcPts val="300"/>
                        </a:spcAft>
                      </a:pPr>
                      <a:r>
                        <a:rPr lang="en-US" sz="4300" dirty="0">
                          <a:effectLst/>
                          <a:latin typeface="Times New Roman" panose="02020603050405020304" pitchFamily="18" charset="0"/>
                          <a:cs typeface="Times New Roman" panose="02020603050405020304" pitchFamily="18" charset="0"/>
                        </a:rPr>
                        <a:t>2b.</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300"/>
                        </a:spcBef>
                        <a:spcAft>
                          <a:spcPts val="300"/>
                        </a:spcAft>
                      </a:pP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1"/>
                  </a:ext>
                </a:extLst>
              </a:tr>
              <a:tr h="2324216">
                <a:tc>
                  <a:txBody>
                    <a:bodyPr/>
                    <a:lstStyle/>
                    <a:p>
                      <a:pPr algn="ctr">
                        <a:lnSpc>
                          <a:spcPct val="107000"/>
                        </a:lnSpc>
                        <a:spcBef>
                          <a:spcPts val="300"/>
                        </a:spcBef>
                        <a:spcAft>
                          <a:spcPts val="300"/>
                        </a:spcAft>
                      </a:pPr>
                      <a:r>
                        <a:rPr lang="en-US" sz="4300" dirty="0">
                          <a:effectLst/>
                          <a:latin typeface="Times New Roman" panose="02020603050405020304" pitchFamily="18" charset="0"/>
                          <a:cs typeface="Times New Roman" panose="02020603050405020304" pitchFamily="18" charset="0"/>
                        </a:rPr>
                        <a:t>3b.</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300"/>
                        </a:spcBef>
                        <a:spcAft>
                          <a:spcPts val="300"/>
                        </a:spcAft>
                      </a:pP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2"/>
                  </a:ext>
                </a:extLst>
              </a:tr>
            </a:tbl>
          </a:graphicData>
        </a:graphic>
      </p:graphicFrame>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781" y="2212225"/>
            <a:ext cx="4375280" cy="20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781" y="4507224"/>
            <a:ext cx="4375281" cy="214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389DADF-4C24-4192-AA7C-C7E193289FA2}"/>
              </a:ext>
            </a:extLst>
          </p:cNvPr>
          <p:cNvSpPr txBox="1"/>
          <p:nvPr/>
        </p:nvSpPr>
        <p:spPr>
          <a:xfrm>
            <a:off x="1" y="0"/>
            <a:ext cx="11998476" cy="1159420"/>
          </a:xfrm>
          <a:prstGeom prst="rect">
            <a:avLst/>
          </a:prstGeom>
          <a:noFill/>
          <a:effectLst>
            <a:glow rad="101600">
              <a:schemeClr val="accent6">
                <a:satMod val="175000"/>
                <a:alpha val="40000"/>
              </a:schemeClr>
            </a:glow>
          </a:effectLst>
        </p:spPr>
        <p:txBody>
          <a:bodyPr wrap="square">
            <a:spAutoFit/>
          </a:bodyPr>
          <a:lstStyle/>
          <a:p>
            <a:pPr algn="ctr">
              <a:defRPr/>
            </a:pPr>
            <a:r>
              <a:rPr lang="vi-VN" sz="3467" b="1" dirty="0">
                <a:solidFill>
                  <a:schemeClr val="bg1"/>
                </a:solidFill>
                <a:latin typeface="Times New Roman" panose="02020603050405020304" pitchFamily="18" charset="0"/>
                <a:cs typeface="Times New Roman" panose="02020603050405020304" pitchFamily="18" charset="0"/>
              </a:rPr>
              <a:t>CHƯƠNG TRÌNH ĐIỀU KHIỂU NHÂN VẬT </a:t>
            </a:r>
            <a:endParaRPr lang="en-US" sz="3467" b="1" dirty="0">
              <a:solidFill>
                <a:schemeClr val="bg1"/>
              </a:solidFill>
              <a:latin typeface="Times New Roman" panose="02020603050405020304" pitchFamily="18" charset="0"/>
              <a:cs typeface="Times New Roman" panose="02020603050405020304" pitchFamily="18" charset="0"/>
            </a:endParaRPr>
          </a:p>
          <a:p>
            <a:pPr algn="ctr">
              <a:defRPr/>
            </a:pPr>
            <a:r>
              <a:rPr lang="vi-VN" sz="3467" b="1" dirty="0">
                <a:solidFill>
                  <a:schemeClr val="bg1"/>
                </a:solidFill>
                <a:latin typeface="Times New Roman" panose="02020603050405020304" pitchFamily="18" charset="0"/>
                <a:cs typeface="Times New Roman" panose="02020603050405020304" pitchFamily="18" charset="0"/>
              </a:rPr>
              <a:t>MÈO VÀ HƯƠU CAO CỔ</a:t>
            </a:r>
          </a:p>
        </p:txBody>
      </p:sp>
    </p:spTree>
    <p:extLst>
      <p:ext uri="{BB962C8B-B14F-4D97-AF65-F5344CB8AC3E}">
        <p14:creationId xmlns:p14="http://schemas.microsoft.com/office/powerpoint/2010/main" val="28492595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7C3352A-6DB7-41D2-84EB-41ACC76F8FED}"/>
              </a:ext>
            </a:extLst>
          </p:cNvPr>
          <p:cNvSpPr/>
          <p:nvPr/>
        </p:nvSpPr>
        <p:spPr>
          <a:xfrm>
            <a:off x="-58058" y="6694576"/>
            <a:ext cx="12250057" cy="163425"/>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6" name="Rectangle: Rounded Corners 5">
            <a:extLst>
              <a:ext uri="{FF2B5EF4-FFF2-40B4-BE49-F238E27FC236}">
                <a16:creationId xmlns:a16="http://schemas.microsoft.com/office/drawing/2014/main" id="{C8602204-42AB-493D-B38C-D1797C826F58}"/>
              </a:ext>
            </a:extLst>
          </p:cNvPr>
          <p:cNvSpPr/>
          <p:nvPr/>
        </p:nvSpPr>
        <p:spPr>
          <a:xfrm>
            <a:off x="0" y="1"/>
            <a:ext cx="12192000" cy="1139673"/>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graphicFrame>
        <p:nvGraphicFramePr>
          <p:cNvPr id="2" name="Table 1"/>
          <p:cNvGraphicFramePr>
            <a:graphicFrameLocks noGrp="1"/>
          </p:cNvGraphicFramePr>
          <p:nvPr>
            <p:extLst>
              <p:ext uri="{D42A27DB-BD31-4B8C-83A1-F6EECF244321}">
                <p14:modId xmlns:p14="http://schemas.microsoft.com/office/powerpoint/2010/main" val="2921982913"/>
              </p:ext>
            </p:extLst>
          </p:nvPr>
        </p:nvGraphicFramePr>
        <p:xfrm>
          <a:off x="832152" y="1257906"/>
          <a:ext cx="9939262" cy="5508772"/>
        </p:xfrm>
        <a:graphic>
          <a:graphicData uri="http://schemas.openxmlformats.org/drawingml/2006/table">
            <a:tbl>
              <a:tblPr firstRow="1" firstCol="1" bandRow="1">
                <a:tableStyleId>{5940675A-B579-460E-94D1-54222C63F5DA}</a:tableStyleId>
              </a:tblPr>
              <a:tblGrid>
                <a:gridCol w="1707855">
                  <a:extLst>
                    <a:ext uri="{9D8B030D-6E8A-4147-A177-3AD203B41FA5}">
                      <a16:colId xmlns:a16="http://schemas.microsoft.com/office/drawing/2014/main" val="20000"/>
                    </a:ext>
                  </a:extLst>
                </a:gridCol>
                <a:gridCol w="8231407">
                  <a:extLst>
                    <a:ext uri="{9D8B030D-6E8A-4147-A177-3AD203B41FA5}">
                      <a16:colId xmlns:a16="http://schemas.microsoft.com/office/drawing/2014/main" val="20001"/>
                    </a:ext>
                  </a:extLst>
                </a:gridCol>
              </a:tblGrid>
              <a:tr h="695791">
                <a:tc>
                  <a:txBody>
                    <a:bodyPr/>
                    <a:lstStyle/>
                    <a:p>
                      <a:pPr algn="ctr">
                        <a:lnSpc>
                          <a:spcPct val="107000"/>
                        </a:lnSpc>
                        <a:spcBef>
                          <a:spcPts val="300"/>
                        </a:spcBef>
                        <a:spcAft>
                          <a:spcPts val="300"/>
                        </a:spcAft>
                      </a:pPr>
                      <a:r>
                        <a:rPr lang="en-US" sz="4300" dirty="0" err="1">
                          <a:effectLst/>
                          <a:latin typeface="Times New Roman" panose="02020603050405020304" pitchFamily="18" charset="0"/>
                          <a:cs typeface="Times New Roman" panose="02020603050405020304" pitchFamily="18" charset="0"/>
                        </a:rPr>
                        <a:t>Bước</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Bef>
                          <a:spcPts val="300"/>
                        </a:spcBef>
                        <a:spcAft>
                          <a:spcPts val="300"/>
                        </a:spcAft>
                      </a:pPr>
                      <a:r>
                        <a:rPr lang="en-US" sz="4300" dirty="0" err="1">
                          <a:effectLst/>
                          <a:latin typeface="Times New Roman" panose="02020603050405020304" pitchFamily="18" charset="0"/>
                          <a:cs typeface="Times New Roman" panose="02020603050405020304" pitchFamily="18" charset="0"/>
                        </a:rPr>
                        <a:t>Các</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hoạt</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động</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của</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hai</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nhân</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vật</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0"/>
                  </a:ext>
                </a:extLst>
              </a:tr>
              <a:tr h="2337969">
                <a:tc>
                  <a:txBody>
                    <a:bodyPr/>
                    <a:lstStyle/>
                    <a:p>
                      <a:pPr algn="ctr">
                        <a:lnSpc>
                          <a:spcPct val="107000"/>
                        </a:lnSpc>
                        <a:spcBef>
                          <a:spcPts val="300"/>
                        </a:spcBef>
                        <a:spcAft>
                          <a:spcPts val="300"/>
                        </a:spcAft>
                      </a:pPr>
                      <a:r>
                        <a:rPr lang="en-US" sz="4300" dirty="0">
                          <a:effectLst/>
                          <a:latin typeface="Times New Roman" panose="02020603050405020304" pitchFamily="18" charset="0"/>
                          <a:cs typeface="Times New Roman" panose="02020603050405020304" pitchFamily="18" charset="0"/>
                        </a:rPr>
                        <a:t>3a.</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300"/>
                        </a:spcBef>
                        <a:spcAft>
                          <a:spcPts val="300"/>
                        </a:spcAft>
                      </a:pP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1"/>
                  </a:ext>
                </a:extLst>
              </a:tr>
              <a:tr h="2475012">
                <a:tc>
                  <a:txBody>
                    <a:bodyPr/>
                    <a:lstStyle/>
                    <a:p>
                      <a:pPr algn="ctr">
                        <a:lnSpc>
                          <a:spcPct val="107000"/>
                        </a:lnSpc>
                        <a:spcBef>
                          <a:spcPts val="300"/>
                        </a:spcBef>
                        <a:spcAft>
                          <a:spcPts val="300"/>
                        </a:spcAft>
                      </a:pPr>
                      <a:r>
                        <a:rPr lang="en-US" sz="4300" dirty="0">
                          <a:effectLst/>
                          <a:latin typeface="Times New Roman" panose="02020603050405020304" pitchFamily="18" charset="0"/>
                          <a:cs typeface="Times New Roman" panose="02020603050405020304" pitchFamily="18" charset="0"/>
                        </a:rPr>
                        <a:t>4b.</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300"/>
                        </a:spcBef>
                        <a:spcAft>
                          <a:spcPts val="300"/>
                        </a:spcAft>
                      </a:pP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2"/>
                  </a:ext>
                </a:extLst>
              </a:tr>
            </a:tbl>
          </a:graphicData>
        </a:graphic>
      </p:graphicFrame>
      <p:sp>
        <p:nvSpPr>
          <p:cNvPr id="7" name="TextBox 6"/>
          <p:cNvSpPr txBox="1"/>
          <p:nvPr/>
        </p:nvSpPr>
        <p:spPr>
          <a:xfrm>
            <a:off x="1" y="0"/>
            <a:ext cx="11998476" cy="1159420"/>
          </a:xfrm>
          <a:prstGeom prst="rect">
            <a:avLst/>
          </a:prstGeom>
          <a:noFill/>
          <a:effectLst>
            <a:glow rad="101600">
              <a:schemeClr val="accent6">
                <a:satMod val="175000"/>
                <a:alpha val="40000"/>
              </a:schemeClr>
            </a:glow>
          </a:effectLst>
        </p:spPr>
        <p:txBody>
          <a:bodyPr wrap="square">
            <a:spAutoFit/>
          </a:bodyPr>
          <a:lstStyle/>
          <a:p>
            <a:pPr algn="ctr">
              <a:defRPr/>
            </a:pPr>
            <a:r>
              <a:rPr lang="vi-VN" sz="3467" b="1" dirty="0">
                <a:solidFill>
                  <a:schemeClr val="bg1"/>
                </a:solidFill>
                <a:latin typeface="Times New Roman" panose="02020603050405020304" pitchFamily="18" charset="0"/>
                <a:cs typeface="Times New Roman" panose="02020603050405020304" pitchFamily="18" charset="0"/>
              </a:rPr>
              <a:t>CHƯƠNG TRÌNH ĐIỀU KHIỂU NHÂN VẬT </a:t>
            </a:r>
            <a:endParaRPr lang="en-US" sz="3467" b="1" dirty="0">
              <a:solidFill>
                <a:schemeClr val="bg1"/>
              </a:solidFill>
              <a:latin typeface="Times New Roman" panose="02020603050405020304" pitchFamily="18" charset="0"/>
              <a:cs typeface="Times New Roman" panose="02020603050405020304" pitchFamily="18" charset="0"/>
            </a:endParaRPr>
          </a:p>
          <a:p>
            <a:pPr algn="ctr">
              <a:defRPr/>
            </a:pPr>
            <a:r>
              <a:rPr lang="vi-VN" sz="3467" b="1" dirty="0">
                <a:solidFill>
                  <a:schemeClr val="bg1"/>
                </a:solidFill>
                <a:latin typeface="Times New Roman" panose="02020603050405020304" pitchFamily="18" charset="0"/>
                <a:cs typeface="Times New Roman" panose="02020603050405020304" pitchFamily="18" charset="0"/>
              </a:rPr>
              <a:t>MÈO VÀ HƯƠU CAO CỔ</a:t>
            </a:r>
          </a:p>
        </p:txBody>
      </p:sp>
      <p:pic>
        <p:nvPicPr>
          <p:cNvPr id="163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96" y="2006805"/>
            <a:ext cx="4577472" cy="226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96" y="4394102"/>
            <a:ext cx="4577472" cy="229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076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304" y="2151658"/>
            <a:ext cx="4817392" cy="224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049" y="4394504"/>
            <a:ext cx="4974112" cy="22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nvPr>
        </p:nvGraphicFramePr>
        <p:xfrm>
          <a:off x="522515" y="1374019"/>
          <a:ext cx="10934095" cy="5288517"/>
        </p:xfrm>
        <a:graphic>
          <a:graphicData uri="http://schemas.openxmlformats.org/drawingml/2006/table">
            <a:tbl>
              <a:tblPr firstRow="1" firstCol="1" bandRow="1">
                <a:tableStyleId>{5940675A-B579-460E-94D1-54222C63F5DA}</a:tableStyleId>
              </a:tblPr>
              <a:tblGrid>
                <a:gridCol w="2376201">
                  <a:extLst>
                    <a:ext uri="{9D8B030D-6E8A-4147-A177-3AD203B41FA5}">
                      <a16:colId xmlns:a16="http://schemas.microsoft.com/office/drawing/2014/main" val="20000"/>
                    </a:ext>
                  </a:extLst>
                </a:gridCol>
                <a:gridCol w="8557893">
                  <a:extLst>
                    <a:ext uri="{9D8B030D-6E8A-4147-A177-3AD203B41FA5}">
                      <a16:colId xmlns:a16="http://schemas.microsoft.com/office/drawing/2014/main" val="20001"/>
                    </a:ext>
                  </a:extLst>
                </a:gridCol>
              </a:tblGrid>
              <a:tr h="744340">
                <a:tc>
                  <a:txBody>
                    <a:bodyPr/>
                    <a:lstStyle/>
                    <a:p>
                      <a:pPr algn="ctr">
                        <a:lnSpc>
                          <a:spcPct val="107000"/>
                        </a:lnSpc>
                        <a:spcBef>
                          <a:spcPts val="300"/>
                        </a:spcBef>
                        <a:spcAft>
                          <a:spcPts val="300"/>
                        </a:spcAft>
                      </a:pPr>
                      <a:r>
                        <a:rPr lang="en-US" sz="4300" dirty="0" err="1">
                          <a:effectLst/>
                        </a:rPr>
                        <a:t>Bước</a:t>
                      </a:r>
                      <a:endParaRPr lang="en-US" sz="4300" dirty="0">
                        <a:effectLst/>
                        <a:latin typeface="Calibri" panose="020F0502020204030204" pitchFamily="34" charset="0"/>
                        <a:ea typeface="Calibri" panose="020F0502020204030204" pitchFamily="34" charset="0"/>
                      </a:endParaRPr>
                    </a:p>
                  </a:txBody>
                  <a:tcPr marT="0" marB="0" anchor="ctr"/>
                </a:tc>
                <a:tc>
                  <a:txBody>
                    <a:bodyPr/>
                    <a:lstStyle/>
                    <a:p>
                      <a:pPr algn="ctr">
                        <a:lnSpc>
                          <a:spcPct val="107000"/>
                        </a:lnSpc>
                        <a:spcBef>
                          <a:spcPts val="300"/>
                        </a:spcBef>
                        <a:spcAft>
                          <a:spcPts val="300"/>
                        </a:spcAft>
                      </a:pPr>
                      <a:r>
                        <a:rPr lang="en-US" sz="4300" dirty="0" err="1">
                          <a:effectLst/>
                        </a:rPr>
                        <a:t>Các</a:t>
                      </a:r>
                      <a:r>
                        <a:rPr lang="en-US" sz="4300" dirty="0">
                          <a:effectLst/>
                        </a:rPr>
                        <a:t> </a:t>
                      </a:r>
                      <a:r>
                        <a:rPr lang="en-US" sz="4300" dirty="0" err="1">
                          <a:effectLst/>
                        </a:rPr>
                        <a:t>hoạt</a:t>
                      </a:r>
                      <a:r>
                        <a:rPr lang="en-US" sz="4300" dirty="0">
                          <a:effectLst/>
                        </a:rPr>
                        <a:t> </a:t>
                      </a:r>
                      <a:r>
                        <a:rPr lang="en-US" sz="4300" dirty="0" err="1">
                          <a:effectLst/>
                        </a:rPr>
                        <a:t>động</a:t>
                      </a:r>
                      <a:r>
                        <a:rPr lang="en-US" sz="4300" dirty="0">
                          <a:effectLst/>
                        </a:rPr>
                        <a:t> </a:t>
                      </a:r>
                      <a:r>
                        <a:rPr lang="en-US" sz="4300" dirty="0" err="1">
                          <a:effectLst/>
                        </a:rPr>
                        <a:t>của</a:t>
                      </a:r>
                      <a:r>
                        <a:rPr lang="en-US" sz="4300" dirty="0">
                          <a:effectLst/>
                        </a:rPr>
                        <a:t> </a:t>
                      </a:r>
                      <a:r>
                        <a:rPr lang="en-US" sz="4300" dirty="0" err="1">
                          <a:effectLst/>
                        </a:rPr>
                        <a:t>hai</a:t>
                      </a:r>
                      <a:r>
                        <a:rPr lang="en-US" sz="4300" dirty="0">
                          <a:effectLst/>
                        </a:rPr>
                        <a:t> </a:t>
                      </a:r>
                      <a:r>
                        <a:rPr lang="en-US" sz="4300" dirty="0" err="1">
                          <a:effectLst/>
                        </a:rPr>
                        <a:t>nhân</a:t>
                      </a:r>
                      <a:r>
                        <a:rPr lang="en-US" sz="4300" dirty="0">
                          <a:effectLst/>
                        </a:rPr>
                        <a:t> </a:t>
                      </a:r>
                      <a:r>
                        <a:rPr lang="en-US" sz="4300" dirty="0" err="1">
                          <a:effectLst/>
                        </a:rPr>
                        <a:t>vật</a:t>
                      </a:r>
                      <a:endParaRPr lang="en-US" sz="4300" dirty="0">
                        <a:effectLst/>
                        <a:latin typeface="Calibri" panose="020F0502020204030204" pitchFamily="34" charset="0"/>
                        <a:ea typeface="Calibri" panose="020F0502020204030204" pitchFamily="34" charset="0"/>
                      </a:endParaRPr>
                    </a:p>
                  </a:txBody>
                  <a:tcPr marT="0" marB="0" anchor="ctr"/>
                </a:tc>
                <a:extLst>
                  <a:ext uri="{0D108BD9-81ED-4DB2-BD59-A6C34878D82A}">
                    <a16:rowId xmlns:a16="http://schemas.microsoft.com/office/drawing/2014/main" val="10000"/>
                  </a:ext>
                </a:extLst>
              </a:tr>
              <a:tr h="4544177">
                <a:tc>
                  <a:txBody>
                    <a:bodyPr/>
                    <a:lstStyle/>
                    <a:p>
                      <a:pPr algn="ctr">
                        <a:lnSpc>
                          <a:spcPct val="107000"/>
                        </a:lnSpc>
                        <a:spcBef>
                          <a:spcPts val="300"/>
                        </a:spcBef>
                        <a:spcAft>
                          <a:spcPts val="300"/>
                        </a:spcAft>
                      </a:pPr>
                      <a:r>
                        <a:rPr lang="en-US" sz="4300" dirty="0">
                          <a:effectLst/>
                        </a:rPr>
                        <a:t>4a </a:t>
                      </a:r>
                      <a:r>
                        <a:rPr lang="en-US" sz="4300" dirty="0" err="1">
                          <a:effectLst/>
                        </a:rPr>
                        <a:t>và</a:t>
                      </a:r>
                      <a:r>
                        <a:rPr lang="en-US" sz="4300" baseline="0" dirty="0">
                          <a:effectLst/>
                        </a:rPr>
                        <a:t> 5b</a:t>
                      </a:r>
                      <a:r>
                        <a:rPr lang="en-US" sz="4300" dirty="0">
                          <a:effectLst/>
                        </a:rPr>
                        <a:t>.</a:t>
                      </a:r>
                      <a:endParaRPr lang="en-US" sz="4300" dirty="0">
                        <a:effectLst/>
                        <a:latin typeface="Calibri" panose="020F0502020204030204" pitchFamily="34" charset="0"/>
                        <a:ea typeface="Calibri" panose="020F0502020204030204" pitchFamily="34" charset="0"/>
                      </a:endParaRPr>
                    </a:p>
                  </a:txBody>
                  <a:tcPr marT="0" marB="0" anchor="ctr"/>
                </a:tc>
                <a:tc>
                  <a:txBody>
                    <a:bodyPr/>
                    <a:lstStyle/>
                    <a:p>
                      <a:pPr algn="just">
                        <a:lnSpc>
                          <a:spcPct val="107000"/>
                        </a:lnSpc>
                        <a:spcBef>
                          <a:spcPts val="300"/>
                        </a:spcBef>
                        <a:spcAft>
                          <a:spcPts val="300"/>
                        </a:spcAft>
                      </a:pPr>
                      <a:endParaRPr lang="en-US" sz="4300" dirty="0">
                        <a:effectLst/>
                        <a:latin typeface="Calibri" panose="020F0502020204030204" pitchFamily="34" charset="0"/>
                        <a:ea typeface="Calibri" panose="020F0502020204030204" pitchFamily="34" charset="0"/>
                      </a:endParaRPr>
                    </a:p>
                  </a:txBody>
                  <a:tcPr marT="0" marB="0"/>
                </a:tc>
                <a:extLst>
                  <a:ext uri="{0D108BD9-81ED-4DB2-BD59-A6C34878D82A}">
                    <a16:rowId xmlns:a16="http://schemas.microsoft.com/office/drawing/2014/main" val="10001"/>
                  </a:ext>
                </a:extLst>
              </a:tr>
            </a:tbl>
          </a:graphicData>
        </a:graphic>
      </p:graphicFrame>
      <p:sp>
        <p:nvSpPr>
          <p:cNvPr id="9" name="Rectangle: Rounded Corners 8">
            <a:extLst>
              <a:ext uri="{FF2B5EF4-FFF2-40B4-BE49-F238E27FC236}">
                <a16:creationId xmlns:a16="http://schemas.microsoft.com/office/drawing/2014/main" id="{D8391BE0-7499-4309-BE43-E68C31382511}"/>
              </a:ext>
            </a:extLst>
          </p:cNvPr>
          <p:cNvSpPr/>
          <p:nvPr/>
        </p:nvSpPr>
        <p:spPr>
          <a:xfrm>
            <a:off x="0" y="1"/>
            <a:ext cx="12192000" cy="1139673"/>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737B5658-6C27-4419-AD66-8D33A7E9EAD0}"/>
              </a:ext>
            </a:extLst>
          </p:cNvPr>
          <p:cNvSpPr txBox="1"/>
          <p:nvPr/>
        </p:nvSpPr>
        <p:spPr>
          <a:xfrm>
            <a:off x="1" y="0"/>
            <a:ext cx="11998476" cy="1159420"/>
          </a:xfrm>
          <a:prstGeom prst="rect">
            <a:avLst/>
          </a:prstGeom>
          <a:noFill/>
          <a:effectLst>
            <a:glow rad="101600">
              <a:schemeClr val="accent6">
                <a:satMod val="175000"/>
                <a:alpha val="40000"/>
              </a:schemeClr>
            </a:glow>
          </a:effectLst>
        </p:spPr>
        <p:txBody>
          <a:bodyPr wrap="square">
            <a:spAutoFit/>
          </a:bodyPr>
          <a:lstStyle/>
          <a:p>
            <a:pPr algn="ctr">
              <a:defRPr/>
            </a:pPr>
            <a:r>
              <a:rPr lang="vi-VN" sz="3467" b="1" dirty="0">
                <a:solidFill>
                  <a:schemeClr val="bg1"/>
                </a:solidFill>
                <a:latin typeface="Times New Roman" panose="02020603050405020304" pitchFamily="18" charset="0"/>
                <a:cs typeface="Times New Roman" panose="02020603050405020304" pitchFamily="18" charset="0"/>
              </a:rPr>
              <a:t>CHƯƠNG TRÌNH ĐIỀU KHIỂU NHÂN VẬT </a:t>
            </a:r>
            <a:endParaRPr lang="en-US" sz="3467" b="1" dirty="0">
              <a:solidFill>
                <a:schemeClr val="bg1"/>
              </a:solidFill>
              <a:latin typeface="Times New Roman" panose="02020603050405020304" pitchFamily="18" charset="0"/>
              <a:cs typeface="Times New Roman" panose="02020603050405020304" pitchFamily="18" charset="0"/>
            </a:endParaRPr>
          </a:p>
          <a:p>
            <a:pPr algn="ctr">
              <a:defRPr/>
            </a:pPr>
            <a:r>
              <a:rPr lang="vi-VN" sz="3467" b="1" dirty="0">
                <a:solidFill>
                  <a:schemeClr val="bg1"/>
                </a:solidFill>
                <a:latin typeface="Times New Roman" panose="02020603050405020304" pitchFamily="18" charset="0"/>
                <a:cs typeface="Times New Roman" panose="02020603050405020304" pitchFamily="18" charset="0"/>
              </a:rPr>
              <a:t>MÈO VÀ HƯƠU CAO CỔ</a:t>
            </a:r>
          </a:p>
        </p:txBody>
      </p:sp>
      <p:sp>
        <p:nvSpPr>
          <p:cNvPr id="11" name="Rectangle: Rounded Corners 10">
            <a:extLst>
              <a:ext uri="{FF2B5EF4-FFF2-40B4-BE49-F238E27FC236}">
                <a16:creationId xmlns:a16="http://schemas.microsoft.com/office/drawing/2014/main" id="{9F10F4F6-7082-4176-B029-070DF6ED0089}"/>
              </a:ext>
            </a:extLst>
          </p:cNvPr>
          <p:cNvSpPr/>
          <p:nvPr/>
        </p:nvSpPr>
        <p:spPr>
          <a:xfrm>
            <a:off x="-58058" y="6694576"/>
            <a:ext cx="12250057" cy="163425"/>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71374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1943590-33B9-4848-A703-8C3AC29820A6}"/>
              </a:ext>
            </a:extLst>
          </p:cNvPr>
          <p:cNvSpPr/>
          <p:nvPr/>
        </p:nvSpPr>
        <p:spPr>
          <a:xfrm>
            <a:off x="-58058" y="6694576"/>
            <a:ext cx="12250057"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12" name="Rectangle: Rounded Corners 11">
            <a:extLst>
              <a:ext uri="{FF2B5EF4-FFF2-40B4-BE49-F238E27FC236}">
                <a16:creationId xmlns:a16="http://schemas.microsoft.com/office/drawing/2014/main" id="{1CACE808-BC2A-4EA8-8B09-647A08A5ECAD}"/>
              </a:ext>
            </a:extLst>
          </p:cNvPr>
          <p:cNvSpPr/>
          <p:nvPr/>
        </p:nvSpPr>
        <p:spPr>
          <a:xfrm>
            <a:off x="0" y="-36381"/>
            <a:ext cx="12192000" cy="1062057"/>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4146" name="Text Box 50"/>
          <p:cNvSpPr txBox="1">
            <a:spLocks noChangeArrowheads="1"/>
          </p:cNvSpPr>
          <p:nvPr/>
        </p:nvSpPr>
        <p:spPr bwMode="auto">
          <a:xfrm>
            <a:off x="106438" y="1369085"/>
            <a:ext cx="11746895" cy="526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685783" indent="-685783" algn="just" eaLnBrk="1" hangingPunct="1">
              <a:spcBef>
                <a:spcPct val="50000"/>
              </a:spcBef>
              <a:buAutoNum type="alphaUcPeriod"/>
              <a:defRPr/>
            </a:pPr>
            <a:r>
              <a:rPr lang="vi-VN" sz="3733" dirty="0">
                <a:latin typeface="+mj-lt"/>
              </a:rPr>
              <a:t>Có thể mô tả kịch bản dưới dạng các bước tuần tự của một thuật toán.</a:t>
            </a:r>
            <a:endParaRPr lang="en-US" sz="3733" dirty="0">
              <a:latin typeface="+mj-lt"/>
            </a:endParaRPr>
          </a:p>
          <a:p>
            <a:pPr marL="685783" indent="-685783" algn="just" eaLnBrk="1" hangingPunct="1">
              <a:spcBef>
                <a:spcPct val="50000"/>
              </a:spcBef>
              <a:buAutoNum type="alphaUcPeriod"/>
              <a:defRPr/>
            </a:pPr>
            <a:r>
              <a:rPr lang="vi-VN" sz="3733" dirty="0">
                <a:latin typeface="+mj-lt"/>
              </a:rPr>
              <a:t>Trong một kịch bản, thứ tự thực hiện các bước rất quan trọng, nhưng trong mô tả thuật toán thì thứ tự các bước không quan trọng</a:t>
            </a:r>
            <a:endParaRPr lang="en-US" sz="3733" dirty="0">
              <a:latin typeface="+mj-lt"/>
            </a:endParaRPr>
          </a:p>
          <a:p>
            <a:pPr marL="685783" indent="-685783" algn="just" eaLnBrk="1" hangingPunct="1">
              <a:spcBef>
                <a:spcPct val="50000"/>
              </a:spcBef>
              <a:buAutoNum type="alphaUcPeriod"/>
              <a:defRPr/>
            </a:pPr>
            <a:r>
              <a:rPr lang="vi-VN" sz="3733" dirty="0">
                <a:latin typeface="+mj-lt"/>
              </a:rPr>
              <a:t>Thứ tự các bước trong một thuật toán quy định thứ tự các lệnh (hay khối lệnh) trong chương trình th</a:t>
            </a:r>
            <a:r>
              <a:rPr lang="en-US" sz="3733" dirty="0">
                <a:latin typeface="+mj-lt"/>
              </a:rPr>
              <a:t>ể</a:t>
            </a:r>
            <a:r>
              <a:rPr lang="vi-VN" sz="3733" dirty="0">
                <a:latin typeface="+mj-lt"/>
              </a:rPr>
              <a:t> hiệ</a:t>
            </a:r>
            <a:r>
              <a:rPr lang="en-US" sz="3733" dirty="0">
                <a:latin typeface="+mj-lt"/>
              </a:rPr>
              <a:t>n</a:t>
            </a:r>
            <a:r>
              <a:rPr lang="vi-VN" sz="3733" dirty="0">
                <a:latin typeface="+mj-lt"/>
              </a:rPr>
              <a:t> thuật toán đó.</a:t>
            </a:r>
          </a:p>
        </p:txBody>
      </p:sp>
      <p:sp>
        <p:nvSpPr>
          <p:cNvPr id="25608" name="Rectangle 52"/>
          <p:cNvSpPr>
            <a:spLocks noChangeArrowheads="1"/>
          </p:cNvSpPr>
          <p:nvPr/>
        </p:nvSpPr>
        <p:spPr bwMode="auto">
          <a:xfrm>
            <a:off x="174170" y="145833"/>
            <a:ext cx="11611428"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400"/>
              </a:spcBef>
              <a:spcAft>
                <a:spcPts val="400"/>
              </a:spcAft>
              <a:buNone/>
            </a:pPr>
            <a:r>
              <a:rPr lang="en-US" sz="3733" b="1" i="1" dirty="0" err="1">
                <a:cs typeface="Times New Roman" panose="02020603050405020304" pitchFamily="18" charset="0"/>
              </a:rPr>
              <a:t>Trong</a:t>
            </a:r>
            <a:r>
              <a:rPr lang="en-US" sz="3733" b="1" i="1" dirty="0">
                <a:cs typeface="Times New Roman" panose="02020603050405020304" pitchFamily="18" charset="0"/>
              </a:rPr>
              <a:t> </a:t>
            </a:r>
            <a:r>
              <a:rPr lang="en-US" sz="3733" b="1" i="1" dirty="0" err="1">
                <a:cs typeface="Times New Roman" panose="02020603050405020304" pitchFamily="18" charset="0"/>
              </a:rPr>
              <a:t>các</a:t>
            </a:r>
            <a:r>
              <a:rPr lang="en-US" sz="3733" b="1" i="1" dirty="0">
                <a:cs typeface="Times New Roman" panose="02020603050405020304" pitchFamily="18" charset="0"/>
              </a:rPr>
              <a:t> </a:t>
            </a:r>
            <a:r>
              <a:rPr lang="en-US" sz="3733" b="1" i="1" dirty="0" err="1">
                <a:cs typeface="Times New Roman" panose="02020603050405020304" pitchFamily="18" charset="0"/>
              </a:rPr>
              <a:t>câu</a:t>
            </a:r>
            <a:r>
              <a:rPr lang="en-US" sz="3733" b="1" i="1" dirty="0">
                <a:cs typeface="Times New Roman" panose="02020603050405020304" pitchFamily="18" charset="0"/>
              </a:rPr>
              <a:t> </a:t>
            </a:r>
            <a:r>
              <a:rPr lang="en-US" sz="3733" b="1" i="1" dirty="0" err="1">
                <a:cs typeface="Times New Roman" panose="02020603050405020304" pitchFamily="18" charset="0"/>
              </a:rPr>
              <a:t>sau</a:t>
            </a:r>
            <a:r>
              <a:rPr lang="en-US" sz="3733" b="1" i="1" dirty="0">
                <a:cs typeface="Times New Roman" panose="02020603050405020304" pitchFamily="18" charset="0"/>
              </a:rPr>
              <a:t>, </a:t>
            </a:r>
            <a:r>
              <a:rPr lang="en-US" sz="3733" b="1" i="1" dirty="0" err="1">
                <a:cs typeface="Times New Roman" panose="02020603050405020304" pitchFamily="18" charset="0"/>
              </a:rPr>
              <a:t>những</a:t>
            </a:r>
            <a:r>
              <a:rPr lang="en-US" sz="3733" b="1" i="1" dirty="0">
                <a:cs typeface="Times New Roman" panose="02020603050405020304" pitchFamily="18" charset="0"/>
              </a:rPr>
              <a:t> </a:t>
            </a:r>
            <a:r>
              <a:rPr lang="en-US" sz="3733" b="1" i="1" dirty="0" err="1">
                <a:cs typeface="Times New Roman" panose="02020603050405020304" pitchFamily="18" charset="0"/>
              </a:rPr>
              <a:t>câu</a:t>
            </a:r>
            <a:r>
              <a:rPr lang="en-US" sz="3733" b="1" i="1" dirty="0">
                <a:cs typeface="Times New Roman" panose="02020603050405020304" pitchFamily="18" charset="0"/>
              </a:rPr>
              <a:t> </a:t>
            </a:r>
            <a:r>
              <a:rPr lang="en-US" sz="3733" b="1" i="1" dirty="0" err="1">
                <a:cs typeface="Times New Roman" panose="02020603050405020304" pitchFamily="18" charset="0"/>
              </a:rPr>
              <a:t>nào</a:t>
            </a:r>
            <a:r>
              <a:rPr lang="en-US" sz="3733" b="1" i="1" dirty="0">
                <a:cs typeface="Times New Roman" panose="02020603050405020304" pitchFamily="18" charset="0"/>
              </a:rPr>
              <a:t> </a:t>
            </a:r>
            <a:r>
              <a:rPr lang="en-US" sz="3733" b="1" i="1" dirty="0" err="1">
                <a:cs typeface="Times New Roman" panose="02020603050405020304" pitchFamily="18" charset="0"/>
              </a:rPr>
              <a:t>đúng</a:t>
            </a:r>
            <a:r>
              <a:rPr lang="en-US" sz="3733" b="1" i="1" dirty="0">
                <a:cs typeface="Times New Roman" panose="02020603050405020304" pitchFamily="18" charset="0"/>
              </a:rPr>
              <a:t>?</a:t>
            </a:r>
            <a:endParaRPr lang="en-US" sz="3733" dirty="0">
              <a:cs typeface="Times New Roman" panose="02020603050405020304" pitchFamily="18" charset="0"/>
            </a:endParaRPr>
          </a:p>
        </p:txBody>
      </p:sp>
      <p:sp>
        <p:nvSpPr>
          <p:cNvPr id="2" name="Oval 1">
            <a:extLst>
              <a:ext uri="{FF2B5EF4-FFF2-40B4-BE49-F238E27FC236}">
                <a16:creationId xmlns:a16="http://schemas.microsoft.com/office/drawing/2014/main" id="{C1251C8C-8497-4D35-9163-F82A4AC251AA}"/>
              </a:ext>
            </a:extLst>
          </p:cNvPr>
          <p:cNvSpPr/>
          <p:nvPr/>
        </p:nvSpPr>
        <p:spPr>
          <a:xfrm>
            <a:off x="0" y="1369084"/>
            <a:ext cx="793448" cy="759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1FE606BB-A730-46AD-AD90-2DE2C4CD57AD}"/>
              </a:ext>
            </a:extLst>
          </p:cNvPr>
          <p:cNvSpPr/>
          <p:nvPr/>
        </p:nvSpPr>
        <p:spPr>
          <a:xfrm>
            <a:off x="77408" y="4729240"/>
            <a:ext cx="793448" cy="759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044957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46"/>
                                        </p:tgtEl>
                                        <p:attrNameLst>
                                          <p:attrName>style.visibility</p:attrName>
                                        </p:attrNameLst>
                                      </p:cBhvr>
                                      <p:to>
                                        <p:strVal val="visible"/>
                                      </p:to>
                                    </p:set>
                                    <p:animEffect transition="in" filter="wipe(up)">
                                      <p:cBhvr>
                                        <p:cTn id="7" dur="5000"/>
                                        <p:tgtEl>
                                          <p:spTgt spid="4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6" grpId="0"/>
      <p:bldP spid="2"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DC13DE2-8C68-4AFC-805E-5C170279946B}"/>
              </a:ext>
            </a:extLst>
          </p:cNvPr>
          <p:cNvSpPr/>
          <p:nvPr/>
        </p:nvSpPr>
        <p:spPr>
          <a:xfrm>
            <a:off x="-58058" y="6694576"/>
            <a:ext cx="12250057" cy="163425"/>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9" name="Rectangle: Rounded Corners 8">
            <a:extLst>
              <a:ext uri="{FF2B5EF4-FFF2-40B4-BE49-F238E27FC236}">
                <a16:creationId xmlns:a16="http://schemas.microsoft.com/office/drawing/2014/main" id="{6A537587-D667-47FA-AB32-5E195CEF70E6}"/>
              </a:ext>
            </a:extLst>
          </p:cNvPr>
          <p:cNvSpPr/>
          <p:nvPr/>
        </p:nvSpPr>
        <p:spPr>
          <a:xfrm>
            <a:off x="0" y="-36381"/>
            <a:ext cx="12192000" cy="1266828"/>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pic>
        <p:nvPicPr>
          <p:cNvPr id="6148" name="Picture 4" descr="Hình ảnh Vẽ Tay Hoạt Hình Học Sinh Ngày Học Học Sinh Tiểu Học Ngày Học PNG  , Clipart Bài Tập Về Nhà, Viết Bài, Hoa Văn Trang Trí PNG miễn phí">
            <a:extLst>
              <a:ext uri="{FF2B5EF4-FFF2-40B4-BE49-F238E27FC236}">
                <a16:creationId xmlns:a16="http://schemas.microsoft.com/office/drawing/2014/main" id="{999A165D-8C9B-4640-B041-24921305A17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79333" y1="77583" x2="72833" y2="81000"/>
                        <a14:foregroundMark x1="64417" y1="50250" x2="64667" y2="53083"/>
                      </a14:backgroundRemoval>
                    </a14:imgEffect>
                  </a14:imgLayer>
                </a14:imgProps>
              </a:ext>
              <a:ext uri="{28A0092B-C50C-407E-A947-70E740481C1C}">
                <a14:useLocalDpi xmlns:a14="http://schemas.microsoft.com/office/drawing/2010/main" val="0"/>
              </a:ext>
            </a:extLst>
          </a:blip>
          <a:srcRect/>
          <a:stretch>
            <a:fillRect/>
          </a:stretch>
        </p:blipFill>
        <p:spPr bwMode="auto">
          <a:xfrm>
            <a:off x="8430260" y="4463868"/>
            <a:ext cx="2626360" cy="2626360"/>
          </a:xfrm>
          <a:prstGeom prst="rect">
            <a:avLst/>
          </a:prstGeom>
          <a:noFill/>
          <a:extLst>
            <a:ext uri="{909E8E84-426E-40DD-AFC4-6F175D3DCCD1}">
              <a14:hiddenFill xmlns:a14="http://schemas.microsoft.com/office/drawing/2010/main">
                <a:solidFill>
                  <a:srgbClr val="FFFFFF"/>
                </a:solidFill>
              </a14:hiddenFill>
            </a:ext>
          </a:extLst>
        </p:spPr>
      </p:pic>
      <p:sp>
        <p:nvSpPr>
          <p:cNvPr id="32770" name="Slide Number Placeholder 4"/>
          <p:cNvSpPr>
            <a:spLocks noGrp="1"/>
          </p:cNvSpPr>
          <p:nvPr>
            <p:ph type="sldNum" sz="quarter" idx="12"/>
          </p:nvPr>
        </p:nvSpPr>
        <p:spPr>
          <a:xfrm>
            <a:off x="8737600" y="7332137"/>
            <a:ext cx="2844800" cy="4868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33">
                <a:solidFill>
                  <a:schemeClr val="tx2"/>
                </a:solidFill>
                <a:latin typeface=".VnTime" pitchFamily="34" charset="0"/>
              </a:defRPr>
            </a:lvl1pPr>
            <a:lvl2pPr marL="990575" indent="-380990">
              <a:defRPr sz="2133">
                <a:solidFill>
                  <a:schemeClr val="tx2"/>
                </a:solidFill>
                <a:latin typeface=".VnTime" pitchFamily="34" charset="0"/>
              </a:defRPr>
            </a:lvl2pPr>
            <a:lvl3pPr marL="1523962" indent="-304792">
              <a:defRPr sz="2133">
                <a:solidFill>
                  <a:schemeClr val="tx2"/>
                </a:solidFill>
                <a:latin typeface=".VnTime" pitchFamily="34" charset="0"/>
              </a:defRPr>
            </a:lvl3pPr>
            <a:lvl4pPr marL="2133547" indent="-304792">
              <a:defRPr sz="2133">
                <a:solidFill>
                  <a:schemeClr val="tx2"/>
                </a:solidFill>
                <a:latin typeface=".VnTime" pitchFamily="34" charset="0"/>
              </a:defRPr>
            </a:lvl4pPr>
            <a:lvl5pPr marL="2743131" indent="-304792">
              <a:defRPr sz="2133">
                <a:solidFill>
                  <a:schemeClr val="tx2"/>
                </a:solidFill>
                <a:latin typeface=".VnTime" pitchFamily="34" charset="0"/>
              </a:defRPr>
            </a:lvl5pPr>
            <a:lvl6pPr marL="3352716" indent="-304792" eaLnBrk="0" fontAlgn="base" hangingPunct="0">
              <a:spcBef>
                <a:spcPct val="0"/>
              </a:spcBef>
              <a:spcAft>
                <a:spcPct val="0"/>
              </a:spcAft>
              <a:defRPr sz="2133">
                <a:solidFill>
                  <a:schemeClr val="tx2"/>
                </a:solidFill>
                <a:latin typeface=".VnTime" pitchFamily="34" charset="0"/>
              </a:defRPr>
            </a:lvl6pPr>
            <a:lvl7pPr marL="3962301" indent="-304792" eaLnBrk="0" fontAlgn="base" hangingPunct="0">
              <a:spcBef>
                <a:spcPct val="0"/>
              </a:spcBef>
              <a:spcAft>
                <a:spcPct val="0"/>
              </a:spcAft>
              <a:defRPr sz="2133">
                <a:solidFill>
                  <a:schemeClr val="tx2"/>
                </a:solidFill>
                <a:latin typeface=".VnTime" pitchFamily="34" charset="0"/>
              </a:defRPr>
            </a:lvl7pPr>
            <a:lvl8pPr marL="4571886" indent="-304792" eaLnBrk="0" fontAlgn="base" hangingPunct="0">
              <a:spcBef>
                <a:spcPct val="0"/>
              </a:spcBef>
              <a:spcAft>
                <a:spcPct val="0"/>
              </a:spcAft>
              <a:defRPr sz="2133">
                <a:solidFill>
                  <a:schemeClr val="tx2"/>
                </a:solidFill>
                <a:latin typeface=".VnTime" pitchFamily="34" charset="0"/>
              </a:defRPr>
            </a:lvl8pPr>
            <a:lvl9pPr marL="5181470" indent="-304792" eaLnBrk="0" fontAlgn="base" hangingPunct="0">
              <a:spcBef>
                <a:spcPct val="0"/>
              </a:spcBef>
              <a:spcAft>
                <a:spcPct val="0"/>
              </a:spcAft>
              <a:defRPr sz="2133">
                <a:solidFill>
                  <a:schemeClr val="tx2"/>
                </a:solidFill>
                <a:latin typeface=".VnTime" pitchFamily="34" charset="0"/>
              </a:defRPr>
            </a:lvl9pPr>
          </a:lstStyle>
          <a:p>
            <a:fld id="{C0E77FC2-9E2D-47B7-8E1E-7B0C4B0E74F7}" type="slidenum">
              <a:rPr lang="en-US" sz="1867">
                <a:solidFill>
                  <a:srgbClr val="000099"/>
                </a:solidFill>
                <a:latin typeface="Times New Roman" panose="02020603050405020304" pitchFamily="18" charset="0"/>
              </a:rPr>
              <a:pPr/>
              <a:t>29</a:t>
            </a:fld>
            <a:endParaRPr lang="en-US" sz="1867">
              <a:solidFill>
                <a:srgbClr val="000099"/>
              </a:solidFill>
              <a:latin typeface="Times New Roman" panose="02020603050405020304" pitchFamily="18" charset="0"/>
            </a:endParaRPr>
          </a:p>
        </p:txBody>
      </p:sp>
      <p:sp>
        <p:nvSpPr>
          <p:cNvPr id="96" name="Text Box 97"/>
          <p:cNvSpPr txBox="1">
            <a:spLocks noChangeArrowheads="1"/>
          </p:cNvSpPr>
          <p:nvPr/>
        </p:nvSpPr>
        <p:spPr bwMode="auto">
          <a:xfrm>
            <a:off x="377369" y="1489465"/>
            <a:ext cx="11379200" cy="295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609585" indent="-609585" algn="just">
              <a:spcBef>
                <a:spcPts val="1067"/>
              </a:spcBef>
              <a:spcAft>
                <a:spcPts val="1067"/>
              </a:spcAft>
              <a:buFont typeface="Wingdings" panose="05000000000000000000" pitchFamily="2" charset="2"/>
              <a:buChar char="ü"/>
            </a:pPr>
            <a:r>
              <a:rPr lang="en-US" sz="3733" dirty="0" err="1">
                <a:cs typeface="Times New Roman" panose="02020603050405020304" pitchFamily="18" charset="0"/>
              </a:rPr>
              <a:t>Xem</a:t>
            </a:r>
            <a:r>
              <a:rPr lang="en-US" sz="3733" dirty="0">
                <a:cs typeface="Times New Roman" panose="02020603050405020304" pitchFamily="18" charset="0"/>
              </a:rPr>
              <a:t> </a:t>
            </a:r>
            <a:r>
              <a:rPr lang="vi-VN" sz="3733" dirty="0">
                <a:cs typeface="Times New Roman" panose="02020603050405020304" pitchFamily="18" charset="0"/>
              </a:rPr>
              <a:t>toàn bộ nội dung bài đã học.</a:t>
            </a:r>
            <a:endParaRPr lang="en-US" sz="3733" dirty="0">
              <a:cs typeface="Times New Roman" panose="02020603050405020304" pitchFamily="18" charset="0"/>
            </a:endParaRPr>
          </a:p>
          <a:p>
            <a:pPr marL="609585" indent="-609585" algn="just">
              <a:spcBef>
                <a:spcPts val="1067"/>
              </a:spcBef>
              <a:spcAft>
                <a:spcPts val="1067"/>
              </a:spcAft>
              <a:buFont typeface="Wingdings" panose="05000000000000000000" pitchFamily="2" charset="2"/>
              <a:buChar char="ü"/>
            </a:pPr>
            <a:r>
              <a:rPr lang="en-US" sz="3733" dirty="0" err="1">
                <a:cs typeface="Times New Roman" panose="02020603050405020304" pitchFamily="18" charset="0"/>
              </a:rPr>
              <a:t>Thực</a:t>
            </a:r>
            <a:r>
              <a:rPr lang="en-US" sz="3733" dirty="0">
                <a:cs typeface="Times New Roman" panose="02020603050405020304" pitchFamily="18" charset="0"/>
              </a:rPr>
              <a:t> </a:t>
            </a:r>
            <a:r>
              <a:rPr lang="en-US" sz="3733" dirty="0" err="1">
                <a:cs typeface="Times New Roman" panose="02020603050405020304" pitchFamily="18" charset="0"/>
              </a:rPr>
              <a:t>hành</a:t>
            </a:r>
            <a:r>
              <a:rPr lang="en-US" sz="3733" dirty="0">
                <a:cs typeface="Times New Roman" panose="02020603050405020304" pitchFamily="18" charset="0"/>
              </a:rPr>
              <a:t> </a:t>
            </a:r>
            <a:r>
              <a:rPr lang="en-US" sz="3733" dirty="0" err="1">
                <a:cs typeface="Times New Roman" panose="02020603050405020304" pitchFamily="18" charset="0"/>
              </a:rPr>
              <a:t>viết</a:t>
            </a:r>
            <a:r>
              <a:rPr lang="en-US" sz="3733" dirty="0">
                <a:cs typeface="Times New Roman" panose="02020603050405020304" pitchFamily="18" charset="0"/>
              </a:rPr>
              <a:t> </a:t>
            </a:r>
            <a:r>
              <a:rPr lang="en-US" sz="3733" dirty="0" err="1">
                <a:cs typeface="Times New Roman" panose="02020603050405020304" pitchFamily="18" charset="0"/>
              </a:rPr>
              <a:t>chương</a:t>
            </a:r>
            <a:r>
              <a:rPr lang="en-US" sz="3733" dirty="0">
                <a:cs typeface="Times New Roman" panose="02020603050405020304" pitchFamily="18" charset="0"/>
              </a:rPr>
              <a:t> </a:t>
            </a:r>
            <a:r>
              <a:rPr lang="en-US" sz="3733" dirty="0" err="1">
                <a:cs typeface="Times New Roman" panose="02020603050405020304" pitchFamily="18" charset="0"/>
              </a:rPr>
              <a:t>trình</a:t>
            </a:r>
            <a:r>
              <a:rPr lang="en-US" sz="3733" dirty="0">
                <a:cs typeface="Times New Roman" panose="02020603050405020304" pitchFamily="18" charset="0"/>
              </a:rPr>
              <a:t> </a:t>
            </a:r>
            <a:r>
              <a:rPr lang="en-US" sz="3733" dirty="0" err="1">
                <a:cs typeface="Times New Roman" panose="02020603050405020304" pitchFamily="18" charset="0"/>
              </a:rPr>
              <a:t>điều</a:t>
            </a:r>
            <a:r>
              <a:rPr lang="en-US" sz="3733" dirty="0">
                <a:cs typeface="Times New Roman" panose="02020603050405020304" pitchFamily="18" charset="0"/>
              </a:rPr>
              <a:t> </a:t>
            </a:r>
            <a:r>
              <a:rPr lang="en-US" sz="3733" dirty="0" err="1">
                <a:cs typeface="Times New Roman" panose="02020603050405020304" pitchFamily="18" charset="0"/>
              </a:rPr>
              <a:t>khiển</a:t>
            </a:r>
            <a:r>
              <a:rPr lang="en-US" sz="3733" dirty="0">
                <a:cs typeface="Times New Roman" panose="02020603050405020304" pitchFamily="18" charset="0"/>
              </a:rPr>
              <a:t> </a:t>
            </a:r>
            <a:r>
              <a:rPr lang="en-US" sz="3733" dirty="0" err="1">
                <a:cs typeface="Times New Roman" panose="02020603050405020304" pitchFamily="18" charset="0"/>
              </a:rPr>
              <a:t>hai</a:t>
            </a:r>
            <a:r>
              <a:rPr lang="en-US" sz="3733" dirty="0">
                <a:cs typeface="Times New Roman" panose="02020603050405020304" pitchFamily="18" charset="0"/>
              </a:rPr>
              <a:t> </a:t>
            </a:r>
            <a:r>
              <a:rPr lang="en-US" sz="3733" dirty="0" err="1">
                <a:cs typeface="Times New Roman" panose="02020603050405020304" pitchFamily="18" charset="0"/>
              </a:rPr>
              <a:t>nhân</a:t>
            </a:r>
            <a:r>
              <a:rPr lang="en-US" sz="3733" dirty="0">
                <a:cs typeface="Times New Roman" panose="02020603050405020304" pitchFamily="18" charset="0"/>
              </a:rPr>
              <a:t> </a:t>
            </a:r>
            <a:r>
              <a:rPr lang="en-US" sz="3733" dirty="0" err="1">
                <a:cs typeface="Times New Roman" panose="02020603050405020304" pitchFamily="18" charset="0"/>
              </a:rPr>
              <a:t>vật</a:t>
            </a:r>
            <a:r>
              <a:rPr lang="en-US" sz="3733" dirty="0">
                <a:cs typeface="Times New Roman" panose="02020603050405020304" pitchFamily="18" charset="0"/>
              </a:rPr>
              <a:t> </a:t>
            </a:r>
            <a:r>
              <a:rPr lang="en-US" sz="3733" dirty="0" err="1">
                <a:cs typeface="Times New Roman" panose="02020603050405020304" pitchFamily="18" charset="0"/>
              </a:rPr>
              <a:t>Mèo</a:t>
            </a:r>
            <a:r>
              <a:rPr lang="en-US" sz="3733" dirty="0">
                <a:cs typeface="Times New Roman" panose="02020603050405020304" pitchFamily="18" charset="0"/>
              </a:rPr>
              <a:t> </a:t>
            </a:r>
            <a:r>
              <a:rPr lang="en-US" sz="3733" dirty="0" err="1">
                <a:cs typeface="Times New Roman" panose="02020603050405020304" pitchFamily="18" charset="0"/>
              </a:rPr>
              <a:t>và</a:t>
            </a:r>
            <a:r>
              <a:rPr lang="en-US" sz="3733" dirty="0">
                <a:cs typeface="Times New Roman" panose="02020603050405020304" pitchFamily="18" charset="0"/>
              </a:rPr>
              <a:t> </a:t>
            </a:r>
            <a:r>
              <a:rPr lang="en-US" sz="3733" dirty="0" err="1">
                <a:cs typeface="Times New Roman" panose="02020603050405020304" pitchFamily="18" charset="0"/>
              </a:rPr>
              <a:t>Hươu</a:t>
            </a:r>
            <a:r>
              <a:rPr lang="en-US" sz="3733" dirty="0">
                <a:cs typeface="Times New Roman" panose="02020603050405020304" pitchFamily="18" charset="0"/>
              </a:rPr>
              <a:t> </a:t>
            </a:r>
            <a:r>
              <a:rPr lang="en-US" sz="3733" dirty="0" err="1">
                <a:cs typeface="Times New Roman" panose="02020603050405020304" pitchFamily="18" charset="0"/>
              </a:rPr>
              <a:t>cao</a:t>
            </a:r>
            <a:r>
              <a:rPr lang="en-US" sz="3733" dirty="0">
                <a:cs typeface="Times New Roman" panose="02020603050405020304" pitchFamily="18" charset="0"/>
              </a:rPr>
              <a:t> </a:t>
            </a:r>
            <a:r>
              <a:rPr lang="en-US" sz="3733" dirty="0" err="1">
                <a:cs typeface="Times New Roman" panose="02020603050405020304" pitchFamily="18" charset="0"/>
              </a:rPr>
              <a:t>cổ</a:t>
            </a:r>
            <a:r>
              <a:rPr lang="en-US" sz="3733" dirty="0">
                <a:cs typeface="Times New Roman" panose="02020603050405020304" pitchFamily="18" charset="0"/>
              </a:rPr>
              <a:t> </a:t>
            </a:r>
            <a:r>
              <a:rPr lang="en-US" sz="3733" dirty="0" err="1">
                <a:cs typeface="Times New Roman" panose="02020603050405020304" pitchFamily="18" charset="0"/>
              </a:rPr>
              <a:t>bằng</a:t>
            </a:r>
            <a:r>
              <a:rPr lang="en-US" sz="3733" dirty="0">
                <a:cs typeface="Times New Roman" panose="02020603050405020304" pitchFamily="18" charset="0"/>
              </a:rPr>
              <a:t> NNLT Scratch</a:t>
            </a:r>
          </a:p>
          <a:p>
            <a:pPr algn="just">
              <a:spcBef>
                <a:spcPts val="1067"/>
              </a:spcBef>
              <a:spcAft>
                <a:spcPts val="1067"/>
              </a:spcAft>
              <a:buNone/>
            </a:pPr>
            <a:r>
              <a:rPr lang="en-US" sz="3733" dirty="0">
                <a:cs typeface="Times New Roman" panose="02020603050405020304" pitchFamily="18" charset="0"/>
                <a:sym typeface="Wingdings" panose="05000000000000000000" pitchFamily="2" charset="2"/>
              </a:rPr>
              <a:t></a:t>
            </a:r>
            <a:r>
              <a:rPr lang="en-US" sz="3733" dirty="0">
                <a:cs typeface="Times New Roman" panose="02020603050405020304" pitchFamily="18" charset="0"/>
              </a:rPr>
              <a:t> </a:t>
            </a:r>
            <a:r>
              <a:rPr lang="en-US" sz="3733" dirty="0" err="1">
                <a:cs typeface="Times New Roman" panose="02020603050405020304" pitchFamily="18" charset="0"/>
              </a:rPr>
              <a:t>Xem</a:t>
            </a:r>
            <a:r>
              <a:rPr lang="en-US" sz="3733" dirty="0">
                <a:cs typeface="Times New Roman" panose="02020603050405020304" pitchFamily="18" charset="0"/>
              </a:rPr>
              <a:t> </a:t>
            </a:r>
            <a:r>
              <a:rPr lang="en-US" sz="3733" dirty="0" err="1">
                <a:cs typeface="Times New Roman" panose="02020603050405020304" pitchFamily="18" charset="0"/>
              </a:rPr>
              <a:t>trước</a:t>
            </a:r>
            <a:r>
              <a:rPr lang="en-US" sz="3733" dirty="0">
                <a:cs typeface="Times New Roman" panose="02020603050405020304" pitchFamily="18" charset="0"/>
              </a:rPr>
              <a:t> </a:t>
            </a:r>
            <a:r>
              <a:rPr lang="en-US" sz="3733" dirty="0" err="1">
                <a:cs typeface="Times New Roman" panose="02020603050405020304" pitchFamily="18" charset="0"/>
              </a:rPr>
              <a:t>bài</a:t>
            </a:r>
            <a:r>
              <a:rPr lang="en-US" sz="3733" dirty="0">
                <a:cs typeface="Times New Roman" panose="02020603050405020304" pitchFamily="18" charset="0"/>
              </a:rPr>
              <a:t> 2: </a:t>
            </a:r>
            <a:r>
              <a:rPr lang="en-US" sz="3733" b="1" dirty="0" err="1">
                <a:cs typeface="Times New Roman" panose="02020603050405020304" pitchFamily="18" charset="0"/>
              </a:rPr>
              <a:t>Sử</a:t>
            </a:r>
            <a:r>
              <a:rPr lang="en-US" sz="3733" b="1" dirty="0">
                <a:cs typeface="Times New Roman" panose="02020603050405020304" pitchFamily="18" charset="0"/>
              </a:rPr>
              <a:t> </a:t>
            </a:r>
            <a:r>
              <a:rPr lang="en-US" sz="3733" b="1" dirty="0" err="1">
                <a:cs typeface="Times New Roman" panose="02020603050405020304" pitchFamily="18" charset="0"/>
              </a:rPr>
              <a:t>dụng</a:t>
            </a:r>
            <a:r>
              <a:rPr lang="en-US" sz="3733" b="1" dirty="0">
                <a:cs typeface="Times New Roman" panose="02020603050405020304" pitchFamily="18" charset="0"/>
              </a:rPr>
              <a:t> </a:t>
            </a:r>
            <a:r>
              <a:rPr lang="en-US" sz="3733" b="1" dirty="0" err="1">
                <a:cs typeface="Times New Roman" panose="02020603050405020304" pitchFamily="18" charset="0"/>
              </a:rPr>
              <a:t>biến</a:t>
            </a:r>
            <a:r>
              <a:rPr lang="en-US" sz="3733" b="1" dirty="0">
                <a:cs typeface="Times New Roman" panose="02020603050405020304" pitchFamily="18" charset="0"/>
              </a:rPr>
              <a:t> </a:t>
            </a:r>
            <a:r>
              <a:rPr lang="en-US" sz="3733" b="1" dirty="0" err="1">
                <a:cs typeface="Times New Roman" panose="02020603050405020304" pitchFamily="18" charset="0"/>
              </a:rPr>
              <a:t>trong</a:t>
            </a:r>
            <a:r>
              <a:rPr lang="en-US" sz="3733" b="1" dirty="0">
                <a:cs typeface="Times New Roman" panose="02020603050405020304" pitchFamily="18" charset="0"/>
              </a:rPr>
              <a:t> </a:t>
            </a:r>
            <a:r>
              <a:rPr lang="en-US" sz="3733" b="1" dirty="0" err="1">
                <a:cs typeface="Times New Roman" panose="02020603050405020304" pitchFamily="18" charset="0"/>
              </a:rPr>
              <a:t>chương</a:t>
            </a:r>
            <a:r>
              <a:rPr lang="en-US" sz="3733" b="1" dirty="0">
                <a:cs typeface="Times New Roman" panose="02020603050405020304" pitchFamily="18" charset="0"/>
              </a:rPr>
              <a:t> </a:t>
            </a:r>
            <a:r>
              <a:rPr lang="en-US" sz="3733" b="1" dirty="0" err="1">
                <a:cs typeface="Times New Roman" panose="02020603050405020304" pitchFamily="18" charset="0"/>
              </a:rPr>
              <a:t>trình</a:t>
            </a:r>
            <a:endParaRPr lang="en-US" sz="3733" b="1" dirty="0">
              <a:cs typeface="Times New Roman" panose="02020603050405020304" pitchFamily="18" charset="0"/>
            </a:endParaRPr>
          </a:p>
        </p:txBody>
      </p:sp>
      <p:sp>
        <p:nvSpPr>
          <p:cNvPr id="5" name="Rectangle 4">
            <a:extLst>
              <a:ext uri="{FF2B5EF4-FFF2-40B4-BE49-F238E27FC236}">
                <a16:creationId xmlns:a16="http://schemas.microsoft.com/office/drawing/2014/main" id="{2C6D747D-C415-4964-A59E-F785BB764022}"/>
              </a:ext>
            </a:extLst>
          </p:cNvPr>
          <p:cNvSpPr/>
          <p:nvPr/>
        </p:nvSpPr>
        <p:spPr>
          <a:xfrm>
            <a:off x="2283582" y="57412"/>
            <a:ext cx="10043885" cy="995209"/>
          </a:xfrm>
          <a:prstGeom prst="rect">
            <a:avLst/>
          </a:prstGeom>
          <a:noFill/>
        </p:spPr>
        <p:txBody>
          <a:bodyPr wrap="square" lIns="91440" tIns="45720" rIns="91440" bIns="45720">
            <a:spAutoFit/>
          </a:bodyPr>
          <a:lstStyle/>
          <a:p>
            <a:r>
              <a:rPr lang="en-US" sz="5867"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HƯỚNG DẪN VỀ NHÀ</a:t>
            </a:r>
          </a:p>
        </p:txBody>
      </p:sp>
      <p:pic>
        <p:nvPicPr>
          <p:cNvPr id="6150" name="Picture 6" descr="Coastline Home Art Design Templates | PosterMyWall">
            <a:extLst>
              <a:ext uri="{FF2B5EF4-FFF2-40B4-BE49-F238E27FC236}">
                <a16:creationId xmlns:a16="http://schemas.microsoft.com/office/drawing/2014/main" id="{B8FD2D13-DAED-410E-A6FD-233C11BAEF1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 r="-6220" b="29095"/>
          <a:stretch/>
        </p:blipFill>
        <p:spPr bwMode="auto">
          <a:xfrm>
            <a:off x="-222887" y="4306102"/>
            <a:ext cx="4170773" cy="27841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ình ảnh Vẽ Tay Hoạt Hình Học Sinh Ngày Học Học Sinh Tiểu Học Ngày Học PNG  , Clipart Bài Tập Về Nhà, Viết Bài, Hoa Văn Trang Trí PNG miễn phí">
            <a:extLst>
              <a:ext uri="{FF2B5EF4-FFF2-40B4-BE49-F238E27FC236}">
                <a16:creationId xmlns:a16="http://schemas.microsoft.com/office/drawing/2014/main" id="{9457DE9D-F3DB-4FEF-8B3A-96E535688CD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79333" y1="77583" x2="72833" y2="81000"/>
                        <a14:foregroundMark x1="64417" y1="50250" x2="64667" y2="53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2300" y="-67737"/>
            <a:ext cx="1640200" cy="146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6542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fade">
                                      <p:cBhvr>
                                        <p:cTn id="16" dur="500"/>
                                        <p:tgtEl>
                                          <p:spTgt spid="6150"/>
                                        </p:tgtEl>
                                      </p:cBhvr>
                                    </p:animEffect>
                                  </p:childTnLst>
                                </p:cTn>
                              </p:par>
                              <p:par>
                                <p:cTn id="17" presetID="10" presetClass="entr" presetSubtype="0"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barn(outVertical)">
                                      <p:cBhvr>
                                        <p:cTn id="2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Cậu Bé Cầm Kính Lúp để Quan Sát Các Yếu Tố Thương Mại PNG , Phim  Hoạt Hình, Sáng Tạo, Cậu Bé PNG miễn phí tải tập tin PSDComment và">
            <a:extLst>
              <a:ext uri="{FF2B5EF4-FFF2-40B4-BE49-F238E27FC236}">
                <a16:creationId xmlns:a16="http://schemas.microsoft.com/office/drawing/2014/main" id="{0EAD1D05-A23C-45F6-90CC-9783B5D30FFC}"/>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0750" b="81000" l="29083" r="69750">
                        <a14:foregroundMark x1="42667" y1="63750" x2="45583" y2="76083"/>
                        <a14:foregroundMark x1="45583" y1="76083" x2="48833" y2="81000"/>
                        <a14:foregroundMark x1="57333" y1="60667" x2="57333" y2="77333"/>
                        <a14:foregroundMark x1="57917" y1="48500" x2="57917" y2="55000"/>
                        <a14:foregroundMark x1="48833" y1="40333" x2="46250" y2="51750"/>
                        <a14:foregroundMark x1="46250" y1="51750" x2="46833" y2="64917"/>
                        <a14:foregroundMark x1="46833" y1="64917" x2="47500" y2="66000"/>
                        <a14:foregroundMark x1="43750" y1="44833" x2="49833" y2="57750"/>
                        <a14:foregroundMark x1="49833" y1="57750" x2="52833" y2="60083"/>
                        <a14:foregroundMark x1="50583" y1="54167" x2="58167" y2="66000"/>
                        <a14:foregroundMark x1="44083" y1="48250" x2="44667" y2="52500"/>
                        <a14:foregroundMark x1="55083" y1="30750" x2="61000" y2="32417"/>
                        <a14:foregroundMark x1="29417" y1="64333" x2="29083" y2="66000"/>
                      </a14:backgroundRemoval>
                    </a14:imgEffect>
                  </a14:imgLayer>
                </a14:imgProps>
              </a:ext>
              <a:ext uri="{28A0092B-C50C-407E-A947-70E740481C1C}">
                <a14:useLocalDpi xmlns:a14="http://schemas.microsoft.com/office/drawing/2010/main" val="0"/>
              </a:ext>
            </a:extLst>
          </a:blip>
          <a:srcRect l="25449" t="26087" r="25168" b="16606"/>
          <a:stretch/>
        </p:blipFill>
        <p:spPr bwMode="auto">
          <a:xfrm>
            <a:off x="-58058" y="303937"/>
            <a:ext cx="2349260" cy="27262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6F028003-34A5-4513-A5AB-0423171D6DC4}"/>
              </a:ext>
            </a:extLst>
          </p:cNvPr>
          <p:cNvSpPr>
            <a:spLocks noChangeArrowheads="1"/>
          </p:cNvSpPr>
          <p:nvPr/>
        </p:nvSpPr>
        <p:spPr bwMode="auto">
          <a:xfrm>
            <a:off x="1782758" y="2047462"/>
            <a:ext cx="10124007"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FontTx/>
              <a:buNone/>
            </a:pPr>
            <a:r>
              <a:rPr lang="en-US" sz="3733"/>
              <a:t>* Bối cảnh: Nhân vật Mèo đứng bên trái căn phòng.</a:t>
            </a:r>
            <a:endParaRPr lang="vi-VN" sz="3733" dirty="0"/>
          </a:p>
        </p:txBody>
      </p:sp>
      <p:sp>
        <p:nvSpPr>
          <p:cNvPr id="9" name="Rectangle 5">
            <a:extLst>
              <a:ext uri="{FF2B5EF4-FFF2-40B4-BE49-F238E27FC236}">
                <a16:creationId xmlns:a16="http://schemas.microsoft.com/office/drawing/2014/main" id="{464ECE4F-B79F-48F7-BCB3-3572F5A11D0B}"/>
              </a:ext>
            </a:extLst>
          </p:cNvPr>
          <p:cNvSpPr>
            <a:spLocks noChangeArrowheads="1"/>
          </p:cNvSpPr>
          <p:nvPr/>
        </p:nvSpPr>
        <p:spPr bwMode="auto">
          <a:xfrm>
            <a:off x="1782758" y="2793821"/>
            <a:ext cx="10124007"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FontTx/>
              <a:buNone/>
            </a:pPr>
            <a:r>
              <a:rPr lang="en-US" sz="3733"/>
              <a:t>- Nhân vật mèo kêu “ Grừ, Grừ, … lạnh quá!”</a:t>
            </a:r>
            <a:endParaRPr lang="vi-VN" sz="3733" dirty="0"/>
          </a:p>
        </p:txBody>
      </p:sp>
      <p:sp>
        <p:nvSpPr>
          <p:cNvPr id="10" name="Rectangle 5">
            <a:extLst>
              <a:ext uri="{FF2B5EF4-FFF2-40B4-BE49-F238E27FC236}">
                <a16:creationId xmlns:a16="http://schemas.microsoft.com/office/drawing/2014/main" id="{5550D68E-B7AB-41C8-A772-967AD0751C21}"/>
              </a:ext>
            </a:extLst>
          </p:cNvPr>
          <p:cNvSpPr>
            <a:spLocks noChangeArrowheads="1"/>
          </p:cNvSpPr>
          <p:nvPr/>
        </p:nvSpPr>
        <p:spPr bwMode="auto">
          <a:xfrm>
            <a:off x="1782758" y="3577167"/>
            <a:ext cx="10124007"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FontTx/>
              <a:buNone/>
            </a:pPr>
            <a:r>
              <a:rPr lang="en-US" sz="3733"/>
              <a:t>- Nhân vật mèo kêu “ Lò sưởi ở đâu nhỉ!”</a:t>
            </a:r>
            <a:endParaRPr lang="vi-VN" sz="3733" dirty="0"/>
          </a:p>
        </p:txBody>
      </p:sp>
      <p:sp>
        <p:nvSpPr>
          <p:cNvPr id="11" name="Rectangle 5">
            <a:extLst>
              <a:ext uri="{FF2B5EF4-FFF2-40B4-BE49-F238E27FC236}">
                <a16:creationId xmlns:a16="http://schemas.microsoft.com/office/drawing/2014/main" id="{0A650B47-DE7D-4129-943F-CC06F9040756}"/>
              </a:ext>
            </a:extLst>
          </p:cNvPr>
          <p:cNvSpPr>
            <a:spLocks noChangeArrowheads="1"/>
          </p:cNvSpPr>
          <p:nvPr/>
        </p:nvSpPr>
        <p:spPr bwMode="auto">
          <a:xfrm>
            <a:off x="1782758" y="5179151"/>
            <a:ext cx="10124007"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FontTx/>
              <a:buNone/>
            </a:pPr>
            <a:r>
              <a:rPr lang="en-US" sz="3733"/>
              <a:t>- Nhân vật mèo kêu “Không có cái nào”</a:t>
            </a:r>
            <a:endParaRPr lang="vi-VN" sz="3733" dirty="0"/>
          </a:p>
        </p:txBody>
      </p:sp>
      <p:sp>
        <p:nvSpPr>
          <p:cNvPr id="12" name="Rectangle 5">
            <a:extLst>
              <a:ext uri="{FF2B5EF4-FFF2-40B4-BE49-F238E27FC236}">
                <a16:creationId xmlns:a16="http://schemas.microsoft.com/office/drawing/2014/main" id="{399563D7-2BF8-408A-A691-79A61BA101F5}"/>
              </a:ext>
            </a:extLst>
          </p:cNvPr>
          <p:cNvSpPr>
            <a:spLocks noChangeArrowheads="1"/>
          </p:cNvSpPr>
          <p:nvPr/>
        </p:nvSpPr>
        <p:spPr bwMode="auto">
          <a:xfrm>
            <a:off x="1782758" y="4406873"/>
            <a:ext cx="10124007"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FontTx/>
              <a:buNone/>
            </a:pPr>
            <a:r>
              <a:rPr lang="en-US" sz="3733"/>
              <a:t>- Nhân vật mèo kêu chạy một đoạn. (10 bước)</a:t>
            </a:r>
            <a:endParaRPr lang="vi-VN" sz="3733" dirty="0"/>
          </a:p>
        </p:txBody>
      </p:sp>
      <p:sp>
        <p:nvSpPr>
          <p:cNvPr id="13" name="Rectangle 5">
            <a:extLst>
              <a:ext uri="{FF2B5EF4-FFF2-40B4-BE49-F238E27FC236}">
                <a16:creationId xmlns:a16="http://schemas.microsoft.com/office/drawing/2014/main" id="{C79D060B-F53A-43AB-92BC-2131297A2A68}"/>
              </a:ext>
            </a:extLst>
          </p:cNvPr>
          <p:cNvSpPr>
            <a:spLocks noChangeArrowheads="1"/>
          </p:cNvSpPr>
          <p:nvPr/>
        </p:nvSpPr>
        <p:spPr bwMode="auto">
          <a:xfrm>
            <a:off x="1782758" y="1010913"/>
            <a:ext cx="8792791"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sz="3733" b="1">
                <a:solidFill>
                  <a:srgbClr val="FF0000"/>
                </a:solidFill>
              </a:rPr>
              <a:t>MỘT ĐOẠN KỊCH BẢN</a:t>
            </a:r>
            <a:endParaRPr lang="vi-VN" sz="3733" b="1" dirty="0">
              <a:solidFill>
                <a:srgbClr val="FF0000"/>
              </a:solidFill>
            </a:endParaRPr>
          </a:p>
        </p:txBody>
      </p:sp>
      <p:sp>
        <p:nvSpPr>
          <p:cNvPr id="14" name="Rectangle: Rounded Corners 13">
            <a:extLst>
              <a:ext uri="{FF2B5EF4-FFF2-40B4-BE49-F238E27FC236}">
                <a16:creationId xmlns:a16="http://schemas.microsoft.com/office/drawing/2014/main" id="{C03E692E-ED2F-4FC9-AB18-CB87615A88C2}"/>
              </a:ext>
            </a:extLst>
          </p:cNvPr>
          <p:cNvSpPr/>
          <p:nvPr/>
        </p:nvSpPr>
        <p:spPr>
          <a:xfrm>
            <a:off x="0" y="1"/>
            <a:ext cx="12192000" cy="163425"/>
          </a:xfrm>
          <a:prstGeom prst="roundRect">
            <a:avLst/>
          </a:prstGeom>
          <a:effectLst>
            <a:glow rad="101600">
              <a:schemeClr val="accent6">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a:p>
        </p:txBody>
      </p:sp>
      <p:sp>
        <p:nvSpPr>
          <p:cNvPr id="16" name="Rectangle: Rounded Corners 15">
            <a:extLst>
              <a:ext uri="{FF2B5EF4-FFF2-40B4-BE49-F238E27FC236}">
                <a16:creationId xmlns:a16="http://schemas.microsoft.com/office/drawing/2014/main" id="{FA3F771A-449B-4BFC-BCA8-34D83389A49D}"/>
              </a:ext>
            </a:extLst>
          </p:cNvPr>
          <p:cNvSpPr/>
          <p:nvPr/>
        </p:nvSpPr>
        <p:spPr>
          <a:xfrm>
            <a:off x="-58058" y="6694576"/>
            <a:ext cx="12250057" cy="163425"/>
          </a:xfrm>
          <a:prstGeom prst="roundRect">
            <a:avLst/>
          </a:prstGeom>
          <a:effectLst>
            <a:glow rad="101600">
              <a:schemeClr val="accent6">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921242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2000"/>
                                        <p:tgtEl>
                                          <p:spTgt spid="9"/>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2000"/>
                                        <p:tgtEl>
                                          <p:spTgt spid="10"/>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2000"/>
                                        <p:tgtEl>
                                          <p:spTgt spid="11"/>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ảm ơn tiếng Trung 谢谢 | Mẫu câu đáp lại tiếng Hoa 2023">
            <a:extLst>
              <a:ext uri="{FF2B5EF4-FFF2-40B4-BE49-F238E27FC236}">
                <a16:creationId xmlns:a16="http://schemas.microsoft.com/office/drawing/2014/main" id="{9B36445C-8CE7-4AE1-8810-973C85C5413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500" l="4875" r="95250">
                        <a14:foregroundMark x1="11250" y1="38333" x2="15500" y2="53667"/>
                        <a14:foregroundMark x1="21250" y1="72167" x2="21250" y2="72167"/>
                        <a14:foregroundMark x1="21375" y1="64667" x2="21375" y2="64667"/>
                        <a14:foregroundMark x1="20625" y1="64667" x2="20625" y2="72500"/>
                        <a14:foregroundMark x1="22750" y1="87167" x2="22750" y2="87167"/>
                        <a14:foregroundMark x1="18500" y1="90500" x2="18500" y2="90500"/>
                        <a14:foregroundMark x1="19500" y1="85500" x2="19500" y2="85500"/>
                        <a14:foregroundMark x1="22750" y1="85833" x2="22750" y2="85833"/>
                        <a14:foregroundMark x1="25500" y1="57000" x2="25500" y2="57000"/>
                        <a14:foregroundMark x1="28000" y1="52500" x2="28000" y2="52500"/>
                        <a14:foregroundMark x1="26750" y1="55000" x2="26750" y2="55000"/>
                        <a14:foregroundMark x1="91000" y1="38667" x2="87625" y2="51833"/>
                        <a14:foregroundMark x1="87625" y1="51833" x2="83000" y2="59667"/>
                        <a14:foregroundMark x1="83000" y1="59667" x2="82125" y2="76167"/>
                        <a14:foregroundMark x1="90000" y1="28167" x2="94500" y2="44667"/>
                        <a14:foregroundMark x1="7000" y1="40333" x2="8125" y2="49667"/>
                        <a14:foregroundMark x1="8125" y1="49667" x2="8125" y2="49667"/>
                        <a14:foregroundMark x1="4875" y1="42667" x2="4875" y2="42667"/>
                        <a14:foregroundMark x1="22250" y1="19500" x2="22250" y2="19500"/>
                        <a14:foregroundMark x1="17375" y1="18833" x2="17375" y2="18833"/>
                        <a14:foregroundMark x1="11875" y1="19500" x2="11875" y2="19500"/>
                        <a14:foregroundMark x1="5500" y1="19500" x2="5500" y2="19500"/>
                        <a14:foregroundMark x1="26875" y1="17167" x2="26875" y2="17167"/>
                        <a14:foregroundMark x1="33875" y1="15833" x2="33875" y2="15833"/>
                        <a14:foregroundMark x1="38625" y1="13500" x2="38625" y2="13500"/>
                        <a14:foregroundMark x1="43625" y1="11000" x2="43625" y2="11000"/>
                        <a14:foregroundMark x1="75125" y1="55833" x2="75125" y2="55833"/>
                        <a14:foregroundMark x1="73250" y1="50167" x2="78125" y2="60667"/>
                        <a14:foregroundMark x1="91250" y1="59333" x2="95250" y2="58167"/>
                        <a14:foregroundMark x1="80750" y1="70333" x2="81125" y2="74167"/>
                        <a14:foregroundMark x1="80250" y1="63167" x2="78375" y2="76000"/>
                        <a14:foregroundMark x1="78375" y1="76000" x2="77875" y2="77000"/>
                        <a14:foregroundMark x1="82625" y1="83167" x2="82625" y2="83167"/>
                        <a14:foregroundMark x1="80500" y1="83167" x2="80500" y2="83167"/>
                        <a14:foregroundMark x1="80500" y1="83167" x2="80500" y2="83167"/>
                        <a14:foregroundMark x1="80500" y1="83167" x2="80500" y2="83167"/>
                        <a14:foregroundMark x1="80500" y1="83167" x2="80500" y2="83167"/>
                        <a14:foregroundMark x1="80500" y1="83167" x2="80500" y2="83167"/>
                        <a14:foregroundMark x1="79250" y1="82333" x2="79250" y2="82333"/>
                        <a14:foregroundMark x1="79250" y1="82333" x2="79250" y2="82333"/>
                        <a14:foregroundMark x1="87625" y1="82333" x2="87625" y2="82333"/>
                        <a14:foregroundMark x1="86250" y1="81333" x2="86250" y2="81333"/>
                        <a14:foregroundMark x1="89625" y1="81500" x2="89625" y2="81500"/>
                        <a14:foregroundMark x1="90250" y1="81333" x2="90250" y2="81333"/>
                        <a14:foregroundMark x1="88250" y1="81500" x2="88250" y2="81500"/>
                        <a14:foregroundMark x1="90625" y1="66000" x2="90625" y2="66000"/>
                        <a14:foregroundMark x1="34375" y1="75833" x2="34375" y2="75833"/>
                        <a14:foregroundMark x1="45375" y1="85000" x2="45375" y2="85000"/>
                        <a14:foregroundMark x1="42125" y1="55667" x2="42125" y2="55667"/>
                        <a14:foregroundMark x1="10250" y1="58167" x2="10250" y2="58167"/>
                      </a14:backgroundRemoval>
                    </a14:imgEffect>
                  </a14:imgLayer>
                </a14:imgProps>
              </a:ext>
              <a:ext uri="{28A0092B-C50C-407E-A947-70E740481C1C}">
                <a14:useLocalDpi xmlns:a14="http://schemas.microsoft.com/office/drawing/2010/main" val="0"/>
              </a:ext>
            </a:extLst>
          </a:blip>
          <a:srcRect/>
          <a:stretch>
            <a:fillRect/>
          </a:stretch>
        </p:blipFill>
        <p:spPr bwMode="auto">
          <a:xfrm>
            <a:off x="3077028" y="2556423"/>
            <a:ext cx="6255656" cy="4691741"/>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3">
            <a:extLst>
              <a:ext uri="{FF2B5EF4-FFF2-40B4-BE49-F238E27FC236}">
                <a16:creationId xmlns:a16="http://schemas.microsoft.com/office/drawing/2014/main" id="{0BA0BF1F-148B-4BB5-BA0B-A4385A65EC0A}"/>
              </a:ext>
            </a:extLst>
          </p:cNvPr>
          <p:cNvSpPr>
            <a:spLocks noChangeArrowheads="1" noChangeShapeType="1" noTextEdit="1"/>
          </p:cNvSpPr>
          <p:nvPr/>
        </p:nvSpPr>
        <p:spPr bwMode="auto">
          <a:xfrm>
            <a:off x="2032000" y="1432077"/>
            <a:ext cx="8805333" cy="1644952"/>
          </a:xfrm>
          <a:prstGeom prst="rect">
            <a:avLst/>
          </a:prstGeom>
        </p:spPr>
        <p:txBody>
          <a:bodyPr wrap="none" fromWordArt="1">
            <a:prstTxWarp prst="textPlain">
              <a:avLst>
                <a:gd name="adj" fmla="val 50000"/>
              </a:avLst>
            </a:prstTxWarp>
          </a:bodyPr>
          <a:lstStyle/>
          <a:p>
            <a:pPr algn="ctr"/>
            <a:r>
              <a:rPr lang="en-US" sz="4267"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CẢM ƠN, HẸN GẶP LẠI</a:t>
            </a:r>
          </a:p>
        </p:txBody>
      </p:sp>
    </p:spTree>
    <p:extLst>
      <p:ext uri="{BB962C8B-B14F-4D97-AF65-F5344CB8AC3E}">
        <p14:creationId xmlns:p14="http://schemas.microsoft.com/office/powerpoint/2010/main" val="25407875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C508AE-ED45-4704-9967-92DC1E757640}"/>
              </a:ext>
            </a:extLst>
          </p:cNvPr>
          <p:cNvGrpSpPr/>
          <p:nvPr/>
        </p:nvGrpSpPr>
        <p:grpSpPr>
          <a:xfrm>
            <a:off x="603863" y="3075954"/>
            <a:ext cx="11588137" cy="1064381"/>
            <a:chOff x="48051" y="1706639"/>
            <a:chExt cx="11588137" cy="1064381"/>
          </a:xfrm>
        </p:grpSpPr>
        <p:sp>
          <p:nvSpPr>
            <p:cNvPr id="22" name="Rectangle: Rounded Corners 21">
              <a:extLst>
                <a:ext uri="{FF2B5EF4-FFF2-40B4-BE49-F238E27FC236}">
                  <a16:creationId xmlns:a16="http://schemas.microsoft.com/office/drawing/2014/main" id="{FAEFD401-415C-4908-8C58-C62C014B0D9F}"/>
                </a:ext>
              </a:extLst>
            </p:cNvPr>
            <p:cNvSpPr/>
            <p:nvPr/>
          </p:nvSpPr>
          <p:spPr>
            <a:xfrm>
              <a:off x="48051" y="1706639"/>
              <a:ext cx="11462631" cy="106438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66EDC2C3-3C87-4F23-948D-336942F7D613}"/>
                </a:ext>
              </a:extLst>
            </p:cNvPr>
            <p:cNvSpPr/>
            <p:nvPr/>
          </p:nvSpPr>
          <p:spPr>
            <a:xfrm>
              <a:off x="474133" y="1890017"/>
              <a:ext cx="11162055" cy="666786"/>
            </a:xfrm>
            <a:prstGeom prst="rect">
              <a:avLst/>
            </a:prstGeom>
          </p:spPr>
          <p:txBody>
            <a:bodyPr wrap="square">
              <a:spAutoFit/>
            </a:bodyPr>
            <a:lstStyle/>
            <a:p>
              <a:pPr lvl="0">
                <a:spcBef>
                  <a:spcPct val="50000"/>
                </a:spcBef>
                <a:defRPr/>
              </a:pPr>
              <a:r>
                <a:rPr lang="en-US" sz="3733" b="1" dirty="0">
                  <a:solidFill>
                    <a:prstClr val="white"/>
                  </a:solidFill>
                  <a:latin typeface="Times New Roman" panose="02020603050405020304" pitchFamily="18" charset="0"/>
                  <a:cs typeface="Times New Roman" panose="02020603050405020304" pitchFamily="18" charset="0"/>
                </a:rPr>
                <a:t>1. </a:t>
              </a:r>
              <a:r>
                <a:rPr lang="en-US" sz="3733" b="1" dirty="0" err="1">
                  <a:solidFill>
                    <a:prstClr val="white"/>
                  </a:solidFill>
                  <a:latin typeface="Times New Roman" panose="02020603050405020304" pitchFamily="18" charset="0"/>
                  <a:cs typeface="Times New Roman" panose="02020603050405020304" pitchFamily="18" charset="0"/>
                </a:rPr>
                <a:t>Tuần</a:t>
              </a:r>
              <a:r>
                <a:rPr lang="en-US" sz="3733" b="1" dirty="0">
                  <a:solidFill>
                    <a:prstClr val="white"/>
                  </a:solidFill>
                  <a:latin typeface="Times New Roman" panose="02020603050405020304" pitchFamily="18" charset="0"/>
                  <a:cs typeface="Times New Roman" panose="02020603050405020304" pitchFamily="18" charset="0"/>
                </a:rPr>
                <a:t> </a:t>
              </a:r>
              <a:r>
                <a:rPr lang="en-US" sz="3733" b="1" dirty="0" err="1">
                  <a:solidFill>
                    <a:prstClr val="white"/>
                  </a:solidFill>
                  <a:latin typeface="Times New Roman" panose="02020603050405020304" pitchFamily="18" charset="0"/>
                  <a:cs typeface="Times New Roman" panose="02020603050405020304" pitchFamily="18" charset="0"/>
                </a:rPr>
                <a:t>tự</a:t>
              </a:r>
              <a:r>
                <a:rPr lang="en-US" sz="3733" b="1" dirty="0">
                  <a:solidFill>
                    <a:prstClr val="white"/>
                  </a:solidFill>
                  <a:latin typeface="Times New Roman" panose="02020603050405020304" pitchFamily="18" charset="0"/>
                  <a:cs typeface="Times New Roman" panose="02020603050405020304" pitchFamily="18" charset="0"/>
                </a:rPr>
                <a:t> </a:t>
              </a:r>
              <a:r>
                <a:rPr lang="en-US" sz="3733" b="1" dirty="0" err="1">
                  <a:solidFill>
                    <a:prstClr val="white"/>
                  </a:solidFill>
                  <a:latin typeface="Times New Roman" panose="02020603050405020304" pitchFamily="18" charset="0"/>
                  <a:cs typeface="Times New Roman" panose="02020603050405020304" pitchFamily="18" charset="0"/>
                </a:rPr>
                <a:t>trong</a:t>
              </a:r>
              <a:r>
                <a:rPr lang="en-US" sz="3733" b="1" dirty="0">
                  <a:solidFill>
                    <a:prstClr val="white"/>
                  </a:solidFill>
                  <a:latin typeface="Times New Roman" panose="02020603050405020304" pitchFamily="18" charset="0"/>
                  <a:cs typeface="Times New Roman" panose="02020603050405020304" pitchFamily="18" charset="0"/>
                </a:rPr>
                <a:t> </a:t>
              </a:r>
              <a:r>
                <a:rPr lang="en-US" sz="3733" b="1" dirty="0" err="1">
                  <a:solidFill>
                    <a:prstClr val="white"/>
                  </a:solidFill>
                  <a:latin typeface="Times New Roman" panose="02020603050405020304" pitchFamily="18" charset="0"/>
                  <a:cs typeface="Times New Roman" panose="02020603050405020304" pitchFamily="18" charset="0"/>
                </a:rPr>
                <a:t>kịch</a:t>
              </a:r>
              <a:r>
                <a:rPr lang="en-US" sz="3733" b="1" dirty="0">
                  <a:solidFill>
                    <a:prstClr val="white"/>
                  </a:solidFill>
                  <a:latin typeface="Times New Roman" panose="02020603050405020304" pitchFamily="18" charset="0"/>
                  <a:cs typeface="Times New Roman" panose="02020603050405020304" pitchFamily="18" charset="0"/>
                </a:rPr>
                <a:t> </a:t>
              </a:r>
              <a:r>
                <a:rPr lang="en-US" sz="3733" b="1" dirty="0" err="1">
                  <a:solidFill>
                    <a:prstClr val="white"/>
                  </a:solidFill>
                  <a:latin typeface="Times New Roman" panose="02020603050405020304" pitchFamily="18" charset="0"/>
                  <a:cs typeface="Times New Roman" panose="02020603050405020304" pitchFamily="18" charset="0"/>
                </a:rPr>
                <a:t>bản</a:t>
              </a:r>
              <a:r>
                <a:rPr lang="en-US" sz="3733" b="1" dirty="0">
                  <a:solidFill>
                    <a:prstClr val="white"/>
                  </a:solidFill>
                  <a:latin typeface="Times New Roman" panose="02020603050405020304" pitchFamily="18" charset="0"/>
                  <a:cs typeface="Times New Roman" panose="02020603050405020304" pitchFamily="18" charset="0"/>
                </a:rPr>
                <a:t> </a:t>
              </a:r>
              <a:r>
                <a:rPr lang="en-US" sz="3733" b="1" dirty="0" err="1">
                  <a:solidFill>
                    <a:prstClr val="white"/>
                  </a:solidFill>
                  <a:latin typeface="Times New Roman" panose="02020603050405020304" pitchFamily="18" charset="0"/>
                  <a:cs typeface="Times New Roman" panose="02020603050405020304" pitchFamily="18" charset="0"/>
                </a:rPr>
                <a:t>và</a:t>
              </a:r>
              <a:r>
                <a:rPr lang="en-US" sz="3733" b="1" dirty="0">
                  <a:solidFill>
                    <a:prstClr val="white"/>
                  </a:solidFill>
                  <a:latin typeface="Times New Roman" panose="02020603050405020304" pitchFamily="18" charset="0"/>
                  <a:cs typeface="Times New Roman" panose="02020603050405020304" pitchFamily="18" charset="0"/>
                </a:rPr>
                <a:t> </a:t>
              </a:r>
              <a:r>
                <a:rPr lang="en-US" sz="3733" b="1" dirty="0" err="1">
                  <a:solidFill>
                    <a:prstClr val="white"/>
                  </a:solidFill>
                  <a:latin typeface="Times New Roman" panose="02020603050405020304" pitchFamily="18" charset="0"/>
                  <a:cs typeface="Times New Roman" panose="02020603050405020304" pitchFamily="18" charset="0"/>
                </a:rPr>
                <a:t>tuần</a:t>
              </a:r>
              <a:r>
                <a:rPr lang="en-US" sz="3733" b="1" dirty="0">
                  <a:solidFill>
                    <a:prstClr val="white"/>
                  </a:solidFill>
                  <a:latin typeface="Times New Roman" panose="02020603050405020304" pitchFamily="18" charset="0"/>
                  <a:cs typeface="Times New Roman" panose="02020603050405020304" pitchFamily="18" charset="0"/>
                </a:rPr>
                <a:t> </a:t>
              </a:r>
              <a:r>
                <a:rPr lang="en-US" sz="3733" b="1" dirty="0" err="1">
                  <a:solidFill>
                    <a:prstClr val="white"/>
                  </a:solidFill>
                  <a:latin typeface="Times New Roman" panose="02020603050405020304" pitchFamily="18" charset="0"/>
                  <a:cs typeface="Times New Roman" panose="02020603050405020304" pitchFamily="18" charset="0"/>
                </a:rPr>
                <a:t>tự</a:t>
              </a:r>
              <a:r>
                <a:rPr lang="en-US" sz="3733" b="1" dirty="0">
                  <a:solidFill>
                    <a:prstClr val="white"/>
                  </a:solidFill>
                  <a:latin typeface="Times New Roman" panose="02020603050405020304" pitchFamily="18" charset="0"/>
                  <a:cs typeface="Times New Roman" panose="02020603050405020304" pitchFamily="18" charset="0"/>
                </a:rPr>
                <a:t> </a:t>
              </a:r>
              <a:r>
                <a:rPr lang="en-US" sz="3733" b="1" dirty="0" err="1">
                  <a:solidFill>
                    <a:prstClr val="white"/>
                  </a:solidFill>
                  <a:latin typeface="Times New Roman" panose="02020603050405020304" pitchFamily="18" charset="0"/>
                  <a:cs typeface="Times New Roman" panose="02020603050405020304" pitchFamily="18" charset="0"/>
                </a:rPr>
                <a:t>trong</a:t>
              </a:r>
              <a:r>
                <a:rPr lang="en-US" sz="3733" b="1" dirty="0">
                  <a:solidFill>
                    <a:prstClr val="white"/>
                  </a:solidFill>
                  <a:latin typeface="Times New Roman" panose="02020603050405020304" pitchFamily="18" charset="0"/>
                  <a:cs typeface="Times New Roman" panose="02020603050405020304" pitchFamily="18" charset="0"/>
                </a:rPr>
                <a:t> </a:t>
              </a:r>
              <a:r>
                <a:rPr lang="en-US" sz="3733" b="1" dirty="0" err="1">
                  <a:solidFill>
                    <a:prstClr val="white"/>
                  </a:solidFill>
                  <a:latin typeface="Times New Roman" panose="02020603050405020304" pitchFamily="18" charset="0"/>
                  <a:cs typeface="Times New Roman" panose="02020603050405020304" pitchFamily="18" charset="0"/>
                </a:rPr>
                <a:t>thuật</a:t>
              </a:r>
              <a:r>
                <a:rPr lang="en-US" sz="3733" b="1" dirty="0">
                  <a:solidFill>
                    <a:prstClr val="white"/>
                  </a:solidFill>
                  <a:latin typeface="Times New Roman" panose="02020603050405020304" pitchFamily="18" charset="0"/>
                  <a:cs typeface="Times New Roman" panose="02020603050405020304" pitchFamily="18" charset="0"/>
                </a:rPr>
                <a:t> </a:t>
              </a:r>
              <a:r>
                <a:rPr lang="en-US" sz="3733" b="1" dirty="0" err="1">
                  <a:solidFill>
                    <a:prstClr val="white"/>
                  </a:solidFill>
                  <a:latin typeface="Times New Roman" panose="02020603050405020304" pitchFamily="18" charset="0"/>
                  <a:cs typeface="Times New Roman" panose="02020603050405020304" pitchFamily="18" charset="0"/>
                </a:rPr>
                <a:t>toán</a:t>
              </a:r>
              <a:endParaRPr lang="en-US" sz="3733" b="1" dirty="0">
                <a:solidFill>
                  <a:prstClr val="white"/>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FA8F59E2-9BF9-46EC-AC89-760DB266C40B}"/>
              </a:ext>
            </a:extLst>
          </p:cNvPr>
          <p:cNvGrpSpPr/>
          <p:nvPr/>
        </p:nvGrpSpPr>
        <p:grpSpPr>
          <a:xfrm>
            <a:off x="1464475" y="4619170"/>
            <a:ext cx="9714514" cy="1064381"/>
            <a:chOff x="137698" y="4725806"/>
            <a:chExt cx="9714514" cy="1064381"/>
          </a:xfrm>
        </p:grpSpPr>
        <p:sp>
          <p:nvSpPr>
            <p:cNvPr id="24" name="Rectangle: Rounded Corners 23">
              <a:extLst>
                <a:ext uri="{FF2B5EF4-FFF2-40B4-BE49-F238E27FC236}">
                  <a16:creationId xmlns:a16="http://schemas.microsoft.com/office/drawing/2014/main" id="{28BAEB9E-B55E-462A-9C42-15F778210B94}"/>
                </a:ext>
              </a:extLst>
            </p:cNvPr>
            <p:cNvSpPr/>
            <p:nvPr/>
          </p:nvSpPr>
          <p:spPr>
            <a:xfrm>
              <a:off x="137698" y="4725806"/>
              <a:ext cx="9714514" cy="106438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2F261C90-4DBB-473B-9BCE-FCDF6A42EDDC}"/>
                </a:ext>
              </a:extLst>
            </p:cNvPr>
            <p:cNvSpPr/>
            <p:nvPr/>
          </p:nvSpPr>
          <p:spPr>
            <a:xfrm>
              <a:off x="474134" y="4861850"/>
              <a:ext cx="8885020" cy="666786"/>
            </a:xfrm>
            <a:prstGeom prst="rect">
              <a:avLst/>
            </a:prstGeom>
          </p:spPr>
          <p:txBody>
            <a:bodyPr wrap="square">
              <a:spAutoFit/>
            </a:bodyPr>
            <a:lstStyle/>
            <a:p>
              <a:pPr lvl="0">
                <a:spcBef>
                  <a:spcPct val="50000"/>
                </a:spcBef>
                <a:defRPr/>
              </a:pPr>
              <a:r>
                <a:rPr lang="vi-VN" sz="3733" b="1" dirty="0">
                  <a:solidFill>
                    <a:prstClr val="white"/>
                  </a:solidFill>
                  <a:latin typeface="Times New Roman" panose="02020603050405020304" pitchFamily="18" charset="0"/>
                  <a:cs typeface="Times New Roman" panose="02020603050405020304" pitchFamily="18" charset="0"/>
                </a:rPr>
                <a:t>2. Thể hiện thuật toán bằng chương trình</a:t>
              </a:r>
            </a:p>
          </p:txBody>
        </p:sp>
      </p:grpSp>
      <p:sp>
        <p:nvSpPr>
          <p:cNvPr id="25" name="Rectangle: Rounded Corners 24">
            <a:extLst>
              <a:ext uri="{FF2B5EF4-FFF2-40B4-BE49-F238E27FC236}">
                <a16:creationId xmlns:a16="http://schemas.microsoft.com/office/drawing/2014/main" id="{0F365DF6-E777-4B6F-9F2A-98F73645E080}"/>
              </a:ext>
            </a:extLst>
          </p:cNvPr>
          <p:cNvSpPr/>
          <p:nvPr/>
        </p:nvSpPr>
        <p:spPr>
          <a:xfrm>
            <a:off x="0" y="1"/>
            <a:ext cx="12192000"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26" name="Rectangle: Rounded Corners 25">
            <a:extLst>
              <a:ext uri="{FF2B5EF4-FFF2-40B4-BE49-F238E27FC236}">
                <a16:creationId xmlns:a16="http://schemas.microsoft.com/office/drawing/2014/main" id="{CC265407-2D69-4EA3-81E8-CE79B9BECF33}"/>
              </a:ext>
            </a:extLst>
          </p:cNvPr>
          <p:cNvSpPr/>
          <p:nvPr/>
        </p:nvSpPr>
        <p:spPr>
          <a:xfrm>
            <a:off x="-58058" y="6694576"/>
            <a:ext cx="12250057" cy="163425"/>
          </a:xfrm>
          <a:prstGeom prst="roundRect">
            <a:avLst/>
          </a:prstGeom>
          <a:effectLst>
            <a:glow rad="635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8" name="WordArt 23">
            <a:extLst>
              <a:ext uri="{FF2B5EF4-FFF2-40B4-BE49-F238E27FC236}">
                <a16:creationId xmlns:a16="http://schemas.microsoft.com/office/drawing/2014/main" id="{887D2B1F-396E-45B6-8EB0-4F6B8E14536D}"/>
              </a:ext>
            </a:extLst>
          </p:cNvPr>
          <p:cNvSpPr>
            <a:spLocks noChangeArrowheads="1" noChangeShapeType="1" noTextEdit="1"/>
          </p:cNvSpPr>
          <p:nvPr/>
        </p:nvSpPr>
        <p:spPr bwMode="auto">
          <a:xfrm>
            <a:off x="2597915" y="346804"/>
            <a:ext cx="6996170" cy="1064381"/>
          </a:xfrm>
          <a:prstGeom prst="rect">
            <a:avLst/>
          </a:prstGeom>
        </p:spPr>
        <p:txBody>
          <a:bodyPr wrap="none" fromWordArt="1">
            <a:prstTxWarp prst="textPlain">
              <a:avLst>
                <a:gd name="adj" fmla="val 50000"/>
              </a:avLst>
            </a:prstTxWarp>
          </a:bodyPr>
          <a:lstStyle/>
          <a:p>
            <a:pPr algn="ctr"/>
            <a:r>
              <a:rPr lang="en-US" sz="4267" b="1" kern="10" dirty="0">
                <a:ln w="19050">
                  <a:solidFill>
                    <a:schemeClr val="accent6">
                      <a:lumMod val="40000"/>
                      <a:lumOff val="60000"/>
                    </a:schemeClr>
                  </a:solidFill>
                  <a:round/>
                  <a:headEnd/>
                  <a:tailEnd/>
                </a:ln>
                <a:solidFill>
                  <a:srgbClr val="00B05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HÌNH THÀNH KIẾN THỨC</a:t>
            </a:r>
          </a:p>
        </p:txBody>
      </p:sp>
      <p:sp>
        <p:nvSpPr>
          <p:cNvPr id="4" name="Rectangle: Rounded Corners 3">
            <a:extLst>
              <a:ext uri="{FF2B5EF4-FFF2-40B4-BE49-F238E27FC236}">
                <a16:creationId xmlns:a16="http://schemas.microsoft.com/office/drawing/2014/main" id="{D2FE988A-236F-495A-A0AD-9CCB73A5AC6C}"/>
              </a:ext>
            </a:extLst>
          </p:cNvPr>
          <p:cNvSpPr/>
          <p:nvPr/>
        </p:nvSpPr>
        <p:spPr>
          <a:xfrm>
            <a:off x="3872255" y="1904918"/>
            <a:ext cx="4366309" cy="8930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NỘI DUNG BÀI HỌC</a:t>
            </a:r>
          </a:p>
        </p:txBody>
      </p:sp>
    </p:spTree>
    <p:extLst>
      <p:ext uri="{BB962C8B-B14F-4D97-AF65-F5344CB8AC3E}">
        <p14:creationId xmlns:p14="http://schemas.microsoft.com/office/powerpoint/2010/main" val="28621223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D7CB9A-B694-43E6-AD47-2B59CB230D7E}"/>
              </a:ext>
            </a:extLst>
          </p:cNvPr>
          <p:cNvSpPr/>
          <p:nvPr/>
        </p:nvSpPr>
        <p:spPr>
          <a:xfrm>
            <a:off x="0" y="0"/>
            <a:ext cx="12192000" cy="106438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EE0BCE39-F13B-41FD-9993-FDA190CE28CC}"/>
              </a:ext>
            </a:extLst>
          </p:cNvPr>
          <p:cNvSpPr/>
          <p:nvPr/>
        </p:nvSpPr>
        <p:spPr>
          <a:xfrm>
            <a:off x="299962" y="183378"/>
            <a:ext cx="11892039" cy="666786"/>
          </a:xfrm>
          <a:prstGeom prst="rect">
            <a:avLst/>
          </a:prstGeom>
        </p:spPr>
        <p:txBody>
          <a:bodyPr wrap="square">
            <a:spAutoFit/>
          </a:bodyPr>
          <a:lstStyle/>
          <a:p>
            <a:pPr lvl="0">
              <a:spcBef>
                <a:spcPct val="50000"/>
              </a:spcBef>
              <a:defRPr/>
            </a:pPr>
            <a:r>
              <a:rPr lang="en-US" sz="3733"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3733" b="1" dirty="0">
              <a:solidFill>
                <a:prstClr val="white"/>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F051E63-D253-4E3A-8D32-E03898E78595}"/>
              </a:ext>
            </a:extLst>
          </p:cNvPr>
          <p:cNvSpPr/>
          <p:nvPr/>
        </p:nvSpPr>
        <p:spPr>
          <a:xfrm>
            <a:off x="-58058" y="6694576"/>
            <a:ext cx="12250057" cy="1634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grpSp>
        <p:nvGrpSpPr>
          <p:cNvPr id="3" name="Group 2">
            <a:extLst>
              <a:ext uri="{FF2B5EF4-FFF2-40B4-BE49-F238E27FC236}">
                <a16:creationId xmlns:a16="http://schemas.microsoft.com/office/drawing/2014/main" id="{5F771745-B97E-4E8C-BAD0-2F2FEFE41E39}"/>
              </a:ext>
            </a:extLst>
          </p:cNvPr>
          <p:cNvGrpSpPr/>
          <p:nvPr/>
        </p:nvGrpSpPr>
        <p:grpSpPr>
          <a:xfrm>
            <a:off x="1470782" y="1064382"/>
            <a:ext cx="9850361" cy="2999618"/>
            <a:chOff x="1103086" y="798286"/>
            <a:chExt cx="7387771" cy="2249714"/>
          </a:xfrm>
        </p:grpSpPr>
        <p:sp>
          <p:nvSpPr>
            <p:cNvPr id="6" name="Thought Bubble: Cloud 5">
              <a:extLst>
                <a:ext uri="{FF2B5EF4-FFF2-40B4-BE49-F238E27FC236}">
                  <a16:creationId xmlns:a16="http://schemas.microsoft.com/office/drawing/2014/main" id="{D6569A2F-CB97-4B08-B56F-E5FBEF16D942}"/>
                </a:ext>
              </a:extLst>
            </p:cNvPr>
            <p:cNvSpPr/>
            <p:nvPr/>
          </p:nvSpPr>
          <p:spPr bwMode="auto">
            <a:xfrm>
              <a:off x="1103086" y="798286"/>
              <a:ext cx="7387771" cy="2249714"/>
            </a:xfrm>
            <a:prstGeom prst="cloudCallout">
              <a:avLst>
                <a:gd name="adj1" fmla="val -42158"/>
                <a:gd name="adj2" fmla="val 75928"/>
              </a:avLst>
            </a:prstGeom>
            <a:solidFill>
              <a:schemeClr val="accent6"/>
            </a:solidFill>
            <a:ln>
              <a:headEnd type="none" w="med" len="med"/>
              <a:tailEnd type="none" w="med" len="med"/>
            </a:ln>
            <a:effectLst>
              <a:glow rad="1016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vert="horz" wrap="none" lIns="121920" tIns="60960" rIns="121920" bIns="60960" numCol="1" rtlCol="0" anchor="ctr" anchorCtr="0" compatLnSpc="1"/>
            <a:lstStyle/>
            <a:p>
              <a:pPr defTabSz="1219170" fontAlgn="base">
                <a:spcBef>
                  <a:spcPct val="0"/>
                </a:spcBef>
                <a:spcAft>
                  <a:spcPct val="0"/>
                </a:spcAft>
              </a:pPr>
              <a:endParaRPr lang="en-US" sz="2400">
                <a:solidFill>
                  <a:schemeClr val="tx1"/>
                </a:solidFill>
                <a:latin typeface="Arial" panose="020B0604020202020204" pitchFamily="34" charset="0"/>
                <a:ea typeface="SimSun" panose="02010600030101010101" pitchFamily="2" charset="-122"/>
              </a:endParaRPr>
            </a:p>
          </p:txBody>
        </p:sp>
        <p:sp>
          <p:nvSpPr>
            <p:cNvPr id="5" name="Rectangle 4">
              <a:extLst>
                <a:ext uri="{FF2B5EF4-FFF2-40B4-BE49-F238E27FC236}">
                  <a16:creationId xmlns:a16="http://schemas.microsoft.com/office/drawing/2014/main" id="{03DE2989-B3FC-4DB3-AFB0-A75251A249E1}"/>
                </a:ext>
              </a:extLst>
            </p:cNvPr>
            <p:cNvSpPr/>
            <p:nvPr/>
          </p:nvSpPr>
          <p:spPr>
            <a:xfrm>
              <a:off x="1770744" y="1186755"/>
              <a:ext cx="6270170" cy="1361768"/>
            </a:xfrm>
            <a:prstGeom prst="rect">
              <a:avLst/>
            </a:prstGeom>
          </p:spPr>
          <p:txBody>
            <a:bodyPr wrap="square">
              <a:spAutoFit/>
            </a:bodyPr>
            <a:lstStyle/>
            <a:p>
              <a:pPr lvl="0" algn="ctr"/>
              <a:r>
                <a:rPr lang="en-US" sz="3733">
                  <a:solidFill>
                    <a:prstClr val="black"/>
                  </a:solidFill>
                  <a:latin typeface="Times New Roman" panose="02020603050405020304" pitchFamily="18" charset="0"/>
                  <a:cs typeface="Times New Roman" panose="02020603050405020304" pitchFamily="18" charset="0"/>
                </a:rPr>
                <a:t>Em hãy </a:t>
              </a:r>
              <a:r>
                <a:rPr lang="vi-VN" sz="3733">
                  <a:solidFill>
                    <a:prstClr val="black"/>
                  </a:solidFill>
                  <a:latin typeface="Times New Roman" panose="02020603050405020304" pitchFamily="18" charset="0"/>
                  <a:cs typeface="Times New Roman" panose="02020603050405020304" pitchFamily="18" charset="0"/>
                </a:rPr>
                <a:t>mô tả thuật toán thông qua kịch bản </a:t>
              </a:r>
              <a:r>
                <a:rPr lang="vi-VN" sz="3733" b="1" i="1">
                  <a:solidFill>
                    <a:prstClr val="black"/>
                  </a:solidFill>
                  <a:latin typeface="Times New Roman" panose="02020603050405020304" pitchFamily="18" charset="0"/>
                  <a:cs typeface="Times New Roman" panose="02020603050405020304" pitchFamily="18" charset="0"/>
                </a:rPr>
                <a:t>hình 1 </a:t>
              </a:r>
              <a:r>
                <a:rPr lang="vi-VN" sz="3733">
                  <a:solidFill>
                    <a:prstClr val="black"/>
                  </a:solidFill>
                  <a:latin typeface="Times New Roman" panose="02020603050405020304" pitchFamily="18" charset="0"/>
                  <a:cs typeface="Times New Roman" panose="02020603050405020304" pitchFamily="18" charset="0"/>
                </a:rPr>
                <a:t>bằng cách liệt kê các bước</a:t>
              </a:r>
              <a:r>
                <a:rPr lang="en-US" sz="3733">
                  <a:solidFill>
                    <a:prstClr val="black"/>
                  </a:solidFill>
                  <a:latin typeface="Times New Roman" panose="02020603050405020304" pitchFamily="18" charset="0"/>
                  <a:cs typeface="Times New Roman" panose="02020603050405020304" pitchFamily="18" charset="0"/>
                </a:rPr>
                <a:t> trong phiếu học tập số 1 dưới đây.</a:t>
              </a:r>
              <a:endParaRPr lang="en-US" sz="3733" dirty="0">
                <a:solidFill>
                  <a:prstClr val="black"/>
                </a:solidFill>
                <a:latin typeface="Times New Roman" panose="02020603050405020304" pitchFamily="18" charset="0"/>
                <a:cs typeface="Times New Roman" panose="02020603050405020304" pitchFamily="18" charset="0"/>
              </a:endParaRPr>
            </a:p>
          </p:txBody>
        </p:sp>
      </p:grpSp>
      <p:pic>
        <p:nvPicPr>
          <p:cNvPr id="7" name="Picture 2">
            <a:extLst>
              <a:ext uri="{FF2B5EF4-FFF2-40B4-BE49-F238E27FC236}">
                <a16:creationId xmlns:a16="http://schemas.microsoft.com/office/drawing/2014/main" id="{C5BF2150-52BD-434B-94C4-A085EB14CAB5}"/>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203209" y="3922485"/>
            <a:ext cx="2505376" cy="281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150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23A9D31-9072-47EE-AF15-8166CBBCE19C}"/>
              </a:ext>
            </a:extLst>
          </p:cNvPr>
          <p:cNvSpPr/>
          <p:nvPr/>
        </p:nvSpPr>
        <p:spPr>
          <a:xfrm>
            <a:off x="0" y="1"/>
            <a:ext cx="12192000" cy="1161143"/>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graphicFrame>
        <p:nvGraphicFramePr>
          <p:cNvPr id="2" name="Table 1"/>
          <p:cNvGraphicFramePr>
            <a:graphicFrameLocks noGrp="1"/>
          </p:cNvGraphicFramePr>
          <p:nvPr>
            <p:extLst>
              <p:ext uri="{D42A27DB-BD31-4B8C-83A1-F6EECF244321}">
                <p14:modId xmlns:p14="http://schemas.microsoft.com/office/powerpoint/2010/main" val="3665213620"/>
              </p:ext>
            </p:extLst>
          </p:nvPr>
        </p:nvGraphicFramePr>
        <p:xfrm>
          <a:off x="367696" y="1515352"/>
          <a:ext cx="11456608" cy="5043703"/>
        </p:xfrm>
        <a:graphic>
          <a:graphicData uri="http://schemas.openxmlformats.org/drawingml/2006/table">
            <a:tbl>
              <a:tblPr firstRow="1" firstCol="1" bandRow="1">
                <a:tableStyleId>{5940675A-B579-460E-94D1-54222C63F5DA}</a:tableStyleId>
              </a:tblPr>
              <a:tblGrid>
                <a:gridCol w="1516180">
                  <a:extLst>
                    <a:ext uri="{9D8B030D-6E8A-4147-A177-3AD203B41FA5}">
                      <a16:colId xmlns:a16="http://schemas.microsoft.com/office/drawing/2014/main" val="20000"/>
                    </a:ext>
                  </a:extLst>
                </a:gridCol>
                <a:gridCol w="9940428">
                  <a:extLst>
                    <a:ext uri="{9D8B030D-6E8A-4147-A177-3AD203B41FA5}">
                      <a16:colId xmlns:a16="http://schemas.microsoft.com/office/drawing/2014/main" val="20001"/>
                    </a:ext>
                  </a:extLst>
                </a:gridCol>
              </a:tblGrid>
              <a:tr h="720529">
                <a:tc>
                  <a:txBody>
                    <a:bodyPr/>
                    <a:lstStyle/>
                    <a:p>
                      <a:pPr algn="just">
                        <a:lnSpc>
                          <a:spcPct val="107000"/>
                        </a:lnSpc>
                        <a:spcBef>
                          <a:spcPts val="600"/>
                        </a:spcBef>
                        <a:spcAft>
                          <a:spcPts val="300"/>
                        </a:spcAft>
                      </a:pPr>
                      <a:r>
                        <a:rPr lang="en-US" sz="3200" dirty="0" err="1">
                          <a:ln>
                            <a:noFill/>
                          </a:ln>
                          <a:effectLst/>
                          <a:latin typeface="Times New Roman" panose="02020603050405020304" pitchFamily="18" charset="0"/>
                          <a:cs typeface="Times New Roman" panose="02020603050405020304" pitchFamily="18" charset="0"/>
                        </a:rPr>
                        <a:t>Bước</a:t>
                      </a:r>
                      <a:endParaRPr lang="en-US" sz="32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ctr">
                        <a:lnSpc>
                          <a:spcPct val="107000"/>
                        </a:lnSpc>
                        <a:spcBef>
                          <a:spcPts val="600"/>
                        </a:spcBef>
                        <a:spcAft>
                          <a:spcPts val="300"/>
                        </a:spcAft>
                      </a:pPr>
                      <a:r>
                        <a:rPr lang="en-US" sz="3200" dirty="0" err="1">
                          <a:ln>
                            <a:noFill/>
                          </a:ln>
                          <a:effectLst/>
                          <a:latin typeface="Times New Roman" panose="02020603050405020304" pitchFamily="18" charset="0"/>
                          <a:cs typeface="Times New Roman" panose="02020603050405020304" pitchFamily="18" charset="0"/>
                        </a:rPr>
                        <a:t>Các</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hoạt</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động</a:t>
                      </a:r>
                      <a:endParaRPr lang="en-US" sz="32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1"/>
                  </a:ext>
                </a:extLst>
              </a:tr>
              <a:tr h="720529">
                <a:tc>
                  <a:txBody>
                    <a:bodyPr/>
                    <a:lstStyle/>
                    <a:p>
                      <a:pPr algn="ctr">
                        <a:lnSpc>
                          <a:spcPct val="107000"/>
                        </a:lnSpc>
                        <a:spcBef>
                          <a:spcPts val="600"/>
                        </a:spcBef>
                        <a:spcAft>
                          <a:spcPts val="300"/>
                        </a:spcAft>
                      </a:pPr>
                      <a:r>
                        <a:rPr lang="en-US" sz="3200" dirty="0">
                          <a:ln>
                            <a:noFill/>
                          </a:ln>
                          <a:effectLst/>
                          <a:latin typeface="Times New Roman" panose="02020603050405020304" pitchFamily="18" charset="0"/>
                          <a:cs typeface="Times New Roman" panose="02020603050405020304" pitchFamily="18" charset="0"/>
                        </a:rPr>
                        <a:t>1.</a:t>
                      </a:r>
                      <a:endParaRPr lang="en-US" sz="32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600"/>
                        </a:spcBef>
                        <a:spcAft>
                          <a:spcPts val="300"/>
                        </a:spcAft>
                      </a:pPr>
                      <a:r>
                        <a:rPr lang="en-US" sz="3200" dirty="0">
                          <a:ln>
                            <a:noFill/>
                          </a:ln>
                          <a:effectLst/>
                          <a:latin typeface="Times New Roman" panose="02020603050405020304" pitchFamily="18" charset="0"/>
                          <a:cs typeface="Times New Roman" panose="02020603050405020304" pitchFamily="18" charset="0"/>
                        </a:rPr>
                        <a:t>a. </a:t>
                      </a:r>
                      <a:r>
                        <a:rPr lang="en-US" sz="3200" dirty="0" err="1">
                          <a:ln>
                            <a:noFill/>
                          </a:ln>
                          <a:effectLst/>
                          <a:latin typeface="Times New Roman" panose="02020603050405020304" pitchFamily="18" charset="0"/>
                          <a:cs typeface="Times New Roman" panose="02020603050405020304" pitchFamily="18" charset="0"/>
                        </a:rPr>
                        <a:t>Nhân</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vật</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Mèo</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chạy</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một</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đoạn</a:t>
                      </a:r>
                      <a:r>
                        <a:rPr lang="en-US" sz="3200" dirty="0">
                          <a:ln>
                            <a:noFill/>
                          </a:ln>
                          <a:effectLst/>
                          <a:latin typeface="Times New Roman" panose="02020603050405020304" pitchFamily="18" charset="0"/>
                          <a:cs typeface="Times New Roman" panose="02020603050405020304" pitchFamily="18" charset="0"/>
                        </a:rPr>
                        <a:t> (10 </a:t>
                      </a:r>
                      <a:r>
                        <a:rPr lang="en-US" sz="3200" dirty="0" err="1">
                          <a:ln>
                            <a:noFill/>
                          </a:ln>
                          <a:effectLst/>
                          <a:latin typeface="Times New Roman" panose="02020603050405020304" pitchFamily="18" charset="0"/>
                          <a:cs typeface="Times New Roman" panose="02020603050405020304" pitchFamily="18" charset="0"/>
                        </a:rPr>
                        <a:t>bước</a:t>
                      </a:r>
                      <a:r>
                        <a:rPr lang="en-US" sz="3200" dirty="0">
                          <a:ln>
                            <a:noFill/>
                          </a:ln>
                          <a:effectLst/>
                          <a:latin typeface="Times New Roman" panose="02020603050405020304" pitchFamily="18" charset="0"/>
                          <a:cs typeface="Times New Roman" panose="02020603050405020304" pitchFamily="18" charset="0"/>
                        </a:rPr>
                        <a:t>)</a:t>
                      </a:r>
                      <a:endParaRPr lang="en-US" sz="32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2"/>
                  </a:ext>
                </a:extLst>
              </a:tr>
              <a:tr h="720529">
                <a:tc>
                  <a:txBody>
                    <a:bodyPr/>
                    <a:lstStyle/>
                    <a:p>
                      <a:pPr algn="ctr">
                        <a:lnSpc>
                          <a:spcPct val="107000"/>
                        </a:lnSpc>
                        <a:spcBef>
                          <a:spcPts val="600"/>
                        </a:spcBef>
                        <a:spcAft>
                          <a:spcPts val="300"/>
                        </a:spcAft>
                      </a:pPr>
                      <a:r>
                        <a:rPr lang="en-US" sz="3200">
                          <a:ln>
                            <a:noFill/>
                          </a:ln>
                          <a:effectLst/>
                          <a:latin typeface="Times New Roman" panose="02020603050405020304" pitchFamily="18" charset="0"/>
                          <a:cs typeface="Times New Roman" panose="02020603050405020304" pitchFamily="18" charset="0"/>
                        </a:rPr>
                        <a:t>2.</a:t>
                      </a:r>
                      <a:endParaRPr lang="en-US" sz="320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600"/>
                        </a:spcBef>
                        <a:spcAft>
                          <a:spcPts val="300"/>
                        </a:spcAft>
                      </a:pPr>
                      <a:r>
                        <a:rPr lang="en-US" sz="3200" dirty="0">
                          <a:ln>
                            <a:noFill/>
                          </a:ln>
                          <a:effectLst/>
                          <a:latin typeface="Times New Roman" panose="02020603050405020304" pitchFamily="18" charset="0"/>
                          <a:cs typeface="Times New Roman" panose="02020603050405020304" pitchFamily="18" charset="0"/>
                        </a:rPr>
                        <a:t>b. </a:t>
                      </a:r>
                      <a:r>
                        <a:rPr lang="en-US" sz="3200" dirty="0" err="1">
                          <a:ln>
                            <a:noFill/>
                          </a:ln>
                          <a:effectLst/>
                          <a:latin typeface="Times New Roman" panose="02020603050405020304" pitchFamily="18" charset="0"/>
                          <a:cs typeface="Times New Roman" panose="02020603050405020304" pitchFamily="18" charset="0"/>
                        </a:rPr>
                        <a:t>Đặt</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nhân</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vật</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Mèo</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đứng</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bên</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trái</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căn</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phòng</a:t>
                      </a:r>
                      <a:endParaRPr lang="en-US" sz="32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3"/>
                  </a:ext>
                </a:extLst>
              </a:tr>
              <a:tr h="720529">
                <a:tc>
                  <a:txBody>
                    <a:bodyPr/>
                    <a:lstStyle/>
                    <a:p>
                      <a:pPr algn="ctr">
                        <a:lnSpc>
                          <a:spcPct val="107000"/>
                        </a:lnSpc>
                        <a:spcBef>
                          <a:spcPts val="600"/>
                        </a:spcBef>
                        <a:spcAft>
                          <a:spcPts val="300"/>
                        </a:spcAft>
                      </a:pPr>
                      <a:r>
                        <a:rPr lang="en-US" sz="3200">
                          <a:ln>
                            <a:noFill/>
                          </a:ln>
                          <a:effectLst/>
                          <a:latin typeface="Times New Roman" panose="02020603050405020304" pitchFamily="18" charset="0"/>
                          <a:cs typeface="Times New Roman" panose="02020603050405020304" pitchFamily="18" charset="0"/>
                        </a:rPr>
                        <a:t>3.</a:t>
                      </a:r>
                      <a:endParaRPr lang="en-US" sz="320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600"/>
                        </a:spcBef>
                        <a:spcAft>
                          <a:spcPts val="300"/>
                        </a:spcAft>
                      </a:pPr>
                      <a:r>
                        <a:rPr lang="en-US" sz="3200" dirty="0">
                          <a:ln>
                            <a:noFill/>
                          </a:ln>
                          <a:effectLst/>
                          <a:latin typeface="Times New Roman" panose="02020603050405020304" pitchFamily="18" charset="0"/>
                          <a:cs typeface="Times New Roman" panose="02020603050405020304" pitchFamily="18" charset="0"/>
                        </a:rPr>
                        <a:t>c. </a:t>
                      </a:r>
                      <a:r>
                        <a:rPr lang="en-US" sz="3200" dirty="0" err="1">
                          <a:ln>
                            <a:noFill/>
                          </a:ln>
                          <a:effectLst/>
                          <a:latin typeface="Times New Roman" panose="02020603050405020304" pitchFamily="18" charset="0"/>
                          <a:cs typeface="Times New Roman" panose="02020603050405020304" pitchFamily="18" charset="0"/>
                        </a:rPr>
                        <a:t>Nhân</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vật</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Mèo</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kêu</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Không</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có</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cái</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nào</a:t>
                      </a:r>
                      <a:r>
                        <a:rPr lang="en-US" sz="3200" dirty="0">
                          <a:ln>
                            <a:noFill/>
                          </a:ln>
                          <a:effectLst/>
                          <a:latin typeface="Times New Roman" panose="02020603050405020304" pitchFamily="18" charset="0"/>
                          <a:cs typeface="Times New Roman" panose="02020603050405020304" pitchFamily="18" charset="0"/>
                        </a:rPr>
                        <a:t>.</a:t>
                      </a:r>
                      <a:endParaRPr lang="en-US" sz="32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4"/>
                  </a:ext>
                </a:extLst>
              </a:tr>
              <a:tr h="720529">
                <a:tc>
                  <a:txBody>
                    <a:bodyPr/>
                    <a:lstStyle/>
                    <a:p>
                      <a:pPr algn="ctr">
                        <a:lnSpc>
                          <a:spcPct val="107000"/>
                        </a:lnSpc>
                        <a:spcBef>
                          <a:spcPts val="600"/>
                        </a:spcBef>
                        <a:spcAft>
                          <a:spcPts val="300"/>
                        </a:spcAft>
                      </a:pPr>
                      <a:r>
                        <a:rPr lang="en-US" sz="3200">
                          <a:ln>
                            <a:noFill/>
                          </a:ln>
                          <a:effectLst/>
                          <a:latin typeface="Times New Roman" panose="02020603050405020304" pitchFamily="18" charset="0"/>
                          <a:cs typeface="Times New Roman" panose="02020603050405020304" pitchFamily="18" charset="0"/>
                        </a:rPr>
                        <a:t>4.</a:t>
                      </a:r>
                      <a:endParaRPr lang="en-US" sz="320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600"/>
                        </a:spcBef>
                        <a:spcAft>
                          <a:spcPts val="300"/>
                        </a:spcAft>
                      </a:pPr>
                      <a:r>
                        <a:rPr lang="en-US" sz="3200" dirty="0">
                          <a:ln>
                            <a:noFill/>
                          </a:ln>
                          <a:effectLst/>
                          <a:latin typeface="Times New Roman" panose="02020603050405020304" pitchFamily="18" charset="0"/>
                          <a:cs typeface="Times New Roman" panose="02020603050405020304" pitchFamily="18" charset="0"/>
                        </a:rPr>
                        <a:t>d. </a:t>
                      </a:r>
                      <a:r>
                        <a:rPr lang="en-US" sz="3200" dirty="0" err="1">
                          <a:ln>
                            <a:noFill/>
                          </a:ln>
                          <a:effectLst/>
                          <a:latin typeface="Times New Roman" panose="02020603050405020304" pitchFamily="18" charset="0"/>
                          <a:cs typeface="Times New Roman" panose="02020603050405020304" pitchFamily="18" charset="0"/>
                        </a:rPr>
                        <a:t>Nhân</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vật</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Mèo</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kêu</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Grừ</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Grừ</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lạnh</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quá</a:t>
                      </a:r>
                      <a:r>
                        <a:rPr lang="en-US" sz="3200" dirty="0">
                          <a:ln>
                            <a:noFill/>
                          </a:ln>
                          <a:effectLst/>
                          <a:latin typeface="Times New Roman" panose="02020603050405020304" pitchFamily="18" charset="0"/>
                          <a:cs typeface="Times New Roman" panose="02020603050405020304" pitchFamily="18" charset="0"/>
                        </a:rPr>
                        <a:t>...!</a:t>
                      </a:r>
                      <a:endParaRPr lang="en-US" sz="32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5"/>
                  </a:ext>
                </a:extLst>
              </a:tr>
              <a:tr h="720529">
                <a:tc>
                  <a:txBody>
                    <a:bodyPr/>
                    <a:lstStyle/>
                    <a:p>
                      <a:pPr algn="ctr">
                        <a:lnSpc>
                          <a:spcPct val="107000"/>
                        </a:lnSpc>
                        <a:spcBef>
                          <a:spcPts val="600"/>
                        </a:spcBef>
                        <a:spcAft>
                          <a:spcPts val="300"/>
                        </a:spcAft>
                      </a:pPr>
                      <a:r>
                        <a:rPr lang="en-US" sz="3200">
                          <a:ln>
                            <a:noFill/>
                          </a:ln>
                          <a:effectLst/>
                          <a:latin typeface="Times New Roman" panose="02020603050405020304" pitchFamily="18" charset="0"/>
                          <a:cs typeface="Times New Roman" panose="02020603050405020304" pitchFamily="18" charset="0"/>
                        </a:rPr>
                        <a:t>5.</a:t>
                      </a:r>
                      <a:endParaRPr lang="en-US" sz="320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algn="just">
                        <a:lnSpc>
                          <a:spcPct val="107000"/>
                        </a:lnSpc>
                        <a:spcBef>
                          <a:spcPts val="600"/>
                        </a:spcBef>
                        <a:spcAft>
                          <a:spcPts val="300"/>
                        </a:spcAft>
                      </a:pPr>
                      <a:r>
                        <a:rPr lang="en-US" sz="3200" dirty="0">
                          <a:ln>
                            <a:noFill/>
                          </a:ln>
                          <a:effectLst/>
                          <a:latin typeface="Times New Roman" panose="02020603050405020304" pitchFamily="18" charset="0"/>
                          <a:cs typeface="Times New Roman" panose="02020603050405020304" pitchFamily="18" charset="0"/>
                        </a:rPr>
                        <a:t>e. </a:t>
                      </a:r>
                      <a:r>
                        <a:rPr lang="en-US" sz="3200" dirty="0" err="1">
                          <a:ln>
                            <a:noFill/>
                          </a:ln>
                          <a:effectLst/>
                          <a:latin typeface="Times New Roman" panose="02020603050405020304" pitchFamily="18" charset="0"/>
                          <a:cs typeface="Times New Roman" panose="02020603050405020304" pitchFamily="18" charset="0"/>
                        </a:rPr>
                        <a:t>Nhân</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vật</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mèo</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kêu</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Lò</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sưởi</a:t>
                      </a:r>
                      <a:r>
                        <a:rPr lang="en-US" sz="3200" dirty="0">
                          <a:ln>
                            <a:noFill/>
                          </a:ln>
                          <a:effectLst/>
                          <a:latin typeface="Times New Roman" panose="02020603050405020304" pitchFamily="18" charset="0"/>
                          <a:cs typeface="Times New Roman" panose="02020603050405020304" pitchFamily="18" charset="0"/>
                        </a:rPr>
                        <a:t> ở </a:t>
                      </a:r>
                      <a:r>
                        <a:rPr lang="en-US" sz="3200" dirty="0" err="1">
                          <a:ln>
                            <a:noFill/>
                          </a:ln>
                          <a:effectLst/>
                          <a:latin typeface="Times New Roman" panose="02020603050405020304" pitchFamily="18" charset="0"/>
                          <a:cs typeface="Times New Roman" panose="02020603050405020304" pitchFamily="18" charset="0"/>
                        </a:rPr>
                        <a:t>đâu</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nhỉ</a:t>
                      </a:r>
                      <a:r>
                        <a:rPr lang="en-US" sz="3200" dirty="0">
                          <a:ln>
                            <a:noFill/>
                          </a:ln>
                          <a:effectLst/>
                          <a:latin typeface="Times New Roman" panose="02020603050405020304" pitchFamily="18" charset="0"/>
                          <a:cs typeface="Times New Roman" panose="02020603050405020304" pitchFamily="18" charset="0"/>
                        </a:rPr>
                        <a:t>?</a:t>
                      </a:r>
                      <a:endParaRPr lang="en-US" sz="320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0006"/>
                  </a:ext>
                </a:extLst>
              </a:tr>
              <a:tr h="720529">
                <a:tc gridSpan="2">
                  <a:txBody>
                    <a:bodyPr/>
                    <a:lstStyle/>
                    <a:p>
                      <a:pPr algn="just">
                        <a:lnSpc>
                          <a:spcPct val="100000"/>
                        </a:lnSpc>
                        <a:spcBef>
                          <a:spcPts val="600"/>
                        </a:spcBef>
                        <a:spcAft>
                          <a:spcPts val="300"/>
                        </a:spcAft>
                      </a:pPr>
                      <a:r>
                        <a:rPr lang="en-US" sz="3200" dirty="0" err="1">
                          <a:ln>
                            <a:noFill/>
                          </a:ln>
                          <a:effectLst/>
                          <a:latin typeface="Times New Roman" panose="02020603050405020304" pitchFamily="18" charset="0"/>
                          <a:cs typeface="Times New Roman" panose="02020603050405020304" pitchFamily="18" charset="0"/>
                        </a:rPr>
                        <a:t>Đáp</a:t>
                      </a:r>
                      <a:r>
                        <a:rPr lang="en-US" sz="3200" dirty="0">
                          <a:ln>
                            <a:noFill/>
                          </a:ln>
                          <a:effectLst/>
                          <a:latin typeface="Times New Roman" panose="02020603050405020304" pitchFamily="18" charset="0"/>
                          <a:cs typeface="Times New Roman" panose="02020603050405020304" pitchFamily="18" charset="0"/>
                        </a:rPr>
                        <a:t> </a:t>
                      </a:r>
                      <a:r>
                        <a:rPr lang="en-US" sz="3200" dirty="0" err="1">
                          <a:ln>
                            <a:noFill/>
                          </a:ln>
                          <a:effectLst/>
                          <a:latin typeface="Times New Roman" panose="02020603050405020304" pitchFamily="18" charset="0"/>
                          <a:cs typeface="Times New Roman" panose="02020603050405020304" pitchFamily="18" charset="0"/>
                        </a:rPr>
                        <a:t>án</a:t>
                      </a:r>
                      <a:r>
                        <a:rPr lang="en-US" sz="3200" dirty="0">
                          <a:ln>
                            <a:noFill/>
                          </a:ln>
                          <a:effectLst/>
                          <a:latin typeface="Times New Roman" panose="02020603050405020304" pitchFamily="18" charset="0"/>
                          <a:cs typeface="Times New Roman" panose="02020603050405020304" pitchFamily="18" charset="0"/>
                        </a:rPr>
                        <a:t>:</a:t>
                      </a:r>
                      <a:endParaRPr lang="en-US" sz="3200" b="1"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6" name="Rectangle 5"/>
          <p:cNvSpPr/>
          <p:nvPr/>
        </p:nvSpPr>
        <p:spPr>
          <a:xfrm>
            <a:off x="1911438" y="5768629"/>
            <a:ext cx="8485641" cy="794961"/>
          </a:xfrm>
          <a:prstGeom prst="rect">
            <a:avLst/>
          </a:prstGeom>
          <a:noFill/>
        </p:spPr>
        <p:txBody>
          <a:bodyPr wrap="square">
            <a:spAutoFit/>
          </a:bodyPr>
          <a:lstStyle/>
          <a:p>
            <a:pPr algn="just">
              <a:lnSpc>
                <a:spcPct val="107000"/>
              </a:lnSpc>
              <a:spcBef>
                <a:spcPts val="400"/>
              </a:spcBef>
              <a:spcAft>
                <a:spcPts val="400"/>
              </a:spcAft>
            </a:pPr>
            <a:r>
              <a:rPr lang="en-US" sz="4267"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1...b     2...d     3...e      4...a     5...c </a:t>
            </a:r>
          </a:p>
        </p:txBody>
      </p:sp>
      <p:sp>
        <p:nvSpPr>
          <p:cNvPr id="8" name="Rectangle 7">
            <a:extLst>
              <a:ext uri="{FF2B5EF4-FFF2-40B4-BE49-F238E27FC236}">
                <a16:creationId xmlns:a16="http://schemas.microsoft.com/office/drawing/2014/main" id="{0529CB73-8334-42DC-B553-C6046C8B0F72}"/>
              </a:ext>
            </a:extLst>
          </p:cNvPr>
          <p:cNvSpPr/>
          <p:nvPr/>
        </p:nvSpPr>
        <p:spPr>
          <a:xfrm>
            <a:off x="4145726" y="161377"/>
            <a:ext cx="3881191" cy="706988"/>
          </a:xfrm>
          <a:prstGeom prst="rect">
            <a:avLst/>
          </a:prstGeom>
        </p:spPr>
        <p:txBody>
          <a:bodyPr wrap="none">
            <a:spAutoFit/>
          </a:bodyPr>
          <a:lstStyle/>
          <a:p>
            <a:pPr algn="ctr" defTabSz="914377">
              <a:lnSpc>
                <a:spcPct val="107000"/>
              </a:lnSpc>
              <a:spcBef>
                <a:spcPts val="400"/>
              </a:spcBef>
              <a:spcAft>
                <a:spcPts val="400"/>
              </a:spcAft>
            </a:pPr>
            <a:r>
              <a:rPr lang="en-US" sz="3733" b="1">
                <a:solidFill>
                  <a:schemeClr val="bg1"/>
                </a:solidFill>
                <a:latin typeface="Times New Roman" panose="02020603050405020304" pitchFamily="18" charset="0"/>
                <a:cs typeface="Times New Roman" panose="02020603050405020304" pitchFamily="18" charset="0"/>
              </a:rPr>
              <a:t>Phiếu học tập số 1</a:t>
            </a:r>
            <a:endParaRPr lang="en-US" sz="3733"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E14FCB47-D3A2-4E94-B713-DFA43BEEF366}"/>
              </a:ext>
            </a:extLst>
          </p:cNvPr>
          <p:cNvSpPr/>
          <p:nvPr/>
        </p:nvSpPr>
        <p:spPr>
          <a:xfrm>
            <a:off x="-38706" y="6675224"/>
            <a:ext cx="12250057" cy="163425"/>
          </a:xfrm>
          <a:prstGeom prst="roundRect">
            <a:avLst/>
          </a:prstGeom>
          <a:effectLst>
            <a:glow rad="101600">
              <a:schemeClr val="accent6">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074660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436261"/>
            <a:ext cx="11958919" cy="1497589"/>
          </a:xfrm>
          <a:prstGeom prst="rect">
            <a:avLst/>
          </a:prstGeom>
        </p:spPr>
        <p:txBody>
          <a:bodyPr wrap="square">
            <a:spAutoFit/>
          </a:bodyPr>
          <a:lstStyle/>
          <a:p>
            <a:pPr algn="just">
              <a:lnSpc>
                <a:spcPct val="107000"/>
              </a:lnSpc>
              <a:spcBef>
                <a:spcPts val="400"/>
              </a:spcBef>
              <a:spcAft>
                <a:spcPts val="400"/>
              </a:spcAft>
            </a:pPr>
            <a:r>
              <a:rPr lang="en-US" sz="4267" dirty="0">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Việc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thể</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hiện</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một</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kịch</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bản</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có</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các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bước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kế</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tiếp</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nhau</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là</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thực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hiện</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tuần</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tự</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các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bước</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của</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một</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thuât</a:t>
            </a:r>
            <a:r>
              <a:rPr lang="en-US" sz="4267" dirty="0">
                <a:solidFill>
                  <a:srgbClr val="000000"/>
                </a:solidFill>
                <a:latin typeface="Times New Roman" panose="02020603050405020304" pitchFamily="18" charset="0"/>
                <a:ea typeface="Calibri" panose="020F0502020204030204" pitchFamily="34" charset="0"/>
              </a:rPr>
              <a:t> </a:t>
            </a:r>
            <a:r>
              <a:rPr lang="en-US" sz="4267" dirty="0" err="1">
                <a:solidFill>
                  <a:srgbClr val="000000"/>
                </a:solidFill>
                <a:latin typeface="Times New Roman" panose="02020603050405020304" pitchFamily="18" charset="0"/>
                <a:ea typeface="Calibri" panose="020F0502020204030204" pitchFamily="34" charset="0"/>
              </a:rPr>
              <a:t>toán</a:t>
            </a:r>
            <a:r>
              <a:rPr lang="en-US" sz="4267" dirty="0">
                <a:solidFill>
                  <a:srgbClr val="000000"/>
                </a:solidFill>
                <a:latin typeface="Times New Roman" panose="02020603050405020304" pitchFamily="18" charset="0"/>
                <a:ea typeface="Calibri" panose="020F0502020204030204" pitchFamily="34" charset="0"/>
              </a:rPr>
              <a:t>.</a:t>
            </a:r>
            <a:endParaRPr lang="en-US" sz="4267" dirty="0">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5495ABE0-467A-4227-AA68-E588017E0680}"/>
              </a:ext>
            </a:extLst>
          </p:cNvPr>
          <p:cNvSpPr/>
          <p:nvPr/>
        </p:nvSpPr>
        <p:spPr>
          <a:xfrm>
            <a:off x="0" y="0"/>
            <a:ext cx="12192000" cy="106438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0694F9AD-EAC1-4FC7-966F-E6E047B3D463}"/>
              </a:ext>
            </a:extLst>
          </p:cNvPr>
          <p:cNvSpPr/>
          <p:nvPr/>
        </p:nvSpPr>
        <p:spPr>
          <a:xfrm>
            <a:off x="299962" y="183378"/>
            <a:ext cx="11892039" cy="666786"/>
          </a:xfrm>
          <a:prstGeom prst="rect">
            <a:avLst/>
          </a:prstGeom>
        </p:spPr>
        <p:txBody>
          <a:bodyPr wrap="square">
            <a:spAutoFit/>
          </a:bodyPr>
          <a:lstStyle/>
          <a:p>
            <a:pPr lvl="0">
              <a:spcBef>
                <a:spcPct val="50000"/>
              </a:spcBef>
              <a:defRPr/>
            </a:pPr>
            <a:r>
              <a:rPr lang="en-US" sz="3733" b="1">
                <a:solidFill>
                  <a:prstClr val="white"/>
                </a:solidFill>
                <a:latin typeface="Times New Roman" panose="02020603050405020304" pitchFamily="18" charset="0"/>
                <a:cs typeface="Times New Roman" panose="02020603050405020304" pitchFamily="18" charset="0"/>
              </a:rPr>
              <a:t>1. Tuần tự trong kịch bản và tuần tự trong thuật toán</a:t>
            </a:r>
            <a:endParaRPr lang="en-US" sz="3733" b="1" dirty="0">
              <a:solidFill>
                <a:prstClr val="white"/>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14233969-4394-49B1-AC12-7971366BFD14}"/>
              </a:ext>
            </a:extLst>
          </p:cNvPr>
          <p:cNvSpPr/>
          <p:nvPr/>
        </p:nvSpPr>
        <p:spPr>
          <a:xfrm>
            <a:off x="-58058" y="6694576"/>
            <a:ext cx="12250057" cy="1634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623665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3EAFC35C-3AF1-4CF0-98C0-B9CE947373BE}"/>
              </a:ext>
            </a:extLst>
          </p:cNvPr>
          <p:cNvSpPr/>
          <p:nvPr/>
        </p:nvSpPr>
        <p:spPr>
          <a:xfrm>
            <a:off x="0" y="0"/>
            <a:ext cx="12192000" cy="1639125"/>
          </a:xfrm>
          <a:prstGeom prst="wedgeRectCallout">
            <a:avLst>
              <a:gd name="adj1" fmla="val -24419"/>
              <a:gd name="adj2" fmla="val 51196"/>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33CC"/>
              </a:solidFill>
            </a:endParaRPr>
          </a:p>
        </p:txBody>
      </p:sp>
      <p:sp>
        <p:nvSpPr>
          <p:cNvPr id="2" name="Rectangle 1">
            <a:extLst>
              <a:ext uri="{FF2B5EF4-FFF2-40B4-BE49-F238E27FC236}">
                <a16:creationId xmlns:a16="http://schemas.microsoft.com/office/drawing/2014/main" id="{127AE865-D8E4-4924-9783-C9DC6A59D392}"/>
              </a:ext>
            </a:extLst>
          </p:cNvPr>
          <p:cNvSpPr/>
          <p:nvPr/>
        </p:nvSpPr>
        <p:spPr>
          <a:xfrm>
            <a:off x="251581" y="38687"/>
            <a:ext cx="11940419" cy="1569660"/>
          </a:xfrm>
          <a:prstGeom prst="rect">
            <a:avLst/>
          </a:prstGeom>
        </p:spPr>
        <p:txBody>
          <a:bodyPr wrap="square">
            <a:spAutoFit/>
          </a:bodyPr>
          <a:lstStyle/>
          <a:p>
            <a:pPr lvl="0" algn="just"/>
            <a:r>
              <a:rPr lang="en-US" sz="3200">
                <a:solidFill>
                  <a:schemeClr val="bg1"/>
                </a:solidFill>
                <a:latin typeface="Times New Roman" panose="02020603050405020304" pitchFamily="18" charset="0"/>
                <a:cs typeface="Times New Roman" panose="02020603050405020304" pitchFamily="18" charset="0"/>
              </a:rPr>
              <a:t>Nếu t</a:t>
            </a:r>
            <a:r>
              <a:rPr lang="vi-VN" sz="3200">
                <a:solidFill>
                  <a:schemeClr val="bg1"/>
                </a:solidFill>
                <a:latin typeface="Times New Roman" panose="02020603050405020304" pitchFamily="18" charset="0"/>
                <a:cs typeface="Times New Roman" panose="02020603050405020304" pitchFamily="18" charset="0"/>
              </a:rPr>
              <a:t>hay đổi thứ tự các bước 2 và 4 </a:t>
            </a:r>
            <a:r>
              <a:rPr lang="en-US" sz="3200">
                <a:solidFill>
                  <a:schemeClr val="bg1"/>
                </a:solidFill>
                <a:latin typeface="Times New Roman" panose="02020603050405020304" pitchFamily="18" charset="0"/>
                <a:cs typeface="Times New Roman" panose="02020603050405020304" pitchFamily="18" charset="0"/>
              </a:rPr>
              <a:t>thì </a:t>
            </a:r>
            <a:r>
              <a:rPr lang="vi-VN" sz="3200">
                <a:solidFill>
                  <a:schemeClr val="bg1"/>
                </a:solidFill>
                <a:latin typeface="Times New Roman" panose="02020603050405020304" pitchFamily="18" charset="0"/>
                <a:cs typeface="Times New Roman" panose="02020603050405020304" pitchFamily="18" charset="0"/>
              </a:rPr>
              <a:t>chương trình Scratch thể hiện thuật toán ở </a:t>
            </a:r>
            <a:r>
              <a:rPr lang="vi-VN" sz="3200" b="1">
                <a:solidFill>
                  <a:schemeClr val="bg1"/>
                </a:solidFill>
                <a:latin typeface="Times New Roman" panose="02020603050405020304" pitchFamily="18" charset="0"/>
                <a:cs typeface="Times New Roman" panose="02020603050405020304" pitchFamily="18" charset="0"/>
              </a:rPr>
              <a:t>hình</a:t>
            </a:r>
            <a:r>
              <a:rPr lang="vi-VN" sz="3200">
                <a:solidFill>
                  <a:schemeClr val="bg1"/>
                </a:solidFill>
                <a:latin typeface="Times New Roman" panose="02020603050405020304" pitchFamily="18" charset="0"/>
                <a:cs typeface="Times New Roman" panose="02020603050405020304" pitchFamily="18" charset="0"/>
              </a:rPr>
              <a:t> </a:t>
            </a:r>
            <a:r>
              <a:rPr lang="vi-VN" sz="3200" b="1">
                <a:solidFill>
                  <a:schemeClr val="bg1"/>
                </a:solidFill>
                <a:latin typeface="Times New Roman" panose="02020603050405020304" pitchFamily="18" charset="0"/>
                <a:cs typeface="Times New Roman" panose="02020603050405020304" pitchFamily="18" charset="0"/>
              </a:rPr>
              <a:t>bên trái </a:t>
            </a:r>
            <a:r>
              <a:rPr lang="vi-VN" sz="3200">
                <a:solidFill>
                  <a:schemeClr val="bg1"/>
                </a:solidFill>
                <a:latin typeface="Times New Roman" panose="02020603050405020304" pitchFamily="18" charset="0"/>
                <a:cs typeface="Times New Roman" panose="02020603050405020304" pitchFamily="18" charset="0"/>
              </a:rPr>
              <a:t>(kịch bản ban đầu) có khác với chương trình Scratch thể hiện thuật toán ở </a:t>
            </a:r>
            <a:r>
              <a:rPr lang="vi-VN" sz="3200" b="1">
                <a:solidFill>
                  <a:schemeClr val="bg1"/>
                </a:solidFill>
                <a:latin typeface="Times New Roman" panose="02020603050405020304" pitchFamily="18" charset="0"/>
                <a:cs typeface="Times New Roman" panose="02020603050405020304" pitchFamily="18" charset="0"/>
              </a:rPr>
              <a:t>hình</a:t>
            </a:r>
            <a:r>
              <a:rPr lang="vi-VN" sz="3200">
                <a:solidFill>
                  <a:schemeClr val="bg1"/>
                </a:solidFill>
                <a:latin typeface="Times New Roman" panose="02020603050405020304" pitchFamily="18" charset="0"/>
                <a:cs typeface="Times New Roman" panose="02020603050405020304" pitchFamily="18" charset="0"/>
              </a:rPr>
              <a:t> </a:t>
            </a:r>
            <a:r>
              <a:rPr lang="vi-VN" sz="3200" b="1">
                <a:solidFill>
                  <a:schemeClr val="bg1"/>
                </a:solidFill>
                <a:latin typeface="Times New Roman" panose="02020603050405020304" pitchFamily="18" charset="0"/>
                <a:cs typeface="Times New Roman" panose="02020603050405020304" pitchFamily="18" charset="0"/>
              </a:rPr>
              <a:t>bên phải </a:t>
            </a:r>
            <a:r>
              <a:rPr lang="vi-VN" sz="3200">
                <a:solidFill>
                  <a:schemeClr val="bg1"/>
                </a:solidFill>
                <a:latin typeface="Times New Roman" panose="02020603050405020304" pitchFamily="18" charset="0"/>
                <a:cs typeface="Times New Roman" panose="02020603050405020304" pitchFamily="18" charset="0"/>
              </a:rPr>
              <a:t>không?</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AB20EC7-0A66-402C-AFA3-F73724AA4D00}"/>
              </a:ext>
            </a:extLst>
          </p:cNvPr>
          <p:cNvPicPr>
            <a:picLocks noChangeAspect="1"/>
          </p:cNvPicPr>
          <p:nvPr/>
        </p:nvPicPr>
        <p:blipFill>
          <a:blip r:embed="rId2"/>
          <a:stretch>
            <a:fillRect/>
          </a:stretch>
        </p:blipFill>
        <p:spPr>
          <a:xfrm>
            <a:off x="2594299" y="1794469"/>
            <a:ext cx="9346120" cy="5063531"/>
          </a:xfrm>
          <a:prstGeom prst="rect">
            <a:avLst/>
          </a:prstGeom>
        </p:spPr>
      </p:pic>
      <p:pic>
        <p:nvPicPr>
          <p:cNvPr id="3076" name="Picture 4" descr="12 Fragen die man einem Buchcover Designer stellen muss -  autoren.buchdeals.de">
            <a:extLst>
              <a:ext uri="{FF2B5EF4-FFF2-40B4-BE49-F238E27FC236}">
                <a16:creationId xmlns:a16="http://schemas.microsoft.com/office/drawing/2014/main" id="{0C8038D0-36D3-4E35-9C66-246C5F269422}"/>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741" b="99111" l="46973" r="94141">
                        <a14:foregroundMark x1="68652" y1="8444" x2="73242" y2="9630"/>
                        <a14:foregroundMark x1="48340" y1="5630" x2="48340" y2="5630"/>
                        <a14:foregroundMark x1="47559" y1="7111" x2="47949" y2="7852"/>
                        <a14:foregroundMark x1="47363" y1="4741" x2="47070" y2="6519"/>
                        <a14:foregroundMark x1="49805" y1="5037" x2="48145" y2="7556"/>
                        <a14:foregroundMark x1="48535" y1="7556" x2="48535" y2="7556"/>
                        <a14:foregroundMark x1="48926" y1="7852" x2="48926" y2="7852"/>
                        <a14:foregroundMark x1="48926" y1="7852" x2="48926" y2="7852"/>
                        <a14:foregroundMark x1="48926" y1="7852" x2="48730" y2="9333"/>
                        <a14:foregroundMark x1="48535" y1="9630" x2="47949" y2="9630"/>
                        <a14:foregroundMark x1="47949" y1="9630" x2="47949" y2="9630"/>
                        <a14:foregroundMark x1="54883" y1="9333" x2="54883" y2="9333"/>
                        <a14:foregroundMark x1="54883" y1="9333" x2="54883" y2="9333"/>
                        <a14:foregroundMark x1="54688" y1="9333" x2="54688" y2="9333"/>
                        <a14:foregroundMark x1="54688" y1="9333" x2="54688" y2="9333"/>
                        <a14:foregroundMark x1="54688" y1="9333" x2="54688" y2="9333"/>
                        <a14:foregroundMark x1="54688" y1="9333" x2="54688" y2="9333"/>
                        <a14:foregroundMark x1="54688" y1="9333" x2="54688" y2="9333"/>
                        <a14:foregroundMark x1="54688" y1="9333" x2="54688" y2="9333"/>
                        <a14:foregroundMark x1="53711" y1="9333" x2="53711" y2="9333"/>
                        <a14:foregroundMark x1="53711" y1="9333" x2="53711" y2="9333"/>
                        <a14:foregroundMark x1="53711" y1="9333" x2="53711" y2="9333"/>
                        <a14:foregroundMark x1="53711" y1="9333" x2="53711" y2="9333"/>
                        <a14:foregroundMark x1="53711" y1="9333" x2="53711" y2="9333"/>
                        <a14:foregroundMark x1="53516" y1="11556" x2="53516" y2="11556"/>
                        <a14:foregroundMark x1="53516" y1="10370" x2="53516" y2="10370"/>
                        <a14:foregroundMark x1="53516" y1="10370" x2="53516" y2="10370"/>
                        <a14:foregroundMark x1="53516" y1="10370" x2="53516" y2="10370"/>
                        <a14:foregroundMark x1="54102" y1="10222" x2="54102" y2="10222"/>
                        <a14:foregroundMark x1="54102" y1="10222" x2="54102" y2="10222"/>
                        <a14:foregroundMark x1="61914" y1="90815" x2="60645" y2="99111"/>
                      </a14:backgroundRemoval>
                    </a14:imgEffect>
                  </a14:imgLayer>
                </a14:imgProps>
              </a:ext>
              <a:ext uri="{28A0092B-C50C-407E-A947-70E740481C1C}">
                <a14:useLocalDpi xmlns:a14="http://schemas.microsoft.com/office/drawing/2010/main" val="0"/>
              </a:ext>
            </a:extLst>
          </a:blip>
          <a:srcRect l="42756"/>
          <a:stretch/>
        </p:blipFill>
        <p:spPr bwMode="auto">
          <a:xfrm flipH="1">
            <a:off x="-583680" y="2873576"/>
            <a:ext cx="3177979" cy="365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79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251FD98-5E10-43E2-AECC-B0FE67606292}"/>
              </a:ext>
            </a:extLst>
          </p:cNvPr>
          <p:cNvSpPr/>
          <p:nvPr/>
        </p:nvSpPr>
        <p:spPr>
          <a:xfrm>
            <a:off x="212878" y="348346"/>
            <a:ext cx="5544313" cy="861773"/>
          </a:xfrm>
          <a:prstGeom prst="roundRect">
            <a:avLst/>
          </a:prstGeom>
          <a:effectLst>
            <a:glow rad="101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6A7F7B9-27DD-4288-BAFC-0B84FBF4FDE1}"/>
              </a:ext>
            </a:extLst>
          </p:cNvPr>
          <p:cNvSpPr txBox="1"/>
          <p:nvPr/>
        </p:nvSpPr>
        <p:spPr>
          <a:xfrm>
            <a:off x="353110" y="307308"/>
            <a:ext cx="5181673" cy="913199"/>
          </a:xfrm>
          <a:prstGeom prst="rect">
            <a:avLst/>
          </a:prstGeom>
          <a:noFill/>
          <a:effectLst>
            <a:glow rad="101600">
              <a:schemeClr val="accent6">
                <a:satMod val="175000"/>
                <a:alpha val="40000"/>
              </a:schemeClr>
            </a:glow>
          </a:effectLst>
        </p:spPr>
        <p:txBody>
          <a:bodyPr wrap="square" rtlCol="0">
            <a:spAutoFit/>
          </a:bodyPr>
          <a:lstStyle/>
          <a:p>
            <a:r>
              <a:rPr lang="en-US" sz="2667" b="1" i="1">
                <a:latin typeface="Times New Roman" panose="02020603050405020304" pitchFamily="18" charset="0"/>
                <a:cs typeface="Times New Roman" panose="02020603050405020304" pitchFamily="18" charset="0"/>
              </a:rPr>
              <a:t>Bước 1. </a:t>
            </a:r>
            <a:r>
              <a:rPr lang="en-US" sz="2667" b="1">
                <a:latin typeface="Times New Roman" panose="02020603050405020304" pitchFamily="18" charset="0"/>
                <a:cs typeface="Times New Roman" panose="02020603050405020304" pitchFamily="18" charset="0"/>
              </a:rPr>
              <a:t>Đặt nhân vật Mèo đứng bên trái căn phòng</a:t>
            </a:r>
          </a:p>
        </p:txBody>
      </p:sp>
      <p:sp>
        <p:nvSpPr>
          <p:cNvPr id="12" name="Rectangle: Rounded Corners 11">
            <a:extLst>
              <a:ext uri="{FF2B5EF4-FFF2-40B4-BE49-F238E27FC236}">
                <a16:creationId xmlns:a16="http://schemas.microsoft.com/office/drawing/2014/main" id="{F6715932-C9A1-4164-9851-3D3E3F96D305}"/>
              </a:ext>
            </a:extLst>
          </p:cNvPr>
          <p:cNvSpPr/>
          <p:nvPr/>
        </p:nvSpPr>
        <p:spPr>
          <a:xfrm>
            <a:off x="212878" y="1668292"/>
            <a:ext cx="5544313" cy="861773"/>
          </a:xfrm>
          <a:prstGeom prst="roundRect">
            <a:avLst/>
          </a:prstGeom>
          <a:effectLst>
            <a:glow rad="101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BBADDB0-EAB4-474D-A060-A03267E9AA0C}"/>
              </a:ext>
            </a:extLst>
          </p:cNvPr>
          <p:cNvSpPr txBox="1"/>
          <p:nvPr/>
        </p:nvSpPr>
        <p:spPr>
          <a:xfrm>
            <a:off x="353109" y="1627255"/>
            <a:ext cx="5404080" cy="913199"/>
          </a:xfrm>
          <a:prstGeom prst="rect">
            <a:avLst/>
          </a:prstGeom>
          <a:noFill/>
        </p:spPr>
        <p:txBody>
          <a:bodyPr wrap="square" rtlCol="0">
            <a:spAutoFit/>
          </a:bodyPr>
          <a:lstStyle/>
          <a:p>
            <a:r>
              <a:rPr lang="en-US" sz="2667" b="1" i="1">
                <a:latin typeface="Times New Roman" panose="02020603050405020304" pitchFamily="18" charset="0"/>
                <a:cs typeface="Times New Roman" panose="02020603050405020304" pitchFamily="18" charset="0"/>
              </a:rPr>
              <a:t>Bước 2. </a:t>
            </a:r>
            <a:r>
              <a:rPr lang="en-US" sz="2667" b="1">
                <a:latin typeface="Times New Roman" panose="02020603050405020304" pitchFamily="18" charset="0"/>
                <a:cs typeface="Times New Roman" panose="02020603050405020304" pitchFamily="18" charset="0"/>
              </a:rPr>
              <a:t>Nhân vật Mèo kêu: Grừ, Grừ, …, lạnh quá</a:t>
            </a:r>
            <a:endParaRPr lang="en-US" sz="2667">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AA8AEC20-46D5-4F2E-BC5E-82DE3E9059AA}"/>
              </a:ext>
            </a:extLst>
          </p:cNvPr>
          <p:cNvSpPr/>
          <p:nvPr/>
        </p:nvSpPr>
        <p:spPr>
          <a:xfrm>
            <a:off x="212878" y="3007591"/>
            <a:ext cx="5544313" cy="861773"/>
          </a:xfrm>
          <a:prstGeom prst="roundRect">
            <a:avLst/>
          </a:prstGeom>
          <a:effectLst>
            <a:glow rad="101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25B4D0F-C33F-48CA-B03B-7765CBD90071}"/>
              </a:ext>
            </a:extLst>
          </p:cNvPr>
          <p:cNvSpPr txBox="1"/>
          <p:nvPr/>
        </p:nvSpPr>
        <p:spPr>
          <a:xfrm>
            <a:off x="353109" y="2966554"/>
            <a:ext cx="5181675" cy="913199"/>
          </a:xfrm>
          <a:prstGeom prst="rect">
            <a:avLst/>
          </a:prstGeom>
          <a:noFill/>
          <a:effectLst>
            <a:glow rad="101600">
              <a:schemeClr val="accent6">
                <a:satMod val="175000"/>
                <a:alpha val="40000"/>
              </a:schemeClr>
            </a:glow>
          </a:effectLst>
        </p:spPr>
        <p:txBody>
          <a:bodyPr wrap="square" rtlCol="0">
            <a:spAutoFit/>
          </a:bodyPr>
          <a:lstStyle/>
          <a:p>
            <a:r>
              <a:rPr lang="en-US" sz="2667" b="1" i="1">
                <a:latin typeface="Times New Roman" panose="02020603050405020304" pitchFamily="18" charset="0"/>
                <a:cs typeface="Times New Roman" panose="02020603050405020304" pitchFamily="18" charset="0"/>
              </a:rPr>
              <a:t>Bước 3. </a:t>
            </a:r>
            <a:r>
              <a:rPr lang="en-US" sz="2667" b="1">
                <a:latin typeface="Times New Roman" panose="02020603050405020304" pitchFamily="18" charset="0"/>
                <a:cs typeface="Times New Roman" panose="02020603050405020304" pitchFamily="18" charset="0"/>
              </a:rPr>
              <a:t>Nhân vật Mèo kêu: Lò s</a:t>
            </a:r>
            <a:r>
              <a:rPr lang="vi-VN" sz="2667" b="1">
                <a:latin typeface="Times New Roman" panose="02020603050405020304" pitchFamily="18" charset="0"/>
                <a:cs typeface="Times New Roman" panose="02020603050405020304" pitchFamily="18" charset="0"/>
              </a:rPr>
              <a:t>ư</a:t>
            </a:r>
            <a:r>
              <a:rPr lang="en-US" sz="2667" b="1">
                <a:latin typeface="Times New Roman" panose="02020603050405020304" pitchFamily="18" charset="0"/>
                <a:cs typeface="Times New Roman" panose="02020603050405020304" pitchFamily="18" charset="0"/>
              </a:rPr>
              <a:t>ởi ở đâu nhỉ?</a:t>
            </a:r>
            <a:endParaRPr lang="en-US" sz="2667">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CAED31C9-BC31-4E26-BA54-CDFA5CEA17EA}"/>
              </a:ext>
            </a:extLst>
          </p:cNvPr>
          <p:cNvSpPr/>
          <p:nvPr/>
        </p:nvSpPr>
        <p:spPr>
          <a:xfrm>
            <a:off x="212878" y="4346890"/>
            <a:ext cx="5544313" cy="861773"/>
          </a:xfrm>
          <a:prstGeom prst="roundRect">
            <a:avLst/>
          </a:prstGeom>
          <a:effectLst>
            <a:glow rad="101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8AACD6A-7BFF-416B-A99D-5BA4A6CC10A0}"/>
              </a:ext>
            </a:extLst>
          </p:cNvPr>
          <p:cNvSpPr txBox="1"/>
          <p:nvPr/>
        </p:nvSpPr>
        <p:spPr>
          <a:xfrm>
            <a:off x="353110" y="4305853"/>
            <a:ext cx="5181673" cy="913199"/>
          </a:xfrm>
          <a:prstGeom prst="rect">
            <a:avLst/>
          </a:prstGeom>
          <a:noFill/>
          <a:effectLst>
            <a:glow rad="101600">
              <a:schemeClr val="accent6">
                <a:satMod val="175000"/>
                <a:alpha val="40000"/>
              </a:schemeClr>
            </a:glow>
          </a:effectLst>
        </p:spPr>
        <p:txBody>
          <a:bodyPr wrap="square" rtlCol="0">
            <a:spAutoFit/>
          </a:bodyPr>
          <a:lstStyle/>
          <a:p>
            <a:r>
              <a:rPr lang="en-US" sz="2667" b="1" i="1">
                <a:latin typeface="Times New Roman" panose="02020603050405020304" pitchFamily="18" charset="0"/>
                <a:cs typeface="Times New Roman" panose="02020603050405020304" pitchFamily="18" charset="0"/>
              </a:rPr>
              <a:t>Bước 4. </a:t>
            </a:r>
            <a:r>
              <a:rPr lang="en-US" sz="2667" b="1">
                <a:latin typeface="Times New Roman" panose="02020603050405020304" pitchFamily="18" charset="0"/>
                <a:cs typeface="Times New Roman" panose="02020603050405020304" pitchFamily="18" charset="0"/>
              </a:rPr>
              <a:t>Nhân vật Mèo  chạy một đoạn (10 b</a:t>
            </a:r>
            <a:r>
              <a:rPr lang="vi-VN" sz="2667" b="1">
                <a:latin typeface="Times New Roman" panose="02020603050405020304" pitchFamily="18" charset="0"/>
                <a:cs typeface="Times New Roman" panose="02020603050405020304" pitchFamily="18" charset="0"/>
              </a:rPr>
              <a:t>ư</a:t>
            </a:r>
            <a:r>
              <a:rPr lang="en-US" sz="2667" b="1">
                <a:latin typeface="Times New Roman" panose="02020603050405020304" pitchFamily="18" charset="0"/>
                <a:cs typeface="Times New Roman" panose="02020603050405020304" pitchFamily="18" charset="0"/>
              </a:rPr>
              <a:t>ớc)</a:t>
            </a:r>
            <a:endParaRPr lang="en-US" sz="2667">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B2EB2918-9F58-4FEE-A146-8E68C86508D8}"/>
              </a:ext>
            </a:extLst>
          </p:cNvPr>
          <p:cNvSpPr/>
          <p:nvPr/>
        </p:nvSpPr>
        <p:spPr>
          <a:xfrm>
            <a:off x="212878" y="5664910"/>
            <a:ext cx="5544313" cy="861773"/>
          </a:xfrm>
          <a:prstGeom prst="roundRect">
            <a:avLst/>
          </a:prstGeom>
          <a:effectLst>
            <a:glow rad="101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08C4EF0-7AFF-4AD2-B63F-65111DE35FDF}"/>
              </a:ext>
            </a:extLst>
          </p:cNvPr>
          <p:cNvSpPr txBox="1"/>
          <p:nvPr/>
        </p:nvSpPr>
        <p:spPr>
          <a:xfrm>
            <a:off x="353109" y="5623873"/>
            <a:ext cx="5181673" cy="913199"/>
          </a:xfrm>
          <a:prstGeom prst="rect">
            <a:avLst/>
          </a:prstGeom>
          <a:noFill/>
          <a:effectLst>
            <a:glow rad="101600">
              <a:schemeClr val="accent6">
                <a:satMod val="175000"/>
                <a:alpha val="40000"/>
              </a:schemeClr>
            </a:glow>
          </a:effectLst>
        </p:spPr>
        <p:txBody>
          <a:bodyPr wrap="square" rtlCol="0">
            <a:spAutoFit/>
          </a:bodyPr>
          <a:lstStyle/>
          <a:p>
            <a:r>
              <a:rPr lang="en-US" sz="2667" b="1" i="1">
                <a:latin typeface="Times New Roman" panose="02020603050405020304" pitchFamily="18" charset="0"/>
                <a:cs typeface="Times New Roman" panose="02020603050405020304" pitchFamily="18" charset="0"/>
              </a:rPr>
              <a:t>Bước 5</a:t>
            </a:r>
            <a:r>
              <a:rPr lang="en-US" sz="2667" b="1">
                <a:latin typeface="Times New Roman" panose="02020603050405020304" pitchFamily="18" charset="0"/>
                <a:cs typeface="Times New Roman" panose="02020603050405020304" pitchFamily="18" charset="0"/>
              </a:rPr>
              <a:t>. Nhân vật Mèo kêu: Không có cái nào.</a:t>
            </a:r>
            <a:endParaRPr lang="en-US" sz="2667">
              <a:latin typeface="Times New Roman" panose="02020603050405020304" pitchFamily="18" charset="0"/>
              <a:cs typeface="Times New Roman" panose="02020603050405020304" pitchFamily="18" charset="0"/>
            </a:endParaRPr>
          </a:p>
        </p:txBody>
      </p:sp>
      <p:sp>
        <p:nvSpPr>
          <p:cNvPr id="5" name="Arrow: Down 4">
            <a:extLst>
              <a:ext uri="{FF2B5EF4-FFF2-40B4-BE49-F238E27FC236}">
                <a16:creationId xmlns:a16="http://schemas.microsoft.com/office/drawing/2014/main" id="{8825AD5E-6F25-400F-9AD6-D5339974F203}"/>
              </a:ext>
            </a:extLst>
          </p:cNvPr>
          <p:cNvSpPr/>
          <p:nvPr/>
        </p:nvSpPr>
        <p:spPr>
          <a:xfrm>
            <a:off x="2709335" y="1199849"/>
            <a:ext cx="367696" cy="46844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25" name="Arrow: Down 24">
            <a:extLst>
              <a:ext uri="{FF2B5EF4-FFF2-40B4-BE49-F238E27FC236}">
                <a16:creationId xmlns:a16="http://schemas.microsoft.com/office/drawing/2014/main" id="{BCAC088E-3229-4359-BC4B-5429DF853585}"/>
              </a:ext>
            </a:extLst>
          </p:cNvPr>
          <p:cNvSpPr/>
          <p:nvPr/>
        </p:nvSpPr>
        <p:spPr>
          <a:xfrm>
            <a:off x="2709335" y="2571103"/>
            <a:ext cx="367696" cy="46844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26" name="Arrow: Down 25">
            <a:extLst>
              <a:ext uri="{FF2B5EF4-FFF2-40B4-BE49-F238E27FC236}">
                <a16:creationId xmlns:a16="http://schemas.microsoft.com/office/drawing/2014/main" id="{0483768F-09B0-4E47-BFB4-81C2A47EB8A8}"/>
              </a:ext>
            </a:extLst>
          </p:cNvPr>
          <p:cNvSpPr/>
          <p:nvPr/>
        </p:nvSpPr>
        <p:spPr>
          <a:xfrm>
            <a:off x="2709335" y="3869365"/>
            <a:ext cx="367696" cy="46844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27" name="Arrow: Down 26">
            <a:extLst>
              <a:ext uri="{FF2B5EF4-FFF2-40B4-BE49-F238E27FC236}">
                <a16:creationId xmlns:a16="http://schemas.microsoft.com/office/drawing/2014/main" id="{931B8A6B-C134-495E-8B3C-BE4F1CF52525}"/>
              </a:ext>
            </a:extLst>
          </p:cNvPr>
          <p:cNvSpPr/>
          <p:nvPr/>
        </p:nvSpPr>
        <p:spPr>
          <a:xfrm>
            <a:off x="2709335" y="5209061"/>
            <a:ext cx="367696" cy="46844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9FAA7C13-C064-4492-9D1B-90062A654AE5}"/>
              </a:ext>
            </a:extLst>
          </p:cNvPr>
          <p:cNvSpPr/>
          <p:nvPr/>
        </p:nvSpPr>
        <p:spPr>
          <a:xfrm>
            <a:off x="6434810" y="348346"/>
            <a:ext cx="5544313" cy="861773"/>
          </a:xfrm>
          <a:prstGeom prst="roundRect">
            <a:avLst/>
          </a:prstGeom>
          <a:effectLst>
            <a:glow rad="101600">
              <a:schemeClr val="accent4">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solidFill>
                <a:schemeClr val="tx1"/>
              </a:solidFill>
            </a:endParaRPr>
          </a:p>
        </p:txBody>
      </p:sp>
      <p:sp>
        <p:nvSpPr>
          <p:cNvPr id="29" name="TextBox 28">
            <a:extLst>
              <a:ext uri="{FF2B5EF4-FFF2-40B4-BE49-F238E27FC236}">
                <a16:creationId xmlns:a16="http://schemas.microsoft.com/office/drawing/2014/main" id="{F35AFC3B-0CB4-43ED-A003-7CD1EE5D9977}"/>
              </a:ext>
            </a:extLst>
          </p:cNvPr>
          <p:cNvSpPr txBox="1"/>
          <p:nvPr/>
        </p:nvSpPr>
        <p:spPr>
          <a:xfrm>
            <a:off x="6575042" y="307308"/>
            <a:ext cx="5181673" cy="913199"/>
          </a:xfrm>
          <a:prstGeom prst="rect">
            <a:avLst/>
          </a:prstGeom>
          <a:noFill/>
          <a:effectLst>
            <a:glow rad="101600">
              <a:schemeClr val="accent6">
                <a:satMod val="175000"/>
                <a:alpha val="40000"/>
              </a:schemeClr>
            </a:glow>
          </a:effectLst>
        </p:spPr>
        <p:txBody>
          <a:bodyPr wrap="square" rtlCol="0">
            <a:spAutoFit/>
          </a:bodyPr>
          <a:lstStyle/>
          <a:p>
            <a:r>
              <a:rPr lang="en-US" sz="2667" b="1" i="1">
                <a:latin typeface="Times New Roman" panose="02020603050405020304" pitchFamily="18" charset="0"/>
                <a:cs typeface="Times New Roman" panose="02020603050405020304" pitchFamily="18" charset="0"/>
              </a:rPr>
              <a:t>Bước 1. </a:t>
            </a:r>
            <a:r>
              <a:rPr lang="en-US" sz="2667" b="1">
                <a:latin typeface="Times New Roman" panose="02020603050405020304" pitchFamily="18" charset="0"/>
                <a:cs typeface="Times New Roman" panose="02020603050405020304" pitchFamily="18" charset="0"/>
              </a:rPr>
              <a:t>Đặt nhân vật Mèo đứng bên trái căn phòng</a:t>
            </a:r>
          </a:p>
        </p:txBody>
      </p:sp>
      <p:sp>
        <p:nvSpPr>
          <p:cNvPr id="30" name="Rectangle: Rounded Corners 29">
            <a:extLst>
              <a:ext uri="{FF2B5EF4-FFF2-40B4-BE49-F238E27FC236}">
                <a16:creationId xmlns:a16="http://schemas.microsoft.com/office/drawing/2014/main" id="{CA905DFE-12F9-41B5-AB74-073A18D96F25}"/>
              </a:ext>
            </a:extLst>
          </p:cNvPr>
          <p:cNvSpPr/>
          <p:nvPr/>
        </p:nvSpPr>
        <p:spPr>
          <a:xfrm>
            <a:off x="6434812" y="4356768"/>
            <a:ext cx="5544313" cy="861773"/>
          </a:xfrm>
          <a:prstGeom prst="roundRect">
            <a:avLst/>
          </a:prstGeom>
          <a:effectLst>
            <a:glow rad="101600">
              <a:schemeClr val="accent4">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solidFill>
                <a:schemeClr val="tx1"/>
              </a:solidFill>
            </a:endParaRPr>
          </a:p>
        </p:txBody>
      </p:sp>
      <p:sp>
        <p:nvSpPr>
          <p:cNvPr id="31" name="TextBox 30">
            <a:extLst>
              <a:ext uri="{FF2B5EF4-FFF2-40B4-BE49-F238E27FC236}">
                <a16:creationId xmlns:a16="http://schemas.microsoft.com/office/drawing/2014/main" id="{C426E062-DE2F-40DC-BC6E-7410BB3ACB30}"/>
              </a:ext>
            </a:extLst>
          </p:cNvPr>
          <p:cNvSpPr txBox="1"/>
          <p:nvPr/>
        </p:nvSpPr>
        <p:spPr>
          <a:xfrm>
            <a:off x="6575043" y="4315731"/>
            <a:ext cx="5404080" cy="913199"/>
          </a:xfrm>
          <a:prstGeom prst="rect">
            <a:avLst/>
          </a:prstGeom>
          <a:noFill/>
        </p:spPr>
        <p:txBody>
          <a:bodyPr wrap="square" rtlCol="0">
            <a:spAutoFit/>
          </a:bodyPr>
          <a:lstStyle/>
          <a:p>
            <a:r>
              <a:rPr lang="en-US" sz="2667" b="1" i="1">
                <a:latin typeface="Times New Roman" panose="02020603050405020304" pitchFamily="18" charset="0"/>
                <a:cs typeface="Times New Roman" panose="02020603050405020304" pitchFamily="18" charset="0"/>
              </a:rPr>
              <a:t>Bước 4. </a:t>
            </a:r>
            <a:r>
              <a:rPr lang="en-US" sz="2667" b="1">
                <a:latin typeface="Times New Roman" panose="02020603050405020304" pitchFamily="18" charset="0"/>
                <a:cs typeface="Times New Roman" panose="02020603050405020304" pitchFamily="18" charset="0"/>
              </a:rPr>
              <a:t>Nhân vật Mèo kêu: Grừ, Grừ, …, lạnh quá</a:t>
            </a:r>
            <a:endParaRPr lang="en-US" sz="2667">
              <a:latin typeface="Times New Roman" panose="02020603050405020304" pitchFamily="18"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9B16CF81-9043-42C8-B746-6F0BF5A9ADFF}"/>
              </a:ext>
            </a:extLst>
          </p:cNvPr>
          <p:cNvSpPr/>
          <p:nvPr/>
        </p:nvSpPr>
        <p:spPr>
          <a:xfrm>
            <a:off x="6434810" y="3007591"/>
            <a:ext cx="5544313" cy="861773"/>
          </a:xfrm>
          <a:prstGeom prst="roundRect">
            <a:avLst/>
          </a:prstGeom>
          <a:effectLst>
            <a:glow rad="101600">
              <a:schemeClr val="accent4">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solidFill>
                <a:schemeClr val="tx1"/>
              </a:solidFill>
            </a:endParaRPr>
          </a:p>
        </p:txBody>
      </p:sp>
      <p:sp>
        <p:nvSpPr>
          <p:cNvPr id="33" name="TextBox 32">
            <a:extLst>
              <a:ext uri="{FF2B5EF4-FFF2-40B4-BE49-F238E27FC236}">
                <a16:creationId xmlns:a16="http://schemas.microsoft.com/office/drawing/2014/main" id="{41ED3078-7EF9-47E2-BB93-54115D36B80D}"/>
              </a:ext>
            </a:extLst>
          </p:cNvPr>
          <p:cNvSpPr txBox="1"/>
          <p:nvPr/>
        </p:nvSpPr>
        <p:spPr>
          <a:xfrm>
            <a:off x="6575041" y="2966554"/>
            <a:ext cx="5181675" cy="913199"/>
          </a:xfrm>
          <a:prstGeom prst="rect">
            <a:avLst/>
          </a:prstGeom>
          <a:noFill/>
          <a:effectLst>
            <a:glow rad="101600">
              <a:schemeClr val="accent6">
                <a:satMod val="175000"/>
                <a:alpha val="40000"/>
              </a:schemeClr>
            </a:glow>
          </a:effectLst>
        </p:spPr>
        <p:txBody>
          <a:bodyPr wrap="square" rtlCol="0">
            <a:spAutoFit/>
          </a:bodyPr>
          <a:lstStyle/>
          <a:p>
            <a:r>
              <a:rPr lang="en-US" sz="2667" b="1" i="1">
                <a:latin typeface="Times New Roman" panose="02020603050405020304" pitchFamily="18" charset="0"/>
                <a:cs typeface="Times New Roman" panose="02020603050405020304" pitchFamily="18" charset="0"/>
              </a:rPr>
              <a:t>Bước 3. </a:t>
            </a:r>
            <a:r>
              <a:rPr lang="en-US" sz="2667" b="1">
                <a:latin typeface="Times New Roman" panose="02020603050405020304" pitchFamily="18" charset="0"/>
                <a:cs typeface="Times New Roman" panose="02020603050405020304" pitchFamily="18" charset="0"/>
              </a:rPr>
              <a:t>Nhân vật Mèo kêu: Lò s</a:t>
            </a:r>
            <a:r>
              <a:rPr lang="vi-VN" sz="2667" b="1">
                <a:latin typeface="Times New Roman" panose="02020603050405020304" pitchFamily="18" charset="0"/>
                <a:cs typeface="Times New Roman" panose="02020603050405020304" pitchFamily="18" charset="0"/>
              </a:rPr>
              <a:t>ư</a:t>
            </a:r>
            <a:r>
              <a:rPr lang="en-US" sz="2667" b="1">
                <a:latin typeface="Times New Roman" panose="02020603050405020304" pitchFamily="18" charset="0"/>
                <a:cs typeface="Times New Roman" panose="02020603050405020304" pitchFamily="18" charset="0"/>
              </a:rPr>
              <a:t>ởi ở đâu nhỉ?</a:t>
            </a:r>
            <a:endParaRPr lang="en-US" sz="2667">
              <a:latin typeface="Times New Roman" panose="02020603050405020304" pitchFamily="18" charset="0"/>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494DCB58-4FA7-4A8D-9B56-35F5D29EA3A7}"/>
              </a:ext>
            </a:extLst>
          </p:cNvPr>
          <p:cNvSpPr/>
          <p:nvPr/>
        </p:nvSpPr>
        <p:spPr>
          <a:xfrm>
            <a:off x="6434810" y="1750516"/>
            <a:ext cx="5544313" cy="861773"/>
          </a:xfrm>
          <a:prstGeom prst="roundRect">
            <a:avLst/>
          </a:prstGeom>
          <a:effectLst>
            <a:glow rad="101600">
              <a:schemeClr val="accent4">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solidFill>
                <a:schemeClr val="tx1"/>
              </a:solidFill>
            </a:endParaRPr>
          </a:p>
        </p:txBody>
      </p:sp>
      <p:sp>
        <p:nvSpPr>
          <p:cNvPr id="35" name="TextBox 34">
            <a:extLst>
              <a:ext uri="{FF2B5EF4-FFF2-40B4-BE49-F238E27FC236}">
                <a16:creationId xmlns:a16="http://schemas.microsoft.com/office/drawing/2014/main" id="{45EA738D-2D9A-4B12-9E8D-77083A6F895F}"/>
              </a:ext>
            </a:extLst>
          </p:cNvPr>
          <p:cNvSpPr txBox="1"/>
          <p:nvPr/>
        </p:nvSpPr>
        <p:spPr>
          <a:xfrm>
            <a:off x="6575042" y="1709479"/>
            <a:ext cx="5181673" cy="913199"/>
          </a:xfrm>
          <a:prstGeom prst="rect">
            <a:avLst/>
          </a:prstGeom>
          <a:noFill/>
          <a:effectLst>
            <a:glow rad="101600">
              <a:schemeClr val="accent6">
                <a:satMod val="175000"/>
                <a:alpha val="40000"/>
              </a:schemeClr>
            </a:glow>
          </a:effectLst>
        </p:spPr>
        <p:txBody>
          <a:bodyPr wrap="square" rtlCol="0">
            <a:spAutoFit/>
          </a:bodyPr>
          <a:lstStyle/>
          <a:p>
            <a:r>
              <a:rPr lang="en-US" sz="2667" b="1" i="1">
                <a:latin typeface="Times New Roman" panose="02020603050405020304" pitchFamily="18" charset="0"/>
                <a:cs typeface="Times New Roman" panose="02020603050405020304" pitchFamily="18" charset="0"/>
              </a:rPr>
              <a:t>Bước 2. </a:t>
            </a:r>
            <a:r>
              <a:rPr lang="en-US" sz="2667" b="1">
                <a:latin typeface="Times New Roman" panose="02020603050405020304" pitchFamily="18" charset="0"/>
                <a:cs typeface="Times New Roman" panose="02020603050405020304" pitchFamily="18" charset="0"/>
              </a:rPr>
              <a:t>Nhân vật Mèo  chạy một đoạn (10 b</a:t>
            </a:r>
            <a:r>
              <a:rPr lang="vi-VN" sz="2667" b="1">
                <a:latin typeface="Times New Roman" panose="02020603050405020304" pitchFamily="18" charset="0"/>
                <a:cs typeface="Times New Roman" panose="02020603050405020304" pitchFamily="18" charset="0"/>
              </a:rPr>
              <a:t>ư</a:t>
            </a:r>
            <a:r>
              <a:rPr lang="en-US" sz="2667" b="1">
                <a:latin typeface="Times New Roman" panose="02020603050405020304" pitchFamily="18" charset="0"/>
                <a:cs typeface="Times New Roman" panose="02020603050405020304" pitchFamily="18" charset="0"/>
              </a:rPr>
              <a:t>ớc)</a:t>
            </a:r>
            <a:endParaRPr lang="en-US" sz="2667">
              <a:latin typeface="Times New Roman" panose="02020603050405020304" pitchFamily="18"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217B9450-D583-4883-A026-6B3C5D6C63DA}"/>
              </a:ext>
            </a:extLst>
          </p:cNvPr>
          <p:cNvSpPr/>
          <p:nvPr/>
        </p:nvSpPr>
        <p:spPr>
          <a:xfrm>
            <a:off x="6434810" y="5664910"/>
            <a:ext cx="5544313" cy="861773"/>
          </a:xfrm>
          <a:prstGeom prst="roundRect">
            <a:avLst/>
          </a:prstGeom>
          <a:effectLst>
            <a:glow rad="101600">
              <a:schemeClr val="accent4">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solidFill>
                <a:schemeClr val="tx1"/>
              </a:solidFill>
            </a:endParaRPr>
          </a:p>
        </p:txBody>
      </p:sp>
      <p:sp>
        <p:nvSpPr>
          <p:cNvPr id="37" name="TextBox 36">
            <a:extLst>
              <a:ext uri="{FF2B5EF4-FFF2-40B4-BE49-F238E27FC236}">
                <a16:creationId xmlns:a16="http://schemas.microsoft.com/office/drawing/2014/main" id="{544F8308-A2D6-4185-80A3-99A336698B1B}"/>
              </a:ext>
            </a:extLst>
          </p:cNvPr>
          <p:cNvSpPr txBox="1"/>
          <p:nvPr/>
        </p:nvSpPr>
        <p:spPr>
          <a:xfrm>
            <a:off x="6575041" y="5623873"/>
            <a:ext cx="5181673" cy="913199"/>
          </a:xfrm>
          <a:prstGeom prst="rect">
            <a:avLst/>
          </a:prstGeom>
          <a:noFill/>
          <a:effectLst>
            <a:glow rad="101600">
              <a:schemeClr val="accent6">
                <a:satMod val="175000"/>
                <a:alpha val="40000"/>
              </a:schemeClr>
            </a:glow>
          </a:effectLst>
        </p:spPr>
        <p:txBody>
          <a:bodyPr wrap="square" rtlCol="0">
            <a:spAutoFit/>
          </a:bodyPr>
          <a:lstStyle/>
          <a:p>
            <a:r>
              <a:rPr lang="en-US" sz="2667" b="1" i="1">
                <a:latin typeface="Times New Roman" panose="02020603050405020304" pitchFamily="18" charset="0"/>
                <a:cs typeface="Times New Roman" panose="02020603050405020304" pitchFamily="18" charset="0"/>
              </a:rPr>
              <a:t>Bước 5</a:t>
            </a:r>
            <a:r>
              <a:rPr lang="en-US" sz="2667" b="1">
                <a:latin typeface="Times New Roman" panose="02020603050405020304" pitchFamily="18" charset="0"/>
                <a:cs typeface="Times New Roman" panose="02020603050405020304" pitchFamily="18" charset="0"/>
              </a:rPr>
              <a:t>. Nhân vật Mèo kêu: Không có cái nào.</a:t>
            </a:r>
            <a:endParaRPr lang="en-US" sz="2667">
              <a:latin typeface="Times New Roman" panose="02020603050405020304" pitchFamily="18" charset="0"/>
              <a:cs typeface="Times New Roman" panose="02020603050405020304" pitchFamily="18" charset="0"/>
            </a:endParaRPr>
          </a:p>
        </p:txBody>
      </p:sp>
      <p:sp>
        <p:nvSpPr>
          <p:cNvPr id="38" name="Arrow: Down 37">
            <a:extLst>
              <a:ext uri="{FF2B5EF4-FFF2-40B4-BE49-F238E27FC236}">
                <a16:creationId xmlns:a16="http://schemas.microsoft.com/office/drawing/2014/main" id="{DBFF20BE-FE33-46F6-AAD1-5471ABA99752}"/>
              </a:ext>
            </a:extLst>
          </p:cNvPr>
          <p:cNvSpPr/>
          <p:nvPr/>
        </p:nvSpPr>
        <p:spPr>
          <a:xfrm>
            <a:off x="8931267" y="1257905"/>
            <a:ext cx="367696" cy="468444"/>
          </a:xfrm>
          <a:prstGeom prst="downArrow">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solidFill>
                <a:schemeClr val="tx1"/>
              </a:solidFill>
            </a:endParaRPr>
          </a:p>
        </p:txBody>
      </p:sp>
      <p:sp>
        <p:nvSpPr>
          <p:cNvPr id="39" name="Arrow: Down 38">
            <a:extLst>
              <a:ext uri="{FF2B5EF4-FFF2-40B4-BE49-F238E27FC236}">
                <a16:creationId xmlns:a16="http://schemas.microsoft.com/office/drawing/2014/main" id="{FF48E390-8958-408B-B683-3758106785B1}"/>
              </a:ext>
            </a:extLst>
          </p:cNvPr>
          <p:cNvSpPr/>
          <p:nvPr/>
        </p:nvSpPr>
        <p:spPr>
          <a:xfrm>
            <a:off x="8931267" y="2590455"/>
            <a:ext cx="367696" cy="468444"/>
          </a:xfrm>
          <a:prstGeom prst="downArrow">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solidFill>
                <a:schemeClr val="tx1"/>
              </a:solidFill>
            </a:endParaRPr>
          </a:p>
        </p:txBody>
      </p:sp>
      <p:sp>
        <p:nvSpPr>
          <p:cNvPr id="40" name="Arrow: Down 39">
            <a:extLst>
              <a:ext uri="{FF2B5EF4-FFF2-40B4-BE49-F238E27FC236}">
                <a16:creationId xmlns:a16="http://schemas.microsoft.com/office/drawing/2014/main" id="{BD87E7F1-7412-40FC-8995-617FBB2B4136}"/>
              </a:ext>
            </a:extLst>
          </p:cNvPr>
          <p:cNvSpPr/>
          <p:nvPr/>
        </p:nvSpPr>
        <p:spPr>
          <a:xfrm>
            <a:off x="8931267" y="3888717"/>
            <a:ext cx="367696" cy="468444"/>
          </a:xfrm>
          <a:prstGeom prst="downArrow">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solidFill>
                <a:schemeClr val="tx1"/>
              </a:solidFill>
            </a:endParaRPr>
          </a:p>
        </p:txBody>
      </p:sp>
      <p:sp>
        <p:nvSpPr>
          <p:cNvPr id="41" name="Arrow: Down 40">
            <a:extLst>
              <a:ext uri="{FF2B5EF4-FFF2-40B4-BE49-F238E27FC236}">
                <a16:creationId xmlns:a16="http://schemas.microsoft.com/office/drawing/2014/main" id="{ED52D8CC-8AA6-4156-906B-492BE8931853}"/>
              </a:ext>
            </a:extLst>
          </p:cNvPr>
          <p:cNvSpPr/>
          <p:nvPr/>
        </p:nvSpPr>
        <p:spPr>
          <a:xfrm>
            <a:off x="8931267" y="5247765"/>
            <a:ext cx="367696" cy="468444"/>
          </a:xfrm>
          <a:prstGeom prst="downArrow">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2660615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up)">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up)">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up)">
                                      <p:cBhvr>
                                        <p:cTn id="80" dur="500"/>
                                        <p:tgtEl>
                                          <p:spTgt spid="35"/>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up)">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wipe(up)">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up)">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up)">
                                      <p:cBhvr>
                                        <p:cTn id="101" dur="5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up)">
                                      <p:cBhvr>
                                        <p:cTn id="106" dur="500"/>
                                        <p:tgtEl>
                                          <p:spTgt spid="30"/>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up)">
                                      <p:cBhvr>
                                        <p:cTn id="109" dur="5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wipe(up)">
                                      <p:cBhvr>
                                        <p:cTn id="119" dur="500"/>
                                        <p:tgtEl>
                                          <p:spTgt spid="37"/>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wipe(up)">
                                      <p:cBhvr>
                                        <p:cTn id="1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animBg="1"/>
      <p:bldP spid="13" grpId="0"/>
      <p:bldP spid="14" grpId="0" animBg="1"/>
      <p:bldP spid="15" grpId="0"/>
      <p:bldP spid="16" grpId="0" animBg="1"/>
      <p:bldP spid="17" grpId="0"/>
      <p:bldP spid="18" grpId="0" animBg="1"/>
      <p:bldP spid="19" grpId="0"/>
      <p:bldP spid="5" grpId="0" animBg="1"/>
      <p:bldP spid="25" grpId="0" animBg="1"/>
      <p:bldP spid="26" grpId="0" animBg="1"/>
      <p:bldP spid="27" grpId="0" animBg="1"/>
      <p:bldP spid="28" grpId="0" animBg="1"/>
      <p:bldP spid="29" grpId="0"/>
      <p:bldP spid="30" grpId="0" animBg="1"/>
      <p:bldP spid="31" grpId="0"/>
      <p:bldP spid="32" grpId="0" animBg="1"/>
      <p:bldP spid="33" grpId="0"/>
      <p:bldP spid="34" grpId="0" animBg="1"/>
      <p:bldP spid="35" grpId="0"/>
      <p:bldP spid="36" grpId="0" animBg="1"/>
      <p:bldP spid="37" grpId="0"/>
      <p:bldP spid="38" grpId="0" animBg="1"/>
      <p:bldP spid="39" grpId="0" animBg="1"/>
      <p:bldP spid="40"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1617</Words>
  <Application>Microsoft Office PowerPoint</Application>
  <PresentationFormat>Widescreen</PresentationFormat>
  <Paragraphs>163</Paragraphs>
  <Slides>30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SimSun</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KIM TRANG</dc:creator>
  <cp:lastModifiedBy>NGUYEN THI KIM TRANG</cp:lastModifiedBy>
  <cp:revision>2</cp:revision>
  <dcterms:created xsi:type="dcterms:W3CDTF">2024-11-26T20:51:29Z</dcterms:created>
  <dcterms:modified xsi:type="dcterms:W3CDTF">2024-11-27T06:00:16Z</dcterms:modified>
</cp:coreProperties>
</file>