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8" r:id="rId3"/>
    <p:sldId id="259" r:id="rId4"/>
    <p:sldId id="280" r:id="rId5"/>
    <p:sldId id="263" r:id="rId6"/>
    <p:sldId id="264" r:id="rId7"/>
    <p:sldId id="265" r:id="rId8"/>
    <p:sldId id="269" r:id="rId9"/>
    <p:sldId id="270" r:id="rId10"/>
    <p:sldId id="271" r:id="rId11"/>
    <p:sldId id="272" r:id="rId12"/>
    <p:sldId id="275" r:id="rId13"/>
    <p:sldId id="276" r:id="rId14"/>
    <p:sldId id="277" r:id="rId15"/>
    <p:sldId id="278"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2219-7F28-4901-B4C3-3F7581D01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1EDE89-FB3F-416D-8ABC-82A124D64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F8A17F-E26B-4263-807D-1587AD1B23D4}"/>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6CD89A05-6866-4426-A39D-46FDDC469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0CA31-47CA-4945-BEBE-1B12BC1C95AA}"/>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8223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D397-B43C-4087-B055-A65C7270BB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618A0B-502A-486D-AD48-F2EA50A8F1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061C9-0D55-46D4-B973-74B5805FD1D0}"/>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050E3110-943C-4D6D-B725-E8CB93AA9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A8BE4-C6E7-489F-A38D-FD44D06E497E}"/>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119212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6844B-9DE1-49FC-AA6C-91DB65EB4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58A531-75A2-472E-B85B-7A4BDABA75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9A9A6-66FC-4DA3-B3A4-7C8492AF80E0}"/>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74C87D94-33CD-460B-AA5A-826914BFE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98F16-734E-4671-932F-333E7DF0D347}"/>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290991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468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C94F-9141-4C52-89F4-646799F6F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8067A0-1E82-4BE5-9E91-340B2EE754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4402B-2BFC-4E0B-85C5-D01D4701F1D6}"/>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E8C07977-DB15-435D-BDDB-942764D73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E9A43-E568-4A73-A420-E7B912DBFFF4}"/>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332686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692D-6D7C-4A2F-9CE9-49AEA7AB51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43ECF7-8B5D-453D-A63A-13C08C468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7C9EED-7463-447A-A2AE-D2977106ABE8}"/>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ABE435C5-F860-4160-879E-5A015E1A6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E6097-27BD-4B5A-B2FB-9BA341F61605}"/>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56273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16B4-1292-4F44-B249-7097ADFA8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DA3FE-2F39-4ED6-A110-85186EBF39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46F24-3727-428B-AA6D-4858D335A3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B3CD72-FBB0-491E-9C0D-6BEA6B5AE6D2}"/>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6" name="Footer Placeholder 5">
            <a:extLst>
              <a:ext uri="{FF2B5EF4-FFF2-40B4-BE49-F238E27FC236}">
                <a16:creationId xmlns:a16="http://schemas.microsoft.com/office/drawing/2014/main" id="{4D36200D-CD4C-47F4-A9B1-595A6077A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282D5-9FC5-404A-AC7F-A9342A4D97A5}"/>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3064793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B733-3154-4741-9646-59EBF43E7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832CF-772C-4714-B469-7146721490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6CDF43-C7D4-45B2-9BA1-9B83177EE1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EA195-2537-41CA-BB08-E2097C2AE7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533430-ACEE-4DB8-A8E8-6F16BFBB48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3337A8-5E89-4474-B1EC-4E6826331DBC}"/>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8" name="Footer Placeholder 7">
            <a:extLst>
              <a:ext uri="{FF2B5EF4-FFF2-40B4-BE49-F238E27FC236}">
                <a16:creationId xmlns:a16="http://schemas.microsoft.com/office/drawing/2014/main" id="{743F29C1-BD92-49B7-B327-E836850CBC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156654-5866-4EF1-8E57-A7CDD801CB77}"/>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239913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410F-C997-4333-B3EE-7061E6B536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ABF675-5759-4940-9D19-33E4466EAF1A}"/>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4" name="Footer Placeholder 3">
            <a:extLst>
              <a:ext uri="{FF2B5EF4-FFF2-40B4-BE49-F238E27FC236}">
                <a16:creationId xmlns:a16="http://schemas.microsoft.com/office/drawing/2014/main" id="{F9B487FD-C2CD-4657-89AF-34FABF19F6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70BD7C-85C7-4FC0-81F6-0E1622D5A270}"/>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299981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6B143-E122-4D53-8A3F-B0B24AF8F48A}"/>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3" name="Footer Placeholder 2">
            <a:extLst>
              <a:ext uri="{FF2B5EF4-FFF2-40B4-BE49-F238E27FC236}">
                <a16:creationId xmlns:a16="http://schemas.microsoft.com/office/drawing/2014/main" id="{862C9E93-FA40-4A14-9083-5FA6DB7B1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45ED0E-95D7-4465-9EAF-C341FB923DBB}"/>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137955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C255-840B-44BF-82D8-6AE80F761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9A9B56-5749-4168-9293-94E21DDBF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27E26-1C02-4126-BD52-C780BB11F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5A0953-F1A7-4C0B-B561-AEAC600A1ADE}"/>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6" name="Footer Placeholder 5">
            <a:extLst>
              <a:ext uri="{FF2B5EF4-FFF2-40B4-BE49-F238E27FC236}">
                <a16:creationId xmlns:a16="http://schemas.microsoft.com/office/drawing/2014/main" id="{6D65557C-351D-440F-9A20-CE84563B9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831D-0683-4FD5-83D1-D158CBAC4CE1}"/>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33021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28EC-8974-417A-B459-AECA8F574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F1C291-C611-473A-BF02-F4053747A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B479C1-5941-4F7A-B444-436D317E6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470199-BCB0-4311-8CDC-0F03B016BBE1}"/>
              </a:ext>
            </a:extLst>
          </p:cNvPr>
          <p:cNvSpPr>
            <a:spLocks noGrp="1"/>
          </p:cNvSpPr>
          <p:nvPr>
            <p:ph type="dt" sz="half" idx="10"/>
          </p:nvPr>
        </p:nvSpPr>
        <p:spPr/>
        <p:txBody>
          <a:bodyPr/>
          <a:lstStyle/>
          <a:p>
            <a:fld id="{F9A45FAA-4D54-44A3-8286-DF5EC7B745B9}" type="datetimeFigureOut">
              <a:rPr lang="en-US" smtClean="0"/>
              <a:t>11/27/2024</a:t>
            </a:fld>
            <a:endParaRPr lang="en-US"/>
          </a:p>
        </p:txBody>
      </p:sp>
      <p:sp>
        <p:nvSpPr>
          <p:cNvPr id="6" name="Footer Placeholder 5">
            <a:extLst>
              <a:ext uri="{FF2B5EF4-FFF2-40B4-BE49-F238E27FC236}">
                <a16:creationId xmlns:a16="http://schemas.microsoft.com/office/drawing/2014/main" id="{6246D489-1CE7-4672-9CDD-011D30C07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9C43-EB4C-4094-A3AE-40A2281816A9}"/>
              </a:ext>
            </a:extLst>
          </p:cNvPr>
          <p:cNvSpPr>
            <a:spLocks noGrp="1"/>
          </p:cNvSpPr>
          <p:nvPr>
            <p:ph type="sldNum" sz="quarter" idx="12"/>
          </p:nvPr>
        </p:nvSpPr>
        <p:spPr/>
        <p:txBody>
          <a:bodyPr/>
          <a:lstStyle/>
          <a:p>
            <a:fld id="{45A8AB02-533F-4BCF-BA0E-E7C1F2E43369}" type="slidenum">
              <a:rPr lang="en-US" smtClean="0"/>
              <a:t>‹#›</a:t>
            </a:fld>
            <a:endParaRPr lang="en-US"/>
          </a:p>
        </p:txBody>
      </p:sp>
    </p:spTree>
    <p:extLst>
      <p:ext uri="{BB962C8B-B14F-4D97-AF65-F5344CB8AC3E}">
        <p14:creationId xmlns:p14="http://schemas.microsoft.com/office/powerpoint/2010/main" val="364818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E39A8-59F4-4236-B6FF-5716CB7517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B5FA0-9FAB-433B-9AD1-AD5F53A049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08BEE-8F38-4EC0-BE1B-54983314A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45FAA-4D54-44A3-8286-DF5EC7B745B9}" type="datetimeFigureOut">
              <a:rPr lang="en-US" smtClean="0"/>
              <a:t>11/27/2024</a:t>
            </a:fld>
            <a:endParaRPr lang="en-US"/>
          </a:p>
        </p:txBody>
      </p:sp>
      <p:sp>
        <p:nvSpPr>
          <p:cNvPr id="5" name="Footer Placeholder 4">
            <a:extLst>
              <a:ext uri="{FF2B5EF4-FFF2-40B4-BE49-F238E27FC236}">
                <a16:creationId xmlns:a16="http://schemas.microsoft.com/office/drawing/2014/main" id="{9020CA7D-4F23-4C9D-99A2-2D36A7219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517637-D35F-4576-8B8C-F3215C2EA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8AB02-533F-4BCF-BA0E-E7C1F2E43369}" type="slidenum">
              <a:rPr lang="en-US" smtClean="0"/>
              <a:t>‹#›</a:t>
            </a:fld>
            <a:endParaRPr lang="en-US"/>
          </a:p>
        </p:txBody>
      </p:sp>
    </p:spTree>
    <p:extLst>
      <p:ext uri="{BB962C8B-B14F-4D97-AF65-F5344CB8AC3E}">
        <p14:creationId xmlns:p14="http://schemas.microsoft.com/office/powerpoint/2010/main" val="2917936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trainkids.vn/cac-loi-thuong-gap-trong-phan-mem-lap-trinh-scratch/"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B1683-696C-43FA-B032-7AF10D71E3BF}"/>
              </a:ext>
            </a:extLst>
          </p:cNvPr>
          <p:cNvSpPr txBox="1"/>
          <p:nvPr/>
        </p:nvSpPr>
        <p:spPr>
          <a:xfrm>
            <a:off x="2060957" y="2274838"/>
            <a:ext cx="7890792" cy="2211696"/>
          </a:xfrm>
          <a:prstGeom prst="rect">
            <a:avLst/>
          </a:prstGeom>
          <a:noFill/>
          <a:ln>
            <a:noFill/>
          </a:ln>
        </p:spPr>
        <p:txBody>
          <a:bodyPr wrap="square" rtlCol="0">
            <a:spAutoFit/>
          </a:bodyPr>
          <a:lstStyle/>
          <a:p>
            <a:pPr algn="ctr">
              <a:lnSpc>
                <a:spcPct val="120000"/>
              </a:lnSpc>
            </a:pPr>
            <a:r>
              <a:rPr lang="vi-VN" sz="6000" b="1" dirty="0">
                <a:ln w="19050">
                  <a:solidFill>
                    <a:schemeClr val="bg1"/>
                  </a:solidFill>
                </a:ln>
                <a:solidFill>
                  <a:srgbClr val="C00000"/>
                </a:solidFill>
                <a:latin typeface="Times New Roman" panose="02020603050405020304" pitchFamily="18" charset="0"/>
                <a:cs typeface="Times New Roman" panose="02020603050405020304" pitchFamily="18" charset="0"/>
              </a:rPr>
              <a:t>BÀI </a:t>
            </a:r>
            <a:r>
              <a:rPr lang="en-US" sz="6000" b="1" dirty="0">
                <a:ln w="19050">
                  <a:solidFill>
                    <a:schemeClr val="bg1"/>
                  </a:solidFill>
                </a:ln>
                <a:solidFill>
                  <a:srgbClr val="C00000"/>
                </a:solidFill>
                <a:latin typeface="Times New Roman" panose="02020603050405020304" pitchFamily="18" charset="0"/>
                <a:cs typeface="Times New Roman" panose="02020603050405020304" pitchFamily="18" charset="0"/>
              </a:rPr>
              <a:t>6. THỰC HÀNH TÌM VÀ SỬA LỖI</a:t>
            </a:r>
            <a:endParaRPr lang="vi-VN" sz="6000" b="1" dirty="0">
              <a:ln w="19050">
                <a:solidFill>
                  <a:schemeClr val="bg1"/>
                </a:solidFill>
              </a:ln>
              <a:solidFill>
                <a:srgbClr val="C0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E671013C-6861-4346-BDD6-5F7492247587}"/>
              </a:ext>
            </a:extLst>
          </p:cNvPr>
          <p:cNvGrpSpPr/>
          <p:nvPr/>
        </p:nvGrpSpPr>
        <p:grpSpPr>
          <a:xfrm>
            <a:off x="1075765" y="475144"/>
            <a:ext cx="2438230" cy="1284098"/>
            <a:chOff x="1523998" y="0"/>
            <a:chExt cx="2190751" cy="1284098"/>
          </a:xfrm>
        </p:grpSpPr>
        <p:grpSp>
          <p:nvGrpSpPr>
            <p:cNvPr id="4" name="Group 3">
              <a:extLst>
                <a:ext uri="{FF2B5EF4-FFF2-40B4-BE49-F238E27FC236}">
                  <a16:creationId xmlns:a16="http://schemas.microsoft.com/office/drawing/2014/main" id="{E9CF226A-5CD2-48BE-82A5-149F8804B239}"/>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5B719C8E-372B-441B-BC9B-99266775E499}"/>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Top Corners Rounded 6">
                <a:extLst>
                  <a:ext uri="{FF2B5EF4-FFF2-40B4-BE49-F238E27FC236}">
                    <a16:creationId xmlns:a16="http://schemas.microsoft.com/office/drawing/2014/main" id="{0B6E5219-F614-49F0-9B5E-AB990BDEA3FE}"/>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26622A8D-9963-40FD-9CD6-370724F408D5}"/>
                </a:ext>
              </a:extLst>
            </p:cNvPr>
            <p:cNvSpPr txBox="1"/>
            <p:nvPr/>
          </p:nvSpPr>
          <p:spPr>
            <a:xfrm>
              <a:off x="1677724" y="206880"/>
              <a:ext cx="1972089" cy="1077218"/>
            </a:xfrm>
            <a:prstGeom prst="rect">
              <a:avLst/>
            </a:prstGeom>
            <a:noFill/>
          </p:spPr>
          <p:txBody>
            <a:bodyPr wrap="square" rtlCol="0">
              <a:spAutoFit/>
            </a:bodyPr>
            <a:lstStyle/>
            <a:p>
              <a:pPr algn="ctr"/>
              <a:r>
                <a:rPr lang="vi-VN" sz="3200" b="1" dirty="0">
                  <a:solidFill>
                    <a:schemeClr val="accent5">
                      <a:lumMod val="75000"/>
                    </a:schemeClr>
                  </a:solidFill>
                  <a:latin typeface="Times New Roman" panose="02020603050405020304" pitchFamily="18" charset="0"/>
                  <a:cs typeface="Times New Roman" panose="02020603050405020304" pitchFamily="18" charset="0"/>
                </a:rPr>
                <a:t>CH</a:t>
              </a:r>
              <a:r>
                <a:rPr lang="en-US" sz="3200" b="1" dirty="0">
                  <a:solidFill>
                    <a:schemeClr val="accent5">
                      <a:lumMod val="75000"/>
                    </a:schemeClr>
                  </a:solidFill>
                  <a:latin typeface="Times New Roman" panose="02020603050405020304" pitchFamily="18" charset="0"/>
                  <a:cs typeface="Times New Roman" panose="02020603050405020304" pitchFamily="18" charset="0"/>
                </a:rPr>
                <a:t>Ủ</a:t>
              </a:r>
              <a:r>
                <a:rPr lang="vi-VN" sz="3200" b="1" dirty="0">
                  <a:solidFill>
                    <a:schemeClr val="accent5">
                      <a:lumMod val="75000"/>
                    </a:schemeClr>
                  </a:solidFill>
                  <a:latin typeface="Times New Roman" panose="02020603050405020304" pitchFamily="18" charset="0"/>
                  <a:cs typeface="Times New Roman" panose="02020603050405020304" pitchFamily="18" charset="0"/>
                </a:rPr>
                <a:t> ĐỀ </a:t>
              </a:r>
              <a:r>
                <a:rPr lang="en-US" sz="3200" b="1" dirty="0">
                  <a:solidFill>
                    <a:schemeClr val="accent5">
                      <a:lumMod val="75000"/>
                    </a:schemeClr>
                  </a:solidFill>
                  <a:latin typeface="Times New Roman" panose="02020603050405020304" pitchFamily="18" charset="0"/>
                  <a:cs typeface="Times New Roman" panose="02020603050405020304" pitchFamily="18" charset="0"/>
                </a:rPr>
                <a:t>F</a:t>
              </a:r>
              <a:endParaRPr lang="vi-VN" sz="3200" b="1" dirty="0">
                <a:solidFill>
                  <a:schemeClr val="accent5">
                    <a:lumMod val="75000"/>
                  </a:schemeClr>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B7596A9E-E317-4E16-99C1-3C89A08D60B1}"/>
              </a:ext>
            </a:extLst>
          </p:cNvPr>
          <p:cNvSpPr txBox="1"/>
          <p:nvPr/>
        </p:nvSpPr>
        <p:spPr>
          <a:xfrm>
            <a:off x="3286215" y="338417"/>
            <a:ext cx="6888595" cy="1200329"/>
          </a:xfrm>
          <a:prstGeom prst="rect">
            <a:avLst/>
          </a:prstGeom>
          <a:noFill/>
        </p:spPr>
        <p:txBody>
          <a:bodyPr wrap="square" rtlCol="0">
            <a:spAutoFit/>
          </a:bodyPr>
          <a:lstStyle/>
          <a:p>
            <a:pPr algn="ctr"/>
            <a:r>
              <a:rPr lang="en-US" sz="3600" b="1" dirty="0">
                <a:solidFill>
                  <a:schemeClr val="accent5">
                    <a:lumMod val="75000"/>
                  </a:schemeClr>
                </a:solidFill>
                <a:latin typeface="Times New Roman" panose="02020603050405020304" pitchFamily="18" charset="0"/>
                <a:cs typeface="Times New Roman" panose="02020603050405020304" pitchFamily="18" charset="0"/>
              </a:rPr>
              <a:t>GIẢI QUYẾT VẤN ĐỀ VỚI SỰ</a:t>
            </a:r>
          </a:p>
          <a:p>
            <a:pPr algn="ctr"/>
            <a:r>
              <a:rPr lang="en-US" sz="3600" b="1" dirty="0">
                <a:solidFill>
                  <a:schemeClr val="accent5">
                    <a:lumMod val="75000"/>
                  </a:schemeClr>
                </a:solidFill>
                <a:latin typeface="Times New Roman" panose="02020603050405020304" pitchFamily="18" charset="0"/>
                <a:cs typeface="Times New Roman" panose="02020603050405020304" pitchFamily="18" charset="0"/>
              </a:rPr>
              <a:t>TRỢ GIÚP CỦA MÁY TÍNH</a:t>
            </a:r>
          </a:p>
        </p:txBody>
      </p:sp>
    </p:spTree>
    <p:extLst>
      <p:ext uri="{BB962C8B-B14F-4D97-AF65-F5344CB8AC3E}">
        <p14:creationId xmlns:p14="http://schemas.microsoft.com/office/powerpoint/2010/main" val="22320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91213" y="1533429"/>
            <a:ext cx="10452062" cy="352122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800" dirty="0">
                <a:solidFill>
                  <a:schemeClr val="accent1">
                    <a:lumMod val="90000"/>
                    <a:lumOff val="10000"/>
                  </a:schemeClr>
                </a:solidFill>
                <a:latin typeface="Times New Roman" panose="02020603050405020304" pitchFamily="18" charset="0"/>
                <a:cs typeface="Times New Roman" panose="02020603050405020304" pitchFamily="18" charset="0"/>
              </a:rPr>
              <a:t>Hai phương pháp phổ biến để phát hiện lỗi lôgic trong chương trình:</a:t>
            </a:r>
          </a:p>
          <a:p>
            <a:pPr marL="93663" lvl="0" algn="just" defTabSz="342900">
              <a:lnSpc>
                <a:spcPct val="135000"/>
              </a:lnSpc>
              <a:defRPr/>
            </a:pPr>
            <a:r>
              <a:rPr lang="vi-VN" sz="2800" dirty="0">
                <a:solidFill>
                  <a:schemeClr val="accent1">
                    <a:lumMod val="90000"/>
                    <a:lumOff val="10000"/>
                  </a:schemeClr>
                </a:solidFill>
                <a:latin typeface="Times New Roman" panose="02020603050405020304" pitchFamily="18" charset="0"/>
                <a:cs typeface="Times New Roman" panose="02020603050405020304" pitchFamily="18" charset="0"/>
              </a:rPr>
              <a:t>•	Tập trung vào những khối lệnh trực tiếp gây ra lỗi và những khối lệnh liên quan lôgic đến nó theo các cấu trúc điều khiển.</a:t>
            </a:r>
          </a:p>
          <a:p>
            <a:pPr marL="93663" lvl="0" algn="just" defTabSz="342900">
              <a:lnSpc>
                <a:spcPct val="135000"/>
              </a:lnSpc>
              <a:defRPr/>
            </a:pPr>
            <a:r>
              <a:rPr lang="vi-VN" sz="2800" dirty="0">
                <a:solidFill>
                  <a:schemeClr val="accent1">
                    <a:lumMod val="90000"/>
                    <a:lumOff val="10000"/>
                  </a:schemeClr>
                </a:solidFill>
                <a:latin typeface="Times New Roman" panose="02020603050405020304" pitchFamily="18" charset="0"/>
                <a:cs typeface="Times New Roman" panose="02020603050405020304" pitchFamily="18" charset="0"/>
              </a:rPr>
              <a:t>•	Chạy chương trình từng bước, kết hợp theo dõi sự thay đổi của các biến, các giá trị đầu ra và so sánh với các giá trị tính được theo cách thủ công. </a:t>
            </a:r>
          </a:p>
        </p:txBody>
      </p:sp>
      <p:sp>
        <p:nvSpPr>
          <p:cNvPr id="6" name="TextBox 5">
            <a:extLst>
              <a:ext uri="{FF2B5EF4-FFF2-40B4-BE49-F238E27FC236}">
                <a16:creationId xmlns:a16="http://schemas.microsoft.com/office/drawing/2014/main" id="{C45C759F-F354-4E48-BB32-9A175521C289}"/>
              </a:ext>
            </a:extLst>
          </p:cNvPr>
          <p:cNvSpPr txBox="1"/>
          <p:nvPr/>
        </p:nvSpPr>
        <p:spPr>
          <a:xfrm>
            <a:off x="1446024" y="634523"/>
            <a:ext cx="3743196" cy="68711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fr-FR" sz="3200" b="1" dirty="0">
                <a:solidFill>
                  <a:srgbClr val="FF0000"/>
                </a:solidFill>
                <a:latin typeface="Times New Roman" panose="02020603050405020304" pitchFamily="18" charset="0"/>
                <a:cs typeface="Times New Roman" panose="02020603050405020304" pitchFamily="18" charset="0"/>
              </a:rPr>
              <a:t>c) </a:t>
            </a:r>
            <a:r>
              <a:rPr lang="fr-FR" sz="3200" b="1" dirty="0" err="1">
                <a:solidFill>
                  <a:srgbClr val="FF0000"/>
                </a:solidFill>
                <a:latin typeface="Times New Roman" panose="02020603050405020304" pitchFamily="18" charset="0"/>
                <a:cs typeface="Times New Roman" panose="02020603050405020304" pitchFamily="18" charset="0"/>
              </a:rPr>
              <a:t>Sửa</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lỗi</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4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42CA1B9-98E0-402C-A1B5-D60D02CCA27D}"/>
              </a:ext>
            </a:extLst>
          </p:cNvPr>
          <p:cNvSpPr/>
          <p:nvPr/>
        </p:nvSpPr>
        <p:spPr>
          <a:xfrm>
            <a:off x="722441" y="529847"/>
            <a:ext cx="10329765" cy="2414946"/>
          </a:xfrm>
          <a:prstGeom prst="wedgeRoundRectCallou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1814B9E2-EBA0-4B30-A5BC-95144377C64E}"/>
              </a:ext>
            </a:extLst>
          </p:cNvPr>
          <p:cNvSpPr txBox="1"/>
          <p:nvPr/>
        </p:nvSpPr>
        <p:spPr>
          <a:xfrm>
            <a:off x="998487" y="728967"/>
            <a:ext cx="9851901" cy="20167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3200" b="1" u="sng" dirty="0">
                <a:solidFill>
                  <a:srgbClr val="FF0000"/>
                </a:solidFill>
                <a:latin typeface="Times New Roman" panose="02020603050405020304" pitchFamily="18" charset="0"/>
                <a:cs typeface="Times New Roman" panose="02020603050405020304" pitchFamily="18" charset="0"/>
              </a:rPr>
              <a:t>Lưu ý:</a:t>
            </a:r>
            <a:r>
              <a:rPr lang="vi-VN" sz="3200" b="1" dirty="0">
                <a:solidFill>
                  <a:srgbClr val="FF0000"/>
                </a:solidFill>
                <a:latin typeface="Times New Roman" panose="02020603050405020304" pitchFamily="18" charset="0"/>
                <a:cs typeface="Times New Roman" panose="02020603050405020304" pitchFamily="18" charset="0"/>
              </a:rPr>
              <a:t> </a:t>
            </a:r>
            <a:r>
              <a:rPr lang="vi-VN" sz="3200" dirty="0">
                <a:solidFill>
                  <a:schemeClr val="accent6">
                    <a:lumMod val="50000"/>
                  </a:schemeClr>
                </a:solidFill>
                <a:latin typeface="Times New Roman" panose="02020603050405020304" pitchFamily="18" charset="0"/>
                <a:cs typeface="Times New Roman" panose="02020603050405020304" pitchFamily="18" charset="0"/>
              </a:rPr>
              <a:t>Chương trình có thể chạy theo từng bước bằng cách chèn lệnh “đợi... giây" vào những vị trí cần quan sát dữ liệu.</a:t>
            </a:r>
            <a:endParaRPr kumimoji="0" lang="en-US" sz="32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26561E-80D9-4F44-8709-12DFBC2C0330}"/>
              </a:ext>
            </a:extLst>
          </p:cNvPr>
          <p:cNvPicPr>
            <a:picLocks noChangeAspect="1"/>
          </p:cNvPicPr>
          <p:nvPr/>
        </p:nvPicPr>
        <p:blipFill rotWithShape="1">
          <a:blip r:embed="rId2">
            <a:extLst>
              <a:ext uri="{28A0092B-C50C-407E-A947-70E740481C1C}">
                <a14:useLocalDpi xmlns:a14="http://schemas.microsoft.com/office/drawing/2010/main" val="0"/>
              </a:ext>
            </a:extLst>
          </a:blip>
          <a:srcRect t="-656" b="4755"/>
          <a:stretch/>
        </p:blipFill>
        <p:spPr>
          <a:xfrm flipH="1">
            <a:off x="377384" y="3035335"/>
            <a:ext cx="2883401" cy="3431830"/>
          </a:xfrm>
          <a:prstGeom prst="rect">
            <a:avLst/>
          </a:prstGeom>
        </p:spPr>
      </p:pic>
      <p:pic>
        <p:nvPicPr>
          <p:cNvPr id="3" name="Picture 2">
            <a:extLst>
              <a:ext uri="{FF2B5EF4-FFF2-40B4-BE49-F238E27FC236}">
                <a16:creationId xmlns:a16="http://schemas.microsoft.com/office/drawing/2014/main" id="{207EE5F1-F536-0B21-96DF-BADF2D22F598}"/>
              </a:ext>
            </a:extLst>
          </p:cNvPr>
          <p:cNvPicPr>
            <a:picLocks noChangeAspect="1"/>
          </p:cNvPicPr>
          <p:nvPr/>
        </p:nvPicPr>
        <p:blipFill>
          <a:blip r:embed="rId3"/>
          <a:stretch>
            <a:fillRect/>
          </a:stretch>
        </p:blipFill>
        <p:spPr>
          <a:xfrm>
            <a:off x="4566266" y="3165020"/>
            <a:ext cx="5043560" cy="3243875"/>
          </a:xfrm>
          <a:prstGeom prst="rect">
            <a:avLst/>
          </a:prstGeom>
        </p:spPr>
      </p:pic>
    </p:spTree>
    <p:extLst>
      <p:ext uri="{BB962C8B-B14F-4D97-AF65-F5344CB8AC3E}">
        <p14:creationId xmlns:p14="http://schemas.microsoft.com/office/powerpoint/2010/main" val="38913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5D076-2976-CF4B-D2DE-043B200778BC}"/>
              </a:ext>
            </a:extLst>
          </p:cNvPr>
          <p:cNvPicPr>
            <a:picLocks noChangeAspect="1"/>
          </p:cNvPicPr>
          <p:nvPr/>
        </p:nvPicPr>
        <p:blipFill>
          <a:blip r:embed="rId2"/>
          <a:stretch>
            <a:fillRect/>
          </a:stretch>
        </p:blipFill>
        <p:spPr>
          <a:xfrm>
            <a:off x="5166023" y="936411"/>
            <a:ext cx="5552928" cy="5286500"/>
          </a:xfrm>
          <a:prstGeom prst="rect">
            <a:avLst/>
          </a:prstGeom>
        </p:spPr>
      </p:pic>
      <p:sp>
        <p:nvSpPr>
          <p:cNvPr id="4" name="TextBox 3">
            <a:extLst>
              <a:ext uri="{FF2B5EF4-FFF2-40B4-BE49-F238E27FC236}">
                <a16:creationId xmlns:a16="http://schemas.microsoft.com/office/drawing/2014/main" id="{14FEC561-CFA7-FB8D-B77F-08FC3820C3E7}"/>
              </a:ext>
            </a:extLst>
          </p:cNvPr>
          <p:cNvSpPr txBox="1"/>
          <p:nvPr/>
        </p:nvSpPr>
        <p:spPr>
          <a:xfrm>
            <a:off x="5858228" y="336398"/>
            <a:ext cx="4860723" cy="369332"/>
          </a:xfrm>
          <a:prstGeom prst="rect">
            <a:avLst/>
          </a:prstGeom>
          <a:noFill/>
        </p:spPr>
        <p:txBody>
          <a:bodyPr wrap="square" rtlCol="0">
            <a:spAutoFit/>
          </a:bodyPr>
          <a:lstStyle/>
          <a:p>
            <a:r>
              <a:rPr lang="en-US" b="1" dirty="0">
                <a:solidFill>
                  <a:schemeClr val="accent1">
                    <a:lumMod val="90000"/>
                    <a:lumOff val="10000"/>
                  </a:schemeClr>
                </a:solidFill>
                <a:latin typeface="Times New Roman" panose="02020603050405020304" pitchFamily="18" charset="0"/>
                <a:cs typeface="Times New Roman" panose="02020603050405020304" pitchFamily="18" charset="0"/>
              </a:rPr>
              <a:t>CHƯƠNG TRÌNH CHO KẾT QUẢ ĐÚNG</a:t>
            </a:r>
          </a:p>
        </p:txBody>
      </p:sp>
      <p:sp>
        <p:nvSpPr>
          <p:cNvPr id="5" name="Rectangle 4">
            <a:extLst>
              <a:ext uri="{FF2B5EF4-FFF2-40B4-BE49-F238E27FC236}">
                <a16:creationId xmlns:a16="http://schemas.microsoft.com/office/drawing/2014/main" id="{2D4CEB3C-3D0B-4BD4-8D04-599B7A9D0292}"/>
              </a:ext>
            </a:extLst>
          </p:cNvPr>
          <p:cNvSpPr/>
          <p:nvPr/>
        </p:nvSpPr>
        <p:spPr>
          <a:xfrm>
            <a:off x="102174" y="150842"/>
            <a:ext cx="2618409" cy="584775"/>
          </a:xfrm>
          <a:prstGeom prst="rect">
            <a:avLst/>
          </a:prstGeom>
        </p:spPr>
        <p:txBody>
          <a:bodyPr wrap="none">
            <a:spAutoFit/>
          </a:bodyPr>
          <a:lstStyle/>
          <a:p>
            <a:r>
              <a:rPr lang="en-US" sz="3200" b="1" dirty="0">
                <a:ln>
                  <a:solidFill>
                    <a:schemeClr val="bg1"/>
                  </a:solidFill>
                </a:ln>
                <a:solidFill>
                  <a:srgbClr val="C00000"/>
                </a:solidFill>
                <a:latin typeface="Times New Roman" panose="02020603050405020304" pitchFamily="18" charset="0"/>
                <a:cs typeface="Times New Roman" panose="02020603050405020304" pitchFamily="18" charset="0"/>
              </a:rPr>
              <a:t>LUYỆN TẬP </a:t>
            </a:r>
            <a:endParaRPr lang="en-US" sz="3200" b="1" dirty="0">
              <a:solidFill>
                <a:srgbClr val="C00000"/>
              </a:solidFill>
            </a:endParaRPr>
          </a:p>
        </p:txBody>
      </p:sp>
      <p:sp>
        <p:nvSpPr>
          <p:cNvPr id="6" name="Rectangle 5">
            <a:extLst>
              <a:ext uri="{FF2B5EF4-FFF2-40B4-BE49-F238E27FC236}">
                <a16:creationId xmlns:a16="http://schemas.microsoft.com/office/drawing/2014/main" id="{D6C4301B-7E4F-4AF8-81BA-C2565EE80FBB}"/>
              </a:ext>
            </a:extLst>
          </p:cNvPr>
          <p:cNvSpPr/>
          <p:nvPr/>
        </p:nvSpPr>
        <p:spPr>
          <a:xfrm>
            <a:off x="674285" y="1258887"/>
            <a:ext cx="4092596" cy="2677656"/>
          </a:xfrm>
          <a:prstGeom prst="rect">
            <a:avLst/>
          </a:prstGeom>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NHIỆM VỤ</a:t>
            </a:r>
          </a:p>
          <a:p>
            <a:pPr algn="ctr">
              <a:lnSpc>
                <a:spcPct val="150000"/>
              </a:lnSpc>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sửa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lỗi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chương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Bài6_thuchanh2.sb3</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10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42CA1B9-98E0-402C-A1B5-D60D02CCA27D}"/>
              </a:ext>
            </a:extLst>
          </p:cNvPr>
          <p:cNvSpPr/>
          <p:nvPr/>
        </p:nvSpPr>
        <p:spPr>
          <a:xfrm>
            <a:off x="911387" y="413881"/>
            <a:ext cx="9977008" cy="1513393"/>
          </a:xfrm>
          <a:prstGeom prst="wedgeRoundRectCallout">
            <a:avLst>
              <a:gd name="adj1" fmla="val -36061"/>
              <a:gd name="adj2" fmla="val 143371"/>
              <a:gd name="adj3" fmla="val 16667"/>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1814B9E2-EBA0-4B30-A5BC-95144377C64E}"/>
              </a:ext>
            </a:extLst>
          </p:cNvPr>
          <p:cNvSpPr txBox="1"/>
          <p:nvPr/>
        </p:nvSpPr>
        <p:spPr>
          <a:xfrm>
            <a:off x="1023929" y="697232"/>
            <a:ext cx="9751923" cy="119443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800" dirty="0">
                <a:solidFill>
                  <a:schemeClr val="accent6">
                    <a:lumMod val="50000"/>
                  </a:schemeClr>
                </a:solidFill>
                <a:latin typeface="Times New Roman" panose="02020603050405020304" pitchFamily="18" charset="0"/>
                <a:cs typeface="Times New Roman" panose="02020603050405020304" pitchFamily="18" charset="0"/>
              </a:rPr>
              <a:t>Em hãy gỡ lỗi đoạn chương tr</a:t>
            </a:r>
            <a:r>
              <a:rPr lang="en-US" sz="2800" dirty="0">
                <a:solidFill>
                  <a:schemeClr val="accent6">
                    <a:lumMod val="50000"/>
                  </a:schemeClr>
                </a:solidFill>
                <a:latin typeface="Times New Roman" panose="02020603050405020304" pitchFamily="18" charset="0"/>
                <a:cs typeface="Times New Roman" panose="02020603050405020304" pitchFamily="18" charset="0"/>
              </a:rPr>
              <a:t>ì</a:t>
            </a:r>
            <a:r>
              <a:rPr lang="vi-VN" sz="2800" dirty="0">
                <a:solidFill>
                  <a:schemeClr val="accent6">
                    <a:lumMod val="50000"/>
                  </a:schemeClr>
                </a:solidFill>
                <a:latin typeface="Times New Roman" panose="02020603050405020304" pitchFamily="18" charset="0"/>
                <a:cs typeface="Times New Roman" panose="02020603050405020304" pitchFamily="18" charset="0"/>
              </a:rPr>
              <a:t>nh xác định một số n được nhập từ bàn phím là số chẵn hay số lẻ được cho trong Hình 15.3.</a:t>
            </a:r>
            <a:endParaRPr kumimoji="0" lang="en-US" sz="280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D26561E-80D9-4F44-8709-12DFBC2C0330}"/>
              </a:ext>
            </a:extLst>
          </p:cNvPr>
          <p:cNvPicPr>
            <a:picLocks noChangeAspect="1"/>
          </p:cNvPicPr>
          <p:nvPr/>
        </p:nvPicPr>
        <p:blipFill rotWithShape="1">
          <a:blip r:embed="rId2">
            <a:extLst>
              <a:ext uri="{28A0092B-C50C-407E-A947-70E740481C1C}">
                <a14:useLocalDpi xmlns:a14="http://schemas.microsoft.com/office/drawing/2010/main" val="0"/>
              </a:ext>
            </a:extLst>
          </a:blip>
          <a:srcRect t="-705" b="4754"/>
          <a:stretch/>
        </p:blipFill>
        <p:spPr>
          <a:xfrm flipH="1">
            <a:off x="331763" y="3202738"/>
            <a:ext cx="2721987" cy="3241382"/>
          </a:xfrm>
          <a:prstGeom prst="rect">
            <a:avLst/>
          </a:prstGeom>
        </p:spPr>
      </p:pic>
      <p:pic>
        <p:nvPicPr>
          <p:cNvPr id="3" name="Picture 2">
            <a:extLst>
              <a:ext uri="{FF2B5EF4-FFF2-40B4-BE49-F238E27FC236}">
                <a16:creationId xmlns:a16="http://schemas.microsoft.com/office/drawing/2014/main" id="{2D57BAC9-4050-AD44-B49D-1EAF7149A8DE}"/>
              </a:ext>
            </a:extLst>
          </p:cNvPr>
          <p:cNvPicPr>
            <a:picLocks noChangeAspect="1"/>
          </p:cNvPicPr>
          <p:nvPr/>
        </p:nvPicPr>
        <p:blipFill>
          <a:blip r:embed="rId3"/>
          <a:stretch>
            <a:fillRect/>
          </a:stretch>
        </p:blipFill>
        <p:spPr>
          <a:xfrm>
            <a:off x="4819649" y="2210625"/>
            <a:ext cx="4929261" cy="4083194"/>
          </a:xfrm>
          <a:prstGeom prst="rect">
            <a:avLst/>
          </a:prstGeom>
        </p:spPr>
      </p:pic>
    </p:spTree>
    <p:extLst>
      <p:ext uri="{BB962C8B-B14F-4D97-AF65-F5344CB8AC3E}">
        <p14:creationId xmlns:p14="http://schemas.microsoft.com/office/powerpoint/2010/main" val="19606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2B61D-85A4-E0AA-6EAC-038D9F77749E}"/>
              </a:ext>
            </a:extLst>
          </p:cNvPr>
          <p:cNvPicPr>
            <a:picLocks noChangeAspect="1"/>
          </p:cNvPicPr>
          <p:nvPr/>
        </p:nvPicPr>
        <p:blipFill>
          <a:blip r:embed="rId2"/>
          <a:stretch>
            <a:fillRect/>
          </a:stretch>
        </p:blipFill>
        <p:spPr>
          <a:xfrm>
            <a:off x="3297518" y="1346853"/>
            <a:ext cx="5596964" cy="4164294"/>
          </a:xfrm>
          <a:prstGeom prst="rect">
            <a:avLst/>
          </a:prstGeom>
        </p:spPr>
      </p:pic>
      <p:sp>
        <p:nvSpPr>
          <p:cNvPr id="3" name="TextBox 2">
            <a:extLst>
              <a:ext uri="{FF2B5EF4-FFF2-40B4-BE49-F238E27FC236}">
                <a16:creationId xmlns:a16="http://schemas.microsoft.com/office/drawing/2014/main" id="{B9284B26-95CA-3054-9909-58AF56B08DFE}"/>
              </a:ext>
            </a:extLst>
          </p:cNvPr>
          <p:cNvSpPr txBox="1"/>
          <p:nvPr/>
        </p:nvSpPr>
        <p:spPr>
          <a:xfrm>
            <a:off x="4684541" y="675250"/>
            <a:ext cx="3071446" cy="461665"/>
          </a:xfrm>
          <a:prstGeom prst="rect">
            <a:avLst/>
          </a:prstGeom>
          <a:noFill/>
        </p:spPr>
        <p:txBody>
          <a:bodyPr wrap="square" rtlCol="0">
            <a:spAutoFit/>
          </a:bodyPr>
          <a:lstStyle/>
          <a:p>
            <a:r>
              <a:rPr lang="en-US" sz="2400">
                <a:solidFill>
                  <a:schemeClr val="accent1">
                    <a:lumMod val="90000"/>
                    <a:lumOff val="10000"/>
                  </a:schemeClr>
                </a:solidFill>
              </a:rPr>
              <a:t>Chương trình đúng</a:t>
            </a:r>
          </a:p>
        </p:txBody>
      </p:sp>
    </p:spTree>
    <p:extLst>
      <p:ext uri="{BB962C8B-B14F-4D97-AF65-F5344CB8AC3E}">
        <p14:creationId xmlns:p14="http://schemas.microsoft.com/office/powerpoint/2010/main" val="74230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757584" y="466558"/>
            <a:ext cx="1502537" cy="138407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929593" y="850948"/>
            <a:ext cx="2757591" cy="615297"/>
          </a:xfrm>
          <a:prstGeom prst="rect">
            <a:avLst/>
          </a:prstGeom>
        </p:spPr>
        <p:txBody>
          <a:bodyPr wrap="square">
            <a:spAutoFit/>
          </a:bodyPr>
          <a:lstStyle/>
          <a:p>
            <a:pPr indent="266700">
              <a:lnSpc>
                <a:spcPct val="125000"/>
              </a:lnSpc>
              <a:spcAft>
                <a:spcPts val="400"/>
              </a:spcAft>
            </a:pPr>
            <a:r>
              <a:rPr lang="en-US" sz="3000" b="1" dirty="0">
                <a:solidFill>
                  <a:schemeClr val="accent6">
                    <a:lumMod val="50000"/>
                  </a:schemeClr>
                </a:solidFill>
                <a:latin typeface="Times New Roman" panose="02020603050405020304" pitchFamily="18" charset="0"/>
                <a:cs typeface="Times New Roman" panose="02020603050405020304" pitchFamily="18" charset="0"/>
              </a:rPr>
              <a:t>VẬN DỤNG</a:t>
            </a:r>
            <a:endParaRPr lang="vi-VN" sz="3000" dirty="0">
              <a:solidFill>
                <a:schemeClr val="accent6">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80223AB-8C3B-406A-9F95-9EA1CDE171EC}"/>
                  </a:ext>
                </a:extLst>
              </p:cNvPr>
              <p:cNvSpPr txBox="1"/>
              <p:nvPr/>
            </p:nvSpPr>
            <p:spPr>
              <a:xfrm>
                <a:off x="1119301" y="2167227"/>
                <a:ext cx="9617274" cy="1670457"/>
              </a:xfrm>
              <a:prstGeom prst="rect">
                <a:avLst/>
              </a:prstGeom>
              <a:noFill/>
            </p:spPr>
            <p:txBody>
              <a:bodyPr wrap="square" rtlCol="0">
                <a:spAutoFit/>
              </a:bodyPr>
              <a:lstStyle/>
              <a:p>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a)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Sử</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dụng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cấu</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trúc</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lặp</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để</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viết</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chương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trình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tính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tổng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p>
              <a:p>
                <a:pPr algn="ct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3000" b="0" i="1" smtClean="0">
                        <a:solidFill>
                          <a:schemeClr val="accent1">
                            <a:lumMod val="90000"/>
                            <a:lumOff val="10000"/>
                          </a:schemeClr>
                        </a:solidFill>
                        <a:latin typeface="Cambria Math" panose="02040503050406030204" pitchFamily="18" charset="0"/>
                      </a:rPr>
                      <m:t>1+</m:t>
                    </m:r>
                    <m:f>
                      <m:fPr>
                        <m:ctrlPr>
                          <a:rPr lang="en-US" sz="3000" b="0" i="1" smtClean="0">
                            <a:solidFill>
                              <a:schemeClr val="accent1">
                                <a:lumMod val="90000"/>
                                <a:lumOff val="10000"/>
                              </a:schemeClr>
                            </a:solidFill>
                            <a:latin typeface="Cambria Math" panose="02040503050406030204" pitchFamily="18" charset="0"/>
                          </a:rPr>
                        </m:ctrlPr>
                      </m:fPr>
                      <m:num>
                        <m:r>
                          <a:rPr lang="en-US" sz="3000" b="0" i="1" smtClean="0">
                            <a:solidFill>
                              <a:schemeClr val="accent1">
                                <a:lumMod val="90000"/>
                                <a:lumOff val="10000"/>
                              </a:schemeClr>
                            </a:solidFill>
                            <a:latin typeface="Cambria Math" panose="02040503050406030204" pitchFamily="18" charset="0"/>
                          </a:rPr>
                          <m:t>1</m:t>
                        </m:r>
                      </m:num>
                      <m:den>
                        <m:r>
                          <a:rPr lang="en-US" sz="3000" b="0" i="1" smtClean="0">
                            <a:solidFill>
                              <a:schemeClr val="accent1">
                                <a:lumMod val="90000"/>
                                <a:lumOff val="10000"/>
                              </a:schemeClr>
                            </a:solidFill>
                            <a:latin typeface="Cambria Math" panose="02040503050406030204" pitchFamily="18" charset="0"/>
                          </a:rPr>
                          <m:t>2</m:t>
                        </m:r>
                      </m:den>
                    </m:f>
                    <m:r>
                      <a:rPr lang="en-US" sz="3000" b="0" i="1" smtClean="0">
                        <a:solidFill>
                          <a:schemeClr val="accent1">
                            <a:lumMod val="90000"/>
                            <a:lumOff val="10000"/>
                          </a:schemeClr>
                        </a:solidFill>
                        <a:latin typeface="Cambria Math" panose="02040503050406030204" pitchFamily="18" charset="0"/>
                      </a:rPr>
                      <m:t>+</m:t>
                    </m:r>
                    <m:f>
                      <m:fPr>
                        <m:ctrlPr>
                          <a:rPr lang="en-US" sz="3000" b="0" i="1" smtClean="0">
                            <a:solidFill>
                              <a:schemeClr val="accent1">
                                <a:lumMod val="90000"/>
                                <a:lumOff val="10000"/>
                              </a:schemeClr>
                            </a:solidFill>
                            <a:latin typeface="Cambria Math" panose="02040503050406030204" pitchFamily="18" charset="0"/>
                          </a:rPr>
                        </m:ctrlPr>
                      </m:fPr>
                      <m:num>
                        <m:r>
                          <a:rPr lang="en-US" sz="3000" b="0" i="1" smtClean="0">
                            <a:solidFill>
                              <a:schemeClr val="accent1">
                                <a:lumMod val="90000"/>
                                <a:lumOff val="10000"/>
                              </a:schemeClr>
                            </a:solidFill>
                            <a:latin typeface="Cambria Math" panose="02040503050406030204" pitchFamily="18" charset="0"/>
                          </a:rPr>
                          <m:t>1</m:t>
                        </m:r>
                      </m:num>
                      <m:den>
                        <m:r>
                          <a:rPr lang="en-US" sz="3000" b="0" i="1" smtClean="0">
                            <a:solidFill>
                              <a:schemeClr val="accent1">
                                <a:lumMod val="90000"/>
                                <a:lumOff val="10000"/>
                              </a:schemeClr>
                            </a:solidFill>
                            <a:latin typeface="Cambria Math" panose="02040503050406030204" pitchFamily="18" charset="0"/>
                          </a:rPr>
                          <m:t>3</m:t>
                        </m:r>
                      </m:den>
                    </m:f>
                    <m:r>
                      <a:rPr lang="en-US" sz="3000" b="0" i="1" smtClean="0">
                        <a:solidFill>
                          <a:schemeClr val="accent1">
                            <a:lumMod val="90000"/>
                            <a:lumOff val="10000"/>
                          </a:schemeClr>
                        </a:solidFill>
                        <a:latin typeface="Cambria Math" panose="02040503050406030204" pitchFamily="18" charset="0"/>
                      </a:rPr>
                      <m:t>+…+</m:t>
                    </m:r>
                    <m:f>
                      <m:fPr>
                        <m:ctrlPr>
                          <a:rPr lang="en-US" sz="3000" b="0" i="1" smtClean="0">
                            <a:solidFill>
                              <a:schemeClr val="accent1">
                                <a:lumMod val="90000"/>
                                <a:lumOff val="10000"/>
                              </a:schemeClr>
                            </a:solidFill>
                            <a:latin typeface="Cambria Math" panose="02040503050406030204" pitchFamily="18" charset="0"/>
                          </a:rPr>
                        </m:ctrlPr>
                      </m:fPr>
                      <m:num>
                        <m:r>
                          <a:rPr lang="en-US" sz="3000" b="0" i="1" smtClean="0">
                            <a:solidFill>
                              <a:schemeClr val="accent1">
                                <a:lumMod val="90000"/>
                                <a:lumOff val="10000"/>
                              </a:schemeClr>
                            </a:solidFill>
                            <a:latin typeface="Cambria Math" panose="02040503050406030204" pitchFamily="18" charset="0"/>
                          </a:rPr>
                          <m:t>1</m:t>
                        </m:r>
                      </m:num>
                      <m:den>
                        <m:r>
                          <a:rPr lang="en-US" sz="3000" b="0" i="1" smtClean="0">
                            <a:solidFill>
                              <a:schemeClr val="accent1">
                                <a:lumMod val="90000"/>
                                <a:lumOff val="10000"/>
                              </a:schemeClr>
                            </a:solidFill>
                            <a:latin typeface="Cambria Math" panose="02040503050406030204" pitchFamily="18" charset="0"/>
                          </a:rPr>
                          <m:t>1000</m:t>
                        </m:r>
                      </m:den>
                    </m:f>
                  </m:oMath>
                </a14:m>
                <a:endParaRPr lang="en-US" sz="3000" dirty="0">
                  <a:solidFill>
                    <a:schemeClr val="accent1">
                      <a:lumMod val="90000"/>
                      <a:lumOff val="10000"/>
                    </a:schemeClr>
                  </a:solidFill>
                  <a:latin typeface="Times New Roman" panose="02020603050405020304" pitchFamily="18" charset="0"/>
                  <a:cs typeface="Times New Roman" panose="02020603050405020304" pitchFamily="18" charset="0"/>
                </a:endParaRPr>
              </a:p>
              <a:p>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b)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Chạy</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thử</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tìm</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và</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sửa</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lỗi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cho</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chương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trình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tính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tổng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trên</a:t>
                </a:r>
                <a:endParaRPr lang="en-US" sz="3000" dirty="0">
                  <a:solidFill>
                    <a:schemeClr val="accent1">
                      <a:lumMod val="90000"/>
                      <a:lumOff val="10000"/>
                    </a:schemeClr>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480223AB-8C3B-406A-9F95-9EA1CDE171EC}"/>
                  </a:ext>
                </a:extLst>
              </p:cNvPr>
              <p:cNvSpPr txBox="1">
                <a:spLocks noRot="1" noChangeAspect="1" noMove="1" noResize="1" noEditPoints="1" noAdjustHandles="1" noChangeArrowheads="1" noChangeShapeType="1" noTextEdit="1"/>
              </p:cNvSpPr>
              <p:nvPr/>
            </p:nvSpPr>
            <p:spPr>
              <a:xfrm>
                <a:off x="1119301" y="2167227"/>
                <a:ext cx="9617274" cy="1670457"/>
              </a:xfrm>
              <a:prstGeom prst="rect">
                <a:avLst/>
              </a:prstGeom>
              <a:blipFill>
                <a:blip r:embed="rId3"/>
                <a:stretch>
                  <a:fillRect l="-1522" t="-4745" b="-1058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FF310F7-E33B-D600-74DD-34D67E39221A}"/>
              </a:ext>
            </a:extLst>
          </p:cNvPr>
          <p:cNvSpPr txBox="1"/>
          <p:nvPr/>
        </p:nvSpPr>
        <p:spPr>
          <a:xfrm>
            <a:off x="1119301" y="4222075"/>
            <a:ext cx="9617274"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Yêu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cầu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51BDB949-B08B-576F-2BA7-97BDC1009BD5}"/>
              </a:ext>
            </a:extLst>
          </p:cNvPr>
          <p:cNvSpPr/>
          <p:nvPr/>
        </p:nvSpPr>
        <p:spPr>
          <a:xfrm>
            <a:off x="3308545" y="879255"/>
            <a:ext cx="5258679" cy="615297"/>
          </a:xfrm>
          <a:prstGeom prst="rect">
            <a:avLst/>
          </a:prstGeom>
        </p:spPr>
        <p:txBody>
          <a:bodyPr wrap="square">
            <a:spAutoFit/>
          </a:bodyPr>
          <a:lstStyle/>
          <a:p>
            <a:pPr indent="266700">
              <a:lnSpc>
                <a:spcPct val="125000"/>
              </a:lnSpc>
              <a:spcAft>
                <a:spcPts val="400"/>
              </a:spcAft>
            </a:pPr>
            <a:r>
              <a:rPr lang="en-US" sz="3000" b="1">
                <a:solidFill>
                  <a:schemeClr val="accent6">
                    <a:lumMod val="50000"/>
                  </a:schemeClr>
                </a:solidFill>
                <a:latin typeface="Times New Roman" panose="02020603050405020304" pitchFamily="18" charset="0"/>
                <a:cs typeface="Times New Roman" panose="02020603050405020304" pitchFamily="18" charset="0"/>
              </a:rPr>
              <a:t>HƯỚNG DẪN VỀ NHÀ</a:t>
            </a:r>
            <a:endParaRPr lang="vi-VN" sz="30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8A82985-C7E2-1C45-BA92-06A18CC46980}"/>
              </a:ext>
            </a:extLst>
          </p:cNvPr>
          <p:cNvSpPr txBox="1"/>
          <p:nvPr/>
        </p:nvSpPr>
        <p:spPr>
          <a:xfrm>
            <a:off x="1133113" y="1935817"/>
            <a:ext cx="9874193" cy="3323987"/>
          </a:xfrm>
          <a:prstGeom prst="rect">
            <a:avLst/>
          </a:prstGeom>
          <a:noFill/>
        </p:spPr>
        <p:txBody>
          <a:bodyPr wrap="square" rtlCol="0">
            <a:spAutoFit/>
          </a:bodyPr>
          <a:lstStyle/>
          <a:p>
            <a:pPr marL="285750" indent="-285750">
              <a:buFontTx/>
              <a:buChar char="-"/>
            </a:pP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Hoàn</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thiện</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chương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trình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tính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tổng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ở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phần</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vận</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dụng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và</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gửi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bài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cho</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GV </a:t>
            </a:r>
          </a:p>
          <a:p>
            <a:pPr marL="285750" indent="-285750">
              <a:buFontTx/>
              <a:buChar char="-"/>
            </a:pP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Tìm</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hiểu</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thêm</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một</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số</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lỗi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thường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gặp</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khi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lập</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trình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scratch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tại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đường link:</a:t>
            </a:r>
          </a:p>
          <a:p>
            <a:r>
              <a:rPr lang="en-US"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hlinkClick r:id="rId2"/>
              </a:rPr>
              <a:t>https://itrainkids.vn/cac-loi-thuong-gap-trong-phan-mem-lap-trinh-scratch/</a:t>
            </a:r>
            <a:r>
              <a:rPr lang="en-US" sz="3000" dirty="0">
                <a:latin typeface="Times New Roman" panose="02020603050405020304" pitchFamily="18" charset="0"/>
                <a:cs typeface="Times New Roman" panose="02020603050405020304" pitchFamily="18" charset="0"/>
              </a:rPr>
              <a:t> </a:t>
            </a:r>
          </a:p>
          <a:p>
            <a:pPr marL="285750" indent="-285750">
              <a:buFontTx/>
              <a:buChar char="-"/>
            </a:pP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Đọc</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trước</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bài</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7 “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Thực</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hành</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tổng</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3000" dirty="0" err="1">
                <a:solidFill>
                  <a:schemeClr val="accent1">
                    <a:lumMod val="90000"/>
                    <a:lumOff val="10000"/>
                  </a:schemeClr>
                </a:solidFill>
                <a:latin typeface="Times New Roman" panose="02020603050405020304" pitchFamily="18" charset="0"/>
                <a:cs typeface="Times New Roman" panose="02020603050405020304" pitchFamily="18" charset="0"/>
              </a:rPr>
              <a:t>hợp</a:t>
            </a:r>
            <a:r>
              <a:rPr lang="en-US" sz="3000" dirty="0">
                <a:solidFill>
                  <a:schemeClr val="accent1">
                    <a:lumMod val="90000"/>
                    <a:lumOff val="10000"/>
                  </a:schemeClr>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7DCE3D2-22B2-63D8-2872-6018C1C92625}"/>
              </a:ext>
            </a:extLst>
          </p:cNvPr>
          <p:cNvPicPr>
            <a:picLocks noChangeAspect="1"/>
          </p:cNvPicPr>
          <p:nvPr/>
        </p:nvPicPr>
        <p:blipFill rotWithShape="1">
          <a:blip r:embed="rId3"/>
          <a:srcRect r="72158" b="-12880"/>
          <a:stretch/>
        </p:blipFill>
        <p:spPr>
          <a:xfrm>
            <a:off x="2564049" y="676063"/>
            <a:ext cx="971793" cy="1056562"/>
          </a:xfrm>
          <a:prstGeom prst="rect">
            <a:avLst/>
          </a:prstGeom>
        </p:spPr>
      </p:pic>
    </p:spTree>
    <p:extLst>
      <p:ext uri="{BB962C8B-B14F-4D97-AF65-F5344CB8AC3E}">
        <p14:creationId xmlns:p14="http://schemas.microsoft.com/office/powerpoint/2010/main" val="4070627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9B021-2AF9-0698-3196-B90B8F9AD46B}"/>
              </a:ext>
            </a:extLst>
          </p:cNvPr>
          <p:cNvSpPr txBox="1"/>
          <p:nvPr/>
        </p:nvSpPr>
        <p:spPr>
          <a:xfrm>
            <a:off x="1181923" y="1534040"/>
            <a:ext cx="8685004" cy="597984"/>
          </a:xfrm>
          <a:prstGeom prst="rect">
            <a:avLst/>
          </a:prstGeom>
          <a:noFill/>
        </p:spPr>
        <p:txBody>
          <a:bodyPr wrap="square">
            <a:spAutoFit/>
          </a:bodyPr>
          <a:lstStyle/>
          <a:p>
            <a:pPr algn="just">
              <a:lnSpc>
                <a:spcPct val="120000"/>
              </a:lnSpc>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lệnh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8E9DB0C-FFDB-D028-8AD4-A21E8C1C76D3}"/>
              </a:ext>
            </a:extLst>
          </p:cNvPr>
          <p:cNvSpPr/>
          <p:nvPr/>
        </p:nvSpPr>
        <p:spPr>
          <a:xfrm>
            <a:off x="3768707" y="998479"/>
            <a:ext cx="4972515"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THẢO LUẬN CẶP ĐÔI </a:t>
            </a:r>
          </a:p>
        </p:txBody>
      </p:sp>
      <p:pic>
        <p:nvPicPr>
          <p:cNvPr id="8" name="Picture 7">
            <a:extLst>
              <a:ext uri="{FF2B5EF4-FFF2-40B4-BE49-F238E27FC236}">
                <a16:creationId xmlns:a16="http://schemas.microsoft.com/office/drawing/2014/main" id="{69CDDCE4-118E-C232-028A-ADB55E72CBFC}"/>
              </a:ext>
            </a:extLst>
          </p:cNvPr>
          <p:cNvPicPr>
            <a:picLocks noChangeAspect="1"/>
          </p:cNvPicPr>
          <p:nvPr/>
        </p:nvPicPr>
        <p:blipFill>
          <a:blip r:embed="rId5"/>
          <a:stretch>
            <a:fillRect/>
          </a:stretch>
        </p:blipFill>
        <p:spPr>
          <a:xfrm>
            <a:off x="1252146" y="2195063"/>
            <a:ext cx="2959326" cy="1721026"/>
          </a:xfrm>
          <a:prstGeom prst="rect">
            <a:avLst/>
          </a:prstGeom>
        </p:spPr>
      </p:pic>
      <p:pic>
        <p:nvPicPr>
          <p:cNvPr id="11" name="Picture 10">
            <a:extLst>
              <a:ext uri="{FF2B5EF4-FFF2-40B4-BE49-F238E27FC236}">
                <a16:creationId xmlns:a16="http://schemas.microsoft.com/office/drawing/2014/main" id="{A66B2273-39BC-A241-358A-5439092B19E4}"/>
              </a:ext>
            </a:extLst>
          </p:cNvPr>
          <p:cNvPicPr>
            <a:picLocks noChangeAspect="1"/>
          </p:cNvPicPr>
          <p:nvPr/>
        </p:nvPicPr>
        <p:blipFill>
          <a:blip r:embed="rId6"/>
          <a:stretch>
            <a:fillRect/>
          </a:stretch>
        </p:blipFill>
        <p:spPr>
          <a:xfrm>
            <a:off x="4486777" y="2205838"/>
            <a:ext cx="2781702" cy="1645514"/>
          </a:xfrm>
          <a:prstGeom prst="rect">
            <a:avLst/>
          </a:prstGeom>
        </p:spPr>
      </p:pic>
      <p:pic>
        <p:nvPicPr>
          <p:cNvPr id="16" name="Picture 15">
            <a:extLst>
              <a:ext uri="{FF2B5EF4-FFF2-40B4-BE49-F238E27FC236}">
                <a16:creationId xmlns:a16="http://schemas.microsoft.com/office/drawing/2014/main" id="{FF12F270-E71C-42F5-9987-28DBE730F451}"/>
              </a:ext>
            </a:extLst>
          </p:cNvPr>
          <p:cNvPicPr>
            <a:picLocks noChangeAspect="1"/>
          </p:cNvPicPr>
          <p:nvPr/>
        </p:nvPicPr>
        <p:blipFill>
          <a:blip r:embed="rId7"/>
          <a:stretch>
            <a:fillRect/>
          </a:stretch>
        </p:blipFill>
        <p:spPr>
          <a:xfrm>
            <a:off x="7705224" y="2161593"/>
            <a:ext cx="2712822" cy="1563641"/>
          </a:xfrm>
          <a:prstGeom prst="rect">
            <a:avLst/>
          </a:prstGeom>
        </p:spPr>
      </p:pic>
      <p:sp>
        <p:nvSpPr>
          <p:cNvPr id="17" name="TextBox 16">
            <a:extLst>
              <a:ext uri="{FF2B5EF4-FFF2-40B4-BE49-F238E27FC236}">
                <a16:creationId xmlns:a16="http://schemas.microsoft.com/office/drawing/2014/main" id="{FB1315DF-2E9C-FE76-E33B-76B7536B4542}"/>
              </a:ext>
            </a:extLst>
          </p:cNvPr>
          <p:cNvSpPr txBox="1"/>
          <p:nvPr/>
        </p:nvSpPr>
        <p:spPr>
          <a:xfrm>
            <a:off x="2239412" y="3738173"/>
            <a:ext cx="752168" cy="553998"/>
          </a:xfrm>
          <a:prstGeom prst="rect">
            <a:avLst/>
          </a:prstGeom>
          <a:noFill/>
        </p:spPr>
        <p:txBody>
          <a:bodyPr wrap="square" rtlCol="0">
            <a:spAutoFit/>
          </a:bodyPr>
          <a:lstStyle/>
          <a:p>
            <a:pPr algn="ctr"/>
            <a:r>
              <a:rPr lang="en-US" sz="3000"/>
              <a:t>a)</a:t>
            </a:r>
          </a:p>
        </p:txBody>
      </p:sp>
      <p:sp>
        <p:nvSpPr>
          <p:cNvPr id="18" name="TextBox 17">
            <a:extLst>
              <a:ext uri="{FF2B5EF4-FFF2-40B4-BE49-F238E27FC236}">
                <a16:creationId xmlns:a16="http://schemas.microsoft.com/office/drawing/2014/main" id="{8103BE94-8652-9BE9-07AF-DCC813C4498A}"/>
              </a:ext>
            </a:extLst>
          </p:cNvPr>
          <p:cNvSpPr txBox="1"/>
          <p:nvPr/>
        </p:nvSpPr>
        <p:spPr>
          <a:xfrm>
            <a:off x="5556751" y="3767999"/>
            <a:ext cx="698215" cy="553998"/>
          </a:xfrm>
          <a:prstGeom prst="rect">
            <a:avLst/>
          </a:prstGeom>
          <a:noFill/>
        </p:spPr>
        <p:txBody>
          <a:bodyPr wrap="square" rtlCol="0">
            <a:spAutoFit/>
          </a:bodyPr>
          <a:lstStyle/>
          <a:p>
            <a:pPr algn="ctr"/>
            <a:r>
              <a:rPr lang="en-US" sz="3000"/>
              <a:t>b)</a:t>
            </a:r>
          </a:p>
        </p:txBody>
      </p:sp>
      <p:sp>
        <p:nvSpPr>
          <p:cNvPr id="19" name="TextBox 18">
            <a:extLst>
              <a:ext uri="{FF2B5EF4-FFF2-40B4-BE49-F238E27FC236}">
                <a16:creationId xmlns:a16="http://schemas.microsoft.com/office/drawing/2014/main" id="{9D44F475-7DC4-A08B-2611-948CA0F6A468}"/>
              </a:ext>
            </a:extLst>
          </p:cNvPr>
          <p:cNvSpPr txBox="1"/>
          <p:nvPr/>
        </p:nvSpPr>
        <p:spPr>
          <a:xfrm>
            <a:off x="8895705" y="3674586"/>
            <a:ext cx="698215" cy="553998"/>
          </a:xfrm>
          <a:prstGeom prst="rect">
            <a:avLst/>
          </a:prstGeom>
          <a:noFill/>
        </p:spPr>
        <p:txBody>
          <a:bodyPr wrap="square" rtlCol="0">
            <a:spAutoFit/>
          </a:bodyPr>
          <a:lstStyle/>
          <a:p>
            <a:pPr algn="ctr"/>
            <a:r>
              <a:rPr lang="en-US" sz="3000"/>
              <a:t>c)</a:t>
            </a:r>
          </a:p>
        </p:txBody>
      </p:sp>
      <p:sp>
        <p:nvSpPr>
          <p:cNvPr id="26" name="TextBox 25">
            <a:extLst>
              <a:ext uri="{FF2B5EF4-FFF2-40B4-BE49-F238E27FC236}">
                <a16:creationId xmlns:a16="http://schemas.microsoft.com/office/drawing/2014/main" id="{C98C54F5-730B-9E77-4800-87488826EBAA}"/>
              </a:ext>
            </a:extLst>
          </p:cNvPr>
          <p:cNvSpPr txBox="1"/>
          <p:nvPr/>
        </p:nvSpPr>
        <p:spPr>
          <a:xfrm>
            <a:off x="1270141" y="4610671"/>
            <a:ext cx="6098458" cy="597984"/>
          </a:xfrm>
          <a:prstGeom prst="rect">
            <a:avLst/>
          </a:prstGeom>
          <a:noFill/>
        </p:spPr>
        <p:txBody>
          <a:bodyPr wrap="square">
            <a:spAutoFit/>
          </a:bodyPr>
          <a:lstStyle/>
          <a:p>
            <a:pPr algn="just">
              <a:lnSpc>
                <a:spcPct val="120000"/>
              </a:lnSpc>
              <a:spcBef>
                <a:spcPts val="300"/>
              </a:spcBef>
              <a:spcAft>
                <a:spcPts val="300"/>
              </a:spcAft>
            </a:pPr>
            <a:r>
              <a:rPr lang="en-US" sz="3000">
                <a:effectLst/>
                <a:latin typeface="Times New Roman" panose="02020603050405020304" pitchFamily="18" charset="0"/>
                <a:ea typeface="Times New Roman" panose="02020603050405020304" pitchFamily="18" charset="0"/>
              </a:rPr>
              <a:t>?2. Để tính tổng:</a:t>
            </a:r>
            <a:endParaRPr lang="en-US" sz="3000">
              <a:effectLst/>
              <a:latin typeface="Times New Roman" panose="02020603050405020304" pitchFamily="18" charset="0"/>
              <a:ea typeface="Calibri" panose="020F0502020204030204" pitchFamily="34" charset="0"/>
            </a:endParaRPr>
          </a:p>
        </p:txBody>
      </p:sp>
      <p:graphicFrame>
        <p:nvGraphicFramePr>
          <p:cNvPr id="27" name="Object 26">
            <a:extLst>
              <a:ext uri="{FF2B5EF4-FFF2-40B4-BE49-F238E27FC236}">
                <a16:creationId xmlns:a16="http://schemas.microsoft.com/office/drawing/2014/main" id="{A66B04DC-0663-2F15-4543-27301823BE50}"/>
              </a:ext>
            </a:extLst>
          </p:cNvPr>
          <p:cNvGraphicFramePr>
            <a:graphicFrameLocks noChangeAspect="1"/>
          </p:cNvGraphicFramePr>
          <p:nvPr>
            <p:extLst/>
          </p:nvPr>
        </p:nvGraphicFramePr>
        <p:xfrm>
          <a:off x="4211472" y="4527237"/>
          <a:ext cx="3493752" cy="899855"/>
        </p:xfrm>
        <a:graphic>
          <a:graphicData uri="http://schemas.openxmlformats.org/presentationml/2006/ole">
            <mc:AlternateContent xmlns:mc="http://schemas.openxmlformats.org/markup-compatibility/2006">
              <mc:Choice xmlns:v="urn:schemas-microsoft-com:vml" Requires="v">
                <p:oleObj spid="_x0000_s1030" name="Equation" r:id="rId8" imgW="1627120" imgH="418822" progId="Equation.DSMT4">
                  <p:embed/>
                </p:oleObj>
              </mc:Choice>
              <mc:Fallback>
                <p:oleObj name="Equation" r:id="rId8" imgW="1627120" imgH="418822" progId="Equation.DSMT4">
                  <p:embed/>
                  <p:pic>
                    <p:nvPicPr>
                      <p:cNvPr id="27" name="Object 26">
                        <a:extLst>
                          <a:ext uri="{FF2B5EF4-FFF2-40B4-BE49-F238E27FC236}">
                            <a16:creationId xmlns:a16="http://schemas.microsoft.com/office/drawing/2014/main" id="{A66B04DC-0663-2F15-4543-27301823BE50}"/>
                          </a:ext>
                        </a:extLst>
                      </p:cNvPr>
                      <p:cNvPicPr/>
                      <p:nvPr/>
                    </p:nvPicPr>
                    <p:blipFill>
                      <a:blip r:embed="rId9"/>
                      <a:stretch>
                        <a:fillRect/>
                      </a:stretch>
                    </p:blipFill>
                    <p:spPr>
                      <a:xfrm>
                        <a:off x="4211472" y="4527237"/>
                        <a:ext cx="3493752" cy="899855"/>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75EB0AA1-C8BD-37AA-0A1B-F47C60BCCC6C}"/>
              </a:ext>
            </a:extLst>
          </p:cNvPr>
          <p:cNvSpPr txBox="1"/>
          <p:nvPr/>
        </p:nvSpPr>
        <p:spPr>
          <a:xfrm>
            <a:off x="1737390" y="5456661"/>
            <a:ext cx="67484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Ta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 b hay c?</a:t>
            </a:r>
          </a:p>
        </p:txBody>
      </p:sp>
      <p:sp>
        <p:nvSpPr>
          <p:cNvPr id="29" name="Oval 28">
            <a:extLst>
              <a:ext uri="{FF2B5EF4-FFF2-40B4-BE49-F238E27FC236}">
                <a16:creationId xmlns:a16="http://schemas.microsoft.com/office/drawing/2014/main" id="{6508E8C8-9642-67A4-D790-6C5AF1523C45}"/>
              </a:ext>
            </a:extLst>
          </p:cNvPr>
          <p:cNvSpPr/>
          <p:nvPr/>
        </p:nvSpPr>
        <p:spPr>
          <a:xfrm>
            <a:off x="5586864" y="3721013"/>
            <a:ext cx="668101" cy="6009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30" name="3 Minute Countdown w Music (Nho)">
            <a:hlinkClick r:id="" action="ppaction://media"/>
            <a:extLst>
              <a:ext uri="{FF2B5EF4-FFF2-40B4-BE49-F238E27FC236}">
                <a16:creationId xmlns:a16="http://schemas.microsoft.com/office/drawing/2014/main" id="{EC8DAD91-91DE-FAF2-21A2-A256B72DDA15}"/>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9593920" y="347684"/>
            <a:ext cx="1689164" cy="950155"/>
          </a:xfrm>
          <a:prstGeom prst="rect">
            <a:avLst/>
          </a:prstGeom>
        </p:spPr>
      </p:pic>
      <p:sp>
        <p:nvSpPr>
          <p:cNvPr id="15" name="TextBox 14">
            <a:extLst>
              <a:ext uri="{FF2B5EF4-FFF2-40B4-BE49-F238E27FC236}">
                <a16:creationId xmlns:a16="http://schemas.microsoft.com/office/drawing/2014/main" id="{98E4A3E9-BE84-4559-B4A3-0A6EE39AC6D5}"/>
              </a:ext>
            </a:extLst>
          </p:cNvPr>
          <p:cNvSpPr txBox="1"/>
          <p:nvPr/>
        </p:nvSpPr>
        <p:spPr>
          <a:xfrm>
            <a:off x="563994" y="30589"/>
            <a:ext cx="4796899" cy="1200329"/>
          </a:xfrm>
          <a:prstGeom prst="rect">
            <a:avLst/>
          </a:prstGeom>
          <a:noFill/>
          <a:ln>
            <a:noFill/>
          </a:ln>
        </p:spPr>
        <p:txBody>
          <a:bodyPr wrap="square" rtlCol="0">
            <a:spAutoFit/>
          </a:bodyPr>
          <a:lstStyle/>
          <a:p>
            <a:pPr algn="ctr">
              <a:lnSpc>
                <a:spcPct val="120000"/>
              </a:lnSpc>
            </a:pPr>
            <a:r>
              <a:rPr lang="en-US" sz="6000" b="1" dirty="0">
                <a:ln w="19050">
                  <a:solidFill>
                    <a:schemeClr val="bg1"/>
                  </a:solidFill>
                </a:ln>
                <a:solidFill>
                  <a:srgbClr val="FF0000"/>
                </a:solidFill>
                <a:latin typeface="Times New Roman" panose="02020603050405020304" pitchFamily="18" charset="0"/>
                <a:cs typeface="Times New Roman" panose="02020603050405020304" pitchFamily="18" charset="0"/>
              </a:rPr>
              <a:t>KHỞI ĐỘNG</a:t>
            </a:r>
            <a:endParaRPr lang="vi-VN" sz="6000" b="1" dirty="0">
              <a:ln w="19050">
                <a:solidFill>
                  <a:schemeClr val="bg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7393" fill="hold"/>
                                        <p:tgtEl>
                                          <p:spTgt spid="30"/>
                                        </p:tgtEl>
                                      </p:cBhvr>
                                    </p:cmd>
                                  </p:childTnLst>
                                </p:cTn>
                              </p:par>
                              <p:par>
                                <p:cTn id="12" presetID="3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0"/>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0"/>
                                        </p:tgtEl>
                                      </p:cBhvr>
                                    </p:cmd>
                                  </p:childTnLst>
                                </p:cTn>
                              </p:par>
                            </p:childTnLst>
                          </p:cTn>
                        </p:par>
                      </p:childTnLst>
                    </p:cTn>
                  </p:par>
                </p:childTnLst>
              </p:cTn>
              <p:nextCondLst>
                <p:cond evt="onClick" delay="0">
                  <p:tgtEl>
                    <p:spTgt spid="30"/>
                  </p:tgtEl>
                </p:cond>
              </p:nextCondLst>
            </p:seq>
          </p:childTnLst>
        </p:cTn>
      </p:par>
    </p:tnLst>
    <p:bldLst>
      <p:bldP spid="29"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id="{E171FC27-8D2B-4ACA-BFE5-51BB5DE0B935}"/>
              </a:ext>
            </a:extLst>
          </p:cNvPr>
          <p:cNvPicPr>
            <a:picLocks noChangeAspect="1"/>
          </p:cNvPicPr>
          <p:nvPr/>
        </p:nvPicPr>
        <p:blipFill rotWithShape="1">
          <a:blip r:embed="rId2">
            <a:extLst>
              <a:ext uri="{28A0092B-C50C-407E-A947-70E740481C1C}">
                <a14:useLocalDpi xmlns:a14="http://schemas.microsoft.com/office/drawing/2010/main" val="0"/>
              </a:ext>
            </a:extLst>
          </a:blip>
          <a:srcRect r="68222"/>
          <a:stretch/>
        </p:blipFill>
        <p:spPr>
          <a:xfrm>
            <a:off x="4931442" y="3851297"/>
            <a:ext cx="1232882" cy="2558819"/>
          </a:xfrm>
          <a:prstGeom prst="rect">
            <a:avLst/>
          </a:prstGeom>
        </p:spPr>
      </p:pic>
      <p:sp>
        <p:nvSpPr>
          <p:cNvPr id="6" name="TextBox 5">
            <a:extLst>
              <a:ext uri="{FF2B5EF4-FFF2-40B4-BE49-F238E27FC236}">
                <a16:creationId xmlns:a16="http://schemas.microsoft.com/office/drawing/2014/main" id="{956C2A9F-89A8-4552-8AB3-3D405AD5E44F}"/>
              </a:ext>
            </a:extLst>
          </p:cNvPr>
          <p:cNvSpPr txBox="1"/>
          <p:nvPr/>
        </p:nvSpPr>
        <p:spPr>
          <a:xfrm>
            <a:off x="4033619" y="6288780"/>
            <a:ext cx="1423220" cy="612732"/>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chemeClr val="bg1"/>
                </a:solidFill>
                <a:latin typeface="Times New Roman" panose="02020603050405020304" pitchFamily="18" charset="0"/>
                <a:cs typeface="Times New Roman" panose="02020603050405020304" pitchFamily="18" charset="0"/>
              </a:rPr>
              <a:t>Ngọc</a:t>
            </a:r>
            <a:endParaRPr kumimoji="0" lang="en-US" sz="28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id="{71A1C29D-1D66-4F8E-AC1D-4C60D02E672D}"/>
              </a:ext>
            </a:extLst>
          </p:cNvPr>
          <p:cNvSpPr/>
          <p:nvPr/>
        </p:nvSpPr>
        <p:spPr>
          <a:xfrm>
            <a:off x="204736" y="0"/>
            <a:ext cx="6265075" cy="4330460"/>
          </a:xfrm>
          <a:prstGeom prst="cloudCallout">
            <a:avLst>
              <a:gd name="adj1" fmla="val 25935"/>
              <a:gd name="adj2" fmla="val 46311"/>
            </a:avLst>
          </a:prstGeom>
          <a:solidFill>
            <a:srgbClr val="CCFF99"/>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968487" y="447884"/>
            <a:ext cx="4505605" cy="3521220"/>
          </a:xfrm>
          <a:prstGeom prst="rect">
            <a:avLst/>
          </a:prstGeom>
          <a:noFill/>
        </p:spPr>
        <p:txBody>
          <a:bodyPr wrap="square">
            <a:spAutoFit/>
          </a:bodyPr>
          <a:lstStyle/>
          <a:p>
            <a:pPr lvl="0" algn="ctr" defTabSz="342900">
              <a:lnSpc>
                <a:spcPct val="135000"/>
              </a:lnSpc>
              <a:defRPr/>
            </a:pPr>
            <a:r>
              <a:rPr lang="en-US" sz="2800" dirty="0" err="1">
                <a:solidFill>
                  <a:srgbClr val="000000"/>
                </a:solidFill>
                <a:latin typeface="Times New Roman" panose="02020603050405020304" pitchFamily="18" charset="0"/>
                <a:cs typeface="Times New Roman" panose="02020603050405020304" pitchFamily="18" charset="0"/>
              </a:rPr>
              <a:t>Tớ</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chương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mèo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tổng</a:t>
            </a:r>
            <a:r>
              <a:rPr lang="en-US" sz="2800" dirty="0">
                <a:solidFill>
                  <a:srgbClr val="000000"/>
                </a:solidFill>
                <a:latin typeface="Times New Roman" panose="02020603050405020304" pitchFamily="18" charset="0"/>
                <a:cs typeface="Times New Roman" panose="02020603050405020304" pitchFamily="18" charset="0"/>
              </a:rPr>
              <a:t> 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toán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chạy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chương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Mèo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7ADD595-8CBB-A3E0-98AE-D981D4C36C00}"/>
              </a:ext>
            </a:extLst>
          </p:cNvPr>
          <p:cNvPicPr>
            <a:picLocks noChangeAspect="1"/>
          </p:cNvPicPr>
          <p:nvPr/>
        </p:nvPicPr>
        <p:blipFill>
          <a:blip r:embed="rId3"/>
          <a:stretch>
            <a:fillRect/>
          </a:stretch>
        </p:blipFill>
        <p:spPr>
          <a:xfrm>
            <a:off x="6095999" y="803023"/>
            <a:ext cx="5173798" cy="5214319"/>
          </a:xfrm>
          <a:prstGeom prst="rect">
            <a:avLst/>
          </a:prstGeom>
        </p:spPr>
      </p:pic>
      <p:sp>
        <p:nvSpPr>
          <p:cNvPr id="4" name="TextBox 3">
            <a:extLst>
              <a:ext uri="{FF2B5EF4-FFF2-40B4-BE49-F238E27FC236}">
                <a16:creationId xmlns:a16="http://schemas.microsoft.com/office/drawing/2014/main" id="{4B53CAB2-E6B0-D7C1-C2DB-3EF435F94F5B}"/>
              </a:ext>
            </a:extLst>
          </p:cNvPr>
          <p:cNvSpPr txBox="1"/>
          <p:nvPr/>
        </p:nvSpPr>
        <p:spPr>
          <a:xfrm>
            <a:off x="750374" y="754930"/>
            <a:ext cx="5173798" cy="2357825"/>
          </a:xfrm>
          <a:prstGeom prst="rect">
            <a:avLst/>
          </a:prstGeom>
          <a:noFill/>
        </p:spPr>
        <p:txBody>
          <a:bodyPr wrap="square">
            <a:spAutoFit/>
          </a:bodyPr>
          <a:lstStyle/>
          <a:p>
            <a:pPr lvl="0" defTabSz="342900">
              <a:lnSpc>
                <a:spcPct val="135000"/>
              </a:lnSpc>
              <a:defRPr/>
            </a:pP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p>
          <a:p>
            <a:pPr marL="342900" lvl="0" indent="-342900" defTabSz="342900">
              <a:lnSpc>
                <a:spcPct val="135000"/>
              </a:lnSpc>
              <a:buFontTx/>
              <a:buChar char="-"/>
              <a:defRPr/>
            </a:pPr>
            <a:r>
              <a:rPr kumimoji="0" lang="en-US" sz="280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Nguyên</a:t>
            </a:r>
            <a:r>
              <a:rPr kumimoji="0" lang="en-US" sz="280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280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gây</a:t>
            </a:r>
            <a:r>
              <a:rPr kumimoji="0" lang="en-US" sz="280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lỗi</a:t>
            </a:r>
            <a:r>
              <a:rPr kumimoji="0" lang="en-US" sz="280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p>
          <a:p>
            <a:pPr marL="342900" lvl="0" indent="-342900" defTabSz="342900">
              <a:lnSpc>
                <a:spcPct val="135000"/>
              </a:lnSpc>
              <a:buFontTx/>
              <a:buChar char="-"/>
              <a:defRPr/>
            </a:pPr>
            <a:r>
              <a:rPr lang="en-US" sz="2800" dirty="0">
                <a:solidFill>
                  <a:srgbClr val="002060"/>
                </a:solidFill>
                <a:latin typeface="Times New Roman" panose="02020603050405020304" pitchFamily="18" charset="0"/>
                <a:cs typeface="Times New Roman" panose="02020603050405020304" pitchFamily="18" charset="0"/>
              </a:rPr>
              <a:t>C</a:t>
            </a:r>
            <a:r>
              <a:rPr lang="en-US" sz="2800" noProof="0" dirty="0" err="1">
                <a:solidFill>
                  <a:srgbClr val="002060"/>
                </a:solidFill>
                <a:latin typeface="Times New Roman" panose="02020603050405020304" pitchFamily="18" charset="0"/>
                <a:cs typeface="Times New Roman" panose="02020603050405020304" pitchFamily="18" charset="0"/>
              </a:rPr>
              <a:t>hỉnh</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sửa</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chương</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trình</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sao</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cho</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bạn</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Mèo</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đưa</a:t>
            </a:r>
            <a:r>
              <a:rPr lang="en-US" sz="2800" noProof="0" dirty="0">
                <a:solidFill>
                  <a:srgbClr val="002060"/>
                </a:solidFill>
                <a:latin typeface="Times New Roman" panose="02020603050405020304" pitchFamily="18" charset="0"/>
                <a:cs typeface="Times New Roman" panose="02020603050405020304" pitchFamily="18" charset="0"/>
              </a:rPr>
              <a:t> ra </a:t>
            </a:r>
            <a:r>
              <a:rPr lang="en-US" sz="2800" noProof="0" dirty="0" err="1">
                <a:solidFill>
                  <a:srgbClr val="002060"/>
                </a:solidFill>
                <a:latin typeface="Times New Roman" panose="02020603050405020304" pitchFamily="18" charset="0"/>
                <a:cs typeface="Times New Roman" panose="02020603050405020304" pitchFamily="18" charset="0"/>
              </a:rPr>
              <a:t>kết</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quả</a:t>
            </a:r>
            <a:r>
              <a:rPr lang="en-US" sz="2800" noProof="0" dirty="0">
                <a:solidFill>
                  <a:srgbClr val="002060"/>
                </a:solidFill>
                <a:latin typeface="Times New Roman" panose="02020603050405020304" pitchFamily="18" charset="0"/>
                <a:cs typeface="Times New Roman" panose="02020603050405020304" pitchFamily="18" charset="0"/>
              </a:rPr>
              <a:t> </a:t>
            </a:r>
            <a:r>
              <a:rPr lang="en-US" sz="2800" noProof="0" dirty="0" err="1">
                <a:solidFill>
                  <a:srgbClr val="002060"/>
                </a:solidFill>
                <a:latin typeface="Times New Roman" panose="02020603050405020304" pitchFamily="18" charset="0"/>
                <a:cs typeface="Times New Roman" panose="02020603050405020304" pitchFamily="18" charset="0"/>
              </a:rPr>
              <a:t>đúng</a:t>
            </a:r>
            <a:r>
              <a:rPr lang="en-US" sz="2800" noProof="0" dirty="0">
                <a:solidFill>
                  <a:srgbClr val="002060"/>
                </a:solidFill>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9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1E227A-C249-40FA-857C-9FC115397637}"/>
              </a:ext>
            </a:extLst>
          </p:cNvPr>
          <p:cNvGrpSpPr/>
          <p:nvPr/>
        </p:nvGrpSpPr>
        <p:grpSpPr>
          <a:xfrm>
            <a:off x="614114" y="480287"/>
            <a:ext cx="10649995" cy="5528628"/>
            <a:chOff x="1493120" y="3891280"/>
            <a:chExt cx="10337399" cy="756600"/>
          </a:xfrm>
        </p:grpSpPr>
        <p:sp>
          <p:nvSpPr>
            <p:cNvPr id="3" name="Rectangle: Rounded Corners 2">
              <a:extLst>
                <a:ext uri="{FF2B5EF4-FFF2-40B4-BE49-F238E27FC236}">
                  <a16:creationId xmlns:a16="http://schemas.microsoft.com/office/drawing/2014/main" id="{80C17264-19C2-4475-8DF0-77AA40FB3D22}"/>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4" name="Rectangle: Rounded Corners 3">
              <a:extLst>
                <a:ext uri="{FF2B5EF4-FFF2-40B4-BE49-F238E27FC236}">
                  <a16:creationId xmlns:a16="http://schemas.microsoft.com/office/drawing/2014/main" id="{9DF88A09-B1E2-4DE8-AA5A-74BE53FCB344}"/>
                </a:ext>
              </a:extLst>
            </p:cNvPr>
            <p:cNvSpPr/>
            <p:nvPr/>
          </p:nvSpPr>
          <p:spPr>
            <a:xfrm>
              <a:off x="1493386" y="3995076"/>
              <a:ext cx="10337000" cy="65280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5" name="Rectangle 4">
              <a:extLst>
                <a:ext uri="{FF2B5EF4-FFF2-40B4-BE49-F238E27FC236}">
                  <a16:creationId xmlns:a16="http://schemas.microsoft.com/office/drawing/2014/main" id="{C387C9F7-AEEC-441B-A03D-C4AF0E160552}"/>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Hoạt</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động</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1</a:t>
              </a:r>
              <a:endParaRPr kumimoji="0" lang="vi-VN"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38075B1-DF98-4797-9BBC-26C27C657FB2}"/>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7" name="TextBox 6">
            <a:extLst>
              <a:ext uri="{FF2B5EF4-FFF2-40B4-BE49-F238E27FC236}">
                <a16:creationId xmlns:a16="http://schemas.microsoft.com/office/drawing/2014/main" id="{2E03EF3D-9EAA-4495-861A-DEF3E9E81BAF}"/>
              </a:ext>
            </a:extLst>
          </p:cNvPr>
          <p:cNvSpPr txBox="1"/>
          <p:nvPr/>
        </p:nvSpPr>
        <p:spPr>
          <a:xfrm>
            <a:off x="1068821" y="1623465"/>
            <a:ext cx="9645491" cy="4247317"/>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hướng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dẫn</a:t>
            </a:r>
            <a:r>
              <a:rPr lang="en-US" sz="3000" dirty="0">
                <a:latin typeface="Times New Roman" panose="02020603050405020304" pitchFamily="18" charset="0"/>
                <a:cs typeface="Times New Roman" panose="02020603050405020304" pitchFamily="18" charset="0"/>
              </a:rPr>
              <a:t> SKG/100, </a:t>
            </a:r>
            <a:r>
              <a:rPr lang="en-US" sz="3000" dirty="0" err="1">
                <a:latin typeface="Times New Roman" panose="02020603050405020304" pitchFamily="18" charset="0"/>
                <a:cs typeface="Times New Roman" panose="02020603050405020304" pitchFamily="18" charset="0"/>
              </a:rPr>
              <a:t>chạy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p>
          <a:p>
            <a:pPr marL="342900" indent="-342900">
              <a:buFontTx/>
              <a:buChar char="-"/>
            </a:pPr>
            <a:r>
              <a:rPr lang="en-US" sz="3000" dirty="0">
                <a:latin typeface="Times New Roman" panose="02020603050405020304" pitchFamily="18" charset="0"/>
                <a:cs typeface="Times New Roman" panose="02020603050405020304" pitchFamily="18" charset="0"/>
              </a:rPr>
              <a:t>Khi </a:t>
            </a:r>
            <a:r>
              <a:rPr lang="en-US" sz="3000" dirty="0" err="1">
                <a:latin typeface="Times New Roman" panose="02020603050405020304" pitchFamily="18" charset="0"/>
                <a:cs typeface="Times New Roman" panose="02020603050405020304" pitchFamily="18" charset="0"/>
              </a:rPr>
              <a:t>chạy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Mèo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a:t>
            </a:r>
          </a:p>
          <a:p>
            <a:pPr marL="342900" indent="-342900">
              <a:buFontTx/>
              <a:buChar char="-"/>
            </a:pPr>
            <a:r>
              <a:rPr lang="en-US" sz="3000" dirty="0" err="1">
                <a:latin typeface="Times New Roman" panose="02020603050405020304" pitchFamily="18" charset="0"/>
                <a:cs typeface="Times New Roman" panose="02020603050405020304" pitchFamily="18" charset="0"/>
              </a:rPr>
              <a:t>Bắt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a:t>
            </a:r>
          </a:p>
          <a:p>
            <a:pPr marL="342900" indent="-342900">
              <a:buFontTx/>
              <a:buChar char="-"/>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ra ở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4B486BC-21CD-472A-8135-76B189FBEC77}"/>
              </a:ext>
            </a:extLst>
          </p:cNvPr>
          <p:cNvSpPr txBox="1"/>
          <p:nvPr/>
        </p:nvSpPr>
        <p:spPr>
          <a:xfrm>
            <a:off x="3574537" y="756385"/>
            <a:ext cx="5479815" cy="58477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1.</a:t>
            </a:r>
            <a:r>
              <a:rPr lang="vi-VN" sz="3200" b="1" dirty="0">
                <a:solidFill>
                  <a:srgbClr val="C00000"/>
                </a:solidFill>
                <a:latin typeface="Times New Roman" panose="02020603050405020304" pitchFamily="18" charset="0"/>
                <a:cs typeface="Times New Roman" panose="02020603050405020304" pitchFamily="18" charset="0"/>
              </a:rPr>
              <a:t>KIỂM TH</a:t>
            </a:r>
            <a:r>
              <a:rPr lang="en-US" sz="3200" b="1" dirty="0">
                <a:solidFill>
                  <a:srgbClr val="C00000"/>
                </a:solidFill>
                <a:latin typeface="Times New Roman" panose="02020603050405020304" pitchFamily="18" charset="0"/>
                <a:cs typeface="Times New Roman" panose="02020603050405020304" pitchFamily="18" charset="0"/>
              </a:rPr>
              <a:t>Ử </a:t>
            </a:r>
            <a:r>
              <a:rPr lang="vi-VN" sz="3200" b="1" dirty="0">
                <a:solidFill>
                  <a:srgbClr val="C00000"/>
                </a:solidFill>
                <a:latin typeface="Times New Roman" panose="02020603050405020304" pitchFamily="18" charset="0"/>
                <a:cs typeface="Times New Roman" panose="02020603050405020304" pitchFamily="18" charset="0"/>
              </a:rPr>
              <a:t>VÀ </a:t>
            </a:r>
            <a:r>
              <a:rPr lang="en-US" sz="3200" b="1" dirty="0">
                <a:solidFill>
                  <a:srgbClr val="C00000"/>
                </a:solidFill>
                <a:latin typeface="Times New Roman" panose="02020603050405020304" pitchFamily="18" charset="0"/>
                <a:cs typeface="Times New Roman" panose="02020603050405020304" pitchFamily="18" charset="0"/>
              </a:rPr>
              <a:t>TÌM</a:t>
            </a:r>
            <a:r>
              <a:rPr lang="vi-VN" sz="3200" b="1" dirty="0">
                <a:solidFill>
                  <a:srgbClr val="C00000"/>
                </a:solidFill>
                <a:latin typeface="Times New Roman" panose="02020603050405020304" pitchFamily="18" charset="0"/>
                <a:cs typeface="Times New Roman" panose="02020603050405020304" pitchFamily="18" charset="0"/>
              </a:rPr>
              <a:t> LỖ</a:t>
            </a:r>
            <a:r>
              <a:rPr lang="en-US" sz="3200" b="1" dirty="0">
                <a:solidFill>
                  <a:srgbClr val="C00000"/>
                </a:solidFill>
                <a:latin typeface="Times New Roman" panose="02020603050405020304" pitchFamily="18" charset="0"/>
                <a:cs typeface="Times New Roman" panose="02020603050405020304" pitchFamily="18" charset="0"/>
              </a:rPr>
              <a:t>I</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EDD81A-0100-E969-8948-1A2E7783F371}"/>
              </a:ext>
            </a:extLst>
          </p:cNvPr>
          <p:cNvSpPr txBox="1"/>
          <p:nvPr/>
        </p:nvSpPr>
        <p:spPr>
          <a:xfrm>
            <a:off x="942692" y="311109"/>
            <a:ext cx="3826531"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a) </a:t>
            </a:r>
            <a:r>
              <a:rPr lang="en-US" sz="4000" dirty="0" err="1">
                <a:solidFill>
                  <a:srgbClr val="FF0000"/>
                </a:solidFill>
                <a:latin typeface="Times New Roman" panose="02020603050405020304" pitchFamily="18" charset="0"/>
                <a:cs typeface="Times New Roman" panose="02020603050405020304" pitchFamily="18" charset="0"/>
              </a:rPr>
              <a:t>Chạy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thử</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B036C2F-F10E-476C-9923-BCEF2C277073}"/>
              </a:ext>
            </a:extLst>
          </p:cNvPr>
          <p:cNvPicPr>
            <a:picLocks noChangeAspect="1"/>
          </p:cNvPicPr>
          <p:nvPr/>
        </p:nvPicPr>
        <p:blipFill>
          <a:blip r:embed="rId2"/>
          <a:stretch>
            <a:fillRect/>
          </a:stretch>
        </p:blipFill>
        <p:spPr>
          <a:xfrm>
            <a:off x="1805568" y="1018995"/>
            <a:ext cx="8580864" cy="4625741"/>
          </a:xfrm>
          <a:prstGeom prst="rect">
            <a:avLst/>
          </a:prstGeom>
        </p:spPr>
      </p:pic>
    </p:spTree>
    <p:extLst>
      <p:ext uri="{BB962C8B-B14F-4D97-AF65-F5344CB8AC3E}">
        <p14:creationId xmlns:p14="http://schemas.microsoft.com/office/powerpoint/2010/main" val="47129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4AFC5-2760-0902-06C5-E230E1A752A1}"/>
              </a:ext>
            </a:extLst>
          </p:cNvPr>
          <p:cNvSpPr txBox="1"/>
          <p:nvPr/>
        </p:nvSpPr>
        <p:spPr>
          <a:xfrm>
            <a:off x="862554" y="262648"/>
            <a:ext cx="10041332" cy="1015663"/>
          </a:xfrm>
          <a:prstGeom prst="rect">
            <a:avLst/>
          </a:prstGeom>
          <a:noFill/>
        </p:spPr>
        <p:txBody>
          <a:bodyPr wrap="square">
            <a:spAutoFit/>
          </a:bodyPr>
          <a:lstStyle/>
          <a:p>
            <a:r>
              <a:rPr lang="en-US" sz="3000" dirty="0">
                <a:solidFill>
                  <a:srgbClr val="FF0000"/>
                </a:solidFill>
                <a:effectLst/>
                <a:latin typeface="Times New Roman" panose="02020603050405020304" pitchFamily="18" charset="0"/>
                <a:ea typeface="Times New Roman" panose="02020603050405020304" pitchFamily="18" charset="0"/>
              </a:rPr>
              <a:t>b) </a:t>
            </a:r>
            <a:r>
              <a:rPr lang="en-US" sz="3000" dirty="0" err="1">
                <a:solidFill>
                  <a:srgbClr val="FF0000"/>
                </a:solidFill>
                <a:effectLst/>
                <a:latin typeface="Times New Roman" panose="02020603050405020304" pitchFamily="18" charset="0"/>
                <a:ea typeface="Times New Roman" panose="02020603050405020304" pitchFamily="18" charset="0"/>
              </a:rPr>
              <a:t>Có</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thể</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thêm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các</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khối</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lệnh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kèm</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độ</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trễ</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đưa</a:t>
            </a:r>
            <a:r>
              <a:rPr lang="en-US" sz="3000" dirty="0">
                <a:solidFill>
                  <a:srgbClr val="FF0000"/>
                </a:solidFill>
                <a:effectLst/>
                <a:latin typeface="Times New Roman" panose="02020603050405020304" pitchFamily="18" charset="0"/>
                <a:ea typeface="Times New Roman" panose="02020603050405020304" pitchFamily="18" charset="0"/>
              </a:rPr>
              <a:t> ra </a:t>
            </a:r>
            <a:r>
              <a:rPr lang="en-US" sz="3000" dirty="0" err="1">
                <a:solidFill>
                  <a:srgbClr val="FF0000"/>
                </a:solidFill>
                <a:effectLst/>
                <a:latin typeface="Times New Roman" panose="02020603050405020304" pitchFamily="18" charset="0"/>
                <a:ea typeface="Times New Roman" panose="02020603050405020304" pitchFamily="18" charset="0"/>
              </a:rPr>
              <a:t>kết</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quả</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của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từng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bước</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lặp</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để</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xác</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định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bước</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nào</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gây</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lỗi</a:t>
            </a:r>
            <a:r>
              <a:rPr lang="en-US" sz="3000" dirty="0">
                <a:solidFill>
                  <a:srgbClr val="FF0000"/>
                </a:solidFill>
                <a:effectLst/>
                <a:latin typeface="Times New Roman" panose="02020603050405020304" pitchFamily="18" charset="0"/>
                <a:ea typeface="Times New Roman" panose="02020603050405020304" pitchFamily="18" charset="0"/>
              </a:rPr>
              <a:t>?</a:t>
            </a:r>
            <a:endParaRPr lang="en-US" sz="3000" dirty="0">
              <a:solidFill>
                <a:srgbClr val="FF0000"/>
              </a:solidFill>
            </a:endParaRPr>
          </a:p>
        </p:txBody>
      </p:sp>
      <p:pic>
        <p:nvPicPr>
          <p:cNvPr id="3" name="Picture 2">
            <a:extLst>
              <a:ext uri="{FF2B5EF4-FFF2-40B4-BE49-F238E27FC236}">
                <a16:creationId xmlns:a16="http://schemas.microsoft.com/office/drawing/2014/main" id="{A95F4A0A-61AB-4000-8F72-2E5E8AA06F15}"/>
              </a:ext>
            </a:extLst>
          </p:cNvPr>
          <p:cNvPicPr>
            <a:picLocks noChangeAspect="1"/>
          </p:cNvPicPr>
          <p:nvPr/>
        </p:nvPicPr>
        <p:blipFill>
          <a:blip r:embed="rId2"/>
          <a:stretch>
            <a:fillRect/>
          </a:stretch>
        </p:blipFill>
        <p:spPr>
          <a:xfrm>
            <a:off x="1329875" y="1613677"/>
            <a:ext cx="9106689" cy="4473328"/>
          </a:xfrm>
          <a:prstGeom prst="rect">
            <a:avLst/>
          </a:prstGeom>
        </p:spPr>
      </p:pic>
    </p:spTree>
    <p:extLst>
      <p:ext uri="{BB962C8B-B14F-4D97-AF65-F5344CB8AC3E}">
        <p14:creationId xmlns:p14="http://schemas.microsoft.com/office/powerpoint/2010/main" val="304499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6FC0C-508B-3F16-D51F-D9F64D735EE3}"/>
              </a:ext>
            </a:extLst>
          </p:cNvPr>
          <p:cNvSpPr txBox="1"/>
          <p:nvPr/>
        </p:nvSpPr>
        <p:spPr>
          <a:xfrm>
            <a:off x="730623" y="70919"/>
            <a:ext cx="10730753" cy="2862322"/>
          </a:xfrm>
          <a:prstGeom prst="rect">
            <a:avLst/>
          </a:prstGeom>
          <a:noFill/>
        </p:spPr>
        <p:txBody>
          <a:bodyPr wrap="square" rtlCol="0">
            <a:spAutoFit/>
          </a:bodyPr>
          <a:lstStyle/>
          <a:p>
            <a:r>
              <a:rPr lang="en-US" sz="3000" dirty="0">
                <a:solidFill>
                  <a:srgbClr val="FF0000"/>
                </a:solidFill>
                <a:latin typeface="Times New Roman" panose="02020603050405020304" pitchFamily="18" charset="0"/>
                <a:ea typeface="Times New Roman" panose="02020603050405020304" pitchFamily="18" charset="0"/>
              </a:rPr>
              <a:t>c</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Tách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ba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khối</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lệnh</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tương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ứng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với</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ba</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công</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việc</a:t>
            </a:r>
            <a:r>
              <a:rPr lang="en-US" sz="3000" dirty="0">
                <a:solidFill>
                  <a:srgbClr val="FF0000"/>
                </a:solidFill>
                <a:effectLst/>
                <a:latin typeface="Times New Roman" panose="02020603050405020304" pitchFamily="18" charset="0"/>
                <a:ea typeface="Times New Roman" panose="02020603050405020304" pitchFamily="18" charset="0"/>
              </a:rPr>
              <a:t>:  </a:t>
            </a:r>
          </a:p>
          <a:p>
            <a:r>
              <a:rPr lang="en-US" sz="3000" dirty="0">
                <a:solidFill>
                  <a:srgbClr val="000000"/>
                </a:solidFill>
                <a:effectLst/>
                <a:latin typeface="Times New Roman" panose="02020603050405020304" pitchFamily="18" charset="0"/>
                <a:ea typeface="Times New Roman" panose="02020603050405020304" pitchFamily="18" charset="0"/>
              </a:rPr>
              <a:t>1. </a:t>
            </a:r>
            <a:r>
              <a:rPr lang="en-US" sz="3000" dirty="0" err="1">
                <a:solidFill>
                  <a:srgbClr val="000000"/>
                </a:solidFill>
                <a:effectLst/>
                <a:latin typeface="Times New Roman" panose="02020603050405020304" pitchFamily="18" charset="0"/>
                <a:ea typeface="Times New Roman" panose="02020603050405020304" pitchFamily="18" charset="0"/>
              </a:rPr>
              <a:t>Giới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thiệu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phép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toán</a:t>
            </a:r>
            <a:endParaRPr lang="en-US" sz="3000" dirty="0">
              <a:effectLst/>
              <a:latin typeface="Times New Roman" panose="02020603050405020304" pitchFamily="18" charset="0"/>
              <a:ea typeface="Times New Roman" panose="02020603050405020304" pitchFamily="18" charset="0"/>
            </a:endParaRPr>
          </a:p>
          <a:p>
            <a:r>
              <a:rPr lang="en-US" sz="3000" dirty="0">
                <a:solidFill>
                  <a:srgbClr val="000000"/>
                </a:solidFill>
                <a:effectLst/>
                <a:latin typeface="Times New Roman" panose="02020603050405020304" pitchFamily="18" charset="0"/>
                <a:ea typeface="Times New Roman" panose="02020603050405020304" pitchFamily="18" charset="0"/>
              </a:rPr>
              <a:t>2. </a:t>
            </a:r>
            <a:r>
              <a:rPr lang="en-US" sz="3000" dirty="0" err="1">
                <a:solidFill>
                  <a:srgbClr val="000000"/>
                </a:solidFill>
                <a:effectLst/>
                <a:latin typeface="Times New Roman" panose="02020603050405020304" pitchFamily="18" charset="0"/>
                <a:ea typeface="Times New Roman" panose="02020603050405020304" pitchFamily="18" charset="0"/>
              </a:rPr>
              <a:t>Thực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hiện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tính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toán</a:t>
            </a:r>
            <a:endParaRPr lang="en-US" sz="3000" dirty="0">
              <a:effectLst/>
              <a:latin typeface="Times New Roman" panose="02020603050405020304" pitchFamily="18" charset="0"/>
              <a:ea typeface="Times New Roman" panose="02020603050405020304" pitchFamily="18" charset="0"/>
            </a:endParaRPr>
          </a:p>
          <a:p>
            <a:r>
              <a:rPr lang="en-US" sz="3000" dirty="0">
                <a:solidFill>
                  <a:srgbClr val="000000"/>
                </a:solidFill>
                <a:effectLst/>
                <a:latin typeface="Times New Roman" panose="02020603050405020304" pitchFamily="18" charset="0"/>
                <a:ea typeface="Times New Roman" panose="02020603050405020304" pitchFamily="18" charset="0"/>
              </a:rPr>
              <a:t>3. </a:t>
            </a:r>
            <a:r>
              <a:rPr lang="en-US" sz="3000" dirty="0" err="1">
                <a:solidFill>
                  <a:srgbClr val="000000"/>
                </a:solidFill>
                <a:effectLst/>
                <a:latin typeface="Times New Roman" panose="02020603050405020304" pitchFamily="18" charset="0"/>
                <a:ea typeface="Times New Roman" panose="02020603050405020304" pitchFamily="18" charset="0"/>
              </a:rPr>
              <a:t>Đưa</a:t>
            </a:r>
            <a:r>
              <a:rPr lang="en-US" sz="3000" dirty="0">
                <a:solidFill>
                  <a:srgbClr val="000000"/>
                </a:solidFill>
                <a:effectLst/>
                <a:latin typeface="Times New Roman" panose="02020603050405020304" pitchFamily="18" charset="0"/>
                <a:ea typeface="Times New Roman" panose="02020603050405020304" pitchFamily="18" charset="0"/>
              </a:rPr>
              <a:t> ra </a:t>
            </a:r>
            <a:r>
              <a:rPr lang="en-US" sz="3000" dirty="0" err="1">
                <a:solidFill>
                  <a:srgbClr val="000000"/>
                </a:solidFill>
                <a:effectLst/>
                <a:latin typeface="Times New Roman" panose="02020603050405020304" pitchFamily="18" charset="0"/>
                <a:ea typeface="Times New Roman" panose="02020603050405020304" pitchFamily="18" charset="0"/>
              </a:rPr>
              <a:t>kết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quả</a:t>
            </a: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endParaRPr>
          </a:p>
          <a:p>
            <a:r>
              <a:rPr lang="en-US" sz="3000" dirty="0">
                <a:effectLst/>
                <a:latin typeface="Times New Roman" panose="02020603050405020304" pitchFamily="18" charset="0"/>
                <a:ea typeface="Times New Roman" panose="02020603050405020304" pitchFamily="18" charset="0"/>
              </a:rPr>
              <a:t>(</a:t>
            </a:r>
            <a:r>
              <a:rPr lang="en-US" sz="3000" dirty="0" err="1">
                <a:effectLst/>
                <a:latin typeface="Times New Roman" panose="02020603050405020304" pitchFamily="18" charset="0"/>
                <a:ea typeface="Times New Roman" panose="02020603050405020304" pitchFamily="18" charset="0"/>
              </a:rPr>
              <a:t>như</a:t>
            </a:r>
            <a:r>
              <a:rPr lang="en-US" sz="3000" dirty="0">
                <a:effectLst/>
                <a:latin typeface="Times New Roman" panose="02020603050405020304" pitchFamily="18" charset="0"/>
                <a:ea typeface="Times New Roman" panose="02020603050405020304" pitchFamily="18" charset="0"/>
              </a:rPr>
              <a:t> ở </a:t>
            </a:r>
            <a:r>
              <a:rPr lang="en-US" sz="3000" dirty="0" err="1">
                <a:effectLst/>
                <a:latin typeface="Times New Roman" panose="02020603050405020304" pitchFamily="18" charset="0"/>
                <a:ea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rPr>
              <a:t> 2a, 2b, 2c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chạy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từng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khối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lệnh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lỗi</a:t>
            </a:r>
            <a:r>
              <a:rPr lang="en-US" sz="3000" dirty="0">
                <a:effectLst/>
                <a:latin typeface="Times New Roman" panose="02020603050405020304" pitchFamily="18" charset="0"/>
                <a:ea typeface="Times New Roman" panose="02020603050405020304" pitchFamily="18" charset="0"/>
              </a:rPr>
              <a:t> ở </a:t>
            </a:r>
            <a:r>
              <a:rPr lang="en-US" sz="3000" dirty="0" err="1">
                <a:effectLst/>
                <a:latin typeface="Times New Roman" panose="02020603050405020304" pitchFamily="18" charset="0"/>
                <a:ea typeface="Times New Roman" panose="02020603050405020304" pitchFamily="18" charset="0"/>
              </a:rPr>
              <a:t>đâu</a:t>
            </a:r>
            <a:r>
              <a:rPr lang="en-US" sz="3000" dirty="0">
                <a:effectLst/>
                <a:latin typeface="Times New Roman" panose="02020603050405020304" pitchFamily="18" charset="0"/>
                <a:ea typeface="Times New Roman" panose="02020603050405020304" pitchFamily="18" charset="0"/>
              </a:rPr>
              <a:t>? )</a:t>
            </a:r>
            <a:endParaRPr lang="en-US" sz="3000" dirty="0"/>
          </a:p>
        </p:txBody>
      </p:sp>
      <p:pic>
        <p:nvPicPr>
          <p:cNvPr id="6" name="Picture 5">
            <a:extLst>
              <a:ext uri="{FF2B5EF4-FFF2-40B4-BE49-F238E27FC236}">
                <a16:creationId xmlns:a16="http://schemas.microsoft.com/office/drawing/2014/main" id="{B07596C8-61F8-989B-CEDF-67E9DA34B7AA}"/>
              </a:ext>
            </a:extLst>
          </p:cNvPr>
          <p:cNvPicPr>
            <a:picLocks noChangeAspect="1"/>
          </p:cNvPicPr>
          <p:nvPr/>
        </p:nvPicPr>
        <p:blipFill>
          <a:blip r:embed="rId2"/>
          <a:stretch>
            <a:fillRect/>
          </a:stretch>
        </p:blipFill>
        <p:spPr>
          <a:xfrm>
            <a:off x="869266" y="3602191"/>
            <a:ext cx="3175000" cy="1514475"/>
          </a:xfrm>
          <a:prstGeom prst="rect">
            <a:avLst/>
          </a:prstGeom>
        </p:spPr>
      </p:pic>
      <p:pic>
        <p:nvPicPr>
          <p:cNvPr id="7" name="Picture 6">
            <a:extLst>
              <a:ext uri="{FF2B5EF4-FFF2-40B4-BE49-F238E27FC236}">
                <a16:creationId xmlns:a16="http://schemas.microsoft.com/office/drawing/2014/main" id="{4F0530EB-1A79-46B9-0EBF-46431B3F2B82}"/>
              </a:ext>
            </a:extLst>
          </p:cNvPr>
          <p:cNvPicPr>
            <a:picLocks noChangeAspect="1"/>
          </p:cNvPicPr>
          <p:nvPr/>
        </p:nvPicPr>
        <p:blipFill>
          <a:blip r:embed="rId3"/>
          <a:stretch>
            <a:fillRect/>
          </a:stretch>
        </p:blipFill>
        <p:spPr>
          <a:xfrm>
            <a:off x="4282493" y="2933241"/>
            <a:ext cx="3073400" cy="2489200"/>
          </a:xfrm>
          <a:prstGeom prst="rect">
            <a:avLst/>
          </a:prstGeom>
        </p:spPr>
      </p:pic>
      <p:pic>
        <p:nvPicPr>
          <p:cNvPr id="8" name="Picture 7">
            <a:extLst>
              <a:ext uri="{FF2B5EF4-FFF2-40B4-BE49-F238E27FC236}">
                <a16:creationId xmlns:a16="http://schemas.microsoft.com/office/drawing/2014/main" id="{88EF7070-E7D0-80CE-1F29-0D6E6426ABF8}"/>
              </a:ext>
            </a:extLst>
          </p:cNvPr>
          <p:cNvPicPr>
            <a:picLocks noChangeAspect="1"/>
          </p:cNvPicPr>
          <p:nvPr/>
        </p:nvPicPr>
        <p:blipFill>
          <a:blip r:embed="rId4"/>
          <a:stretch>
            <a:fillRect/>
          </a:stretch>
        </p:blipFill>
        <p:spPr>
          <a:xfrm>
            <a:off x="7861648" y="3271356"/>
            <a:ext cx="3175000" cy="1845310"/>
          </a:xfrm>
          <a:prstGeom prst="rect">
            <a:avLst/>
          </a:prstGeom>
        </p:spPr>
      </p:pic>
      <p:sp>
        <p:nvSpPr>
          <p:cNvPr id="11" name="TextBox 10">
            <a:extLst>
              <a:ext uri="{FF2B5EF4-FFF2-40B4-BE49-F238E27FC236}">
                <a16:creationId xmlns:a16="http://schemas.microsoft.com/office/drawing/2014/main" id="{D4B77156-B9EE-D238-267F-F15C6C05A3F2}"/>
              </a:ext>
            </a:extLst>
          </p:cNvPr>
          <p:cNvSpPr txBox="1"/>
          <p:nvPr/>
        </p:nvSpPr>
        <p:spPr>
          <a:xfrm>
            <a:off x="419441" y="5422441"/>
            <a:ext cx="3317977" cy="830997"/>
          </a:xfrm>
          <a:prstGeom prst="rect">
            <a:avLst/>
          </a:prstGeom>
          <a:noFill/>
        </p:spPr>
        <p:txBody>
          <a:bodyPr wrap="square">
            <a:spAutoFit/>
          </a:bodyPr>
          <a:lstStyle/>
          <a:p>
            <a:pPr algn="ct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Hình</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2a. </a:t>
            </a:r>
          </a:p>
          <a:p>
            <a:pPr algn="ct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Giới</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thiệu</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phép</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toán</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a:t>
            </a:r>
          </a:p>
        </p:txBody>
      </p:sp>
      <p:sp>
        <p:nvSpPr>
          <p:cNvPr id="15" name="TextBox 14">
            <a:extLst>
              <a:ext uri="{FF2B5EF4-FFF2-40B4-BE49-F238E27FC236}">
                <a16:creationId xmlns:a16="http://schemas.microsoft.com/office/drawing/2014/main" id="{2B58F652-FD67-332B-D76B-3F6B22F9B9BA}"/>
              </a:ext>
            </a:extLst>
          </p:cNvPr>
          <p:cNvSpPr txBox="1"/>
          <p:nvPr/>
        </p:nvSpPr>
        <p:spPr>
          <a:xfrm>
            <a:off x="4281431" y="5422440"/>
            <a:ext cx="2963608" cy="830997"/>
          </a:xfrm>
          <a:prstGeom prst="rect">
            <a:avLst/>
          </a:prstGeom>
          <a:noFill/>
        </p:spPr>
        <p:txBody>
          <a:bodyPr wrap="square">
            <a:spAutoFit/>
          </a:bodyPr>
          <a:lstStyle/>
          <a:p>
            <a:pPr algn="ctr"/>
            <a:r>
              <a:rPr lang="en-US" sz="2400" dirty="0" err="1">
                <a:solidFill>
                  <a:schemeClr val="accent1">
                    <a:lumMod val="90000"/>
                    <a:lumOff val="10000"/>
                  </a:schemeClr>
                </a:solidFill>
                <a:latin typeface="Times New Roman" panose="02020603050405020304" pitchFamily="18" charset="0"/>
                <a:ea typeface="Times New Roman" panose="02020603050405020304" pitchFamily="18" charset="0"/>
              </a:rPr>
              <a:t>Hình</a:t>
            </a:r>
            <a:r>
              <a:rPr lang="en-US" sz="2400" dirty="0">
                <a:solidFill>
                  <a:schemeClr val="accent1">
                    <a:lumMod val="90000"/>
                    <a:lumOff val="10000"/>
                  </a:schemeClr>
                </a:solidFill>
                <a:latin typeface="Times New Roman" panose="02020603050405020304" pitchFamily="18" charset="0"/>
                <a:ea typeface="Times New Roman" panose="02020603050405020304" pitchFamily="18" charset="0"/>
              </a:rPr>
              <a:t> 2b</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p>
          <a:p>
            <a:pPr algn="ct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Thực</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hiện</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tính</a:t>
            </a:r>
            <a:r>
              <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rPr>
              <a:t> </a:t>
            </a:r>
            <a:r>
              <a:rPr lang="en-US" sz="2400" dirty="0" err="1">
                <a:solidFill>
                  <a:schemeClr val="accent1">
                    <a:lumMod val="90000"/>
                    <a:lumOff val="10000"/>
                  </a:schemeClr>
                </a:solidFill>
                <a:effectLst/>
                <a:latin typeface="Times New Roman" panose="02020603050405020304" pitchFamily="18" charset="0"/>
                <a:ea typeface="Times New Roman" panose="02020603050405020304" pitchFamily="18" charset="0"/>
              </a:rPr>
              <a:t>toán</a:t>
            </a:r>
            <a:endParaRPr lang="en-US" sz="2400" dirty="0">
              <a:solidFill>
                <a:schemeClr val="accent1">
                  <a:lumMod val="90000"/>
                  <a:lumOff val="10000"/>
                </a:schemeClr>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9E4ED174-4773-7305-77A3-160DB1419F8E}"/>
              </a:ext>
            </a:extLst>
          </p:cNvPr>
          <p:cNvSpPr txBox="1"/>
          <p:nvPr/>
        </p:nvSpPr>
        <p:spPr>
          <a:xfrm>
            <a:off x="7789052" y="5422440"/>
            <a:ext cx="2950496" cy="830997"/>
          </a:xfrm>
          <a:prstGeom prst="rect">
            <a:avLst/>
          </a:prstGeom>
          <a:noFill/>
        </p:spPr>
        <p:txBody>
          <a:bodyPr wrap="square">
            <a:spAutoFit/>
          </a:bodyPr>
          <a:lstStyle/>
          <a:p>
            <a:pPr algn="ctr"/>
            <a:r>
              <a:rPr lang="en-US" sz="2400" dirty="0" err="1">
                <a:solidFill>
                  <a:schemeClr val="accent1">
                    <a:lumMod val="90000"/>
                    <a:lumOff val="10000"/>
                  </a:schemeClr>
                </a:solidFill>
                <a:latin typeface="Times New Roman" panose="02020603050405020304" pitchFamily="18" charset="0"/>
                <a:ea typeface="Calibri" panose="020F0502020204030204" pitchFamily="34" charset="0"/>
              </a:rPr>
              <a:t>Hình</a:t>
            </a:r>
            <a:r>
              <a:rPr lang="en-US" sz="2400" dirty="0">
                <a:solidFill>
                  <a:schemeClr val="accent1">
                    <a:lumMod val="90000"/>
                    <a:lumOff val="10000"/>
                  </a:schemeClr>
                </a:solidFill>
                <a:latin typeface="Times New Roman" panose="02020603050405020304" pitchFamily="18" charset="0"/>
                <a:ea typeface="Calibri" panose="020F0502020204030204" pitchFamily="34" charset="0"/>
              </a:rPr>
              <a:t> 2c</a:t>
            </a:r>
            <a:r>
              <a:rPr lang="en-US" sz="2400" dirty="0">
                <a:solidFill>
                  <a:schemeClr val="accent1">
                    <a:lumMod val="90000"/>
                    <a:lumOff val="10000"/>
                  </a:schemeClr>
                </a:solidFill>
                <a:effectLst/>
                <a:latin typeface="Times New Roman" panose="02020603050405020304" pitchFamily="18" charset="0"/>
                <a:ea typeface="Calibri" panose="020F0502020204030204" pitchFamily="34" charset="0"/>
              </a:rPr>
              <a:t>.</a:t>
            </a:r>
          </a:p>
          <a:p>
            <a:pPr algn="ctr"/>
            <a:r>
              <a:rPr lang="en-US" sz="2400" dirty="0">
                <a:solidFill>
                  <a:schemeClr val="accent1">
                    <a:lumMod val="90000"/>
                    <a:lumOff val="10000"/>
                  </a:schemeClr>
                </a:solidFill>
                <a:effectLst/>
                <a:latin typeface="Times New Roman" panose="02020603050405020304" pitchFamily="18" charset="0"/>
                <a:ea typeface="Calibri" panose="020F0502020204030204" pitchFamily="34" charset="0"/>
              </a:rPr>
              <a:t> </a:t>
            </a:r>
            <a:r>
              <a:rPr lang="en-US" sz="2400" dirty="0" err="1">
                <a:solidFill>
                  <a:schemeClr val="accent1">
                    <a:lumMod val="90000"/>
                    <a:lumOff val="10000"/>
                  </a:schemeClr>
                </a:solidFill>
                <a:effectLst/>
                <a:latin typeface="Times New Roman" panose="02020603050405020304" pitchFamily="18" charset="0"/>
                <a:ea typeface="Calibri" panose="020F0502020204030204" pitchFamily="34" charset="0"/>
              </a:rPr>
              <a:t>Đưa</a:t>
            </a:r>
            <a:r>
              <a:rPr lang="en-US" sz="2400" dirty="0">
                <a:solidFill>
                  <a:schemeClr val="accent1">
                    <a:lumMod val="90000"/>
                    <a:lumOff val="10000"/>
                  </a:schemeClr>
                </a:solidFill>
                <a:effectLst/>
                <a:latin typeface="Times New Roman" panose="02020603050405020304" pitchFamily="18" charset="0"/>
                <a:ea typeface="Calibri" panose="020F0502020204030204" pitchFamily="34" charset="0"/>
              </a:rPr>
              <a:t> ra </a:t>
            </a:r>
            <a:r>
              <a:rPr lang="en-US" sz="2400" dirty="0" err="1">
                <a:solidFill>
                  <a:schemeClr val="accent1">
                    <a:lumMod val="90000"/>
                    <a:lumOff val="10000"/>
                  </a:schemeClr>
                </a:solidFill>
                <a:effectLst/>
                <a:latin typeface="Times New Roman" panose="02020603050405020304" pitchFamily="18" charset="0"/>
                <a:ea typeface="Calibri" panose="020F0502020204030204" pitchFamily="34" charset="0"/>
              </a:rPr>
              <a:t>kết</a:t>
            </a:r>
            <a:r>
              <a:rPr lang="en-US" sz="2400" dirty="0">
                <a:solidFill>
                  <a:schemeClr val="accent1">
                    <a:lumMod val="90000"/>
                    <a:lumOff val="10000"/>
                  </a:schemeClr>
                </a:solidFill>
                <a:effectLst/>
                <a:latin typeface="Times New Roman" panose="02020603050405020304" pitchFamily="18" charset="0"/>
                <a:ea typeface="Calibri" panose="020F0502020204030204" pitchFamily="34" charset="0"/>
              </a:rPr>
              <a:t> </a:t>
            </a:r>
            <a:r>
              <a:rPr lang="en-US" sz="2400" dirty="0" err="1">
                <a:solidFill>
                  <a:schemeClr val="accent1">
                    <a:lumMod val="90000"/>
                    <a:lumOff val="10000"/>
                  </a:schemeClr>
                </a:solidFill>
                <a:effectLst/>
                <a:latin typeface="Times New Roman" panose="02020603050405020304" pitchFamily="18" charset="0"/>
                <a:ea typeface="Calibri" panose="020F0502020204030204" pitchFamily="34" charset="0"/>
              </a:rPr>
              <a:t>quả</a:t>
            </a:r>
            <a:r>
              <a:rPr lang="en-US" sz="2400" dirty="0">
                <a:solidFill>
                  <a:schemeClr val="accent1">
                    <a:lumMod val="90000"/>
                    <a:lumOff val="10000"/>
                  </a:schemeClr>
                </a:solidFill>
                <a:effectLst/>
                <a:latin typeface="Times New Roman" panose="02020603050405020304" pitchFamily="18" charset="0"/>
                <a:ea typeface="Calibri" panose="020F0502020204030204" pitchFamily="34" charset="0"/>
              </a:rPr>
              <a:t>:</a:t>
            </a:r>
            <a:endParaRPr lang="en-US" sz="2400" dirty="0">
              <a:solidFill>
                <a:schemeClr val="accent1">
                  <a:lumMod val="90000"/>
                  <a:lumOff val="10000"/>
                </a:schemeClr>
              </a:solidFill>
            </a:endParaRPr>
          </a:p>
        </p:txBody>
      </p:sp>
    </p:spTree>
    <p:extLst>
      <p:ext uri="{BB962C8B-B14F-4D97-AF65-F5344CB8AC3E}">
        <p14:creationId xmlns:p14="http://schemas.microsoft.com/office/powerpoint/2010/main" val="247817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567671" y="165283"/>
            <a:ext cx="10684626" cy="6364825"/>
            <a:chOff x="1083585" y="3528268"/>
            <a:chExt cx="10371014" cy="542080"/>
          </a:xfrm>
        </p:grpSpPr>
        <p:grpSp>
          <p:nvGrpSpPr>
            <p:cNvPr id="4" name="Group 3">
              <a:extLst>
                <a:ext uri="{FF2B5EF4-FFF2-40B4-BE49-F238E27FC236}">
                  <a16:creationId xmlns:a16="http://schemas.microsoft.com/office/drawing/2014/main" id="{1E60D107-1923-4049-861C-AAE5B1C9CB24}"/>
                </a:ext>
              </a:extLst>
            </p:cNvPr>
            <p:cNvGrpSpPr/>
            <p:nvPr/>
          </p:nvGrpSpPr>
          <p:grpSpPr>
            <a:xfrm>
              <a:off x="1083585" y="3528268"/>
              <a:ext cx="10371014" cy="542080"/>
              <a:chOff x="1459505" y="3891280"/>
              <a:chExt cx="10371014" cy="542080"/>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438284"/>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59505" y="3918188"/>
                <a:ext cx="2925392" cy="6484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Hoạt</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a:t>
                </a:r>
                <a:endPar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165709" y="3601358"/>
              <a:ext cx="7528413" cy="64849"/>
            </a:xfrm>
            <a:prstGeom prst="rect">
              <a:avLst/>
            </a:prstGeom>
          </p:spPr>
          <p:txBody>
            <a:bodyPr wrap="square">
              <a:spAutoFit/>
            </a:bodyPr>
            <a:lstStyle/>
            <a:p>
              <a:pPr lvl="0" algn="ctr" defTabSz="342900">
                <a:lnSpc>
                  <a:spcPct val="135000"/>
                </a:lnSpc>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sửa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lỗi</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95CFEF5-65BB-46A9-93B7-66A5F04A9AB8}"/>
                  </a:ext>
                </a:extLst>
              </p:cNvPr>
              <p:cNvSpPr/>
              <p:nvPr/>
            </p:nvSpPr>
            <p:spPr>
              <a:xfrm>
                <a:off x="934826" y="1658658"/>
                <a:ext cx="10176542" cy="4641079"/>
              </a:xfrm>
              <a:prstGeom prst="rect">
                <a:avLst/>
              </a:prstGeom>
            </p:spPr>
            <p:txBody>
              <a:bodyPr wrap="square">
                <a:spAutoFit/>
              </a:bodyPr>
              <a:lstStyle/>
              <a:p>
                <a:pPr lvl="0" algn="just" defTabSz="342900">
                  <a:lnSpc>
                    <a:spcPct val="150000"/>
                  </a:lnSpc>
                </a:pPr>
                <a:r>
                  <a:rPr lang="vi-VN" sz="2700" dirty="0">
                    <a:solidFill>
                      <a:schemeClr val="accent1">
                        <a:lumMod val="90000"/>
                        <a:lumOff val="10000"/>
                      </a:schemeClr>
                    </a:solidFill>
                    <a:latin typeface="Times New Roman" panose="02020603050405020304" pitchFamily="18" charset="0"/>
                    <a:cs typeface="Times New Roman" panose="02020603050405020304" pitchFamily="18" charset="0"/>
                  </a:rPr>
                  <a:t>Xét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riêng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khối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lệnh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thực</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hiện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tính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toán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em</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hãy</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c</a:t>
                </a:r>
                <a:r>
                  <a:rPr lang="vi-VN" sz="2700" dirty="0">
                    <a:solidFill>
                      <a:schemeClr val="accent1">
                        <a:lumMod val="90000"/>
                        <a:lumOff val="10000"/>
                      </a:schemeClr>
                    </a:solidFill>
                    <a:latin typeface="Times New Roman" panose="02020603050405020304" pitchFamily="18" charset="0"/>
                    <a:cs typeface="Times New Roman" panose="02020603050405020304" pitchFamily="18" charset="0"/>
                  </a:rPr>
                  <a:t>hạy chương trình từng bước, kết hợp theo dõi sự thay đổi của các biến, các giá trị đầu ra và so sánh với các giá trị tính được theo cách thủ công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trả</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lời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các</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câu</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hỏi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sau</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a:t>
                </a:r>
              </a:p>
              <a:p>
                <a:pPr lvl="0" algn="just" defTabSz="342900">
                  <a:lnSpc>
                    <a:spcPct val="150000"/>
                  </a:lnSpc>
                </a:pPr>
                <a:r>
                  <a:rPr lang="vi-VN" sz="2700" dirty="0">
                    <a:solidFill>
                      <a:schemeClr val="accent1">
                        <a:lumMod val="90000"/>
                        <a:lumOff val="10000"/>
                      </a:schemeClr>
                    </a:solidFill>
                    <a:latin typeface="Times New Roman" panose="02020603050405020304" pitchFamily="18" charset="0"/>
                    <a:cs typeface="Times New Roman" panose="02020603050405020304" pitchFamily="18" charset="0"/>
                  </a:rPr>
                  <a:t>1.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Nguyên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nhân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do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đâu</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dẫn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đến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lỗi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chia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cho</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0?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Cách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sửa</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lỗi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này</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a:t>
                </a:r>
                <a:endParaRPr lang="vi-VN" sz="2700" dirty="0">
                  <a:solidFill>
                    <a:schemeClr val="accent1">
                      <a:lumMod val="90000"/>
                      <a:lumOff val="10000"/>
                    </a:schemeClr>
                  </a:solidFill>
                  <a:latin typeface="Times New Roman" panose="02020603050405020304" pitchFamily="18" charset="0"/>
                  <a:cs typeface="Times New Roman" panose="02020603050405020304" pitchFamily="18" charset="0"/>
                </a:endParaRPr>
              </a:p>
              <a:p>
                <a:pPr lvl="0" algn="just" defTabSz="342900">
                  <a:lnSpc>
                    <a:spcPct val="150000"/>
                  </a:lnSpc>
                </a:pPr>
                <a:r>
                  <a:rPr lang="vi-VN" sz="2700" dirty="0">
                    <a:solidFill>
                      <a:schemeClr val="accent1">
                        <a:lumMod val="90000"/>
                        <a:lumOff val="10000"/>
                      </a:schemeClr>
                    </a:solidFill>
                    <a:latin typeface="Times New Roman" panose="02020603050405020304" pitchFamily="18" charset="0"/>
                    <a:cs typeface="Times New Roman" panose="02020603050405020304" pitchFamily="18" charset="0"/>
                  </a:rPr>
                  <a:t>2.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Cách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khắc</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phục</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lỗi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thiếu</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hạng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tử</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i="1" smtClean="0">
                            <a:solidFill>
                              <a:schemeClr val="accent1">
                                <a:lumMod val="90000"/>
                                <a:lumOff val="10000"/>
                              </a:schemeClr>
                            </a:solidFill>
                            <a:latin typeface="Cambria Math" panose="02040503050406030204" pitchFamily="18" charset="0"/>
                            <a:cs typeface="Times New Roman" panose="02020603050405020304" pitchFamily="18" charset="0"/>
                          </a:rPr>
                        </m:ctrlPr>
                      </m:fPr>
                      <m:num>
                        <m:r>
                          <a:rPr lang="en-US" sz="2700" b="0" i="1" smtClean="0">
                            <a:solidFill>
                              <a:schemeClr val="accent1">
                                <a:lumMod val="90000"/>
                                <a:lumOff val="10000"/>
                              </a:schemeClr>
                            </a:solidFill>
                            <a:latin typeface="Cambria Math" panose="02040503050406030204" pitchFamily="18" charset="0"/>
                            <a:cs typeface="Times New Roman" panose="02020603050405020304" pitchFamily="18" charset="0"/>
                          </a:rPr>
                          <m:t>1</m:t>
                        </m:r>
                      </m:num>
                      <m:den>
                        <m:r>
                          <a:rPr lang="en-US" sz="2700" b="0" i="1" smtClean="0">
                            <a:solidFill>
                              <a:schemeClr val="accent1">
                                <a:lumMod val="90000"/>
                                <a:lumOff val="10000"/>
                              </a:schemeClr>
                            </a:solidFill>
                            <a:latin typeface="Cambria Math" panose="02040503050406030204" pitchFamily="18" charset="0"/>
                            <a:cs typeface="Times New Roman" panose="02020603050405020304" pitchFamily="18" charset="0"/>
                          </a:rPr>
                          <m:t>100</m:t>
                        </m:r>
                      </m:den>
                    </m:f>
                  </m:oMath>
                </a14:m>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và</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thừa</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hạng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tử</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i="1" smtClean="0">
                            <a:solidFill>
                              <a:schemeClr val="accent1">
                                <a:lumMod val="90000"/>
                                <a:lumOff val="10000"/>
                              </a:schemeClr>
                            </a:solidFill>
                            <a:latin typeface="Cambria Math" panose="02040503050406030204" pitchFamily="18" charset="0"/>
                            <a:cs typeface="Times New Roman" panose="02020603050405020304" pitchFamily="18" charset="0"/>
                          </a:rPr>
                        </m:ctrlPr>
                      </m:fPr>
                      <m:num>
                        <m:r>
                          <a:rPr lang="en-US" sz="2700" b="0" i="1" smtClean="0">
                            <a:solidFill>
                              <a:schemeClr val="accent1">
                                <a:lumMod val="90000"/>
                                <a:lumOff val="10000"/>
                              </a:schemeClr>
                            </a:solidFill>
                            <a:latin typeface="Cambria Math" panose="02040503050406030204" pitchFamily="18" charset="0"/>
                            <a:cs typeface="Times New Roman" panose="02020603050405020304" pitchFamily="18" charset="0"/>
                          </a:rPr>
                          <m:t>1</m:t>
                        </m:r>
                      </m:num>
                      <m:den>
                        <m:r>
                          <a:rPr lang="en-US" sz="2700" b="0" i="1" smtClean="0">
                            <a:solidFill>
                              <a:schemeClr val="accent1">
                                <a:lumMod val="90000"/>
                                <a:lumOff val="10000"/>
                              </a:schemeClr>
                            </a:solidFill>
                            <a:latin typeface="Cambria Math" panose="02040503050406030204" pitchFamily="18" charset="0"/>
                            <a:cs typeface="Times New Roman" panose="02020603050405020304" pitchFamily="18" charset="0"/>
                          </a:rPr>
                          <m:t>1</m:t>
                        </m:r>
                      </m:den>
                    </m:f>
                  </m:oMath>
                </a14:m>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a:t>
                </a:r>
                <a:endParaRPr lang="vi-VN" sz="2700" dirty="0">
                  <a:solidFill>
                    <a:schemeClr val="accent1">
                      <a:lumMod val="90000"/>
                      <a:lumOff val="10000"/>
                    </a:schemeClr>
                  </a:solidFill>
                  <a:latin typeface="Times New Roman" panose="02020603050405020304" pitchFamily="18" charset="0"/>
                  <a:cs typeface="Times New Roman" panose="02020603050405020304" pitchFamily="18" charset="0"/>
                </a:endParaRPr>
              </a:p>
              <a:p>
                <a:pPr lvl="0" algn="just" defTabSz="342900">
                  <a:lnSpc>
                    <a:spcPct val="150000"/>
                  </a:lnSpc>
                </a:pPr>
                <a:r>
                  <a:rPr lang="vi-VN" sz="2700" dirty="0">
                    <a:solidFill>
                      <a:schemeClr val="accent1">
                        <a:lumMod val="90000"/>
                        <a:lumOff val="10000"/>
                      </a:schemeClr>
                    </a:solidFill>
                    <a:latin typeface="Times New Roman" panose="02020603050405020304" pitchFamily="18" charset="0"/>
                    <a:cs typeface="Times New Roman" panose="02020603050405020304" pitchFamily="18" charset="0"/>
                  </a:rPr>
                  <a:t>3.	</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Ta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cần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thêm</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lệnh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gì</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để</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nhìn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thấy</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kết</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quả</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tính</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toán</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từng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bước</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của</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p>
              <a:p>
                <a:pPr lvl="0" algn="just" defTabSz="342900">
                  <a:lnSpc>
                    <a:spcPct val="150000"/>
                  </a:lnSpc>
                </a:pP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mỗi</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vòng</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r>
                  <a:rPr lang="en-US" sz="2700" dirty="0" err="1">
                    <a:solidFill>
                      <a:schemeClr val="accent1">
                        <a:lumMod val="90000"/>
                        <a:lumOff val="10000"/>
                      </a:schemeClr>
                    </a:solidFill>
                    <a:latin typeface="Times New Roman" panose="02020603050405020304" pitchFamily="18" charset="0"/>
                    <a:cs typeface="Times New Roman" panose="02020603050405020304" pitchFamily="18" charset="0"/>
                  </a:rPr>
                  <a:t>lặp</a:t>
                </a:r>
                <a:r>
                  <a:rPr lang="en-US" sz="2700" dirty="0">
                    <a:solidFill>
                      <a:schemeClr val="accent1">
                        <a:lumMod val="90000"/>
                        <a:lumOff val="10000"/>
                      </a:schemeClr>
                    </a:solidFill>
                    <a:latin typeface="Times New Roman" panose="02020603050405020304" pitchFamily="18" charset="0"/>
                    <a:cs typeface="Times New Roman" panose="02020603050405020304" pitchFamily="18" charset="0"/>
                  </a:rPr>
                  <a:t>. </a:t>
                </a:r>
                <a:endParaRPr lang="vi-VN" sz="2700" dirty="0">
                  <a:solidFill>
                    <a:schemeClr val="accent1">
                      <a:lumMod val="90000"/>
                      <a:lumOff val="10000"/>
                    </a:schemeClr>
                  </a:solidFill>
                  <a:latin typeface="Times New Roman" panose="02020603050405020304" pitchFamily="18"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995CFEF5-65BB-46A9-93B7-66A5F04A9AB8}"/>
                  </a:ext>
                </a:extLst>
              </p:cNvPr>
              <p:cNvSpPr>
                <a:spLocks noRot="1" noChangeAspect="1" noMove="1" noResize="1" noEditPoints="1" noAdjustHandles="1" noChangeArrowheads="1" noChangeShapeType="1" noTextEdit="1"/>
              </p:cNvSpPr>
              <p:nvPr/>
            </p:nvSpPr>
            <p:spPr>
              <a:xfrm>
                <a:off x="934826" y="1658658"/>
                <a:ext cx="10176542" cy="4641079"/>
              </a:xfrm>
              <a:prstGeom prst="rect">
                <a:avLst/>
              </a:prstGeom>
              <a:blipFill>
                <a:blip r:embed="rId4"/>
                <a:stretch>
                  <a:fillRect l="-1138" r="-1078" b="-262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50258F5-35FC-4674-AA29-75D035C716FC}"/>
              </a:ext>
            </a:extLst>
          </p:cNvPr>
          <p:cNvSpPr txBox="1"/>
          <p:nvPr/>
        </p:nvSpPr>
        <p:spPr>
          <a:xfrm>
            <a:off x="3402626" y="449048"/>
            <a:ext cx="3036254" cy="707886"/>
          </a:xfrm>
          <a:prstGeom prst="rect">
            <a:avLst/>
          </a:prstGeom>
          <a:noFill/>
        </p:spPr>
        <p:txBody>
          <a:bodyPr wrap="square" rtlCol="0">
            <a:spAutoFit/>
          </a:bodyPr>
          <a:lstStyle/>
          <a:p>
            <a:pPr algn="ctr"/>
            <a:r>
              <a:rPr lang="en-US" sz="4000" b="1" dirty="0">
                <a:solidFill>
                  <a:schemeClr val="accent3">
                    <a:lumMod val="50000"/>
                  </a:schemeClr>
                </a:solidFill>
                <a:latin typeface="Times New Roman" panose="02020603050405020304" pitchFamily="18" charset="0"/>
                <a:cs typeface="Times New Roman" panose="02020603050405020304" pitchFamily="18" charset="0"/>
              </a:rPr>
              <a:t>2. </a:t>
            </a:r>
            <a:r>
              <a:rPr lang="vi-VN" sz="4000" b="1" dirty="0">
                <a:solidFill>
                  <a:schemeClr val="accent3">
                    <a:lumMod val="50000"/>
                  </a:schemeClr>
                </a:solidFill>
                <a:latin typeface="Times New Roman" panose="02020603050405020304" pitchFamily="18" charset="0"/>
                <a:cs typeface="Times New Roman" panose="02020603050405020304" pitchFamily="18" charset="0"/>
              </a:rPr>
              <a:t>SỬA LỖ</a:t>
            </a:r>
            <a:r>
              <a:rPr lang="en-US" sz="4000" b="1" dirty="0">
                <a:solidFill>
                  <a:schemeClr val="accent3">
                    <a:lumMod val="50000"/>
                  </a:schemeClr>
                </a:solidFill>
                <a:latin typeface="Times New Roman" panose="02020603050405020304" pitchFamily="18" charset="0"/>
                <a:cs typeface="Times New Roman" panose="02020603050405020304" pitchFamily="18" charset="0"/>
              </a:rPr>
              <a:t>I</a:t>
            </a:r>
            <a:r>
              <a:rPr lang="vi-VN" sz="4000" b="1" dirty="0">
                <a:solidFill>
                  <a:schemeClr val="accent3">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315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D99E59-87EB-DE7B-C00E-9EA3DF010F02}"/>
              </a:ext>
            </a:extLst>
          </p:cNvPr>
          <p:cNvSpPr txBox="1"/>
          <p:nvPr/>
        </p:nvSpPr>
        <p:spPr>
          <a:xfrm>
            <a:off x="4107043" y="652391"/>
            <a:ext cx="7043615" cy="701859"/>
          </a:xfrm>
          <a:prstGeom prst="rect">
            <a:avLst/>
          </a:prstGeom>
          <a:noFill/>
        </p:spPr>
        <p:txBody>
          <a:bodyPr wrap="square">
            <a:spAutoFit/>
          </a:bodyPr>
          <a:lstStyle/>
          <a:p>
            <a:pPr algn="just">
              <a:lnSpc>
                <a:spcPct val="150000"/>
              </a:lnSpc>
            </a:pPr>
            <a:r>
              <a:rPr lang="vi-VN" altLang="zh-CN" sz="3000" b="1" dirty="0">
                <a:solidFill>
                  <a:schemeClr val="accent1">
                    <a:lumMod val="75000"/>
                  </a:schemeClr>
                </a:solidFill>
                <a:latin typeface="Times New Roman" panose="02020603050405020304" pitchFamily="18" charset="0"/>
                <a:cs typeface="Times New Roman" panose="02020603050405020304" pitchFamily="18" charset="0"/>
              </a:rPr>
              <a:t> S</a:t>
            </a:r>
            <a:r>
              <a:rPr lang="en-US" altLang="zh-CN" sz="3000" b="1" dirty="0">
                <a:solidFill>
                  <a:schemeClr val="accent1">
                    <a:lumMod val="75000"/>
                  </a:schemeClr>
                </a:solidFill>
                <a:latin typeface="Times New Roman" panose="02020603050405020304" pitchFamily="18" charset="0"/>
                <a:cs typeface="Times New Roman" panose="02020603050405020304" pitchFamily="18" charset="0"/>
              </a:rPr>
              <a:t>ử</a:t>
            </a:r>
            <a:r>
              <a:rPr lang="vi-VN" altLang="zh-CN" sz="3000" b="1" dirty="0">
                <a:solidFill>
                  <a:schemeClr val="accent1">
                    <a:lumMod val="75000"/>
                  </a:schemeClr>
                </a:solidFill>
                <a:latin typeface="Times New Roman" panose="02020603050405020304" pitchFamily="18" charset="0"/>
                <a:cs typeface="Times New Roman" panose="02020603050405020304" pitchFamily="18" charset="0"/>
              </a:rPr>
              <a:t>a các lỗi phát hiện được</a:t>
            </a:r>
            <a:endParaRPr lang="en-US" altLang="zh-CN" sz="30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5" name="组合 31">
            <a:extLst>
              <a:ext uri="{FF2B5EF4-FFF2-40B4-BE49-F238E27FC236}">
                <a16:creationId xmlns:a16="http://schemas.microsoft.com/office/drawing/2014/main" id="{023EC25B-ED26-B80C-DB27-FDDDB461838B}"/>
              </a:ext>
            </a:extLst>
          </p:cNvPr>
          <p:cNvGrpSpPr/>
          <p:nvPr/>
        </p:nvGrpSpPr>
        <p:grpSpPr>
          <a:xfrm>
            <a:off x="1798812" y="522406"/>
            <a:ext cx="2236613" cy="779317"/>
            <a:chOff x="1828798" y="932844"/>
            <a:chExt cx="3177716" cy="1021522"/>
          </a:xfrm>
          <a:effectLst>
            <a:outerShdw blurRad="50800" dist="38100" dir="5400000" algn="t" rotWithShape="0">
              <a:prstClr val="black">
                <a:alpha val="40000"/>
              </a:prstClr>
            </a:outerShdw>
          </a:effectLst>
        </p:grpSpPr>
        <p:sp>
          <p:nvSpPr>
            <p:cNvPr id="6" name="圆角矩形 32">
              <a:extLst>
                <a:ext uri="{FF2B5EF4-FFF2-40B4-BE49-F238E27FC236}">
                  <a16:creationId xmlns:a16="http://schemas.microsoft.com/office/drawing/2014/main" id="{A49717F8-2967-FC22-9D1B-ED91072D7E00}"/>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Hướ</a:t>
              </a:r>
              <a:r>
                <a:rPr kumimoji="0" lang="en-US" altLang="zh-CN" sz="3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ng </a:t>
              </a:r>
              <a:r>
                <a:rPr kumimoji="0" lang="en-US" altLang="zh-CN" sz="3000" b="1"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dẫn</a:t>
              </a:r>
              <a:endParaRPr kumimoji="0" lang="en-US" sz="3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7" name="圆角矩形 33">
              <a:extLst>
                <a:ext uri="{FF2B5EF4-FFF2-40B4-BE49-F238E27FC236}">
                  <a16:creationId xmlns:a16="http://schemas.microsoft.com/office/drawing/2014/main" id="{89B292AA-9C5B-1C4A-C74C-AC31AA419524}"/>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8" name="图片 15">
            <a:extLst>
              <a:ext uri="{FF2B5EF4-FFF2-40B4-BE49-F238E27FC236}">
                <a16:creationId xmlns:a16="http://schemas.microsoft.com/office/drawing/2014/main" id="{2C92BC7E-D2EA-367F-D162-A81023C47740}"/>
              </a:ext>
            </a:extLst>
          </p:cNvPr>
          <p:cNvPicPr>
            <a:picLocks noChangeAspect="1"/>
          </p:cNvPicPr>
          <p:nvPr/>
        </p:nvPicPr>
        <p:blipFill rotWithShape="1">
          <a:blip r:embed="rId2">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7EAEEB3-5091-66E7-64C3-A786E5192A4F}"/>
                  </a:ext>
                </a:extLst>
              </p:cNvPr>
              <p:cNvSpPr txBox="1"/>
              <p:nvPr/>
            </p:nvSpPr>
            <p:spPr>
              <a:xfrm>
                <a:off x="821741" y="1667632"/>
                <a:ext cx="7043615" cy="1670457"/>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giảm</a:t>
                </a:r>
                <a:r>
                  <a:rPr lang="en-US" sz="3000" dirty="0">
                    <a:latin typeface="Times New Roman" panose="02020603050405020304" pitchFamily="18" charset="0"/>
                    <a:cs typeface="Times New Roman" panose="02020603050405020304" pitchFamily="18" charset="0"/>
                  </a:rPr>
                  <a:t> n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100</m:t>
                        </m:r>
                      </m:den>
                    </m:f>
                  </m:oMath>
                </a14:m>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lỗi</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0</a:t>
                </a:r>
              </a:p>
            </p:txBody>
          </p:sp>
        </mc:Choice>
        <mc:Fallback xmlns="">
          <p:sp>
            <p:nvSpPr>
              <p:cNvPr id="9" name="TextBox 8">
                <a:extLst>
                  <a:ext uri="{FF2B5EF4-FFF2-40B4-BE49-F238E27FC236}">
                    <a16:creationId xmlns:a16="http://schemas.microsoft.com/office/drawing/2014/main" id="{C7EAEEB3-5091-66E7-64C3-A786E5192A4F}"/>
                  </a:ext>
                </a:extLst>
              </p:cNvPr>
              <p:cNvSpPr txBox="1">
                <a:spLocks noRot="1" noChangeAspect="1" noMove="1" noResize="1" noEditPoints="1" noAdjustHandles="1" noChangeArrowheads="1" noChangeShapeType="1" noTextEdit="1"/>
              </p:cNvSpPr>
              <p:nvPr/>
            </p:nvSpPr>
            <p:spPr>
              <a:xfrm>
                <a:off x="821741" y="1667632"/>
                <a:ext cx="7043615" cy="1670457"/>
              </a:xfrm>
              <a:prstGeom prst="rect">
                <a:avLst/>
              </a:prstGeom>
              <a:blipFill>
                <a:blip r:embed="rId3"/>
                <a:stretch>
                  <a:fillRect l="-2078" t="-4745" b="-1058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8F25E6E-A0D6-4712-56B6-C28BAEDFF4EB}"/>
              </a:ext>
            </a:extLst>
          </p:cNvPr>
          <p:cNvPicPr>
            <a:picLocks noChangeAspect="1"/>
          </p:cNvPicPr>
          <p:nvPr/>
        </p:nvPicPr>
        <p:blipFill>
          <a:blip r:embed="rId4"/>
          <a:stretch>
            <a:fillRect/>
          </a:stretch>
        </p:blipFill>
        <p:spPr>
          <a:xfrm>
            <a:off x="8307825" y="1584776"/>
            <a:ext cx="2560991" cy="93659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54F1D7A-9D95-BD1F-9F0F-C64985DB9933}"/>
                  </a:ext>
                </a:extLst>
              </p:cNvPr>
              <p:cNvSpPr txBox="1"/>
              <p:nvPr/>
            </p:nvSpPr>
            <p:spPr>
              <a:xfrm>
                <a:off x="821741" y="3599516"/>
                <a:ext cx="7475385" cy="1205971"/>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n &lt; 2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smtClean="0">
                            <a:latin typeface="Cambria Math" panose="02040503050406030204" pitchFamily="18" charset="0"/>
                          </a:rPr>
                        </m:ctrlPr>
                      </m:fPr>
                      <m:num>
                        <m:r>
                          <a:rPr lang="en-US" sz="3000" b="0" i="1" smtClean="0">
                            <a:latin typeface="Cambria Math" panose="02040503050406030204" pitchFamily="18" charset="0"/>
                          </a:rPr>
                          <m:t>1</m:t>
                        </m:r>
                      </m:num>
                      <m:den>
                        <m:r>
                          <a:rPr lang="en-US" sz="3000" b="0" i="1" smtClean="0">
                            <a:latin typeface="Cambria Math" panose="02040503050406030204" pitchFamily="18" charset="0"/>
                          </a:rPr>
                          <m:t>1</m:t>
                        </m:r>
                      </m:den>
                    </m:f>
                  </m:oMath>
                </a14:m>
                <a:endParaRPr lang="en-US" sz="3000"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54F1D7A-9D95-BD1F-9F0F-C64985DB9933}"/>
                  </a:ext>
                </a:extLst>
              </p:cNvPr>
              <p:cNvSpPr txBox="1">
                <a:spLocks noRot="1" noChangeAspect="1" noMove="1" noResize="1" noEditPoints="1" noAdjustHandles="1" noChangeArrowheads="1" noChangeShapeType="1" noTextEdit="1"/>
              </p:cNvSpPr>
              <p:nvPr/>
            </p:nvSpPr>
            <p:spPr>
              <a:xfrm>
                <a:off x="821741" y="3599516"/>
                <a:ext cx="7475385" cy="1205971"/>
              </a:xfrm>
              <a:prstGeom prst="rect">
                <a:avLst/>
              </a:prstGeom>
              <a:blipFill>
                <a:blip r:embed="rId5"/>
                <a:stretch>
                  <a:fillRect l="-1958" t="-6566" b="-606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6C3C0D0-1789-DBDA-5F25-40F0637C0600}"/>
              </a:ext>
            </a:extLst>
          </p:cNvPr>
          <p:cNvPicPr>
            <a:picLocks noChangeAspect="1"/>
          </p:cNvPicPr>
          <p:nvPr/>
        </p:nvPicPr>
        <p:blipFill>
          <a:blip r:embed="rId6"/>
          <a:stretch>
            <a:fillRect/>
          </a:stretch>
        </p:blipFill>
        <p:spPr>
          <a:xfrm>
            <a:off x="8307825" y="2912926"/>
            <a:ext cx="2639705" cy="1373180"/>
          </a:xfrm>
          <a:prstGeom prst="rect">
            <a:avLst/>
          </a:prstGeom>
        </p:spPr>
      </p:pic>
      <p:sp>
        <p:nvSpPr>
          <p:cNvPr id="14" name="TextBox 13">
            <a:extLst>
              <a:ext uri="{FF2B5EF4-FFF2-40B4-BE49-F238E27FC236}">
                <a16:creationId xmlns:a16="http://schemas.microsoft.com/office/drawing/2014/main" id="{C1A13833-2CF0-5F0C-BD1C-C8174385503A}"/>
              </a:ext>
            </a:extLst>
          </p:cNvPr>
          <p:cNvSpPr txBox="1"/>
          <p:nvPr/>
        </p:nvSpPr>
        <p:spPr>
          <a:xfrm>
            <a:off x="822602" y="4994542"/>
            <a:ext cx="7340262"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lặp</a:t>
            </a:r>
            <a:r>
              <a:rPr lang="en-US" sz="3000" dirty="0">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40D68DAF-CAB3-00BA-34A9-C3921DAC5A54}"/>
              </a:ext>
            </a:extLst>
          </p:cNvPr>
          <p:cNvPicPr>
            <a:picLocks noChangeAspect="1"/>
          </p:cNvPicPr>
          <p:nvPr/>
        </p:nvPicPr>
        <p:blipFill>
          <a:blip r:embed="rId7"/>
          <a:stretch>
            <a:fillRect/>
          </a:stretch>
        </p:blipFill>
        <p:spPr>
          <a:xfrm>
            <a:off x="5610626" y="5022989"/>
            <a:ext cx="2686500" cy="526059"/>
          </a:xfrm>
          <a:prstGeom prst="rect">
            <a:avLst/>
          </a:prstGeom>
        </p:spPr>
      </p:pic>
      <p:pic>
        <p:nvPicPr>
          <p:cNvPr id="16" name="Picture 15">
            <a:extLst>
              <a:ext uri="{FF2B5EF4-FFF2-40B4-BE49-F238E27FC236}">
                <a16:creationId xmlns:a16="http://schemas.microsoft.com/office/drawing/2014/main" id="{508F23F8-8C27-9B89-B8D8-60BEFF29892C}"/>
              </a:ext>
            </a:extLst>
          </p:cNvPr>
          <p:cNvPicPr>
            <a:picLocks noChangeAspect="1"/>
          </p:cNvPicPr>
          <p:nvPr/>
        </p:nvPicPr>
        <p:blipFill>
          <a:blip r:embed="rId8"/>
          <a:stretch>
            <a:fillRect/>
          </a:stretch>
        </p:blipFill>
        <p:spPr>
          <a:xfrm>
            <a:off x="8510953" y="4653481"/>
            <a:ext cx="2639705" cy="1697784"/>
          </a:xfrm>
          <a:prstGeom prst="rect">
            <a:avLst/>
          </a:prstGeom>
        </p:spPr>
      </p:pic>
    </p:spTree>
    <p:extLst>
      <p:ext uri="{BB962C8B-B14F-4D97-AF65-F5344CB8AC3E}">
        <p14:creationId xmlns:p14="http://schemas.microsoft.com/office/powerpoint/2010/main" val="8337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710</Words>
  <Application>Microsoft Office PowerPoint</Application>
  <PresentationFormat>Widescreen</PresentationFormat>
  <Paragraphs>70</Paragraphs>
  <Slides>16</Slides>
  <Notes>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等线</vt:lpstr>
      <vt:lpstr>Arial</vt:lpstr>
      <vt:lpstr>Calibri</vt:lpstr>
      <vt:lpstr>Calibri Light</vt:lpstr>
      <vt:lpstr>Cambria Math</vt:lpstr>
      <vt:lpstr>Segoe Print</vt:lpstr>
      <vt:lpstr>Times New Roman</vt:lpstr>
      <vt:lpstr>UTM Avo</vt:lpstr>
      <vt:lpstr>字魂59号-创粗黑</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KIM TRANG</dc:creator>
  <cp:lastModifiedBy>NGUYEN THI KIM TRANG</cp:lastModifiedBy>
  <cp:revision>5</cp:revision>
  <dcterms:created xsi:type="dcterms:W3CDTF">2024-11-27T06:10:15Z</dcterms:created>
  <dcterms:modified xsi:type="dcterms:W3CDTF">2024-11-27T07:11:26Z</dcterms:modified>
</cp:coreProperties>
</file>