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A398E-0989-45B8-B5F6-D07E8B762B55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ED858-B21C-409F-8D91-62977B16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61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18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7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35764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6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8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64BD-E002-4C27-AAFA-EFB0B13ABD20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CCE6-85D2-4959-9D24-DD4E4C3F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4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86248"/>
            <a:ext cx="12282152" cy="6944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2281" y="1416676"/>
            <a:ext cx="10522039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 HOẠCH BÀI DẠY TIẾNG </a:t>
            </a: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160" y="2967335"/>
            <a:ext cx="114610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CÁCH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DẪN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TRỰC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TIẾP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CÁCH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DẪN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GIÁN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TIẾP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VIỆC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SỬ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DỤNG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CÂU</a:t>
            </a:r>
            <a:endParaRPr lang="en-US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4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6282" y="153404"/>
            <a:ext cx="3064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7886" y="1326524"/>
            <a:ext cx="10419009" cy="510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41"/>
            <a:ext cx="12101847" cy="69117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0372" y="462497"/>
            <a:ext cx="342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0417" y="1273866"/>
            <a:ext cx="5263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0417" y="1930134"/>
            <a:ext cx="7989194" cy="3728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endParaRPr lang="en-US" sz="2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15900" marR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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41"/>
            <a:ext cx="12101847" cy="69117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0372" y="462497"/>
            <a:ext cx="342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6816" y="1273866"/>
            <a:ext cx="605101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0417" y="1930134"/>
            <a:ext cx="7989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12538"/>
              </p:ext>
            </p:extLst>
          </p:nvPr>
        </p:nvGraphicFramePr>
        <p:xfrm>
          <a:off x="1546816" y="2391799"/>
          <a:ext cx="8563172" cy="2616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0793"/>
                <a:gridCol w="3138194"/>
                <a:gridCol w="1700011"/>
                <a:gridCol w="158417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6635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3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1" y="-976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7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2" y="917359"/>
            <a:ext cx="786075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9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5" y="-61878"/>
            <a:ext cx="2346661" cy="979237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5104E58F-C17A-47F3-B579-C51AF53AF4F2}"/>
              </a:ext>
            </a:extLst>
          </p:cNvPr>
          <p:cNvSpPr txBox="1"/>
          <p:nvPr/>
        </p:nvSpPr>
        <p:spPr>
          <a:xfrm>
            <a:off x="2678545" y="1981201"/>
            <a:ext cx="863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noProof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KÍNH</a:t>
            </a:r>
            <a:r>
              <a:rPr lang="en-US" altLang="zh-CN" sz="5000" b="1" noProof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noProof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</a:t>
            </a:r>
            <a:endParaRPr lang="en-US" altLang="zh-CN" sz="5000" b="1" noProof="0" dirty="0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kumimoji="0" lang="en-US" altLang="zh-CN" sz="50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KHỎE</a:t>
            </a:r>
            <a:r>
              <a:rPr kumimoji="0" lang="en-US" altLang="zh-CN" sz="50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50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50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AEA7A9-3CED-4097-AC74-320E7957D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7476" y="-297956"/>
            <a:ext cx="2322777" cy="1963082"/>
          </a:xfrm>
          <a:prstGeom prst="rect">
            <a:avLst/>
          </a:prstGeom>
        </p:spPr>
      </p:pic>
      <p:pic>
        <p:nvPicPr>
          <p:cNvPr id="15" name="图片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06" y="362369"/>
            <a:ext cx="4750039" cy="8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3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6276" y="1401707"/>
            <a:ext cx="8139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355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370" y="953959"/>
            <a:ext cx="11861260" cy="483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GIÁN 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189" y="2167313"/>
            <a:ext cx="401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314633"/>
              </p:ext>
            </p:extLst>
          </p:nvPr>
        </p:nvGraphicFramePr>
        <p:xfrm>
          <a:off x="1068946" y="2995562"/>
          <a:ext cx="10647594" cy="21044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49198"/>
                <a:gridCol w="3549198"/>
                <a:gridCol w="3549198"/>
              </a:tblGrid>
              <a:tr h="58456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53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2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00866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10586"/>
              </p:ext>
            </p:extLst>
          </p:nvPr>
        </p:nvGraphicFramePr>
        <p:xfrm>
          <a:off x="838200" y="1648811"/>
          <a:ext cx="10723793" cy="32416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0679"/>
                <a:gridCol w="3582220"/>
                <a:gridCol w="3609656"/>
                <a:gridCol w="1611238"/>
              </a:tblGrid>
              <a:tr h="53804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PHIẾU HỌC TẬP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vi-VN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vi-VN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TÌM HIỂU VỀ VIỆC DẪN TRỰC TIẾP VÀ CÁCH DẪN GIÁN TIẾP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 marL="50624" marR="50624" marT="25312" marB="25312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+mj-lt"/>
                      </a:endParaRPr>
                    </a:p>
                  </a:txBody>
                  <a:tcPr marL="50624" marR="50624" marT="25312" marB="25312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+mj-lt"/>
                      </a:endParaRPr>
                    </a:p>
                  </a:txBody>
                  <a:tcPr marL="50624" marR="50624" marT="25312" marB="25312"/>
                </a:tc>
              </a:tr>
              <a:tr h="538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</a:tr>
              <a:tr h="941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</a:tr>
              <a:tr h="1223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72060"/>
            <a:ext cx="12041746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</a:t>
            </a:r>
            <a:r>
              <a:rPr lang="vi-VN" sz="25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GIÁN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24052"/>
            <a:ext cx="12041746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</a:t>
            </a:r>
            <a:r>
              <a:rPr lang="vi-VN" sz="25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GIÁN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9859" y="1228036"/>
            <a:ext cx="962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PHIẾU HỌC TẬP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TÌM HIỂU VỀ VIỆC DẪN TRỰC TIẾP VÀ CÁCH DẪN GIÁN TIẾP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56686"/>
              </p:ext>
            </p:extLst>
          </p:nvPr>
        </p:nvGraphicFramePr>
        <p:xfrm>
          <a:off x="129861" y="1826326"/>
          <a:ext cx="11100516" cy="34626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5880"/>
                <a:gridCol w="3228991"/>
                <a:gridCol w="3322750"/>
                <a:gridCol w="2562895"/>
              </a:tblGrid>
              <a:tr h="501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</a:tr>
              <a:tr h="1083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rách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</a:txBody>
                  <a:tcPr marL="37968" marR="37968" marT="0" marB="0"/>
                </a:tc>
              </a:tr>
              <a:tr h="1877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8" marR="379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1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4C0791A-6676-4043-BBF1-DD2993D19C98}"/>
              </a:ext>
            </a:extLst>
          </p:cNvPr>
          <p:cNvSpPr/>
          <p:nvPr/>
        </p:nvSpPr>
        <p:spPr>
          <a:xfrm flipV="1">
            <a:off x="1" y="957356"/>
            <a:ext cx="12192000" cy="45708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6">
            <a:extLst>
              <a:ext uri="{FF2B5EF4-FFF2-40B4-BE49-F238E27FC236}">
                <a16:creationId xmlns:a16="http://schemas.microsoft.com/office/drawing/2014/main" xmlns="" id="{659187C7-F00E-4F5F-AAE6-CC604EA9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48" y="1668591"/>
            <a:ext cx="5362079" cy="5360140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xmlns="" id="{49EA166C-615D-4A0B-852D-906C9A10A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1" y="833495"/>
            <a:ext cx="1163599" cy="16453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0255" y="363689"/>
            <a:ext cx="12041746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 DẪN TRỰC TIẾP, CÁCH DẪN </a:t>
            </a:r>
            <a:r>
              <a:rPr lang="vi-VN" sz="25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GIÁN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US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VIỆC SỬ DỤNG DẤU CÂU</a:t>
            </a:r>
            <a:endParaRPr lang="en-US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9618" y="1111724"/>
            <a:ext cx="394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91" y="2137893"/>
            <a:ext cx="82625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995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>
            <a:extLst>
              <a:ext uri="{FF2B5EF4-FFF2-40B4-BE49-F238E27FC236}">
                <a16:creationId xmlns:a16="http://schemas.microsoft.com/office/drawing/2014/main" xmlns="" id="{076DDD80-3A95-4CA4-99AD-E9775C7018EB}"/>
              </a:ext>
            </a:extLst>
          </p:cNvPr>
          <p:cNvGrpSpPr/>
          <p:nvPr/>
        </p:nvGrpSpPr>
        <p:grpSpPr>
          <a:xfrm>
            <a:off x="3530596" y="-365957"/>
            <a:ext cx="8871759" cy="6315995"/>
            <a:chOff x="1762543" y="-20073"/>
            <a:chExt cx="8666914" cy="4883621"/>
          </a:xfrm>
        </p:grpSpPr>
        <p:cxnSp>
          <p:nvCxnSpPr>
            <p:cNvPr id="6" name="直接连接符 3">
              <a:extLst>
                <a:ext uri="{FF2B5EF4-FFF2-40B4-BE49-F238E27FC236}">
                  <a16:creationId xmlns:a16="http://schemas.microsoft.com/office/drawing/2014/main" xmlns="" id="{C2451489-4166-426C-A87E-736498CEC981}"/>
                </a:ext>
              </a:extLst>
            </p:cNvPr>
            <p:cNvCxnSpPr/>
            <p:nvPr/>
          </p:nvCxnSpPr>
          <p:spPr>
            <a:xfrm>
              <a:off x="4015408" y="0"/>
              <a:ext cx="0" cy="176253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xmlns="" id="{FC0827ED-D25E-4138-8B53-DA59AF76BFAE}"/>
                </a:ext>
              </a:extLst>
            </p:cNvPr>
            <p:cNvCxnSpPr/>
            <p:nvPr/>
          </p:nvCxnSpPr>
          <p:spPr>
            <a:xfrm>
              <a:off x="8408503" y="-20073"/>
              <a:ext cx="0" cy="176253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9" name="云形 5">
              <a:extLst>
                <a:ext uri="{FF2B5EF4-FFF2-40B4-BE49-F238E27FC236}">
                  <a16:creationId xmlns:a16="http://schemas.microsoft.com/office/drawing/2014/main" xmlns="" id="{472D155E-DBE0-456E-B257-FD3095BD8121}"/>
                </a:ext>
              </a:extLst>
            </p:cNvPr>
            <p:cNvSpPr/>
            <p:nvPr/>
          </p:nvSpPr>
          <p:spPr>
            <a:xfrm>
              <a:off x="1762543" y="1285461"/>
              <a:ext cx="8666914" cy="3578087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30B32558-38C9-4B4F-B6F6-BC67E1E5A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92" y="2849777"/>
            <a:ext cx="3564788" cy="38150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7143" y="1944961"/>
            <a:ext cx="6604749" cy="2985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...”.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373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467" y="1326524"/>
            <a:ext cx="7482626" cy="379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15071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6282" y="153404"/>
            <a:ext cx="3064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369" y="862885"/>
            <a:ext cx="10856890" cy="621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Lời dẫn: </a:t>
            </a:r>
            <a:r>
              <a:rPr lang="vi-VN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Nuôi vật hèn kém cuối cùng cũng vô dụng, chi bằng đem chọi lấy một tiếng cười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Cách dẫn: Dùng dấu hai chấm và dấu ngoặc kép nhắc lại nguyên văn ý nghĩ của nhân vật Thành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a. 5 lần. Trong 5 lần cụm từ 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được sử dụng trong lời thoại của ông Giuốc-đanh, có 3 lần là lời dẫn trực tiếp được đặt trong dấu ngoặc kép và 2 lần là lời dẫn gián tiếp. (Ông Giuốc-đanh –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ồ, ồ, cụ lớn! Chú mày thong thả tí đã. Cái tiếng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đáng thưởng lắm.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 lớn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không phải là một tiếng tầm thường đâu nhé. Này, cụ lớn thưởng cho các chú đây).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Cách ông Giuốc-đanh sử dụng cụm từ cụ lớn lặp đi lặp lại thể hiện ông ta rất thích thú, hài lòng khi được thợ phụ gọi mình như vậy; qua đó cho thấy nét tính cách "trưởng giả học làm sang" của ông ta.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 Đoạn văn sau dùng cách dẫn trực tiếp thứ hai: Biết ông Giuốc-đanh là "trưởng giả học làm sang", gã thợ phụ bèn nghĩ cách dùng lời nịnh nọt ngọt ngào để vòi tiền ông ta: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Bẩm cụ lớn, anh em chúng tôi đội ơn cụ lớn lắm lắm.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Nghe vậy, ông Giuốc-đanh vô cùng đắc ý. Ông thốt lên: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vi-VN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 lớn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</a:t>
            </a:r>
            <a:r>
              <a:rPr lang="vi-VN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vi-VN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ồ, ồ, cụ lớn!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mày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thong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thả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tí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đáng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thưởng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lắm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”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tầm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đâu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nhé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thưởng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27051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73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1282</Words>
  <Application>Microsoft Office PowerPoint</Application>
  <PresentationFormat>Custom</PresentationFormat>
  <Paragraphs>98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83</cp:revision>
  <dcterms:created xsi:type="dcterms:W3CDTF">2024-06-26T02:09:29Z</dcterms:created>
  <dcterms:modified xsi:type="dcterms:W3CDTF">2024-07-07T11:36:21Z</dcterms:modified>
</cp:coreProperties>
</file>