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61" r:id="rId2"/>
    <p:sldId id="5300121" r:id="rId3"/>
    <p:sldId id="5300149" r:id="rId4"/>
    <p:sldId id="263" r:id="rId5"/>
    <p:sldId id="5300123" r:id="rId6"/>
    <p:sldId id="5300124" r:id="rId7"/>
    <p:sldId id="5300150" r:id="rId8"/>
    <p:sldId id="5300145" r:id="rId9"/>
    <p:sldId id="5300151" r:id="rId10"/>
    <p:sldId id="5300152" r:id="rId11"/>
    <p:sldId id="5300154" r:id="rId12"/>
    <p:sldId id="5300153" r:id="rId13"/>
    <p:sldId id="5300137" r:id="rId14"/>
    <p:sldId id="5300140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76E"/>
    <a:srgbClr val="F39679"/>
    <a:srgbClr val="7A5A49"/>
    <a:srgbClr val="EBD8C3"/>
    <a:srgbClr val="644B3D"/>
    <a:srgbClr val="F2E8DC"/>
    <a:srgbClr val="634A3C"/>
    <a:srgbClr val="3A1E1C"/>
    <a:srgbClr val="E7D0B7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8"/>
    <p:restoredTop sz="91810" autoAdjust="0"/>
  </p:normalViewPr>
  <p:slideViewPr>
    <p:cSldViewPr>
      <p:cViewPr varScale="1">
        <p:scale>
          <a:sx n="67" d="100"/>
          <a:sy n="67" d="100"/>
        </p:scale>
        <p:origin x="59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9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80ED6D-A15D-4DD0-91C5-E10EE0EC1CA2}" type="datetimeFigureOut">
              <a:rPr lang="zh-CN" altLang="en-US"/>
              <a:t>2024/9/20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BD857B-CB84-4D50-AB6B-377002D1CB9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6061D6-068F-4AF1-89DC-FD0BBDA577C0}" type="datetimeFigureOut">
              <a:rPr lang="zh-CN" altLang="en-US"/>
              <a:t>2024/9/20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FB874C-D56D-4B8A-A23F-C902E897D8C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Phan: 0934.115.359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9DC2-6D12-4ECE-B595-35CFCF05F9F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357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10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248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11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346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12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277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13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5568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D45067-FC4A-42A9-A8C8-DE4247682A48}" type="slidenum">
              <a:rPr lang="zh-CN" altLang="en-US" smtClean="0">
                <a:latin typeface="等线" panose="02010600030101010101" pitchFamily="2" charset="-122"/>
              </a:rPr>
              <a:t>14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990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21D00-798A-4423-999E-94316F3B12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40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9DC2-6D12-4ECE-B595-35CFCF05F9FB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45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DD1059-245B-4B9E-8C07-D420D1EC6642}" type="slidenum">
              <a:rPr lang="zh-CN" altLang="en-US" smtClean="0">
                <a:latin typeface="等线" panose="02010600030101010101" pitchFamily="2" charset="-122"/>
              </a:rPr>
              <a:t>4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6F6481-8FB1-4D23-9C5D-CCB473F8D6BC}" type="slidenum">
              <a:rPr lang="zh-CN" altLang="en-US" smtClean="0">
                <a:latin typeface="等线" panose="02010600030101010101" pitchFamily="2" charset="-122"/>
              </a:rPr>
              <a:t>5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085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6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7028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6F6481-8FB1-4D23-9C5D-CCB473F8D6BC}" type="slidenum">
              <a:rPr lang="zh-CN" altLang="en-US" smtClean="0">
                <a:latin typeface="等线" panose="02010600030101010101" pitchFamily="2" charset="-122"/>
              </a:rPr>
              <a:t>7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185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8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235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9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42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2065-2E76-4155-970F-09C68C1694B7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F685B-3B0A-4673-B7A6-34227C1673F3}"/>
              </a:ext>
            </a:extLst>
          </p:cNvPr>
          <p:cNvSpPr txBox="1"/>
          <p:nvPr userDrawn="1"/>
        </p:nvSpPr>
        <p:spPr>
          <a:xfrm>
            <a:off x="11018912" y="6597352"/>
            <a:ext cx="1173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</a:rPr>
              <a:t>Ms. Ngoc Phan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30C6-EAC0-4175-9C44-5EBF1BD124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7DE2-E91D-459F-91FA-690BCFDF032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139441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62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E950-5A03-4F87-8D24-3FAA79F9EF9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5391-EA0F-4189-801B-0CF241232E6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046A-B11C-43B4-ABA0-9DF2461868D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1B3C-6248-4F61-94D2-2F11746B269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60A7-83EC-4140-ACEC-8D2862BF20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409F-BEA5-403B-8CBF-BC8F610B124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FCB8-49B1-4CBF-814A-6A3FB5A4224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CFEF-EE6B-43CB-9ECD-CD02389A523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16241-0DBB-4490-B1B3-F7D57AEA63E9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D9599-96EE-4DC3-B077-4960037C035E}"/>
              </a:ext>
            </a:extLst>
          </p:cNvPr>
          <p:cNvSpPr txBox="1"/>
          <p:nvPr userDrawn="1"/>
        </p:nvSpPr>
        <p:spPr>
          <a:xfrm>
            <a:off x="11115600" y="6608385"/>
            <a:ext cx="1173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Ms. Ngoc Phan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8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B5FC80-8EB5-CB46-9A06-498F5E0F5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3"/>
            <a:ext cx="121560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57B0CB-1608-4DED-AF70-E2101F6C4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8969" y="4346742"/>
            <a:ext cx="1843031" cy="2515195"/>
          </a:xfrm>
          <a:prstGeom prst="rect">
            <a:avLst/>
          </a:prstGeom>
        </p:spPr>
      </p:pic>
      <p:pic>
        <p:nvPicPr>
          <p:cNvPr id="3" name="Picture 6" descr="Vector du lịch Việt Nam miễn phí tuyệt đẹp">
            <a:extLst>
              <a:ext uri="{FF2B5EF4-FFF2-40B4-BE49-F238E27FC236}">
                <a16:creationId xmlns:a16="http://schemas.microsoft.com/office/drawing/2014/main" id="{542553F5-4E08-444E-8FF1-B483C2E8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34" b="92380" l="938" r="96952">
                        <a14:foregroundMark x1="9496" y1="42087" x2="21923" y2="44080"/>
                        <a14:foregroundMark x1="21923" y1="44080" x2="26260" y2="46307"/>
                        <a14:foregroundMark x1="13716" y1="33177" x2="22626" y2="36108"/>
                        <a14:foregroundMark x1="22626" y1="36108" x2="22626" y2="36108"/>
                        <a14:foregroundMark x1="89449" y1="38335" x2="87808" y2="43376"/>
                        <a14:foregroundMark x1="90152" y1="45604" x2="89449" y2="48183"/>
                        <a14:foregroundMark x1="92380" y1="52755" x2="90152" y2="54865"/>
                        <a14:foregroundMark x1="96131" y1="58382" x2="90387" y2="61665"/>
                        <a14:foregroundMark x1="96249" y1="68113" x2="96249" y2="68113"/>
                        <a14:foregroundMark x1="97069" y1="65885" x2="97069" y2="65885"/>
                        <a14:foregroundMark x1="95428" y1="56506" x2="95428" y2="56506"/>
                        <a14:foregroundMark x1="93552" y1="47948" x2="93552" y2="47948"/>
                        <a14:foregroundMark x1="91090" y1="36108" x2="91090" y2="39273"/>
                        <a14:foregroundMark x1="91090" y1="25909" x2="93200" y2="26143"/>
                        <a14:foregroundMark x1="66706" y1="7034" x2="66706" y2="7034"/>
                        <a14:foregroundMark x1="4572" y1="45721" x2="23095" y2="46659"/>
                        <a14:foregroundMark x1="3751" y1="68113" x2="3751" y2="65533"/>
                        <a14:foregroundMark x1="18757" y1="33177" x2="18757" y2="33177"/>
                        <a14:foregroundMark x1="21102" y1="30363" x2="21102" y2="30363"/>
                        <a14:foregroundMark x1="22392" y1="31301" x2="21805" y2="30129"/>
                        <a14:foregroundMark x1="27081" y1="38335" x2="27784" y2="41266"/>
                        <a14:foregroundMark x1="50528" y1="33177" x2="59906" y2="30363"/>
                        <a14:foregroundMark x1="59906" y1="30363" x2="58968" y2="41032"/>
                        <a14:foregroundMark x1="58968" y1="41032" x2="57796" y2="41618"/>
                        <a14:foregroundMark x1="58851" y1="28722" x2="58851" y2="28722"/>
                        <a14:foregroundMark x1="54982" y1="28136" x2="55686" y2="34584"/>
                        <a14:foregroundMark x1="21336" y1="30012" x2="26964" y2="40680"/>
                        <a14:foregroundMark x1="26964" y1="40680" x2="31536" y2="41149"/>
                        <a14:foregroundMark x1="15240" y1="30012" x2="13365" y2="27198"/>
                        <a14:foregroundMark x1="10903" y1="33177" x2="15240" y2="36694"/>
                        <a14:foregroundMark x1="938" y1="47362" x2="13247" y2="44431"/>
                        <a14:foregroundMark x1="13247" y1="44431" x2="17585" y2="44666"/>
                        <a14:foregroundMark x1="68347" y1="15592" x2="75498" y2="16530"/>
                        <a14:backgroundMark x1="14771" y1="77960" x2="91208" y2="81125"/>
                        <a14:backgroundMark x1="32591" y1="81712" x2="78898" y2="83705"/>
                        <a14:backgroundMark x1="21454" y1="82298" x2="76436" y2="84994"/>
                        <a14:backgroundMark x1="24267" y1="83822" x2="92966" y2="88042"/>
                        <a14:backgroundMark x1="34467" y1="86401" x2="66002" y2="88511"/>
                        <a14:backgroundMark x1="66002" y1="88511" x2="41852" y2="88277"/>
                        <a14:backgroundMark x1="41852" y1="88277" x2="72450" y2="90387"/>
                        <a14:backgroundMark x1="39508" y1="79719" x2="28722" y2="83353"/>
                        <a14:backgroundMark x1="28722" y1="83353" x2="41032" y2="97421"/>
                        <a14:backgroundMark x1="41032" y1="97421" x2="36342" y2="85463"/>
                        <a14:backgroundMark x1="36342" y1="85463" x2="21571" y2="83118"/>
                        <a14:backgroundMark x1="21571" y1="83118" x2="25557" y2="93904"/>
                        <a14:backgroundMark x1="25557" y1="93904" x2="29543" y2="94842"/>
                        <a14:backgroundMark x1="62720" y1="87808" x2="51348" y2="87573"/>
                        <a14:backgroundMark x1="51348" y1="87573" x2="60492" y2="96366"/>
                        <a14:backgroundMark x1="60492" y1="96366" x2="86166" y2="97538"/>
                        <a14:backgroundMark x1="86166" y1="97538" x2="71395" y2="92497"/>
                        <a14:backgroundMark x1="71395" y1="92497" x2="54982" y2="9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28" y="4056194"/>
            <a:ext cx="3623873" cy="36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F126EEB-7A2E-48DA-B208-BF255B979AD3}"/>
              </a:ext>
            </a:extLst>
          </p:cNvPr>
          <p:cNvSpPr/>
          <p:nvPr/>
        </p:nvSpPr>
        <p:spPr>
          <a:xfrm>
            <a:off x="5316711" y="1158505"/>
            <a:ext cx="1558577" cy="5278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2"/>
                </a:solidFill>
                <a:latin typeface="Tinta Script" pitchFamily="50" charset="0"/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Bài</a:t>
            </a:r>
            <a:r>
              <a:rPr lang="en-US" sz="4400" b="1" dirty="0">
                <a:solidFill>
                  <a:schemeClr val="accent2"/>
                </a:solidFill>
                <a:latin typeface="Tinta Script" pitchFamily="50" charset="0"/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 1</a:t>
            </a:r>
            <a:endParaRPr lang="en-US" sz="4400" b="1" dirty="0">
              <a:latin typeface="Tinta Script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F54DA43B-CEBC-433F-ADBF-51ADD2281EED}"/>
              </a:ext>
            </a:extLst>
          </p:cNvPr>
          <p:cNvSpPr txBox="1"/>
          <p:nvPr/>
        </p:nvSpPr>
        <p:spPr>
          <a:xfrm>
            <a:off x="740081" y="2511258"/>
            <a:ext cx="10711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Thương</a:t>
            </a:r>
            <a:r>
              <a:rPr lang="en-US" altLang="zh-CN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nhớ</a:t>
            </a:r>
            <a:r>
              <a:rPr lang="en-US" altLang="zh-CN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quê</a:t>
            </a:r>
            <a:r>
              <a:rPr lang="en-US" altLang="zh-CN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hương</a:t>
            </a:r>
            <a:endParaRPr lang="zh-CN" altLang="en-US" sz="7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Flamingo Script" pitchFamily="2" charset="0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DEF9A-CAD8-4AD5-8D63-F129E8DDF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61" y="97299"/>
            <a:ext cx="1843029" cy="14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057EA9E-CE6B-4049-B575-E26FFE112FB2}"/>
              </a:ext>
            </a:extLst>
          </p:cNvPr>
          <p:cNvGrpSpPr/>
          <p:nvPr/>
        </p:nvGrpSpPr>
        <p:grpSpPr>
          <a:xfrm>
            <a:off x="0" y="0"/>
            <a:ext cx="5163227" cy="1696627"/>
            <a:chOff x="7557167" y="1704259"/>
            <a:chExt cx="4364974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310" y="2066323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2.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thơ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3D123EB-41C9-BC4A-B109-B8E38EAFD916}"/>
              </a:ext>
            </a:extLst>
          </p:cNvPr>
          <p:cNvSpPr txBox="1"/>
          <p:nvPr/>
        </p:nvSpPr>
        <p:spPr>
          <a:xfrm>
            <a:off x="4839387" y="990534"/>
            <a:ext cx="664744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Diễn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đạt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xúc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suy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ngẫm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bằng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những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ngữ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hình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ảnh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sống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động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gợi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Dùng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láy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các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biện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pháp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hình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ảnh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tượng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trưng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, …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để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làm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tăng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hiệu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quả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biểu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đạt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.</a:t>
            </a:r>
          </a:p>
          <a:p>
            <a:endParaRPr lang="en-US" sz="2600" dirty="0">
              <a:latin typeface="SVN-KG Ten Thousand Reasons" panose="02040603050506020204" pitchFamily="18" charset="0"/>
            </a:endParaRPr>
          </a:p>
        </p:txBody>
      </p:sp>
      <p:pic>
        <p:nvPicPr>
          <p:cNvPr id="2050" name="Picture 2" descr="Girl - national author's day girl book cats reading - CleanPNG / KissPNG">
            <a:extLst>
              <a:ext uri="{FF2B5EF4-FFF2-40B4-BE49-F238E27FC236}">
                <a16:creationId xmlns:a16="http://schemas.microsoft.com/office/drawing/2014/main" id="{18544564-7493-0142-B277-9F773DF3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222" r="93111">
                        <a14:foregroundMark x1="28222" y1="26559" x2="28000" y2="19140"/>
                        <a14:foregroundMark x1="28000" y1="19140" x2="30889" y2="12473"/>
                        <a14:foregroundMark x1="30889" y1="12473" x2="48556" y2="22258"/>
                        <a14:foregroundMark x1="50111" y1="18172" x2="49222" y2="16882"/>
                        <a14:foregroundMark x1="50667" y1="16559" x2="54111" y2="15054"/>
                        <a14:foregroundMark x1="48778" y1="14086" x2="48556" y2="16129"/>
                        <a14:foregroundMark x1="67889" y1="21398" x2="67556" y2="14409"/>
                        <a14:foregroundMark x1="67556" y1="14409" x2="73333" y2="21613"/>
                        <a14:foregroundMark x1="74222" y1="18925" x2="74889" y2="15699"/>
                        <a14:foregroundMark x1="80222" y1="31935" x2="83556" y2="32688"/>
                        <a14:foregroundMark x1="80556" y1="41290" x2="84222" y2="40108"/>
                        <a14:foregroundMark x1="87111" y1="64301" x2="92000" y2="68602"/>
                        <a14:foregroundMark x1="89444" y1="76452" x2="89444" y2="76452"/>
                        <a14:foregroundMark x1="8556" y1="82581" x2="4333" y2="82796"/>
                        <a14:foregroundMark x1="13222" y1="45054" x2="14222" y2="53871"/>
                        <a14:foregroundMark x1="7000" y1="50538" x2="14222" y2="50753"/>
                        <a14:foregroundMark x1="7222" y1="59785" x2="12556" y2="61398"/>
                        <a14:foregroundMark x1="6222" y1="57957" x2="7889" y2="58172"/>
                        <a14:foregroundMark x1="91667" y1="40968" x2="85000" y2="43763"/>
                        <a14:foregroundMark x1="85000" y1="43763" x2="85000" y2="43763"/>
                        <a14:foregroundMark x1="87556" y1="44839" x2="87556" y2="44839"/>
                        <a14:foregroundMark x1="90111" y1="77634" x2="90111" y2="71075"/>
                        <a14:foregroundMark x1="91000" y1="73333" x2="92000" y2="73548"/>
                        <a14:foregroundMark x1="86778" y1="43763" x2="93111" y2="45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58" y="1216024"/>
            <a:ext cx="5193934" cy="53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FE0AB2-DD7F-C24E-8198-876C34B2976C}"/>
              </a:ext>
            </a:extLst>
          </p:cNvPr>
          <p:cNvSpPr txBox="1"/>
          <p:nvPr/>
        </p:nvSpPr>
        <p:spPr>
          <a:xfrm>
            <a:off x="2746717" y="3092605"/>
            <a:ext cx="6365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VN" dirty="0"/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id="{2BCFA39B-A799-C34A-893A-6BCD2CE01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6705" y="3284984"/>
            <a:ext cx="5930240" cy="3090930"/>
          </a:xfrm>
          <a:prstGeom prst="rect">
            <a:avLst/>
          </a:prstGeom>
        </p:spPr>
      </p:pic>
      <p:grpSp>
        <p:nvGrpSpPr>
          <p:cNvPr id="20" name="组合 4">
            <a:extLst>
              <a:ext uri="{FF2B5EF4-FFF2-40B4-BE49-F238E27FC236}">
                <a16:creationId xmlns:a16="http://schemas.microsoft.com/office/drawing/2014/main" id="{EDD49437-1B3D-C54F-8C5C-5640EE59F1A8}"/>
              </a:ext>
            </a:extLst>
          </p:cNvPr>
          <p:cNvGrpSpPr/>
          <p:nvPr/>
        </p:nvGrpSpPr>
        <p:grpSpPr>
          <a:xfrm>
            <a:off x="8163111" y="2605825"/>
            <a:ext cx="768163" cy="883997"/>
            <a:chOff x="6480295" y="1041329"/>
            <a:chExt cx="768163" cy="883997"/>
          </a:xfrm>
        </p:grpSpPr>
        <p:pic>
          <p:nvPicPr>
            <p:cNvPr id="21" name="图片 145">
              <a:extLst>
                <a:ext uri="{FF2B5EF4-FFF2-40B4-BE49-F238E27FC236}">
                  <a16:creationId xmlns:a16="http://schemas.microsoft.com/office/drawing/2014/main" id="{4C2EB81E-F7A5-5848-8439-1D539426E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22" name="文本框 125">
              <a:extLst>
                <a:ext uri="{FF2B5EF4-FFF2-40B4-BE49-F238E27FC236}">
                  <a16:creationId xmlns:a16="http://schemas.microsoft.com/office/drawing/2014/main" id="{FA5DFFD2-44D7-9744-8706-9FBB12D18BE9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BCECD93-E5BB-D842-B7F3-1E68FDFFB6FD}"/>
              </a:ext>
            </a:extLst>
          </p:cNvPr>
          <p:cNvSpPr/>
          <p:nvPr/>
        </p:nvSpPr>
        <p:spPr>
          <a:xfrm>
            <a:off x="5795152" y="4432112"/>
            <a:ext cx="5546077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vi-VN" sz="2000" i="1" dirty="0">
                <a:solidFill>
                  <a:srgbClr val="7A5A49"/>
                </a:solidFill>
                <a:latin typeface="Open Sans" panose="020B0606030504020204" pitchFamily="34" charset="0"/>
              </a:rPr>
              <a:t>Chiếc thuyền nhẹ hăng như con tuấn mã</a:t>
            </a:r>
            <a:r>
              <a:rPr lang="vi-VN" sz="2000" i="1" dirty="0">
                <a:solidFill>
                  <a:srgbClr val="7A5A49"/>
                </a:solidFill>
              </a:rPr>
              <a:t/>
            </a:r>
            <a:br>
              <a:rPr lang="vi-VN" sz="2000" i="1" dirty="0">
                <a:solidFill>
                  <a:srgbClr val="7A5A49"/>
                </a:solidFill>
              </a:rPr>
            </a:br>
            <a:r>
              <a:rPr lang="vi-VN" sz="2000" i="1" dirty="0">
                <a:solidFill>
                  <a:srgbClr val="7A5A49"/>
                </a:solidFill>
                <a:highlight>
                  <a:srgbClr val="F39679"/>
                </a:highlight>
                <a:latin typeface="Open Sans" panose="020B0606030504020204" pitchFamily="34" charset="0"/>
              </a:rPr>
              <a:t>Phăng</a:t>
            </a:r>
            <a:r>
              <a:rPr lang="vi-VN" sz="2000" i="1" dirty="0">
                <a:solidFill>
                  <a:srgbClr val="7A5A49"/>
                </a:solidFill>
                <a:latin typeface="Open Sans" panose="020B0606030504020204" pitchFamily="34" charset="0"/>
              </a:rPr>
              <a:t> mái chèo </a:t>
            </a:r>
            <a:r>
              <a:rPr lang="vi-VN" sz="2000" i="1" dirty="0">
                <a:solidFill>
                  <a:srgbClr val="7A5A49"/>
                </a:solidFill>
                <a:highlight>
                  <a:srgbClr val="00FFFF"/>
                </a:highlight>
                <a:latin typeface="Open Sans" panose="020B0606030504020204" pitchFamily="34" charset="0"/>
              </a:rPr>
              <a:t>mạnh mẽ </a:t>
            </a:r>
            <a:r>
              <a:rPr lang="vi-VN" sz="2000" i="1" dirty="0">
                <a:solidFill>
                  <a:srgbClr val="7A5A49"/>
                </a:solidFill>
                <a:highlight>
                  <a:srgbClr val="F39679"/>
                </a:highlight>
                <a:latin typeface="Open Sans" panose="020B0606030504020204" pitchFamily="34" charset="0"/>
              </a:rPr>
              <a:t>vượt </a:t>
            </a:r>
            <a:r>
              <a:rPr lang="vi-VN" sz="2000" i="1" dirty="0">
                <a:solidFill>
                  <a:srgbClr val="7A5A49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trường giang</a:t>
            </a:r>
            <a:r>
              <a:rPr lang="vi-VN" sz="2000" i="1" dirty="0">
                <a:solidFill>
                  <a:srgbClr val="7A5A49"/>
                </a:solidFill>
                <a:latin typeface="Open Sans" panose="020B0606030504020204" pitchFamily="34" charset="0"/>
              </a:rPr>
              <a:t>.</a:t>
            </a:r>
            <a:r>
              <a:rPr lang="vi-VN" sz="2000" i="1" dirty="0">
                <a:solidFill>
                  <a:srgbClr val="7A5A49"/>
                </a:solidFill>
              </a:rPr>
              <a:t/>
            </a:r>
            <a:br>
              <a:rPr lang="vi-VN" sz="2000" i="1" dirty="0">
                <a:solidFill>
                  <a:srgbClr val="7A5A49"/>
                </a:solidFill>
              </a:rPr>
            </a:br>
            <a:r>
              <a:rPr lang="vi-VN" sz="2000" i="1" dirty="0">
                <a:solidFill>
                  <a:srgbClr val="7A5A49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Cánh buồm </a:t>
            </a:r>
            <a:r>
              <a:rPr lang="vi-VN" sz="2000" i="1" dirty="0">
                <a:solidFill>
                  <a:srgbClr val="7A5A49"/>
                </a:solidFill>
                <a:latin typeface="Open Sans" panose="020B0606030504020204" pitchFamily="34" charset="0"/>
              </a:rPr>
              <a:t>trương, to như </a:t>
            </a:r>
            <a:r>
              <a:rPr lang="vi-VN" sz="2000" i="1" dirty="0">
                <a:solidFill>
                  <a:srgbClr val="7A5A49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mảnh hồn làng</a:t>
            </a:r>
            <a:r>
              <a:rPr lang="vi-VN" sz="2000" i="1" dirty="0">
                <a:solidFill>
                  <a:srgbClr val="7A5A49"/>
                </a:solidFill>
              </a:rPr>
              <a:t/>
            </a:r>
            <a:br>
              <a:rPr lang="vi-VN" sz="2000" i="1" dirty="0">
                <a:solidFill>
                  <a:srgbClr val="7A5A49"/>
                </a:solidFill>
              </a:rPr>
            </a:br>
            <a:r>
              <a:rPr lang="vi-VN" sz="2000" i="1" dirty="0">
                <a:solidFill>
                  <a:srgbClr val="7A5A49"/>
                </a:solidFill>
                <a:highlight>
                  <a:srgbClr val="F39679"/>
                </a:highlight>
                <a:latin typeface="Open Sans" panose="020B0606030504020204" pitchFamily="34" charset="0"/>
              </a:rPr>
              <a:t>Rướn</a:t>
            </a:r>
            <a:r>
              <a:rPr lang="vi-VN" sz="2000" i="1" dirty="0">
                <a:solidFill>
                  <a:srgbClr val="7A5A49"/>
                </a:solidFill>
                <a:latin typeface="Open Sans" panose="020B0606030504020204" pitchFamily="34" charset="0"/>
              </a:rPr>
              <a:t> thân trắng bao la thâu góp gió...</a:t>
            </a:r>
            <a:endParaRPr lang="en-VN" sz="2000" i="1" dirty="0">
              <a:solidFill>
                <a:srgbClr val="7A5A49"/>
              </a:solidFill>
            </a:endParaRPr>
          </a:p>
        </p:txBody>
      </p:sp>
      <p:pic>
        <p:nvPicPr>
          <p:cNvPr id="24" name="Picture 6" descr="Very Cute Cat Wearing Glasses Reading Book Wall Mural Buy, 47% OFF">
            <a:extLst>
              <a:ext uri="{FF2B5EF4-FFF2-40B4-BE49-F238E27FC236}">
                <a16:creationId xmlns:a16="http://schemas.microsoft.com/office/drawing/2014/main" id="{DC4F2731-4D84-DC44-91CE-CBB008FED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455" r="96000">
                        <a14:foregroundMark x1="25455" y1="17455" x2="25455" y2="19273"/>
                        <a14:foregroundMark x1="25091" y1="19818" x2="21455" y2="33818"/>
                        <a14:foregroundMark x1="21455" y1="33818" x2="24000" y2="38909"/>
                        <a14:foregroundMark x1="9091" y1="41273" x2="9091" y2="41273"/>
                        <a14:foregroundMark x1="8727" y1="68909" x2="10000" y2="69091"/>
                        <a14:foregroundMark x1="5636" y1="73636" x2="10364" y2="73818"/>
                        <a14:foregroundMark x1="82545" y1="63818" x2="90545" y2="64545"/>
                        <a14:foregroundMark x1="90545" y1="64545" x2="90909" y2="65455"/>
                        <a14:foregroundMark x1="79818" y1="70364" x2="90727" y2="71455"/>
                        <a14:foregroundMark x1="93818" y1="72364" x2="94909" y2="74545"/>
                        <a14:foregroundMark x1="81091" y1="40545" x2="89273" y2="39091"/>
                        <a14:foregroundMark x1="89273" y1="39091" x2="96000" y2="41455"/>
                        <a14:foregroundMark x1="96000" y1="41455" x2="94364" y2="48727"/>
                        <a14:foregroundMark x1="94364" y1="48727" x2="89636" y2="54909"/>
                        <a14:foregroundMark x1="81091" y1="54545" x2="83636" y2="46727"/>
                        <a14:foregroundMark x1="83636" y1="46727" x2="88727" y2="43091"/>
                        <a14:foregroundMark x1="89273" y1="38000" x2="89455" y2="36364"/>
                        <a14:foregroundMark x1="83636" y1="36909" x2="79091" y2="38000"/>
                        <a14:foregroundMark x1="25273" y1="15636" x2="25273" y2="15636"/>
                        <a14:foregroundMark x1="26000" y1="14545" x2="26000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81" y="5098493"/>
            <a:ext cx="2285097" cy="22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51B9DE-689C-984F-B987-577B9C23C9BA}"/>
              </a:ext>
            </a:extLst>
          </p:cNvPr>
          <p:cNvCxnSpPr/>
          <p:nvPr/>
        </p:nvCxnSpPr>
        <p:spPr>
          <a:xfrm>
            <a:off x="5951984" y="4797152"/>
            <a:ext cx="4536504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A031C2-67FA-0041-B977-FA20C23F4898}"/>
              </a:ext>
            </a:extLst>
          </p:cNvPr>
          <p:cNvCxnSpPr/>
          <p:nvPr/>
        </p:nvCxnSpPr>
        <p:spPr>
          <a:xfrm>
            <a:off x="5915856" y="5373216"/>
            <a:ext cx="4536504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585116"/>
      </p:ext>
    </p:extLst>
  </p:cSld>
  <p:clrMapOvr>
    <a:masterClrMapping/>
  </p:clrMapOvr>
  <p:transition spd="slow" advTm="43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057EA9E-CE6B-4049-B575-E26FFE112FB2}"/>
              </a:ext>
            </a:extLst>
          </p:cNvPr>
          <p:cNvGrpSpPr/>
          <p:nvPr/>
        </p:nvGrpSpPr>
        <p:grpSpPr>
          <a:xfrm>
            <a:off x="570424" y="425179"/>
            <a:ext cx="5163227" cy="1696627"/>
            <a:chOff x="7557167" y="1704259"/>
            <a:chExt cx="4364974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310" y="2066323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2.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thơ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D668C97-BA5F-43A2-A893-BDB5923C4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603" flipH="1" flipV="1">
            <a:off x="10140403" y="-129172"/>
            <a:ext cx="1390692" cy="927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213488-511F-4650-A96D-4FB133DC8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0404" y="0"/>
            <a:ext cx="1201596" cy="8010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3D123EB-41C9-BC4A-B109-B8E38EAFD916}"/>
              </a:ext>
            </a:extLst>
          </p:cNvPr>
          <p:cNvSpPr txBox="1"/>
          <p:nvPr/>
        </p:nvSpPr>
        <p:spPr>
          <a:xfrm>
            <a:off x="134739" y="2339393"/>
            <a:ext cx="559891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Lựa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chọn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bổ</a:t>
            </a:r>
            <a:r>
              <a:rPr lang="en-US" sz="2600" dirty="0">
                <a:latin typeface="SVN-KG Ten Thousand Reasons" panose="02040603050506020204" pitchFamily="18" charset="0"/>
              </a:rPr>
              <a:t> sung </a:t>
            </a:r>
            <a:r>
              <a:rPr lang="en-US" sz="2600" dirty="0" err="1">
                <a:latin typeface="SVN-KG Ten Thousand Reasons" panose="02040603050506020204" pitchFamily="18" charset="0"/>
              </a:rPr>
              <a:t>hoặc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giảm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bớt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số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đảm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bảo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mỗi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dòng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có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tám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chữ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Nên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gieo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vần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chân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theo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cặp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câu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.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Thay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thế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các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đã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có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bằng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những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gần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âm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Sử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dụng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dấu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câu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linh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hoạt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Đọc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diễn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để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lắng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nghe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nhịp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điệu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bài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thơ</a:t>
            </a:r>
            <a:endParaRPr lang="en-US" sz="2600" dirty="0">
              <a:solidFill>
                <a:schemeClr val="accent2">
                  <a:lumMod val="50000"/>
                </a:schemeClr>
              </a:solidFill>
              <a:latin typeface="SVN-KG Ten Thousand Reasons" panose="020406030505060202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2600" dirty="0">
              <a:latin typeface="SVN-KG Ten Thousand Reasons" panose="02040603050506020204" pitchFamily="18" charset="0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9A7FC517-BEDE-4D41-AA1E-EBA088FC3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829" y="1609421"/>
            <a:ext cx="5930240" cy="4321480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id="{7ED3B4C0-5AFC-1542-BC0C-67FAEA520E7E}"/>
              </a:ext>
            </a:extLst>
          </p:cNvPr>
          <p:cNvGrpSpPr/>
          <p:nvPr/>
        </p:nvGrpSpPr>
        <p:grpSpPr>
          <a:xfrm>
            <a:off x="8790147" y="908720"/>
            <a:ext cx="768163" cy="883997"/>
            <a:chOff x="6480295" y="1041329"/>
            <a:chExt cx="768163" cy="883997"/>
          </a:xfrm>
        </p:grpSpPr>
        <p:pic>
          <p:nvPicPr>
            <p:cNvPr id="12" name="图片 145">
              <a:extLst>
                <a:ext uri="{FF2B5EF4-FFF2-40B4-BE49-F238E27FC236}">
                  <a16:creationId xmlns:a16="http://schemas.microsoft.com/office/drawing/2014/main" id="{2326DEC6-4CC0-7A4D-BCE6-A046B09A1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3" name="文本框 125">
              <a:extLst>
                <a:ext uri="{FF2B5EF4-FFF2-40B4-BE49-F238E27FC236}">
                  <a16:creationId xmlns:a16="http://schemas.microsoft.com/office/drawing/2014/main" id="{45EAC26D-A4AD-DF4B-A9B7-37D3E6C74F37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3F99B83-0309-5E4B-A76B-FFC2F1FB0AD7}"/>
              </a:ext>
            </a:extLst>
          </p:cNvPr>
          <p:cNvSpPr/>
          <p:nvPr/>
        </p:nvSpPr>
        <p:spPr>
          <a:xfrm>
            <a:off x="6785271" y="2397241"/>
            <a:ext cx="5546077" cy="34163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người hỏi cách làm thơ tám chữ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trả lời dễ lắm chứ ai </a:t>
            </a:r>
            <a:r>
              <a:rPr lang="vi-VN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 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Nghĩ làm sao thì cứ viết nên </a:t>
            </a:r>
            <a:r>
              <a:rPr lang="vi-VN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vần điệu không bó như thơ </a:t>
            </a:r>
            <a:r>
              <a:rPr lang="vi-VN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</a:p>
          <a:p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Cốt là nghe êm êm theo tiếng </a:t>
            </a:r>
            <a:r>
              <a:rPr lang="vi-VN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một vần chỉ phải một lần </a:t>
            </a:r>
            <a:r>
              <a:rPr lang="vi-VN" sz="2400" i="1" dirty="0">
                <a:highlight>
                  <a:srgbClr val="F3967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 hai câu lại được đổi âm </a:t>
            </a:r>
            <a:r>
              <a:rPr lang="vi-VN" sz="2400" i="1" dirty="0">
                <a:highlight>
                  <a:srgbClr val="F3967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rôì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bằng hết lại đến phiên trắc trắc</a:t>
            </a:r>
            <a:endParaRPr lang="en-VN" sz="2400" i="1" dirty="0">
              <a:solidFill>
                <a:srgbClr val="7A5A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Very Cute Cat Wearing Glasses Reading Book Wall Mural Buy, 47% OFF">
            <a:extLst>
              <a:ext uri="{FF2B5EF4-FFF2-40B4-BE49-F238E27FC236}">
                <a16:creationId xmlns:a16="http://schemas.microsoft.com/office/drawing/2014/main" id="{E4E15A79-850B-D140-AFF1-C8292BDB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455" r="96000">
                        <a14:foregroundMark x1="25455" y1="17455" x2="25455" y2="19273"/>
                        <a14:foregroundMark x1="25091" y1="19818" x2="21455" y2="33818"/>
                        <a14:foregroundMark x1="21455" y1="33818" x2="24000" y2="38909"/>
                        <a14:foregroundMark x1="9091" y1="41273" x2="9091" y2="41273"/>
                        <a14:foregroundMark x1="8727" y1="68909" x2="10000" y2="69091"/>
                        <a14:foregroundMark x1="5636" y1="73636" x2="10364" y2="73818"/>
                        <a14:foregroundMark x1="82545" y1="63818" x2="90545" y2="64545"/>
                        <a14:foregroundMark x1="90545" y1="64545" x2="90909" y2="65455"/>
                        <a14:foregroundMark x1="79818" y1="70364" x2="90727" y2="71455"/>
                        <a14:foregroundMark x1="93818" y1="72364" x2="94909" y2="74545"/>
                        <a14:foregroundMark x1="81091" y1="40545" x2="89273" y2="39091"/>
                        <a14:foregroundMark x1="89273" y1="39091" x2="96000" y2="41455"/>
                        <a14:foregroundMark x1="96000" y1="41455" x2="94364" y2="48727"/>
                        <a14:foregroundMark x1="94364" y1="48727" x2="89636" y2="54909"/>
                        <a14:foregroundMark x1="81091" y1="54545" x2="83636" y2="46727"/>
                        <a14:foregroundMark x1="83636" y1="46727" x2="88727" y2="43091"/>
                        <a14:foregroundMark x1="89273" y1="38000" x2="89455" y2="36364"/>
                        <a14:foregroundMark x1="83636" y1="36909" x2="79091" y2="38000"/>
                        <a14:foregroundMark x1="25273" y1="15636" x2="25273" y2="15636"/>
                        <a14:foregroundMark x1="26000" y1="14545" x2="26000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151" y="5445223"/>
            <a:ext cx="1774665" cy="17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49460"/>
      </p:ext>
    </p:extLst>
  </p:cSld>
  <p:clrMapOvr>
    <a:masterClrMapping/>
  </p:clrMapOvr>
  <p:transition spd="slow" advTm="43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057EA9E-CE6B-4049-B575-E26FFE112FB2}"/>
              </a:ext>
            </a:extLst>
          </p:cNvPr>
          <p:cNvGrpSpPr/>
          <p:nvPr/>
        </p:nvGrpSpPr>
        <p:grpSpPr>
          <a:xfrm>
            <a:off x="0" y="0"/>
            <a:ext cx="5163227" cy="1696627"/>
            <a:chOff x="7557167" y="1704259"/>
            <a:chExt cx="4364974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310" y="2066323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 3. Chỉnh sửa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D668C97-BA5F-43A2-A893-BDB5923C4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603" flipH="1" flipV="1">
            <a:off x="10140403" y="-129172"/>
            <a:ext cx="1390692" cy="927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213488-511F-4650-A96D-4FB133DC8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0404" y="0"/>
            <a:ext cx="1201596" cy="8010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3D123EB-41C9-BC4A-B109-B8E38EAFD916}"/>
              </a:ext>
            </a:extLst>
          </p:cNvPr>
          <p:cNvSpPr txBox="1"/>
          <p:nvPr/>
        </p:nvSpPr>
        <p:spPr>
          <a:xfrm>
            <a:off x="5261576" y="998592"/>
            <a:ext cx="59087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Dùng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bảng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kiểm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sau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kiểm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tra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bài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endParaRPr lang="en-US" sz="2600" dirty="0">
              <a:latin typeface="SVN-KG Ten Thousand Reasons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D3200-A585-2C4D-A3FF-5715B844D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36" y="1770058"/>
            <a:ext cx="6878166" cy="3965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 descr="Very Cute Cat Wearing Glasses Reading Book Wall Mural Buy, 47% OFF">
            <a:extLst>
              <a:ext uri="{FF2B5EF4-FFF2-40B4-BE49-F238E27FC236}">
                <a16:creationId xmlns:a16="http://schemas.microsoft.com/office/drawing/2014/main" id="{9ACF9D8C-CDC5-314D-8D40-6B3BCC0A9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455" r="96000">
                        <a14:foregroundMark x1="25455" y1="17455" x2="25455" y2="19273"/>
                        <a14:foregroundMark x1="25091" y1="19818" x2="21455" y2="33818"/>
                        <a14:foregroundMark x1="21455" y1="33818" x2="24000" y2="38909"/>
                        <a14:foregroundMark x1="9091" y1="41273" x2="9091" y2="41273"/>
                        <a14:foregroundMark x1="8727" y1="68909" x2="10000" y2="69091"/>
                        <a14:foregroundMark x1="5636" y1="73636" x2="10364" y2="73818"/>
                        <a14:foregroundMark x1="82545" y1="63818" x2="90545" y2="64545"/>
                        <a14:foregroundMark x1="90545" y1="64545" x2="90909" y2="65455"/>
                        <a14:foregroundMark x1="79818" y1="70364" x2="90727" y2="71455"/>
                        <a14:foregroundMark x1="93818" y1="72364" x2="94909" y2="74545"/>
                        <a14:foregroundMark x1="81091" y1="40545" x2="89273" y2="39091"/>
                        <a14:foregroundMark x1="89273" y1="39091" x2="96000" y2="41455"/>
                        <a14:foregroundMark x1="96000" y1="41455" x2="94364" y2="48727"/>
                        <a14:foregroundMark x1="94364" y1="48727" x2="89636" y2="54909"/>
                        <a14:foregroundMark x1="81091" y1="54545" x2="83636" y2="46727"/>
                        <a14:foregroundMark x1="83636" y1="46727" x2="88727" y2="43091"/>
                        <a14:foregroundMark x1="89273" y1="38000" x2="89455" y2="36364"/>
                        <a14:foregroundMark x1="83636" y1="36909" x2="79091" y2="38000"/>
                        <a14:foregroundMark x1="25273" y1="15636" x2="25273" y2="15636"/>
                        <a14:foregroundMark x1="26000" y1="14545" x2="26000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27" y="5098493"/>
            <a:ext cx="2285097" cy="228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DBCFA6-A9E5-4F48-878C-3A360A176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53" b="94724" l="8307" r="94409">
                        <a14:foregroundMark x1="21246" y1="48441" x2="23482" y2="27578"/>
                        <a14:foregroundMark x1="23482" y1="27578" x2="32907" y2="16547"/>
                        <a14:foregroundMark x1="32907" y1="16547" x2="45048" y2="9353"/>
                        <a14:foregroundMark x1="45048" y1="9353" x2="57668" y2="12470"/>
                        <a14:foregroundMark x1="57668" y1="12470" x2="68530" y2="27098"/>
                        <a14:foregroundMark x1="68530" y1="27098" x2="76677" y2="54916"/>
                        <a14:foregroundMark x1="8466" y1="80815" x2="21725" y2="81535"/>
                        <a14:foregroundMark x1="21725" y1="81535" x2="49521" y2="78897"/>
                        <a14:foregroundMark x1="49521" y1="78897" x2="65176" y2="80576"/>
                        <a14:foregroundMark x1="65176" y1="80576" x2="76837" y2="87050"/>
                        <a14:foregroundMark x1="76837" y1="87050" x2="87380" y2="86331"/>
                        <a14:foregroundMark x1="32588" y1="94245" x2="46006" y2="81535"/>
                        <a14:foregroundMark x1="86262" y1="90408" x2="90256" y2="86811"/>
                        <a14:foregroundMark x1="78914" y1="56355" x2="87700" y2="48441"/>
                        <a14:foregroundMark x1="88498" y1="84652" x2="94409" y2="86331"/>
                        <a14:foregroundMark x1="41054" y1="94724" x2="49521" y2="92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882" y="2564904"/>
            <a:ext cx="6034098" cy="42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93689"/>
      </p:ext>
    </p:extLst>
  </p:cSld>
  <p:clrMapOvr>
    <a:masterClrMapping/>
  </p:clrMapOvr>
  <p:transition spd="slow" advTm="43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86504"/>
            <a:ext cx="2999656" cy="5833738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F62DAA-1906-4EBC-A9B9-41799FD10A73}"/>
              </a:ext>
            </a:extLst>
          </p:cNvPr>
          <p:cNvGrpSpPr/>
          <p:nvPr/>
        </p:nvGrpSpPr>
        <p:grpSpPr>
          <a:xfrm>
            <a:off x="983432" y="1215608"/>
            <a:ext cx="924455" cy="887937"/>
            <a:chOff x="983432" y="1215608"/>
            <a:chExt cx="924455" cy="88793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62EE1BE-5EBB-432A-830E-42FB6AD54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215608"/>
              <a:ext cx="924455" cy="859159"/>
            </a:xfrm>
            <a:prstGeom prst="rect">
              <a:avLst/>
            </a:prstGeom>
          </p:spPr>
        </p:pic>
        <p:sp>
          <p:nvSpPr>
            <p:cNvPr id="22" name="文本框 8">
              <a:extLst>
                <a:ext uri="{FF2B5EF4-FFF2-40B4-BE49-F238E27FC236}">
                  <a16:creationId xmlns:a16="http://schemas.microsoft.com/office/drawing/2014/main" id="{95D40588-D735-4134-9E7F-374754A34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221" y="1395659"/>
              <a:ext cx="75921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III.</a:t>
              </a:r>
              <a:endPara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" name="文本框 8">
            <a:extLst>
              <a:ext uri="{FF2B5EF4-FFF2-40B4-BE49-F238E27FC236}">
                <a16:creationId xmlns:a16="http://schemas.microsoft.com/office/drawing/2014/main" id="{55CAFD06-9689-48DC-ABC1-E9595009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99" y="2188979"/>
            <a:ext cx="28341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vi-VN" sz="4000">
              <a:solidFill>
                <a:schemeClr val="tx1">
                  <a:lumMod val="95000"/>
                  <a:lumOff val="5000"/>
                </a:schemeClr>
              </a:solidFill>
              <a:latin typeface="SVN-Clementine" panose="020F0502020204030203" pitchFamily="34" charset="0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58348-3B9C-498F-9EE0-4D381F0DD2DD}"/>
              </a:ext>
            </a:extLst>
          </p:cNvPr>
          <p:cNvGrpSpPr/>
          <p:nvPr/>
        </p:nvGrpSpPr>
        <p:grpSpPr>
          <a:xfrm>
            <a:off x="3536298" y="1638648"/>
            <a:ext cx="6984776" cy="1790352"/>
            <a:chOff x="3647729" y="1297596"/>
            <a:chExt cx="6984776" cy="1790352"/>
          </a:xfrm>
        </p:grpSpPr>
        <p:sp>
          <p:nvSpPr>
            <p:cNvPr id="24" name="矩形 1">
              <a:extLst>
                <a:ext uri="{FF2B5EF4-FFF2-40B4-BE49-F238E27FC236}">
                  <a16:creationId xmlns:a16="http://schemas.microsoft.com/office/drawing/2014/main" id="{32C9C72A-52FA-40B9-B5E0-3E7B91C45B44}"/>
                </a:ext>
              </a:extLst>
            </p:cNvPr>
            <p:cNvSpPr/>
            <p:nvPr/>
          </p:nvSpPr>
          <p:spPr>
            <a:xfrm>
              <a:off x="3647729" y="1297596"/>
              <a:ext cx="6984776" cy="1790352"/>
            </a:xfrm>
            <a:prstGeom prst="rect">
              <a:avLst/>
            </a:prstGeom>
            <a:solidFill>
              <a:srgbClr val="EBD8C3"/>
            </a:solidFill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DD3A6D-C569-49BB-B3F4-D25856A5F298}"/>
                </a:ext>
              </a:extLst>
            </p:cNvPr>
            <p:cNvSpPr txBox="1"/>
            <p:nvPr/>
          </p:nvSpPr>
          <p:spPr>
            <a:xfrm>
              <a:off x="3983284" y="1320792"/>
              <a:ext cx="5492533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vi-VN" sz="3200" dirty="0">
                  <a:latin typeface="SVN-KG Ten Thousand Reasons" panose="02040603050506020204" pitchFamily="18" charset="0"/>
                </a:rPr>
                <a:t> Nắm chắc luật thơ.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vi-VN" sz="3200" dirty="0">
                  <a:latin typeface="SVN-KG Ten Thousand Reasons" panose="02040603050506020204" pitchFamily="18" charset="0"/>
                </a:rPr>
                <a:t> Tìm ý tưởng, biểu đạt cảm xúc.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vi-VN" sz="3200" dirty="0">
                  <a:latin typeface="SVN-KG Ten Thousand Reasons" panose="02040603050506020204" pitchFamily="18" charset="0"/>
                </a:rPr>
                <a:t> Làm thơ theo quy trình.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B4BF6A4-343F-4880-BC68-FDDB03BB8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3169" y="4149364"/>
            <a:ext cx="2862320" cy="190821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2CE954F-CDC5-4A3F-A75A-C63BEB8167B2}"/>
              </a:ext>
            </a:extLst>
          </p:cNvPr>
          <p:cNvGrpSpPr/>
          <p:nvPr/>
        </p:nvGrpSpPr>
        <p:grpSpPr>
          <a:xfrm>
            <a:off x="3508336" y="529893"/>
            <a:ext cx="2160240" cy="1009746"/>
            <a:chOff x="7635905" y="1859404"/>
            <a:chExt cx="3873600" cy="100974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3FBAF3E-8A0F-4163-BACD-556DC998B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7" b="14747"/>
            <a:stretch/>
          </p:blipFill>
          <p:spPr>
            <a:xfrm>
              <a:off x="7635905" y="1859404"/>
              <a:ext cx="3873600" cy="1009746"/>
            </a:xfrm>
            <a:prstGeom prst="rect">
              <a:avLst/>
            </a:prstGeom>
          </p:spPr>
        </p:pic>
        <p:sp>
          <p:nvSpPr>
            <p:cNvPr id="39" name="文本框 8">
              <a:extLst>
                <a:ext uri="{FF2B5EF4-FFF2-40B4-BE49-F238E27FC236}">
                  <a16:creationId xmlns:a16="http://schemas.microsoft.com/office/drawing/2014/main" id="{CAEC7610-CE42-4BE7-95A9-4CBF411B5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0211" y="1981609"/>
              <a:ext cx="244498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Lưu</a:t>
              </a:r>
              <a:r>
                <a:rPr lang="en-US" sz="40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ý</a:t>
              </a:r>
              <a:endParaRPr lang="vi-VN" sz="4000" dirty="0">
                <a:solidFill>
                  <a:schemeClr val="bg1"/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5" name="Picture 6" descr="Very Cute Cat Wearing Glasses Reading Book Wall Mural Buy, 47% OFF">
            <a:extLst>
              <a:ext uri="{FF2B5EF4-FFF2-40B4-BE49-F238E27FC236}">
                <a16:creationId xmlns:a16="http://schemas.microsoft.com/office/drawing/2014/main" id="{CC17DA55-CF16-0941-A4D2-B266EFBD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455" r="96000">
                        <a14:foregroundMark x1="25455" y1="17455" x2="25455" y2="19273"/>
                        <a14:foregroundMark x1="25091" y1="19818" x2="21455" y2="33818"/>
                        <a14:foregroundMark x1="21455" y1="33818" x2="24000" y2="38909"/>
                        <a14:foregroundMark x1="9091" y1="41273" x2="9091" y2="41273"/>
                        <a14:foregroundMark x1="8727" y1="68909" x2="10000" y2="69091"/>
                        <a14:foregroundMark x1="5636" y1="73636" x2="10364" y2="73818"/>
                        <a14:foregroundMark x1="82545" y1="63818" x2="90545" y2="64545"/>
                        <a14:foregroundMark x1="90545" y1="64545" x2="90909" y2="65455"/>
                        <a14:foregroundMark x1="79818" y1="70364" x2="90727" y2="71455"/>
                        <a14:foregroundMark x1="93818" y1="72364" x2="94909" y2="74545"/>
                        <a14:foregroundMark x1="81091" y1="40545" x2="89273" y2="39091"/>
                        <a14:foregroundMark x1="89273" y1="39091" x2="96000" y2="41455"/>
                        <a14:foregroundMark x1="96000" y1="41455" x2="94364" y2="48727"/>
                        <a14:foregroundMark x1="94364" y1="48727" x2="89636" y2="54909"/>
                        <a14:foregroundMark x1="81091" y1="54545" x2="83636" y2="46727"/>
                        <a14:foregroundMark x1="83636" y1="46727" x2="88727" y2="43091"/>
                        <a14:foregroundMark x1="89273" y1="38000" x2="89455" y2="36364"/>
                        <a14:foregroundMark x1="83636" y1="36909" x2="79091" y2="38000"/>
                        <a14:foregroundMark x1="25273" y1="15636" x2="25273" y2="15636"/>
                        <a14:foregroundMark x1="26000" y1="14545" x2="26000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8" y="2517236"/>
            <a:ext cx="5492532" cy="54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4571"/>
      </p:ext>
    </p:extLst>
  </p:cSld>
  <p:clrMapOvr>
    <a:masterClrMapping/>
  </p:clrMapOvr>
  <p:transition spd="slow" advTm="432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063" y="115888"/>
            <a:ext cx="11953875" cy="6626225"/>
          </a:xfrm>
          <a:prstGeom prst="rect">
            <a:avLst/>
          </a:prstGeom>
          <a:noFill/>
          <a:ln w="19050">
            <a:solidFill>
              <a:srgbClr val="4D3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6087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1" y="1030046"/>
            <a:ext cx="52466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438655-46B3-42F4-A409-D6C797929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15887"/>
            <a:ext cx="3656890" cy="3398597"/>
          </a:xfrm>
          <a:prstGeom prst="rect">
            <a:avLst/>
          </a:prstGeom>
        </p:spPr>
      </p:pic>
      <p:sp>
        <p:nvSpPr>
          <p:cNvPr id="13" name="Google Shape;101;p2">
            <a:extLst>
              <a:ext uri="{FF2B5EF4-FFF2-40B4-BE49-F238E27FC236}">
                <a16:creationId xmlns:a16="http://schemas.microsoft.com/office/drawing/2014/main" id="{7ADD99E4-CA0E-4191-AE5F-A5EE7091521A}"/>
              </a:ext>
            </a:extLst>
          </p:cNvPr>
          <p:cNvSpPr/>
          <p:nvPr/>
        </p:nvSpPr>
        <p:spPr>
          <a:xfrm>
            <a:off x="5291944" y="1023175"/>
            <a:ext cx="656114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Cô</a:t>
            </a: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</a:t>
            </a: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chúc</a:t>
            </a: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</a:t>
            </a: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các</a:t>
            </a: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</a:t>
            </a: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em</a:t>
            </a: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</a:t>
            </a: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sẽ</a:t>
            </a: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</a:t>
            </a: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làm</a:t>
            </a: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</a:t>
            </a: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được</a:t>
            </a:r>
            <a:endParaRPr lang="en-US" sz="4400" dirty="0">
              <a:latin typeface="SVN-Bulgary" pitchFamily="2" charset="0"/>
              <a:ea typeface="SVN-Nickainley Script" panose="02000503000000020002" pitchFamily="50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</a:t>
            </a: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nhiều</a:t>
            </a: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</a:t>
            </a: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bài</a:t>
            </a: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</a:t>
            </a: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thơ</a:t>
            </a: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</a:t>
            </a: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tám</a:t>
            </a: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</a:t>
            </a: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chữ</a:t>
            </a: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</a:t>
            </a:r>
            <a:r>
              <a:rPr lang="en-US" sz="4400" dirty="0" err="1">
                <a:latin typeface="SVN-Bulgary" pitchFamily="2" charset="0"/>
                <a:ea typeface="SVN-Nickainley Script" panose="02000503000000020002" pitchFamily="50" charset="0"/>
              </a:rPr>
              <a:t>nhé</a:t>
            </a:r>
            <a:r>
              <a:rPr lang="en-US" sz="4400" dirty="0">
                <a:latin typeface="SVN-Bulgary" pitchFamily="2" charset="0"/>
                <a:ea typeface="SVN-Nickainley Script" panose="02000503000000020002" pitchFamily="50" charset="0"/>
              </a:rPr>
              <a:t> !</a:t>
            </a:r>
            <a:endParaRPr sz="4400" dirty="0">
              <a:latin typeface="SVN-Bulgary" pitchFamily="2" charset="0"/>
              <a:ea typeface="SVN-Nickainley Script" panose="020005030000000200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4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18">
        <p:blinds dir="vert"/>
      </p:transition>
    </mc:Choice>
    <mc:Fallback xmlns="">
      <p:transition spd="slow" advTm="251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5ABA616-1D06-4661-BFB3-185939E04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3"/>
            <a:ext cx="1215606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4D86A-3294-4015-BC6D-06A1FB74C5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95" y="276555"/>
            <a:ext cx="3873600" cy="3600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F6C2CEF-7716-4910-9ABD-A83845F9ECE7}"/>
              </a:ext>
            </a:extLst>
          </p:cNvPr>
          <p:cNvGrpSpPr/>
          <p:nvPr/>
        </p:nvGrpSpPr>
        <p:grpSpPr>
          <a:xfrm>
            <a:off x="7998184" y="1319451"/>
            <a:ext cx="2950726" cy="2362164"/>
            <a:chOff x="5030457" y="2193230"/>
            <a:chExt cx="2950726" cy="23621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141FB8-0FAD-4C3B-8ECD-A7351D513733}"/>
                </a:ext>
              </a:extLst>
            </p:cNvPr>
            <p:cNvSpPr txBox="1"/>
            <p:nvPr/>
          </p:nvSpPr>
          <p:spPr>
            <a:xfrm>
              <a:off x="5030457" y="2193230"/>
              <a:ext cx="233626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dirty="0" err="1">
                  <a:solidFill>
                    <a:srgbClr val="002060"/>
                  </a:solidFill>
                  <a:latin typeface="SVN-Wallows" pitchFamily="2" charset="77"/>
                </a:rPr>
                <a:t>Thơ</a:t>
              </a:r>
              <a:endParaRPr lang="en-US" sz="6600" dirty="0">
                <a:solidFill>
                  <a:srgbClr val="002060"/>
                </a:solidFill>
                <a:latin typeface="SVN-Wallows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1C51CF-90BC-4BF8-AE2E-F974E694E4D1}"/>
                </a:ext>
              </a:extLst>
            </p:cNvPr>
            <p:cNvSpPr txBox="1"/>
            <p:nvPr/>
          </p:nvSpPr>
          <p:spPr>
            <a:xfrm>
              <a:off x="5105427" y="3447398"/>
              <a:ext cx="2875756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dirty="0" err="1">
                  <a:solidFill>
                    <a:srgbClr val="002060"/>
                  </a:solidFill>
                  <a:latin typeface="SVN-Wallows" pitchFamily="2" charset="77"/>
                </a:rPr>
                <a:t>tám</a:t>
              </a:r>
              <a:r>
                <a:rPr lang="en-US" sz="6600" dirty="0">
                  <a:solidFill>
                    <a:srgbClr val="002060"/>
                  </a:solidFill>
                  <a:latin typeface="SVN-Wallows" pitchFamily="2" charset="77"/>
                </a:rPr>
                <a:t> </a:t>
              </a:r>
              <a:r>
                <a:rPr lang="en-US" sz="6600" dirty="0" err="1">
                  <a:solidFill>
                    <a:srgbClr val="002060"/>
                  </a:solidFill>
                  <a:latin typeface="SVN-Wallows" pitchFamily="2" charset="77"/>
                </a:rPr>
                <a:t>chữ</a:t>
              </a:r>
              <a:endParaRPr lang="en-US" sz="6600" dirty="0">
                <a:solidFill>
                  <a:srgbClr val="002060"/>
                </a:solidFill>
                <a:latin typeface="SVN-Wallows" pitchFamily="2" charset="7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9F0FE04-DD18-4F34-A6BA-988C2932D9E2}"/>
              </a:ext>
            </a:extLst>
          </p:cNvPr>
          <p:cNvSpPr txBox="1"/>
          <p:nvPr/>
        </p:nvSpPr>
        <p:spPr>
          <a:xfrm>
            <a:off x="263352" y="1478394"/>
            <a:ext cx="727280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Không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có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mảnh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nhỏ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cuộc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đời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nào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lại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không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mang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trong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mình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thi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 ca”. </a:t>
            </a:r>
          </a:p>
          <a:p>
            <a:pPr algn="ctr"/>
            <a:endParaRPr lang="en-US" sz="2000" dirty="0">
              <a:solidFill>
                <a:schemeClr val="accent2">
                  <a:lumMod val="50000"/>
                </a:schemeClr>
              </a:solidFill>
              <a:latin typeface="SVN-Nexa Rush Script" panose="020B0606040200020203" pitchFamily="34" charset="0"/>
            </a:endParaRPr>
          </a:p>
          <a:p>
            <a:pPr algn="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VN-Nexa Rush Script" panose="020B0606040200020203" pitchFamily="34" charset="0"/>
              </a:rPr>
              <a:t>Gustave Flaubert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47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B5FC80-8EB5-CB46-9A06-498F5E0F5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3"/>
            <a:ext cx="121560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57B0CB-1608-4DED-AF70-E2101F6C4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8969" y="4346742"/>
            <a:ext cx="1843031" cy="2515195"/>
          </a:xfrm>
          <a:prstGeom prst="rect">
            <a:avLst/>
          </a:prstGeom>
        </p:spPr>
      </p:pic>
      <p:pic>
        <p:nvPicPr>
          <p:cNvPr id="3" name="Picture 6" descr="Vector du lịch Việt Nam miễn phí tuyệt đẹp">
            <a:extLst>
              <a:ext uri="{FF2B5EF4-FFF2-40B4-BE49-F238E27FC236}">
                <a16:creationId xmlns:a16="http://schemas.microsoft.com/office/drawing/2014/main" id="{542553F5-4E08-444E-8FF1-B483C2E8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34" b="92380" l="938" r="96952">
                        <a14:foregroundMark x1="9496" y1="42087" x2="21923" y2="44080"/>
                        <a14:foregroundMark x1="21923" y1="44080" x2="26260" y2="46307"/>
                        <a14:foregroundMark x1="13716" y1="33177" x2="22626" y2="36108"/>
                        <a14:foregroundMark x1="22626" y1="36108" x2="22626" y2="36108"/>
                        <a14:foregroundMark x1="89449" y1="38335" x2="87808" y2="43376"/>
                        <a14:foregroundMark x1="90152" y1="45604" x2="89449" y2="48183"/>
                        <a14:foregroundMark x1="92380" y1="52755" x2="90152" y2="54865"/>
                        <a14:foregroundMark x1="96131" y1="58382" x2="90387" y2="61665"/>
                        <a14:foregroundMark x1="96249" y1="68113" x2="96249" y2="68113"/>
                        <a14:foregroundMark x1="97069" y1="65885" x2="97069" y2="65885"/>
                        <a14:foregroundMark x1="95428" y1="56506" x2="95428" y2="56506"/>
                        <a14:foregroundMark x1="93552" y1="47948" x2="93552" y2="47948"/>
                        <a14:foregroundMark x1="91090" y1="36108" x2="91090" y2="39273"/>
                        <a14:foregroundMark x1="91090" y1="25909" x2="93200" y2="26143"/>
                        <a14:foregroundMark x1="66706" y1="7034" x2="66706" y2="7034"/>
                        <a14:foregroundMark x1="4572" y1="45721" x2="23095" y2="46659"/>
                        <a14:foregroundMark x1="3751" y1="68113" x2="3751" y2="65533"/>
                        <a14:foregroundMark x1="18757" y1="33177" x2="18757" y2="33177"/>
                        <a14:foregroundMark x1="21102" y1="30363" x2="21102" y2="30363"/>
                        <a14:foregroundMark x1="22392" y1="31301" x2="21805" y2="30129"/>
                        <a14:foregroundMark x1="27081" y1="38335" x2="27784" y2="41266"/>
                        <a14:foregroundMark x1="50528" y1="33177" x2="59906" y2="30363"/>
                        <a14:foregroundMark x1="59906" y1="30363" x2="58968" y2="41032"/>
                        <a14:foregroundMark x1="58968" y1="41032" x2="57796" y2="41618"/>
                        <a14:foregroundMark x1="58851" y1="28722" x2="58851" y2="28722"/>
                        <a14:foregroundMark x1="54982" y1="28136" x2="55686" y2="34584"/>
                        <a14:foregroundMark x1="21336" y1="30012" x2="26964" y2="40680"/>
                        <a14:foregroundMark x1="26964" y1="40680" x2="31536" y2="41149"/>
                        <a14:foregroundMark x1="15240" y1="30012" x2="13365" y2="27198"/>
                        <a14:foregroundMark x1="10903" y1="33177" x2="15240" y2="36694"/>
                        <a14:foregroundMark x1="938" y1="47362" x2="13247" y2="44431"/>
                        <a14:foregroundMark x1="13247" y1="44431" x2="17585" y2="44666"/>
                        <a14:foregroundMark x1="68347" y1="15592" x2="75498" y2="16530"/>
                        <a14:backgroundMark x1="14771" y1="77960" x2="91208" y2="81125"/>
                        <a14:backgroundMark x1="32591" y1="81712" x2="78898" y2="83705"/>
                        <a14:backgroundMark x1="21454" y1="82298" x2="76436" y2="84994"/>
                        <a14:backgroundMark x1="24267" y1="83822" x2="92966" y2="88042"/>
                        <a14:backgroundMark x1="34467" y1="86401" x2="66002" y2="88511"/>
                        <a14:backgroundMark x1="66002" y1="88511" x2="41852" y2="88277"/>
                        <a14:backgroundMark x1="41852" y1="88277" x2="72450" y2="90387"/>
                        <a14:backgroundMark x1="39508" y1="79719" x2="28722" y2="83353"/>
                        <a14:backgroundMark x1="28722" y1="83353" x2="41032" y2="97421"/>
                        <a14:backgroundMark x1="41032" y1="97421" x2="36342" y2="85463"/>
                        <a14:backgroundMark x1="36342" y1="85463" x2="21571" y2="83118"/>
                        <a14:backgroundMark x1="21571" y1="83118" x2="25557" y2="93904"/>
                        <a14:backgroundMark x1="25557" y1="93904" x2="29543" y2="94842"/>
                        <a14:backgroundMark x1="62720" y1="87808" x2="51348" y2="87573"/>
                        <a14:backgroundMark x1="51348" y1="87573" x2="60492" y2="96366"/>
                        <a14:backgroundMark x1="60492" y1="96366" x2="86166" y2="97538"/>
                        <a14:backgroundMark x1="86166" y1="97538" x2="71395" y2="92497"/>
                        <a14:backgroundMark x1="71395" y1="92497" x2="54982" y2="9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33" y="3553272"/>
            <a:ext cx="4291689" cy="429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F126EEB-7A2E-48DA-B208-BF255B979AD3}"/>
              </a:ext>
            </a:extLst>
          </p:cNvPr>
          <p:cNvSpPr/>
          <p:nvPr/>
        </p:nvSpPr>
        <p:spPr>
          <a:xfrm>
            <a:off x="4392243" y="1257542"/>
            <a:ext cx="3371577" cy="5278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nta Script" pitchFamily="50" charset="0"/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Phần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nta Script" pitchFamily="50" charset="0"/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nta Script" pitchFamily="50" charset="0"/>
                <a:ea typeface="Aachen" panose="02020500000000000000" pitchFamily="18" charset="0"/>
                <a:cs typeface="Aachen" panose="02020500000000000000" pitchFamily="18" charset="0"/>
                <a:sym typeface="+mn-lt"/>
              </a:rPr>
              <a:t>viết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nta Script" pitchFamily="50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F54DA43B-CEBC-433F-ADBF-51ADD2281EED}"/>
              </a:ext>
            </a:extLst>
          </p:cNvPr>
          <p:cNvSpPr txBox="1"/>
          <p:nvPr/>
        </p:nvSpPr>
        <p:spPr>
          <a:xfrm>
            <a:off x="722113" y="2262942"/>
            <a:ext cx="10711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7200" b="1" dirty="0">
                <a:solidFill>
                  <a:srgbClr val="DB87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Làm một bài thơ </a:t>
            </a:r>
          </a:p>
          <a:p>
            <a:pPr algn="ctr"/>
            <a:r>
              <a:rPr lang="vi-VN" altLang="zh-CN" sz="7200" b="1" dirty="0">
                <a:solidFill>
                  <a:srgbClr val="DB87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Flamingo Script" pitchFamily="2" charset="0"/>
                <a:cs typeface="+mn-ea"/>
                <a:sym typeface="+mn-lt"/>
              </a:rPr>
              <a:t>tám chữ</a:t>
            </a:r>
            <a:endParaRPr lang="zh-CN" altLang="en-US" sz="7200" b="1" dirty="0">
              <a:solidFill>
                <a:srgbClr val="DB87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VN-Flamingo Script" pitchFamily="2" charset="0"/>
              <a:cs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DEF9A-CAD8-4AD5-8D63-F129E8DDF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61" y="97299"/>
            <a:ext cx="1843029" cy="14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291" y="2204864"/>
            <a:ext cx="12192000" cy="3671888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1271" name="图片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097053"/>
            <a:ext cx="4238972" cy="42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Google Shape;109;p3">
            <a:extLst>
              <a:ext uri="{FF2B5EF4-FFF2-40B4-BE49-F238E27FC236}">
                <a16:creationId xmlns:a16="http://schemas.microsoft.com/office/drawing/2014/main" id="{4D1CA9AD-62B0-475D-86A5-1B438987A2D9}"/>
              </a:ext>
            </a:extLst>
          </p:cNvPr>
          <p:cNvSpPr txBox="1"/>
          <p:nvPr/>
        </p:nvSpPr>
        <p:spPr>
          <a:xfrm>
            <a:off x="551384" y="689103"/>
            <a:ext cx="496855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latin typeface="SVN-Clementine" panose="020F0502020204030203" pitchFamily="34" charset="0"/>
                <a:ea typeface="Arial"/>
                <a:cs typeface="Arial"/>
                <a:sym typeface="Arial"/>
              </a:rPr>
              <a:t>YÊU CẦU CẦN ĐẠT</a:t>
            </a:r>
            <a:endParaRPr lang="en-US" sz="5400" b="1">
              <a:latin typeface="SVN-Clementine" panose="020F050202020403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10;p3">
            <a:extLst>
              <a:ext uri="{FF2B5EF4-FFF2-40B4-BE49-F238E27FC236}">
                <a16:creationId xmlns:a16="http://schemas.microsoft.com/office/drawing/2014/main" id="{CBC4A844-8423-4CB8-961D-FAB8881391FE}"/>
              </a:ext>
            </a:extLst>
          </p:cNvPr>
          <p:cNvSpPr txBox="1"/>
          <p:nvPr/>
        </p:nvSpPr>
        <p:spPr>
          <a:xfrm>
            <a:off x="1834003" y="2862088"/>
            <a:ext cx="779038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500"/>
            </a:pP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Nhận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biết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và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nhận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xét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được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những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đặc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điểm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của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một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bài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thơ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tám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chữ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về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nội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dung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và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nghệ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thuật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.</a:t>
            </a:r>
            <a:endParaRPr sz="3200" dirty="0">
              <a:latin typeface="SVN-KG Ten Thousand Reasons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140FD-61D0-47B1-B7B3-5AC90EB855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9" y="2996881"/>
            <a:ext cx="818826" cy="545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26A20A-8166-405A-ADA4-E18A2A5FE3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9" y="4358236"/>
            <a:ext cx="818826" cy="545884"/>
          </a:xfrm>
          <a:prstGeom prst="rect">
            <a:avLst/>
          </a:prstGeom>
        </p:spPr>
      </p:pic>
      <p:sp>
        <p:nvSpPr>
          <p:cNvPr id="9" name="Google Shape;110;p3">
            <a:extLst>
              <a:ext uri="{FF2B5EF4-FFF2-40B4-BE49-F238E27FC236}">
                <a16:creationId xmlns:a16="http://schemas.microsoft.com/office/drawing/2014/main" id="{F9A7150F-790D-40BC-9EFF-8B8AB55C33FD}"/>
              </a:ext>
            </a:extLst>
          </p:cNvPr>
          <p:cNvSpPr txBox="1"/>
          <p:nvPr/>
        </p:nvSpPr>
        <p:spPr>
          <a:xfrm>
            <a:off x="1834003" y="4213578"/>
            <a:ext cx="649424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500"/>
            </a:pPr>
            <a:r>
              <a:rPr lang="vi-VN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Vận dụng được quy trình viết để làm một bài thơ tám chữ.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12">
        <p:blinds dir="vert"/>
      </p:transition>
    </mc:Choice>
    <mc:Fallback xmlns="">
      <p:transition spd="slow" advTm="301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2" descr="400266277">
            <a:extLst>
              <a:ext uri="{FF2B5EF4-FFF2-40B4-BE49-F238E27FC236}">
                <a16:creationId xmlns:a16="http://schemas.microsoft.com/office/drawing/2014/main" id="{EFF19AD8-BC8B-46E3-9B83-548DAAD5E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91" y="3068960"/>
            <a:ext cx="6766510" cy="436722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0"/>
            <a:ext cx="5448300" cy="68580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7412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99" y="1363755"/>
            <a:ext cx="6492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06" y="2784002"/>
            <a:ext cx="6492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87" y="4182602"/>
            <a:ext cx="6492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B984F31-95C2-409A-B207-17F197233690}"/>
              </a:ext>
            </a:extLst>
          </p:cNvPr>
          <p:cNvGrpSpPr/>
          <p:nvPr/>
        </p:nvGrpSpPr>
        <p:grpSpPr>
          <a:xfrm>
            <a:off x="6096000" y="1628292"/>
            <a:ext cx="4194010" cy="584775"/>
            <a:chOff x="6126807" y="583625"/>
            <a:chExt cx="4194010" cy="584775"/>
          </a:xfrm>
        </p:grpSpPr>
        <p:sp>
          <p:nvSpPr>
            <p:cNvPr id="10" name="矩形 9"/>
            <p:cNvSpPr/>
            <p:nvPr/>
          </p:nvSpPr>
          <p:spPr>
            <a:xfrm>
              <a:off x="6126807" y="591344"/>
              <a:ext cx="4004093" cy="573881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17" name="文本框 8"/>
            <p:cNvSpPr txBox="1">
              <a:spLocks noChangeArrowheads="1"/>
            </p:cNvSpPr>
            <p:nvPr/>
          </p:nvSpPr>
          <p:spPr bwMode="auto">
            <a:xfrm>
              <a:off x="6152565" y="583625"/>
              <a:ext cx="41682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lang="vi-VN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. Tri thức về thơ tám chữ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DEAD5CB-6A77-44EA-8250-DA1F675E339F}"/>
              </a:ext>
            </a:extLst>
          </p:cNvPr>
          <p:cNvSpPr txBox="1"/>
          <p:nvPr/>
        </p:nvSpPr>
        <p:spPr>
          <a:xfrm>
            <a:off x="988791" y="1484784"/>
            <a:ext cx="29968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TIẾN TRÌNH</a:t>
            </a:r>
            <a:endParaRPr lang="en-US" sz="5400">
              <a:latin typeface="SVN-Clementine" panose="020F050202020403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BÀI HỌC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9170D7-1479-4928-A50C-044F64949ABB}"/>
              </a:ext>
            </a:extLst>
          </p:cNvPr>
          <p:cNvGrpSpPr/>
          <p:nvPr/>
        </p:nvGrpSpPr>
        <p:grpSpPr>
          <a:xfrm>
            <a:off x="6073435" y="3065785"/>
            <a:ext cx="4577705" cy="584775"/>
            <a:chOff x="6126807" y="583625"/>
            <a:chExt cx="4004093" cy="584775"/>
          </a:xfrm>
        </p:grpSpPr>
        <p:sp>
          <p:nvSpPr>
            <p:cNvPr id="37" name="矩形 9">
              <a:extLst>
                <a:ext uri="{FF2B5EF4-FFF2-40B4-BE49-F238E27FC236}">
                  <a16:creationId xmlns:a16="http://schemas.microsoft.com/office/drawing/2014/main" id="{A261B49D-0A74-4ABA-90BF-A10B51D78164}"/>
                </a:ext>
              </a:extLst>
            </p:cNvPr>
            <p:cNvSpPr/>
            <p:nvPr/>
          </p:nvSpPr>
          <p:spPr>
            <a:xfrm>
              <a:off x="6126807" y="591344"/>
              <a:ext cx="4004093" cy="573881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文本框 8">
              <a:extLst>
                <a:ext uri="{FF2B5EF4-FFF2-40B4-BE49-F238E27FC236}">
                  <a16:creationId xmlns:a16="http://schemas.microsoft.com/office/drawing/2014/main" id="{BFA24EA1-0A4C-4E34-BE2C-BA7710EC7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564" y="583625"/>
              <a:ext cx="39783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II</a:t>
              </a:r>
              <a:r>
                <a:rPr lang="vi-VN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. Hướng dẫn quy trình viết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D00F04-78B6-4B0C-A7C7-716C7CD4305A}"/>
              </a:ext>
            </a:extLst>
          </p:cNvPr>
          <p:cNvGrpSpPr/>
          <p:nvPr/>
        </p:nvGrpSpPr>
        <p:grpSpPr>
          <a:xfrm>
            <a:off x="6132628" y="4449853"/>
            <a:ext cx="2639219" cy="584775"/>
            <a:chOff x="6126807" y="583625"/>
            <a:chExt cx="3588659" cy="584775"/>
          </a:xfrm>
        </p:grpSpPr>
        <p:sp>
          <p:nvSpPr>
            <p:cNvPr id="40" name="矩形 9">
              <a:extLst>
                <a:ext uri="{FF2B5EF4-FFF2-40B4-BE49-F238E27FC236}">
                  <a16:creationId xmlns:a16="http://schemas.microsoft.com/office/drawing/2014/main" id="{94C16229-9FFA-4066-89D8-BFE96AA42FD0}"/>
                </a:ext>
              </a:extLst>
            </p:cNvPr>
            <p:cNvSpPr/>
            <p:nvPr/>
          </p:nvSpPr>
          <p:spPr>
            <a:xfrm>
              <a:off x="6126807" y="591344"/>
              <a:ext cx="3392834" cy="573881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文本框 8">
              <a:extLst>
                <a:ext uri="{FF2B5EF4-FFF2-40B4-BE49-F238E27FC236}">
                  <a16:creationId xmlns:a16="http://schemas.microsoft.com/office/drawing/2014/main" id="{394BE347-D13D-42AB-8D36-A25EB3053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565" y="583625"/>
              <a:ext cx="35629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III</a:t>
              </a:r>
              <a:r>
                <a:rPr lang="vi-VN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. Thực hành </a:t>
              </a:r>
            </a:p>
          </p:txBody>
        </p:sp>
      </p:grpSp>
      <p:pic>
        <p:nvPicPr>
          <p:cNvPr id="42" name="图片 15">
            <a:extLst>
              <a:ext uri="{FF2B5EF4-FFF2-40B4-BE49-F238E27FC236}">
                <a16:creationId xmlns:a16="http://schemas.microsoft.com/office/drawing/2014/main" id="{7045AB1A-3235-4F37-836F-1F0B9EB46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352" y="3266696"/>
            <a:ext cx="4546751" cy="38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1695037" y="3200787"/>
            <a:ext cx="1584325" cy="0"/>
          </a:xfrm>
          <a:prstGeom prst="line">
            <a:avLst/>
          </a:prstGeom>
          <a:ln>
            <a:solidFill>
              <a:srgbClr val="634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14">
            <a:extLst>
              <a:ext uri="{FF2B5EF4-FFF2-40B4-BE49-F238E27FC236}">
                <a16:creationId xmlns:a16="http://schemas.microsoft.com/office/drawing/2014/main" id="{02309C0A-AFD1-4F62-B198-E38479F3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972">
            <a:off x="10169944" y="1577488"/>
            <a:ext cx="989389" cy="77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277151"/>
      </p:ext>
    </p:extLst>
  </p:cSld>
  <p:clrMapOvr>
    <a:masterClrMapping/>
  </p:clrMapOvr>
  <p:transition spd="slow" advTm="9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360" y="404664"/>
            <a:ext cx="2999656" cy="6148198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文本框 8">
            <a:extLst>
              <a:ext uri="{FF2B5EF4-FFF2-40B4-BE49-F238E27FC236}">
                <a16:creationId xmlns:a16="http://schemas.microsoft.com/office/drawing/2014/main" id="{4BFADED5-4F11-4659-9B6B-F08E94B56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4747" y="2204864"/>
            <a:ext cx="314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Tri thức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về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 thơ tám chữ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CB6A90-B430-4383-A627-5A5C399ABBA9}"/>
              </a:ext>
            </a:extLst>
          </p:cNvPr>
          <p:cNvGrpSpPr/>
          <p:nvPr/>
        </p:nvGrpSpPr>
        <p:grpSpPr>
          <a:xfrm>
            <a:off x="983432" y="1215608"/>
            <a:ext cx="924455" cy="859159"/>
            <a:chOff x="983432" y="1215608"/>
            <a:chExt cx="924455" cy="85915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62EE1BE-5EBB-432A-830E-42FB6AD54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215608"/>
              <a:ext cx="924455" cy="859159"/>
            </a:xfrm>
            <a:prstGeom prst="rect">
              <a:avLst/>
            </a:prstGeom>
          </p:spPr>
        </p:pic>
        <p:sp>
          <p:nvSpPr>
            <p:cNvPr id="22" name="文本框 8">
              <a:extLst>
                <a:ext uri="{FF2B5EF4-FFF2-40B4-BE49-F238E27FC236}">
                  <a16:creationId xmlns:a16="http://schemas.microsoft.com/office/drawing/2014/main" id="{95D40588-D735-4134-9E7F-374754A34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1436" y="1366881"/>
              <a:ext cx="53678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>
                  <a:solidFill>
                    <a:schemeClr val="tx1">
                      <a:lumMod val="95000"/>
                      <a:lumOff val="5000"/>
                    </a:schemeClr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I.</a:t>
              </a:r>
              <a:endParaRPr lang="vi-VN" sz="4000">
                <a:solidFill>
                  <a:schemeClr val="tx1">
                    <a:lumMod val="95000"/>
                    <a:lumOff val="5000"/>
                  </a:schemeClr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0" name="图片 15">
            <a:extLst>
              <a:ext uri="{FF2B5EF4-FFF2-40B4-BE49-F238E27FC236}">
                <a16:creationId xmlns:a16="http://schemas.microsoft.com/office/drawing/2014/main" id="{28A6BDC8-E1D7-4FAF-9DFF-6D3B2A07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625635"/>
            <a:ext cx="1539528" cy="292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0B957A-8598-4657-96DA-5A2EE1A59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7" y="-37496"/>
            <a:ext cx="1826853" cy="20822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5246E0D-84F4-433F-B687-DAB4C64B6297}"/>
              </a:ext>
            </a:extLst>
          </p:cNvPr>
          <p:cNvGrpSpPr/>
          <p:nvPr/>
        </p:nvGrpSpPr>
        <p:grpSpPr>
          <a:xfrm>
            <a:off x="3858437" y="420648"/>
            <a:ext cx="4824536" cy="1774281"/>
            <a:chOff x="3791744" y="185877"/>
            <a:chExt cx="3193769" cy="11391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75FA1-DE37-4CB4-B99D-D6BCCD2A6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744" y="185877"/>
              <a:ext cx="3193769" cy="548223"/>
            </a:xfrm>
            <a:prstGeom prst="rect">
              <a:avLst/>
            </a:prstGeom>
          </p:spPr>
        </p:pic>
        <p:sp>
          <p:nvSpPr>
            <p:cNvPr id="28" name="文本框 8">
              <a:extLst>
                <a:ext uri="{FF2B5EF4-FFF2-40B4-BE49-F238E27FC236}">
                  <a16:creationId xmlns:a16="http://schemas.microsoft.com/office/drawing/2014/main" id="{A74E4474-94A7-4183-A998-CE460A670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9778" y="247795"/>
              <a:ext cx="267945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1.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Về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đặc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điểm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thể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loại</a:t>
              </a:r>
              <a:endParaRPr lang="en-US" sz="3200" b="1" dirty="0">
                <a:solidFill>
                  <a:schemeClr val="bg1"/>
                </a:solidFill>
                <a:effectLst/>
                <a:latin typeface="SVN-Ballarea Typeface" panose="02000506000000020004" pitchFamily="50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90EE99-E69D-4DEA-B52C-513E436A5BE8}"/>
              </a:ext>
            </a:extLst>
          </p:cNvPr>
          <p:cNvGrpSpPr/>
          <p:nvPr/>
        </p:nvGrpSpPr>
        <p:grpSpPr>
          <a:xfrm>
            <a:off x="4112271" y="3933056"/>
            <a:ext cx="3713727" cy="1648503"/>
            <a:chOff x="3791744" y="185877"/>
            <a:chExt cx="2304256" cy="113913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6164690-6889-47C9-905E-803BF5908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744" y="185877"/>
              <a:ext cx="2304256" cy="548223"/>
            </a:xfrm>
            <a:prstGeom prst="rect">
              <a:avLst/>
            </a:prstGeom>
          </p:spPr>
        </p:pic>
        <p:sp>
          <p:nvSpPr>
            <p:cNvPr id="46" name="文本框 8">
              <a:extLst>
                <a:ext uri="{FF2B5EF4-FFF2-40B4-BE49-F238E27FC236}">
                  <a16:creationId xmlns:a16="http://schemas.microsoft.com/office/drawing/2014/main" id="{3937C258-517A-461D-B154-09DBDCA59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9778" y="247795"/>
              <a:ext cx="199220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3.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Về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nghệ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SVN-Ballarea Typeface" panose="02000506000000020004" pitchFamily="50" charset="0"/>
                  <a:ea typeface="Times New Roman"/>
                  <a:cs typeface="Times New Roman"/>
                  <a:sym typeface="Times New Roman"/>
                </a:rPr>
                <a:t>thuật</a:t>
              </a:r>
              <a:endParaRPr lang="en-US" sz="3200" b="1" dirty="0">
                <a:solidFill>
                  <a:schemeClr val="bg1"/>
                </a:solidFill>
                <a:effectLst/>
                <a:latin typeface="SVN-Ballarea Typeface" panose="02000506000000020004" pitchFamily="50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CDFB6E6-0D25-43B2-86B8-FBB2F16E50BA}"/>
              </a:ext>
            </a:extLst>
          </p:cNvPr>
          <p:cNvSpPr txBox="1"/>
          <p:nvPr/>
        </p:nvSpPr>
        <p:spPr>
          <a:xfrm>
            <a:off x="3875499" y="1319301"/>
            <a:ext cx="704051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tám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chữ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mỗi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dòng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có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tám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chữ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khổ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dài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ngắn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khác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nhau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hoặc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không</a:t>
            </a:r>
            <a:r>
              <a:rPr lang="en-US" sz="2600" dirty="0">
                <a:latin typeface="SVN-KG Ten Thousand Reasons" panose="02040603050506020204" pitchFamily="18" charset="0"/>
              </a:rPr>
              <a:t> chia </a:t>
            </a:r>
            <a:r>
              <a:rPr lang="en-US" sz="2600" dirty="0" err="1">
                <a:latin typeface="SVN-KG Ten Thousand Reasons" panose="02040603050506020204" pitchFamily="18" charset="0"/>
              </a:rPr>
              <a:t>khổ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có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cách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ngắt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nhịp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đa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dạng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DAEAE0-6124-4B23-960B-55BAA5702044}"/>
              </a:ext>
            </a:extLst>
          </p:cNvPr>
          <p:cNvSpPr txBox="1"/>
          <p:nvPr/>
        </p:nvSpPr>
        <p:spPr>
          <a:xfrm>
            <a:off x="3875499" y="4682301"/>
            <a:ext cx="704051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600" dirty="0">
                <a:latin typeface="SVN-KG Ten Thousand Reasons" panose="02040603050506020204" pitchFamily="18" charset="0"/>
              </a:rPr>
              <a:t>   Ngôn ngữ: hàm súc, gợi hình, gợi cảm.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vi-VN" sz="2600" dirty="0">
                <a:latin typeface="SVN-KG Ten Thousand Reasons" panose="02040603050506020204" pitchFamily="18" charset="0"/>
              </a:rPr>
              <a:t>  Sử dụng các biện pháp tu từ để tạo nên những liên  tưởng độc đáo, thú vị.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vi-VN" sz="2600" dirty="0">
                <a:latin typeface="SVN-KG Ten Thousand Reasons" panose="02040603050506020204" pitchFamily="18" charset="0"/>
              </a:rPr>
              <a:t>   Sử dụng vần, nhịp một cách hợp lý để làm tăng giá trị biểu đạt của ngôn từ.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2EF08B-5573-9140-A66F-0C31A38E3A66}"/>
              </a:ext>
            </a:extLst>
          </p:cNvPr>
          <p:cNvSpPr txBox="1"/>
          <p:nvPr/>
        </p:nvSpPr>
        <p:spPr>
          <a:xfrm>
            <a:off x="3858437" y="2602312"/>
            <a:ext cx="738082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Về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cách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gieo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vần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tám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chữ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thường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gieo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vần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chân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vần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liền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thành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cặp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luân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phiên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bằng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trắc</a:t>
            </a:r>
            <a:r>
              <a:rPr lang="en-US" sz="2600" dirty="0">
                <a:latin typeface="SVN-KG Ten Thousand Reasons" panose="02040603050506020204" pitchFamily="18" charset="0"/>
              </a:rPr>
              <a:t>. (</a:t>
            </a:r>
            <a:r>
              <a:rPr lang="en-US" sz="2600" dirty="0" err="1">
                <a:latin typeface="SVN-KG Ten Thousand Reasons" panose="02040603050506020204" pitchFamily="18" charset="0"/>
              </a:rPr>
              <a:t>vd</a:t>
            </a:r>
            <a:r>
              <a:rPr lang="en-US" sz="2600" dirty="0">
                <a:latin typeface="SVN-KG Ten Thousand Reasons" panose="02040603050506020204" pitchFamily="18" charset="0"/>
              </a:rPr>
              <a:t>: </a:t>
            </a:r>
            <a:r>
              <a:rPr lang="en-US" sz="2600" dirty="0" err="1">
                <a:latin typeface="SVN-KG Ten Thousand Reasons" panose="02040603050506020204" pitchFamily="18" charset="0"/>
              </a:rPr>
              <a:t>sông-hồng</a:t>
            </a:r>
            <a:r>
              <a:rPr lang="en-US" sz="2600" dirty="0">
                <a:latin typeface="SVN-KG Ten Thousand Reasons" panose="02040603050506020204" pitchFamily="18" charset="0"/>
              </a:rPr>
              <a:t>; </a:t>
            </a:r>
            <a:r>
              <a:rPr lang="en-US" sz="2600" dirty="0" err="1">
                <a:latin typeface="SVN-KG Ten Thousand Reasons" panose="02040603050506020204" pitchFamily="18" charset="0"/>
              </a:rPr>
              <a:t>cá-mã</a:t>
            </a:r>
            <a:r>
              <a:rPr lang="en-US" sz="2600" dirty="0">
                <a:latin typeface="SVN-KG Ten Thousand Reasons" panose="02040603050506020204" pitchFamily="18" charset="0"/>
              </a:rPr>
              <a:t>; …)</a:t>
            </a:r>
          </a:p>
        </p:txBody>
      </p:sp>
    </p:spTree>
    <p:extLst>
      <p:ext uri="{BB962C8B-B14F-4D97-AF65-F5344CB8AC3E}">
        <p14:creationId xmlns:p14="http://schemas.microsoft.com/office/powerpoint/2010/main" val="3041607538"/>
      </p:ext>
    </p:extLst>
  </p:cSld>
  <p:clrMapOvr>
    <a:masterClrMapping/>
  </p:clrMapOvr>
  <p:transition spd="slow" advTm="405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4" grpId="0"/>
      <p:bldP spid="3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2" descr="400266277">
            <a:extLst>
              <a:ext uri="{FF2B5EF4-FFF2-40B4-BE49-F238E27FC236}">
                <a16:creationId xmlns:a16="http://schemas.microsoft.com/office/drawing/2014/main" id="{EFF19AD8-BC8B-46E3-9B83-548DAAD5E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91" y="3068960"/>
            <a:ext cx="6766510" cy="436722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0"/>
            <a:ext cx="5448300" cy="68580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7412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99" y="1363755"/>
            <a:ext cx="6492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06" y="2784002"/>
            <a:ext cx="6492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87" y="4182602"/>
            <a:ext cx="6492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B984F31-95C2-409A-B207-17F197233690}"/>
              </a:ext>
            </a:extLst>
          </p:cNvPr>
          <p:cNvGrpSpPr/>
          <p:nvPr/>
        </p:nvGrpSpPr>
        <p:grpSpPr>
          <a:xfrm>
            <a:off x="6096000" y="1628292"/>
            <a:ext cx="4194010" cy="584775"/>
            <a:chOff x="6126807" y="583625"/>
            <a:chExt cx="4194010" cy="584775"/>
          </a:xfrm>
        </p:grpSpPr>
        <p:sp>
          <p:nvSpPr>
            <p:cNvPr id="10" name="矩形 9"/>
            <p:cNvSpPr/>
            <p:nvPr/>
          </p:nvSpPr>
          <p:spPr>
            <a:xfrm>
              <a:off x="6126807" y="591344"/>
              <a:ext cx="4004093" cy="573881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17" name="文本框 8"/>
            <p:cNvSpPr txBox="1">
              <a:spLocks noChangeArrowheads="1"/>
            </p:cNvSpPr>
            <p:nvPr/>
          </p:nvSpPr>
          <p:spPr bwMode="auto">
            <a:xfrm>
              <a:off x="6152565" y="583625"/>
              <a:ext cx="41682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lang="vi-VN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. Tri thức về thơ tám chữ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DEAD5CB-6A77-44EA-8250-DA1F675E339F}"/>
              </a:ext>
            </a:extLst>
          </p:cNvPr>
          <p:cNvSpPr txBox="1"/>
          <p:nvPr/>
        </p:nvSpPr>
        <p:spPr>
          <a:xfrm>
            <a:off x="988791" y="1484784"/>
            <a:ext cx="29968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TIẾN TRÌNH</a:t>
            </a:r>
            <a:endParaRPr lang="en-US" sz="5400">
              <a:latin typeface="SVN-Clementine" panose="020F050202020403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rPr>
              <a:t>BÀI HỌC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9170D7-1479-4928-A50C-044F64949ABB}"/>
              </a:ext>
            </a:extLst>
          </p:cNvPr>
          <p:cNvGrpSpPr/>
          <p:nvPr/>
        </p:nvGrpSpPr>
        <p:grpSpPr>
          <a:xfrm>
            <a:off x="6073435" y="3065785"/>
            <a:ext cx="4577705" cy="584775"/>
            <a:chOff x="6126807" y="583625"/>
            <a:chExt cx="4004093" cy="584775"/>
          </a:xfrm>
        </p:grpSpPr>
        <p:sp>
          <p:nvSpPr>
            <p:cNvPr id="37" name="矩形 9">
              <a:extLst>
                <a:ext uri="{FF2B5EF4-FFF2-40B4-BE49-F238E27FC236}">
                  <a16:creationId xmlns:a16="http://schemas.microsoft.com/office/drawing/2014/main" id="{A261B49D-0A74-4ABA-90BF-A10B51D78164}"/>
                </a:ext>
              </a:extLst>
            </p:cNvPr>
            <p:cNvSpPr/>
            <p:nvPr/>
          </p:nvSpPr>
          <p:spPr>
            <a:xfrm>
              <a:off x="6126807" y="591344"/>
              <a:ext cx="4004093" cy="573881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文本框 8">
              <a:extLst>
                <a:ext uri="{FF2B5EF4-FFF2-40B4-BE49-F238E27FC236}">
                  <a16:creationId xmlns:a16="http://schemas.microsoft.com/office/drawing/2014/main" id="{BFA24EA1-0A4C-4E34-BE2C-BA7710EC7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564" y="583625"/>
              <a:ext cx="39783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II</a:t>
              </a:r>
              <a:r>
                <a:rPr lang="vi-VN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. Hướng dẫn quy trình viết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D00F04-78B6-4B0C-A7C7-716C7CD4305A}"/>
              </a:ext>
            </a:extLst>
          </p:cNvPr>
          <p:cNvGrpSpPr/>
          <p:nvPr/>
        </p:nvGrpSpPr>
        <p:grpSpPr>
          <a:xfrm>
            <a:off x="6132628" y="4449853"/>
            <a:ext cx="2639219" cy="584775"/>
            <a:chOff x="6126807" y="583625"/>
            <a:chExt cx="3588659" cy="584775"/>
          </a:xfrm>
        </p:grpSpPr>
        <p:sp>
          <p:nvSpPr>
            <p:cNvPr id="40" name="矩形 9">
              <a:extLst>
                <a:ext uri="{FF2B5EF4-FFF2-40B4-BE49-F238E27FC236}">
                  <a16:creationId xmlns:a16="http://schemas.microsoft.com/office/drawing/2014/main" id="{94C16229-9FFA-4066-89D8-BFE96AA42FD0}"/>
                </a:ext>
              </a:extLst>
            </p:cNvPr>
            <p:cNvSpPr/>
            <p:nvPr/>
          </p:nvSpPr>
          <p:spPr>
            <a:xfrm>
              <a:off x="6126807" y="591344"/>
              <a:ext cx="3392834" cy="573881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文本框 8">
              <a:extLst>
                <a:ext uri="{FF2B5EF4-FFF2-40B4-BE49-F238E27FC236}">
                  <a16:creationId xmlns:a16="http://schemas.microsoft.com/office/drawing/2014/main" id="{394BE347-D13D-42AB-8D36-A25EB3053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565" y="583625"/>
              <a:ext cx="35629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III</a:t>
              </a:r>
              <a:r>
                <a:rPr lang="vi-VN" sz="32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. Thực hành </a:t>
              </a:r>
            </a:p>
          </p:txBody>
        </p:sp>
      </p:grpSp>
      <p:pic>
        <p:nvPicPr>
          <p:cNvPr id="42" name="图片 15">
            <a:extLst>
              <a:ext uri="{FF2B5EF4-FFF2-40B4-BE49-F238E27FC236}">
                <a16:creationId xmlns:a16="http://schemas.microsoft.com/office/drawing/2014/main" id="{7045AB1A-3235-4F37-836F-1F0B9EB46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352" y="3266696"/>
            <a:ext cx="4546751" cy="38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1695037" y="3200787"/>
            <a:ext cx="1584325" cy="0"/>
          </a:xfrm>
          <a:prstGeom prst="line">
            <a:avLst/>
          </a:prstGeom>
          <a:ln>
            <a:solidFill>
              <a:srgbClr val="634A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14">
            <a:extLst>
              <a:ext uri="{FF2B5EF4-FFF2-40B4-BE49-F238E27FC236}">
                <a16:creationId xmlns:a16="http://schemas.microsoft.com/office/drawing/2014/main" id="{02309C0A-AFD1-4F62-B198-E38479F3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972">
            <a:off x="10569535" y="2879771"/>
            <a:ext cx="989389" cy="77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09842"/>
      </p:ext>
    </p:extLst>
  </p:cSld>
  <p:clrMapOvr>
    <a:masterClrMapping/>
  </p:clrMapOvr>
  <p:transition spd="slow" advTm="9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CBC3CD82-584F-4509-8660-2B99AEB5FFD9}"/>
              </a:ext>
            </a:extLst>
          </p:cNvPr>
          <p:cNvGrpSpPr/>
          <p:nvPr/>
        </p:nvGrpSpPr>
        <p:grpSpPr>
          <a:xfrm>
            <a:off x="4041104" y="1867773"/>
            <a:ext cx="4554105" cy="1800000"/>
            <a:chOff x="7506784" y="1538307"/>
            <a:chExt cx="4554105" cy="18000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60EDA7A-3ED2-44CF-AF12-51ABDE3D9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784" y="1538307"/>
              <a:ext cx="4554105" cy="1800000"/>
            </a:xfrm>
            <a:prstGeom prst="rect">
              <a:avLst/>
            </a:prstGeom>
          </p:spPr>
        </p:pic>
        <p:sp>
          <p:nvSpPr>
            <p:cNvPr id="55" name="文本框 8">
              <a:extLst>
                <a:ext uri="{FF2B5EF4-FFF2-40B4-BE49-F238E27FC236}">
                  <a16:creationId xmlns:a16="http://schemas.microsoft.com/office/drawing/2014/main" id="{8DCFDE11-630B-4EF3-86D7-E529F41F0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316" y="2145919"/>
              <a:ext cx="35679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2.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thơ</a:t>
              </a:r>
              <a:r>
                <a:rPr lang="en-US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57EA9E-CE6B-4049-B575-E26FFE112FB2}"/>
              </a:ext>
            </a:extLst>
          </p:cNvPr>
          <p:cNvGrpSpPr/>
          <p:nvPr/>
        </p:nvGrpSpPr>
        <p:grpSpPr>
          <a:xfrm>
            <a:off x="4027161" y="364008"/>
            <a:ext cx="4713741" cy="1696627"/>
            <a:chOff x="7557167" y="1704259"/>
            <a:chExt cx="3984980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316" y="2097158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 1. Chuẩn bị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8810C55-3EFD-49AF-8230-1DB3B3000260}"/>
              </a:ext>
            </a:extLst>
          </p:cNvPr>
          <p:cNvGrpSpPr/>
          <p:nvPr/>
        </p:nvGrpSpPr>
        <p:grpSpPr>
          <a:xfrm>
            <a:off x="4055047" y="3384463"/>
            <a:ext cx="4540161" cy="1800000"/>
            <a:chOff x="7506784" y="1538307"/>
            <a:chExt cx="4139551" cy="180000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53CA55B-6ECE-4B15-90C6-D6F45E4E7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784" y="1538307"/>
              <a:ext cx="4139551" cy="1800000"/>
            </a:xfrm>
            <a:prstGeom prst="rect">
              <a:avLst/>
            </a:prstGeom>
          </p:spPr>
        </p:pic>
        <p:sp>
          <p:nvSpPr>
            <p:cNvPr id="58" name="文本框 8">
              <a:extLst>
                <a:ext uri="{FF2B5EF4-FFF2-40B4-BE49-F238E27FC236}">
                  <a16:creationId xmlns:a16="http://schemas.microsoft.com/office/drawing/2014/main" id="{74C40DD4-EC06-4C18-983D-DC9A777D7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316" y="2145919"/>
              <a:ext cx="35679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 3. Chỉnh sửa </a:t>
              </a:r>
            </a:p>
          </p:txBody>
        </p:sp>
      </p:grpSp>
      <p:pic>
        <p:nvPicPr>
          <p:cNvPr id="59" name="图片 11">
            <a:extLst>
              <a:ext uri="{FF2B5EF4-FFF2-40B4-BE49-F238E27FC236}">
                <a16:creationId xmlns:a16="http://schemas.microsoft.com/office/drawing/2014/main" id="{F7E4F6C0-8241-4377-B3DB-94E5AE239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96" b="68708" l="631" r="98739">
                        <a14:foregroundMark x1="84994" y1="14780" x2="93947" y2="11718"/>
                        <a14:foregroundMark x1="93947" y1="11718" x2="79823" y2="17577"/>
                        <a14:foregroundMark x1="79823" y1="17577" x2="73518" y2="17710"/>
                        <a14:foregroundMark x1="73518" y1="17710" x2="70996" y2="29960"/>
                        <a14:foregroundMark x1="70996" y1="29960" x2="66835" y2="34621"/>
                        <a14:foregroundMark x1="66835" y1="34621" x2="65952" y2="40879"/>
                        <a14:foregroundMark x1="65952" y1="40879" x2="71501" y2="45406"/>
                        <a14:foregroundMark x1="71501" y1="45406" x2="81967" y2="37284"/>
                        <a14:foregroundMark x1="81967" y1="37284" x2="91929" y2="18242"/>
                        <a14:foregroundMark x1="91929" y1="18242" x2="89786" y2="12383"/>
                        <a14:foregroundMark x1="89786" y1="12383" x2="82850" y2="13316"/>
                        <a14:foregroundMark x1="82850" y1="13316" x2="78310" y2="15446"/>
                        <a14:foregroundMark x1="92308" y1="15712" x2="94956" y2="22104"/>
                        <a14:foregroundMark x1="94956" y1="22104" x2="89029" y2="34887"/>
                        <a14:foregroundMark x1="89029" y1="34887" x2="86255" y2="29561"/>
                        <a14:foregroundMark x1="86255" y1="29561" x2="87894" y2="23435"/>
                        <a14:foregroundMark x1="87894" y1="23435" x2="93190" y2="14381"/>
                        <a14:foregroundMark x1="77301" y1="12916" x2="73266" y2="19174"/>
                        <a14:foregroundMark x1="73266" y1="19174" x2="77932" y2="13449"/>
                        <a14:foregroundMark x1="90164" y1="40346" x2="96217" y2="43542"/>
                        <a14:foregroundMark x1="96217" y1="43542" x2="98991" y2="49134"/>
                        <a14:foregroundMark x1="98991" y1="49134" x2="93443" y2="54194"/>
                        <a14:foregroundMark x1="93443" y1="54194" x2="54603" y2="55260"/>
                        <a14:foregroundMark x1="54603" y1="55260" x2="48298" y2="54328"/>
                        <a14:foregroundMark x1="48298" y1="54328" x2="48550" y2="48069"/>
                        <a14:foregroundMark x1="48550" y1="48069" x2="59142" y2="41411"/>
                        <a14:foregroundMark x1="59142" y1="41411" x2="83480" y2="36618"/>
                        <a14:foregroundMark x1="83480" y1="36618" x2="88903" y2="36618"/>
                        <a14:foregroundMark x1="88903" y1="36618" x2="93443" y2="41411"/>
                        <a14:foregroundMark x1="93443" y1="41411" x2="93695" y2="45406"/>
                        <a14:foregroundMark x1="69357" y1="46471" x2="73140" y2="40346"/>
                        <a14:foregroundMark x1="73140" y1="40346" x2="81463" y2="38083"/>
                        <a14:foregroundMark x1="81463" y1="38083" x2="95208" y2="42077"/>
                        <a14:foregroundMark x1="95208" y1="42077" x2="98991" y2="52197"/>
                        <a14:foregroundMark x1="98991" y1="52197" x2="77806" y2="58589"/>
                        <a14:foregroundMark x1="77806" y1="58589" x2="65700" y2="59254"/>
                        <a14:foregroundMark x1="65700" y1="59254" x2="58008" y2="57656"/>
                        <a14:foregroundMark x1="58008" y1="57656" x2="54729" y2="52597"/>
                        <a14:foregroundMark x1="54729" y1="52597" x2="63808" y2="45406"/>
                        <a14:foregroundMark x1="63808" y1="45406" x2="74905" y2="41678"/>
                        <a14:foregroundMark x1="46784" y1="39814" x2="30013" y2="4261"/>
                        <a14:foregroundMark x1="30013" y1="4261" x2="20681" y2="1065"/>
                        <a14:foregroundMark x1="20681" y1="1065" x2="14628" y2="1598"/>
                        <a14:foregroundMark x1="14628" y1="1598" x2="10340" y2="5459"/>
                        <a14:foregroundMark x1="10340" y1="5459" x2="6557" y2="13981"/>
                        <a14:foregroundMark x1="6557" y1="13981" x2="6179" y2="29827"/>
                        <a14:foregroundMark x1="6179" y1="29827" x2="13745" y2="32490"/>
                        <a14:foregroundMark x1="13745" y1="32490" x2="23077" y2="30226"/>
                        <a14:foregroundMark x1="23077" y1="30226" x2="26482" y2="25566"/>
                        <a14:foregroundMark x1="26482" y1="25566" x2="27112" y2="19174"/>
                        <a14:foregroundMark x1="27112" y1="19174" x2="25599" y2="15313"/>
                        <a14:foregroundMark x1="41488" y1="26897" x2="41488" y2="20772"/>
                        <a14:foregroundMark x1="41488" y1="20772" x2="39470" y2="25433"/>
                        <a14:foregroundMark x1="25095" y1="133" x2="15637" y2="3196"/>
                        <a14:foregroundMark x1="15637" y1="3196" x2="31652" y2="4128"/>
                        <a14:foregroundMark x1="5170" y1="19840" x2="757" y2="25699"/>
                        <a14:foregroundMark x1="757" y1="25699" x2="5296" y2="22104"/>
                        <a14:foregroundMark x1="5296" y1="22104" x2="5170" y2="21172"/>
                        <a14:foregroundMark x1="1261" y1="18642" x2="631" y2="25433"/>
                        <a14:foregroundMark x1="631" y1="25433" x2="1387" y2="27830"/>
                        <a14:foregroundMark x1="43127" y1="56192" x2="27869" y2="53395"/>
                        <a14:foregroundMark x1="27869" y1="53395" x2="5044" y2="54727"/>
                        <a14:foregroundMark x1="5044" y1="54727" x2="8827" y2="58988"/>
                        <a14:foregroundMark x1="8827" y1="58988" x2="28121" y2="56192"/>
                        <a14:foregroundMark x1="28121" y1="56192" x2="48172" y2="56991"/>
                        <a14:foregroundMark x1="97856" y1="46871" x2="98739" y2="45539"/>
                        <a14:foregroundMark x1="88903" y1="68708" x2="88903" y2="68708"/>
                        <a14:foregroundMark x1="88903" y1="65379" x2="88903" y2="65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974"/>
          <a:stretch/>
        </p:blipFill>
        <p:spPr bwMode="auto">
          <a:xfrm flipH="1">
            <a:off x="6384032" y="3951083"/>
            <a:ext cx="5807968" cy="290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668C97-BA5F-43A2-A893-BDB5923C4E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603" flipH="1" flipV="1">
            <a:off x="8833779" y="2140544"/>
            <a:ext cx="1390692" cy="927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213488-511F-4650-A96D-4FB133DC83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439" y="2019952"/>
            <a:ext cx="1201596" cy="801064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D96E1E7F-E7D2-4E98-9D44-19BE3B269B2E}"/>
              </a:ext>
            </a:extLst>
          </p:cNvPr>
          <p:cNvGrpSpPr/>
          <p:nvPr/>
        </p:nvGrpSpPr>
        <p:grpSpPr>
          <a:xfrm>
            <a:off x="0" y="606275"/>
            <a:ext cx="2999656" cy="5833739"/>
            <a:chOff x="27360" y="719124"/>
            <a:chExt cx="2999656" cy="5833739"/>
          </a:xfrm>
        </p:grpSpPr>
        <p:sp>
          <p:nvSpPr>
            <p:cNvPr id="73" name="矩形 1">
              <a:extLst>
                <a:ext uri="{FF2B5EF4-FFF2-40B4-BE49-F238E27FC236}">
                  <a16:creationId xmlns:a16="http://schemas.microsoft.com/office/drawing/2014/main" id="{B71873A7-3478-45F4-85BF-54EC4D3E879A}"/>
                </a:ext>
              </a:extLst>
            </p:cNvPr>
            <p:cNvSpPr/>
            <p:nvPr/>
          </p:nvSpPr>
          <p:spPr>
            <a:xfrm>
              <a:off x="27360" y="719124"/>
              <a:ext cx="2999656" cy="5833738"/>
            </a:xfrm>
            <a:prstGeom prst="rect">
              <a:avLst/>
            </a:prstGeom>
            <a:solidFill>
              <a:srgbClr val="EBD8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4" name="文本框 8">
              <a:extLst>
                <a:ext uri="{FF2B5EF4-FFF2-40B4-BE49-F238E27FC236}">
                  <a16:creationId xmlns:a16="http://schemas.microsoft.com/office/drawing/2014/main" id="{C800FBF1-C7D6-44AC-B3A7-8FB73D8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23" y="2074767"/>
              <a:ext cx="2834129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Hướng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dẫn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endParaRPr>
            </a:p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quy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trình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endParaRPr>
            </a:p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viết</a:t>
              </a:r>
              <a:endPara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B623C72-3086-4278-B712-09DA3FACB830}"/>
                </a:ext>
              </a:extLst>
            </p:cNvPr>
            <p:cNvGrpSpPr/>
            <p:nvPr/>
          </p:nvGrpSpPr>
          <p:grpSpPr>
            <a:xfrm>
              <a:off x="983432" y="1215608"/>
              <a:ext cx="924455" cy="887411"/>
              <a:chOff x="983432" y="1215608"/>
              <a:chExt cx="924455" cy="887411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257545D-26A9-400B-A6DE-6BB16CA21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432" y="1215608"/>
                <a:ext cx="924455" cy="859159"/>
              </a:xfrm>
              <a:prstGeom prst="rect">
                <a:avLst/>
              </a:prstGeom>
            </p:spPr>
          </p:pic>
          <p:sp>
            <p:nvSpPr>
              <p:cNvPr id="78" name="文本框 8">
                <a:extLst>
                  <a:ext uri="{FF2B5EF4-FFF2-40B4-BE49-F238E27FC236}">
                    <a16:creationId xmlns:a16="http://schemas.microsoft.com/office/drawing/2014/main" id="{AE8C8DA1-B89B-498C-9B6E-EF845FA956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995" y="1395133"/>
                <a:ext cx="75921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R="0" lvl="0" algn="ctr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VN-Clementine" panose="020F0502020204030203" pitchFamily="34" charset="0"/>
                    <a:ea typeface="Times New Roman"/>
                    <a:cs typeface="Times New Roman"/>
                    <a:sym typeface="Times New Roman"/>
                  </a:rPr>
                  <a:t>III.</a:t>
                </a:r>
                <a:endParaRPr lang="vi-VN" sz="4000">
                  <a:solidFill>
                    <a:schemeClr val="tx1">
                      <a:lumMod val="95000"/>
                      <a:lumOff val="5000"/>
                    </a:schemeClr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76" name="图片 15">
              <a:extLst>
                <a:ext uri="{FF2B5EF4-FFF2-40B4-BE49-F238E27FC236}">
                  <a16:creationId xmlns:a16="http://schemas.microsoft.com/office/drawing/2014/main" id="{468C422D-2DAA-4762-843C-D4793425E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238" y="3838115"/>
              <a:ext cx="1427778" cy="271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9959258"/>
      </p:ext>
    </p:extLst>
  </p:cSld>
  <p:clrMapOvr>
    <a:masterClrMapping/>
  </p:clrMapOvr>
  <p:transition spd="slow" advTm="43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8057EA9E-CE6B-4049-B575-E26FFE112FB2}"/>
              </a:ext>
            </a:extLst>
          </p:cNvPr>
          <p:cNvGrpSpPr/>
          <p:nvPr/>
        </p:nvGrpSpPr>
        <p:grpSpPr>
          <a:xfrm>
            <a:off x="191344" y="58114"/>
            <a:ext cx="4713741" cy="1696627"/>
            <a:chOff x="7557167" y="1704259"/>
            <a:chExt cx="3984980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316" y="2097158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dirty="0">
                  <a:solidFill>
                    <a:schemeClr val="bg1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Bước 1. Chuẩn bị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D668C97-BA5F-43A2-A893-BDB5923C4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603" flipH="1" flipV="1">
            <a:off x="9500744" y="120592"/>
            <a:ext cx="1390692" cy="927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213488-511F-4650-A96D-4FB133DC8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0404" y="0"/>
            <a:ext cx="1201596" cy="801064"/>
          </a:xfrm>
          <a:prstGeom prst="rect">
            <a:avLst/>
          </a:prstGeom>
        </p:spPr>
      </p:pic>
      <p:pic>
        <p:nvPicPr>
          <p:cNvPr id="1026" name="Picture 2" descr="Reading Book - reading book girl reading book nature - CleanPNG / KissPNG">
            <a:extLst>
              <a:ext uri="{FF2B5EF4-FFF2-40B4-BE49-F238E27FC236}">
                <a16:creationId xmlns:a16="http://schemas.microsoft.com/office/drawing/2014/main" id="{BE8BEBA8-EDDC-484C-BA55-27D85982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4556" y1="21935" x2="17778" y2="20753"/>
                        <a14:foregroundMark x1="20667" y1="43656" x2="24556" y2="45376"/>
                        <a14:foregroundMark x1="71556" y1="13548" x2="71556" y2="13548"/>
                        <a14:foregroundMark x1="76222" y1="16667" x2="76222" y2="16667"/>
                        <a14:foregroundMark x1="74333" y1="24624" x2="74333" y2="24624"/>
                        <a14:foregroundMark x1="11778" y1="62581" x2="13889" y2="63011"/>
                        <a14:foregroundMark x1="28556" y1="45376" x2="31111" y2="47419"/>
                        <a14:foregroundMark x1="32333" y1="30323" x2="34000" y2="29785"/>
                        <a14:foregroundMark x1="80444" y1="61935" x2="83889" y2="61075"/>
                        <a14:foregroundMark x1="84667" y1="64624" x2="84667" y2="64624"/>
                        <a14:foregroundMark x1="83000" y1="80000" x2="85556" y2="80215"/>
                        <a14:foregroundMark x1="82556" y1="59032" x2="86222" y2="59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1216202"/>
            <a:ext cx="5862048" cy="60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3D123EB-41C9-BC4A-B109-B8E38EAFD916}"/>
              </a:ext>
            </a:extLst>
          </p:cNvPr>
          <p:cNvSpPr txBox="1"/>
          <p:nvPr/>
        </p:nvSpPr>
        <p:spPr>
          <a:xfrm>
            <a:off x="5339930" y="2017266"/>
            <a:ext cx="586204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Đọc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lại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những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bài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mà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em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thích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học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cách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hiện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xúc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suy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ngẫm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về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cuộc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sống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của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các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Quan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sát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suy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ngẫm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về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cuộc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sống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xung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quanh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…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Định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hình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xúc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được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gợi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lên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sự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vật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hiện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tượng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mà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em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quan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sát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Hình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dung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người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đọc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bài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này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của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em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903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4325">
        <p159:morph option="byObject"/>
      </p:transition>
    </mc:Choice>
    <mc:Fallback>
      <p:transition spd="slow" advTm="43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3865</TotalTime>
  <Words>608</Words>
  <Application>Microsoft Office PowerPoint</Application>
  <PresentationFormat>Widescreen</PresentationFormat>
  <Paragraphs>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Aachen</vt:lpstr>
      <vt:lpstr>Arial</vt:lpstr>
      <vt:lpstr>Calibri</vt:lpstr>
      <vt:lpstr>Calibri Light</vt:lpstr>
      <vt:lpstr>等线</vt:lpstr>
      <vt:lpstr>等线 Light</vt:lpstr>
      <vt:lpstr>Open Sans</vt:lpstr>
      <vt:lpstr>SVN-Ballarea Typeface</vt:lpstr>
      <vt:lpstr>SVN-Bulgary</vt:lpstr>
      <vt:lpstr>SVN-Clementine</vt:lpstr>
      <vt:lpstr>SVN-Flamingo Script</vt:lpstr>
      <vt:lpstr>SVN-KG Ten Thousand Reasons</vt:lpstr>
      <vt:lpstr>SVN-Nexa Rush Script</vt:lpstr>
      <vt:lpstr>SVN-Nickainley Script</vt:lpstr>
      <vt:lpstr>SVN-Wallows</vt:lpstr>
      <vt:lpstr>Times New Roman</vt:lpstr>
      <vt:lpstr>Tinta Script</vt:lpstr>
      <vt:lpstr>Wingdings</vt:lpstr>
      <vt:lpstr>www.freeppt7.com-Best powerpoint templates free download-slideshow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Ngọc Phan</Manager>
  <Company>vietlanglit.com</Company>
  <LinksUpToDate>false</LinksUpToDate>
  <SharedDoc>false</SharedDoc>
  <HyperlinkBase>vietlanglit.com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Làm một bài thơ lục bát</dc:title>
  <dc:subject>Bài 3. Làm một bài thơ lục bát</dc:subject>
  <dc:creator>Ngọc Phan</dc:creator>
  <cp:keywords>vietlanglit</cp:keywords>
  <dc:description>RP</dc:description>
  <cp:lastModifiedBy>Admin</cp:lastModifiedBy>
  <cp:revision>116</cp:revision>
  <dcterms:created xsi:type="dcterms:W3CDTF">2017-07-13T07:28:00Z</dcterms:created>
  <dcterms:modified xsi:type="dcterms:W3CDTF">2024-09-20T00:54:41Z</dcterms:modified>
  <cp:category>Ngữ văn 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