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9"/>
  </p:notesMasterIdLst>
  <p:sldIdLst>
    <p:sldId id="256" r:id="rId2"/>
    <p:sldId id="258" r:id="rId3"/>
    <p:sldId id="259" r:id="rId4"/>
    <p:sldId id="307" r:id="rId5"/>
    <p:sldId id="304" r:id="rId6"/>
    <p:sldId id="267" r:id="rId7"/>
    <p:sldId id="263" r:id="rId8"/>
    <p:sldId id="308" r:id="rId9"/>
    <p:sldId id="340" r:id="rId10"/>
    <p:sldId id="322" r:id="rId11"/>
    <p:sldId id="310" r:id="rId12"/>
    <p:sldId id="311" r:id="rId13"/>
    <p:sldId id="271" r:id="rId14"/>
    <p:sldId id="312" r:id="rId15"/>
    <p:sldId id="324" r:id="rId16"/>
    <p:sldId id="314" r:id="rId17"/>
    <p:sldId id="273" r:id="rId18"/>
    <p:sldId id="260" r:id="rId19"/>
    <p:sldId id="305" r:id="rId20"/>
    <p:sldId id="269" r:id="rId21"/>
    <p:sldId id="316" r:id="rId22"/>
    <p:sldId id="320" r:id="rId23"/>
    <p:sldId id="325" r:id="rId24"/>
    <p:sldId id="261" r:id="rId25"/>
    <p:sldId id="306" r:id="rId26"/>
    <p:sldId id="262" r:id="rId27"/>
    <p:sldId id="264" r:id="rId28"/>
  </p:sldIdLst>
  <p:sldSz cx="9144000" cy="5143500" type="screen16x9"/>
  <p:notesSz cx="6858000" cy="9144000"/>
  <p:embeddedFontLst>
    <p:embeddedFont>
      <p:font typeface="Rubik" panose="020B0604020202020204" pitchFamily="34" charset="-79"/>
      <p:regular r:id="rId30"/>
      <p:bold r:id="rId31"/>
      <p:italic r:id="rId32"/>
      <p:boldItalic r:id="rId33"/>
    </p:embeddedFont>
    <p:embeddedFont>
      <p:font typeface="SVN-Poky'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2" d="100"/>
          <a:sy n="82" d="100"/>
        </p:scale>
        <p:origin x="820" y="2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latin typeface="Times New Roman" panose="02020603050405020304" pitchFamily="18" charset="0"/>
                <a:cs typeface="Times New Roman" panose="02020603050405020304" pitchFamily="18" charset="0"/>
              </a:rPr>
              <a:t>Giáo viên: Ngô Thanh Giàu</a:t>
            </a:r>
            <a:endParaRPr sz="2400" b="1" dirty="0">
              <a:latin typeface="Times New Roman" panose="02020603050405020304" pitchFamily="18" charset="0"/>
              <a:cs typeface="Times New Roman" panose="02020603050405020304" pitchFamily="18"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55" y="46906"/>
            <a:ext cx="860860" cy="683624"/>
          </a:xfrm>
          <a:prstGeom prst="rect">
            <a:avLst/>
          </a:prstGeom>
        </p:spPr>
      </p:pic>
      <p:sp>
        <p:nvSpPr>
          <p:cNvPr id="7" name="TextBox 6"/>
          <p:cNvSpPr txBox="1"/>
          <p:nvPr/>
        </p:nvSpPr>
        <p:spPr>
          <a:xfrm>
            <a:off x="3169229" y="594405"/>
            <a:ext cx="3955417" cy="460375"/>
          </a:xfrm>
          <a:prstGeom prst="rect">
            <a:avLst/>
          </a:prstGeom>
          <a:noFill/>
        </p:spPr>
        <p:txBody>
          <a:bodyPr wrap="square" rtlCol="0">
            <a:spAutoFit/>
          </a:bodyPr>
          <a:lstStyle/>
          <a:p>
            <a:r>
              <a:rPr lang="en-US" sz="2400" dirty="0">
                <a:solidFill>
                  <a:schemeClr val="bg1">
                    <a:lumMod val="50000"/>
                  </a:schemeClr>
                </a:solidFill>
                <a:latin typeface="Times New Roman" panose="02020603050405020304" charset="0"/>
                <a:cs typeface="Times New Roman" panose="02020603050405020304" charset="0"/>
              </a:rPr>
              <a:t>GIÁO DỤC CÔNG DÂN 8</a:t>
            </a:r>
          </a:p>
        </p:txBody>
      </p:sp>
      <p:sp>
        <p:nvSpPr>
          <p:cNvPr id="8" name="文本框 15"/>
          <p:cNvSpPr txBox="1"/>
          <p:nvPr/>
        </p:nvSpPr>
        <p:spPr>
          <a:xfrm>
            <a:off x="3895098" y="1008519"/>
            <a:ext cx="1656080" cy="829945"/>
          </a:xfrm>
          <a:prstGeom prst="rect">
            <a:avLst/>
          </a:prstGeom>
          <a:noFill/>
        </p:spPr>
        <p:txBody>
          <a:bodyPr wrap="none" rtlCol="0">
            <a:spAutoFit/>
          </a:bodyPr>
          <a:lstStyle/>
          <a:p>
            <a:r>
              <a:rPr lang="en-US" altLang="zh-CN" sz="4800" dirty="0" err="1">
                <a:solidFill>
                  <a:schemeClr val="accent3"/>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Bài</a:t>
            </a:r>
            <a:r>
              <a:rPr lang="en-US" altLang="zh-CN" sz="4800" dirty="0">
                <a:solidFill>
                  <a:schemeClr val="accent3"/>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 6:</a:t>
            </a:r>
          </a:p>
        </p:txBody>
      </p:sp>
      <p:sp>
        <p:nvSpPr>
          <p:cNvPr id="9" name="文本框 15"/>
          <p:cNvSpPr txBox="1"/>
          <p:nvPr/>
        </p:nvSpPr>
        <p:spPr>
          <a:xfrm>
            <a:off x="72572" y="1801553"/>
            <a:ext cx="8707755" cy="768350"/>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Times New Roman" panose="02020603050405020304" charset="0"/>
                <a:cs typeface="Times New Roman" panose="02020603050405020304" charset="0"/>
              </a:rPr>
              <a:t>XÁC ĐỊNH MỤC TIÊU CÁ NHÂN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đọc các trường hợp </a:t>
            </a:r>
            <a:r>
              <a:rPr lang="en-US" sz="1800" b="1" dirty="0" err="1"/>
              <a:t>trong</a:t>
            </a:r>
            <a:r>
              <a:rPr lang="en-US" sz="1800" b="1" dirty="0"/>
              <a:t> SGK tr. 36</a:t>
            </a:r>
            <a:r>
              <a:rPr lang="vi-VN" sz="1800" b="1" dirty="0"/>
              <a:t> </a:t>
            </a:r>
            <a:endParaRPr lang="en-US" sz="1800" b="1" dirty="0"/>
          </a:p>
          <a:p>
            <a:pPr algn="ctr"/>
            <a:r>
              <a:rPr lang="vi-VN" sz="1800" b="1" dirty="0"/>
              <a:t>và trả lời câu hỏi</a:t>
            </a:r>
            <a:endParaRPr lang="en-US" sz="1800" b="1" dirty="0"/>
          </a:p>
        </p:txBody>
      </p:sp>
      <p:sp>
        <p:nvSpPr>
          <p:cNvPr id="8" name="TextBox 105"/>
          <p:cNvSpPr txBox="1"/>
          <p:nvPr/>
        </p:nvSpPr>
        <p:spPr>
          <a:xfrm>
            <a:off x="2618421" y="121266"/>
            <a:ext cx="3362255" cy="6451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2</a:t>
            </a:r>
          </a:p>
        </p:txBody>
      </p:sp>
      <p:sp>
        <p:nvSpPr>
          <p:cNvPr id="10" name="TextBox 9"/>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p>
        </p:txBody>
      </p:sp>
      <p:grpSp>
        <p:nvGrpSpPr>
          <p:cNvPr id="11" name="Google Shape;2394;p56"/>
          <p:cNvGrpSpPr/>
          <p:nvPr/>
        </p:nvGrpSpPr>
        <p:grpSpPr>
          <a:xfrm>
            <a:off x="1127621" y="171758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1147221" y="3111505"/>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p>
        </p:txBody>
      </p:sp>
      <p:grpSp>
        <p:nvGrpSpPr>
          <p:cNvPr id="2" name="Google Shape;595;p36"/>
          <p:cNvGrpSpPr/>
          <p:nvPr/>
        </p:nvGrpSpPr>
        <p:grpSpPr>
          <a:xfrm>
            <a:off x="465818" y="1324051"/>
            <a:ext cx="2008376" cy="2445857"/>
            <a:chOff x="4099600" y="1087775"/>
            <a:chExt cx="828100" cy="1055500"/>
          </a:xfrm>
        </p:grpSpPr>
        <p:sp>
          <p:nvSpPr>
            <p:cNvPr id="3"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8" name="TextBox 105"/>
          <p:cNvSpPr txBox="1"/>
          <p:nvPr/>
        </p:nvSpPr>
        <p:spPr>
          <a:xfrm>
            <a:off x="3550525" y="224954"/>
            <a:ext cx="3362255" cy="52197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Trường</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hợp</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p>
        </p:txBody>
      </p:sp>
      <p:grpSp>
        <p:nvGrpSpPr>
          <p:cNvPr id="2" name="Google Shape;454;p35"/>
          <p:cNvGrpSpPr/>
          <p:nvPr/>
        </p:nvGrpSpPr>
        <p:grpSpPr>
          <a:xfrm rot="-532131">
            <a:off x="284468" y="787694"/>
            <a:ext cx="2475385" cy="2753238"/>
            <a:chOff x="2698550" y="1046100"/>
            <a:chExt cx="917400" cy="1020375"/>
          </a:xfrm>
        </p:grpSpPr>
        <p:sp>
          <p:nvSpPr>
            <p:cNvPr id="3"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105"/>
          <p:cNvSpPr txBox="1"/>
          <p:nvPr/>
        </p:nvSpPr>
        <p:spPr>
          <a:xfrm>
            <a:off x="3626725" y="90115"/>
            <a:ext cx="3362255" cy="52197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Trường</a:t>
            </a:r>
            <a:r>
              <a:rPr lang="en-US" sz="2800" dirty="0">
                <a:ln w="0"/>
                <a:solidFill>
                  <a:schemeClr val="accent5"/>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2800" dirty="0" err="1">
                <a:ln w="0"/>
                <a:solidFill>
                  <a:schemeClr val="accent5"/>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hợp</a:t>
            </a:r>
            <a:r>
              <a:rPr lang="en-US" sz="2800" dirty="0">
                <a:ln w="0"/>
                <a:solidFill>
                  <a:schemeClr val="accent5"/>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p:cNvGrpSpPr/>
          <p:nvPr/>
        </p:nvGrpSpPr>
        <p:grpSpPr>
          <a:xfrm>
            <a:off x="6507480" y="2346960"/>
            <a:ext cx="2542985" cy="2796540"/>
            <a:chOff x="1843375" y="3661300"/>
            <a:chExt cx="1099275" cy="1204025"/>
          </a:xfrm>
        </p:grpSpPr>
        <p:sp>
          <p:nvSpPr>
            <p:cNvPr id="10" name="Google Shape;2544;p57"/>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7"/>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7"/>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7;p57"/>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9;p57"/>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0;p57"/>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1;p57"/>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2;p57"/>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7"/>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7"/>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7"/>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7"/>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7"/>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7"/>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7"/>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2">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p:cNvSpPr txBox="1"/>
          <p:nvPr/>
        </p:nvSpPr>
        <p:spPr>
          <a:xfrm>
            <a:off x="2618421" y="121266"/>
            <a:ext cx="3362255" cy="6451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3</a:t>
            </a:r>
          </a:p>
        </p:txBody>
      </p:sp>
      <p:sp>
        <p:nvSpPr>
          <p:cNvPr id="8" name="TextBox 7"/>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p>
        </p:txBody>
      </p:sp>
      <p:sp>
        <p:nvSpPr>
          <p:cNvPr id="26" name="Google Shape;644;p37"/>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37"/>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p:cNvSpPr txBox="1"/>
          <p:nvPr/>
        </p:nvSpPr>
        <p:spPr>
          <a:xfrm>
            <a:off x="2618421" y="121266"/>
            <a:ext cx="3362255" cy="6451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4</a:t>
            </a:r>
          </a:p>
        </p:txBody>
      </p:sp>
      <p:sp>
        <p:nvSpPr>
          <p:cNvPr id="10" name="TextBox 9"/>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p>
        </p:txBody>
      </p:sp>
      <p:grpSp>
        <p:nvGrpSpPr>
          <p:cNvPr id="11" name="Google Shape;2394;p56"/>
          <p:cNvGrpSpPr/>
          <p:nvPr/>
        </p:nvGrpSpPr>
        <p:grpSpPr>
          <a:xfrm>
            <a:off x="972573" y="170942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992173" y="3103345"/>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6235" y="308609"/>
            <a:ext cx="2220205" cy="1651505"/>
          </a:xfrm>
          <a:prstGeom prst="rect">
            <a:avLst/>
          </a:prstGeom>
        </p:spPr>
      </p:pic>
      <p:pic>
        <p:nvPicPr>
          <p:cNvPr id="5" name="Picture 4"/>
          <p:cNvPicPr>
            <a:picLocks noChangeAspect="1"/>
          </p:cNvPicPr>
          <p:nvPr/>
        </p:nvPicPr>
        <p:blipFill>
          <a:blip r:embed="rId4"/>
          <a:stretch>
            <a:fillRect/>
          </a:stretch>
        </p:blipFill>
        <p:spPr>
          <a:xfrm>
            <a:off x="3309891" y="308609"/>
            <a:ext cx="2327208" cy="1703071"/>
          </a:xfrm>
          <a:prstGeom prst="rect">
            <a:avLst/>
          </a:prstGeom>
        </p:spPr>
      </p:pic>
      <p:pic>
        <p:nvPicPr>
          <p:cNvPr id="7" name="Picture 6"/>
          <p:cNvPicPr>
            <a:picLocks noChangeAspect="1"/>
          </p:cNvPicPr>
          <p:nvPr/>
        </p:nvPicPr>
        <p:blipFill>
          <a:blip r:embed="rId5"/>
          <a:stretch>
            <a:fillRect/>
          </a:stretch>
        </p:blipFill>
        <p:spPr>
          <a:xfrm>
            <a:off x="6166085" y="318952"/>
            <a:ext cx="2452688" cy="1757363"/>
          </a:xfrm>
          <a:prstGeom prst="rect">
            <a:avLst/>
          </a:prstGeom>
        </p:spPr>
      </p:pic>
      <p:pic>
        <p:nvPicPr>
          <p:cNvPr id="9" name="Picture 8"/>
          <p:cNvPicPr>
            <a:picLocks noChangeAspect="1"/>
          </p:cNvPicPr>
          <p:nvPr/>
        </p:nvPicPr>
        <p:blipFill>
          <a:blip r:embed="rId6"/>
          <a:stretch>
            <a:fillRect/>
          </a:stretch>
        </p:blipFill>
        <p:spPr>
          <a:xfrm>
            <a:off x="502360" y="2774562"/>
            <a:ext cx="2254080" cy="1584078"/>
          </a:xfrm>
          <a:prstGeom prst="rect">
            <a:avLst/>
          </a:prstGeom>
        </p:spPr>
      </p:pic>
      <p:pic>
        <p:nvPicPr>
          <p:cNvPr id="11" name="Picture 10"/>
          <p:cNvPicPr>
            <a:picLocks noChangeAspect="1"/>
          </p:cNvPicPr>
          <p:nvPr/>
        </p:nvPicPr>
        <p:blipFill>
          <a:blip r:embed="rId7"/>
          <a:stretch>
            <a:fillRect/>
          </a:stretch>
        </p:blipFill>
        <p:spPr>
          <a:xfrm>
            <a:off x="3309891" y="2715065"/>
            <a:ext cx="2302743" cy="1703071"/>
          </a:xfrm>
          <a:prstGeom prst="rect">
            <a:avLst/>
          </a:prstGeom>
        </p:spPr>
      </p:pic>
      <p:pic>
        <p:nvPicPr>
          <p:cNvPr id="13" name="Picture 12"/>
          <p:cNvPicPr>
            <a:picLocks noChangeAspect="1"/>
          </p:cNvPicPr>
          <p:nvPr/>
        </p:nvPicPr>
        <p:blipFill>
          <a:blip r:embed="rId8"/>
          <a:stretch>
            <a:fillRect/>
          </a:stretch>
        </p:blipFill>
        <p:spPr>
          <a:xfrm>
            <a:off x="6228825" y="2715065"/>
            <a:ext cx="2327208" cy="1703071"/>
          </a:xfrm>
          <a:prstGeom prst="rect">
            <a:avLst/>
          </a:prstGeom>
        </p:spPr>
      </p:pic>
      <p:sp>
        <p:nvSpPr>
          <p:cNvPr id="17" name="TextBox 16"/>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p>
        </p:txBody>
      </p:sp>
      <p:sp>
        <p:nvSpPr>
          <p:cNvPr id="21" name="TextBox 20"/>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p>
        </p:txBody>
      </p:sp>
      <p:sp>
        <p:nvSpPr>
          <p:cNvPr id="23" name="TextBox 22"/>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p>
        </p:txBody>
      </p:sp>
      <p:sp>
        <p:nvSpPr>
          <p:cNvPr id="27" name="TextBox 26"/>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p:cNvGrpSpPr/>
          <p:nvPr/>
        </p:nvGrpSpPr>
        <p:grpSpPr>
          <a:xfrm>
            <a:off x="1128560" y="928244"/>
            <a:ext cx="765779" cy="729460"/>
            <a:chOff x="1038875" y="4068150"/>
            <a:chExt cx="323300" cy="342950"/>
          </a:xfrm>
        </p:grpSpPr>
        <p:sp>
          <p:nvSpPr>
            <p:cNvPr id="14"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p:cNvGrpSpPr/>
          <p:nvPr/>
        </p:nvGrpSpPr>
        <p:grpSpPr>
          <a:xfrm>
            <a:off x="3141202" y="1133912"/>
            <a:ext cx="702144" cy="693586"/>
            <a:chOff x="3870425" y="3610925"/>
            <a:chExt cx="404275" cy="359600"/>
          </a:xfrm>
        </p:grpSpPr>
        <p:sp>
          <p:nvSpPr>
            <p:cNvPr id="31" name="Google Shape;2320;p56"/>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p:cNvGrpSpPr/>
          <p:nvPr/>
        </p:nvGrpSpPr>
        <p:grpSpPr>
          <a:xfrm>
            <a:off x="5223251" y="929152"/>
            <a:ext cx="648442" cy="787453"/>
            <a:chOff x="5618400" y="3565075"/>
            <a:chExt cx="372125" cy="451900"/>
          </a:xfrm>
        </p:grpSpPr>
        <p:sp>
          <p:nvSpPr>
            <p:cNvPr id="1198" name="Google Shape;2366;p56"/>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p:cNvGrpSpPr/>
          <p:nvPr/>
        </p:nvGrpSpPr>
        <p:grpSpPr>
          <a:xfrm>
            <a:off x="7174440" y="1109657"/>
            <a:ext cx="841000" cy="799683"/>
            <a:chOff x="5602325" y="2741100"/>
            <a:chExt cx="407850" cy="373300"/>
          </a:xfrm>
        </p:grpSpPr>
        <p:sp>
          <p:nvSpPr>
            <p:cNvPr id="1215" name="Google Shape;2043;p56"/>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p:cNvGrpSpPr/>
          <p:nvPr/>
        </p:nvGrpSpPr>
        <p:grpSpPr>
          <a:xfrm>
            <a:off x="1407368" y="249097"/>
            <a:ext cx="612721" cy="841306"/>
            <a:chOff x="3936500" y="4054450"/>
            <a:chExt cx="269725" cy="370350"/>
          </a:xfrm>
        </p:grpSpPr>
        <p:sp>
          <p:nvSpPr>
            <p:cNvPr id="20" name="Google Shape;2467;p56"/>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p:cNvGrpSpPr/>
          <p:nvPr/>
        </p:nvGrpSpPr>
        <p:grpSpPr>
          <a:xfrm>
            <a:off x="2715090" y="3209867"/>
            <a:ext cx="612721" cy="841306"/>
            <a:chOff x="3936500" y="4054450"/>
            <a:chExt cx="269725" cy="370350"/>
          </a:xfrm>
        </p:grpSpPr>
        <p:sp>
          <p:nvSpPr>
            <p:cNvPr id="29" name="Google Shape;2467;p56"/>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p:cNvGrpSpPr/>
          <p:nvPr/>
        </p:nvGrpSpPr>
        <p:grpSpPr>
          <a:xfrm rot="20955423">
            <a:off x="681365" y="3414648"/>
            <a:ext cx="1432256" cy="1696253"/>
            <a:chOff x="6217425" y="2385250"/>
            <a:chExt cx="830500" cy="988525"/>
          </a:xfrm>
        </p:grpSpPr>
        <p:sp>
          <p:nvSpPr>
            <p:cNvPr id="390" name="Google Shape;793;p39"/>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5"/>
                </a:solidFill>
                <a:latin typeface="SVN-Caprica Script" pitchFamily="2" charset="0"/>
              </a:rPr>
              <a:t>LUYỆN TẬP</a:t>
            </a:r>
          </a:p>
        </p:txBody>
      </p:sp>
      <p:sp>
        <p:nvSpPr>
          <p:cNvPr id="3" name="TextBox 149"/>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1395095" y="427990"/>
            <a:ext cx="5955665" cy="283845"/>
          </a:xfrm>
          <a:prstGeom prst="rect">
            <a:avLst/>
          </a:prstGeom>
          <a:noFill/>
        </p:spPr>
        <p:txBody>
          <a:bodyPr wrap="square" rtlCol="0">
            <a:noAutofit/>
          </a:bodyPr>
          <a:lstStyle/>
          <a:p>
            <a:pPr algn="ctr"/>
            <a:r>
              <a:rPr lang="en-US" sz="3200" dirty="0" err="1">
                <a:solidFill>
                  <a:srgbClr val="FF435B"/>
                </a:solidFill>
                <a:latin typeface="Times New Roman" panose="02020603050405020304" charset="0"/>
                <a:cs typeface="Times New Roman" panose="02020603050405020304" charset="0"/>
              </a:rPr>
              <a:t>Mục</a:t>
            </a:r>
            <a:r>
              <a:rPr lang="en-US" sz="3200" dirty="0">
                <a:solidFill>
                  <a:srgbClr val="FF435B"/>
                </a:solidFill>
                <a:latin typeface="Times New Roman" panose="02020603050405020304" charset="0"/>
                <a:cs typeface="Times New Roman" panose="02020603050405020304" charset="0"/>
              </a:rPr>
              <a:t> </a:t>
            </a:r>
            <a:r>
              <a:rPr lang="en-US" sz="3200" dirty="0" err="1">
                <a:solidFill>
                  <a:srgbClr val="FF435B"/>
                </a:solidFill>
                <a:latin typeface="Times New Roman" panose="02020603050405020304" charset="0"/>
                <a:cs typeface="Times New Roman" panose="02020603050405020304" charset="0"/>
              </a:rPr>
              <a:t>tiêu</a:t>
            </a:r>
            <a:r>
              <a:rPr lang="en-US" sz="3200" dirty="0">
                <a:solidFill>
                  <a:srgbClr val="FF435B"/>
                </a:solidFill>
                <a:latin typeface="Times New Roman" panose="02020603050405020304" charset="0"/>
                <a:cs typeface="Times New Roman" panose="02020603050405020304" charset="0"/>
              </a:rPr>
              <a:t> </a:t>
            </a:r>
            <a:r>
              <a:rPr lang="en-US" sz="3200" dirty="0" err="1">
                <a:solidFill>
                  <a:srgbClr val="FF435B"/>
                </a:solidFill>
                <a:latin typeface="Times New Roman" panose="02020603050405020304" charset="0"/>
                <a:cs typeface="Times New Roman" panose="02020603050405020304" charset="0"/>
              </a:rPr>
              <a:t>bài</a:t>
            </a:r>
            <a:r>
              <a:rPr lang="en-US" sz="3200" dirty="0">
                <a:solidFill>
                  <a:srgbClr val="FF435B"/>
                </a:solidFill>
                <a:latin typeface="Times New Roman" panose="02020603050405020304" charset="0"/>
                <a:cs typeface="Times New Roman" panose="02020603050405020304" charset="0"/>
              </a:rPr>
              <a:t> </a:t>
            </a:r>
            <a:r>
              <a:rPr lang="en-US" sz="3200" dirty="0" err="1">
                <a:solidFill>
                  <a:srgbClr val="FF435B"/>
                </a:solidFill>
                <a:latin typeface="Times New Roman" panose="02020603050405020304" charset="0"/>
                <a:cs typeface="Times New Roman" panose="02020603050405020304" charset="0"/>
              </a:rPr>
              <a:t>học</a:t>
            </a:r>
            <a:endParaRPr lang="en-US" sz="3200" dirty="0">
              <a:solidFill>
                <a:srgbClr val="FF435B"/>
              </a:solidFill>
              <a:latin typeface="Times New Roman" panose="02020603050405020304" charset="0"/>
              <a:cs typeface="Times New Roman" panose="02020603050405020304" charset="0"/>
            </a:endParaRPr>
          </a:p>
        </p:txBody>
      </p:sp>
      <p:pic>
        <p:nvPicPr>
          <p:cNvPr id="21" name="Picture 20"/>
          <p:cNvPicPr>
            <a:picLocks noChangeAspect="1"/>
          </p:cNvPicPr>
          <p:nvPr/>
        </p:nvPicPr>
        <p:blipFill>
          <a:blip r:embed="rId3"/>
          <a:stretch>
            <a:fillRect/>
          </a:stretch>
        </p:blipFill>
        <p:spPr>
          <a:xfrm>
            <a:off x="2342902" y="0"/>
            <a:ext cx="866150" cy="866150"/>
          </a:xfrm>
          <a:prstGeom prst="rect">
            <a:avLst/>
          </a:prstGeom>
        </p:spPr>
      </p:pic>
      <p:sp>
        <p:nvSpPr>
          <p:cNvPr id="23" name="TextBox 22"/>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483;p35"/>
          <p:cNvGrpSpPr/>
          <p:nvPr/>
        </p:nvGrpSpPr>
        <p:grpSpPr>
          <a:xfrm rot="665883">
            <a:off x="7393055" y="1883412"/>
            <a:ext cx="1677048" cy="2151160"/>
            <a:chOff x="566725" y="1021975"/>
            <a:chExt cx="831675" cy="1065650"/>
          </a:xfrm>
        </p:grpSpPr>
        <p:sp>
          <p:nvSpPr>
            <p:cNvPr id="1102"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TextBox 1141"/>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p>
        </p:txBody>
      </p:sp>
      <p:sp>
        <p:nvSpPr>
          <p:cNvPr id="1144" name="TextBox 1143"/>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p>
        </p:txBody>
      </p:sp>
      <p:sp>
        <p:nvSpPr>
          <p:cNvPr id="1146" name="TextBox 1145"/>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p>
        </p:txBody>
      </p:sp>
      <p:sp>
        <p:nvSpPr>
          <p:cNvPr id="1148" name="TextBox 1147"/>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p>
        </p:txBody>
      </p:sp>
      <p:sp>
        <p:nvSpPr>
          <p:cNvPr id="1150" name="TextBox 1149"/>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p>
        </p:txBody>
      </p:sp>
      <p:sp>
        <p:nvSpPr>
          <p:cNvPr id="1151" name="TextBox 105"/>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p>
        </p:txBody>
      </p:sp>
      <p:sp>
        <p:nvSpPr>
          <p:cNvPr id="12" name="TextBox 105"/>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p>
        </p:txBody>
      </p:sp>
      <p:sp>
        <p:nvSpPr>
          <p:cNvPr id="12" name="TextBox 11"/>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p>
        </p:txBody>
      </p:sp>
      <p:sp>
        <p:nvSpPr>
          <p:cNvPr id="14" name="TextBox 105"/>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p>
        </p:txBody>
      </p:sp>
      <p:pic>
        <p:nvPicPr>
          <p:cNvPr id="2050" name="Picture 2" descr="16,006 Cartoon Small Kids Stud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a:fillRect/>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p>
        </p:txBody>
      </p:sp>
      <p:sp>
        <p:nvSpPr>
          <p:cNvPr id="12" name="TextBox 11"/>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p>
        </p:txBody>
      </p:sp>
      <p:pic>
        <p:nvPicPr>
          <p:cNvPr id="4098" name="Picture 2" descr="Cuộc thi khoa học - kỹ thuật cấp quốc gia học sinh trung học năm học 2022 -  2023 | Báo Dân tộc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p>
        </p:txBody>
      </p:sp>
      <p:sp>
        <p:nvSpPr>
          <p:cNvPr id="8" name="TextBox 105"/>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VẬN DỤNG</a:t>
            </a:r>
          </a:p>
        </p:txBody>
      </p:sp>
      <p:sp>
        <p:nvSpPr>
          <p:cNvPr id="3" name="TextBox 105"/>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p:cNvPicPr>
            <a:picLocks noChangeAspect="1"/>
          </p:cNvPicPr>
          <p:nvPr/>
        </p:nvPicPr>
        <p:blipFill>
          <a:blip r:embed="rId3"/>
          <a:stretch>
            <a:fillRect/>
          </a:stretch>
        </p:blipFill>
        <p:spPr>
          <a:xfrm>
            <a:off x="4132034" y="641713"/>
            <a:ext cx="879881" cy="87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p>
        </p:txBody>
      </p:sp>
      <p:sp>
        <p:nvSpPr>
          <p:cNvPr id="15" name="TextBox 14"/>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p>
        </p:txBody>
      </p:sp>
      <p:sp>
        <p:nvSpPr>
          <p:cNvPr id="16" name="TextBox 105"/>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p:cNvGrpSpPr/>
          <p:nvPr/>
        </p:nvGrpSpPr>
        <p:grpSpPr>
          <a:xfrm>
            <a:off x="3839683" y="3345180"/>
            <a:ext cx="1684817" cy="1751395"/>
            <a:chOff x="1639775" y="2245050"/>
            <a:chExt cx="879300" cy="1159100"/>
          </a:xfrm>
        </p:grpSpPr>
        <p:sp>
          <p:nvSpPr>
            <p:cNvPr id="6" name="Google Shape;849;p40"/>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2">
                    <a:lumMod val="75000"/>
                  </a:schemeClr>
                </a:solidFill>
                <a:latin typeface="SVN-Caprica Script" pitchFamily="2" charset="0"/>
              </a:rPr>
              <a:t>KHỞI ĐỘNG</a:t>
            </a:r>
          </a:p>
        </p:txBody>
      </p:sp>
      <p:sp>
        <p:nvSpPr>
          <p:cNvPr id="9" name="TextBox 77"/>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viết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hoặc</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vẽ</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p:cNvSpPr txBox="1"/>
          <p:nvPr/>
        </p:nvSpPr>
        <p:spPr>
          <a:xfrm>
            <a:off x="2201714" y="2571750"/>
            <a:ext cx="4740572" cy="23069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4">
                    <a:lumMod val="75000"/>
                  </a:schemeClr>
                </a:solidFill>
                <a:latin typeface="Times New Roman" panose="02020603050405020304" charset="0"/>
                <a:cs typeface="Times New Roman" panose="02020603050405020304" charset="0"/>
              </a:rPr>
              <a:t>KHÁM PHÁ</a:t>
            </a:r>
          </a:p>
        </p:txBody>
      </p:sp>
      <p:sp>
        <p:nvSpPr>
          <p:cNvPr id="3" name="TextBox 109"/>
          <p:cNvSpPr txBox="1"/>
          <p:nvPr/>
        </p:nvSpPr>
        <p:spPr>
          <a:xfrm>
            <a:off x="3380457" y="1736388"/>
            <a:ext cx="3362255" cy="7067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75000"/>
                  </a:schemeClr>
                </a:solidFill>
                <a:latin typeface="Times New Roman" panose="02020603050405020304" charset="0"/>
                <a:cs typeface="Times New Roman" panose="02020603050405020304" charset="0"/>
              </a:rPr>
              <a:t>Hoạt</a:t>
            </a:r>
            <a:r>
              <a:rPr lang="en-US" sz="4000" dirty="0">
                <a:solidFill>
                  <a:schemeClr val="bg1">
                    <a:lumMod val="75000"/>
                  </a:schemeClr>
                </a:solidFill>
                <a:latin typeface="Times New Roman" panose="02020603050405020304" charset="0"/>
                <a:cs typeface="Times New Roman" panose="02020603050405020304" charset="0"/>
              </a:rPr>
              <a:t> </a:t>
            </a:r>
            <a:r>
              <a:rPr lang="en-US" sz="4000" dirty="0" err="1">
                <a:solidFill>
                  <a:schemeClr val="bg1">
                    <a:lumMod val="75000"/>
                  </a:schemeClr>
                </a:solidFill>
                <a:latin typeface="Times New Roman" panose="02020603050405020304" charset="0"/>
                <a:cs typeface="Times New Roman" panose="02020603050405020304" charset="0"/>
              </a:rPr>
              <a:t>động</a:t>
            </a:r>
            <a:r>
              <a:rPr lang="en-US" sz="4000" dirty="0">
                <a:solidFill>
                  <a:schemeClr val="bg1">
                    <a:lumMod val="75000"/>
                  </a:schemeClr>
                </a:solidFill>
                <a:latin typeface="Times New Roman" panose="02020603050405020304" charset="0"/>
                <a:cs typeface="Times New Roman" panose="02020603050405020304" charset="0"/>
              </a:rPr>
              <a:t> 2</a:t>
            </a:r>
          </a:p>
        </p:txBody>
      </p:sp>
      <p:pic>
        <p:nvPicPr>
          <p:cNvPr id="4" name="Picture 3"/>
          <p:cNvPicPr>
            <a:picLocks noChangeAspect="1"/>
          </p:cNvPicPr>
          <p:nvPr/>
        </p:nvPicPr>
        <p:blipFill>
          <a:blip r:embed="rId3"/>
          <a:stretch>
            <a:fillRect/>
          </a:stretch>
        </p:blipFill>
        <p:spPr>
          <a:xfrm>
            <a:off x="4186743" y="700444"/>
            <a:ext cx="770513" cy="77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p>
        </p:txBody>
      </p:sp>
      <p:sp>
        <p:nvSpPr>
          <p:cNvPr id="8" name="TextBox 105"/>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
        <p:nvSpPr>
          <p:cNvPr id="10" name="TextBox 9"/>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p>
        </p:txBody>
      </p:sp>
      <p:grpSp>
        <p:nvGrpSpPr>
          <p:cNvPr id="11" name="Google Shape;2394;p56"/>
          <p:cNvGrpSpPr/>
          <p:nvPr/>
        </p:nvGrpSpPr>
        <p:grpSpPr>
          <a:xfrm>
            <a:off x="1618702" y="163814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1657533" y="2349262"/>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p:cNvGrpSpPr/>
          <p:nvPr/>
        </p:nvGrpSpPr>
        <p:grpSpPr>
          <a:xfrm>
            <a:off x="1643391" y="3082938"/>
            <a:ext cx="609299" cy="646331"/>
            <a:chOff x="1038875" y="4068150"/>
            <a:chExt cx="323300" cy="342950"/>
          </a:xfrm>
        </p:grpSpPr>
        <p:sp>
          <p:nvSpPr>
            <p:cNvPr id="957"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5"/>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768985"/>
            <a:ext cx="8390890" cy="1108075"/>
          </a:xfrm>
        </p:spPr>
        <p:txBody>
          <a:bodyPr/>
          <a:lstStyle/>
          <a:p>
            <a:r>
              <a:rPr lang="vi-VN" altLang="en-US">
                <a:latin typeface="Times New Roman" panose="02020603050405020304" charset="0"/>
                <a:cs typeface="Times New Roman" panose="02020603050405020304" charset="0"/>
              </a:rPr>
              <a:t>1. kh</a:t>
            </a:r>
            <a:r>
              <a:rPr lang="en-US" altLang="vi-VN">
                <a:latin typeface="Times New Roman" panose="02020603050405020304" charset="0"/>
                <a:cs typeface="Times New Roman" panose="02020603050405020304" charset="0"/>
              </a:rPr>
              <a:t>ái niệm mục tiêu cá nhân và các loại mục tiêu cá nhân.</a:t>
            </a:r>
          </a:p>
        </p:txBody>
      </p:sp>
      <p:sp>
        <p:nvSpPr>
          <p:cNvPr id="3" name="Text Placeholder 2"/>
          <p:cNvSpPr>
            <a:spLocks noGrp="1"/>
          </p:cNvSpPr>
          <p:nvPr>
            <p:ph type="body" idx="1"/>
          </p:nvPr>
        </p:nvSpPr>
        <p:spPr>
          <a:xfrm>
            <a:off x="135255" y="2004695"/>
            <a:ext cx="8911590" cy="3138805"/>
          </a:xfrm>
        </p:spPr>
        <p:txBody>
          <a:bodyPr/>
          <a:lstStyle/>
          <a:p>
            <a:r>
              <a:rPr lang="en-US" sz="2800">
                <a:latin typeface="Times New Roman" panose="02020603050405020304" charset="0"/>
                <a:cs typeface="Times New Roman" panose="02020603050405020304" charset="0"/>
              </a:rPr>
              <a:t>Mục tiêu cá nhân là kết quả cụ thể mà mỗi người mong muốn đạt được trong một thời gian nhất định.</a:t>
            </a:r>
          </a:p>
          <a:p>
            <a:r>
              <a:rPr lang="en-US" sz="2800">
                <a:latin typeface="Times New Roman" panose="02020603050405020304" charset="0"/>
                <a:cs typeface="Times New Roman" panose="02020603050405020304" charset="0"/>
              </a:rPr>
              <a:t>Mục tiêu cá nhân có thể được phân loại theo </a:t>
            </a:r>
            <a:r>
              <a:rPr lang="en-US" sz="2800">
                <a:solidFill>
                  <a:srgbClr val="FF0000"/>
                </a:solidFill>
                <a:latin typeface="Times New Roman" panose="02020603050405020304" charset="0"/>
                <a:cs typeface="Times New Roman" panose="02020603050405020304" charset="0"/>
              </a:rPr>
              <a:t>thời gian </a:t>
            </a:r>
            <a:r>
              <a:rPr lang="en-US" sz="2800">
                <a:latin typeface="Times New Roman" panose="02020603050405020304" charset="0"/>
                <a:cs typeface="Times New Roman" panose="02020603050405020304" charset="0"/>
              </a:rPr>
              <a:t>( mục tiêu ngắn hạn và mục tiêu dài hạn) hoặc phân loại </a:t>
            </a:r>
            <a:r>
              <a:rPr lang="en-US" sz="2800">
                <a:solidFill>
                  <a:srgbClr val="FF0000"/>
                </a:solidFill>
                <a:latin typeface="Times New Roman" panose="02020603050405020304" charset="0"/>
                <a:cs typeface="Times New Roman" panose="02020603050405020304" charset="0"/>
              </a:rPr>
              <a:t>theo lĩnh vực</a:t>
            </a:r>
            <a:r>
              <a:rPr lang="en-US" sz="2800">
                <a:latin typeface="Times New Roman" panose="02020603050405020304" charset="0"/>
                <a:cs typeface="Times New Roman" panose="02020603050405020304" charset="0"/>
              </a:rPr>
              <a:t> ( mục tiêu sức khỏe, mục tiêu học tập. mục tiêu về gia đình, mục tiêu về sự nghiệp, mục tiêu về tài chính)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1778</Words>
  <Application>Microsoft Office PowerPoint</Application>
  <PresentationFormat>On-screen Show (16:9)</PresentationFormat>
  <Paragraphs>92</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Times New Roman</vt:lpstr>
      <vt:lpstr>Arial</vt:lpstr>
      <vt:lpstr>Rubik</vt:lpstr>
      <vt:lpstr>SVN-Caprica Script</vt:lpstr>
      <vt:lpstr>SVN-Poky's</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1. khái niệm mục tiêu cá nhân và các loại mục tiêu cá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Giàu Ngô</cp:lastModifiedBy>
  <cp:revision>33</cp:revision>
  <dcterms:created xsi:type="dcterms:W3CDTF">2023-12-04T06:54:00Z</dcterms:created>
  <dcterms:modified xsi:type="dcterms:W3CDTF">2024-10-24T11:27:08Z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09F2118CB83C4A899A6F146DC765B7FF_12</vt:lpwstr>
  </property>
  <property fmtid="{D5CDD505-2E9C-101B-9397-08002B2CF9AE}" pid="3" name="KSOProductBuildVer">
    <vt:lpwstr>1033-12.2.0.13306</vt:lpwstr>
  </property>
</Properties>
</file>