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40"/>
  </p:notesMasterIdLst>
  <p:sldIdLst>
    <p:sldId id="361" r:id="rId2"/>
    <p:sldId id="256" r:id="rId3"/>
    <p:sldId id="257" r:id="rId4"/>
    <p:sldId id="261" r:id="rId5"/>
    <p:sldId id="342" r:id="rId6"/>
    <p:sldId id="343" r:id="rId7"/>
    <p:sldId id="271" r:id="rId8"/>
    <p:sldId id="344" r:id="rId9"/>
    <p:sldId id="262" r:id="rId10"/>
    <p:sldId id="305" r:id="rId11"/>
    <p:sldId id="345" r:id="rId12"/>
    <p:sldId id="330" r:id="rId13"/>
    <p:sldId id="346" r:id="rId14"/>
    <p:sldId id="347" r:id="rId15"/>
    <p:sldId id="348" r:id="rId16"/>
    <p:sldId id="349" r:id="rId17"/>
    <p:sldId id="332" r:id="rId18"/>
    <p:sldId id="350" r:id="rId19"/>
    <p:sldId id="329" r:id="rId20"/>
    <p:sldId id="339" r:id="rId21"/>
    <p:sldId id="352" r:id="rId22"/>
    <p:sldId id="316" r:id="rId23"/>
    <p:sldId id="337" r:id="rId24"/>
    <p:sldId id="320" r:id="rId25"/>
    <p:sldId id="351" r:id="rId26"/>
    <p:sldId id="353" r:id="rId27"/>
    <p:sldId id="321" r:id="rId28"/>
    <p:sldId id="355" r:id="rId29"/>
    <p:sldId id="356" r:id="rId30"/>
    <p:sldId id="357" r:id="rId31"/>
    <p:sldId id="358" r:id="rId32"/>
    <p:sldId id="359" r:id="rId33"/>
    <p:sldId id="360" r:id="rId34"/>
    <p:sldId id="335" r:id="rId35"/>
    <p:sldId id="354" r:id="rId36"/>
    <p:sldId id="260" r:id="rId37"/>
    <p:sldId id="326" r:id="rId38"/>
    <p:sldId id="327" r:id="rId39"/>
  </p:sldIdLst>
  <p:sldSz cx="9144000" cy="5143500" type="screen16x9"/>
  <p:notesSz cx="6858000" cy="9144000"/>
  <p:embeddedFontLst>
    <p:embeddedFont>
      <p:font typeface="Bebas Neue" panose="020B0606020202050201" pitchFamily="34" charset="0"/>
      <p:regular r:id="rId41"/>
    </p:embeddedFont>
    <p:embeddedFont>
      <p:font typeface="Montserrat" panose="000005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F2"/>
    <a:srgbClr val="D2FED6"/>
    <a:srgbClr val="E0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0DF06-BF75-4D19-A2B1-1C2064D3B7A8}">
  <a:tblStyle styleId="{CCF0DF06-BF75-4D19-A2B1-1C2064D3B7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pPr algn="just"/>
          <a:r>
            <a:rPr lang="en-US" sz="1800" b="0" i="0" dirty="0">
              <a:solidFill>
                <a:srgbClr val="0070C0"/>
              </a:solidFill>
            </a:rPr>
            <a:t>1. </a:t>
          </a:r>
          <a:r>
            <a:rPr lang="vi-VN" sz="1800" b="0" i="0" dirty="0">
              <a:solidFill>
                <a:srgbClr val="0070C0"/>
              </a:solidFill>
            </a:rPr>
            <a:t>Nhà nước là một tổ chức xã hội đặc biệt, được xây dựng để bảo vệ người dân, vì</a:t>
          </a:r>
          <a:r>
            <a:rPr lang="en-US" sz="1800" b="0" i="0" dirty="0">
              <a:solidFill>
                <a:srgbClr val="0070C0"/>
              </a:solidFill>
            </a:rPr>
            <a:t> </a:t>
          </a:r>
          <a:r>
            <a:rPr lang="vi-VN" sz="1800" b="0" i="0" dirty="0">
              <a:solidFill>
                <a:srgbClr val="0070C0"/>
              </a:solidFill>
            </a:rPr>
            <a:t>những lợi ích của nhân dân nên cần nguồn kinh phí </a:t>
          </a:r>
          <a:r>
            <a:rPr lang="en-US" sz="1800" b="0" i="0" dirty="0">
              <a:solidFill>
                <a:srgbClr val="0070C0"/>
              </a:solidFill>
            </a:rPr>
            <a:t>để </a:t>
          </a:r>
          <a:r>
            <a:rPr lang="en-US" sz="1800" b="0" i="0" dirty="0" err="1">
              <a:solidFill>
                <a:srgbClr val="0070C0"/>
              </a:solidFill>
            </a:rPr>
            <a:t>hoạt</a:t>
          </a:r>
          <a:r>
            <a:rPr lang="en-US" sz="1800" b="0" i="0" dirty="0">
              <a:solidFill>
                <a:srgbClr val="0070C0"/>
              </a:solidFill>
            </a:rPr>
            <a:t> </a:t>
          </a:r>
          <a:r>
            <a:rPr lang="en-US" sz="1800" b="0" i="0" dirty="0" err="1">
              <a:solidFill>
                <a:srgbClr val="0070C0"/>
              </a:solidFill>
            </a:rPr>
            <a:t>động</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pPr algn="just"/>
          <a:endParaRPr lang="en-US" sz="1800"/>
        </a:p>
      </dgm:t>
    </dgm:pt>
    <dgm:pt modelId="{3D88A8FD-9980-4048-9DEC-1CEC2D911BC4}" type="sibTrans" cxnId="{BF0D479B-8A23-41E4-8DBE-5E8E093C7E25}">
      <dgm:prSet/>
      <dgm:spPr/>
      <dgm:t>
        <a:bodyPr/>
        <a:lstStyle/>
        <a:p>
          <a:pPr algn="just"/>
          <a:endParaRPr lang="en-US" sz="1800"/>
        </a:p>
      </dgm:t>
    </dgm:pt>
    <dgm:pt modelId="{1687FCE2-FABF-45C4-B3AD-E23B018C9B7B}">
      <dgm:prSet custT="1"/>
      <dgm:spPr>
        <a:ln>
          <a:solidFill>
            <a:schemeClr val="tx2">
              <a:lumMod val="75000"/>
            </a:schemeClr>
          </a:solidFill>
        </a:ln>
      </dgm:spPr>
      <dgm:t>
        <a:bodyPr/>
        <a:lstStyle/>
        <a:p>
          <a:pPr algn="just"/>
          <a:r>
            <a:rPr lang="en-US" sz="1800" b="0" i="0" dirty="0">
              <a:solidFill>
                <a:srgbClr val="C00000"/>
              </a:solidFill>
            </a:rPr>
            <a:t>2. C</a:t>
          </a:r>
          <a:r>
            <a:rPr lang="vi-VN" sz="1800" b="0" i="0" dirty="0">
              <a:solidFill>
                <a:srgbClr val="C00000"/>
              </a:solidFill>
            </a:rPr>
            <a:t>ông dân là những người được Nhà nước phục vụ và bảo vệ nên công dân có nghĩa vụ phải đóng thuế cho Nhà nước.</a:t>
          </a:r>
          <a:endParaRPr lang="en-US" sz="1800" dirty="0">
            <a:solidFill>
              <a:srgbClr val="C00000"/>
            </a:solidFill>
          </a:endParaRPr>
        </a:p>
      </dgm:t>
    </dgm:pt>
    <dgm:pt modelId="{C5908961-9C1C-438C-9CC3-2A4D24D02C3D}" type="parTrans" cxnId="{9D59D1A9-1EB0-4CF8-879F-F60165592309}">
      <dgm:prSet/>
      <dgm:spPr/>
      <dgm:t>
        <a:bodyPr/>
        <a:lstStyle/>
        <a:p>
          <a:pPr algn="just"/>
          <a:endParaRPr lang="en-US" sz="1800"/>
        </a:p>
      </dgm:t>
    </dgm:pt>
    <dgm:pt modelId="{08831C36-5CE4-41E0-AB2B-FB8A7EDADE96}" type="sibTrans" cxnId="{9D59D1A9-1EB0-4CF8-879F-F60165592309}">
      <dgm:prSet/>
      <dgm:spPr/>
      <dgm:t>
        <a:bodyPr/>
        <a:lstStyle/>
        <a:p>
          <a:pPr algn="just"/>
          <a:endParaRPr lang="en-US" sz="1800"/>
        </a:p>
      </dgm:t>
    </dgm:pt>
    <dgm:pt modelId="{357A62EC-4942-4A85-9E50-E0CC3707B5E9}">
      <dgm:prSet custT="1"/>
      <dgm:spPr>
        <a:ln>
          <a:solidFill>
            <a:schemeClr val="tx2">
              <a:lumMod val="75000"/>
            </a:schemeClr>
          </a:solidFill>
        </a:ln>
      </dgm:spPr>
      <dgm:t>
        <a:bodyPr/>
        <a:lstStyle/>
        <a:p>
          <a:pPr algn="just"/>
          <a:r>
            <a:rPr lang="en-US" sz="1800" dirty="0">
              <a:solidFill>
                <a:srgbClr val="C00000"/>
              </a:solidFill>
            </a:rPr>
            <a:t>3. M</a:t>
          </a:r>
          <a:r>
            <a:rPr lang="vi-VN" sz="1800" dirty="0" err="1">
              <a:solidFill>
                <a:srgbClr val="C00000"/>
              </a:solidFill>
            </a:rPr>
            <a:t>ọi</a:t>
          </a:r>
          <a:r>
            <a:rPr lang="vi-VN" sz="1800" dirty="0">
              <a:solidFill>
                <a:srgbClr val="C00000"/>
              </a:solidFill>
            </a:rPr>
            <a:t> chính sách của Nhà nước đều xây dựng dành cho toàn dân, nên công dân khi đóng thuế sẽ được hưởng những quyền lợi từ ngân sách nhà nước.</a:t>
          </a:r>
          <a:endParaRPr lang="en-US" sz="1800" dirty="0">
            <a:solidFill>
              <a:srgbClr val="C00000"/>
            </a:solidFill>
          </a:endParaRPr>
        </a:p>
      </dgm:t>
    </dgm:pt>
    <dgm:pt modelId="{7741416B-4BD8-4CEF-9B78-9679B25E7510}" type="parTrans" cxnId="{1B1B8656-D498-452E-B124-03454A013A0F}">
      <dgm:prSet/>
      <dgm:spPr/>
      <dgm:t>
        <a:bodyPr/>
        <a:lstStyle/>
        <a:p>
          <a:pPr algn="just"/>
          <a:endParaRPr lang="en-US" sz="1800"/>
        </a:p>
      </dgm:t>
    </dgm:pt>
    <dgm:pt modelId="{061223B6-B8DC-48A5-A0F9-EAC2AEA2603D}" type="sibTrans" cxnId="{1B1B8656-D498-452E-B124-03454A013A0F}">
      <dgm:prSet/>
      <dgm:spPr/>
      <dgm:t>
        <a:bodyPr/>
        <a:lstStyle/>
        <a:p>
          <a:pPr algn="just"/>
          <a:endParaRPr lang="en-US" sz="1800"/>
        </a:p>
      </dgm:t>
    </dgm:pt>
    <dgm:pt modelId="{29335E1A-A153-423B-973C-8FE2C292C533}">
      <dgm:prSet custT="1"/>
      <dgm:spPr>
        <a:ln>
          <a:solidFill>
            <a:schemeClr val="bg2"/>
          </a:solidFill>
        </a:ln>
      </dgm:spPr>
      <dgm:t>
        <a:bodyPr/>
        <a:lstStyle/>
        <a:p>
          <a:pPr algn="just"/>
          <a:r>
            <a:rPr lang="en-US" sz="1800" b="0" i="0" dirty="0">
              <a:solidFill>
                <a:srgbClr val="0070C0"/>
              </a:solidFill>
            </a:rPr>
            <a:t>4. </a:t>
          </a:r>
          <a:r>
            <a:rPr lang="vi-VN" sz="1800" b="0" i="0" dirty="0">
              <a:solidFill>
                <a:srgbClr val="0070C0"/>
              </a:solidFill>
            </a:rPr>
            <a:t>Nhà nước dùng thuế là một công cụ để điều tiết thị trường, hướng dẫn</a:t>
          </a:r>
          <a:r>
            <a:rPr lang="en-US" sz="1800" b="0" i="0" dirty="0">
              <a:solidFill>
                <a:srgbClr val="0070C0"/>
              </a:solidFill>
            </a:rPr>
            <a:t> </a:t>
          </a:r>
          <a:r>
            <a:rPr lang="vi-VN" sz="1800" b="0" i="0" dirty="0">
              <a:solidFill>
                <a:srgbClr val="0070C0"/>
              </a:solidFill>
            </a:rPr>
            <a:t>tiêu </a:t>
          </a:r>
          <a:r>
            <a:rPr lang="en-US" sz="1800" b="0" i="0" dirty="0" err="1">
              <a:solidFill>
                <a:srgbClr val="0070C0"/>
              </a:solidFill>
            </a:rPr>
            <a:t>dùng</a:t>
          </a:r>
          <a:r>
            <a:rPr lang="en-US" sz="1800" b="0" i="0" dirty="0">
              <a:solidFill>
                <a:srgbClr val="0070C0"/>
              </a:solidFill>
            </a:rPr>
            <a:t>, </a:t>
          </a:r>
          <a:r>
            <a:rPr lang="en-US" sz="1800" b="0" i="0" dirty="0" err="1">
              <a:solidFill>
                <a:srgbClr val="0070C0"/>
              </a:solidFill>
            </a:rPr>
            <a:t>đảm</a:t>
          </a:r>
          <a:r>
            <a:rPr lang="en-US" sz="1800" b="0" i="0" dirty="0">
              <a:solidFill>
                <a:srgbClr val="0070C0"/>
              </a:solidFill>
            </a:rPr>
            <a:t> </a:t>
          </a:r>
          <a:r>
            <a:rPr lang="en-US" sz="1800" b="0" i="0" dirty="0" err="1">
              <a:solidFill>
                <a:srgbClr val="0070C0"/>
              </a:solidFill>
            </a:rPr>
            <a:t>bảo</a:t>
          </a:r>
          <a:r>
            <a:rPr lang="en-US" sz="1800" b="0" i="0" dirty="0">
              <a:solidFill>
                <a:srgbClr val="0070C0"/>
              </a:solidFill>
            </a:rPr>
            <a:t> </a:t>
          </a:r>
          <a:r>
            <a:rPr lang="en-US" sz="1800" b="0" i="0" dirty="0" err="1">
              <a:solidFill>
                <a:srgbClr val="0070C0"/>
              </a:solidFill>
            </a:rPr>
            <a:t>cho</a:t>
          </a:r>
          <a:r>
            <a:rPr lang="en-US" sz="1800" b="0" i="0" dirty="0">
              <a:solidFill>
                <a:srgbClr val="0070C0"/>
              </a:solidFill>
            </a:rPr>
            <a:t> </a:t>
          </a:r>
          <a:r>
            <a:rPr lang="en-US" sz="1800" b="0" i="0" dirty="0" err="1">
              <a:solidFill>
                <a:srgbClr val="0070C0"/>
              </a:solidFill>
            </a:rPr>
            <a:t>sự</a:t>
          </a:r>
          <a:r>
            <a:rPr lang="en-US" sz="1800" b="0" i="0" dirty="0">
              <a:solidFill>
                <a:srgbClr val="0070C0"/>
              </a:solidFill>
            </a:rPr>
            <a:t> </a:t>
          </a:r>
          <a:r>
            <a:rPr lang="en-US" sz="1800" b="0" i="0" dirty="0" err="1">
              <a:solidFill>
                <a:srgbClr val="0070C0"/>
              </a:solidFill>
            </a:rPr>
            <a:t>công</a:t>
          </a:r>
          <a:r>
            <a:rPr lang="en-US" sz="1800" b="0" i="0" dirty="0">
              <a:solidFill>
                <a:srgbClr val="0070C0"/>
              </a:solidFill>
            </a:rPr>
            <a:t> </a:t>
          </a:r>
          <a:r>
            <a:rPr lang="en-US" sz="1800" b="0" i="0" dirty="0" err="1">
              <a:solidFill>
                <a:srgbClr val="0070C0"/>
              </a:solidFill>
            </a:rPr>
            <a:t>bằng</a:t>
          </a:r>
          <a:r>
            <a:rPr lang="en-US" sz="1800" b="0" i="0" dirty="0">
              <a:solidFill>
                <a:srgbClr val="0070C0"/>
              </a:solidFill>
            </a:rPr>
            <a:t> </a:t>
          </a:r>
          <a:r>
            <a:rPr lang="en-US" sz="1800" b="0" i="0" dirty="0" err="1">
              <a:solidFill>
                <a:srgbClr val="0070C0"/>
              </a:solidFill>
            </a:rPr>
            <a:t>giữa</a:t>
          </a:r>
          <a:r>
            <a:rPr lang="en-US" sz="1800" b="0" i="0" dirty="0">
              <a:solidFill>
                <a:srgbClr val="0070C0"/>
              </a:solidFill>
            </a:rPr>
            <a:t> </a:t>
          </a:r>
          <a:r>
            <a:rPr lang="en-US" sz="1800" b="0" i="0" dirty="0" err="1">
              <a:solidFill>
                <a:srgbClr val="0070C0"/>
              </a:solidFill>
            </a:rPr>
            <a:t>các</a:t>
          </a:r>
          <a:r>
            <a:rPr lang="en-US" sz="1800" b="0" i="0" dirty="0">
              <a:solidFill>
                <a:srgbClr val="0070C0"/>
              </a:solidFill>
            </a:rPr>
            <a:t> </a:t>
          </a:r>
          <a:r>
            <a:rPr lang="en-US" sz="1800" b="0" i="0" dirty="0" err="1">
              <a:solidFill>
                <a:srgbClr val="0070C0"/>
              </a:solidFill>
            </a:rPr>
            <a:t>nhóm</a:t>
          </a:r>
          <a:r>
            <a:rPr lang="en-US" sz="1800" b="0" i="0" dirty="0">
              <a:solidFill>
                <a:srgbClr val="0070C0"/>
              </a:solidFill>
            </a:rPr>
            <a:t> </a:t>
          </a:r>
          <a:r>
            <a:rPr lang="en-US" sz="1800" b="0" i="0" dirty="0" err="1">
              <a:solidFill>
                <a:srgbClr val="0070C0"/>
              </a:solidFill>
            </a:rPr>
            <a:t>lợi</a:t>
          </a:r>
          <a:r>
            <a:rPr lang="en-US" sz="1800" b="0" i="0" dirty="0">
              <a:solidFill>
                <a:srgbClr val="0070C0"/>
              </a:solidFill>
            </a:rPr>
            <a:t> </a:t>
          </a:r>
          <a:r>
            <a:rPr lang="en-US" sz="1800" b="0" i="0" dirty="0" err="1">
              <a:solidFill>
                <a:srgbClr val="0070C0"/>
              </a:solidFill>
            </a:rPr>
            <a:t>ích</a:t>
          </a:r>
          <a:r>
            <a:rPr lang="en-US" sz="1800" b="0" i="0" dirty="0">
              <a:solidFill>
                <a:srgbClr val="0070C0"/>
              </a:solidFill>
            </a:rPr>
            <a:t> </a:t>
          </a:r>
          <a:r>
            <a:rPr lang="en-US" sz="1800" b="0" i="0" dirty="0" err="1">
              <a:solidFill>
                <a:srgbClr val="0070C0"/>
              </a:solidFill>
            </a:rPr>
            <a:t>xã</a:t>
          </a:r>
          <a:r>
            <a:rPr lang="en-US" sz="1800" b="0" i="0" dirty="0">
              <a:solidFill>
                <a:srgbClr val="0070C0"/>
              </a:solidFill>
            </a:rPr>
            <a:t> </a:t>
          </a:r>
          <a:r>
            <a:rPr lang="en-US" sz="1800" b="0" i="0" dirty="0" err="1">
              <a:solidFill>
                <a:srgbClr val="0070C0"/>
              </a:solidFill>
            </a:rPr>
            <a:t>hội</a:t>
          </a:r>
          <a:r>
            <a:rPr lang="en-US" sz="1800" b="0" i="0" dirty="0">
              <a:solidFill>
                <a:srgbClr val="0070C0"/>
              </a:solidFill>
            </a:rPr>
            <a:t> vì </a:t>
          </a:r>
          <a:r>
            <a:rPr lang="en-US" sz="1800" b="0" i="0" dirty="0" err="1">
              <a:solidFill>
                <a:srgbClr val="0070C0"/>
              </a:solidFill>
            </a:rPr>
            <a:t>lợi</a:t>
          </a:r>
          <a:r>
            <a:rPr lang="en-US" sz="1800" b="0" i="0" dirty="0">
              <a:solidFill>
                <a:srgbClr val="0070C0"/>
              </a:solidFill>
            </a:rPr>
            <a:t> </a:t>
          </a:r>
          <a:r>
            <a:rPr lang="en-US" sz="1800" b="0" i="0" dirty="0" err="1">
              <a:solidFill>
                <a:srgbClr val="0070C0"/>
              </a:solidFill>
            </a:rPr>
            <a:t>ích</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công</a:t>
          </a:r>
          <a:r>
            <a:rPr lang="en-US" sz="1800" b="0" i="0" dirty="0">
              <a:solidFill>
                <a:srgbClr val="0070C0"/>
              </a:solidFill>
            </a:rPr>
            <a:t> </a:t>
          </a:r>
          <a:r>
            <a:rPr lang="en-US" sz="1800" b="0" i="0" dirty="0" err="1">
              <a:solidFill>
                <a:srgbClr val="0070C0"/>
              </a:solidFill>
            </a:rPr>
            <a:t>dân</a:t>
          </a:r>
          <a:endParaRPr lang="en-US" sz="1800" dirty="0">
            <a:solidFill>
              <a:srgbClr val="0070C0"/>
            </a:solidFill>
          </a:endParaRPr>
        </a:p>
      </dgm:t>
    </dgm:pt>
    <dgm:pt modelId="{68A1C555-B542-4837-BE93-E1D436A33489}" type="parTrans" cxnId="{057CEEA6-28A3-4C30-8031-410A04F4A560}">
      <dgm:prSet/>
      <dgm:spPr/>
      <dgm:t>
        <a:bodyPr/>
        <a:lstStyle/>
        <a:p>
          <a:pPr algn="just"/>
          <a:endParaRPr lang="en-US" sz="1800"/>
        </a:p>
      </dgm:t>
    </dgm:pt>
    <dgm:pt modelId="{9AA028B5-8FE1-4CF0-A858-44542C31A64F}" type="sibTrans" cxnId="{057CEEA6-28A3-4C30-8031-410A04F4A560}">
      <dgm:prSet/>
      <dgm:spPr/>
      <dgm:t>
        <a:bodyPr/>
        <a:lstStyle/>
        <a:p>
          <a:pPr algn="just"/>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r>
            <a:rPr lang="vi-VN" sz="1800" b="0" i="0" dirty="0">
              <a:solidFill>
                <a:srgbClr val="0070C0"/>
              </a:solidFill>
            </a:rPr>
            <a:t>a) </a:t>
          </a:r>
          <a:r>
            <a:rPr lang="en-US" sz="1800" b="0" i="0" dirty="0" err="1">
              <a:solidFill>
                <a:srgbClr val="0070C0"/>
              </a:solidFill>
            </a:rPr>
            <a:t>Nộp</a:t>
          </a:r>
          <a:r>
            <a:rPr lang="en-US" sz="1800" b="0" i="0" dirty="0">
              <a:solidFill>
                <a:srgbClr val="0070C0"/>
              </a:solidFill>
            </a:rPr>
            <a:t> </a:t>
          </a:r>
          <a:r>
            <a:rPr lang="en-US" sz="1800" b="0" i="0" dirty="0" err="1">
              <a:solidFill>
                <a:srgbClr val="0070C0"/>
              </a:solidFill>
            </a:rPr>
            <a:t>thuế</a:t>
          </a:r>
          <a:r>
            <a:rPr lang="en-US" sz="1800" b="0" i="0" dirty="0">
              <a:solidFill>
                <a:srgbClr val="0070C0"/>
              </a:solidFill>
            </a:rPr>
            <a:t> là </a:t>
          </a:r>
          <a:r>
            <a:rPr lang="en-US" sz="1800" b="0" i="0" dirty="0" err="1">
              <a:solidFill>
                <a:srgbClr val="0070C0"/>
              </a:solidFill>
            </a:rPr>
            <a:t>trách</a:t>
          </a:r>
          <a:r>
            <a:rPr lang="en-US" sz="1800" b="0" i="0" dirty="0">
              <a:solidFill>
                <a:srgbClr val="0070C0"/>
              </a:solidFill>
            </a:rPr>
            <a:t> </a:t>
          </a:r>
          <a:r>
            <a:rPr lang="en-US" sz="1800" b="0" i="0" dirty="0" err="1">
              <a:solidFill>
                <a:srgbClr val="0070C0"/>
              </a:solidFill>
            </a:rPr>
            <a:t>nhiệm</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doanh</a:t>
          </a:r>
          <a:r>
            <a:rPr lang="en-US" sz="1800" b="0" i="0" dirty="0">
              <a:solidFill>
                <a:srgbClr val="0070C0"/>
              </a:solidFill>
            </a:rPr>
            <a:t> </a:t>
          </a:r>
          <a:r>
            <a:rPr lang="en-US" sz="1800" b="0" i="0" dirty="0" err="1">
              <a:solidFill>
                <a:srgbClr val="0070C0"/>
              </a:solidFill>
            </a:rPr>
            <a:t>nghiệp</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endParaRPr lang="en-US" sz="1800"/>
        </a:p>
      </dgm:t>
    </dgm:pt>
    <dgm:pt modelId="{3D88A8FD-9980-4048-9DEC-1CEC2D911BC4}" type="sibTrans" cxnId="{BF0D479B-8A23-41E4-8DBE-5E8E093C7E25}">
      <dgm:prSet/>
      <dgm:spPr/>
      <dgm:t>
        <a:bodyPr/>
        <a:lstStyle/>
        <a:p>
          <a:endParaRPr lang="en-US" sz="1800"/>
        </a:p>
      </dgm:t>
    </dgm:pt>
    <dgm:pt modelId="{1687FCE2-FABF-45C4-B3AD-E23B018C9B7B}">
      <dgm:prSet custT="1"/>
      <dgm:spPr>
        <a:ln>
          <a:solidFill>
            <a:schemeClr val="tx2">
              <a:lumMod val="75000"/>
            </a:schemeClr>
          </a:solidFill>
        </a:ln>
      </dgm:spPr>
      <dgm:t>
        <a:bodyPr/>
        <a:lstStyle/>
        <a:p>
          <a:r>
            <a:rPr lang="vi-VN" sz="1800" b="0" i="0" dirty="0">
              <a:solidFill>
                <a:srgbClr val="C00000"/>
              </a:solidFill>
            </a:rPr>
            <a:t>b) Kinh doanh là quyền tự do của mỗi người, không ai có quyền can thiệp.</a:t>
          </a:r>
          <a:endParaRPr lang="en-US" sz="1800" dirty="0">
            <a:solidFill>
              <a:srgbClr val="C00000"/>
            </a:solidFill>
          </a:endParaRPr>
        </a:p>
      </dgm:t>
    </dgm:pt>
    <dgm:pt modelId="{C5908961-9C1C-438C-9CC3-2A4D24D02C3D}" type="parTrans" cxnId="{9D59D1A9-1EB0-4CF8-879F-F60165592309}">
      <dgm:prSet/>
      <dgm:spPr/>
      <dgm:t>
        <a:bodyPr/>
        <a:lstStyle/>
        <a:p>
          <a:endParaRPr lang="en-US" sz="1800"/>
        </a:p>
      </dgm:t>
    </dgm:pt>
    <dgm:pt modelId="{08831C36-5CE4-41E0-AB2B-FB8A7EDADE96}" type="sibTrans" cxnId="{9D59D1A9-1EB0-4CF8-879F-F60165592309}">
      <dgm:prSet/>
      <dgm:spPr/>
      <dgm:t>
        <a:bodyPr/>
        <a:lstStyle/>
        <a:p>
          <a:endParaRPr lang="en-US" sz="1800"/>
        </a:p>
      </dgm:t>
    </dgm:pt>
    <dgm:pt modelId="{357A62EC-4942-4A85-9E50-E0CC3707B5E9}">
      <dgm:prSet custT="1"/>
      <dgm:spPr>
        <a:ln>
          <a:solidFill>
            <a:schemeClr val="tx2">
              <a:lumMod val="75000"/>
            </a:schemeClr>
          </a:solidFill>
        </a:ln>
      </dgm:spPr>
      <dgm:t>
        <a:bodyPr/>
        <a:lstStyle/>
        <a:p>
          <a:r>
            <a:rPr lang="vi-VN" sz="1800" b="0" i="0" dirty="0">
              <a:solidFill>
                <a:srgbClr val="C00000"/>
              </a:solidFill>
            </a:rPr>
            <a:t>c) </a:t>
          </a:r>
          <a:r>
            <a:rPr lang="en-US" sz="1800" b="0" i="0" dirty="0" err="1">
              <a:solidFill>
                <a:srgbClr val="C00000"/>
              </a:solidFill>
            </a:rPr>
            <a:t>Kinh</a:t>
          </a:r>
          <a:r>
            <a:rPr lang="en-US" sz="1800" b="0" i="0" dirty="0">
              <a:solidFill>
                <a:srgbClr val="C00000"/>
              </a:solidFill>
            </a:rPr>
            <a:t> </a:t>
          </a:r>
          <a:r>
            <a:rPr lang="en-US" sz="1800" b="0" i="0" dirty="0" err="1">
              <a:solidFill>
                <a:srgbClr val="C00000"/>
              </a:solidFill>
            </a:rPr>
            <a:t>doanh</a:t>
          </a:r>
          <a:r>
            <a:rPr lang="en-US" sz="1800" b="0" i="0" dirty="0">
              <a:solidFill>
                <a:srgbClr val="C00000"/>
              </a:solidFill>
            </a:rPr>
            <a:t> </a:t>
          </a:r>
          <a:r>
            <a:rPr lang="en-US" sz="1800" b="0" i="0" dirty="0" err="1">
              <a:solidFill>
                <a:srgbClr val="C00000"/>
              </a:solidFill>
            </a:rPr>
            <a:t>không</a:t>
          </a:r>
          <a:r>
            <a:rPr lang="en-US" sz="1800" b="0" i="0" dirty="0">
              <a:solidFill>
                <a:srgbClr val="C00000"/>
              </a:solidFill>
            </a:rPr>
            <a:t> </a:t>
          </a:r>
          <a:r>
            <a:rPr lang="en-US" sz="1800" b="0" i="0" dirty="0" err="1">
              <a:solidFill>
                <a:srgbClr val="C00000"/>
              </a:solidFill>
            </a:rPr>
            <a:t>chỉ</a:t>
          </a:r>
          <a:r>
            <a:rPr lang="en-US" sz="1800" b="0" i="0" dirty="0">
              <a:solidFill>
                <a:srgbClr val="C00000"/>
              </a:solidFill>
            </a:rPr>
            <a:t> </a:t>
          </a:r>
          <a:r>
            <a:rPr lang="en-US" sz="1800" b="0" i="0" dirty="0" err="1">
              <a:solidFill>
                <a:srgbClr val="C00000"/>
              </a:solidFill>
            </a:rPr>
            <a:t>đem</a:t>
          </a:r>
          <a:r>
            <a:rPr lang="en-US" sz="1800" b="0" i="0" dirty="0">
              <a:solidFill>
                <a:srgbClr val="C00000"/>
              </a:solidFill>
            </a:rPr>
            <a:t> </a:t>
          </a:r>
          <a:r>
            <a:rPr lang="en-US" sz="1800" b="0" i="0" dirty="0" err="1">
              <a:solidFill>
                <a:srgbClr val="C00000"/>
              </a:solidFill>
            </a:rPr>
            <a:t>lại</a:t>
          </a:r>
          <a:r>
            <a:rPr lang="en-US" sz="1800" b="0" i="0" dirty="0">
              <a:solidFill>
                <a:srgbClr val="C00000"/>
              </a:solidFill>
            </a:rPr>
            <a:t> </a:t>
          </a:r>
          <a:r>
            <a:rPr lang="en-US" sz="1800" b="0" i="0" dirty="0" err="1">
              <a:solidFill>
                <a:srgbClr val="C00000"/>
              </a:solidFill>
            </a:rPr>
            <a:t>lợi</a:t>
          </a:r>
          <a:r>
            <a:rPr lang="en-US" sz="1800" b="0" i="0" dirty="0">
              <a:solidFill>
                <a:srgbClr val="C00000"/>
              </a:solidFill>
            </a:rPr>
            <a:t> </a:t>
          </a:r>
          <a:r>
            <a:rPr lang="en-US" sz="1800" b="0" i="0" dirty="0" err="1">
              <a:solidFill>
                <a:srgbClr val="C00000"/>
              </a:solidFill>
            </a:rPr>
            <a:t>ích</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cá</a:t>
          </a:r>
          <a:r>
            <a:rPr lang="en-US" sz="1800" b="0" i="0" dirty="0">
              <a:solidFill>
                <a:srgbClr val="C00000"/>
              </a:solidFill>
            </a:rPr>
            <a:t> </a:t>
          </a:r>
          <a:r>
            <a:rPr lang="en-US" sz="1800" b="0" i="0" dirty="0" err="1">
              <a:solidFill>
                <a:srgbClr val="C00000"/>
              </a:solidFill>
            </a:rPr>
            <a:t>nhân</a:t>
          </a:r>
          <a:r>
            <a:rPr lang="en-US" sz="1800" b="0" i="0" dirty="0">
              <a:solidFill>
                <a:srgbClr val="C00000"/>
              </a:solidFill>
            </a:rPr>
            <a:t> </a:t>
          </a:r>
          <a:r>
            <a:rPr lang="en-US" sz="1800" b="0" i="0" dirty="0" err="1">
              <a:solidFill>
                <a:srgbClr val="C00000"/>
              </a:solidFill>
            </a:rPr>
            <a:t>mà</a:t>
          </a:r>
          <a:r>
            <a:rPr lang="en-US" sz="1800" b="0" i="0" dirty="0">
              <a:solidFill>
                <a:srgbClr val="C00000"/>
              </a:solidFill>
            </a:rPr>
            <a:t> </a:t>
          </a:r>
          <a:r>
            <a:rPr lang="en-US" sz="1800" b="0" i="0" dirty="0" err="1">
              <a:solidFill>
                <a:srgbClr val="C00000"/>
              </a:solidFill>
            </a:rPr>
            <a:t>còn</a:t>
          </a:r>
          <a:r>
            <a:rPr lang="en-US" sz="1800" b="0" i="0" dirty="0">
              <a:solidFill>
                <a:srgbClr val="C00000"/>
              </a:solidFill>
            </a:rPr>
            <a:t> </a:t>
          </a:r>
          <a:r>
            <a:rPr lang="en-US" sz="1800" b="0" i="0" dirty="0" err="1">
              <a:solidFill>
                <a:srgbClr val="C00000"/>
              </a:solidFill>
            </a:rPr>
            <a:t>đóng</a:t>
          </a:r>
          <a:r>
            <a:rPr lang="en-US" sz="1800" b="0" i="0" dirty="0">
              <a:solidFill>
                <a:srgbClr val="C00000"/>
              </a:solidFill>
            </a:rPr>
            <a:t> </a:t>
          </a:r>
          <a:r>
            <a:rPr lang="en-US" sz="1800" b="0" i="0" dirty="0" err="1">
              <a:solidFill>
                <a:srgbClr val="C00000"/>
              </a:solidFill>
            </a:rPr>
            <a:t>góp</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xã</a:t>
          </a:r>
          <a:r>
            <a:rPr lang="en-US" sz="1800" b="0" i="0" dirty="0">
              <a:solidFill>
                <a:srgbClr val="C00000"/>
              </a:solidFill>
            </a:rPr>
            <a:t> </a:t>
          </a:r>
          <a:r>
            <a:rPr lang="en-US" sz="1800" b="0" i="0" dirty="0" err="1">
              <a:solidFill>
                <a:srgbClr val="C00000"/>
              </a:solidFill>
            </a:rPr>
            <a:t>hội</a:t>
          </a:r>
          <a:r>
            <a:rPr lang="en-US" sz="1800" b="0" i="0" dirty="0">
              <a:solidFill>
                <a:srgbClr val="C00000"/>
              </a:solidFill>
            </a:rPr>
            <a:t>.</a:t>
          </a:r>
          <a:endParaRPr lang="en-US" sz="1800" dirty="0">
            <a:solidFill>
              <a:srgbClr val="C00000"/>
            </a:solidFill>
          </a:endParaRPr>
        </a:p>
      </dgm:t>
    </dgm:pt>
    <dgm:pt modelId="{7741416B-4BD8-4CEF-9B78-9679B25E7510}" type="parTrans" cxnId="{1B1B8656-D498-452E-B124-03454A013A0F}">
      <dgm:prSet/>
      <dgm:spPr/>
      <dgm:t>
        <a:bodyPr/>
        <a:lstStyle/>
        <a:p>
          <a:endParaRPr lang="en-US" sz="1800"/>
        </a:p>
      </dgm:t>
    </dgm:pt>
    <dgm:pt modelId="{061223B6-B8DC-48A5-A0F9-EAC2AEA2603D}" type="sibTrans" cxnId="{1B1B8656-D498-452E-B124-03454A013A0F}">
      <dgm:prSet/>
      <dgm:spPr/>
      <dgm:t>
        <a:bodyPr/>
        <a:lstStyle/>
        <a:p>
          <a:endParaRPr lang="en-US" sz="1800"/>
        </a:p>
      </dgm:t>
    </dgm:pt>
    <dgm:pt modelId="{29335E1A-A153-423B-973C-8FE2C292C533}">
      <dgm:prSet custT="1"/>
      <dgm:spPr>
        <a:ln>
          <a:solidFill>
            <a:schemeClr val="bg2"/>
          </a:solidFill>
        </a:ln>
      </dgm:spPr>
      <dgm:t>
        <a:bodyPr/>
        <a:lstStyle/>
        <a:p>
          <a:r>
            <a:rPr lang="vi-VN" sz="1800" b="0" i="0" dirty="0">
              <a:solidFill>
                <a:srgbClr val="0070C0"/>
              </a:solidFill>
            </a:rPr>
            <a:t>d) Cá nhân, tổ chức phải kinh doanh đúng ngành, nghề đã đăng kí với cơ quan nhà nước.</a:t>
          </a:r>
          <a:endParaRPr lang="en-US" sz="1800" dirty="0">
            <a:solidFill>
              <a:srgbClr val="0070C0"/>
            </a:solidFill>
          </a:endParaRPr>
        </a:p>
      </dgm:t>
    </dgm:pt>
    <dgm:pt modelId="{68A1C555-B542-4837-BE93-E1D436A33489}" type="parTrans" cxnId="{057CEEA6-28A3-4C30-8031-410A04F4A560}">
      <dgm:prSet/>
      <dgm:spPr/>
      <dgm:t>
        <a:bodyPr/>
        <a:lstStyle/>
        <a:p>
          <a:endParaRPr lang="en-US" sz="1800"/>
        </a:p>
      </dgm:t>
    </dgm:pt>
    <dgm:pt modelId="{9AA028B5-8FE1-4CF0-A858-44542C31A64F}" type="sibTrans" cxnId="{057CEEA6-28A3-4C30-8031-410A04F4A560}">
      <dgm:prSet/>
      <dgm:spPr/>
      <dgm:t>
        <a:bodyPr/>
        <a:lstStyle/>
        <a:p>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6860">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ln>
          <a:solidFill>
            <a:schemeClr val="bg2"/>
          </a:solidFill>
        </a:ln>
      </dgm:spPr>
      <dgm:t>
        <a:bodyPr/>
        <a:lstStyle/>
        <a:p>
          <a:pPr>
            <a:lnSpc>
              <a:spcPct val="150000"/>
            </a:lnSpc>
          </a:pPr>
          <a:r>
            <a:rPr lang="vi-VN" sz="1800" b="0" i="0" dirty="0">
              <a:solidFill>
                <a:srgbClr val="0070C0"/>
              </a:solidFill>
            </a:rPr>
            <a:t>a) </a:t>
          </a:r>
          <a:r>
            <a:rPr lang="en-US" sz="1800" b="0" i="0" dirty="0" err="1">
              <a:solidFill>
                <a:srgbClr val="0070C0"/>
              </a:solidFill>
            </a:rPr>
            <a:t>Nộp</a:t>
          </a:r>
          <a:r>
            <a:rPr lang="en-US" sz="1800" b="0" i="0" dirty="0">
              <a:solidFill>
                <a:srgbClr val="0070C0"/>
              </a:solidFill>
            </a:rPr>
            <a:t> </a:t>
          </a:r>
          <a:r>
            <a:rPr lang="en-US" sz="1800" b="0" i="0" dirty="0" err="1">
              <a:solidFill>
                <a:srgbClr val="0070C0"/>
              </a:solidFill>
            </a:rPr>
            <a:t>thuế</a:t>
          </a:r>
          <a:r>
            <a:rPr lang="en-US" sz="1800" b="0" i="0" dirty="0">
              <a:solidFill>
                <a:srgbClr val="0070C0"/>
              </a:solidFill>
            </a:rPr>
            <a:t> là </a:t>
          </a:r>
          <a:r>
            <a:rPr lang="en-US" sz="1800" b="0" i="0" dirty="0" err="1">
              <a:solidFill>
                <a:srgbClr val="0070C0"/>
              </a:solidFill>
            </a:rPr>
            <a:t>trách</a:t>
          </a:r>
          <a:r>
            <a:rPr lang="en-US" sz="1800" b="0" i="0" dirty="0">
              <a:solidFill>
                <a:srgbClr val="0070C0"/>
              </a:solidFill>
            </a:rPr>
            <a:t> </a:t>
          </a:r>
          <a:r>
            <a:rPr lang="en-US" sz="1800" b="0" i="0" dirty="0" err="1">
              <a:solidFill>
                <a:srgbClr val="0070C0"/>
              </a:solidFill>
            </a:rPr>
            <a:t>nhiệm</a:t>
          </a:r>
          <a:r>
            <a:rPr lang="en-US" sz="1800" b="0" i="0" dirty="0">
              <a:solidFill>
                <a:srgbClr val="0070C0"/>
              </a:solidFill>
            </a:rPr>
            <a:t> </a:t>
          </a:r>
          <a:r>
            <a:rPr lang="en-US" sz="1800" b="0" i="0" dirty="0" err="1">
              <a:solidFill>
                <a:srgbClr val="0070C0"/>
              </a:solidFill>
            </a:rPr>
            <a:t>của</a:t>
          </a:r>
          <a:r>
            <a:rPr lang="en-US" sz="1800" b="0" i="0" dirty="0">
              <a:solidFill>
                <a:srgbClr val="0070C0"/>
              </a:solidFill>
            </a:rPr>
            <a:t> </a:t>
          </a:r>
          <a:r>
            <a:rPr lang="en-US" sz="1800" b="0" i="0" dirty="0" err="1">
              <a:solidFill>
                <a:srgbClr val="0070C0"/>
              </a:solidFill>
            </a:rPr>
            <a:t>doanh</a:t>
          </a:r>
          <a:r>
            <a:rPr lang="en-US" sz="1800" b="0" i="0" dirty="0">
              <a:solidFill>
                <a:srgbClr val="0070C0"/>
              </a:solidFill>
            </a:rPr>
            <a:t> </a:t>
          </a:r>
          <a:r>
            <a:rPr lang="en-US" sz="1800" b="0" i="0" dirty="0" err="1">
              <a:solidFill>
                <a:srgbClr val="0070C0"/>
              </a:solidFill>
            </a:rPr>
            <a:t>nghiệp</a:t>
          </a:r>
          <a:r>
            <a:rPr lang="en-US" sz="1800" b="0" i="0" dirty="0">
              <a:solidFill>
                <a:srgbClr val="0070C0"/>
              </a:solidFill>
            </a:rPr>
            <a:t>.</a:t>
          </a:r>
          <a:endParaRPr lang="en-US" sz="1800" dirty="0">
            <a:solidFill>
              <a:srgbClr val="0070C0"/>
            </a:solidFill>
          </a:endParaRPr>
        </a:p>
      </dgm:t>
    </dgm:pt>
    <dgm:pt modelId="{9989A183-D4ED-4F25-8122-C743D43FC619}" type="parTrans" cxnId="{BF0D479B-8A23-41E4-8DBE-5E8E093C7E25}">
      <dgm:prSet/>
      <dgm:spPr/>
      <dgm:t>
        <a:bodyPr/>
        <a:lstStyle/>
        <a:p>
          <a:pPr>
            <a:lnSpc>
              <a:spcPct val="150000"/>
            </a:lnSpc>
          </a:pPr>
          <a:endParaRPr lang="en-US" sz="1800"/>
        </a:p>
      </dgm:t>
    </dgm:pt>
    <dgm:pt modelId="{3D88A8FD-9980-4048-9DEC-1CEC2D911BC4}" type="sibTrans" cxnId="{BF0D479B-8A23-41E4-8DBE-5E8E093C7E25}">
      <dgm:prSet/>
      <dgm:spPr/>
      <dgm:t>
        <a:bodyPr/>
        <a:lstStyle/>
        <a:p>
          <a:pPr>
            <a:lnSpc>
              <a:spcPct val="150000"/>
            </a:lnSpc>
          </a:pPr>
          <a:endParaRPr lang="en-US" sz="1800"/>
        </a:p>
      </dgm:t>
    </dgm:pt>
    <dgm:pt modelId="{1687FCE2-FABF-45C4-B3AD-E23B018C9B7B}">
      <dgm:prSet custT="1"/>
      <dgm:spPr>
        <a:ln>
          <a:solidFill>
            <a:schemeClr val="tx2">
              <a:lumMod val="75000"/>
            </a:schemeClr>
          </a:solidFill>
        </a:ln>
      </dgm:spPr>
      <dgm:t>
        <a:bodyPr/>
        <a:lstStyle/>
        <a:p>
          <a:pPr>
            <a:lnSpc>
              <a:spcPct val="150000"/>
            </a:lnSpc>
          </a:pPr>
          <a:r>
            <a:rPr lang="vi-VN" sz="1800" b="0" i="0" dirty="0">
              <a:solidFill>
                <a:srgbClr val="C00000"/>
              </a:solidFill>
            </a:rPr>
            <a:t>b) Kinh doanh là quyền tự do của mỗi người, không ai có quyền can thiệp.</a:t>
          </a:r>
          <a:endParaRPr lang="en-US" sz="1800" dirty="0">
            <a:solidFill>
              <a:srgbClr val="C00000"/>
            </a:solidFill>
          </a:endParaRPr>
        </a:p>
      </dgm:t>
    </dgm:pt>
    <dgm:pt modelId="{C5908961-9C1C-438C-9CC3-2A4D24D02C3D}" type="parTrans" cxnId="{9D59D1A9-1EB0-4CF8-879F-F60165592309}">
      <dgm:prSet/>
      <dgm:spPr/>
      <dgm:t>
        <a:bodyPr/>
        <a:lstStyle/>
        <a:p>
          <a:pPr>
            <a:lnSpc>
              <a:spcPct val="150000"/>
            </a:lnSpc>
          </a:pPr>
          <a:endParaRPr lang="en-US" sz="1800"/>
        </a:p>
      </dgm:t>
    </dgm:pt>
    <dgm:pt modelId="{08831C36-5CE4-41E0-AB2B-FB8A7EDADE96}" type="sibTrans" cxnId="{9D59D1A9-1EB0-4CF8-879F-F60165592309}">
      <dgm:prSet/>
      <dgm:spPr/>
      <dgm:t>
        <a:bodyPr/>
        <a:lstStyle/>
        <a:p>
          <a:pPr>
            <a:lnSpc>
              <a:spcPct val="150000"/>
            </a:lnSpc>
          </a:pPr>
          <a:endParaRPr lang="en-US" sz="1800"/>
        </a:p>
      </dgm:t>
    </dgm:pt>
    <dgm:pt modelId="{357A62EC-4942-4A85-9E50-E0CC3707B5E9}">
      <dgm:prSet custT="1"/>
      <dgm:spPr>
        <a:ln>
          <a:solidFill>
            <a:schemeClr val="tx2">
              <a:lumMod val="75000"/>
            </a:schemeClr>
          </a:solidFill>
        </a:ln>
      </dgm:spPr>
      <dgm:t>
        <a:bodyPr/>
        <a:lstStyle/>
        <a:p>
          <a:pPr>
            <a:lnSpc>
              <a:spcPct val="150000"/>
            </a:lnSpc>
          </a:pPr>
          <a:r>
            <a:rPr lang="vi-VN" sz="1800" b="0" i="0" dirty="0">
              <a:solidFill>
                <a:srgbClr val="C00000"/>
              </a:solidFill>
            </a:rPr>
            <a:t>c) </a:t>
          </a:r>
          <a:r>
            <a:rPr lang="en-US" sz="1800" b="0" i="0" dirty="0" err="1">
              <a:solidFill>
                <a:srgbClr val="C00000"/>
              </a:solidFill>
            </a:rPr>
            <a:t>Kinh</a:t>
          </a:r>
          <a:r>
            <a:rPr lang="en-US" sz="1800" b="0" i="0" dirty="0">
              <a:solidFill>
                <a:srgbClr val="C00000"/>
              </a:solidFill>
            </a:rPr>
            <a:t> </a:t>
          </a:r>
          <a:r>
            <a:rPr lang="en-US" sz="1800" b="0" i="0" dirty="0" err="1">
              <a:solidFill>
                <a:srgbClr val="C00000"/>
              </a:solidFill>
            </a:rPr>
            <a:t>doanh</a:t>
          </a:r>
          <a:r>
            <a:rPr lang="en-US" sz="1800" b="0" i="0" dirty="0">
              <a:solidFill>
                <a:srgbClr val="C00000"/>
              </a:solidFill>
            </a:rPr>
            <a:t> </a:t>
          </a:r>
          <a:r>
            <a:rPr lang="en-US" sz="1800" b="0" i="0" dirty="0" err="1">
              <a:solidFill>
                <a:srgbClr val="C00000"/>
              </a:solidFill>
            </a:rPr>
            <a:t>không</a:t>
          </a:r>
          <a:r>
            <a:rPr lang="en-US" sz="1800" b="0" i="0" dirty="0">
              <a:solidFill>
                <a:srgbClr val="C00000"/>
              </a:solidFill>
            </a:rPr>
            <a:t> </a:t>
          </a:r>
          <a:r>
            <a:rPr lang="en-US" sz="1800" b="0" i="0" dirty="0" err="1">
              <a:solidFill>
                <a:srgbClr val="C00000"/>
              </a:solidFill>
            </a:rPr>
            <a:t>chỉ</a:t>
          </a:r>
          <a:r>
            <a:rPr lang="en-US" sz="1800" b="0" i="0" dirty="0">
              <a:solidFill>
                <a:srgbClr val="C00000"/>
              </a:solidFill>
            </a:rPr>
            <a:t> </a:t>
          </a:r>
          <a:r>
            <a:rPr lang="en-US" sz="1800" b="0" i="0" dirty="0" err="1">
              <a:solidFill>
                <a:srgbClr val="C00000"/>
              </a:solidFill>
            </a:rPr>
            <a:t>đem</a:t>
          </a:r>
          <a:r>
            <a:rPr lang="en-US" sz="1800" b="0" i="0" dirty="0">
              <a:solidFill>
                <a:srgbClr val="C00000"/>
              </a:solidFill>
            </a:rPr>
            <a:t> </a:t>
          </a:r>
          <a:r>
            <a:rPr lang="en-US" sz="1800" b="0" i="0" dirty="0" err="1">
              <a:solidFill>
                <a:srgbClr val="C00000"/>
              </a:solidFill>
            </a:rPr>
            <a:t>lại</a:t>
          </a:r>
          <a:r>
            <a:rPr lang="en-US" sz="1800" b="0" i="0" dirty="0">
              <a:solidFill>
                <a:srgbClr val="C00000"/>
              </a:solidFill>
            </a:rPr>
            <a:t> </a:t>
          </a:r>
          <a:r>
            <a:rPr lang="en-US" sz="1800" b="0" i="0" dirty="0" err="1">
              <a:solidFill>
                <a:srgbClr val="C00000"/>
              </a:solidFill>
            </a:rPr>
            <a:t>lợi</a:t>
          </a:r>
          <a:r>
            <a:rPr lang="en-US" sz="1800" b="0" i="0" dirty="0">
              <a:solidFill>
                <a:srgbClr val="C00000"/>
              </a:solidFill>
            </a:rPr>
            <a:t> </a:t>
          </a:r>
          <a:r>
            <a:rPr lang="en-US" sz="1800" b="0" i="0" dirty="0" err="1">
              <a:solidFill>
                <a:srgbClr val="C00000"/>
              </a:solidFill>
            </a:rPr>
            <a:t>ích</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cá</a:t>
          </a:r>
          <a:r>
            <a:rPr lang="en-US" sz="1800" b="0" i="0" dirty="0">
              <a:solidFill>
                <a:srgbClr val="C00000"/>
              </a:solidFill>
            </a:rPr>
            <a:t> </a:t>
          </a:r>
          <a:r>
            <a:rPr lang="en-US" sz="1800" b="0" i="0" dirty="0" err="1">
              <a:solidFill>
                <a:srgbClr val="C00000"/>
              </a:solidFill>
            </a:rPr>
            <a:t>nhân</a:t>
          </a:r>
          <a:r>
            <a:rPr lang="en-US" sz="1800" b="0" i="0" dirty="0">
              <a:solidFill>
                <a:srgbClr val="C00000"/>
              </a:solidFill>
            </a:rPr>
            <a:t> </a:t>
          </a:r>
          <a:r>
            <a:rPr lang="en-US" sz="1800" b="0" i="0" dirty="0" err="1">
              <a:solidFill>
                <a:srgbClr val="C00000"/>
              </a:solidFill>
            </a:rPr>
            <a:t>mà</a:t>
          </a:r>
          <a:r>
            <a:rPr lang="en-US" sz="1800" b="0" i="0" dirty="0">
              <a:solidFill>
                <a:srgbClr val="C00000"/>
              </a:solidFill>
            </a:rPr>
            <a:t> </a:t>
          </a:r>
          <a:r>
            <a:rPr lang="en-US" sz="1800" b="0" i="0" dirty="0" err="1">
              <a:solidFill>
                <a:srgbClr val="C00000"/>
              </a:solidFill>
            </a:rPr>
            <a:t>còn</a:t>
          </a:r>
          <a:r>
            <a:rPr lang="en-US" sz="1800" b="0" i="0" dirty="0">
              <a:solidFill>
                <a:srgbClr val="C00000"/>
              </a:solidFill>
            </a:rPr>
            <a:t> </a:t>
          </a:r>
          <a:r>
            <a:rPr lang="en-US" sz="1800" b="0" i="0" dirty="0" err="1">
              <a:solidFill>
                <a:srgbClr val="C00000"/>
              </a:solidFill>
            </a:rPr>
            <a:t>đóng</a:t>
          </a:r>
          <a:r>
            <a:rPr lang="en-US" sz="1800" b="0" i="0" dirty="0">
              <a:solidFill>
                <a:srgbClr val="C00000"/>
              </a:solidFill>
            </a:rPr>
            <a:t> </a:t>
          </a:r>
          <a:r>
            <a:rPr lang="en-US" sz="1800" b="0" i="0" dirty="0" err="1">
              <a:solidFill>
                <a:srgbClr val="C00000"/>
              </a:solidFill>
            </a:rPr>
            <a:t>góp</a:t>
          </a:r>
          <a:r>
            <a:rPr lang="en-US" sz="1800" b="0" i="0" dirty="0">
              <a:solidFill>
                <a:srgbClr val="C00000"/>
              </a:solidFill>
            </a:rPr>
            <a:t> </a:t>
          </a:r>
          <a:r>
            <a:rPr lang="en-US" sz="1800" b="0" i="0" dirty="0" err="1">
              <a:solidFill>
                <a:srgbClr val="C00000"/>
              </a:solidFill>
            </a:rPr>
            <a:t>cho</a:t>
          </a:r>
          <a:r>
            <a:rPr lang="en-US" sz="1800" b="0" i="0" dirty="0">
              <a:solidFill>
                <a:srgbClr val="C00000"/>
              </a:solidFill>
            </a:rPr>
            <a:t> </a:t>
          </a:r>
          <a:r>
            <a:rPr lang="en-US" sz="1800" b="0" i="0" dirty="0" err="1">
              <a:solidFill>
                <a:srgbClr val="C00000"/>
              </a:solidFill>
            </a:rPr>
            <a:t>xã</a:t>
          </a:r>
          <a:r>
            <a:rPr lang="en-US" sz="1800" b="0" i="0" dirty="0">
              <a:solidFill>
                <a:srgbClr val="C00000"/>
              </a:solidFill>
            </a:rPr>
            <a:t> </a:t>
          </a:r>
          <a:r>
            <a:rPr lang="en-US" sz="1800" b="0" i="0" dirty="0" err="1">
              <a:solidFill>
                <a:srgbClr val="C00000"/>
              </a:solidFill>
            </a:rPr>
            <a:t>hội</a:t>
          </a:r>
          <a:r>
            <a:rPr lang="en-US" sz="1800" b="0" i="0" dirty="0">
              <a:solidFill>
                <a:srgbClr val="C00000"/>
              </a:solidFill>
            </a:rPr>
            <a:t>.</a:t>
          </a:r>
          <a:endParaRPr lang="en-US" sz="1800" dirty="0">
            <a:solidFill>
              <a:srgbClr val="C00000"/>
            </a:solidFill>
          </a:endParaRPr>
        </a:p>
      </dgm:t>
    </dgm:pt>
    <dgm:pt modelId="{7741416B-4BD8-4CEF-9B78-9679B25E7510}" type="parTrans" cxnId="{1B1B8656-D498-452E-B124-03454A013A0F}">
      <dgm:prSet/>
      <dgm:spPr/>
      <dgm:t>
        <a:bodyPr/>
        <a:lstStyle/>
        <a:p>
          <a:pPr>
            <a:lnSpc>
              <a:spcPct val="150000"/>
            </a:lnSpc>
          </a:pPr>
          <a:endParaRPr lang="en-US" sz="1800"/>
        </a:p>
      </dgm:t>
    </dgm:pt>
    <dgm:pt modelId="{061223B6-B8DC-48A5-A0F9-EAC2AEA2603D}" type="sibTrans" cxnId="{1B1B8656-D498-452E-B124-03454A013A0F}">
      <dgm:prSet/>
      <dgm:spPr/>
      <dgm:t>
        <a:bodyPr/>
        <a:lstStyle/>
        <a:p>
          <a:pPr>
            <a:lnSpc>
              <a:spcPct val="150000"/>
            </a:lnSpc>
          </a:pPr>
          <a:endParaRPr lang="en-US" sz="1800"/>
        </a:p>
      </dgm:t>
    </dgm:pt>
    <dgm:pt modelId="{29335E1A-A153-423B-973C-8FE2C292C533}">
      <dgm:prSet custT="1"/>
      <dgm:spPr>
        <a:ln>
          <a:solidFill>
            <a:schemeClr val="bg2"/>
          </a:solidFill>
        </a:ln>
      </dgm:spPr>
      <dgm:t>
        <a:bodyPr/>
        <a:lstStyle/>
        <a:p>
          <a:pPr>
            <a:lnSpc>
              <a:spcPct val="150000"/>
            </a:lnSpc>
          </a:pPr>
          <a:r>
            <a:rPr lang="vi-VN" sz="1800" b="0" i="0" dirty="0">
              <a:solidFill>
                <a:srgbClr val="0070C0"/>
              </a:solidFill>
            </a:rPr>
            <a:t>d) Cá nhân, tổ chức phải kinh doanh đúng ngành, nghề đã đăng kí với cơ quan nhà nước.</a:t>
          </a:r>
          <a:endParaRPr lang="en-US" sz="1800" dirty="0">
            <a:solidFill>
              <a:srgbClr val="0070C0"/>
            </a:solidFill>
          </a:endParaRPr>
        </a:p>
      </dgm:t>
    </dgm:pt>
    <dgm:pt modelId="{68A1C555-B542-4837-BE93-E1D436A33489}" type="parTrans" cxnId="{057CEEA6-28A3-4C30-8031-410A04F4A560}">
      <dgm:prSet/>
      <dgm:spPr/>
      <dgm:t>
        <a:bodyPr/>
        <a:lstStyle/>
        <a:p>
          <a:pPr>
            <a:lnSpc>
              <a:spcPct val="150000"/>
            </a:lnSpc>
          </a:pPr>
          <a:endParaRPr lang="en-US" sz="1800"/>
        </a:p>
      </dgm:t>
    </dgm:pt>
    <dgm:pt modelId="{9AA028B5-8FE1-4CF0-A858-44542C31A64F}" type="sibTrans" cxnId="{057CEEA6-28A3-4C30-8031-410A04F4A560}">
      <dgm:prSet/>
      <dgm:spPr/>
      <dgm:t>
        <a:bodyPr/>
        <a:lstStyle/>
        <a:p>
          <a:pPr>
            <a:lnSpc>
              <a:spcPct val="150000"/>
            </a:lnSpc>
          </a:pPr>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6860">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1059600" y="942"/>
          <a:ext cx="3156801" cy="1894081"/>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0070C0"/>
              </a:solidFill>
            </a:rPr>
            <a:t>1. </a:t>
          </a:r>
          <a:r>
            <a:rPr lang="vi-VN" sz="1800" b="0" i="0" kern="1200" dirty="0">
              <a:solidFill>
                <a:srgbClr val="0070C0"/>
              </a:solidFill>
            </a:rPr>
            <a:t>Nhà nước là một tổ chức xã hội đặc biệt, được xây dựng để bảo vệ người dân, vì</a:t>
          </a:r>
          <a:r>
            <a:rPr lang="en-US" sz="1800" b="0" i="0" kern="1200" dirty="0">
              <a:solidFill>
                <a:srgbClr val="0070C0"/>
              </a:solidFill>
            </a:rPr>
            <a:t> </a:t>
          </a:r>
          <a:r>
            <a:rPr lang="vi-VN" sz="1800" b="0" i="0" kern="1200" dirty="0">
              <a:solidFill>
                <a:srgbClr val="0070C0"/>
              </a:solidFill>
            </a:rPr>
            <a:t>những lợi ích của nhân dân nên cần nguồn kinh phí </a:t>
          </a:r>
          <a:r>
            <a:rPr lang="en-US" sz="1800" b="0" i="0" kern="1200" dirty="0">
              <a:solidFill>
                <a:srgbClr val="0070C0"/>
              </a:solidFill>
            </a:rPr>
            <a:t>để </a:t>
          </a:r>
          <a:r>
            <a:rPr lang="en-US" sz="1800" b="0" i="0" kern="1200" dirty="0" err="1">
              <a:solidFill>
                <a:srgbClr val="0070C0"/>
              </a:solidFill>
            </a:rPr>
            <a:t>hoạt</a:t>
          </a:r>
          <a:r>
            <a:rPr lang="en-US" sz="1800" b="0" i="0" kern="1200" dirty="0">
              <a:solidFill>
                <a:srgbClr val="0070C0"/>
              </a:solidFill>
            </a:rPr>
            <a:t> </a:t>
          </a:r>
          <a:r>
            <a:rPr lang="en-US" sz="1800" b="0" i="0" kern="1200" dirty="0" err="1">
              <a:solidFill>
                <a:srgbClr val="0070C0"/>
              </a:solidFill>
            </a:rPr>
            <a:t>động</a:t>
          </a:r>
          <a:r>
            <a:rPr lang="en-US" sz="1800" b="0" i="0" kern="1200" dirty="0">
              <a:solidFill>
                <a:srgbClr val="0070C0"/>
              </a:solidFill>
            </a:rPr>
            <a:t>.</a:t>
          </a:r>
          <a:endParaRPr lang="en-US" sz="1800" kern="1200" dirty="0">
            <a:solidFill>
              <a:srgbClr val="0070C0"/>
            </a:solidFill>
          </a:endParaRPr>
        </a:p>
      </dsp:txBody>
      <dsp:txXfrm>
        <a:off x="1059600" y="942"/>
        <a:ext cx="3156801" cy="1894081"/>
      </dsp:txXfrm>
    </dsp:sp>
    <dsp:sp modelId="{631C3F81-1E09-43CE-B109-3B8FD8B8D200}">
      <dsp:nvSpPr>
        <dsp:cNvPr id="0" name=""/>
        <dsp:cNvSpPr/>
      </dsp:nvSpPr>
      <dsp:spPr>
        <a:xfrm>
          <a:off x="4532082" y="942"/>
          <a:ext cx="3156801" cy="1894081"/>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C00000"/>
              </a:solidFill>
            </a:rPr>
            <a:t>2. C</a:t>
          </a:r>
          <a:r>
            <a:rPr lang="vi-VN" sz="1800" b="0" i="0" kern="1200" dirty="0">
              <a:solidFill>
                <a:srgbClr val="C00000"/>
              </a:solidFill>
            </a:rPr>
            <a:t>ông dân là những người được Nhà nước phục vụ và bảo vệ nên công dân có nghĩa vụ phải đóng thuế cho Nhà nước.</a:t>
          </a:r>
          <a:endParaRPr lang="en-US" sz="1800" kern="1200" dirty="0">
            <a:solidFill>
              <a:srgbClr val="C00000"/>
            </a:solidFill>
          </a:endParaRPr>
        </a:p>
      </dsp:txBody>
      <dsp:txXfrm>
        <a:off x="4532082" y="942"/>
        <a:ext cx="3156801" cy="1894081"/>
      </dsp:txXfrm>
    </dsp:sp>
    <dsp:sp modelId="{AC9CC116-58F5-4D67-BDE1-E03F35D0ED5B}">
      <dsp:nvSpPr>
        <dsp:cNvPr id="0" name=""/>
        <dsp:cNvSpPr/>
      </dsp:nvSpPr>
      <dsp:spPr>
        <a:xfrm>
          <a:off x="1059600" y="2210703"/>
          <a:ext cx="3156801" cy="1894081"/>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rgbClr val="C00000"/>
              </a:solidFill>
            </a:rPr>
            <a:t>3. M</a:t>
          </a:r>
          <a:r>
            <a:rPr lang="vi-VN" sz="1800" kern="1200" dirty="0" err="1">
              <a:solidFill>
                <a:srgbClr val="C00000"/>
              </a:solidFill>
            </a:rPr>
            <a:t>ọi</a:t>
          </a:r>
          <a:r>
            <a:rPr lang="vi-VN" sz="1800" kern="1200" dirty="0">
              <a:solidFill>
                <a:srgbClr val="C00000"/>
              </a:solidFill>
            </a:rPr>
            <a:t> chính sách của Nhà nước đều xây dựng dành cho toàn dân, nên công dân khi đóng thuế sẽ được hưởng những quyền lợi từ ngân sách nhà nước.</a:t>
          </a:r>
          <a:endParaRPr lang="en-US" sz="1800" kern="1200" dirty="0">
            <a:solidFill>
              <a:srgbClr val="C00000"/>
            </a:solidFill>
          </a:endParaRPr>
        </a:p>
      </dsp:txBody>
      <dsp:txXfrm>
        <a:off x="1059600" y="2210703"/>
        <a:ext cx="3156801" cy="1894081"/>
      </dsp:txXfrm>
    </dsp:sp>
    <dsp:sp modelId="{0FC90805-8889-4903-BB8E-C75C1847C09A}">
      <dsp:nvSpPr>
        <dsp:cNvPr id="0" name=""/>
        <dsp:cNvSpPr/>
      </dsp:nvSpPr>
      <dsp:spPr>
        <a:xfrm>
          <a:off x="4532082" y="2210703"/>
          <a:ext cx="3156801" cy="1894081"/>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solidFill>
                <a:srgbClr val="0070C0"/>
              </a:solidFill>
            </a:rPr>
            <a:t>4. </a:t>
          </a:r>
          <a:r>
            <a:rPr lang="vi-VN" sz="1800" b="0" i="0" kern="1200" dirty="0">
              <a:solidFill>
                <a:srgbClr val="0070C0"/>
              </a:solidFill>
            </a:rPr>
            <a:t>Nhà nước dùng thuế là một công cụ để điều tiết thị trường, hướng dẫn</a:t>
          </a:r>
          <a:r>
            <a:rPr lang="en-US" sz="1800" b="0" i="0" kern="1200" dirty="0">
              <a:solidFill>
                <a:srgbClr val="0070C0"/>
              </a:solidFill>
            </a:rPr>
            <a:t> </a:t>
          </a:r>
          <a:r>
            <a:rPr lang="vi-VN" sz="1800" b="0" i="0" kern="1200" dirty="0">
              <a:solidFill>
                <a:srgbClr val="0070C0"/>
              </a:solidFill>
            </a:rPr>
            <a:t>tiêu </a:t>
          </a:r>
          <a:r>
            <a:rPr lang="en-US" sz="1800" b="0" i="0" kern="1200" dirty="0" err="1">
              <a:solidFill>
                <a:srgbClr val="0070C0"/>
              </a:solidFill>
            </a:rPr>
            <a:t>dùng</a:t>
          </a:r>
          <a:r>
            <a:rPr lang="en-US" sz="1800" b="0" i="0" kern="1200" dirty="0">
              <a:solidFill>
                <a:srgbClr val="0070C0"/>
              </a:solidFill>
            </a:rPr>
            <a:t>, </a:t>
          </a:r>
          <a:r>
            <a:rPr lang="en-US" sz="1800" b="0" i="0" kern="1200" dirty="0" err="1">
              <a:solidFill>
                <a:srgbClr val="0070C0"/>
              </a:solidFill>
            </a:rPr>
            <a:t>đảm</a:t>
          </a:r>
          <a:r>
            <a:rPr lang="en-US" sz="1800" b="0" i="0" kern="1200" dirty="0">
              <a:solidFill>
                <a:srgbClr val="0070C0"/>
              </a:solidFill>
            </a:rPr>
            <a:t> </a:t>
          </a:r>
          <a:r>
            <a:rPr lang="en-US" sz="1800" b="0" i="0" kern="1200" dirty="0" err="1">
              <a:solidFill>
                <a:srgbClr val="0070C0"/>
              </a:solidFill>
            </a:rPr>
            <a:t>bảo</a:t>
          </a:r>
          <a:r>
            <a:rPr lang="en-US" sz="1800" b="0" i="0" kern="1200" dirty="0">
              <a:solidFill>
                <a:srgbClr val="0070C0"/>
              </a:solidFill>
            </a:rPr>
            <a:t> </a:t>
          </a:r>
          <a:r>
            <a:rPr lang="en-US" sz="1800" b="0" i="0" kern="1200" dirty="0" err="1">
              <a:solidFill>
                <a:srgbClr val="0070C0"/>
              </a:solidFill>
            </a:rPr>
            <a:t>cho</a:t>
          </a:r>
          <a:r>
            <a:rPr lang="en-US" sz="1800" b="0" i="0" kern="1200" dirty="0">
              <a:solidFill>
                <a:srgbClr val="0070C0"/>
              </a:solidFill>
            </a:rPr>
            <a:t> </a:t>
          </a:r>
          <a:r>
            <a:rPr lang="en-US" sz="1800" b="0" i="0" kern="1200" dirty="0" err="1">
              <a:solidFill>
                <a:srgbClr val="0070C0"/>
              </a:solidFill>
            </a:rPr>
            <a:t>sự</a:t>
          </a:r>
          <a:r>
            <a:rPr lang="en-US" sz="1800" b="0" i="0" kern="1200" dirty="0">
              <a:solidFill>
                <a:srgbClr val="0070C0"/>
              </a:solidFill>
            </a:rPr>
            <a:t> </a:t>
          </a:r>
          <a:r>
            <a:rPr lang="en-US" sz="1800" b="0" i="0" kern="1200" dirty="0" err="1">
              <a:solidFill>
                <a:srgbClr val="0070C0"/>
              </a:solidFill>
            </a:rPr>
            <a:t>công</a:t>
          </a:r>
          <a:r>
            <a:rPr lang="en-US" sz="1800" b="0" i="0" kern="1200" dirty="0">
              <a:solidFill>
                <a:srgbClr val="0070C0"/>
              </a:solidFill>
            </a:rPr>
            <a:t> </a:t>
          </a:r>
          <a:r>
            <a:rPr lang="en-US" sz="1800" b="0" i="0" kern="1200" dirty="0" err="1">
              <a:solidFill>
                <a:srgbClr val="0070C0"/>
              </a:solidFill>
            </a:rPr>
            <a:t>bằng</a:t>
          </a:r>
          <a:r>
            <a:rPr lang="en-US" sz="1800" b="0" i="0" kern="1200" dirty="0">
              <a:solidFill>
                <a:srgbClr val="0070C0"/>
              </a:solidFill>
            </a:rPr>
            <a:t> </a:t>
          </a:r>
          <a:r>
            <a:rPr lang="en-US" sz="1800" b="0" i="0" kern="1200" dirty="0" err="1">
              <a:solidFill>
                <a:srgbClr val="0070C0"/>
              </a:solidFill>
            </a:rPr>
            <a:t>giữa</a:t>
          </a:r>
          <a:r>
            <a:rPr lang="en-US" sz="1800" b="0" i="0" kern="1200" dirty="0">
              <a:solidFill>
                <a:srgbClr val="0070C0"/>
              </a:solidFill>
            </a:rPr>
            <a:t> </a:t>
          </a:r>
          <a:r>
            <a:rPr lang="en-US" sz="1800" b="0" i="0" kern="1200" dirty="0" err="1">
              <a:solidFill>
                <a:srgbClr val="0070C0"/>
              </a:solidFill>
            </a:rPr>
            <a:t>các</a:t>
          </a:r>
          <a:r>
            <a:rPr lang="en-US" sz="1800" b="0" i="0" kern="1200" dirty="0">
              <a:solidFill>
                <a:srgbClr val="0070C0"/>
              </a:solidFill>
            </a:rPr>
            <a:t> </a:t>
          </a:r>
          <a:r>
            <a:rPr lang="en-US" sz="1800" b="0" i="0" kern="1200" dirty="0" err="1">
              <a:solidFill>
                <a:srgbClr val="0070C0"/>
              </a:solidFill>
            </a:rPr>
            <a:t>nhóm</a:t>
          </a:r>
          <a:r>
            <a:rPr lang="en-US" sz="1800" b="0" i="0" kern="1200" dirty="0">
              <a:solidFill>
                <a:srgbClr val="0070C0"/>
              </a:solidFill>
            </a:rPr>
            <a:t> </a:t>
          </a:r>
          <a:r>
            <a:rPr lang="en-US" sz="1800" b="0" i="0" kern="1200" dirty="0" err="1">
              <a:solidFill>
                <a:srgbClr val="0070C0"/>
              </a:solidFill>
            </a:rPr>
            <a:t>lợi</a:t>
          </a:r>
          <a:r>
            <a:rPr lang="en-US" sz="1800" b="0" i="0" kern="1200" dirty="0">
              <a:solidFill>
                <a:srgbClr val="0070C0"/>
              </a:solidFill>
            </a:rPr>
            <a:t> </a:t>
          </a:r>
          <a:r>
            <a:rPr lang="en-US" sz="1800" b="0" i="0" kern="1200" dirty="0" err="1">
              <a:solidFill>
                <a:srgbClr val="0070C0"/>
              </a:solidFill>
            </a:rPr>
            <a:t>ích</a:t>
          </a:r>
          <a:r>
            <a:rPr lang="en-US" sz="1800" b="0" i="0" kern="1200" dirty="0">
              <a:solidFill>
                <a:srgbClr val="0070C0"/>
              </a:solidFill>
            </a:rPr>
            <a:t> </a:t>
          </a:r>
          <a:r>
            <a:rPr lang="en-US" sz="1800" b="0" i="0" kern="1200" dirty="0" err="1">
              <a:solidFill>
                <a:srgbClr val="0070C0"/>
              </a:solidFill>
            </a:rPr>
            <a:t>xã</a:t>
          </a:r>
          <a:r>
            <a:rPr lang="en-US" sz="1800" b="0" i="0" kern="1200" dirty="0">
              <a:solidFill>
                <a:srgbClr val="0070C0"/>
              </a:solidFill>
            </a:rPr>
            <a:t> </a:t>
          </a:r>
          <a:r>
            <a:rPr lang="en-US" sz="1800" b="0" i="0" kern="1200" dirty="0" err="1">
              <a:solidFill>
                <a:srgbClr val="0070C0"/>
              </a:solidFill>
            </a:rPr>
            <a:t>hội</a:t>
          </a:r>
          <a:r>
            <a:rPr lang="en-US" sz="1800" b="0" i="0" kern="1200" dirty="0">
              <a:solidFill>
                <a:srgbClr val="0070C0"/>
              </a:solidFill>
            </a:rPr>
            <a:t> vì </a:t>
          </a:r>
          <a:r>
            <a:rPr lang="en-US" sz="1800" b="0" i="0" kern="1200" dirty="0" err="1">
              <a:solidFill>
                <a:srgbClr val="0070C0"/>
              </a:solidFill>
            </a:rPr>
            <a:t>lợi</a:t>
          </a:r>
          <a:r>
            <a:rPr lang="en-US" sz="1800" b="0" i="0" kern="1200" dirty="0">
              <a:solidFill>
                <a:srgbClr val="0070C0"/>
              </a:solidFill>
            </a:rPr>
            <a:t> </a:t>
          </a:r>
          <a:r>
            <a:rPr lang="en-US" sz="1800" b="0" i="0" kern="1200" dirty="0" err="1">
              <a:solidFill>
                <a:srgbClr val="0070C0"/>
              </a:solidFill>
            </a:rPr>
            <a:t>ích</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công</a:t>
          </a:r>
          <a:r>
            <a:rPr lang="en-US" sz="1800" b="0" i="0" kern="1200" dirty="0">
              <a:solidFill>
                <a:srgbClr val="0070C0"/>
              </a:solidFill>
            </a:rPr>
            <a:t> </a:t>
          </a:r>
          <a:r>
            <a:rPr lang="en-US" sz="1800" b="0" i="0" kern="1200" dirty="0" err="1">
              <a:solidFill>
                <a:srgbClr val="0070C0"/>
              </a:solidFill>
            </a:rPr>
            <a:t>dân</a:t>
          </a:r>
          <a:endParaRPr lang="en-US" sz="1800" kern="1200" dirty="0">
            <a:solidFill>
              <a:srgbClr val="0070C0"/>
            </a:solidFill>
          </a:endParaRPr>
        </a:p>
      </dsp:txBody>
      <dsp:txXfrm>
        <a:off x="4532082" y="2210703"/>
        <a:ext cx="3156801" cy="1894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961569" y="1152"/>
          <a:ext cx="2764181" cy="1658508"/>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0070C0"/>
              </a:solidFill>
            </a:rPr>
            <a:t>a) </a:t>
          </a:r>
          <a:r>
            <a:rPr lang="en-US" sz="1800" b="0" i="0" kern="1200" dirty="0" err="1">
              <a:solidFill>
                <a:srgbClr val="0070C0"/>
              </a:solidFill>
            </a:rPr>
            <a:t>Nộp</a:t>
          </a:r>
          <a:r>
            <a:rPr lang="en-US" sz="1800" b="0" i="0" kern="1200" dirty="0">
              <a:solidFill>
                <a:srgbClr val="0070C0"/>
              </a:solidFill>
            </a:rPr>
            <a:t> </a:t>
          </a:r>
          <a:r>
            <a:rPr lang="en-US" sz="1800" b="0" i="0" kern="1200" dirty="0" err="1">
              <a:solidFill>
                <a:srgbClr val="0070C0"/>
              </a:solidFill>
            </a:rPr>
            <a:t>thuế</a:t>
          </a:r>
          <a:r>
            <a:rPr lang="en-US" sz="1800" b="0" i="0" kern="1200" dirty="0">
              <a:solidFill>
                <a:srgbClr val="0070C0"/>
              </a:solidFill>
            </a:rPr>
            <a:t> là </a:t>
          </a:r>
          <a:r>
            <a:rPr lang="en-US" sz="1800" b="0" i="0" kern="1200" dirty="0" err="1">
              <a:solidFill>
                <a:srgbClr val="0070C0"/>
              </a:solidFill>
            </a:rPr>
            <a:t>trách</a:t>
          </a:r>
          <a:r>
            <a:rPr lang="en-US" sz="1800" b="0" i="0" kern="1200" dirty="0">
              <a:solidFill>
                <a:srgbClr val="0070C0"/>
              </a:solidFill>
            </a:rPr>
            <a:t> </a:t>
          </a:r>
          <a:r>
            <a:rPr lang="en-US" sz="1800" b="0" i="0" kern="1200" dirty="0" err="1">
              <a:solidFill>
                <a:srgbClr val="0070C0"/>
              </a:solidFill>
            </a:rPr>
            <a:t>nhiệm</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doanh</a:t>
          </a:r>
          <a:r>
            <a:rPr lang="en-US" sz="1800" b="0" i="0" kern="1200" dirty="0">
              <a:solidFill>
                <a:srgbClr val="0070C0"/>
              </a:solidFill>
            </a:rPr>
            <a:t> </a:t>
          </a:r>
          <a:r>
            <a:rPr lang="en-US" sz="1800" b="0" i="0" kern="1200" dirty="0" err="1">
              <a:solidFill>
                <a:srgbClr val="0070C0"/>
              </a:solidFill>
            </a:rPr>
            <a:t>nghiệp</a:t>
          </a:r>
          <a:r>
            <a:rPr lang="en-US" sz="1800" b="0" i="0" kern="1200" dirty="0">
              <a:solidFill>
                <a:srgbClr val="0070C0"/>
              </a:solidFill>
            </a:rPr>
            <a:t>.</a:t>
          </a:r>
          <a:endParaRPr lang="en-US" sz="1800" kern="1200" dirty="0">
            <a:solidFill>
              <a:srgbClr val="0070C0"/>
            </a:solidFill>
          </a:endParaRPr>
        </a:p>
      </dsp:txBody>
      <dsp:txXfrm>
        <a:off x="961569" y="1152"/>
        <a:ext cx="2764181" cy="1658508"/>
      </dsp:txXfrm>
    </dsp:sp>
    <dsp:sp modelId="{631C3F81-1E09-43CE-B109-3B8FD8B8D200}">
      <dsp:nvSpPr>
        <dsp:cNvPr id="0" name=""/>
        <dsp:cNvSpPr/>
      </dsp:nvSpPr>
      <dsp:spPr>
        <a:xfrm>
          <a:off x="4002169" y="1152"/>
          <a:ext cx="2953804" cy="1658508"/>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C00000"/>
              </a:solidFill>
            </a:rPr>
            <a:t>b) Kinh doanh là quyền tự do của mỗi người, không ai có quyền can thiệp.</a:t>
          </a:r>
          <a:endParaRPr lang="en-US" sz="1800" kern="1200" dirty="0">
            <a:solidFill>
              <a:srgbClr val="C00000"/>
            </a:solidFill>
          </a:endParaRPr>
        </a:p>
      </dsp:txBody>
      <dsp:txXfrm>
        <a:off x="4002169" y="1152"/>
        <a:ext cx="2953804" cy="1658508"/>
      </dsp:txXfrm>
    </dsp:sp>
    <dsp:sp modelId="{AC9CC116-58F5-4D67-BDE1-E03F35D0ED5B}">
      <dsp:nvSpPr>
        <dsp:cNvPr id="0" name=""/>
        <dsp:cNvSpPr/>
      </dsp:nvSpPr>
      <dsp:spPr>
        <a:xfrm>
          <a:off x="1056381" y="1936079"/>
          <a:ext cx="2764181" cy="1658508"/>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C00000"/>
              </a:solidFill>
            </a:rPr>
            <a:t>c) </a:t>
          </a:r>
          <a:r>
            <a:rPr lang="en-US" sz="1800" b="0" i="0" kern="1200" dirty="0" err="1">
              <a:solidFill>
                <a:srgbClr val="C00000"/>
              </a:solidFill>
            </a:rPr>
            <a:t>Kinh</a:t>
          </a:r>
          <a:r>
            <a:rPr lang="en-US" sz="1800" b="0" i="0" kern="1200" dirty="0">
              <a:solidFill>
                <a:srgbClr val="C00000"/>
              </a:solidFill>
            </a:rPr>
            <a:t> </a:t>
          </a:r>
          <a:r>
            <a:rPr lang="en-US" sz="1800" b="0" i="0" kern="1200" dirty="0" err="1">
              <a:solidFill>
                <a:srgbClr val="C00000"/>
              </a:solidFill>
            </a:rPr>
            <a:t>doanh</a:t>
          </a:r>
          <a:r>
            <a:rPr lang="en-US" sz="1800" b="0" i="0" kern="1200" dirty="0">
              <a:solidFill>
                <a:srgbClr val="C00000"/>
              </a:solidFill>
            </a:rPr>
            <a:t> </a:t>
          </a:r>
          <a:r>
            <a:rPr lang="en-US" sz="1800" b="0" i="0" kern="1200" dirty="0" err="1">
              <a:solidFill>
                <a:srgbClr val="C00000"/>
              </a:solidFill>
            </a:rPr>
            <a:t>không</a:t>
          </a:r>
          <a:r>
            <a:rPr lang="en-US" sz="1800" b="0" i="0" kern="1200" dirty="0">
              <a:solidFill>
                <a:srgbClr val="C00000"/>
              </a:solidFill>
            </a:rPr>
            <a:t> </a:t>
          </a:r>
          <a:r>
            <a:rPr lang="en-US" sz="1800" b="0" i="0" kern="1200" dirty="0" err="1">
              <a:solidFill>
                <a:srgbClr val="C00000"/>
              </a:solidFill>
            </a:rPr>
            <a:t>chỉ</a:t>
          </a:r>
          <a:r>
            <a:rPr lang="en-US" sz="1800" b="0" i="0" kern="1200" dirty="0">
              <a:solidFill>
                <a:srgbClr val="C00000"/>
              </a:solidFill>
            </a:rPr>
            <a:t> </a:t>
          </a:r>
          <a:r>
            <a:rPr lang="en-US" sz="1800" b="0" i="0" kern="1200" dirty="0" err="1">
              <a:solidFill>
                <a:srgbClr val="C00000"/>
              </a:solidFill>
            </a:rPr>
            <a:t>đem</a:t>
          </a:r>
          <a:r>
            <a:rPr lang="en-US" sz="1800" b="0" i="0" kern="1200" dirty="0">
              <a:solidFill>
                <a:srgbClr val="C00000"/>
              </a:solidFill>
            </a:rPr>
            <a:t> </a:t>
          </a:r>
          <a:r>
            <a:rPr lang="en-US" sz="1800" b="0" i="0" kern="1200" dirty="0" err="1">
              <a:solidFill>
                <a:srgbClr val="C00000"/>
              </a:solidFill>
            </a:rPr>
            <a:t>lại</a:t>
          </a:r>
          <a:r>
            <a:rPr lang="en-US" sz="1800" b="0" i="0" kern="1200" dirty="0">
              <a:solidFill>
                <a:srgbClr val="C00000"/>
              </a:solidFill>
            </a:rPr>
            <a:t> </a:t>
          </a:r>
          <a:r>
            <a:rPr lang="en-US" sz="1800" b="0" i="0" kern="1200" dirty="0" err="1">
              <a:solidFill>
                <a:srgbClr val="C00000"/>
              </a:solidFill>
            </a:rPr>
            <a:t>lợi</a:t>
          </a:r>
          <a:r>
            <a:rPr lang="en-US" sz="1800" b="0" i="0" kern="1200" dirty="0">
              <a:solidFill>
                <a:srgbClr val="C00000"/>
              </a:solidFill>
            </a:rPr>
            <a:t> </a:t>
          </a:r>
          <a:r>
            <a:rPr lang="en-US" sz="1800" b="0" i="0" kern="1200" dirty="0" err="1">
              <a:solidFill>
                <a:srgbClr val="C00000"/>
              </a:solidFill>
            </a:rPr>
            <a:t>ích</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cá</a:t>
          </a:r>
          <a:r>
            <a:rPr lang="en-US" sz="1800" b="0" i="0" kern="1200" dirty="0">
              <a:solidFill>
                <a:srgbClr val="C00000"/>
              </a:solidFill>
            </a:rPr>
            <a:t> </a:t>
          </a:r>
          <a:r>
            <a:rPr lang="en-US" sz="1800" b="0" i="0" kern="1200" dirty="0" err="1">
              <a:solidFill>
                <a:srgbClr val="C00000"/>
              </a:solidFill>
            </a:rPr>
            <a:t>nhân</a:t>
          </a:r>
          <a:r>
            <a:rPr lang="en-US" sz="1800" b="0" i="0" kern="1200" dirty="0">
              <a:solidFill>
                <a:srgbClr val="C00000"/>
              </a:solidFill>
            </a:rPr>
            <a:t> </a:t>
          </a:r>
          <a:r>
            <a:rPr lang="en-US" sz="1800" b="0" i="0" kern="1200" dirty="0" err="1">
              <a:solidFill>
                <a:srgbClr val="C00000"/>
              </a:solidFill>
            </a:rPr>
            <a:t>mà</a:t>
          </a:r>
          <a:r>
            <a:rPr lang="en-US" sz="1800" b="0" i="0" kern="1200" dirty="0">
              <a:solidFill>
                <a:srgbClr val="C00000"/>
              </a:solidFill>
            </a:rPr>
            <a:t> </a:t>
          </a:r>
          <a:r>
            <a:rPr lang="en-US" sz="1800" b="0" i="0" kern="1200" dirty="0" err="1">
              <a:solidFill>
                <a:srgbClr val="C00000"/>
              </a:solidFill>
            </a:rPr>
            <a:t>còn</a:t>
          </a:r>
          <a:r>
            <a:rPr lang="en-US" sz="1800" b="0" i="0" kern="1200" dirty="0">
              <a:solidFill>
                <a:srgbClr val="C00000"/>
              </a:solidFill>
            </a:rPr>
            <a:t> </a:t>
          </a:r>
          <a:r>
            <a:rPr lang="en-US" sz="1800" b="0" i="0" kern="1200" dirty="0" err="1">
              <a:solidFill>
                <a:srgbClr val="C00000"/>
              </a:solidFill>
            </a:rPr>
            <a:t>đóng</a:t>
          </a:r>
          <a:r>
            <a:rPr lang="en-US" sz="1800" b="0" i="0" kern="1200" dirty="0">
              <a:solidFill>
                <a:srgbClr val="C00000"/>
              </a:solidFill>
            </a:rPr>
            <a:t> </a:t>
          </a:r>
          <a:r>
            <a:rPr lang="en-US" sz="1800" b="0" i="0" kern="1200" dirty="0" err="1">
              <a:solidFill>
                <a:srgbClr val="C00000"/>
              </a:solidFill>
            </a:rPr>
            <a:t>góp</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xã</a:t>
          </a:r>
          <a:r>
            <a:rPr lang="en-US" sz="1800" b="0" i="0" kern="1200" dirty="0">
              <a:solidFill>
                <a:srgbClr val="C00000"/>
              </a:solidFill>
            </a:rPr>
            <a:t> </a:t>
          </a:r>
          <a:r>
            <a:rPr lang="en-US" sz="1800" b="0" i="0" kern="1200" dirty="0" err="1">
              <a:solidFill>
                <a:srgbClr val="C00000"/>
              </a:solidFill>
            </a:rPr>
            <a:t>hội</a:t>
          </a:r>
          <a:r>
            <a:rPr lang="en-US" sz="1800" b="0" i="0" kern="1200" dirty="0">
              <a:solidFill>
                <a:srgbClr val="C00000"/>
              </a:solidFill>
            </a:rPr>
            <a:t>.</a:t>
          </a:r>
          <a:endParaRPr lang="en-US" sz="1800" kern="1200" dirty="0">
            <a:solidFill>
              <a:srgbClr val="C00000"/>
            </a:solidFill>
          </a:endParaRPr>
        </a:p>
      </dsp:txBody>
      <dsp:txXfrm>
        <a:off x="1056381" y="1936079"/>
        <a:ext cx="2764181" cy="1658508"/>
      </dsp:txXfrm>
    </dsp:sp>
    <dsp:sp modelId="{0FC90805-8889-4903-BB8E-C75C1847C09A}">
      <dsp:nvSpPr>
        <dsp:cNvPr id="0" name=""/>
        <dsp:cNvSpPr/>
      </dsp:nvSpPr>
      <dsp:spPr>
        <a:xfrm>
          <a:off x="4096980" y="1936079"/>
          <a:ext cx="2764181" cy="1658508"/>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i="0" kern="1200" dirty="0">
              <a:solidFill>
                <a:srgbClr val="0070C0"/>
              </a:solidFill>
            </a:rPr>
            <a:t>d) Cá nhân, tổ chức phải kinh doanh đúng ngành, nghề đã đăng kí với cơ quan nhà nước.</a:t>
          </a:r>
          <a:endParaRPr lang="en-US" sz="1800" kern="1200" dirty="0">
            <a:solidFill>
              <a:srgbClr val="0070C0"/>
            </a:solidFill>
          </a:endParaRPr>
        </a:p>
      </dsp:txBody>
      <dsp:txXfrm>
        <a:off x="4096980" y="1936079"/>
        <a:ext cx="2764181" cy="1658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332786" y="1590"/>
          <a:ext cx="3344079" cy="2006447"/>
        </a:xfrm>
        <a:prstGeom prst="rect">
          <a:avLst/>
        </a:prstGeom>
        <a:solidFill>
          <a:schemeClr val="accent6">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0070C0"/>
              </a:solidFill>
            </a:rPr>
            <a:t>a) </a:t>
          </a:r>
          <a:r>
            <a:rPr lang="en-US" sz="1800" b="0" i="0" kern="1200" dirty="0" err="1">
              <a:solidFill>
                <a:srgbClr val="0070C0"/>
              </a:solidFill>
            </a:rPr>
            <a:t>Nộp</a:t>
          </a:r>
          <a:r>
            <a:rPr lang="en-US" sz="1800" b="0" i="0" kern="1200" dirty="0">
              <a:solidFill>
                <a:srgbClr val="0070C0"/>
              </a:solidFill>
            </a:rPr>
            <a:t> </a:t>
          </a:r>
          <a:r>
            <a:rPr lang="en-US" sz="1800" b="0" i="0" kern="1200" dirty="0" err="1">
              <a:solidFill>
                <a:srgbClr val="0070C0"/>
              </a:solidFill>
            </a:rPr>
            <a:t>thuế</a:t>
          </a:r>
          <a:r>
            <a:rPr lang="en-US" sz="1800" b="0" i="0" kern="1200" dirty="0">
              <a:solidFill>
                <a:srgbClr val="0070C0"/>
              </a:solidFill>
            </a:rPr>
            <a:t> là </a:t>
          </a:r>
          <a:r>
            <a:rPr lang="en-US" sz="1800" b="0" i="0" kern="1200" dirty="0" err="1">
              <a:solidFill>
                <a:srgbClr val="0070C0"/>
              </a:solidFill>
            </a:rPr>
            <a:t>trách</a:t>
          </a:r>
          <a:r>
            <a:rPr lang="en-US" sz="1800" b="0" i="0" kern="1200" dirty="0">
              <a:solidFill>
                <a:srgbClr val="0070C0"/>
              </a:solidFill>
            </a:rPr>
            <a:t> </a:t>
          </a:r>
          <a:r>
            <a:rPr lang="en-US" sz="1800" b="0" i="0" kern="1200" dirty="0" err="1">
              <a:solidFill>
                <a:srgbClr val="0070C0"/>
              </a:solidFill>
            </a:rPr>
            <a:t>nhiệm</a:t>
          </a:r>
          <a:r>
            <a:rPr lang="en-US" sz="1800" b="0" i="0" kern="1200" dirty="0">
              <a:solidFill>
                <a:srgbClr val="0070C0"/>
              </a:solidFill>
            </a:rPr>
            <a:t> </a:t>
          </a:r>
          <a:r>
            <a:rPr lang="en-US" sz="1800" b="0" i="0" kern="1200" dirty="0" err="1">
              <a:solidFill>
                <a:srgbClr val="0070C0"/>
              </a:solidFill>
            </a:rPr>
            <a:t>của</a:t>
          </a:r>
          <a:r>
            <a:rPr lang="en-US" sz="1800" b="0" i="0" kern="1200" dirty="0">
              <a:solidFill>
                <a:srgbClr val="0070C0"/>
              </a:solidFill>
            </a:rPr>
            <a:t> </a:t>
          </a:r>
          <a:r>
            <a:rPr lang="en-US" sz="1800" b="0" i="0" kern="1200" dirty="0" err="1">
              <a:solidFill>
                <a:srgbClr val="0070C0"/>
              </a:solidFill>
            </a:rPr>
            <a:t>doanh</a:t>
          </a:r>
          <a:r>
            <a:rPr lang="en-US" sz="1800" b="0" i="0" kern="1200" dirty="0">
              <a:solidFill>
                <a:srgbClr val="0070C0"/>
              </a:solidFill>
            </a:rPr>
            <a:t> </a:t>
          </a:r>
          <a:r>
            <a:rPr lang="en-US" sz="1800" b="0" i="0" kern="1200" dirty="0" err="1">
              <a:solidFill>
                <a:srgbClr val="0070C0"/>
              </a:solidFill>
            </a:rPr>
            <a:t>nghiệp</a:t>
          </a:r>
          <a:r>
            <a:rPr lang="en-US" sz="1800" b="0" i="0" kern="1200" dirty="0">
              <a:solidFill>
                <a:srgbClr val="0070C0"/>
              </a:solidFill>
            </a:rPr>
            <a:t>.</a:t>
          </a:r>
          <a:endParaRPr lang="en-US" sz="1800" kern="1200" dirty="0">
            <a:solidFill>
              <a:srgbClr val="0070C0"/>
            </a:solidFill>
          </a:endParaRPr>
        </a:p>
      </dsp:txBody>
      <dsp:txXfrm>
        <a:off x="332786" y="1590"/>
        <a:ext cx="3344079" cy="2006447"/>
      </dsp:txXfrm>
    </dsp:sp>
    <dsp:sp modelId="{631C3F81-1E09-43CE-B109-3B8FD8B8D200}">
      <dsp:nvSpPr>
        <dsp:cNvPr id="0" name=""/>
        <dsp:cNvSpPr/>
      </dsp:nvSpPr>
      <dsp:spPr>
        <a:xfrm>
          <a:off x="4011273" y="1590"/>
          <a:ext cx="3573483" cy="2006447"/>
        </a:xfrm>
        <a:prstGeom prst="rect">
          <a:avLst/>
        </a:prstGeom>
        <a:solidFill>
          <a:schemeClr val="accent6">
            <a:alpha val="90000"/>
            <a:hueOff val="0"/>
            <a:satOff val="0"/>
            <a:lumOff val="0"/>
            <a:alphaOff val="-13333"/>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C00000"/>
              </a:solidFill>
            </a:rPr>
            <a:t>b) Kinh doanh là quyền tự do của mỗi người, không ai có quyền can thiệp.</a:t>
          </a:r>
          <a:endParaRPr lang="en-US" sz="1800" kern="1200" dirty="0">
            <a:solidFill>
              <a:srgbClr val="C00000"/>
            </a:solidFill>
          </a:endParaRPr>
        </a:p>
      </dsp:txBody>
      <dsp:txXfrm>
        <a:off x="4011273" y="1590"/>
        <a:ext cx="3573483" cy="2006447"/>
      </dsp:txXfrm>
    </dsp:sp>
    <dsp:sp modelId="{AC9CC116-58F5-4D67-BDE1-E03F35D0ED5B}">
      <dsp:nvSpPr>
        <dsp:cNvPr id="0" name=""/>
        <dsp:cNvSpPr/>
      </dsp:nvSpPr>
      <dsp:spPr>
        <a:xfrm>
          <a:off x="447488" y="2342446"/>
          <a:ext cx="3344079" cy="2006447"/>
        </a:xfrm>
        <a:prstGeom prst="rect">
          <a:avLst/>
        </a:prstGeom>
        <a:solidFill>
          <a:schemeClr val="accent6">
            <a:alpha val="90000"/>
            <a:hueOff val="0"/>
            <a:satOff val="0"/>
            <a:lumOff val="0"/>
            <a:alphaOff val="-26667"/>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C00000"/>
              </a:solidFill>
            </a:rPr>
            <a:t>c) </a:t>
          </a:r>
          <a:r>
            <a:rPr lang="en-US" sz="1800" b="0" i="0" kern="1200" dirty="0" err="1">
              <a:solidFill>
                <a:srgbClr val="C00000"/>
              </a:solidFill>
            </a:rPr>
            <a:t>Kinh</a:t>
          </a:r>
          <a:r>
            <a:rPr lang="en-US" sz="1800" b="0" i="0" kern="1200" dirty="0">
              <a:solidFill>
                <a:srgbClr val="C00000"/>
              </a:solidFill>
            </a:rPr>
            <a:t> </a:t>
          </a:r>
          <a:r>
            <a:rPr lang="en-US" sz="1800" b="0" i="0" kern="1200" dirty="0" err="1">
              <a:solidFill>
                <a:srgbClr val="C00000"/>
              </a:solidFill>
            </a:rPr>
            <a:t>doanh</a:t>
          </a:r>
          <a:r>
            <a:rPr lang="en-US" sz="1800" b="0" i="0" kern="1200" dirty="0">
              <a:solidFill>
                <a:srgbClr val="C00000"/>
              </a:solidFill>
            </a:rPr>
            <a:t> </a:t>
          </a:r>
          <a:r>
            <a:rPr lang="en-US" sz="1800" b="0" i="0" kern="1200" dirty="0" err="1">
              <a:solidFill>
                <a:srgbClr val="C00000"/>
              </a:solidFill>
            </a:rPr>
            <a:t>không</a:t>
          </a:r>
          <a:r>
            <a:rPr lang="en-US" sz="1800" b="0" i="0" kern="1200" dirty="0">
              <a:solidFill>
                <a:srgbClr val="C00000"/>
              </a:solidFill>
            </a:rPr>
            <a:t> </a:t>
          </a:r>
          <a:r>
            <a:rPr lang="en-US" sz="1800" b="0" i="0" kern="1200" dirty="0" err="1">
              <a:solidFill>
                <a:srgbClr val="C00000"/>
              </a:solidFill>
            </a:rPr>
            <a:t>chỉ</a:t>
          </a:r>
          <a:r>
            <a:rPr lang="en-US" sz="1800" b="0" i="0" kern="1200" dirty="0">
              <a:solidFill>
                <a:srgbClr val="C00000"/>
              </a:solidFill>
            </a:rPr>
            <a:t> </a:t>
          </a:r>
          <a:r>
            <a:rPr lang="en-US" sz="1800" b="0" i="0" kern="1200" dirty="0" err="1">
              <a:solidFill>
                <a:srgbClr val="C00000"/>
              </a:solidFill>
            </a:rPr>
            <a:t>đem</a:t>
          </a:r>
          <a:r>
            <a:rPr lang="en-US" sz="1800" b="0" i="0" kern="1200" dirty="0">
              <a:solidFill>
                <a:srgbClr val="C00000"/>
              </a:solidFill>
            </a:rPr>
            <a:t> </a:t>
          </a:r>
          <a:r>
            <a:rPr lang="en-US" sz="1800" b="0" i="0" kern="1200" dirty="0" err="1">
              <a:solidFill>
                <a:srgbClr val="C00000"/>
              </a:solidFill>
            </a:rPr>
            <a:t>lại</a:t>
          </a:r>
          <a:r>
            <a:rPr lang="en-US" sz="1800" b="0" i="0" kern="1200" dirty="0">
              <a:solidFill>
                <a:srgbClr val="C00000"/>
              </a:solidFill>
            </a:rPr>
            <a:t> </a:t>
          </a:r>
          <a:r>
            <a:rPr lang="en-US" sz="1800" b="0" i="0" kern="1200" dirty="0" err="1">
              <a:solidFill>
                <a:srgbClr val="C00000"/>
              </a:solidFill>
            </a:rPr>
            <a:t>lợi</a:t>
          </a:r>
          <a:r>
            <a:rPr lang="en-US" sz="1800" b="0" i="0" kern="1200" dirty="0">
              <a:solidFill>
                <a:srgbClr val="C00000"/>
              </a:solidFill>
            </a:rPr>
            <a:t> </a:t>
          </a:r>
          <a:r>
            <a:rPr lang="en-US" sz="1800" b="0" i="0" kern="1200" dirty="0" err="1">
              <a:solidFill>
                <a:srgbClr val="C00000"/>
              </a:solidFill>
            </a:rPr>
            <a:t>ích</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cá</a:t>
          </a:r>
          <a:r>
            <a:rPr lang="en-US" sz="1800" b="0" i="0" kern="1200" dirty="0">
              <a:solidFill>
                <a:srgbClr val="C00000"/>
              </a:solidFill>
            </a:rPr>
            <a:t> </a:t>
          </a:r>
          <a:r>
            <a:rPr lang="en-US" sz="1800" b="0" i="0" kern="1200" dirty="0" err="1">
              <a:solidFill>
                <a:srgbClr val="C00000"/>
              </a:solidFill>
            </a:rPr>
            <a:t>nhân</a:t>
          </a:r>
          <a:r>
            <a:rPr lang="en-US" sz="1800" b="0" i="0" kern="1200" dirty="0">
              <a:solidFill>
                <a:srgbClr val="C00000"/>
              </a:solidFill>
            </a:rPr>
            <a:t> </a:t>
          </a:r>
          <a:r>
            <a:rPr lang="en-US" sz="1800" b="0" i="0" kern="1200" dirty="0" err="1">
              <a:solidFill>
                <a:srgbClr val="C00000"/>
              </a:solidFill>
            </a:rPr>
            <a:t>mà</a:t>
          </a:r>
          <a:r>
            <a:rPr lang="en-US" sz="1800" b="0" i="0" kern="1200" dirty="0">
              <a:solidFill>
                <a:srgbClr val="C00000"/>
              </a:solidFill>
            </a:rPr>
            <a:t> </a:t>
          </a:r>
          <a:r>
            <a:rPr lang="en-US" sz="1800" b="0" i="0" kern="1200" dirty="0" err="1">
              <a:solidFill>
                <a:srgbClr val="C00000"/>
              </a:solidFill>
            </a:rPr>
            <a:t>còn</a:t>
          </a:r>
          <a:r>
            <a:rPr lang="en-US" sz="1800" b="0" i="0" kern="1200" dirty="0">
              <a:solidFill>
                <a:srgbClr val="C00000"/>
              </a:solidFill>
            </a:rPr>
            <a:t> </a:t>
          </a:r>
          <a:r>
            <a:rPr lang="en-US" sz="1800" b="0" i="0" kern="1200" dirty="0" err="1">
              <a:solidFill>
                <a:srgbClr val="C00000"/>
              </a:solidFill>
            </a:rPr>
            <a:t>đóng</a:t>
          </a:r>
          <a:r>
            <a:rPr lang="en-US" sz="1800" b="0" i="0" kern="1200" dirty="0">
              <a:solidFill>
                <a:srgbClr val="C00000"/>
              </a:solidFill>
            </a:rPr>
            <a:t> </a:t>
          </a:r>
          <a:r>
            <a:rPr lang="en-US" sz="1800" b="0" i="0" kern="1200" dirty="0" err="1">
              <a:solidFill>
                <a:srgbClr val="C00000"/>
              </a:solidFill>
            </a:rPr>
            <a:t>góp</a:t>
          </a:r>
          <a:r>
            <a:rPr lang="en-US" sz="1800" b="0" i="0" kern="1200" dirty="0">
              <a:solidFill>
                <a:srgbClr val="C00000"/>
              </a:solidFill>
            </a:rPr>
            <a:t> </a:t>
          </a:r>
          <a:r>
            <a:rPr lang="en-US" sz="1800" b="0" i="0" kern="1200" dirty="0" err="1">
              <a:solidFill>
                <a:srgbClr val="C00000"/>
              </a:solidFill>
            </a:rPr>
            <a:t>cho</a:t>
          </a:r>
          <a:r>
            <a:rPr lang="en-US" sz="1800" b="0" i="0" kern="1200" dirty="0">
              <a:solidFill>
                <a:srgbClr val="C00000"/>
              </a:solidFill>
            </a:rPr>
            <a:t> </a:t>
          </a:r>
          <a:r>
            <a:rPr lang="en-US" sz="1800" b="0" i="0" kern="1200" dirty="0" err="1">
              <a:solidFill>
                <a:srgbClr val="C00000"/>
              </a:solidFill>
            </a:rPr>
            <a:t>xã</a:t>
          </a:r>
          <a:r>
            <a:rPr lang="en-US" sz="1800" b="0" i="0" kern="1200" dirty="0">
              <a:solidFill>
                <a:srgbClr val="C00000"/>
              </a:solidFill>
            </a:rPr>
            <a:t> </a:t>
          </a:r>
          <a:r>
            <a:rPr lang="en-US" sz="1800" b="0" i="0" kern="1200" dirty="0" err="1">
              <a:solidFill>
                <a:srgbClr val="C00000"/>
              </a:solidFill>
            </a:rPr>
            <a:t>hội</a:t>
          </a:r>
          <a:r>
            <a:rPr lang="en-US" sz="1800" b="0" i="0" kern="1200" dirty="0">
              <a:solidFill>
                <a:srgbClr val="C00000"/>
              </a:solidFill>
            </a:rPr>
            <a:t>.</a:t>
          </a:r>
          <a:endParaRPr lang="en-US" sz="1800" kern="1200" dirty="0">
            <a:solidFill>
              <a:srgbClr val="C00000"/>
            </a:solidFill>
          </a:endParaRPr>
        </a:p>
      </dsp:txBody>
      <dsp:txXfrm>
        <a:off x="447488" y="2342446"/>
        <a:ext cx="3344079" cy="2006447"/>
      </dsp:txXfrm>
    </dsp:sp>
    <dsp:sp modelId="{0FC90805-8889-4903-BB8E-C75C1847C09A}">
      <dsp:nvSpPr>
        <dsp:cNvPr id="0" name=""/>
        <dsp:cNvSpPr/>
      </dsp:nvSpPr>
      <dsp:spPr>
        <a:xfrm>
          <a:off x="4125975" y="2342446"/>
          <a:ext cx="3344079" cy="2006447"/>
        </a:xfrm>
        <a:prstGeom prst="rect">
          <a:avLst/>
        </a:prstGeom>
        <a:solidFill>
          <a:schemeClr val="accent6">
            <a:alpha val="90000"/>
            <a:hueOff val="0"/>
            <a:satOff val="0"/>
            <a:lumOff val="0"/>
            <a:alphaOff val="-4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vi-VN" sz="1800" b="0" i="0" kern="1200" dirty="0">
              <a:solidFill>
                <a:srgbClr val="0070C0"/>
              </a:solidFill>
            </a:rPr>
            <a:t>d) Cá nhân, tổ chức phải kinh doanh đúng ngành, nghề đã đăng kí với cơ quan nhà nước.</a:t>
          </a:r>
          <a:endParaRPr lang="en-US" sz="1800" kern="1200" dirty="0">
            <a:solidFill>
              <a:srgbClr val="0070C0"/>
            </a:solidFill>
          </a:endParaRPr>
        </a:p>
      </dsp:txBody>
      <dsp:txXfrm>
        <a:off x="4125975" y="2342446"/>
        <a:ext cx="3344079" cy="20064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76602bd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7d15afb4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7d15afb4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f05ac40e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f05ac40e2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f05ac40e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f05ac40e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578889f14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F6AC4D21-9977-FDB9-A320-68D214E49842}"/>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id="{DDAA9A49-6135-0BFE-1C60-F85937414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id="{F1506EC4-1B17-55FD-580F-5301B6AFC5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2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57d15afb49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54AAA808-749C-9509-6EEC-48B04DED71B3}"/>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id="{11B70132-5B98-AC6B-E14D-DD409DED61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id="{6AE78FC7-BFBC-C24A-828F-96AB96C369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90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CC1B5C17-B836-9973-5DFA-1E3863A3CB51}"/>
            </a:ext>
          </a:extLst>
        </p:cNvPr>
        <p:cNvGrpSpPr/>
        <p:nvPr/>
      </p:nvGrpSpPr>
      <p:grpSpPr>
        <a:xfrm>
          <a:off x="0" y="0"/>
          <a:ext cx="0" cy="0"/>
          <a:chOff x="0" y="0"/>
          <a:chExt cx="0" cy="0"/>
        </a:xfrm>
      </p:grpSpPr>
      <p:sp>
        <p:nvSpPr>
          <p:cNvPr id="746" name="Google Shape;746;g157d15afb49_0_721:notes">
            <a:extLst>
              <a:ext uri="{FF2B5EF4-FFF2-40B4-BE49-F238E27FC236}">
                <a16:creationId xmlns:a16="http://schemas.microsoft.com/office/drawing/2014/main" id="{A20A61AB-1328-809B-E3ED-E80AAD7416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a:extLst>
              <a:ext uri="{FF2B5EF4-FFF2-40B4-BE49-F238E27FC236}">
                <a16:creationId xmlns:a16="http://schemas.microsoft.com/office/drawing/2014/main" id="{FA8227C0-DB9E-B8AF-C2FF-531B50DDA2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62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EE012708-1042-4E45-AE21-F93C28A90764}"/>
            </a:ext>
          </a:extLst>
        </p:cNvPr>
        <p:cNvGrpSpPr/>
        <p:nvPr/>
      </p:nvGrpSpPr>
      <p:grpSpPr>
        <a:xfrm>
          <a:off x="0" y="0"/>
          <a:ext cx="0" cy="0"/>
          <a:chOff x="0" y="0"/>
          <a:chExt cx="0" cy="0"/>
        </a:xfrm>
      </p:grpSpPr>
      <p:sp>
        <p:nvSpPr>
          <p:cNvPr id="746" name="Google Shape;746;g157d15afb49_0_721:notes">
            <a:extLst>
              <a:ext uri="{FF2B5EF4-FFF2-40B4-BE49-F238E27FC236}">
                <a16:creationId xmlns:a16="http://schemas.microsoft.com/office/drawing/2014/main" id="{3FFCC8B1-7F9D-1F94-2B1E-6EB742A28A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57d15afb49_0_721:notes">
            <a:extLst>
              <a:ext uri="{FF2B5EF4-FFF2-40B4-BE49-F238E27FC236}">
                <a16:creationId xmlns:a16="http://schemas.microsoft.com/office/drawing/2014/main" id="{6F6137F8-6147-7EF8-577B-2DFC4B8F7A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5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89375"/>
            <a:ext cx="5433600" cy="1503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154525"/>
            <a:ext cx="5113200" cy="3996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b="1">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AND_BODY_1_1_1_1_1_1">
    <p:spTree>
      <p:nvGrpSpPr>
        <p:cNvPr id="1" name="Shape 218"/>
        <p:cNvGrpSpPr/>
        <p:nvPr/>
      </p:nvGrpSpPr>
      <p:grpSpPr>
        <a:xfrm>
          <a:off x="0" y="0"/>
          <a:ext cx="0" cy="0"/>
          <a:chOff x="0" y="0"/>
          <a:chExt cx="0" cy="0"/>
        </a:xfrm>
      </p:grpSpPr>
      <p:grpSp>
        <p:nvGrpSpPr>
          <p:cNvPr id="219" name="Google Shape;219;p26"/>
          <p:cNvGrpSpPr/>
          <p:nvPr/>
        </p:nvGrpSpPr>
        <p:grpSpPr>
          <a:xfrm rot="-782035" flipH="1">
            <a:off x="8113982" y="2973135"/>
            <a:ext cx="1147524" cy="1306740"/>
            <a:chOff x="238125" y="3155250"/>
            <a:chExt cx="1567526" cy="1785017"/>
          </a:xfrm>
        </p:grpSpPr>
        <p:sp>
          <p:nvSpPr>
            <p:cNvPr id="220" name="Google Shape;220;p2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6"/>
          <p:cNvGrpSpPr/>
          <p:nvPr/>
        </p:nvGrpSpPr>
        <p:grpSpPr>
          <a:xfrm rot="-6015379">
            <a:off x="8387613" y="3370091"/>
            <a:ext cx="867657" cy="1548883"/>
            <a:chOff x="4588600" y="388175"/>
            <a:chExt cx="2739150" cy="4888225"/>
          </a:xfrm>
        </p:grpSpPr>
        <p:sp>
          <p:nvSpPr>
            <p:cNvPr id="223" name="Google Shape;223;p2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6"/>
          <p:cNvGrpSpPr/>
          <p:nvPr/>
        </p:nvGrpSpPr>
        <p:grpSpPr>
          <a:xfrm rot="7111083" flipH="1">
            <a:off x="-104712" y="2124262"/>
            <a:ext cx="1478401" cy="1657309"/>
            <a:chOff x="4326150" y="1139100"/>
            <a:chExt cx="1903050" cy="2133850"/>
          </a:xfrm>
        </p:grpSpPr>
        <p:sp>
          <p:nvSpPr>
            <p:cNvPr id="226" name="Google Shape;226;p2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26"/>
          <p:cNvGrpSpPr/>
          <p:nvPr/>
        </p:nvGrpSpPr>
        <p:grpSpPr>
          <a:xfrm rot="583258">
            <a:off x="-221480" y="767066"/>
            <a:ext cx="1147445" cy="1306651"/>
            <a:chOff x="238125" y="3155250"/>
            <a:chExt cx="1567526" cy="1785017"/>
          </a:xfrm>
        </p:grpSpPr>
        <p:sp>
          <p:nvSpPr>
            <p:cNvPr id="245" name="Google Shape;245;p2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6"/>
          <p:cNvGrpSpPr/>
          <p:nvPr/>
        </p:nvGrpSpPr>
        <p:grpSpPr>
          <a:xfrm rot="6209533" flipH="1">
            <a:off x="-317132" y="1357809"/>
            <a:ext cx="867603" cy="1548779"/>
            <a:chOff x="4588600" y="388175"/>
            <a:chExt cx="2739150" cy="4888225"/>
          </a:xfrm>
        </p:grpSpPr>
        <p:sp>
          <p:nvSpPr>
            <p:cNvPr id="248" name="Google Shape;248;p2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6"/>
          <p:cNvGrpSpPr/>
          <p:nvPr/>
        </p:nvGrpSpPr>
        <p:grpSpPr>
          <a:xfrm rot="-4559757">
            <a:off x="8243523" y="1510044"/>
            <a:ext cx="1478461" cy="1657405"/>
            <a:chOff x="4326150" y="1139100"/>
            <a:chExt cx="1903050" cy="2133850"/>
          </a:xfrm>
        </p:grpSpPr>
        <p:sp>
          <p:nvSpPr>
            <p:cNvPr id="251" name="Google Shape;251;p2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26"/>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BODY_1_1_1_1_1_1_1">
    <p:spTree>
      <p:nvGrpSpPr>
        <p:cNvPr id="1" name="Shape 27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720000" y="2197638"/>
            <a:ext cx="4300200" cy="128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720000" y="1152638"/>
            <a:ext cx="11085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720000" y="3615863"/>
            <a:ext cx="4300200" cy="3750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382175" y="1482450"/>
            <a:ext cx="404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subTitle" idx="1"/>
          </p:nvPr>
        </p:nvSpPr>
        <p:spPr>
          <a:xfrm>
            <a:off x="4382375" y="2232450"/>
            <a:ext cx="4048500" cy="142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4"/>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subTitle" idx="1"/>
          </p:nvPr>
        </p:nvSpPr>
        <p:spPr>
          <a:xfrm>
            <a:off x="4954491"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2"/>
          </p:nvPr>
        </p:nvSpPr>
        <p:spPr>
          <a:xfrm>
            <a:off x="1460763"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460763"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4"/>
          </p:nvPr>
        </p:nvSpPr>
        <p:spPr>
          <a:xfrm>
            <a:off x="4954494"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6"/>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684650" y="1333050"/>
            <a:ext cx="5774700" cy="247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8"/>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713225" y="1482450"/>
            <a:ext cx="4048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18"/>
          <p:cNvSpPr txBox="1">
            <a:spLocks noGrp="1"/>
          </p:cNvSpPr>
          <p:nvPr>
            <p:ph type="subTitle" idx="1"/>
          </p:nvPr>
        </p:nvSpPr>
        <p:spPr>
          <a:xfrm>
            <a:off x="713425" y="2232450"/>
            <a:ext cx="4048500" cy="142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8"/>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TITLE_AND_BODY_1_1_1_1_1">
    <p:spTree>
      <p:nvGrpSpPr>
        <p:cNvPr id="1" name="Shape 213"/>
        <p:cNvGrpSpPr/>
        <p:nvPr/>
      </p:nvGrpSpPr>
      <p:grpSpPr>
        <a:xfrm>
          <a:off x="0" y="0"/>
          <a:ext cx="0" cy="0"/>
          <a:chOff x="0" y="0"/>
          <a:chExt cx="0" cy="0"/>
        </a:xfrm>
      </p:grpSpPr>
      <p:sp>
        <p:nvSpPr>
          <p:cNvPr id="214" name="Google Shape;214;p25"/>
          <p:cNvSpPr/>
          <p:nvPr/>
        </p:nvSpPr>
        <p:spPr>
          <a:xfrm>
            <a:off x="55947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8277025" y="376597"/>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55947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8277025" y="4454822"/>
            <a:ext cx="307500" cy="307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0350"/>
            <a:ext cx="7717500" cy="487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4"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88E8E-271B-DBD1-D846-73910941F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90016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232227" y="1364346"/>
            <a:ext cx="5007432" cy="3263305"/>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t>Anh H mở cửa hàng kinh doanh vật liệu xây dựng (có đăng kí kinh doanh).</a:t>
            </a:r>
            <a:r>
              <a:rPr lang="en-US" sz="1800" dirty="0"/>
              <a:t> </a:t>
            </a:r>
            <a:r>
              <a:rPr lang="vi-VN" sz="1800" dirty="0"/>
              <a:t>Nhưng một thời gian sau, anh H đã chủ động nhập thêm các mặt hàng đồ điện gia dụng để bán mà không đăng kí thay đổi, bổ sung mặt hàng kinh doanh với cơ quan nhà nước có thẩm quyền.</a:t>
            </a:r>
          </a:p>
        </p:txBody>
      </p:sp>
      <p:sp>
        <p:nvSpPr>
          <p:cNvPr id="7" name="TextBox 6">
            <a:extLst>
              <a:ext uri="{FF2B5EF4-FFF2-40B4-BE49-F238E27FC236}">
                <a16:creationId xmlns:a16="http://schemas.microsoft.com/office/drawing/2014/main" id="{426193CF-22DF-2203-BE0A-266854E231D0}"/>
              </a:ext>
            </a:extLst>
          </p:cNvPr>
          <p:cNvSpPr txBox="1"/>
          <p:nvPr/>
        </p:nvSpPr>
        <p:spPr>
          <a:xfrm>
            <a:off x="0" y="101156"/>
            <a:ext cx="8701314" cy="1015663"/>
          </a:xfrm>
          <a:prstGeom prst="rect">
            <a:avLst/>
          </a:prstGeom>
          <a:solidFill>
            <a:schemeClr val="tx1"/>
          </a:solidFill>
        </p:spPr>
        <p:txBody>
          <a:bodyPr wrap="square" rtlCol="0">
            <a:spAutoFit/>
          </a:bodyPr>
          <a:lstStyle/>
          <a:p>
            <a:pPr algn="just"/>
            <a:r>
              <a:rPr lang="vi-VN" sz="2000" b="1" dirty="0">
                <a:solidFill>
                  <a:schemeClr val="accent4"/>
                </a:solidFill>
              </a:rPr>
              <a:t>Em hãy đánh giá hành vi của chủ thể trong </a:t>
            </a:r>
            <a:r>
              <a:rPr lang="vi-VN" sz="2000" b="1" dirty="0">
                <a:solidFill>
                  <a:srgbClr val="0070C0"/>
                </a:solidFill>
              </a:rPr>
              <a:t>trường hợp </a:t>
            </a:r>
            <a:r>
              <a:rPr lang="en-US" sz="2000" b="1" dirty="0">
                <a:solidFill>
                  <a:srgbClr val="0070C0"/>
                </a:solidFill>
              </a:rPr>
              <a:t>1</a:t>
            </a:r>
            <a:r>
              <a:rPr lang="vi-VN" sz="2000" b="1" dirty="0">
                <a:solidFill>
                  <a:srgbClr val="0070C0"/>
                </a:solidFill>
              </a:rPr>
              <a:t> </a:t>
            </a:r>
            <a:r>
              <a:rPr lang="vi-VN" sz="2000" b="1" dirty="0">
                <a:solidFill>
                  <a:schemeClr val="accent4"/>
                </a:solidFill>
              </a:rPr>
              <a:t>có phù hợp với quy định của pháp luật về quyền tự do kinh doanh công dân không. Giải thích vì sao.</a:t>
            </a:r>
            <a:endParaRPr lang="en-US" sz="2000" b="1" dirty="0">
              <a:solidFill>
                <a:schemeClr val="accent4"/>
              </a:solidFill>
            </a:endParaRPr>
          </a:p>
        </p:txBody>
      </p:sp>
      <p:pic>
        <p:nvPicPr>
          <p:cNvPr id="6" name="Picture 5">
            <a:extLst>
              <a:ext uri="{FF2B5EF4-FFF2-40B4-BE49-F238E27FC236}">
                <a16:creationId xmlns:a16="http://schemas.microsoft.com/office/drawing/2014/main" id="{D82E59CB-9A61-6E6B-88F9-EF1BECB86D3E}"/>
              </a:ext>
            </a:extLst>
          </p:cNvPr>
          <p:cNvPicPr>
            <a:picLocks noChangeAspect="1"/>
          </p:cNvPicPr>
          <p:nvPr/>
        </p:nvPicPr>
        <p:blipFill>
          <a:blip r:embed="rId3"/>
          <a:stretch>
            <a:fillRect/>
          </a:stretch>
        </p:blipFill>
        <p:spPr>
          <a:xfrm>
            <a:off x="6785429" y="1239770"/>
            <a:ext cx="1756228" cy="1756228"/>
          </a:xfrm>
          <a:prstGeom prst="rect">
            <a:avLst/>
          </a:prstGeom>
        </p:spPr>
      </p:pic>
      <p:pic>
        <p:nvPicPr>
          <p:cNvPr id="13" name="Picture 12">
            <a:extLst>
              <a:ext uri="{FF2B5EF4-FFF2-40B4-BE49-F238E27FC236}">
                <a16:creationId xmlns:a16="http://schemas.microsoft.com/office/drawing/2014/main" id="{6DD12D72-9BE5-0763-AFD0-283A65C6891A}"/>
              </a:ext>
            </a:extLst>
          </p:cNvPr>
          <p:cNvPicPr>
            <a:picLocks noChangeAspect="1"/>
          </p:cNvPicPr>
          <p:nvPr/>
        </p:nvPicPr>
        <p:blipFill>
          <a:blip r:embed="rId4"/>
          <a:stretch>
            <a:fillRect/>
          </a:stretch>
        </p:blipFill>
        <p:spPr>
          <a:xfrm>
            <a:off x="5907314" y="2995998"/>
            <a:ext cx="1538514" cy="1538514"/>
          </a:xfrm>
          <a:prstGeom prst="rect">
            <a:avLst/>
          </a:prstGeom>
        </p:spPr>
      </p:pic>
    </p:spTree>
    <p:extLst>
      <p:ext uri="{BB962C8B-B14F-4D97-AF65-F5344CB8AC3E}">
        <p14:creationId xmlns:p14="http://schemas.microsoft.com/office/powerpoint/2010/main" val="3060231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EC0558E-D3B8-438D-2DD2-22D7011B05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E7D8689-A731-7334-E5AB-7CBA78045E23}"/>
              </a:ext>
            </a:extLst>
          </p:cNvPr>
          <p:cNvSpPr txBox="1"/>
          <p:nvPr/>
        </p:nvSpPr>
        <p:spPr>
          <a:xfrm>
            <a:off x="290284" y="739146"/>
            <a:ext cx="5479145" cy="3990951"/>
          </a:xfrm>
          <a:prstGeom prst="round2DiagRect">
            <a:avLst/>
          </a:prstGeom>
          <a:solidFill>
            <a:schemeClr val="accent6"/>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b="1" dirty="0">
                <a:highlight>
                  <a:srgbClr val="FFFF00"/>
                </a:highlight>
              </a:rPr>
              <a:t>Trường hợp 1: </a:t>
            </a:r>
            <a:r>
              <a:rPr lang="vi-VN" dirty="0"/>
              <a:t>Hành vi của anh H trong các trường hợp 1 là không phù hợp với quy định của pháp luật về quyền tự do kinh doanh của công dân. Bởi vì, anh H đã chủ động nhập thêm các mặt hàng không nằm trong danh mục đăng kí kinh doanh. Trong trường hợp này, nếu anh H có nhu cầu thay đổi, bổ sung ngành nghề đăng kí kinh doanh của cửa hàng thì cần phải gửi thông báo đến Phòng Đăng kí kinh doanh (ở nơi doanh nghiệp đặt trụ sở chính) theo quy định tại khoản 1 Điều 56 Nghị định 01/2021/NĐ-CP để thông báo thay đổi nội dung đăng kí doanh nghiệp (theo mẫu Phụ lục II-1 ban hành kèm theo Thông tư 01/2021/TT-BKHĐT).</a:t>
            </a:r>
          </a:p>
        </p:txBody>
      </p:sp>
      <p:sp>
        <p:nvSpPr>
          <p:cNvPr id="7" name="TextBox 6">
            <a:extLst>
              <a:ext uri="{FF2B5EF4-FFF2-40B4-BE49-F238E27FC236}">
                <a16:creationId xmlns:a16="http://schemas.microsoft.com/office/drawing/2014/main" id="{7D494384-8C5C-51FA-B640-8EF9BE29E6AD}"/>
              </a:ext>
            </a:extLst>
          </p:cNvPr>
          <p:cNvSpPr txBox="1"/>
          <p:nvPr/>
        </p:nvSpPr>
        <p:spPr>
          <a:xfrm>
            <a:off x="137886" y="55858"/>
            <a:ext cx="1944914" cy="400110"/>
          </a:xfrm>
          <a:prstGeom prst="rect">
            <a:avLst/>
          </a:prstGeom>
          <a:solidFill>
            <a:schemeClr val="tx1"/>
          </a:solidFill>
        </p:spPr>
        <p:txBody>
          <a:bodyPr wrap="square" rtlCol="0">
            <a:spAutoFit/>
          </a:bodyPr>
          <a:lstStyle/>
          <a:p>
            <a:pPr algn="just"/>
            <a:r>
              <a:rPr lang="en-US" sz="2000" b="1" dirty="0" err="1">
                <a:solidFill>
                  <a:schemeClr val="accent4"/>
                </a:solidFill>
              </a:rPr>
              <a:t>Gợi</a:t>
            </a:r>
            <a:r>
              <a:rPr lang="en-US" sz="2000" b="1" dirty="0">
                <a:solidFill>
                  <a:schemeClr val="accent4"/>
                </a:solidFill>
              </a:rPr>
              <a:t> ý </a:t>
            </a:r>
            <a:r>
              <a:rPr lang="en-US" sz="2000" b="1" dirty="0" err="1">
                <a:solidFill>
                  <a:schemeClr val="accent4"/>
                </a:solidFill>
              </a:rPr>
              <a:t>trả</a:t>
            </a:r>
            <a:r>
              <a:rPr lang="en-US" sz="2000" b="1" dirty="0">
                <a:solidFill>
                  <a:schemeClr val="accent4"/>
                </a:solidFill>
              </a:rPr>
              <a:t> </a:t>
            </a:r>
            <a:r>
              <a:rPr lang="en-US" sz="2000" b="1" dirty="0" err="1">
                <a:solidFill>
                  <a:schemeClr val="accent4"/>
                </a:solidFill>
              </a:rPr>
              <a:t>lời</a:t>
            </a:r>
            <a:r>
              <a:rPr lang="en-US" sz="2000" b="1" dirty="0">
                <a:solidFill>
                  <a:schemeClr val="accent4"/>
                </a:solidFill>
              </a:rPr>
              <a:t>:</a:t>
            </a:r>
          </a:p>
        </p:txBody>
      </p:sp>
      <p:pic>
        <p:nvPicPr>
          <p:cNvPr id="6" name="Picture 5">
            <a:extLst>
              <a:ext uri="{FF2B5EF4-FFF2-40B4-BE49-F238E27FC236}">
                <a16:creationId xmlns:a16="http://schemas.microsoft.com/office/drawing/2014/main" id="{546BD09A-4F64-6483-3BFA-124CB1D1C1DD}"/>
              </a:ext>
            </a:extLst>
          </p:cNvPr>
          <p:cNvPicPr>
            <a:picLocks noChangeAspect="1"/>
          </p:cNvPicPr>
          <p:nvPr/>
        </p:nvPicPr>
        <p:blipFill>
          <a:blip r:embed="rId3"/>
          <a:stretch>
            <a:fillRect/>
          </a:stretch>
        </p:blipFill>
        <p:spPr>
          <a:xfrm>
            <a:off x="6785429" y="1239770"/>
            <a:ext cx="1756228" cy="1756228"/>
          </a:xfrm>
          <a:prstGeom prst="rect">
            <a:avLst/>
          </a:prstGeom>
        </p:spPr>
      </p:pic>
      <p:pic>
        <p:nvPicPr>
          <p:cNvPr id="13" name="Picture 12">
            <a:extLst>
              <a:ext uri="{FF2B5EF4-FFF2-40B4-BE49-F238E27FC236}">
                <a16:creationId xmlns:a16="http://schemas.microsoft.com/office/drawing/2014/main" id="{32E21E78-63EE-4A35-7D80-44FAB33B127B}"/>
              </a:ext>
            </a:extLst>
          </p:cNvPr>
          <p:cNvPicPr>
            <a:picLocks noChangeAspect="1"/>
          </p:cNvPicPr>
          <p:nvPr/>
        </p:nvPicPr>
        <p:blipFill>
          <a:blip r:embed="rId4"/>
          <a:stretch>
            <a:fillRect/>
          </a:stretch>
        </p:blipFill>
        <p:spPr>
          <a:xfrm>
            <a:off x="5907314" y="2995998"/>
            <a:ext cx="1538514" cy="1538514"/>
          </a:xfrm>
          <a:prstGeom prst="rect">
            <a:avLst/>
          </a:prstGeom>
        </p:spPr>
      </p:pic>
    </p:spTree>
    <p:extLst>
      <p:ext uri="{BB962C8B-B14F-4D97-AF65-F5344CB8AC3E}">
        <p14:creationId xmlns:p14="http://schemas.microsoft.com/office/powerpoint/2010/main" val="1024165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3853539" y="1491547"/>
            <a:ext cx="5007432" cy="3263305"/>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t>Bà N là chủ một doanh nghiệp tư nhân. Vì tham lợi nhuận cao nên bà N đã nhập hàng giả để kinh doanh. Qua hoạt động kiểm tra, Chi cục Quản lí thị trường đã phát hiện sai phạm này và xử phạt bà N số tiền 50 triệu đồng, đồng thời, tịch thu, tiêu </a:t>
            </a:r>
            <a:r>
              <a:rPr lang="vi-VN" sz="1800" dirty="0" err="1"/>
              <a:t>huỷ</a:t>
            </a:r>
            <a:r>
              <a:rPr lang="vi-VN" sz="1800" dirty="0"/>
              <a:t> toàn bộ số hàng giả.</a:t>
            </a:r>
          </a:p>
        </p:txBody>
      </p:sp>
      <p:pic>
        <p:nvPicPr>
          <p:cNvPr id="4" name="Picture 3">
            <a:extLst>
              <a:ext uri="{FF2B5EF4-FFF2-40B4-BE49-F238E27FC236}">
                <a16:creationId xmlns:a16="http://schemas.microsoft.com/office/drawing/2014/main" id="{319BEE3A-B602-2980-63C1-C70E1F38E562}"/>
              </a:ext>
            </a:extLst>
          </p:cNvPr>
          <p:cNvPicPr>
            <a:picLocks noChangeAspect="1"/>
          </p:cNvPicPr>
          <p:nvPr/>
        </p:nvPicPr>
        <p:blipFill>
          <a:blip r:embed="rId3"/>
          <a:stretch>
            <a:fillRect/>
          </a:stretch>
        </p:blipFill>
        <p:spPr>
          <a:xfrm>
            <a:off x="2086994" y="1785415"/>
            <a:ext cx="1270804" cy="1270804"/>
          </a:xfrm>
          <a:prstGeom prst="rect">
            <a:avLst/>
          </a:prstGeom>
        </p:spPr>
      </p:pic>
      <p:sp>
        <p:nvSpPr>
          <p:cNvPr id="3" name="TextBox 2">
            <a:extLst>
              <a:ext uri="{FF2B5EF4-FFF2-40B4-BE49-F238E27FC236}">
                <a16:creationId xmlns:a16="http://schemas.microsoft.com/office/drawing/2014/main" id="{97AFC46F-CA87-D07A-FB01-0FFF5A8BB825}"/>
              </a:ext>
            </a:extLst>
          </p:cNvPr>
          <p:cNvSpPr txBox="1"/>
          <p:nvPr/>
        </p:nvSpPr>
        <p:spPr>
          <a:xfrm>
            <a:off x="221343" y="-15306"/>
            <a:ext cx="8701314" cy="1015663"/>
          </a:xfrm>
          <a:prstGeom prst="rect">
            <a:avLst/>
          </a:prstGeom>
          <a:solidFill>
            <a:schemeClr val="tx1"/>
          </a:solidFill>
        </p:spPr>
        <p:txBody>
          <a:bodyPr wrap="square" rtlCol="0">
            <a:spAutoFit/>
          </a:bodyPr>
          <a:lstStyle/>
          <a:p>
            <a:pPr algn="just"/>
            <a:r>
              <a:rPr lang="vi-VN" sz="2000" b="1" dirty="0">
                <a:solidFill>
                  <a:schemeClr val="accent4"/>
                </a:solidFill>
              </a:rPr>
              <a:t>Em hãy đánh giá hành vi của chủ thể trong </a:t>
            </a:r>
            <a:r>
              <a:rPr lang="vi-VN" sz="2000" b="1" dirty="0">
                <a:solidFill>
                  <a:srgbClr val="00B050"/>
                </a:solidFill>
              </a:rPr>
              <a:t>trường hợp </a:t>
            </a:r>
            <a:r>
              <a:rPr lang="en-US" sz="2000" b="1" dirty="0">
                <a:solidFill>
                  <a:srgbClr val="00B050"/>
                </a:solidFill>
              </a:rPr>
              <a:t>2</a:t>
            </a:r>
            <a:r>
              <a:rPr lang="vi-VN" sz="2000" b="1" dirty="0">
                <a:solidFill>
                  <a:srgbClr val="00B050"/>
                </a:solidFill>
              </a:rPr>
              <a:t> </a:t>
            </a:r>
            <a:r>
              <a:rPr lang="vi-VN" sz="2000" b="1" dirty="0">
                <a:solidFill>
                  <a:schemeClr val="accent4"/>
                </a:solidFill>
              </a:rPr>
              <a:t>có phù hợp với quy định của pháp luật về quyền tự do kinh doanh công dân không. Giải thích vì sao.</a:t>
            </a:r>
            <a:endParaRPr lang="en-US" sz="2000" b="1" dirty="0">
              <a:solidFill>
                <a:schemeClr val="accent4"/>
              </a:solidFill>
            </a:endParaRPr>
          </a:p>
        </p:txBody>
      </p:sp>
      <p:pic>
        <p:nvPicPr>
          <p:cNvPr id="8" name="Picture 7">
            <a:extLst>
              <a:ext uri="{FF2B5EF4-FFF2-40B4-BE49-F238E27FC236}">
                <a16:creationId xmlns:a16="http://schemas.microsoft.com/office/drawing/2014/main" id="{D0A5701E-884E-2827-7516-16E1905C6944}"/>
              </a:ext>
            </a:extLst>
          </p:cNvPr>
          <p:cNvPicPr>
            <a:picLocks noChangeAspect="1"/>
          </p:cNvPicPr>
          <p:nvPr/>
        </p:nvPicPr>
        <p:blipFill>
          <a:blip r:embed="rId4"/>
          <a:stretch>
            <a:fillRect/>
          </a:stretch>
        </p:blipFill>
        <p:spPr>
          <a:xfrm>
            <a:off x="508000" y="2423204"/>
            <a:ext cx="1719939" cy="1719939"/>
          </a:xfrm>
          <a:prstGeom prst="rect">
            <a:avLst/>
          </a:prstGeom>
        </p:spPr>
      </p:pic>
    </p:spTree>
    <p:extLst>
      <p:ext uri="{BB962C8B-B14F-4D97-AF65-F5344CB8AC3E}">
        <p14:creationId xmlns:p14="http://schemas.microsoft.com/office/powerpoint/2010/main" val="31083868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82F0C63E-736C-6EB8-7E37-D4BD1BD7A16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2BB944-8B3C-29F7-D1F6-0A5AEEE6F8AC}"/>
              </a:ext>
            </a:extLst>
          </p:cNvPr>
          <p:cNvSpPr txBox="1"/>
          <p:nvPr/>
        </p:nvSpPr>
        <p:spPr>
          <a:xfrm>
            <a:off x="3516647" y="361624"/>
            <a:ext cx="5293524" cy="4546493"/>
          </a:xfrm>
          <a:prstGeom prst="round2DiagRect">
            <a:avLst/>
          </a:prstGeom>
          <a:solidFill>
            <a:schemeClr val="accent6"/>
          </a:solidFill>
          <a:ln w="38100">
            <a:solidFill>
              <a:schemeClr val="accent4"/>
            </a:solidFill>
          </a:ln>
          <a:effectLst>
            <a:glow rad="139700">
              <a:schemeClr val="accent1">
                <a:satMod val="175000"/>
                <a:alpha val="40000"/>
              </a:schemeClr>
            </a:glow>
          </a:effectLst>
        </p:spPr>
        <p:txBody>
          <a:bodyPr wrap="square" rtlCol="0">
            <a:spAutoFit/>
          </a:bodyPr>
          <a:lstStyle/>
          <a:p>
            <a:pPr algn="just">
              <a:lnSpc>
                <a:spcPct val="150000"/>
              </a:lnSpc>
            </a:pPr>
            <a:r>
              <a:rPr lang="vi-VN" sz="1600" dirty="0"/>
              <a:t> </a:t>
            </a:r>
            <a:r>
              <a:rPr lang="vi-VN" sz="1600" dirty="0">
                <a:highlight>
                  <a:srgbClr val="FFFF00"/>
                </a:highlight>
              </a:rPr>
              <a:t>Trường hợp 2: </a:t>
            </a:r>
            <a:r>
              <a:rPr lang="vi-VN" sz="1600" dirty="0"/>
              <a:t>Hành vi của bà N trong trường hợp 2 là không phù hợp với quy định của pháp luật về quyền tự do kinh doanh của công dân. Bởi vì, bà N đã chủ động nhập hàng giả để kinh doanh. Bản thân bà N đã vi phạm hành chính và chịu trách nhiệm hành chính. Cụ thể, Chi cục Quản lí thị trường đã lập Biên bản xử phạt bà N số tiền 50 triệu đồng, đồng thời đã tiêu </a:t>
            </a:r>
            <a:r>
              <a:rPr lang="vi-VN" sz="1600" dirty="0" err="1"/>
              <a:t>huỷ</a:t>
            </a:r>
            <a:r>
              <a:rPr lang="vi-VN" sz="1600" dirty="0"/>
              <a:t> toàn bộ số hàng giả. Hành vi của bà N là đáng bị lên án vì sẽ để lại hậu quả cho người tiêu dùng, gây ảnh hưởng đến xã hội. </a:t>
            </a:r>
          </a:p>
        </p:txBody>
      </p:sp>
      <p:pic>
        <p:nvPicPr>
          <p:cNvPr id="4" name="Picture 3">
            <a:extLst>
              <a:ext uri="{FF2B5EF4-FFF2-40B4-BE49-F238E27FC236}">
                <a16:creationId xmlns:a16="http://schemas.microsoft.com/office/drawing/2014/main" id="{B46E0DA3-F5FA-85E1-DC68-1B1ED061296B}"/>
              </a:ext>
            </a:extLst>
          </p:cNvPr>
          <p:cNvPicPr>
            <a:picLocks noChangeAspect="1"/>
          </p:cNvPicPr>
          <p:nvPr/>
        </p:nvPicPr>
        <p:blipFill>
          <a:blip r:embed="rId3"/>
          <a:stretch>
            <a:fillRect/>
          </a:stretch>
        </p:blipFill>
        <p:spPr>
          <a:xfrm>
            <a:off x="1796708" y="1300946"/>
            <a:ext cx="1270804" cy="1270804"/>
          </a:xfrm>
          <a:prstGeom prst="rect">
            <a:avLst/>
          </a:prstGeom>
        </p:spPr>
      </p:pic>
      <p:pic>
        <p:nvPicPr>
          <p:cNvPr id="8" name="Picture 7">
            <a:extLst>
              <a:ext uri="{FF2B5EF4-FFF2-40B4-BE49-F238E27FC236}">
                <a16:creationId xmlns:a16="http://schemas.microsoft.com/office/drawing/2014/main" id="{3C855C99-43E0-5794-7E1E-2B606144A103}"/>
              </a:ext>
            </a:extLst>
          </p:cNvPr>
          <p:cNvPicPr>
            <a:picLocks noChangeAspect="1"/>
          </p:cNvPicPr>
          <p:nvPr/>
        </p:nvPicPr>
        <p:blipFill>
          <a:blip r:embed="rId4"/>
          <a:stretch>
            <a:fillRect/>
          </a:stretch>
        </p:blipFill>
        <p:spPr>
          <a:xfrm>
            <a:off x="508000" y="2423204"/>
            <a:ext cx="1719939" cy="1719939"/>
          </a:xfrm>
          <a:prstGeom prst="rect">
            <a:avLst/>
          </a:prstGeom>
        </p:spPr>
      </p:pic>
      <p:sp>
        <p:nvSpPr>
          <p:cNvPr id="2" name="TextBox 1">
            <a:extLst>
              <a:ext uri="{FF2B5EF4-FFF2-40B4-BE49-F238E27FC236}">
                <a16:creationId xmlns:a16="http://schemas.microsoft.com/office/drawing/2014/main" id="{8FCCCBFD-DC3E-A5E9-A779-5C7546A336C5}"/>
              </a:ext>
            </a:extLst>
          </p:cNvPr>
          <p:cNvSpPr txBox="1"/>
          <p:nvPr/>
        </p:nvSpPr>
        <p:spPr>
          <a:xfrm>
            <a:off x="137886" y="55858"/>
            <a:ext cx="1944914" cy="400110"/>
          </a:xfrm>
          <a:prstGeom prst="rect">
            <a:avLst/>
          </a:prstGeom>
          <a:solidFill>
            <a:schemeClr val="tx1"/>
          </a:solidFill>
        </p:spPr>
        <p:txBody>
          <a:bodyPr wrap="square" rtlCol="0">
            <a:spAutoFit/>
          </a:bodyPr>
          <a:lstStyle/>
          <a:p>
            <a:pPr algn="just"/>
            <a:r>
              <a:rPr lang="en-US" sz="2000" b="1" dirty="0" err="1">
                <a:solidFill>
                  <a:schemeClr val="accent4"/>
                </a:solidFill>
              </a:rPr>
              <a:t>Gợi</a:t>
            </a:r>
            <a:r>
              <a:rPr lang="en-US" sz="2000" b="1" dirty="0">
                <a:solidFill>
                  <a:schemeClr val="accent4"/>
                </a:solidFill>
              </a:rPr>
              <a:t> ý </a:t>
            </a:r>
            <a:r>
              <a:rPr lang="en-US" sz="2000" b="1" dirty="0" err="1">
                <a:solidFill>
                  <a:schemeClr val="accent4"/>
                </a:solidFill>
              </a:rPr>
              <a:t>trả</a:t>
            </a:r>
            <a:r>
              <a:rPr lang="en-US" sz="2000" b="1" dirty="0">
                <a:solidFill>
                  <a:schemeClr val="accent4"/>
                </a:solidFill>
              </a:rPr>
              <a:t> </a:t>
            </a:r>
            <a:r>
              <a:rPr lang="en-US" sz="2000" b="1" dirty="0" err="1">
                <a:solidFill>
                  <a:schemeClr val="accent4"/>
                </a:solidFill>
              </a:rPr>
              <a:t>lời</a:t>
            </a:r>
            <a:r>
              <a:rPr lang="en-US" sz="2000" b="1" dirty="0">
                <a:solidFill>
                  <a:schemeClr val="accent4"/>
                </a:solidFill>
              </a:rPr>
              <a:t>:</a:t>
            </a:r>
          </a:p>
        </p:txBody>
      </p:sp>
    </p:spTree>
    <p:extLst>
      <p:ext uri="{BB962C8B-B14F-4D97-AF65-F5344CB8AC3E}">
        <p14:creationId xmlns:p14="http://schemas.microsoft.com/office/powerpoint/2010/main" val="36411982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id="{D18C360D-5E76-CC24-0AD1-12CBE050FCB1}"/>
            </a:ext>
          </a:extLst>
        </p:cNvPr>
        <p:cNvGrpSpPr/>
        <p:nvPr/>
      </p:nvGrpSpPr>
      <p:grpSpPr>
        <a:xfrm>
          <a:off x="0" y="0"/>
          <a:ext cx="0" cy="0"/>
          <a:chOff x="0" y="0"/>
          <a:chExt cx="0" cy="0"/>
        </a:xfrm>
      </p:grpSpPr>
      <p:cxnSp>
        <p:nvCxnSpPr>
          <p:cNvPr id="1279" name="Google Shape;1279;p46">
            <a:extLst>
              <a:ext uri="{FF2B5EF4-FFF2-40B4-BE49-F238E27FC236}">
                <a16:creationId xmlns:a16="http://schemas.microsoft.com/office/drawing/2014/main" id="{30351B41-110F-8B09-BCAA-6BE2C2ABED42}"/>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
        <p:nvSpPr>
          <p:cNvPr id="7" name="TextBox 77">
            <a:extLst>
              <a:ext uri="{FF2B5EF4-FFF2-40B4-BE49-F238E27FC236}">
                <a16:creationId xmlns:a16="http://schemas.microsoft.com/office/drawing/2014/main" id="{9E13D8F6-52EE-9CD2-F1A9-0A3CAC1959A9}"/>
              </a:ext>
            </a:extLst>
          </p:cNvPr>
          <p:cNvSpPr txBox="1"/>
          <p:nvPr/>
        </p:nvSpPr>
        <p:spPr>
          <a:xfrm>
            <a:off x="2820413" y="37444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Nhiệm</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vụ</a:t>
            </a:r>
            <a:r>
              <a:rPr lang="en-US" sz="4000" dirty="0">
                <a:solidFill>
                  <a:schemeClr val="bg2"/>
                </a:solidFill>
                <a:latin typeface="SVN-Russell" panose="02040603050506020204" pitchFamily="18" charset="0"/>
              </a:rPr>
              <a:t> 2</a:t>
            </a:r>
          </a:p>
        </p:txBody>
      </p:sp>
      <p:sp>
        <p:nvSpPr>
          <p:cNvPr id="2" name="TextBox 1">
            <a:extLst>
              <a:ext uri="{FF2B5EF4-FFF2-40B4-BE49-F238E27FC236}">
                <a16:creationId xmlns:a16="http://schemas.microsoft.com/office/drawing/2014/main" id="{DF808BB4-C357-9229-0F6C-429A53931D75}"/>
              </a:ext>
            </a:extLst>
          </p:cNvPr>
          <p:cNvSpPr txBox="1"/>
          <p:nvPr/>
        </p:nvSpPr>
        <p:spPr>
          <a:xfrm>
            <a:off x="1133048" y="1463209"/>
            <a:ext cx="7102953" cy="2946103"/>
          </a:xfrm>
          <a:prstGeom prst="horizontalScroll">
            <a:avLst/>
          </a:prstGeom>
          <a:solidFill>
            <a:schemeClr val="bg2"/>
          </a:solidFill>
          <a:ln>
            <a:solidFill>
              <a:schemeClr val="tx1"/>
            </a:solidFill>
          </a:ln>
        </p:spPr>
        <p:txBody>
          <a:bodyPr wrap="square" rtlCol="0">
            <a:spAutoFit/>
          </a:bodyPr>
          <a:lstStyle/>
          <a:p>
            <a:pPr algn="ctr">
              <a:lnSpc>
                <a:spcPct val="150000"/>
              </a:lnSpc>
            </a:pPr>
            <a:r>
              <a:rPr lang="vi-VN" sz="3200" b="1" dirty="0">
                <a:solidFill>
                  <a:schemeClr val="tx1"/>
                </a:solidFill>
              </a:rPr>
              <a:t>Tìm hiểu quy định cơ bản của pháp luật về quyền và nghĩa vụ công dân trong nộp thuế</a:t>
            </a:r>
            <a:endParaRPr lang="en-US" sz="3200" b="1" dirty="0">
              <a:solidFill>
                <a:schemeClr val="tx1"/>
              </a:solidFill>
            </a:endParaRPr>
          </a:p>
        </p:txBody>
      </p:sp>
    </p:spTree>
    <p:extLst>
      <p:ext uri="{BB962C8B-B14F-4D97-AF65-F5344CB8AC3E}">
        <p14:creationId xmlns:p14="http://schemas.microsoft.com/office/powerpoint/2010/main" val="2571397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a:extLst>
            <a:ext uri="{FF2B5EF4-FFF2-40B4-BE49-F238E27FC236}">
              <a16:creationId xmlns:a16="http://schemas.microsoft.com/office/drawing/2014/main" id="{4A18548F-A04D-4585-C2F4-225121A7C64C}"/>
            </a:ext>
          </a:extLst>
        </p:cNvPr>
        <p:cNvGrpSpPr/>
        <p:nvPr/>
      </p:nvGrpSpPr>
      <p:grpSpPr>
        <a:xfrm>
          <a:off x="0" y="0"/>
          <a:ext cx="0" cy="0"/>
          <a:chOff x="0" y="0"/>
          <a:chExt cx="0" cy="0"/>
        </a:xfrm>
      </p:grpSpPr>
      <p:grpSp>
        <p:nvGrpSpPr>
          <p:cNvPr id="750" name="Google Shape;750;p37">
            <a:extLst>
              <a:ext uri="{FF2B5EF4-FFF2-40B4-BE49-F238E27FC236}">
                <a16:creationId xmlns:a16="http://schemas.microsoft.com/office/drawing/2014/main" id="{BA68EBCA-0E1D-4B60-3F0E-6A84070B0435}"/>
              </a:ext>
            </a:extLst>
          </p:cNvPr>
          <p:cNvGrpSpPr/>
          <p:nvPr/>
        </p:nvGrpSpPr>
        <p:grpSpPr>
          <a:xfrm rot="5523925">
            <a:off x="-257072" y="912344"/>
            <a:ext cx="1478489" cy="1657387"/>
            <a:chOff x="4326150" y="1139100"/>
            <a:chExt cx="1903050" cy="2133850"/>
          </a:xfrm>
        </p:grpSpPr>
        <p:sp>
          <p:nvSpPr>
            <p:cNvPr id="751" name="Google Shape;751;p37">
              <a:extLst>
                <a:ext uri="{FF2B5EF4-FFF2-40B4-BE49-F238E27FC236}">
                  <a16:creationId xmlns:a16="http://schemas.microsoft.com/office/drawing/2014/main" id="{6AE6A659-C927-750C-7516-51D2DF352B75}"/>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a:extLst>
                <a:ext uri="{FF2B5EF4-FFF2-40B4-BE49-F238E27FC236}">
                  <a16:creationId xmlns:a16="http://schemas.microsoft.com/office/drawing/2014/main" id="{A94C0134-3530-EFBC-DF0E-62C72D039763}"/>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a:extLst>
                <a:ext uri="{FF2B5EF4-FFF2-40B4-BE49-F238E27FC236}">
                  <a16:creationId xmlns:a16="http://schemas.microsoft.com/office/drawing/2014/main" id="{AF89FD7C-D0CD-076B-E259-B84C16F10473}"/>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a:extLst>
                <a:ext uri="{FF2B5EF4-FFF2-40B4-BE49-F238E27FC236}">
                  <a16:creationId xmlns:a16="http://schemas.microsoft.com/office/drawing/2014/main" id="{AFF76880-BAD8-34E2-66C3-21B63A4FABD5}"/>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a:extLst>
                <a:ext uri="{FF2B5EF4-FFF2-40B4-BE49-F238E27FC236}">
                  <a16:creationId xmlns:a16="http://schemas.microsoft.com/office/drawing/2014/main" id="{6D372A57-B3B6-1ABD-A807-481FA10A4D16}"/>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a:extLst>
                <a:ext uri="{FF2B5EF4-FFF2-40B4-BE49-F238E27FC236}">
                  <a16:creationId xmlns:a16="http://schemas.microsoft.com/office/drawing/2014/main" id="{E79F5CE9-C733-3E6D-17C6-96F9C1B72682}"/>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a:extLst>
                <a:ext uri="{FF2B5EF4-FFF2-40B4-BE49-F238E27FC236}">
                  <a16:creationId xmlns:a16="http://schemas.microsoft.com/office/drawing/2014/main" id="{15921621-564D-8F33-248C-5E9A9D05E252}"/>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a:extLst>
                <a:ext uri="{FF2B5EF4-FFF2-40B4-BE49-F238E27FC236}">
                  <a16:creationId xmlns:a16="http://schemas.microsoft.com/office/drawing/2014/main" id="{5499959B-6640-0AA7-58F9-4CD41A8A0A50}"/>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a:extLst>
                <a:ext uri="{FF2B5EF4-FFF2-40B4-BE49-F238E27FC236}">
                  <a16:creationId xmlns:a16="http://schemas.microsoft.com/office/drawing/2014/main" id="{DB3969AB-030C-9E2F-C4D9-03D7661EFBEE}"/>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a:extLst>
                <a:ext uri="{FF2B5EF4-FFF2-40B4-BE49-F238E27FC236}">
                  <a16:creationId xmlns:a16="http://schemas.microsoft.com/office/drawing/2014/main" id="{3C16E256-BAF2-5E55-68F9-8EEA89ADC782}"/>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a:extLst>
                <a:ext uri="{FF2B5EF4-FFF2-40B4-BE49-F238E27FC236}">
                  <a16:creationId xmlns:a16="http://schemas.microsoft.com/office/drawing/2014/main" id="{93DD4CF7-853A-C04E-B0F1-11B95CF4AD0E}"/>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a:extLst>
                <a:ext uri="{FF2B5EF4-FFF2-40B4-BE49-F238E27FC236}">
                  <a16:creationId xmlns:a16="http://schemas.microsoft.com/office/drawing/2014/main" id="{27C5C190-4343-A8F5-0EFB-ADBFB74D7377}"/>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a:extLst>
                <a:ext uri="{FF2B5EF4-FFF2-40B4-BE49-F238E27FC236}">
                  <a16:creationId xmlns:a16="http://schemas.microsoft.com/office/drawing/2014/main" id="{F12EE848-5E02-39D0-889A-E6C7C217C454}"/>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a:extLst>
                <a:ext uri="{FF2B5EF4-FFF2-40B4-BE49-F238E27FC236}">
                  <a16:creationId xmlns:a16="http://schemas.microsoft.com/office/drawing/2014/main" id="{5F7977ED-E21A-206A-31FF-0859FD2D2DA0}"/>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a:extLst>
                <a:ext uri="{FF2B5EF4-FFF2-40B4-BE49-F238E27FC236}">
                  <a16:creationId xmlns:a16="http://schemas.microsoft.com/office/drawing/2014/main" id="{E0C4F24D-C1C8-CCC9-5FD8-2795580577FE}"/>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a:extLst>
                <a:ext uri="{FF2B5EF4-FFF2-40B4-BE49-F238E27FC236}">
                  <a16:creationId xmlns:a16="http://schemas.microsoft.com/office/drawing/2014/main" id="{1AA4C1B9-FB7B-FFE2-9D11-941B50ABCDCD}"/>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a:extLst>
                <a:ext uri="{FF2B5EF4-FFF2-40B4-BE49-F238E27FC236}">
                  <a16:creationId xmlns:a16="http://schemas.microsoft.com/office/drawing/2014/main" id="{10696283-E63A-3782-8CA6-8DA4473E02B6}"/>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a:extLst>
                <a:ext uri="{FF2B5EF4-FFF2-40B4-BE49-F238E27FC236}">
                  <a16:creationId xmlns:a16="http://schemas.microsoft.com/office/drawing/2014/main" id="{567C5FD5-3356-DD7F-2B32-7426908C3313}"/>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a:extLst>
              <a:ext uri="{FF2B5EF4-FFF2-40B4-BE49-F238E27FC236}">
                <a16:creationId xmlns:a16="http://schemas.microsoft.com/office/drawing/2014/main" id="{FD769EEF-7E30-FFCA-9F83-A6F868773E61}"/>
              </a:ext>
            </a:extLst>
          </p:cNvPr>
          <p:cNvGrpSpPr/>
          <p:nvPr/>
        </p:nvGrpSpPr>
        <p:grpSpPr>
          <a:xfrm rot="4820603">
            <a:off x="1609854" y="-420342"/>
            <a:ext cx="1147543" cy="1306762"/>
            <a:chOff x="238125" y="3155250"/>
            <a:chExt cx="1567526" cy="1785017"/>
          </a:xfrm>
        </p:grpSpPr>
        <p:sp>
          <p:nvSpPr>
            <p:cNvPr id="770" name="Google Shape;770;p37">
              <a:extLst>
                <a:ext uri="{FF2B5EF4-FFF2-40B4-BE49-F238E27FC236}">
                  <a16:creationId xmlns:a16="http://schemas.microsoft.com/office/drawing/2014/main" id="{854FDFC8-AF09-FF1B-8748-C396DAA7F5D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a:extLst>
                <a:ext uri="{FF2B5EF4-FFF2-40B4-BE49-F238E27FC236}">
                  <a16:creationId xmlns:a16="http://schemas.microsoft.com/office/drawing/2014/main" id="{ED60A346-4CE7-759E-5B50-2B884B21223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a:extLst>
              <a:ext uri="{FF2B5EF4-FFF2-40B4-BE49-F238E27FC236}">
                <a16:creationId xmlns:a16="http://schemas.microsoft.com/office/drawing/2014/main" id="{73231D06-CE22-F25D-68BA-7DC56EE3E65F}"/>
              </a:ext>
            </a:extLst>
          </p:cNvPr>
          <p:cNvGrpSpPr/>
          <p:nvPr/>
        </p:nvGrpSpPr>
        <p:grpSpPr>
          <a:xfrm rot="10447753" flipH="1">
            <a:off x="1000641" y="-527100"/>
            <a:ext cx="867657" cy="1548937"/>
            <a:chOff x="4588600" y="388175"/>
            <a:chExt cx="2739150" cy="4888225"/>
          </a:xfrm>
        </p:grpSpPr>
        <p:sp>
          <p:nvSpPr>
            <p:cNvPr id="773" name="Google Shape;773;p37">
              <a:extLst>
                <a:ext uri="{FF2B5EF4-FFF2-40B4-BE49-F238E27FC236}">
                  <a16:creationId xmlns:a16="http://schemas.microsoft.com/office/drawing/2014/main" id="{75F04209-1EA6-64C1-6311-91590E5766E0}"/>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a:extLst>
                <a:ext uri="{FF2B5EF4-FFF2-40B4-BE49-F238E27FC236}">
                  <a16:creationId xmlns:a16="http://schemas.microsoft.com/office/drawing/2014/main" id="{91123129-4A74-83A2-8F24-8F5C33CEEF5A}"/>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a:extLst>
              <a:ext uri="{FF2B5EF4-FFF2-40B4-BE49-F238E27FC236}">
                <a16:creationId xmlns:a16="http://schemas.microsoft.com/office/drawing/2014/main" id="{0D1D4634-4CB7-1E99-A422-923AEEC2E30D}"/>
              </a:ext>
            </a:extLst>
          </p:cNvPr>
          <p:cNvGrpSpPr/>
          <p:nvPr/>
        </p:nvGrpSpPr>
        <p:grpSpPr>
          <a:xfrm rot="-6176062">
            <a:off x="7826295" y="2648818"/>
            <a:ext cx="1478503" cy="1657511"/>
            <a:chOff x="4326150" y="1139100"/>
            <a:chExt cx="1903050" cy="2133850"/>
          </a:xfrm>
        </p:grpSpPr>
        <p:sp>
          <p:nvSpPr>
            <p:cNvPr id="776" name="Google Shape;776;p37">
              <a:extLst>
                <a:ext uri="{FF2B5EF4-FFF2-40B4-BE49-F238E27FC236}">
                  <a16:creationId xmlns:a16="http://schemas.microsoft.com/office/drawing/2014/main" id="{11A1D398-EA5A-D4CB-4B3A-DCE1BCC78B2E}"/>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a:extLst>
                <a:ext uri="{FF2B5EF4-FFF2-40B4-BE49-F238E27FC236}">
                  <a16:creationId xmlns:a16="http://schemas.microsoft.com/office/drawing/2014/main" id="{AD8ED366-69D5-4F36-D424-170D87A43921}"/>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a:extLst>
                <a:ext uri="{FF2B5EF4-FFF2-40B4-BE49-F238E27FC236}">
                  <a16:creationId xmlns:a16="http://schemas.microsoft.com/office/drawing/2014/main" id="{9F8511D0-1754-7FB3-0097-52820A4EACEE}"/>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a:extLst>
                <a:ext uri="{FF2B5EF4-FFF2-40B4-BE49-F238E27FC236}">
                  <a16:creationId xmlns:a16="http://schemas.microsoft.com/office/drawing/2014/main" id="{D8598E74-F54F-10F4-D619-AF2E8CA2CCFD}"/>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a:extLst>
                <a:ext uri="{FF2B5EF4-FFF2-40B4-BE49-F238E27FC236}">
                  <a16:creationId xmlns:a16="http://schemas.microsoft.com/office/drawing/2014/main" id="{56DADA4C-B2D0-621A-FE6A-94A7CC26D070}"/>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a:extLst>
                <a:ext uri="{FF2B5EF4-FFF2-40B4-BE49-F238E27FC236}">
                  <a16:creationId xmlns:a16="http://schemas.microsoft.com/office/drawing/2014/main" id="{400AE931-FF56-C0BA-D90C-F4D3FC78F51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a:extLst>
                <a:ext uri="{FF2B5EF4-FFF2-40B4-BE49-F238E27FC236}">
                  <a16:creationId xmlns:a16="http://schemas.microsoft.com/office/drawing/2014/main" id="{C5957500-31A6-BF72-BE1D-7D18EB4CD15B}"/>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a:extLst>
                <a:ext uri="{FF2B5EF4-FFF2-40B4-BE49-F238E27FC236}">
                  <a16:creationId xmlns:a16="http://schemas.microsoft.com/office/drawing/2014/main" id="{84D52439-3143-C8D1-EBE8-730F8CE2DD3C}"/>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a:extLst>
                <a:ext uri="{FF2B5EF4-FFF2-40B4-BE49-F238E27FC236}">
                  <a16:creationId xmlns:a16="http://schemas.microsoft.com/office/drawing/2014/main" id="{743ED604-78EB-FE3A-6862-1415CDB303A2}"/>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a:extLst>
                <a:ext uri="{FF2B5EF4-FFF2-40B4-BE49-F238E27FC236}">
                  <a16:creationId xmlns:a16="http://schemas.microsoft.com/office/drawing/2014/main" id="{E8E824CC-33AC-0268-E246-087E2C4EF7EB}"/>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a:extLst>
                <a:ext uri="{FF2B5EF4-FFF2-40B4-BE49-F238E27FC236}">
                  <a16:creationId xmlns:a16="http://schemas.microsoft.com/office/drawing/2014/main" id="{4233AAA6-4D6F-FE26-1877-0B58520BF33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a:extLst>
                <a:ext uri="{FF2B5EF4-FFF2-40B4-BE49-F238E27FC236}">
                  <a16:creationId xmlns:a16="http://schemas.microsoft.com/office/drawing/2014/main" id="{2A227140-63DB-B42D-CDA4-6C1782B5FBDE}"/>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a:extLst>
                <a:ext uri="{FF2B5EF4-FFF2-40B4-BE49-F238E27FC236}">
                  <a16:creationId xmlns:a16="http://schemas.microsoft.com/office/drawing/2014/main" id="{24B317AC-1194-B0E3-1127-81B302E93470}"/>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a:extLst>
                <a:ext uri="{FF2B5EF4-FFF2-40B4-BE49-F238E27FC236}">
                  <a16:creationId xmlns:a16="http://schemas.microsoft.com/office/drawing/2014/main" id="{5752A315-07A3-99B9-21D7-35A17D772A4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a:extLst>
                <a:ext uri="{FF2B5EF4-FFF2-40B4-BE49-F238E27FC236}">
                  <a16:creationId xmlns:a16="http://schemas.microsoft.com/office/drawing/2014/main" id="{CF807171-E7EE-F209-797B-D4D2D7166633}"/>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a:extLst>
                <a:ext uri="{FF2B5EF4-FFF2-40B4-BE49-F238E27FC236}">
                  <a16:creationId xmlns:a16="http://schemas.microsoft.com/office/drawing/2014/main" id="{552BD20C-8E40-931F-FA5E-9505D5228D4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a:extLst>
                <a:ext uri="{FF2B5EF4-FFF2-40B4-BE49-F238E27FC236}">
                  <a16:creationId xmlns:a16="http://schemas.microsoft.com/office/drawing/2014/main" id="{706C83AE-3F6A-F058-DACF-751D95135E19}"/>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a:extLst>
                <a:ext uri="{FF2B5EF4-FFF2-40B4-BE49-F238E27FC236}">
                  <a16:creationId xmlns:a16="http://schemas.microsoft.com/office/drawing/2014/main" id="{C1E00CF4-13BD-7985-D427-AFE6A45FD87E}"/>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a:extLst>
              <a:ext uri="{FF2B5EF4-FFF2-40B4-BE49-F238E27FC236}">
                <a16:creationId xmlns:a16="http://schemas.microsoft.com/office/drawing/2014/main" id="{975C1AF2-C0B4-4DDD-0576-31CD9BD59D5B}"/>
              </a:ext>
            </a:extLst>
          </p:cNvPr>
          <p:cNvGrpSpPr/>
          <p:nvPr/>
        </p:nvGrpSpPr>
        <p:grpSpPr>
          <a:xfrm rot="-6879424">
            <a:off x="6357402" y="4347836"/>
            <a:ext cx="1147503" cy="1306717"/>
            <a:chOff x="238125" y="3155250"/>
            <a:chExt cx="1567526" cy="1785017"/>
          </a:xfrm>
        </p:grpSpPr>
        <p:sp>
          <p:nvSpPr>
            <p:cNvPr id="795" name="Google Shape;795;p37">
              <a:extLst>
                <a:ext uri="{FF2B5EF4-FFF2-40B4-BE49-F238E27FC236}">
                  <a16:creationId xmlns:a16="http://schemas.microsoft.com/office/drawing/2014/main" id="{91887B0C-5DB1-B3BE-4EAE-B5170412CB7E}"/>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a:extLst>
                <a:ext uri="{FF2B5EF4-FFF2-40B4-BE49-F238E27FC236}">
                  <a16:creationId xmlns:a16="http://schemas.microsoft.com/office/drawing/2014/main" id="{8C67506C-17F1-85CE-372E-DC8F02C4DF8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a:extLst>
              <a:ext uri="{FF2B5EF4-FFF2-40B4-BE49-F238E27FC236}">
                <a16:creationId xmlns:a16="http://schemas.microsoft.com/office/drawing/2014/main" id="{D8BE67F0-3D47-4574-650B-447897C41BD1}"/>
              </a:ext>
            </a:extLst>
          </p:cNvPr>
          <p:cNvGrpSpPr/>
          <p:nvPr/>
        </p:nvGrpSpPr>
        <p:grpSpPr>
          <a:xfrm rot="-1251654" flipH="1">
            <a:off x="7217284" y="4018594"/>
            <a:ext cx="867666" cy="1548765"/>
            <a:chOff x="4588600" y="388175"/>
            <a:chExt cx="2739150" cy="4888225"/>
          </a:xfrm>
        </p:grpSpPr>
        <p:sp>
          <p:nvSpPr>
            <p:cNvPr id="798" name="Google Shape;798;p37">
              <a:extLst>
                <a:ext uri="{FF2B5EF4-FFF2-40B4-BE49-F238E27FC236}">
                  <a16:creationId xmlns:a16="http://schemas.microsoft.com/office/drawing/2014/main" id="{0AB5D218-D833-3893-B6C7-25C2F8439AA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a:extLst>
                <a:ext uri="{FF2B5EF4-FFF2-40B4-BE49-F238E27FC236}">
                  <a16:creationId xmlns:a16="http://schemas.microsoft.com/office/drawing/2014/main" id="{A137347B-74E6-4E15-95DC-3E11A6BC1DB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a:extLst>
              <a:ext uri="{FF2B5EF4-FFF2-40B4-BE49-F238E27FC236}">
                <a16:creationId xmlns:a16="http://schemas.microsoft.com/office/drawing/2014/main" id="{DE1C191D-2A96-4DF7-E816-0B6208D7E659}"/>
              </a:ext>
            </a:extLst>
          </p:cNvPr>
          <p:cNvGrpSpPr/>
          <p:nvPr/>
        </p:nvGrpSpPr>
        <p:grpSpPr>
          <a:xfrm rot="-7717046" flipH="1">
            <a:off x="6847286" y="-306063"/>
            <a:ext cx="867673" cy="1549117"/>
            <a:chOff x="4588600" y="388175"/>
            <a:chExt cx="2739150" cy="4888225"/>
          </a:xfrm>
        </p:grpSpPr>
        <p:sp>
          <p:nvSpPr>
            <p:cNvPr id="801" name="Google Shape;801;p37">
              <a:extLst>
                <a:ext uri="{FF2B5EF4-FFF2-40B4-BE49-F238E27FC236}">
                  <a16:creationId xmlns:a16="http://schemas.microsoft.com/office/drawing/2014/main" id="{41D4C2C4-E3BA-3A34-16F8-5C659FCD80F4}"/>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a:extLst>
                <a:ext uri="{FF2B5EF4-FFF2-40B4-BE49-F238E27FC236}">
                  <a16:creationId xmlns:a16="http://schemas.microsoft.com/office/drawing/2014/main" id="{3A1D5423-38FA-3164-43C3-B9CC4D6464A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a:extLst>
              <a:ext uri="{FF2B5EF4-FFF2-40B4-BE49-F238E27FC236}">
                <a16:creationId xmlns:a16="http://schemas.microsoft.com/office/drawing/2014/main" id="{27E49FC8-5A11-0B0F-8705-BD5AD89BEA49}"/>
              </a:ext>
            </a:extLst>
          </p:cNvPr>
          <p:cNvGrpSpPr/>
          <p:nvPr/>
        </p:nvGrpSpPr>
        <p:grpSpPr>
          <a:xfrm rot="3346089" flipH="1">
            <a:off x="1571865" y="4012259"/>
            <a:ext cx="867696" cy="1549150"/>
            <a:chOff x="4588600" y="388175"/>
            <a:chExt cx="2739150" cy="4888225"/>
          </a:xfrm>
        </p:grpSpPr>
        <p:sp>
          <p:nvSpPr>
            <p:cNvPr id="804" name="Google Shape;804;p37">
              <a:extLst>
                <a:ext uri="{FF2B5EF4-FFF2-40B4-BE49-F238E27FC236}">
                  <a16:creationId xmlns:a16="http://schemas.microsoft.com/office/drawing/2014/main" id="{297C5E50-2250-F3A4-468A-842C0FC9E6B1}"/>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a:extLst>
                <a:ext uri="{FF2B5EF4-FFF2-40B4-BE49-F238E27FC236}">
                  <a16:creationId xmlns:a16="http://schemas.microsoft.com/office/drawing/2014/main" id="{DE0371C5-5096-4ED6-35C6-67C80A4D5A04}"/>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a:extLst>
              <a:ext uri="{FF2B5EF4-FFF2-40B4-BE49-F238E27FC236}">
                <a16:creationId xmlns:a16="http://schemas.microsoft.com/office/drawing/2014/main" id="{5EFE571B-F0B6-8990-7510-C4E7D2C09729}"/>
              </a:ext>
            </a:extLst>
          </p:cNvPr>
          <p:cNvGrpSpPr/>
          <p:nvPr/>
        </p:nvGrpSpPr>
        <p:grpSpPr>
          <a:xfrm rot="-814383">
            <a:off x="748208" y="4322873"/>
            <a:ext cx="1147500" cy="1306713"/>
            <a:chOff x="238125" y="3155250"/>
            <a:chExt cx="1567526" cy="1785017"/>
          </a:xfrm>
        </p:grpSpPr>
        <p:sp>
          <p:nvSpPr>
            <p:cNvPr id="807" name="Google Shape;807;p37">
              <a:extLst>
                <a:ext uri="{FF2B5EF4-FFF2-40B4-BE49-F238E27FC236}">
                  <a16:creationId xmlns:a16="http://schemas.microsoft.com/office/drawing/2014/main" id="{F2F8DDFC-AFD4-180F-52CF-E127F33B3AC7}"/>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a:extLst>
                <a:ext uri="{FF2B5EF4-FFF2-40B4-BE49-F238E27FC236}">
                  <a16:creationId xmlns:a16="http://schemas.microsoft.com/office/drawing/2014/main" id="{E82E2450-AD61-252B-7D42-73308440BEB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a:extLst>
              <a:ext uri="{FF2B5EF4-FFF2-40B4-BE49-F238E27FC236}">
                <a16:creationId xmlns:a16="http://schemas.microsoft.com/office/drawing/2014/main" id="{43F2F212-3F10-F281-E8D1-0B32A3900BCA}"/>
              </a:ext>
            </a:extLst>
          </p:cNvPr>
          <p:cNvGrpSpPr/>
          <p:nvPr/>
        </p:nvGrpSpPr>
        <p:grpSpPr>
          <a:xfrm rot="-9367448">
            <a:off x="8141892" y="467180"/>
            <a:ext cx="1147500" cy="1306713"/>
            <a:chOff x="238125" y="3155250"/>
            <a:chExt cx="1567526" cy="1785017"/>
          </a:xfrm>
        </p:grpSpPr>
        <p:sp>
          <p:nvSpPr>
            <p:cNvPr id="810" name="Google Shape;810;p37">
              <a:extLst>
                <a:ext uri="{FF2B5EF4-FFF2-40B4-BE49-F238E27FC236}">
                  <a16:creationId xmlns:a16="http://schemas.microsoft.com/office/drawing/2014/main" id="{BB988DC2-EC5E-6A3A-071A-1A63A8A74B02}"/>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a:extLst>
                <a:ext uri="{FF2B5EF4-FFF2-40B4-BE49-F238E27FC236}">
                  <a16:creationId xmlns:a16="http://schemas.microsoft.com/office/drawing/2014/main" id="{E087E75E-AD1E-9A4B-3F6D-49167D9DBE0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a:extLst>
              <a:ext uri="{FF2B5EF4-FFF2-40B4-BE49-F238E27FC236}">
                <a16:creationId xmlns:a16="http://schemas.microsoft.com/office/drawing/2014/main" id="{722427B9-502D-1DC9-E8EE-C29D44B8917B}"/>
              </a:ext>
            </a:extLst>
          </p:cNvPr>
          <p:cNvGrpSpPr/>
          <p:nvPr/>
        </p:nvGrpSpPr>
        <p:grpSpPr>
          <a:xfrm rot="2197448">
            <a:off x="-32135" y="3088619"/>
            <a:ext cx="1147471" cy="1306680"/>
            <a:chOff x="238125" y="3155250"/>
            <a:chExt cx="1567526" cy="1785017"/>
          </a:xfrm>
        </p:grpSpPr>
        <p:sp>
          <p:nvSpPr>
            <p:cNvPr id="813" name="Google Shape;813;p37">
              <a:extLst>
                <a:ext uri="{FF2B5EF4-FFF2-40B4-BE49-F238E27FC236}">
                  <a16:creationId xmlns:a16="http://schemas.microsoft.com/office/drawing/2014/main" id="{3758F63E-D66F-B46C-9D5E-986989D051B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a:extLst>
                <a:ext uri="{FF2B5EF4-FFF2-40B4-BE49-F238E27FC236}">
                  <a16:creationId xmlns:a16="http://schemas.microsoft.com/office/drawing/2014/main" id="{A9A2396C-DC10-E979-F98E-3267165D21D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A5D38D65-172B-040B-C1BB-3A202403384D}"/>
              </a:ext>
            </a:extLst>
          </p:cNvPr>
          <p:cNvSpPr txBox="1"/>
          <p:nvPr/>
        </p:nvSpPr>
        <p:spPr>
          <a:xfrm>
            <a:off x="-12629" y="146173"/>
            <a:ext cx="9028761" cy="369332"/>
          </a:xfrm>
          <a:prstGeom prst="rect">
            <a:avLst/>
          </a:prstGeom>
          <a:solidFill>
            <a:schemeClr val="tx1"/>
          </a:solidFill>
          <a:ln>
            <a:solidFill>
              <a:schemeClr val="accent4"/>
            </a:solidFill>
          </a:ln>
        </p:spPr>
        <p:txBody>
          <a:bodyPr wrap="square" rtlCol="0">
            <a:spAutoFit/>
          </a:bodyPr>
          <a:lstStyle/>
          <a:p>
            <a:pPr algn="ctr"/>
            <a:r>
              <a:rPr lang="vi-VN" sz="1800" b="1" dirty="0">
                <a:solidFill>
                  <a:schemeClr val="accent4"/>
                </a:solidFill>
              </a:rPr>
              <a:t> Em hãy đọc thông tin, trường hợp </a:t>
            </a:r>
            <a:r>
              <a:rPr lang="en-US" sz="1800" b="1" dirty="0" err="1">
                <a:solidFill>
                  <a:schemeClr val="accent4"/>
                </a:solidFill>
              </a:rPr>
              <a:t>trong</a:t>
            </a:r>
            <a:r>
              <a:rPr lang="en-US" sz="1800" b="1" dirty="0">
                <a:solidFill>
                  <a:schemeClr val="accent4"/>
                </a:solidFill>
              </a:rPr>
              <a:t> SGK tr. 55-56 </a:t>
            </a:r>
            <a:r>
              <a:rPr lang="vi-VN" sz="1800" b="1" dirty="0">
                <a:solidFill>
                  <a:schemeClr val="accent4"/>
                </a:solidFill>
              </a:rPr>
              <a:t>và thực hiện yêu cầu</a:t>
            </a:r>
            <a:r>
              <a:rPr lang="en-US" sz="1800" b="1" dirty="0">
                <a:solidFill>
                  <a:schemeClr val="accent4"/>
                </a:solidFill>
              </a:rPr>
              <a:t>.</a:t>
            </a:r>
          </a:p>
        </p:txBody>
      </p:sp>
      <p:pic>
        <p:nvPicPr>
          <p:cNvPr id="4" name="Picture 3">
            <a:extLst>
              <a:ext uri="{FF2B5EF4-FFF2-40B4-BE49-F238E27FC236}">
                <a16:creationId xmlns:a16="http://schemas.microsoft.com/office/drawing/2014/main" id="{CEAF623F-C92F-41C3-61FE-E6102785093B}"/>
              </a:ext>
            </a:extLst>
          </p:cNvPr>
          <p:cNvPicPr>
            <a:picLocks noChangeAspect="1"/>
          </p:cNvPicPr>
          <p:nvPr/>
        </p:nvPicPr>
        <p:blipFill>
          <a:blip r:embed="rId3"/>
          <a:stretch>
            <a:fillRect/>
          </a:stretch>
        </p:blipFill>
        <p:spPr>
          <a:xfrm>
            <a:off x="763780" y="749286"/>
            <a:ext cx="7676552" cy="1354686"/>
          </a:xfrm>
          <a:prstGeom prst="rect">
            <a:avLst/>
          </a:prstGeom>
        </p:spPr>
      </p:pic>
      <p:pic>
        <p:nvPicPr>
          <p:cNvPr id="7" name="Picture 6">
            <a:extLst>
              <a:ext uri="{FF2B5EF4-FFF2-40B4-BE49-F238E27FC236}">
                <a16:creationId xmlns:a16="http://schemas.microsoft.com/office/drawing/2014/main" id="{29281672-56D1-5E90-B93E-ABBB39530CE1}"/>
              </a:ext>
            </a:extLst>
          </p:cNvPr>
          <p:cNvPicPr>
            <a:picLocks noChangeAspect="1"/>
          </p:cNvPicPr>
          <p:nvPr/>
        </p:nvPicPr>
        <p:blipFill>
          <a:blip r:embed="rId4"/>
          <a:stretch>
            <a:fillRect/>
          </a:stretch>
        </p:blipFill>
        <p:spPr>
          <a:xfrm>
            <a:off x="696989" y="2420140"/>
            <a:ext cx="7717714" cy="2385138"/>
          </a:xfrm>
          <a:prstGeom prst="rect">
            <a:avLst/>
          </a:prstGeom>
        </p:spPr>
      </p:pic>
    </p:spTree>
    <p:extLst>
      <p:ext uri="{BB962C8B-B14F-4D97-AF65-F5344CB8AC3E}">
        <p14:creationId xmlns:p14="http://schemas.microsoft.com/office/powerpoint/2010/main" val="42596880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a:extLst>
            <a:ext uri="{FF2B5EF4-FFF2-40B4-BE49-F238E27FC236}">
              <a16:creationId xmlns:a16="http://schemas.microsoft.com/office/drawing/2014/main" id="{E4F80D6C-0811-74C6-BE85-E433BC857F63}"/>
            </a:ext>
          </a:extLst>
        </p:cNvPr>
        <p:cNvGrpSpPr/>
        <p:nvPr/>
      </p:nvGrpSpPr>
      <p:grpSpPr>
        <a:xfrm>
          <a:off x="0" y="0"/>
          <a:ext cx="0" cy="0"/>
          <a:chOff x="0" y="0"/>
          <a:chExt cx="0" cy="0"/>
        </a:xfrm>
      </p:grpSpPr>
      <p:grpSp>
        <p:nvGrpSpPr>
          <p:cNvPr id="750" name="Google Shape;750;p37">
            <a:extLst>
              <a:ext uri="{FF2B5EF4-FFF2-40B4-BE49-F238E27FC236}">
                <a16:creationId xmlns:a16="http://schemas.microsoft.com/office/drawing/2014/main" id="{C597615E-9572-E782-EA98-A28EA5E6B1BC}"/>
              </a:ext>
            </a:extLst>
          </p:cNvPr>
          <p:cNvGrpSpPr/>
          <p:nvPr/>
        </p:nvGrpSpPr>
        <p:grpSpPr>
          <a:xfrm rot="5523925">
            <a:off x="-257072" y="912344"/>
            <a:ext cx="1478489" cy="1657387"/>
            <a:chOff x="4326150" y="1139100"/>
            <a:chExt cx="1903050" cy="2133850"/>
          </a:xfrm>
        </p:grpSpPr>
        <p:sp>
          <p:nvSpPr>
            <p:cNvPr id="751" name="Google Shape;751;p37">
              <a:extLst>
                <a:ext uri="{FF2B5EF4-FFF2-40B4-BE49-F238E27FC236}">
                  <a16:creationId xmlns:a16="http://schemas.microsoft.com/office/drawing/2014/main" id="{692AF3D2-BB05-B8A0-658B-819EE8A169F6}"/>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a:extLst>
                <a:ext uri="{FF2B5EF4-FFF2-40B4-BE49-F238E27FC236}">
                  <a16:creationId xmlns:a16="http://schemas.microsoft.com/office/drawing/2014/main" id="{8C65B207-8C94-5948-0CC9-43050D98C962}"/>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a:extLst>
                <a:ext uri="{FF2B5EF4-FFF2-40B4-BE49-F238E27FC236}">
                  <a16:creationId xmlns:a16="http://schemas.microsoft.com/office/drawing/2014/main" id="{91EE624F-2D3A-65DC-BEA8-59DD61AC9EE9}"/>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a:extLst>
                <a:ext uri="{FF2B5EF4-FFF2-40B4-BE49-F238E27FC236}">
                  <a16:creationId xmlns:a16="http://schemas.microsoft.com/office/drawing/2014/main" id="{6271514D-3D0F-E7AC-1EB7-01035C1C551E}"/>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a:extLst>
                <a:ext uri="{FF2B5EF4-FFF2-40B4-BE49-F238E27FC236}">
                  <a16:creationId xmlns:a16="http://schemas.microsoft.com/office/drawing/2014/main" id="{B4AA4884-7EB8-7183-3325-165F7102708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a:extLst>
                <a:ext uri="{FF2B5EF4-FFF2-40B4-BE49-F238E27FC236}">
                  <a16:creationId xmlns:a16="http://schemas.microsoft.com/office/drawing/2014/main" id="{B479BC6E-51F7-ED10-DCCD-5059C6E0DFA9}"/>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a:extLst>
                <a:ext uri="{FF2B5EF4-FFF2-40B4-BE49-F238E27FC236}">
                  <a16:creationId xmlns:a16="http://schemas.microsoft.com/office/drawing/2014/main" id="{F20A0D80-93B7-B3E2-7B87-BEE7E2FEB89B}"/>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a:extLst>
                <a:ext uri="{FF2B5EF4-FFF2-40B4-BE49-F238E27FC236}">
                  <a16:creationId xmlns:a16="http://schemas.microsoft.com/office/drawing/2014/main" id="{8031B3BE-2416-B472-BE8A-B239CFE58B88}"/>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a:extLst>
                <a:ext uri="{FF2B5EF4-FFF2-40B4-BE49-F238E27FC236}">
                  <a16:creationId xmlns:a16="http://schemas.microsoft.com/office/drawing/2014/main" id="{C08BD023-2BE9-F527-5A60-5A4CB5DEDBAC}"/>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a:extLst>
                <a:ext uri="{FF2B5EF4-FFF2-40B4-BE49-F238E27FC236}">
                  <a16:creationId xmlns:a16="http://schemas.microsoft.com/office/drawing/2014/main" id="{373296C7-E64D-2AEF-CD79-7EE9DAAF138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a:extLst>
                <a:ext uri="{FF2B5EF4-FFF2-40B4-BE49-F238E27FC236}">
                  <a16:creationId xmlns:a16="http://schemas.microsoft.com/office/drawing/2014/main" id="{5D3F9ED0-EEA2-667A-7AF9-8CACBD48995F}"/>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a:extLst>
                <a:ext uri="{FF2B5EF4-FFF2-40B4-BE49-F238E27FC236}">
                  <a16:creationId xmlns:a16="http://schemas.microsoft.com/office/drawing/2014/main" id="{DAC3405C-B6D4-1E15-A839-1D88ED7493F4}"/>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a:extLst>
                <a:ext uri="{FF2B5EF4-FFF2-40B4-BE49-F238E27FC236}">
                  <a16:creationId xmlns:a16="http://schemas.microsoft.com/office/drawing/2014/main" id="{09A25033-1C7A-0C4A-1043-3770C322F666}"/>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a:extLst>
                <a:ext uri="{FF2B5EF4-FFF2-40B4-BE49-F238E27FC236}">
                  <a16:creationId xmlns:a16="http://schemas.microsoft.com/office/drawing/2014/main" id="{A12DB002-64E1-98BB-5C06-E4F82B16C71F}"/>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a:extLst>
                <a:ext uri="{FF2B5EF4-FFF2-40B4-BE49-F238E27FC236}">
                  <a16:creationId xmlns:a16="http://schemas.microsoft.com/office/drawing/2014/main" id="{A50C9A02-9B2F-CDBB-F61F-B167DE1E4328}"/>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a:extLst>
                <a:ext uri="{FF2B5EF4-FFF2-40B4-BE49-F238E27FC236}">
                  <a16:creationId xmlns:a16="http://schemas.microsoft.com/office/drawing/2014/main" id="{B8CB07A5-41AA-EFC4-AD24-E9D26511582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a:extLst>
                <a:ext uri="{FF2B5EF4-FFF2-40B4-BE49-F238E27FC236}">
                  <a16:creationId xmlns:a16="http://schemas.microsoft.com/office/drawing/2014/main" id="{8755DF30-F1E5-5D85-F292-5CE2C3FA8D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a:extLst>
                <a:ext uri="{FF2B5EF4-FFF2-40B4-BE49-F238E27FC236}">
                  <a16:creationId xmlns:a16="http://schemas.microsoft.com/office/drawing/2014/main" id="{566E48E0-E904-79B5-3622-E1DB275BD9D0}"/>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a:extLst>
              <a:ext uri="{FF2B5EF4-FFF2-40B4-BE49-F238E27FC236}">
                <a16:creationId xmlns:a16="http://schemas.microsoft.com/office/drawing/2014/main" id="{21A57627-ED19-58C1-66E5-6AD53DD0BB37}"/>
              </a:ext>
            </a:extLst>
          </p:cNvPr>
          <p:cNvGrpSpPr/>
          <p:nvPr/>
        </p:nvGrpSpPr>
        <p:grpSpPr>
          <a:xfrm rot="4820603">
            <a:off x="1609854" y="-420342"/>
            <a:ext cx="1147543" cy="1306762"/>
            <a:chOff x="238125" y="3155250"/>
            <a:chExt cx="1567526" cy="1785017"/>
          </a:xfrm>
        </p:grpSpPr>
        <p:sp>
          <p:nvSpPr>
            <p:cNvPr id="770" name="Google Shape;770;p37">
              <a:extLst>
                <a:ext uri="{FF2B5EF4-FFF2-40B4-BE49-F238E27FC236}">
                  <a16:creationId xmlns:a16="http://schemas.microsoft.com/office/drawing/2014/main" id="{29D9E1A4-2693-64E5-AB5A-9D4C578D7072}"/>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a:extLst>
                <a:ext uri="{FF2B5EF4-FFF2-40B4-BE49-F238E27FC236}">
                  <a16:creationId xmlns:a16="http://schemas.microsoft.com/office/drawing/2014/main" id="{E957105B-F5EB-954F-4D30-4496485FA83D}"/>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a:extLst>
              <a:ext uri="{FF2B5EF4-FFF2-40B4-BE49-F238E27FC236}">
                <a16:creationId xmlns:a16="http://schemas.microsoft.com/office/drawing/2014/main" id="{64478D86-A663-A295-DF00-597F0DACBAF5}"/>
              </a:ext>
            </a:extLst>
          </p:cNvPr>
          <p:cNvGrpSpPr/>
          <p:nvPr/>
        </p:nvGrpSpPr>
        <p:grpSpPr>
          <a:xfrm rot="10447753" flipH="1">
            <a:off x="1000641" y="-527100"/>
            <a:ext cx="867657" cy="1548937"/>
            <a:chOff x="4588600" y="388175"/>
            <a:chExt cx="2739150" cy="4888225"/>
          </a:xfrm>
        </p:grpSpPr>
        <p:sp>
          <p:nvSpPr>
            <p:cNvPr id="773" name="Google Shape;773;p37">
              <a:extLst>
                <a:ext uri="{FF2B5EF4-FFF2-40B4-BE49-F238E27FC236}">
                  <a16:creationId xmlns:a16="http://schemas.microsoft.com/office/drawing/2014/main" id="{D7C6D3AF-526E-3239-BA26-177BF85D749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a:extLst>
                <a:ext uri="{FF2B5EF4-FFF2-40B4-BE49-F238E27FC236}">
                  <a16:creationId xmlns:a16="http://schemas.microsoft.com/office/drawing/2014/main" id="{E612D8C0-3E3F-79ED-E208-6B81BDBF854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a:extLst>
              <a:ext uri="{FF2B5EF4-FFF2-40B4-BE49-F238E27FC236}">
                <a16:creationId xmlns:a16="http://schemas.microsoft.com/office/drawing/2014/main" id="{3BA40FBD-4EF6-7A70-BCE2-121C3F82DC6A}"/>
              </a:ext>
            </a:extLst>
          </p:cNvPr>
          <p:cNvGrpSpPr/>
          <p:nvPr/>
        </p:nvGrpSpPr>
        <p:grpSpPr>
          <a:xfrm rot="-6176062">
            <a:off x="7826295" y="2648818"/>
            <a:ext cx="1478503" cy="1657511"/>
            <a:chOff x="4326150" y="1139100"/>
            <a:chExt cx="1903050" cy="2133850"/>
          </a:xfrm>
        </p:grpSpPr>
        <p:sp>
          <p:nvSpPr>
            <p:cNvPr id="776" name="Google Shape;776;p37">
              <a:extLst>
                <a:ext uri="{FF2B5EF4-FFF2-40B4-BE49-F238E27FC236}">
                  <a16:creationId xmlns:a16="http://schemas.microsoft.com/office/drawing/2014/main" id="{F32D65C9-6D46-C1DF-7265-3CF8DC63B058}"/>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a:extLst>
                <a:ext uri="{FF2B5EF4-FFF2-40B4-BE49-F238E27FC236}">
                  <a16:creationId xmlns:a16="http://schemas.microsoft.com/office/drawing/2014/main" id="{433C53D5-61DC-C7C8-0447-D9ED5A85FC4F}"/>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a:extLst>
                <a:ext uri="{FF2B5EF4-FFF2-40B4-BE49-F238E27FC236}">
                  <a16:creationId xmlns:a16="http://schemas.microsoft.com/office/drawing/2014/main" id="{CB4C7955-763D-0A35-295F-B750E4A335A2}"/>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a:extLst>
                <a:ext uri="{FF2B5EF4-FFF2-40B4-BE49-F238E27FC236}">
                  <a16:creationId xmlns:a16="http://schemas.microsoft.com/office/drawing/2014/main" id="{81C9D46C-F9DC-33F6-8782-F279BE080343}"/>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a:extLst>
                <a:ext uri="{FF2B5EF4-FFF2-40B4-BE49-F238E27FC236}">
                  <a16:creationId xmlns:a16="http://schemas.microsoft.com/office/drawing/2014/main" id="{87267F18-C67F-9BAB-E276-F52886366AA1}"/>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a:extLst>
                <a:ext uri="{FF2B5EF4-FFF2-40B4-BE49-F238E27FC236}">
                  <a16:creationId xmlns:a16="http://schemas.microsoft.com/office/drawing/2014/main" id="{9DC48CF1-3E61-C3F8-2F26-66B2E2ABA566}"/>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a:extLst>
                <a:ext uri="{FF2B5EF4-FFF2-40B4-BE49-F238E27FC236}">
                  <a16:creationId xmlns:a16="http://schemas.microsoft.com/office/drawing/2014/main" id="{9286348E-9F20-3762-55D6-AE1C0CCA5AD6}"/>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a:extLst>
                <a:ext uri="{FF2B5EF4-FFF2-40B4-BE49-F238E27FC236}">
                  <a16:creationId xmlns:a16="http://schemas.microsoft.com/office/drawing/2014/main" id="{C1DCA24E-9E49-8C0C-50A9-02F1134D97CF}"/>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a:extLst>
                <a:ext uri="{FF2B5EF4-FFF2-40B4-BE49-F238E27FC236}">
                  <a16:creationId xmlns:a16="http://schemas.microsoft.com/office/drawing/2014/main" id="{0178F3AB-7708-892C-7BB3-F0845EBE2163}"/>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a:extLst>
                <a:ext uri="{FF2B5EF4-FFF2-40B4-BE49-F238E27FC236}">
                  <a16:creationId xmlns:a16="http://schemas.microsoft.com/office/drawing/2014/main" id="{DEE607EE-3B09-8827-438B-67B0E16D3795}"/>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a:extLst>
                <a:ext uri="{FF2B5EF4-FFF2-40B4-BE49-F238E27FC236}">
                  <a16:creationId xmlns:a16="http://schemas.microsoft.com/office/drawing/2014/main" id="{DFFC965E-FB7E-8327-D2DD-AB208AC6F92F}"/>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a:extLst>
                <a:ext uri="{FF2B5EF4-FFF2-40B4-BE49-F238E27FC236}">
                  <a16:creationId xmlns:a16="http://schemas.microsoft.com/office/drawing/2014/main" id="{484B6C76-1BAE-CC49-87E5-8AEFF242A0B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a:extLst>
                <a:ext uri="{FF2B5EF4-FFF2-40B4-BE49-F238E27FC236}">
                  <a16:creationId xmlns:a16="http://schemas.microsoft.com/office/drawing/2014/main" id="{67037BE7-491E-69B5-7B0F-B79F92FD34E1}"/>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a:extLst>
                <a:ext uri="{FF2B5EF4-FFF2-40B4-BE49-F238E27FC236}">
                  <a16:creationId xmlns:a16="http://schemas.microsoft.com/office/drawing/2014/main" id="{7F50C2D1-CB52-30A7-7A9C-25794B808BD1}"/>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a:extLst>
                <a:ext uri="{FF2B5EF4-FFF2-40B4-BE49-F238E27FC236}">
                  <a16:creationId xmlns:a16="http://schemas.microsoft.com/office/drawing/2014/main" id="{C1A1E349-2FBC-E4D5-9CBE-AF9C8459EEDC}"/>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a:extLst>
                <a:ext uri="{FF2B5EF4-FFF2-40B4-BE49-F238E27FC236}">
                  <a16:creationId xmlns:a16="http://schemas.microsoft.com/office/drawing/2014/main" id="{C5EC2574-F628-A4CE-1B26-1FAB7E1273E6}"/>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a:extLst>
                <a:ext uri="{FF2B5EF4-FFF2-40B4-BE49-F238E27FC236}">
                  <a16:creationId xmlns:a16="http://schemas.microsoft.com/office/drawing/2014/main" id="{DD05AC33-6228-1843-BCA7-CD98BF815395}"/>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a:extLst>
                <a:ext uri="{FF2B5EF4-FFF2-40B4-BE49-F238E27FC236}">
                  <a16:creationId xmlns:a16="http://schemas.microsoft.com/office/drawing/2014/main" id="{9B39AB3D-0C4B-5B0E-E271-71F740B6F0BC}"/>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a:extLst>
              <a:ext uri="{FF2B5EF4-FFF2-40B4-BE49-F238E27FC236}">
                <a16:creationId xmlns:a16="http://schemas.microsoft.com/office/drawing/2014/main" id="{F55C7926-8A46-7F53-3A43-CC4365E9982E}"/>
              </a:ext>
            </a:extLst>
          </p:cNvPr>
          <p:cNvGrpSpPr/>
          <p:nvPr/>
        </p:nvGrpSpPr>
        <p:grpSpPr>
          <a:xfrm rot="-6879424">
            <a:off x="6357402" y="4347836"/>
            <a:ext cx="1147503" cy="1306717"/>
            <a:chOff x="238125" y="3155250"/>
            <a:chExt cx="1567526" cy="1785017"/>
          </a:xfrm>
        </p:grpSpPr>
        <p:sp>
          <p:nvSpPr>
            <p:cNvPr id="795" name="Google Shape;795;p37">
              <a:extLst>
                <a:ext uri="{FF2B5EF4-FFF2-40B4-BE49-F238E27FC236}">
                  <a16:creationId xmlns:a16="http://schemas.microsoft.com/office/drawing/2014/main" id="{3EBC8DC7-C21A-9CB5-8614-253C912B14B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a:extLst>
                <a:ext uri="{FF2B5EF4-FFF2-40B4-BE49-F238E27FC236}">
                  <a16:creationId xmlns:a16="http://schemas.microsoft.com/office/drawing/2014/main" id="{3F25806A-9D28-8EDA-DB43-7805313DDAEB}"/>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a:extLst>
              <a:ext uri="{FF2B5EF4-FFF2-40B4-BE49-F238E27FC236}">
                <a16:creationId xmlns:a16="http://schemas.microsoft.com/office/drawing/2014/main" id="{41060972-4926-9F13-DB2C-8E62FBCE0848}"/>
              </a:ext>
            </a:extLst>
          </p:cNvPr>
          <p:cNvGrpSpPr/>
          <p:nvPr/>
        </p:nvGrpSpPr>
        <p:grpSpPr>
          <a:xfrm rot="-1251654" flipH="1">
            <a:off x="7217284" y="4018594"/>
            <a:ext cx="867666" cy="1548765"/>
            <a:chOff x="4588600" y="388175"/>
            <a:chExt cx="2739150" cy="4888225"/>
          </a:xfrm>
        </p:grpSpPr>
        <p:sp>
          <p:nvSpPr>
            <p:cNvPr id="798" name="Google Shape;798;p37">
              <a:extLst>
                <a:ext uri="{FF2B5EF4-FFF2-40B4-BE49-F238E27FC236}">
                  <a16:creationId xmlns:a16="http://schemas.microsoft.com/office/drawing/2014/main" id="{C3498435-5285-9228-783E-442FC025B060}"/>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a:extLst>
                <a:ext uri="{FF2B5EF4-FFF2-40B4-BE49-F238E27FC236}">
                  <a16:creationId xmlns:a16="http://schemas.microsoft.com/office/drawing/2014/main" id="{2C4C925F-CBA4-6F5E-B71D-A90B3DE8CA13}"/>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a:extLst>
              <a:ext uri="{FF2B5EF4-FFF2-40B4-BE49-F238E27FC236}">
                <a16:creationId xmlns:a16="http://schemas.microsoft.com/office/drawing/2014/main" id="{26F0AAFE-7CF8-F6DC-24AE-E632026A49F5}"/>
              </a:ext>
            </a:extLst>
          </p:cNvPr>
          <p:cNvGrpSpPr/>
          <p:nvPr/>
        </p:nvGrpSpPr>
        <p:grpSpPr>
          <a:xfrm rot="-7717046" flipH="1">
            <a:off x="6847286" y="-306063"/>
            <a:ext cx="867673" cy="1549117"/>
            <a:chOff x="4588600" y="388175"/>
            <a:chExt cx="2739150" cy="4888225"/>
          </a:xfrm>
        </p:grpSpPr>
        <p:sp>
          <p:nvSpPr>
            <p:cNvPr id="801" name="Google Shape;801;p37">
              <a:extLst>
                <a:ext uri="{FF2B5EF4-FFF2-40B4-BE49-F238E27FC236}">
                  <a16:creationId xmlns:a16="http://schemas.microsoft.com/office/drawing/2014/main" id="{89258FB5-A24F-7522-5E33-5E6B8EFF3FB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a:extLst>
                <a:ext uri="{FF2B5EF4-FFF2-40B4-BE49-F238E27FC236}">
                  <a16:creationId xmlns:a16="http://schemas.microsoft.com/office/drawing/2014/main" id="{8D115F96-630C-8931-3DE4-241C7410F50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a:extLst>
              <a:ext uri="{FF2B5EF4-FFF2-40B4-BE49-F238E27FC236}">
                <a16:creationId xmlns:a16="http://schemas.microsoft.com/office/drawing/2014/main" id="{BC5B6939-64A2-0EF9-66EF-A7756DC8CDBD}"/>
              </a:ext>
            </a:extLst>
          </p:cNvPr>
          <p:cNvGrpSpPr/>
          <p:nvPr/>
        </p:nvGrpSpPr>
        <p:grpSpPr>
          <a:xfrm rot="3346089" flipH="1">
            <a:off x="1571865" y="4012259"/>
            <a:ext cx="867696" cy="1549150"/>
            <a:chOff x="4588600" y="388175"/>
            <a:chExt cx="2739150" cy="4888225"/>
          </a:xfrm>
        </p:grpSpPr>
        <p:sp>
          <p:nvSpPr>
            <p:cNvPr id="804" name="Google Shape;804;p37">
              <a:extLst>
                <a:ext uri="{FF2B5EF4-FFF2-40B4-BE49-F238E27FC236}">
                  <a16:creationId xmlns:a16="http://schemas.microsoft.com/office/drawing/2014/main" id="{601F5C07-6DA2-12E9-3E9B-2D23A7D5744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a:extLst>
                <a:ext uri="{FF2B5EF4-FFF2-40B4-BE49-F238E27FC236}">
                  <a16:creationId xmlns:a16="http://schemas.microsoft.com/office/drawing/2014/main" id="{68784BE1-FB4E-460A-2171-CEB8F0CE1411}"/>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a:extLst>
              <a:ext uri="{FF2B5EF4-FFF2-40B4-BE49-F238E27FC236}">
                <a16:creationId xmlns:a16="http://schemas.microsoft.com/office/drawing/2014/main" id="{2E791547-DAAC-D249-DECF-4AE4A1734FAB}"/>
              </a:ext>
            </a:extLst>
          </p:cNvPr>
          <p:cNvGrpSpPr/>
          <p:nvPr/>
        </p:nvGrpSpPr>
        <p:grpSpPr>
          <a:xfrm rot="-814383">
            <a:off x="748208" y="4322873"/>
            <a:ext cx="1147500" cy="1306713"/>
            <a:chOff x="238125" y="3155250"/>
            <a:chExt cx="1567526" cy="1785017"/>
          </a:xfrm>
        </p:grpSpPr>
        <p:sp>
          <p:nvSpPr>
            <p:cNvPr id="807" name="Google Shape;807;p37">
              <a:extLst>
                <a:ext uri="{FF2B5EF4-FFF2-40B4-BE49-F238E27FC236}">
                  <a16:creationId xmlns:a16="http://schemas.microsoft.com/office/drawing/2014/main" id="{8D91A256-1F35-28E6-67D9-5C4926849F9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a:extLst>
                <a:ext uri="{FF2B5EF4-FFF2-40B4-BE49-F238E27FC236}">
                  <a16:creationId xmlns:a16="http://schemas.microsoft.com/office/drawing/2014/main" id="{6E40CC5D-A6AB-2FCC-DF5B-BE30D9DFB45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a:extLst>
              <a:ext uri="{FF2B5EF4-FFF2-40B4-BE49-F238E27FC236}">
                <a16:creationId xmlns:a16="http://schemas.microsoft.com/office/drawing/2014/main" id="{DDD15F94-040B-6E3F-7BB2-E444C10ACF4F}"/>
              </a:ext>
            </a:extLst>
          </p:cNvPr>
          <p:cNvGrpSpPr/>
          <p:nvPr/>
        </p:nvGrpSpPr>
        <p:grpSpPr>
          <a:xfrm rot="-9367448">
            <a:off x="8141892" y="467180"/>
            <a:ext cx="1147500" cy="1306713"/>
            <a:chOff x="238125" y="3155250"/>
            <a:chExt cx="1567526" cy="1785017"/>
          </a:xfrm>
        </p:grpSpPr>
        <p:sp>
          <p:nvSpPr>
            <p:cNvPr id="810" name="Google Shape;810;p37">
              <a:extLst>
                <a:ext uri="{FF2B5EF4-FFF2-40B4-BE49-F238E27FC236}">
                  <a16:creationId xmlns:a16="http://schemas.microsoft.com/office/drawing/2014/main" id="{93F2A25D-FA11-E62F-5872-4D2CD60C3388}"/>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a:extLst>
                <a:ext uri="{FF2B5EF4-FFF2-40B4-BE49-F238E27FC236}">
                  <a16:creationId xmlns:a16="http://schemas.microsoft.com/office/drawing/2014/main" id="{C15BDFC5-D708-332E-E887-6A0AC961A1E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a:extLst>
              <a:ext uri="{FF2B5EF4-FFF2-40B4-BE49-F238E27FC236}">
                <a16:creationId xmlns:a16="http://schemas.microsoft.com/office/drawing/2014/main" id="{F0C4A4FB-5AD7-4477-3838-BB471916123D}"/>
              </a:ext>
            </a:extLst>
          </p:cNvPr>
          <p:cNvGrpSpPr/>
          <p:nvPr/>
        </p:nvGrpSpPr>
        <p:grpSpPr>
          <a:xfrm rot="2197448">
            <a:off x="-32135" y="3088619"/>
            <a:ext cx="1147471" cy="1306680"/>
            <a:chOff x="238125" y="3155250"/>
            <a:chExt cx="1567526" cy="1785017"/>
          </a:xfrm>
        </p:grpSpPr>
        <p:sp>
          <p:nvSpPr>
            <p:cNvPr id="813" name="Google Shape;813;p37">
              <a:extLst>
                <a:ext uri="{FF2B5EF4-FFF2-40B4-BE49-F238E27FC236}">
                  <a16:creationId xmlns:a16="http://schemas.microsoft.com/office/drawing/2014/main" id="{EC3CA493-CCD9-D545-59B8-34363446A37A}"/>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a:extLst>
                <a:ext uri="{FF2B5EF4-FFF2-40B4-BE49-F238E27FC236}">
                  <a16:creationId xmlns:a16="http://schemas.microsoft.com/office/drawing/2014/main" id="{A4483557-E063-AC1A-AAFE-E6745230829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7C68FA0E-15A0-50C0-512A-427A70CEEF2A}"/>
              </a:ext>
            </a:extLst>
          </p:cNvPr>
          <p:cNvPicPr>
            <a:picLocks noChangeAspect="1"/>
          </p:cNvPicPr>
          <p:nvPr/>
        </p:nvPicPr>
        <p:blipFill>
          <a:blip r:embed="rId3"/>
          <a:stretch>
            <a:fillRect/>
          </a:stretch>
        </p:blipFill>
        <p:spPr>
          <a:xfrm>
            <a:off x="1185684" y="268046"/>
            <a:ext cx="6599627" cy="2678642"/>
          </a:xfrm>
          <a:prstGeom prst="rect">
            <a:avLst/>
          </a:prstGeom>
        </p:spPr>
      </p:pic>
      <p:pic>
        <p:nvPicPr>
          <p:cNvPr id="6" name="Picture 5">
            <a:extLst>
              <a:ext uri="{FF2B5EF4-FFF2-40B4-BE49-F238E27FC236}">
                <a16:creationId xmlns:a16="http://schemas.microsoft.com/office/drawing/2014/main" id="{0FF5F52C-3995-7426-1C56-C3147091B1FC}"/>
              </a:ext>
            </a:extLst>
          </p:cNvPr>
          <p:cNvPicPr>
            <a:picLocks noChangeAspect="1"/>
          </p:cNvPicPr>
          <p:nvPr/>
        </p:nvPicPr>
        <p:blipFill>
          <a:blip r:embed="rId4"/>
          <a:stretch>
            <a:fillRect/>
          </a:stretch>
        </p:blipFill>
        <p:spPr>
          <a:xfrm>
            <a:off x="1209953" y="3181799"/>
            <a:ext cx="6512790" cy="1451333"/>
          </a:xfrm>
          <a:prstGeom prst="rect">
            <a:avLst/>
          </a:prstGeom>
        </p:spPr>
      </p:pic>
    </p:spTree>
    <p:extLst>
      <p:ext uri="{BB962C8B-B14F-4D97-AF65-F5344CB8AC3E}">
        <p14:creationId xmlns:p14="http://schemas.microsoft.com/office/powerpoint/2010/main" val="301610177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298F86-AB3B-4E57-AB15-50C7F4FAE49F}"/>
              </a:ext>
            </a:extLst>
          </p:cNvPr>
          <p:cNvSpPr txBox="1"/>
          <p:nvPr/>
        </p:nvSpPr>
        <p:spPr>
          <a:xfrm>
            <a:off x="301171" y="163363"/>
            <a:ext cx="8541657" cy="646331"/>
          </a:xfrm>
          <a:prstGeom prst="rect">
            <a:avLst/>
          </a:prstGeom>
          <a:solidFill>
            <a:schemeClr val="bg2"/>
          </a:solidFill>
        </p:spPr>
        <p:txBody>
          <a:bodyPr wrap="square" rtlCol="0">
            <a:spAutoFit/>
          </a:bodyPr>
          <a:lstStyle/>
          <a:p>
            <a:pPr algn="just"/>
            <a:r>
              <a:rPr lang="en-US" sz="1800" b="1" dirty="0" err="1">
                <a:solidFill>
                  <a:schemeClr val="tx1"/>
                </a:solidFill>
              </a:rPr>
              <a:t>Nhiệm</a:t>
            </a:r>
            <a:r>
              <a:rPr lang="en-US" sz="1800" b="1" dirty="0">
                <a:solidFill>
                  <a:schemeClr val="tx1"/>
                </a:solidFill>
              </a:rPr>
              <a:t> </a:t>
            </a:r>
            <a:r>
              <a:rPr lang="en-US" sz="1800" b="1" dirty="0" err="1">
                <a:solidFill>
                  <a:schemeClr val="tx1"/>
                </a:solidFill>
              </a:rPr>
              <a:t>vụ</a:t>
            </a:r>
            <a:r>
              <a:rPr lang="en-US" sz="1800" b="1" dirty="0">
                <a:solidFill>
                  <a:schemeClr val="tx1"/>
                </a:solidFill>
              </a:rPr>
              <a:t>: </a:t>
            </a:r>
            <a:r>
              <a:rPr lang="vi-VN" sz="1800" b="1" dirty="0">
                <a:solidFill>
                  <a:schemeClr val="tx1"/>
                </a:solidFill>
              </a:rPr>
              <a:t>Em hãy phân tích hành vi </a:t>
            </a:r>
            <a:r>
              <a:rPr lang="vi-VN" sz="1800" b="1" dirty="0" err="1">
                <a:solidFill>
                  <a:schemeClr val="tx1"/>
                </a:solidFill>
              </a:rPr>
              <a:t>vi</a:t>
            </a:r>
            <a:r>
              <a:rPr lang="vi-VN" sz="1800" b="1" dirty="0">
                <a:solidFill>
                  <a:schemeClr val="tx1"/>
                </a:solidFill>
              </a:rPr>
              <a:t> phạm trong việc nộp thuế của anh D </a:t>
            </a:r>
          </a:p>
          <a:p>
            <a:pPr algn="just"/>
            <a:r>
              <a:rPr lang="vi-VN" sz="1800" b="1" dirty="0">
                <a:solidFill>
                  <a:schemeClr val="tx1"/>
                </a:solidFill>
              </a:rPr>
              <a:t>ở trường hợp </a:t>
            </a:r>
            <a:r>
              <a:rPr lang="en-US" sz="1800" b="1" dirty="0" err="1">
                <a:solidFill>
                  <a:schemeClr val="tx1"/>
                </a:solidFill>
              </a:rPr>
              <a:t>sau</a:t>
            </a:r>
            <a:r>
              <a:rPr lang="vi-VN" sz="1800" b="1" dirty="0">
                <a:solidFill>
                  <a:schemeClr val="tx1"/>
                </a:solidFill>
              </a:rPr>
              <a:t>.</a:t>
            </a:r>
            <a:endParaRPr lang="en-US" sz="1800" b="1" dirty="0">
              <a:solidFill>
                <a:schemeClr val="tx1"/>
              </a:solidFill>
            </a:endParaRPr>
          </a:p>
        </p:txBody>
      </p:sp>
      <p:sp>
        <p:nvSpPr>
          <p:cNvPr id="12" name="TextBox 11">
            <a:extLst>
              <a:ext uri="{FF2B5EF4-FFF2-40B4-BE49-F238E27FC236}">
                <a16:creationId xmlns:a16="http://schemas.microsoft.com/office/drawing/2014/main" id="{4D3F6407-B181-4745-AC9E-965747D5704D}"/>
              </a:ext>
            </a:extLst>
          </p:cNvPr>
          <p:cNvSpPr txBox="1"/>
          <p:nvPr/>
        </p:nvSpPr>
        <p:spPr>
          <a:xfrm>
            <a:off x="3403601" y="897106"/>
            <a:ext cx="5326602" cy="4182705"/>
          </a:xfrm>
          <a:prstGeom prst="round2DiagRect">
            <a:avLst/>
          </a:prstGeom>
          <a:solidFill>
            <a:schemeClr val="accent6">
              <a:lumMod val="95000"/>
            </a:schemeClr>
          </a:solidFill>
          <a:ln w="38100">
            <a:solidFill>
              <a:srgbClr val="FFFF00"/>
            </a:solidFill>
          </a:ln>
          <a:effectLst>
            <a:glow rad="139700">
              <a:schemeClr val="accent1">
                <a:satMod val="175000"/>
                <a:alpha val="40000"/>
              </a:schemeClr>
            </a:glow>
          </a:effectLst>
        </p:spPr>
        <p:txBody>
          <a:bodyPr wrap="square" rtlCol="0">
            <a:spAutoFit/>
          </a:bodyPr>
          <a:lstStyle/>
          <a:p>
            <a:pPr algn="just">
              <a:lnSpc>
                <a:spcPct val="150000"/>
              </a:lnSpc>
            </a:pPr>
            <a:r>
              <a:rPr lang="vi-VN" sz="1800" dirty="0">
                <a:solidFill>
                  <a:srgbClr val="0070C0"/>
                </a:solidFill>
              </a:rPr>
              <a:t>Anh D kí hợp đồng lao động làm việc cho Công ty P với mức lương 25 triệu đồng mỗi tháng. Sau một năm làm việc, phòng Tài chính kế toán thông báo cho anh D về việc quyết toán thuế thu nhập cá nhân. Theo đó, anh D có thể thực hiện hoặc </a:t>
            </a:r>
            <a:r>
              <a:rPr lang="vi-VN" sz="1800" dirty="0" err="1">
                <a:solidFill>
                  <a:srgbClr val="0070C0"/>
                </a:solidFill>
              </a:rPr>
              <a:t>uỷ</a:t>
            </a:r>
            <a:r>
              <a:rPr lang="vi-VN" sz="1800" dirty="0">
                <a:solidFill>
                  <a:srgbClr val="0070C0"/>
                </a:solidFill>
              </a:rPr>
              <a:t> quyền cho công ty quyết toán thay. Tuy nhiên, do anh mải lo công việc nên đã không thực hiện nghĩa vụ nộp thuế đúng thời hạn.</a:t>
            </a:r>
          </a:p>
        </p:txBody>
      </p:sp>
      <p:pic>
        <p:nvPicPr>
          <p:cNvPr id="5" name="Picture 4">
            <a:extLst>
              <a:ext uri="{FF2B5EF4-FFF2-40B4-BE49-F238E27FC236}">
                <a16:creationId xmlns:a16="http://schemas.microsoft.com/office/drawing/2014/main" id="{6381D9D6-4B25-F46B-E79B-87F0183A9443}"/>
              </a:ext>
            </a:extLst>
          </p:cNvPr>
          <p:cNvPicPr>
            <a:picLocks noChangeAspect="1"/>
          </p:cNvPicPr>
          <p:nvPr/>
        </p:nvPicPr>
        <p:blipFill>
          <a:blip r:embed="rId3"/>
          <a:stretch>
            <a:fillRect/>
          </a:stretch>
        </p:blipFill>
        <p:spPr>
          <a:xfrm rot="1289566">
            <a:off x="563848" y="1746175"/>
            <a:ext cx="2315029" cy="2315029"/>
          </a:xfrm>
          <a:prstGeom prst="rect">
            <a:avLst/>
          </a:prstGeom>
        </p:spPr>
      </p:pic>
    </p:spTree>
    <p:extLst>
      <p:ext uri="{BB962C8B-B14F-4D97-AF65-F5344CB8AC3E}">
        <p14:creationId xmlns:p14="http://schemas.microsoft.com/office/powerpoint/2010/main" val="40637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393DA69-9AE4-0675-66C3-DB786228744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A08F0D-3E0E-4BC3-3F5B-85BC50F0D136}"/>
              </a:ext>
            </a:extLst>
          </p:cNvPr>
          <p:cNvSpPr txBox="1"/>
          <p:nvPr/>
        </p:nvSpPr>
        <p:spPr>
          <a:xfrm>
            <a:off x="61686" y="34288"/>
            <a:ext cx="1999344" cy="369332"/>
          </a:xfrm>
          <a:prstGeom prst="rect">
            <a:avLst/>
          </a:prstGeom>
          <a:solidFill>
            <a:schemeClr val="bg2"/>
          </a:solidFill>
        </p:spPr>
        <p:txBody>
          <a:bodyPr wrap="square" rtlCol="0">
            <a:spAutoFit/>
          </a:bodyPr>
          <a:lstStyle/>
          <a:p>
            <a:pPr algn="just"/>
            <a:r>
              <a:rPr lang="en-US" sz="1800" b="1" dirty="0" err="1">
                <a:solidFill>
                  <a:schemeClr val="tx1"/>
                </a:solidFill>
              </a:rPr>
              <a:t>Gợi</a:t>
            </a:r>
            <a:r>
              <a:rPr lang="en-US" sz="1800" b="1" dirty="0">
                <a:solidFill>
                  <a:schemeClr val="tx1"/>
                </a:solidFill>
              </a:rPr>
              <a:t> ý </a:t>
            </a:r>
            <a:r>
              <a:rPr lang="en-US" sz="1800" b="1" dirty="0" err="1">
                <a:solidFill>
                  <a:schemeClr val="tx1"/>
                </a:solidFill>
              </a:rPr>
              <a:t>phân</a:t>
            </a:r>
            <a:r>
              <a:rPr lang="en-US" sz="1800" b="1" dirty="0">
                <a:solidFill>
                  <a:schemeClr val="tx1"/>
                </a:solidFill>
              </a:rPr>
              <a:t> </a:t>
            </a:r>
            <a:r>
              <a:rPr lang="en-US" sz="1800" b="1" dirty="0" err="1">
                <a:solidFill>
                  <a:schemeClr val="tx1"/>
                </a:solidFill>
              </a:rPr>
              <a:t>tích</a:t>
            </a:r>
            <a:endParaRPr lang="en-US" sz="1800" b="1" dirty="0">
              <a:solidFill>
                <a:schemeClr val="tx1"/>
              </a:solidFill>
            </a:endParaRPr>
          </a:p>
        </p:txBody>
      </p:sp>
      <p:sp>
        <p:nvSpPr>
          <p:cNvPr id="12" name="TextBox 11">
            <a:extLst>
              <a:ext uri="{FF2B5EF4-FFF2-40B4-BE49-F238E27FC236}">
                <a16:creationId xmlns:a16="http://schemas.microsoft.com/office/drawing/2014/main" id="{B85B2BD9-EA68-E50E-06EF-3016B554CE3E}"/>
              </a:ext>
            </a:extLst>
          </p:cNvPr>
          <p:cNvSpPr txBox="1"/>
          <p:nvPr/>
        </p:nvSpPr>
        <p:spPr>
          <a:xfrm>
            <a:off x="3207417" y="218954"/>
            <a:ext cx="5326602" cy="4706041"/>
          </a:xfrm>
          <a:prstGeom prst="round2DiagRect">
            <a:avLst/>
          </a:prstGeom>
          <a:solidFill>
            <a:schemeClr val="accent6">
              <a:lumMod val="95000"/>
            </a:schemeClr>
          </a:solidFill>
          <a:ln w="38100">
            <a:solidFill>
              <a:srgbClr val="FFFF00"/>
            </a:solidFill>
          </a:ln>
          <a:effectLst>
            <a:glow rad="139700">
              <a:schemeClr val="accent1">
                <a:satMod val="175000"/>
                <a:alpha val="40000"/>
              </a:schemeClr>
            </a:glow>
          </a:effectLst>
        </p:spPr>
        <p:txBody>
          <a:bodyPr wrap="square" rtlCol="0">
            <a:spAutoFit/>
          </a:bodyPr>
          <a:lstStyle/>
          <a:p>
            <a:pPr algn="just">
              <a:lnSpc>
                <a:spcPct val="150000"/>
              </a:lnSpc>
            </a:pPr>
            <a:r>
              <a:rPr lang="en-US" dirty="0">
                <a:solidFill>
                  <a:srgbClr val="002060"/>
                </a:solidFill>
              </a:rPr>
              <a:t>      </a:t>
            </a:r>
            <a:r>
              <a:rPr lang="vi-VN" dirty="0">
                <a:solidFill>
                  <a:srgbClr val="002060"/>
                </a:solidFill>
              </a:rPr>
              <a:t>Hành vi </a:t>
            </a:r>
            <a:r>
              <a:rPr lang="vi-VN" dirty="0" err="1">
                <a:solidFill>
                  <a:srgbClr val="002060"/>
                </a:solidFill>
              </a:rPr>
              <a:t>vi</a:t>
            </a:r>
            <a:r>
              <a:rPr lang="vi-VN" dirty="0">
                <a:solidFill>
                  <a:srgbClr val="002060"/>
                </a:solidFill>
              </a:rPr>
              <a:t> phạm trong việc nộp thuế của anh D là chưa nộp tiền thuế đầy đủ, đúng thời hạn, đúng địa điểm. Theo đó, cơ sở pháp lí dựa trên khoản 3 Điều 17 Luật Quản lí Thuế năm 2019. Đồng thời, căn cứ theo quy định tại khoản 1 Điều 59 Luật Quản lí thuế 2019 quy định các trường hợp phải nộp tiền chậm nộp thuế gồm: Người nộp thuế chậm nộp tiền thuế so với thời hạn theo quy định, thời hạn gia hạn nộp thuế, thời hạn ghi trong thông báo của cơ quan quản lí thuế, thời hạn ghi trong quyết định ấn định thuế hoặc quyết định xử lí của cơ quan quản lí thuế. </a:t>
            </a:r>
            <a:endParaRPr lang="en-US" dirty="0">
              <a:solidFill>
                <a:srgbClr val="002060"/>
              </a:solidFill>
            </a:endParaRPr>
          </a:p>
          <a:p>
            <a:pPr algn="just">
              <a:lnSpc>
                <a:spcPct val="150000"/>
              </a:lnSpc>
            </a:pPr>
            <a:r>
              <a:rPr lang="en-US" dirty="0">
                <a:solidFill>
                  <a:srgbClr val="002060"/>
                </a:solidFill>
              </a:rPr>
              <a:t>      </a:t>
            </a:r>
            <a:r>
              <a:rPr lang="vi-VN" dirty="0">
                <a:solidFill>
                  <a:srgbClr val="002060"/>
                </a:solidFill>
              </a:rPr>
              <a:t>Như vậy, anh D phải nộp tiền thuế và tiền chậm nộp thuế. Việc tính tiền chậm nộp tiền phạt được quy định tại khoản 1 Điều 42 Nghị định 125/2020/NĐ-CP</a:t>
            </a:r>
            <a:r>
              <a:rPr lang="en-US" dirty="0">
                <a:solidFill>
                  <a:srgbClr val="002060"/>
                </a:solidFill>
              </a:rPr>
              <a:t>.</a:t>
            </a:r>
            <a:endParaRPr lang="vi-VN" dirty="0">
              <a:solidFill>
                <a:srgbClr val="002060"/>
              </a:solidFill>
            </a:endParaRPr>
          </a:p>
        </p:txBody>
      </p:sp>
      <p:pic>
        <p:nvPicPr>
          <p:cNvPr id="5" name="Picture 4">
            <a:extLst>
              <a:ext uri="{FF2B5EF4-FFF2-40B4-BE49-F238E27FC236}">
                <a16:creationId xmlns:a16="http://schemas.microsoft.com/office/drawing/2014/main" id="{F978CE33-D81D-9E62-3348-EC76CC37F71E}"/>
              </a:ext>
            </a:extLst>
          </p:cNvPr>
          <p:cNvPicPr>
            <a:picLocks noChangeAspect="1"/>
          </p:cNvPicPr>
          <p:nvPr/>
        </p:nvPicPr>
        <p:blipFill>
          <a:blip r:embed="rId3"/>
          <a:stretch>
            <a:fillRect/>
          </a:stretch>
        </p:blipFill>
        <p:spPr>
          <a:xfrm rot="1289566">
            <a:off x="179218" y="1296233"/>
            <a:ext cx="2315029" cy="2315029"/>
          </a:xfrm>
          <a:prstGeom prst="rect">
            <a:avLst/>
          </a:prstGeom>
        </p:spPr>
      </p:pic>
    </p:spTree>
    <p:extLst>
      <p:ext uri="{BB962C8B-B14F-4D97-AF65-F5344CB8AC3E}">
        <p14:creationId xmlns:p14="http://schemas.microsoft.com/office/powerpoint/2010/main" val="1323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BA8CD-4011-E6D9-B33F-8313B86E6525}"/>
              </a:ext>
            </a:extLst>
          </p:cNvPr>
          <p:cNvSpPr txBox="1"/>
          <p:nvPr/>
        </p:nvSpPr>
        <p:spPr>
          <a:xfrm>
            <a:off x="1113972" y="0"/>
            <a:ext cx="7783285" cy="1959937"/>
          </a:xfrm>
          <a:prstGeom prst="cloudCallout">
            <a:avLst>
              <a:gd name="adj1" fmla="val -23247"/>
              <a:gd name="adj2" fmla="val 72018"/>
            </a:avLst>
          </a:prstGeom>
          <a:solidFill>
            <a:schemeClr val="tx1"/>
          </a:solidFill>
          <a:ln>
            <a:solidFill>
              <a:schemeClr val="accent4"/>
            </a:solidFill>
          </a:ln>
        </p:spPr>
        <p:txBody>
          <a:bodyPr wrap="square">
            <a:spAutoFit/>
          </a:bodyPr>
          <a:lstStyle/>
          <a:p>
            <a:pPr algn="ctr">
              <a:lnSpc>
                <a:spcPct val="150000"/>
              </a:lnSpc>
            </a:pPr>
            <a:r>
              <a:rPr lang="vi-VN" sz="1800" b="1" dirty="0">
                <a:solidFill>
                  <a:schemeClr val="accent4"/>
                </a:solidFill>
                <a:latin typeface="Arial" panose="020B0604020202020204" pitchFamily="34" charset="0"/>
              </a:rPr>
              <a:t>Em hãy cho biết vì sao việc nộp thuế vừa là quyền lợi, vừa là nghĩa vụ </a:t>
            </a:r>
          </a:p>
          <a:p>
            <a:pPr algn="ctr">
              <a:lnSpc>
                <a:spcPct val="150000"/>
              </a:lnSpc>
            </a:pPr>
            <a:r>
              <a:rPr lang="vi-VN" sz="1800" b="1" dirty="0">
                <a:solidFill>
                  <a:schemeClr val="accent4"/>
                </a:solidFill>
                <a:latin typeface="Arial" panose="020B0604020202020204" pitchFamily="34" charset="0"/>
              </a:rPr>
              <a:t>của công dân.</a:t>
            </a:r>
            <a:endParaRPr lang="en-US" sz="1800" b="1" dirty="0">
              <a:solidFill>
                <a:schemeClr val="accent4"/>
              </a:solidFill>
            </a:endParaRPr>
          </a:p>
        </p:txBody>
      </p:sp>
      <p:pic>
        <p:nvPicPr>
          <p:cNvPr id="3" name="Picture 2" descr="Icon&#10;&#10;Description automatically generated">
            <a:extLst>
              <a:ext uri="{FF2B5EF4-FFF2-40B4-BE49-F238E27FC236}">
                <a16:creationId xmlns:a16="http://schemas.microsoft.com/office/drawing/2014/main" id="{0FF810F1-FCCA-C339-D0A3-5EEF522FA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8" y="2846503"/>
            <a:ext cx="2296997" cy="2296997"/>
          </a:xfrm>
          <a:prstGeom prst="rect">
            <a:avLst/>
          </a:prstGeom>
        </p:spPr>
      </p:pic>
    </p:spTree>
    <p:extLst>
      <p:ext uri="{BB962C8B-B14F-4D97-AF65-F5344CB8AC3E}">
        <p14:creationId xmlns:p14="http://schemas.microsoft.com/office/powerpoint/2010/main" val="382082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p:cNvGrpSpPr/>
        <p:nvPr/>
      </p:nvGrpSpPr>
      <p:grpSpPr>
        <a:xfrm>
          <a:off x="0" y="0"/>
          <a:ext cx="0" cy="0"/>
          <a:chOff x="0" y="0"/>
          <a:chExt cx="0" cy="0"/>
        </a:xfrm>
      </p:grpSpPr>
      <p:grpSp>
        <p:nvGrpSpPr>
          <p:cNvPr id="284" name="Google Shape;284;p31"/>
          <p:cNvGrpSpPr/>
          <p:nvPr/>
        </p:nvGrpSpPr>
        <p:grpSpPr>
          <a:xfrm>
            <a:off x="994199" y="685385"/>
            <a:ext cx="8149801" cy="3962453"/>
            <a:chOff x="839815" y="742693"/>
            <a:chExt cx="8149801" cy="3962453"/>
          </a:xfrm>
        </p:grpSpPr>
        <p:sp>
          <p:nvSpPr>
            <p:cNvPr id="285" name="Google Shape;285;p31"/>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1"/>
            <p:cNvGrpSpPr/>
            <p:nvPr/>
          </p:nvGrpSpPr>
          <p:grpSpPr>
            <a:xfrm rot="472908">
              <a:off x="7744630" y="3329653"/>
              <a:ext cx="1161198" cy="1302027"/>
              <a:chOff x="4326150" y="1139100"/>
              <a:chExt cx="1903050" cy="2133850"/>
            </a:xfrm>
          </p:grpSpPr>
          <p:sp>
            <p:nvSpPr>
              <p:cNvPr id="288" name="Google Shape;288;p31"/>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1"/>
            <p:cNvGrpSpPr/>
            <p:nvPr/>
          </p:nvGrpSpPr>
          <p:grpSpPr>
            <a:xfrm>
              <a:off x="6319575" y="902761"/>
              <a:ext cx="2203715" cy="1760283"/>
              <a:chOff x="6441030" y="815970"/>
              <a:chExt cx="2250279" cy="1797305"/>
            </a:xfrm>
          </p:grpSpPr>
          <p:sp>
            <p:nvSpPr>
              <p:cNvPr id="307" name="Google Shape;307;p31"/>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1"/>
            <p:cNvGrpSpPr/>
            <p:nvPr/>
          </p:nvGrpSpPr>
          <p:grpSpPr>
            <a:xfrm>
              <a:off x="6300292" y="1818400"/>
              <a:ext cx="1946112" cy="2796566"/>
              <a:chOff x="1994500" y="238125"/>
              <a:chExt cx="3611425" cy="5188725"/>
            </a:xfrm>
          </p:grpSpPr>
          <p:sp>
            <p:nvSpPr>
              <p:cNvPr id="312" name="Google Shape;312;p31"/>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1"/>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1"/>
            <p:cNvGrpSpPr/>
            <p:nvPr/>
          </p:nvGrpSpPr>
          <p:grpSpPr>
            <a:xfrm rot="-782560" flipH="1">
              <a:off x="4738623" y="3338464"/>
              <a:ext cx="838339" cy="954657"/>
              <a:chOff x="238125" y="3155250"/>
              <a:chExt cx="1567526" cy="1785017"/>
            </a:xfrm>
          </p:grpSpPr>
          <p:sp>
            <p:nvSpPr>
              <p:cNvPr id="345" name="Google Shape;345;p31"/>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rot="-6015682">
              <a:off x="4840811" y="3564018"/>
              <a:ext cx="633958" cy="1131348"/>
              <a:chOff x="4588600" y="388175"/>
              <a:chExt cx="2739150" cy="4888225"/>
            </a:xfrm>
          </p:grpSpPr>
          <p:sp>
            <p:nvSpPr>
              <p:cNvPr id="348" name="Google Shape;348;p31"/>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1"/>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31"/>
            <p:cNvGrpSpPr/>
            <p:nvPr/>
          </p:nvGrpSpPr>
          <p:grpSpPr>
            <a:xfrm>
              <a:off x="5568185" y="2854119"/>
              <a:ext cx="1666566" cy="1760253"/>
              <a:chOff x="1327875" y="238125"/>
              <a:chExt cx="4935050" cy="5212475"/>
            </a:xfrm>
          </p:grpSpPr>
          <p:sp>
            <p:nvSpPr>
              <p:cNvPr id="352" name="Google Shape;352;p31"/>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1"/>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1"/>
          <p:cNvSpPr txBox="1">
            <a:spLocks noGrp="1"/>
          </p:cNvSpPr>
          <p:nvPr>
            <p:ph type="ctrTitle"/>
          </p:nvPr>
        </p:nvSpPr>
        <p:spPr>
          <a:xfrm>
            <a:off x="344390" y="1507069"/>
            <a:ext cx="6557324" cy="16297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Quyền</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tự</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do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kinh</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doanh</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b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b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và</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nghĩa</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vụ</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nộp</a:t>
            </a:r>
            <a:r>
              <a:rPr lang="en-US" sz="44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 </a:t>
            </a:r>
            <a:r>
              <a:rPr lang="en-US" sz="4400" dirty="0" err="1">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rPr>
              <a:t>thuế</a:t>
            </a:r>
            <a:endParaRPr sz="4800" dirty="0">
              <a:ln w="1905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5400000" algn="t" rotWithShape="0">
                  <a:prstClr val="black">
                    <a:alpha val="40000"/>
                  </a:prstClr>
                </a:outerShdw>
              </a:effectLst>
              <a:latin typeface="SVN-Russell" panose="02040603050506020204" pitchFamily="18" charset="0"/>
            </a:endParaRPr>
          </a:p>
        </p:txBody>
      </p:sp>
      <p:sp>
        <p:nvSpPr>
          <p:cNvPr id="3" name="TextBox 4">
            <a:extLst>
              <a:ext uri="{FF2B5EF4-FFF2-40B4-BE49-F238E27FC236}">
                <a16:creationId xmlns:a16="http://schemas.microsoft.com/office/drawing/2014/main" id="{CF31153B-863C-6B3C-3F44-9BBD6106DB32}"/>
              </a:ext>
            </a:extLst>
          </p:cNvPr>
          <p:cNvSpPr txBox="1"/>
          <p:nvPr/>
        </p:nvSpPr>
        <p:spPr>
          <a:xfrm>
            <a:off x="3564494" y="699352"/>
            <a:ext cx="27944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70C0"/>
                </a:solidFill>
                <a:latin typeface="SVN-Internation" panose="02040603050506020204" pitchFamily="18" charset="0"/>
              </a:rPr>
              <a:t>GIÁO DỤC CÔNG DÂN 9</a:t>
            </a:r>
          </a:p>
        </p:txBody>
      </p:sp>
      <p:sp>
        <p:nvSpPr>
          <p:cNvPr id="4" name="文本框 15">
            <a:extLst>
              <a:ext uri="{FF2B5EF4-FFF2-40B4-BE49-F238E27FC236}">
                <a16:creationId xmlns:a16="http://schemas.microsoft.com/office/drawing/2014/main" id="{5BE30714-E384-D3FD-AE7E-00527024563F}"/>
              </a:ext>
            </a:extLst>
          </p:cNvPr>
          <p:cNvSpPr txBox="1"/>
          <p:nvPr/>
        </p:nvSpPr>
        <p:spPr>
          <a:xfrm>
            <a:off x="511164" y="975321"/>
            <a:ext cx="176362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err="1">
                <a:solidFill>
                  <a:schemeClr val="bg1">
                    <a:lumMod val="50000"/>
                  </a:schemeClr>
                </a:solidFill>
                <a:latin typeface="SVN-Russell" panose="02040603050506020204" pitchFamily="18" charset="0"/>
                <a:ea typeface="inpin heiti" panose="00000500000000000000" pitchFamily="2" charset="-122"/>
                <a:sym typeface="inpin heiti" panose="00000500000000000000" pitchFamily="2" charset="-122"/>
              </a:rPr>
              <a:t>Bài</a:t>
            </a:r>
            <a:r>
              <a:rPr lang="en-US" altLang="zh-CN" sz="4000" dirty="0">
                <a:solidFill>
                  <a:schemeClr val="bg1">
                    <a:lumMod val="50000"/>
                  </a:schemeClr>
                </a:solidFill>
                <a:latin typeface="SVN-Russell" panose="02040603050506020204" pitchFamily="18" charset="0"/>
                <a:ea typeface="inpin heiti" panose="00000500000000000000" pitchFamily="2" charset="-122"/>
                <a:sym typeface="inpin heiti" panose="00000500000000000000" pitchFamily="2" charset="-122"/>
              </a:rPr>
              <a:t> 10:</a:t>
            </a:r>
          </a:p>
        </p:txBody>
      </p:sp>
      <p:sp>
        <p:nvSpPr>
          <p:cNvPr id="7" name="TextBox 6">
            <a:extLst>
              <a:ext uri="{FF2B5EF4-FFF2-40B4-BE49-F238E27FC236}">
                <a16:creationId xmlns:a16="http://schemas.microsoft.com/office/drawing/2014/main" id="{BFC66D3E-702C-796A-D3E1-394CEBE77891}"/>
              </a:ext>
            </a:extLst>
          </p:cNvPr>
          <p:cNvSpPr txBox="1"/>
          <p:nvPr/>
        </p:nvSpPr>
        <p:spPr>
          <a:xfrm>
            <a:off x="564797" y="3872894"/>
            <a:ext cx="3762568" cy="369332"/>
          </a:xfrm>
          <a:prstGeom prst="rect">
            <a:avLst/>
          </a:prstGeom>
          <a:noFill/>
        </p:spPr>
        <p:txBody>
          <a:bodyPr wrap="none" rtlCol="0">
            <a:spAutoFit/>
          </a:bodyPr>
          <a:lstStyle/>
          <a:p>
            <a:r>
              <a:rPr lang="en-US" sz="1800" dirty="0" err="1"/>
              <a:t>Giáo</a:t>
            </a:r>
            <a:r>
              <a:rPr lang="en-US" sz="1800" dirty="0"/>
              <a:t> </a:t>
            </a:r>
            <a:r>
              <a:rPr lang="en-US" sz="1800" dirty="0" err="1"/>
              <a:t>viên</a:t>
            </a:r>
            <a:r>
              <a:rPr lang="en-US" sz="1800" dirty="0"/>
              <a:t>: </a:t>
            </a:r>
            <a:r>
              <a:rPr lang="en-US" sz="1800" dirty="0" err="1"/>
              <a:t>Nguyễn</a:t>
            </a:r>
            <a:r>
              <a:rPr lang="en-US" sz="1800" dirty="0"/>
              <a:t> </a:t>
            </a:r>
            <a:r>
              <a:rPr lang="en-US" sz="1800" dirty="0" err="1"/>
              <a:t>Thị</a:t>
            </a:r>
            <a:r>
              <a:rPr lang="en-US" sz="1800" dirty="0"/>
              <a:t> Thanh Loan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B8DF5B-FE18-31EA-C43F-7C6B46E1DC30}"/>
              </a:ext>
            </a:extLst>
          </p:cNvPr>
          <p:cNvSpPr txBox="1"/>
          <p:nvPr/>
        </p:nvSpPr>
        <p:spPr>
          <a:xfrm>
            <a:off x="370112" y="121046"/>
            <a:ext cx="8533783" cy="400110"/>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Nộp</a:t>
            </a:r>
            <a:r>
              <a:rPr lang="en-US" sz="2000" b="1" dirty="0"/>
              <a:t> </a:t>
            </a:r>
            <a:r>
              <a:rPr lang="en-US" sz="2000" b="1" dirty="0" err="1"/>
              <a:t>thuế</a:t>
            </a:r>
            <a:r>
              <a:rPr lang="en-US" sz="2000" b="1" dirty="0"/>
              <a:t> là </a:t>
            </a:r>
            <a:r>
              <a:rPr lang="en-US" sz="2000" b="1" dirty="0" err="1"/>
              <a:t>quyền</a:t>
            </a:r>
            <a:r>
              <a:rPr lang="en-US" sz="2000" b="1" dirty="0"/>
              <a:t> </a:t>
            </a:r>
            <a:r>
              <a:rPr lang="en-US" sz="2000" b="1" dirty="0" err="1"/>
              <a:t>lợi</a:t>
            </a:r>
            <a:r>
              <a:rPr lang="en-US" sz="2000" b="1" dirty="0"/>
              <a:t> </a:t>
            </a:r>
            <a:r>
              <a:rPr lang="en-US" sz="2000" b="1" dirty="0" err="1"/>
              <a:t>và</a:t>
            </a:r>
            <a:r>
              <a:rPr lang="en-US" sz="2000" b="1" dirty="0"/>
              <a:t> </a:t>
            </a:r>
            <a:r>
              <a:rPr lang="en-US" sz="2000" b="1" dirty="0" err="1"/>
              <a:t>nghĩa</a:t>
            </a:r>
            <a:r>
              <a:rPr lang="en-US" sz="2000" b="1" dirty="0"/>
              <a:t> </a:t>
            </a:r>
            <a:r>
              <a:rPr lang="en-US" sz="2000" b="1" dirty="0" err="1"/>
              <a:t>vụ</a:t>
            </a:r>
            <a:r>
              <a:rPr lang="en-US" sz="2000" b="1" dirty="0"/>
              <a:t> </a:t>
            </a:r>
            <a:r>
              <a:rPr lang="en-US" sz="2000" b="1" dirty="0" err="1"/>
              <a:t>của</a:t>
            </a:r>
            <a:r>
              <a:rPr lang="en-US" sz="2000" b="1" dirty="0"/>
              <a:t> </a:t>
            </a:r>
            <a:r>
              <a:rPr lang="en-US" sz="2000" b="1" dirty="0" err="1"/>
              <a:t>công</a:t>
            </a:r>
            <a:r>
              <a:rPr lang="en-US" sz="2000" b="1" dirty="0"/>
              <a:t> </a:t>
            </a:r>
            <a:r>
              <a:rPr lang="en-US" sz="2000" b="1" dirty="0" err="1"/>
              <a:t>dân</a:t>
            </a:r>
            <a:r>
              <a:rPr lang="en-US" sz="2000" b="1" dirty="0"/>
              <a:t> vì </a:t>
            </a:r>
            <a:r>
              <a:rPr lang="en-US" sz="2000" b="1" dirty="0" err="1"/>
              <a:t>những</a:t>
            </a:r>
            <a:r>
              <a:rPr lang="en-US" sz="2000" b="1" dirty="0"/>
              <a:t> </a:t>
            </a:r>
            <a:r>
              <a:rPr lang="en-US" sz="2000" b="1" dirty="0" err="1"/>
              <a:t>lí</a:t>
            </a:r>
            <a:r>
              <a:rPr lang="en-US" sz="2000" b="1" dirty="0"/>
              <a:t> do </a:t>
            </a:r>
            <a:r>
              <a:rPr lang="en-US" sz="2000" b="1" dirty="0" err="1"/>
              <a:t>sau</a:t>
            </a:r>
            <a:r>
              <a:rPr lang="en-US" sz="2000" b="1" dirty="0"/>
              <a:t>:</a:t>
            </a:r>
          </a:p>
        </p:txBody>
      </p:sp>
      <p:graphicFrame>
        <p:nvGraphicFramePr>
          <p:cNvPr id="3" name="Diagram 2">
            <a:extLst>
              <a:ext uri="{FF2B5EF4-FFF2-40B4-BE49-F238E27FC236}">
                <a16:creationId xmlns:a16="http://schemas.microsoft.com/office/drawing/2014/main" id="{F1922D0B-7167-297F-772A-AA92D3047F8D}"/>
              </a:ext>
            </a:extLst>
          </p:cNvPr>
          <p:cNvGraphicFramePr/>
          <p:nvPr>
            <p:extLst>
              <p:ext uri="{D42A27DB-BD31-4B8C-83A1-F6EECF244321}">
                <p14:modId xmlns:p14="http://schemas.microsoft.com/office/powerpoint/2010/main" val="3663513970"/>
              </p:ext>
            </p:extLst>
          </p:nvPr>
        </p:nvGraphicFramePr>
        <p:xfrm>
          <a:off x="197757" y="827316"/>
          <a:ext cx="8748485" cy="4105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60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5AD6D5D0-53D5-633B-1B59-31C2AC3BD309}"/>
            </a:ext>
          </a:extLst>
        </p:cNvPr>
        <p:cNvGrpSpPr/>
        <p:nvPr/>
      </p:nvGrpSpPr>
      <p:grpSpPr>
        <a:xfrm>
          <a:off x="0" y="0"/>
          <a:ext cx="0" cy="0"/>
          <a:chOff x="0" y="0"/>
          <a:chExt cx="0" cy="0"/>
        </a:xfrm>
      </p:grpSpPr>
      <p:pic>
        <p:nvPicPr>
          <p:cNvPr id="3074" name="Picture 2" descr="Vector Cartoon Happy Businesswoman Paid Tax Stock Vector - Illustration of  hold, mail: 159869545">
            <a:extLst>
              <a:ext uri="{FF2B5EF4-FFF2-40B4-BE49-F238E27FC236}">
                <a16:creationId xmlns:a16="http://schemas.microsoft.com/office/drawing/2014/main" id="{5312CC56-99D0-2AD4-4F1F-CD2DB634C2F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1000">
                        <a14:foregroundMark x1="57000" y1="50125" x2="71000" y2="47250"/>
                        <a14:foregroundMark x1="37750" y1="29875" x2="38625" y2="31000"/>
                        <a14:foregroundMark x1="41500" y1="29375" x2="41500" y2="31000"/>
                        <a14:foregroundMark x1="45750" y1="30875" x2="43750" y2="33000"/>
                        <a14:foregroundMark x1="62500" y1="78250" x2="65000" y2="78125"/>
                        <a14:foregroundMark x1="23375" y1="78125" x2="26000" y2="78125"/>
                        <a14:foregroundMark x1="91000" y1="35750" x2="90375" y2="37375"/>
                      </a14:backgroundRemoval>
                    </a14:imgEffect>
                    <a14:imgEffect>
                      <a14:saturation sat="400000"/>
                    </a14:imgEffect>
                  </a14:imgLayer>
                </a14:imgProps>
              </a:ext>
              <a:ext uri="{28A0092B-C50C-407E-A947-70E740481C1C}">
                <a14:useLocalDpi xmlns:a14="http://schemas.microsoft.com/office/drawing/2010/main" val="0"/>
              </a:ext>
            </a:extLst>
          </a:blip>
          <a:srcRect l="8659" t="17354" r="12469" b="16050"/>
          <a:stretch/>
        </p:blipFill>
        <p:spPr bwMode="auto">
          <a:xfrm>
            <a:off x="2714171" y="1380553"/>
            <a:ext cx="2873830" cy="2426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2397E8-B78F-555A-1350-0BA671711FCF}"/>
              </a:ext>
            </a:extLst>
          </p:cNvPr>
          <p:cNvSpPr txBox="1"/>
          <p:nvPr/>
        </p:nvSpPr>
        <p:spPr>
          <a:xfrm>
            <a:off x="120756" y="1380553"/>
            <a:ext cx="2382957" cy="3139321"/>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giá trị gia tăng khi mua hàng </a:t>
            </a:r>
            <a:r>
              <a:rPr lang="vi-VN" sz="1800" dirty="0" err="1">
                <a:solidFill>
                  <a:schemeClr val="bg2"/>
                </a:solidFill>
              </a:rPr>
              <a:t>hoá</a:t>
            </a:r>
            <a:r>
              <a:rPr lang="en-US" sz="1800" dirty="0">
                <a:solidFill>
                  <a:schemeClr val="bg2"/>
                </a:solidFill>
              </a:rPr>
              <a:t>.</a:t>
            </a:r>
          </a:p>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nhập khẩu khi mua những sản phẩm từ nước ngoài</a:t>
            </a:r>
            <a:r>
              <a:rPr lang="en-US" sz="1800" dirty="0">
                <a:solidFill>
                  <a:schemeClr val="bg2"/>
                </a:solidFill>
              </a:rPr>
              <a:t>.</a:t>
            </a:r>
          </a:p>
          <a:p>
            <a:pPr marL="285750" indent="-285750" algn="just">
              <a:buFont typeface="Arial" panose="020B0604020202020204" pitchFamily="34" charset="0"/>
              <a:buChar char="•"/>
            </a:pPr>
            <a:r>
              <a:rPr lang="en-US" sz="1800" dirty="0">
                <a:solidFill>
                  <a:schemeClr val="bg2"/>
                </a:solidFill>
              </a:rPr>
              <a:t>T</a:t>
            </a:r>
            <a:r>
              <a:rPr lang="vi-VN" sz="1800" dirty="0">
                <a:solidFill>
                  <a:schemeClr val="bg2"/>
                </a:solidFill>
              </a:rPr>
              <a:t>huế thu nhập cá nhân cho cơ quan</a:t>
            </a:r>
            <a:r>
              <a:rPr lang="en-US" sz="1800" dirty="0">
                <a:solidFill>
                  <a:schemeClr val="bg2"/>
                </a:solidFill>
              </a:rPr>
              <a:t> </a:t>
            </a:r>
            <a:r>
              <a:rPr lang="vi-VN" sz="1800" dirty="0">
                <a:solidFill>
                  <a:schemeClr val="bg2"/>
                </a:solidFill>
              </a:rPr>
              <a:t>thuế khi có thu nhập lớn.</a:t>
            </a:r>
            <a:endParaRPr lang="en-US" sz="1800" dirty="0">
              <a:solidFill>
                <a:schemeClr val="bg2"/>
              </a:solidFill>
            </a:endParaRPr>
          </a:p>
        </p:txBody>
      </p:sp>
      <p:sp>
        <p:nvSpPr>
          <p:cNvPr id="5" name="TextBox 77">
            <a:extLst>
              <a:ext uri="{FF2B5EF4-FFF2-40B4-BE49-F238E27FC236}">
                <a16:creationId xmlns:a16="http://schemas.microsoft.com/office/drawing/2014/main" id="{FC407C0A-D512-10A0-7D88-06D04DE17D2B}"/>
              </a:ext>
            </a:extLst>
          </p:cNvPr>
          <p:cNvSpPr txBox="1"/>
          <p:nvPr/>
        </p:nvSpPr>
        <p:spPr>
          <a:xfrm>
            <a:off x="120757" y="794892"/>
            <a:ext cx="3362255" cy="461665"/>
          </a:xfrm>
          <a:prstGeom prst="rect">
            <a:avLst/>
          </a:prstGeom>
          <a:noFill/>
          <a:ln w="19050">
            <a:solidFill>
              <a:schemeClr val="accent4"/>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chemeClr val="bg2"/>
                </a:solidFill>
                <a:latin typeface="SVN-Russell" panose="02040603050506020204" pitchFamily="18" charset="0"/>
              </a:rPr>
              <a:t>VD </a:t>
            </a:r>
            <a:r>
              <a:rPr lang="en-US" sz="2400" dirty="0" err="1">
                <a:solidFill>
                  <a:schemeClr val="bg2"/>
                </a:solidFill>
                <a:latin typeface="SVN-Russell" panose="02040603050506020204" pitchFamily="18" charset="0"/>
              </a:rPr>
              <a:t>nghĩa</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vụ</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nộp</a:t>
            </a:r>
            <a:r>
              <a:rPr lang="en-US" sz="2400" dirty="0">
                <a:solidFill>
                  <a:schemeClr val="bg2"/>
                </a:solidFill>
                <a:latin typeface="SVN-Russell" panose="02040603050506020204" pitchFamily="18" charset="0"/>
              </a:rPr>
              <a:t> </a:t>
            </a:r>
            <a:r>
              <a:rPr lang="en-US" sz="2400" dirty="0" err="1">
                <a:solidFill>
                  <a:schemeClr val="bg2"/>
                </a:solidFill>
                <a:latin typeface="SVN-Russell" panose="02040603050506020204" pitchFamily="18" charset="0"/>
              </a:rPr>
              <a:t>thuế</a:t>
            </a:r>
            <a:endParaRPr lang="en-US" sz="2400" dirty="0">
              <a:solidFill>
                <a:schemeClr val="bg2"/>
              </a:solidFill>
              <a:latin typeface="SVN-Russell" panose="02040603050506020204" pitchFamily="18" charset="0"/>
            </a:endParaRPr>
          </a:p>
        </p:txBody>
      </p:sp>
      <p:sp>
        <p:nvSpPr>
          <p:cNvPr id="6" name="TextBox 77">
            <a:extLst>
              <a:ext uri="{FF2B5EF4-FFF2-40B4-BE49-F238E27FC236}">
                <a16:creationId xmlns:a16="http://schemas.microsoft.com/office/drawing/2014/main" id="{A05E9B03-6A9A-7FA1-BE96-139FB2883B76}"/>
              </a:ext>
            </a:extLst>
          </p:cNvPr>
          <p:cNvSpPr txBox="1"/>
          <p:nvPr/>
        </p:nvSpPr>
        <p:spPr>
          <a:xfrm>
            <a:off x="5588001" y="794891"/>
            <a:ext cx="3362255" cy="461665"/>
          </a:xfrm>
          <a:prstGeom prst="rect">
            <a:avLst/>
          </a:prstGeom>
          <a:noFill/>
          <a:ln w="19050">
            <a:solidFill>
              <a:srgbClr val="00206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chemeClr val="accent3">
                    <a:lumMod val="75000"/>
                  </a:schemeClr>
                </a:solidFill>
                <a:latin typeface="SVN-Russell" panose="02040603050506020204" pitchFamily="18" charset="0"/>
              </a:rPr>
              <a:t>VD </a:t>
            </a:r>
            <a:r>
              <a:rPr lang="en-US" sz="2400" dirty="0" err="1">
                <a:solidFill>
                  <a:schemeClr val="accent3">
                    <a:lumMod val="75000"/>
                  </a:schemeClr>
                </a:solidFill>
                <a:latin typeface="SVN-Russell" panose="02040603050506020204" pitchFamily="18" charset="0"/>
              </a:rPr>
              <a:t>quyền</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lợi</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nộp</a:t>
            </a:r>
            <a:r>
              <a:rPr lang="en-US" sz="2400" dirty="0">
                <a:solidFill>
                  <a:schemeClr val="accent3">
                    <a:lumMod val="75000"/>
                  </a:schemeClr>
                </a:solidFill>
                <a:latin typeface="SVN-Russell" panose="02040603050506020204" pitchFamily="18" charset="0"/>
              </a:rPr>
              <a:t> </a:t>
            </a:r>
            <a:r>
              <a:rPr lang="en-US" sz="2400" dirty="0" err="1">
                <a:solidFill>
                  <a:schemeClr val="accent3">
                    <a:lumMod val="75000"/>
                  </a:schemeClr>
                </a:solidFill>
                <a:latin typeface="SVN-Russell" panose="02040603050506020204" pitchFamily="18" charset="0"/>
              </a:rPr>
              <a:t>thuế</a:t>
            </a:r>
            <a:endParaRPr lang="en-US" sz="2400" dirty="0">
              <a:solidFill>
                <a:schemeClr val="accent3">
                  <a:lumMod val="75000"/>
                </a:schemeClr>
              </a:solidFill>
              <a:latin typeface="SVN-Russell" panose="02040603050506020204" pitchFamily="18" charset="0"/>
            </a:endParaRPr>
          </a:p>
        </p:txBody>
      </p:sp>
      <p:sp>
        <p:nvSpPr>
          <p:cNvPr id="9" name="TextBox 8">
            <a:extLst>
              <a:ext uri="{FF2B5EF4-FFF2-40B4-BE49-F238E27FC236}">
                <a16:creationId xmlns:a16="http://schemas.microsoft.com/office/drawing/2014/main" id="{77FF2D2F-97D2-2354-E3CA-E4A37A8BFDA2}"/>
              </a:ext>
            </a:extLst>
          </p:cNvPr>
          <p:cNvSpPr txBox="1"/>
          <p:nvPr/>
        </p:nvSpPr>
        <p:spPr>
          <a:xfrm>
            <a:off x="5588001" y="1380553"/>
            <a:ext cx="3177793" cy="3416320"/>
          </a:xfrm>
          <a:prstGeom prst="rect">
            <a:avLst/>
          </a:prstGeom>
          <a:noFill/>
        </p:spPr>
        <p:txBody>
          <a:bodyPr wrap="square">
            <a:spAutoFit/>
          </a:bodyPr>
          <a:lstStyle/>
          <a:p>
            <a:pPr marL="285750" indent="-285750" algn="just">
              <a:buFont typeface="Arial" panose="020B0604020202020204" pitchFamily="34" charset="0"/>
              <a:buChar char="•"/>
            </a:pPr>
            <a:r>
              <a:rPr lang="vi-VN" sz="1800" dirty="0">
                <a:solidFill>
                  <a:schemeClr val="accent3">
                    <a:lumMod val="75000"/>
                  </a:schemeClr>
                </a:solidFill>
                <a:effectLst/>
                <a:latin typeface="+mn-lt"/>
              </a:rPr>
              <a:t>Sử dụng những công trình công cộng như: đường, công viên,...</a:t>
            </a:r>
            <a:endParaRPr lang="en-US" sz="1800" dirty="0">
              <a:solidFill>
                <a:schemeClr val="accent3">
                  <a:lumMod val="75000"/>
                </a:schemeClr>
              </a:solidFill>
              <a:effectLst/>
              <a:latin typeface="+mn-lt"/>
            </a:endParaRP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sử dụng hệ thống nước sạch do Nhà nước xây dựng</a:t>
            </a:r>
            <a:r>
              <a:rPr lang="en-US" sz="1800" dirty="0">
                <a:solidFill>
                  <a:schemeClr val="accent3">
                    <a:lumMod val="75000"/>
                  </a:schemeClr>
                </a:solidFill>
                <a:effectLst/>
                <a:latin typeface="+mn-lt"/>
              </a:rPr>
              <a:t>.</a:t>
            </a: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sử dụng mạng lưới hệ thống điện</a:t>
            </a:r>
            <a:r>
              <a:rPr lang="en-US" sz="1800" dirty="0">
                <a:solidFill>
                  <a:schemeClr val="accent3">
                    <a:lumMod val="75000"/>
                  </a:schemeClr>
                </a:solidFill>
                <a:effectLst/>
                <a:latin typeface="+mn-lt"/>
              </a:rPr>
              <a:t>.</a:t>
            </a:r>
          </a:p>
          <a:p>
            <a:pPr marL="285750" indent="-285750" algn="just">
              <a:buFont typeface="Arial" panose="020B0604020202020204" pitchFamily="34" charset="0"/>
              <a:buChar char="•"/>
            </a:pPr>
            <a:r>
              <a:rPr lang="en-US" sz="1800" dirty="0">
                <a:solidFill>
                  <a:schemeClr val="accent3">
                    <a:lumMod val="75000"/>
                  </a:schemeClr>
                </a:solidFill>
                <a:effectLst/>
                <a:latin typeface="+mn-lt"/>
              </a:rPr>
              <a:t>Đ</a:t>
            </a:r>
            <a:r>
              <a:rPr lang="vi-VN" sz="1800" dirty="0" err="1">
                <a:solidFill>
                  <a:schemeClr val="accent3">
                    <a:lumMod val="75000"/>
                  </a:schemeClr>
                </a:solidFill>
                <a:effectLst/>
                <a:latin typeface="+mn-lt"/>
              </a:rPr>
              <a:t>ược</a:t>
            </a:r>
            <a:r>
              <a:rPr lang="vi-VN" sz="1800" dirty="0">
                <a:solidFill>
                  <a:schemeClr val="accent3">
                    <a:lumMod val="75000"/>
                  </a:schemeClr>
                </a:solidFill>
                <a:effectLst/>
                <a:latin typeface="+mn-lt"/>
              </a:rPr>
              <a:t> hỗ trợ những vấn đề xã hội như hộ nghèo, khó khăn do thiên tai, bệnh tật,…</a:t>
            </a:r>
            <a:endParaRPr lang="en-US" sz="1800" dirty="0">
              <a:solidFill>
                <a:schemeClr val="accent3">
                  <a:lumMod val="75000"/>
                </a:schemeClr>
              </a:solidFill>
              <a:latin typeface="+mn-lt"/>
            </a:endParaRPr>
          </a:p>
        </p:txBody>
      </p:sp>
    </p:spTree>
    <p:extLst>
      <p:ext uri="{BB962C8B-B14F-4D97-AF65-F5344CB8AC3E}">
        <p14:creationId xmlns:p14="http://schemas.microsoft.com/office/powerpoint/2010/main" val="306332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53584A-82CE-069F-7C80-1AC80810A194}"/>
              </a:ext>
            </a:extLst>
          </p:cNvPr>
          <p:cNvSpPr txBox="1"/>
          <p:nvPr/>
        </p:nvSpPr>
        <p:spPr>
          <a:xfrm>
            <a:off x="841353" y="835746"/>
            <a:ext cx="7530654" cy="646331"/>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1800" dirty="0"/>
              <a:t>Những quy định cơ bản của pháp luật về quyền tự do kinh doanh và nghĩa vụ </a:t>
            </a:r>
            <a:r>
              <a:rPr lang="en-US" sz="1800" dirty="0" err="1"/>
              <a:t>nộp</a:t>
            </a:r>
            <a:r>
              <a:rPr lang="vi-VN" sz="1800" dirty="0"/>
              <a:t> thuế: </a:t>
            </a:r>
            <a:endParaRPr lang="en-US" sz="1800" dirty="0"/>
          </a:p>
        </p:txBody>
      </p:sp>
      <p:sp>
        <p:nvSpPr>
          <p:cNvPr id="14" name="TextBox 13">
            <a:extLst>
              <a:ext uri="{FF2B5EF4-FFF2-40B4-BE49-F238E27FC236}">
                <a16:creationId xmlns:a16="http://schemas.microsoft.com/office/drawing/2014/main" id="{901893D3-13F7-F0A2-7889-6C1E2DECCFEC}"/>
              </a:ext>
            </a:extLst>
          </p:cNvPr>
          <p:cNvSpPr txBox="1"/>
          <p:nvPr/>
        </p:nvSpPr>
        <p:spPr>
          <a:xfrm>
            <a:off x="791384" y="2005460"/>
            <a:ext cx="7851515" cy="2585323"/>
          </a:xfrm>
          <a:prstGeom prst="rect">
            <a:avLst/>
          </a:prstGeom>
          <a:solidFill>
            <a:srgbClr val="E0EEF2"/>
          </a:solidFill>
          <a:ln w="19050">
            <a:solidFill>
              <a:schemeClr val="bg2"/>
            </a:solidFill>
            <a:prstDash val="sysDash"/>
          </a:ln>
        </p:spPr>
        <p:txBody>
          <a:bodyPr wrap="square">
            <a:spAutoFit/>
          </a:bodyPr>
          <a:lstStyle/>
          <a:p>
            <a:pPr algn="just"/>
            <a:r>
              <a:rPr lang="vi-VN" sz="1800" dirty="0"/>
              <a:t>+ Quyền và nghĩa vụ của công dân về tự do kinh doanh:</a:t>
            </a:r>
          </a:p>
          <a:p>
            <a:pPr algn="just"/>
            <a:r>
              <a:rPr lang="vi-VN" sz="1800" dirty="0"/>
              <a:t>• Quyền: tự do kinh doanh trong những ngành, nghề mà pháp luật không cấm; lựa chọn hình thức, quy mô kinh doanh; quyền tự chủ kinh doanh (vốn, thị trường, khách hàng, lĩnh vực đầu tư, kinh doanh,…).</a:t>
            </a:r>
            <a:endParaRPr lang="en-US" sz="1800" dirty="0"/>
          </a:p>
          <a:p>
            <a:pPr algn="just"/>
            <a:endParaRPr lang="vi-VN" sz="1800" dirty="0"/>
          </a:p>
          <a:p>
            <a:pPr algn="just"/>
            <a:r>
              <a:rPr lang="vi-VN" sz="1800" dirty="0"/>
              <a:t>• Nghĩa vụ: tuân thủ quy định của pháp luật về kinh doanh; đảm bảo quyền,</a:t>
            </a:r>
          </a:p>
          <a:p>
            <a:pPr algn="just"/>
            <a:r>
              <a:rPr lang="vi-VN" sz="1800" dirty="0"/>
              <a:t>lợi ích hợp pháp của người lao động trong doanh nghiệp và người tiêu dùng;</a:t>
            </a:r>
            <a:r>
              <a:rPr lang="en-US" sz="1800" dirty="0"/>
              <a:t> </a:t>
            </a:r>
            <a:r>
              <a:rPr lang="vi-VN" sz="1800" dirty="0"/>
              <a:t>tuân thủ các quy định khác của pháp luật về bảo vệ môi trường, an sinh xã hội.</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3"/>
          <a:stretch>
            <a:fillRect/>
          </a:stretch>
        </p:blipFill>
        <p:spPr>
          <a:xfrm>
            <a:off x="220454" y="785612"/>
            <a:ext cx="746598" cy="746598"/>
          </a:xfrm>
          <a:prstGeom prst="rect">
            <a:avLst/>
          </a:prstGeom>
        </p:spPr>
      </p:pic>
      <p:pic>
        <p:nvPicPr>
          <p:cNvPr id="2" name="Picture 1">
            <a:extLst>
              <a:ext uri="{FF2B5EF4-FFF2-40B4-BE49-F238E27FC236}">
                <a16:creationId xmlns:a16="http://schemas.microsoft.com/office/drawing/2014/main" id="{552BEE22-1A8C-7226-A6CD-57101D33EE52}"/>
              </a:ext>
            </a:extLst>
          </p:cNvPr>
          <p:cNvPicPr>
            <a:picLocks noChangeAspect="1"/>
          </p:cNvPicPr>
          <p:nvPr/>
        </p:nvPicPr>
        <p:blipFill>
          <a:blip r:embed="rId3"/>
          <a:stretch>
            <a:fillRect/>
          </a:stretch>
        </p:blipFill>
        <p:spPr>
          <a:xfrm>
            <a:off x="94755" y="2005460"/>
            <a:ext cx="746598" cy="746598"/>
          </a:xfrm>
          <a:prstGeom prst="rect">
            <a:avLst/>
          </a:prstGeom>
        </p:spPr>
      </p:pic>
    </p:spTree>
    <p:extLst>
      <p:ext uri="{BB962C8B-B14F-4D97-AF65-F5344CB8AC3E}">
        <p14:creationId xmlns:p14="http://schemas.microsoft.com/office/powerpoint/2010/main" val="501311707"/>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0DD89AD-1002-75AE-E3DB-2C276DD76EF5}"/>
              </a:ext>
            </a:extLst>
          </p:cNvPr>
          <p:cNvSpPr txBox="1"/>
          <p:nvPr/>
        </p:nvSpPr>
        <p:spPr>
          <a:xfrm>
            <a:off x="855898" y="3446220"/>
            <a:ext cx="7960372" cy="1323439"/>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1600" dirty="0"/>
              <a:t>Mọi người phải tuân thủ các quy định của pháp luật về quyền và nghĩa vụ của</a:t>
            </a:r>
            <a:r>
              <a:rPr lang="en-US" sz="1600" dirty="0"/>
              <a:t> </a:t>
            </a:r>
            <a:r>
              <a:rPr lang="vi-VN" sz="1600" dirty="0"/>
              <a:t>công dân về tự do kinh doanh và nghĩa vụ nộp thuế; tích cực tuyên truyền, vận động</a:t>
            </a:r>
            <a:r>
              <a:rPr lang="en-US" sz="1600" dirty="0"/>
              <a:t> </a:t>
            </a:r>
            <a:r>
              <a:rPr lang="vi-VN" sz="1600" dirty="0"/>
              <a:t>gia đình, xã hội thực hiện tốt quyền và nghĩa vụ của công dân về tự do kinh doanh</a:t>
            </a:r>
            <a:r>
              <a:rPr lang="en-US" sz="1600" dirty="0"/>
              <a:t> </a:t>
            </a:r>
            <a:r>
              <a:rPr lang="vi-VN" sz="1600" dirty="0"/>
              <a:t>và nghĩa vụ nộp thuế, cũng như đấu tranh với những biểu hiện tiêu cực trong</a:t>
            </a:r>
            <a:r>
              <a:rPr lang="en-US" sz="1600" dirty="0"/>
              <a:t> </a:t>
            </a:r>
            <a:r>
              <a:rPr lang="vi-VN" sz="1600" dirty="0"/>
              <a:t>kinh doanh và nộp thuế.</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3"/>
          <a:stretch>
            <a:fillRect/>
          </a:stretch>
        </p:blipFill>
        <p:spPr>
          <a:xfrm>
            <a:off x="163729" y="981264"/>
            <a:ext cx="746598" cy="746598"/>
          </a:xfrm>
          <a:prstGeom prst="rect">
            <a:avLst/>
          </a:prstGeom>
        </p:spPr>
      </p:pic>
      <p:pic>
        <p:nvPicPr>
          <p:cNvPr id="3" name="Picture 2">
            <a:extLst>
              <a:ext uri="{FF2B5EF4-FFF2-40B4-BE49-F238E27FC236}">
                <a16:creationId xmlns:a16="http://schemas.microsoft.com/office/drawing/2014/main" id="{46C995BE-DBE8-F399-3F1C-AB93C09AB023}"/>
              </a:ext>
            </a:extLst>
          </p:cNvPr>
          <p:cNvPicPr>
            <a:picLocks noChangeAspect="1"/>
          </p:cNvPicPr>
          <p:nvPr/>
        </p:nvPicPr>
        <p:blipFill>
          <a:blip r:embed="rId3"/>
          <a:stretch>
            <a:fillRect/>
          </a:stretch>
        </p:blipFill>
        <p:spPr>
          <a:xfrm>
            <a:off x="54872" y="3931753"/>
            <a:ext cx="746598" cy="746598"/>
          </a:xfrm>
          <a:prstGeom prst="rect">
            <a:avLst/>
          </a:prstGeom>
        </p:spPr>
      </p:pic>
      <p:sp>
        <p:nvSpPr>
          <p:cNvPr id="4" name="TextBox 3">
            <a:extLst>
              <a:ext uri="{FF2B5EF4-FFF2-40B4-BE49-F238E27FC236}">
                <a16:creationId xmlns:a16="http://schemas.microsoft.com/office/drawing/2014/main" id="{A7202DE3-AE90-BC05-347E-A37B37C4BAF3}"/>
              </a:ext>
            </a:extLst>
          </p:cNvPr>
          <p:cNvSpPr txBox="1"/>
          <p:nvPr/>
        </p:nvSpPr>
        <p:spPr>
          <a:xfrm>
            <a:off x="910327" y="974669"/>
            <a:ext cx="7851515" cy="2031325"/>
          </a:xfrm>
          <a:prstGeom prst="rect">
            <a:avLst/>
          </a:prstGeom>
          <a:solidFill>
            <a:srgbClr val="E0EEF2"/>
          </a:solidFill>
          <a:ln w="19050">
            <a:solidFill>
              <a:schemeClr val="bg2"/>
            </a:solidFill>
            <a:prstDash val="sysDash"/>
          </a:ln>
        </p:spPr>
        <p:txBody>
          <a:bodyPr wrap="square">
            <a:spAutoFit/>
          </a:bodyPr>
          <a:lstStyle/>
          <a:p>
            <a:pPr algn="just"/>
            <a:r>
              <a:rPr lang="vi-VN" sz="1800" dirty="0"/>
              <a:t>+ Nghĩa vụ và quyền của công dân về nộp thuế:</a:t>
            </a:r>
          </a:p>
          <a:p>
            <a:pPr algn="just"/>
            <a:r>
              <a:rPr lang="vi-VN" sz="1800" dirty="0"/>
              <a:t>• Nghĩa vụ: đăng kí thuế, khai thuế, nộp thuế đầy đủ, đúng thời hạn.</a:t>
            </a:r>
          </a:p>
          <a:p>
            <a:pPr algn="just"/>
            <a:endParaRPr lang="en-US" sz="1800" dirty="0"/>
          </a:p>
          <a:p>
            <a:pPr algn="just"/>
            <a:r>
              <a:rPr lang="vi-VN" sz="1800" dirty="0"/>
              <a:t>• Quyền: cung cấp thông tin để thực hiện quyền, nghĩa vụ nộp thuế; được giữ</a:t>
            </a:r>
            <a:r>
              <a:rPr lang="en-US" sz="1800" dirty="0"/>
              <a:t> </a:t>
            </a:r>
            <a:r>
              <a:rPr lang="vi-VN" sz="1800" dirty="0"/>
              <a:t>bí mật thông tin, trừ những thông tin phải cung cấp cho cơ quan thuế; được</a:t>
            </a:r>
            <a:r>
              <a:rPr lang="en-US" sz="1800" dirty="0"/>
              <a:t> </a:t>
            </a:r>
            <a:r>
              <a:rPr lang="vi-VN" sz="1800" dirty="0"/>
              <a:t>hưởng ưu đãi về thuế, hoàn thuế theo quy định của pháp luật về thuế, được hỗ trợ, hướng dẫn thực hiện việc nộp thuế;...</a:t>
            </a:r>
          </a:p>
        </p:txBody>
      </p:sp>
    </p:spTree>
    <p:extLst>
      <p:ext uri="{BB962C8B-B14F-4D97-AF65-F5344CB8AC3E}">
        <p14:creationId xmlns:p14="http://schemas.microsoft.com/office/powerpoint/2010/main" val="2595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oogle Shape;1927;p59">
            <a:extLst>
              <a:ext uri="{FF2B5EF4-FFF2-40B4-BE49-F238E27FC236}">
                <a16:creationId xmlns:a16="http://schemas.microsoft.com/office/drawing/2014/main" id="{BC119F6E-BD4E-FA55-E923-222F20257EDD}"/>
              </a:ext>
            </a:extLst>
          </p:cNvPr>
          <p:cNvGrpSpPr/>
          <p:nvPr/>
        </p:nvGrpSpPr>
        <p:grpSpPr>
          <a:xfrm>
            <a:off x="4776575" y="1217866"/>
            <a:ext cx="3889002" cy="2912734"/>
            <a:chOff x="4776575" y="1217866"/>
            <a:chExt cx="3889002" cy="2912734"/>
          </a:xfrm>
        </p:grpSpPr>
        <p:sp>
          <p:nvSpPr>
            <p:cNvPr id="8" name="Google Shape;1928;p59">
              <a:extLst>
                <a:ext uri="{FF2B5EF4-FFF2-40B4-BE49-F238E27FC236}">
                  <a16:creationId xmlns:a16="http://schemas.microsoft.com/office/drawing/2014/main" id="{64C65591-2347-BFC7-58B2-73749866C78A}"/>
                </a:ext>
              </a:extLst>
            </p:cNvPr>
            <p:cNvSpPr/>
            <p:nvPr/>
          </p:nvSpPr>
          <p:spPr>
            <a:xfrm>
              <a:off x="4776575" y="3945200"/>
              <a:ext cx="3476700" cy="1854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929;p59">
              <a:extLst>
                <a:ext uri="{FF2B5EF4-FFF2-40B4-BE49-F238E27FC236}">
                  <a16:creationId xmlns:a16="http://schemas.microsoft.com/office/drawing/2014/main" id="{3025A07F-3D5A-2F2E-80EF-26348703DC39}"/>
                </a:ext>
              </a:extLst>
            </p:cNvPr>
            <p:cNvGrpSpPr/>
            <p:nvPr/>
          </p:nvGrpSpPr>
          <p:grpSpPr>
            <a:xfrm>
              <a:off x="4826629" y="1433838"/>
              <a:ext cx="3838949" cy="2616249"/>
              <a:chOff x="1875500" y="3086675"/>
              <a:chExt cx="2985650" cy="2034725"/>
            </a:xfrm>
          </p:grpSpPr>
          <p:sp>
            <p:nvSpPr>
              <p:cNvPr id="87" name="Google Shape;1930;p59">
                <a:extLst>
                  <a:ext uri="{FF2B5EF4-FFF2-40B4-BE49-F238E27FC236}">
                    <a16:creationId xmlns:a16="http://schemas.microsoft.com/office/drawing/2014/main" id="{6FD5F2CE-F35E-186E-0CE4-89B5FC3CAD71}"/>
                  </a:ext>
                </a:extLst>
              </p:cNvPr>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1;p59">
                <a:extLst>
                  <a:ext uri="{FF2B5EF4-FFF2-40B4-BE49-F238E27FC236}">
                    <a16:creationId xmlns:a16="http://schemas.microsoft.com/office/drawing/2014/main" id="{5E0E4C46-1C95-D5B4-95CA-E2F3D68655A0}"/>
                  </a:ext>
                </a:extLst>
              </p:cNvPr>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32;p59">
              <a:extLst>
                <a:ext uri="{FF2B5EF4-FFF2-40B4-BE49-F238E27FC236}">
                  <a16:creationId xmlns:a16="http://schemas.microsoft.com/office/drawing/2014/main" id="{9BEB25D1-49D6-D433-32CA-4DFD8DD6087D}"/>
                </a:ext>
              </a:extLst>
            </p:cNvPr>
            <p:cNvGrpSpPr/>
            <p:nvPr/>
          </p:nvGrpSpPr>
          <p:grpSpPr>
            <a:xfrm>
              <a:off x="5028811" y="1433737"/>
              <a:ext cx="1795135" cy="2633782"/>
              <a:chOff x="238125" y="1866950"/>
              <a:chExt cx="1369600" cy="2009600"/>
            </a:xfrm>
          </p:grpSpPr>
          <p:sp>
            <p:nvSpPr>
              <p:cNvPr id="81" name="Google Shape;1933;p59">
                <a:extLst>
                  <a:ext uri="{FF2B5EF4-FFF2-40B4-BE49-F238E27FC236}">
                    <a16:creationId xmlns:a16="http://schemas.microsoft.com/office/drawing/2014/main" id="{DB3FA83E-4AD4-4D24-8DFA-0A44ADDA789F}"/>
                  </a:ext>
                </a:extLst>
              </p:cNvPr>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4;p59">
                <a:extLst>
                  <a:ext uri="{FF2B5EF4-FFF2-40B4-BE49-F238E27FC236}">
                    <a16:creationId xmlns:a16="http://schemas.microsoft.com/office/drawing/2014/main" id="{C01F6604-5162-4E4B-159E-A1B9B6CE1096}"/>
                  </a:ext>
                </a:extLst>
              </p:cNvPr>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35;p59">
                <a:extLst>
                  <a:ext uri="{FF2B5EF4-FFF2-40B4-BE49-F238E27FC236}">
                    <a16:creationId xmlns:a16="http://schemas.microsoft.com/office/drawing/2014/main" id="{BBFAF5DD-8E37-25EC-FE2F-3B8E9D328088}"/>
                  </a:ext>
                </a:extLst>
              </p:cNvPr>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36;p59">
                <a:extLst>
                  <a:ext uri="{FF2B5EF4-FFF2-40B4-BE49-F238E27FC236}">
                    <a16:creationId xmlns:a16="http://schemas.microsoft.com/office/drawing/2014/main" id="{4D6608AF-3462-CE00-AB0A-388454362D3D}"/>
                  </a:ext>
                </a:extLst>
              </p:cNvPr>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7;p59">
                <a:extLst>
                  <a:ext uri="{FF2B5EF4-FFF2-40B4-BE49-F238E27FC236}">
                    <a16:creationId xmlns:a16="http://schemas.microsoft.com/office/drawing/2014/main" id="{9F7ACA8F-4762-4D9B-2F6F-7BE57A139F89}"/>
                  </a:ext>
                </a:extLst>
              </p:cNvPr>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38;p59">
                <a:extLst>
                  <a:ext uri="{FF2B5EF4-FFF2-40B4-BE49-F238E27FC236}">
                    <a16:creationId xmlns:a16="http://schemas.microsoft.com/office/drawing/2014/main" id="{60D71941-8EAE-FDDF-B4D4-1FADFA8944D7}"/>
                  </a:ext>
                </a:extLst>
              </p:cNvPr>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39;p59">
              <a:extLst>
                <a:ext uri="{FF2B5EF4-FFF2-40B4-BE49-F238E27FC236}">
                  <a16:creationId xmlns:a16="http://schemas.microsoft.com/office/drawing/2014/main" id="{0B937DD5-7C41-628C-DE3E-17B5FB4708C1}"/>
                </a:ext>
              </a:extLst>
            </p:cNvPr>
            <p:cNvGrpSpPr/>
            <p:nvPr/>
          </p:nvGrpSpPr>
          <p:grpSpPr>
            <a:xfrm>
              <a:off x="6404445" y="2473900"/>
              <a:ext cx="1622386" cy="1593630"/>
              <a:chOff x="5010275" y="394525"/>
              <a:chExt cx="1044275" cy="1025700"/>
            </a:xfrm>
          </p:grpSpPr>
          <p:sp>
            <p:nvSpPr>
              <p:cNvPr id="51" name="Google Shape;1940;p59">
                <a:extLst>
                  <a:ext uri="{FF2B5EF4-FFF2-40B4-BE49-F238E27FC236}">
                    <a16:creationId xmlns:a16="http://schemas.microsoft.com/office/drawing/2014/main" id="{95325511-F455-DCB7-958F-CA3C706B6A81}"/>
                  </a:ext>
                </a:extLst>
              </p:cNvPr>
              <p:cNvSpPr/>
              <p:nvPr/>
            </p:nvSpPr>
            <p:spPr>
              <a:xfrm>
                <a:off x="5254175" y="1299150"/>
                <a:ext cx="106925" cy="120900"/>
              </a:xfrm>
              <a:custGeom>
                <a:avLst/>
                <a:gdLst/>
                <a:ahLst/>
                <a:cxnLst/>
                <a:rect l="l" t="t" r="r" b="b"/>
                <a:pathLst>
                  <a:path w="4277" h="4836" extrusionOk="0">
                    <a:moveTo>
                      <a:pt x="2933" y="1"/>
                    </a:moveTo>
                    <a:cubicBezTo>
                      <a:pt x="2705" y="1"/>
                      <a:pt x="2481" y="109"/>
                      <a:pt x="2342" y="311"/>
                    </a:cubicBezTo>
                    <a:lnTo>
                      <a:pt x="224" y="3345"/>
                    </a:lnTo>
                    <a:cubicBezTo>
                      <a:pt x="0" y="3671"/>
                      <a:pt x="82" y="4099"/>
                      <a:pt x="407" y="4323"/>
                    </a:cubicBezTo>
                    <a:lnTo>
                      <a:pt x="957" y="4709"/>
                    </a:lnTo>
                    <a:cubicBezTo>
                      <a:pt x="1081" y="4795"/>
                      <a:pt x="1223" y="4836"/>
                      <a:pt x="1364" y="4836"/>
                    </a:cubicBezTo>
                    <a:cubicBezTo>
                      <a:pt x="1592" y="4836"/>
                      <a:pt x="1817" y="4728"/>
                      <a:pt x="1955" y="4526"/>
                    </a:cubicBezTo>
                    <a:lnTo>
                      <a:pt x="4053" y="1512"/>
                    </a:lnTo>
                    <a:cubicBezTo>
                      <a:pt x="4277" y="1186"/>
                      <a:pt x="4195" y="738"/>
                      <a:pt x="3890" y="514"/>
                    </a:cubicBezTo>
                    <a:lnTo>
                      <a:pt x="3340" y="127"/>
                    </a:lnTo>
                    <a:cubicBezTo>
                      <a:pt x="3216" y="42"/>
                      <a:pt x="307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41;p59">
                <a:extLst>
                  <a:ext uri="{FF2B5EF4-FFF2-40B4-BE49-F238E27FC236}">
                    <a16:creationId xmlns:a16="http://schemas.microsoft.com/office/drawing/2014/main" id="{3EE8AD3F-1B0F-0055-3237-3B2C2D972463}"/>
                  </a:ext>
                </a:extLst>
              </p:cNvPr>
              <p:cNvSpPr/>
              <p:nvPr/>
            </p:nvSpPr>
            <p:spPr>
              <a:xfrm>
                <a:off x="5704250" y="1299500"/>
                <a:ext cx="106425" cy="120725"/>
              </a:xfrm>
              <a:custGeom>
                <a:avLst/>
                <a:gdLst/>
                <a:ahLst/>
                <a:cxnLst/>
                <a:rect l="l" t="t" r="r" b="b"/>
                <a:pathLst>
                  <a:path w="4257" h="4829" extrusionOk="0">
                    <a:moveTo>
                      <a:pt x="1363" y="0"/>
                    </a:moveTo>
                    <a:cubicBezTo>
                      <a:pt x="1216" y="0"/>
                      <a:pt x="1067" y="44"/>
                      <a:pt x="937" y="134"/>
                    </a:cubicBezTo>
                    <a:lnTo>
                      <a:pt x="387" y="500"/>
                    </a:lnTo>
                    <a:cubicBezTo>
                      <a:pt x="61" y="724"/>
                      <a:pt x="0" y="1172"/>
                      <a:pt x="224" y="1498"/>
                    </a:cubicBezTo>
                    <a:lnTo>
                      <a:pt x="2322" y="4533"/>
                    </a:lnTo>
                    <a:cubicBezTo>
                      <a:pt x="2457" y="4729"/>
                      <a:pt x="2673" y="4829"/>
                      <a:pt x="2894" y="4829"/>
                    </a:cubicBezTo>
                    <a:cubicBezTo>
                      <a:pt x="3041" y="4829"/>
                      <a:pt x="3190" y="4785"/>
                      <a:pt x="3320" y="4695"/>
                    </a:cubicBezTo>
                    <a:lnTo>
                      <a:pt x="3870" y="4329"/>
                    </a:lnTo>
                    <a:cubicBezTo>
                      <a:pt x="4196" y="4105"/>
                      <a:pt x="4257" y="3657"/>
                      <a:pt x="4033" y="3331"/>
                    </a:cubicBezTo>
                    <a:lnTo>
                      <a:pt x="1935" y="297"/>
                    </a:lnTo>
                    <a:cubicBezTo>
                      <a:pt x="1800" y="101"/>
                      <a:pt x="1584" y="0"/>
                      <a:pt x="1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42;p59">
                <a:extLst>
                  <a:ext uri="{FF2B5EF4-FFF2-40B4-BE49-F238E27FC236}">
                    <a16:creationId xmlns:a16="http://schemas.microsoft.com/office/drawing/2014/main" id="{1F0CF72C-0852-D8C8-C3E8-9FFB2C14AF0D}"/>
                  </a:ext>
                </a:extLst>
              </p:cNvPr>
              <p:cNvSpPr/>
              <p:nvPr/>
            </p:nvSpPr>
            <p:spPr>
              <a:xfrm>
                <a:off x="5513325" y="442900"/>
                <a:ext cx="37175" cy="90650"/>
              </a:xfrm>
              <a:custGeom>
                <a:avLst/>
                <a:gdLst/>
                <a:ahLst/>
                <a:cxnLst/>
                <a:rect l="l" t="t" r="r" b="b"/>
                <a:pathLst>
                  <a:path w="1487" h="3626" extrusionOk="0">
                    <a:moveTo>
                      <a:pt x="713" y="0"/>
                    </a:moveTo>
                    <a:cubicBezTo>
                      <a:pt x="326" y="0"/>
                      <a:pt x="0" y="326"/>
                      <a:pt x="0" y="713"/>
                    </a:cubicBezTo>
                    <a:lnTo>
                      <a:pt x="0" y="2933"/>
                    </a:lnTo>
                    <a:cubicBezTo>
                      <a:pt x="0" y="3320"/>
                      <a:pt x="326" y="3625"/>
                      <a:pt x="713" y="3625"/>
                    </a:cubicBezTo>
                    <a:lnTo>
                      <a:pt x="774" y="3625"/>
                    </a:lnTo>
                    <a:cubicBezTo>
                      <a:pt x="1161" y="3625"/>
                      <a:pt x="1487" y="3320"/>
                      <a:pt x="1487" y="2933"/>
                    </a:cubicBezTo>
                    <a:lnTo>
                      <a:pt x="1487" y="713"/>
                    </a:lnTo>
                    <a:cubicBezTo>
                      <a:pt x="1487" y="326"/>
                      <a:pt x="1161" y="0"/>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43;p59">
                <a:extLst>
                  <a:ext uri="{FF2B5EF4-FFF2-40B4-BE49-F238E27FC236}">
                    <a16:creationId xmlns:a16="http://schemas.microsoft.com/office/drawing/2014/main" id="{8F942EBC-EB4F-1B5F-E112-680AB2A21202}"/>
                  </a:ext>
                </a:extLst>
              </p:cNvPr>
              <p:cNvSpPr/>
              <p:nvPr/>
            </p:nvSpPr>
            <p:spPr>
              <a:xfrm>
                <a:off x="5464950" y="394525"/>
                <a:ext cx="133925" cy="79950"/>
              </a:xfrm>
              <a:custGeom>
                <a:avLst/>
                <a:gdLst/>
                <a:ahLst/>
                <a:cxnLst/>
                <a:rect l="l" t="t" r="r" b="b"/>
                <a:pathLst>
                  <a:path w="5357" h="3198" extrusionOk="0">
                    <a:moveTo>
                      <a:pt x="1345" y="0"/>
                    </a:moveTo>
                    <a:cubicBezTo>
                      <a:pt x="591" y="0"/>
                      <a:pt x="0" y="591"/>
                      <a:pt x="0" y="1324"/>
                    </a:cubicBezTo>
                    <a:lnTo>
                      <a:pt x="0" y="1874"/>
                    </a:lnTo>
                    <a:cubicBezTo>
                      <a:pt x="0" y="2607"/>
                      <a:pt x="591" y="3198"/>
                      <a:pt x="1345" y="3198"/>
                    </a:cubicBezTo>
                    <a:lnTo>
                      <a:pt x="4012" y="3198"/>
                    </a:lnTo>
                    <a:cubicBezTo>
                      <a:pt x="4766" y="3198"/>
                      <a:pt x="5357" y="2607"/>
                      <a:pt x="5357" y="1874"/>
                    </a:cubicBezTo>
                    <a:lnTo>
                      <a:pt x="5357" y="1324"/>
                    </a:lnTo>
                    <a:cubicBezTo>
                      <a:pt x="5357" y="591"/>
                      <a:pt x="4766" y="0"/>
                      <a:pt x="4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4;p59">
                <a:extLst>
                  <a:ext uri="{FF2B5EF4-FFF2-40B4-BE49-F238E27FC236}">
                    <a16:creationId xmlns:a16="http://schemas.microsoft.com/office/drawing/2014/main" id="{7DDE5273-E0A9-87FF-0E77-B20DF2A04F8D}"/>
                  </a:ext>
                </a:extLst>
              </p:cNvPr>
              <p:cNvSpPr/>
              <p:nvPr/>
            </p:nvSpPr>
            <p:spPr>
              <a:xfrm>
                <a:off x="5486325" y="405725"/>
                <a:ext cx="11225" cy="57550"/>
              </a:xfrm>
              <a:custGeom>
                <a:avLst/>
                <a:gdLst/>
                <a:ahLst/>
                <a:cxnLst/>
                <a:rect l="l" t="t" r="r" b="b"/>
                <a:pathLst>
                  <a:path w="449" h="2302" extrusionOk="0">
                    <a:moveTo>
                      <a:pt x="225" y="0"/>
                    </a:moveTo>
                    <a:cubicBezTo>
                      <a:pt x="103" y="0"/>
                      <a:pt x="1" y="82"/>
                      <a:pt x="1" y="204"/>
                    </a:cubicBezTo>
                    <a:lnTo>
                      <a:pt x="1" y="2078"/>
                    </a:lnTo>
                    <a:cubicBezTo>
                      <a:pt x="1" y="2200"/>
                      <a:pt x="103" y="2302"/>
                      <a:pt x="225" y="2302"/>
                    </a:cubicBezTo>
                    <a:lnTo>
                      <a:pt x="245" y="2302"/>
                    </a:lnTo>
                    <a:cubicBezTo>
                      <a:pt x="347" y="2302"/>
                      <a:pt x="449" y="2200"/>
                      <a:pt x="449" y="2078"/>
                    </a:cubicBezTo>
                    <a:lnTo>
                      <a:pt x="449" y="204"/>
                    </a:lnTo>
                    <a:cubicBezTo>
                      <a:pt x="449" y="82"/>
                      <a:pt x="347"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5;p59">
                <a:extLst>
                  <a:ext uri="{FF2B5EF4-FFF2-40B4-BE49-F238E27FC236}">
                    <a16:creationId xmlns:a16="http://schemas.microsoft.com/office/drawing/2014/main" id="{0AC0E364-0F6B-BBC5-87DE-69587C9ACC92}"/>
                  </a:ext>
                </a:extLst>
              </p:cNvPr>
              <p:cNvSpPr/>
              <p:nvPr/>
            </p:nvSpPr>
            <p:spPr>
              <a:xfrm>
                <a:off x="551332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6;p59">
                <a:extLst>
                  <a:ext uri="{FF2B5EF4-FFF2-40B4-BE49-F238E27FC236}">
                    <a16:creationId xmlns:a16="http://schemas.microsoft.com/office/drawing/2014/main" id="{2A12C8D9-7B71-13A6-0ADC-90846E3EB2B4}"/>
                  </a:ext>
                </a:extLst>
              </p:cNvPr>
              <p:cNvSpPr/>
              <p:nvPr/>
            </p:nvSpPr>
            <p:spPr>
              <a:xfrm>
                <a:off x="5539800"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7;p59">
                <a:extLst>
                  <a:ext uri="{FF2B5EF4-FFF2-40B4-BE49-F238E27FC236}">
                    <a16:creationId xmlns:a16="http://schemas.microsoft.com/office/drawing/2014/main" id="{98E3E161-75E5-D5A2-5E51-CB9560EF5677}"/>
                  </a:ext>
                </a:extLst>
              </p:cNvPr>
              <p:cNvSpPr/>
              <p:nvPr/>
            </p:nvSpPr>
            <p:spPr>
              <a:xfrm>
                <a:off x="556627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48;p59">
                <a:extLst>
                  <a:ext uri="{FF2B5EF4-FFF2-40B4-BE49-F238E27FC236}">
                    <a16:creationId xmlns:a16="http://schemas.microsoft.com/office/drawing/2014/main" id="{2F3F603D-AB98-41EE-E28C-00527B043CC2}"/>
                  </a:ext>
                </a:extLst>
              </p:cNvPr>
              <p:cNvSpPr/>
              <p:nvPr/>
            </p:nvSpPr>
            <p:spPr>
              <a:xfrm>
                <a:off x="5212425" y="524900"/>
                <a:ext cx="99300" cy="118725"/>
              </a:xfrm>
              <a:custGeom>
                <a:avLst/>
                <a:gdLst/>
                <a:ahLst/>
                <a:cxnLst/>
                <a:rect l="l" t="t" r="r" b="b"/>
                <a:pathLst>
                  <a:path w="3972" h="4749" extrusionOk="0">
                    <a:moveTo>
                      <a:pt x="1369" y="0"/>
                    </a:moveTo>
                    <a:cubicBezTo>
                      <a:pt x="1229" y="0"/>
                      <a:pt x="1088" y="39"/>
                      <a:pt x="957" y="121"/>
                    </a:cubicBezTo>
                    <a:lnTo>
                      <a:pt x="530" y="366"/>
                    </a:lnTo>
                    <a:cubicBezTo>
                      <a:pt x="143" y="590"/>
                      <a:pt x="0" y="1078"/>
                      <a:pt x="224" y="1486"/>
                    </a:cubicBezTo>
                    <a:lnTo>
                      <a:pt x="1914" y="4337"/>
                    </a:lnTo>
                    <a:cubicBezTo>
                      <a:pt x="2066" y="4599"/>
                      <a:pt x="2339" y="4749"/>
                      <a:pt x="2620" y="4749"/>
                    </a:cubicBezTo>
                    <a:cubicBezTo>
                      <a:pt x="2754" y="4749"/>
                      <a:pt x="2889" y="4715"/>
                      <a:pt x="3014" y="4642"/>
                    </a:cubicBezTo>
                    <a:lnTo>
                      <a:pt x="3442" y="4398"/>
                    </a:lnTo>
                    <a:cubicBezTo>
                      <a:pt x="3829" y="4154"/>
                      <a:pt x="3971" y="3665"/>
                      <a:pt x="3727" y="3278"/>
                    </a:cubicBezTo>
                    <a:lnTo>
                      <a:pt x="2057" y="406"/>
                    </a:lnTo>
                    <a:cubicBezTo>
                      <a:pt x="1908" y="150"/>
                      <a:pt x="1643"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9;p59">
                <a:extLst>
                  <a:ext uri="{FF2B5EF4-FFF2-40B4-BE49-F238E27FC236}">
                    <a16:creationId xmlns:a16="http://schemas.microsoft.com/office/drawing/2014/main" id="{66CA9276-3DFE-40B4-ED16-B0FC22A164DE}"/>
                  </a:ext>
                </a:extLst>
              </p:cNvPr>
              <p:cNvSpPr/>
              <p:nvPr/>
            </p:nvSpPr>
            <p:spPr>
              <a:xfrm>
                <a:off x="5088700" y="413525"/>
                <a:ext cx="270875" cy="202675"/>
              </a:xfrm>
              <a:custGeom>
                <a:avLst/>
                <a:gdLst/>
                <a:ahLst/>
                <a:cxnLst/>
                <a:rect l="l" t="t" r="r" b="b"/>
                <a:pathLst>
                  <a:path w="10835" h="8107" extrusionOk="0">
                    <a:moveTo>
                      <a:pt x="6222" y="0"/>
                    </a:moveTo>
                    <a:cubicBezTo>
                      <a:pt x="5257" y="0"/>
                      <a:pt x="4284" y="250"/>
                      <a:pt x="3401" y="768"/>
                    </a:cubicBezTo>
                    <a:cubicBezTo>
                      <a:pt x="1019" y="2132"/>
                      <a:pt x="0" y="5045"/>
                      <a:pt x="978" y="7611"/>
                    </a:cubicBezTo>
                    <a:cubicBezTo>
                      <a:pt x="1106" y="7923"/>
                      <a:pt x="1401" y="8106"/>
                      <a:pt x="1707" y="8106"/>
                    </a:cubicBezTo>
                    <a:cubicBezTo>
                      <a:pt x="1840" y="8106"/>
                      <a:pt x="1974" y="8072"/>
                      <a:pt x="2098" y="7998"/>
                    </a:cubicBezTo>
                    <a:lnTo>
                      <a:pt x="10305" y="3212"/>
                    </a:lnTo>
                    <a:cubicBezTo>
                      <a:pt x="10733" y="2967"/>
                      <a:pt x="10835" y="2417"/>
                      <a:pt x="10529" y="2030"/>
                    </a:cubicBezTo>
                    <a:cubicBezTo>
                      <a:pt x="9432" y="704"/>
                      <a:pt x="7840"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50;p59">
                <a:extLst>
                  <a:ext uri="{FF2B5EF4-FFF2-40B4-BE49-F238E27FC236}">
                    <a16:creationId xmlns:a16="http://schemas.microsoft.com/office/drawing/2014/main" id="{4686C96C-2C17-F2E8-5D3A-4F34944CD17F}"/>
                  </a:ext>
                </a:extLst>
              </p:cNvPr>
              <p:cNvSpPr/>
              <p:nvPr/>
            </p:nvSpPr>
            <p:spPr>
              <a:xfrm>
                <a:off x="5771950" y="548050"/>
                <a:ext cx="98800" cy="118125"/>
              </a:xfrm>
              <a:custGeom>
                <a:avLst/>
                <a:gdLst/>
                <a:ahLst/>
                <a:cxnLst/>
                <a:rect l="l" t="t" r="r" b="b"/>
                <a:pathLst>
                  <a:path w="3952" h="4725" extrusionOk="0">
                    <a:moveTo>
                      <a:pt x="2593" y="1"/>
                    </a:moveTo>
                    <a:cubicBezTo>
                      <a:pt x="2311" y="1"/>
                      <a:pt x="2044" y="146"/>
                      <a:pt x="1895" y="417"/>
                    </a:cubicBezTo>
                    <a:lnTo>
                      <a:pt x="245" y="3268"/>
                    </a:lnTo>
                    <a:cubicBezTo>
                      <a:pt x="1" y="3655"/>
                      <a:pt x="143" y="4144"/>
                      <a:pt x="530" y="4368"/>
                    </a:cubicBezTo>
                    <a:lnTo>
                      <a:pt x="938" y="4612"/>
                    </a:lnTo>
                    <a:cubicBezTo>
                      <a:pt x="1075" y="4688"/>
                      <a:pt x="1221" y="4724"/>
                      <a:pt x="1364" y="4724"/>
                    </a:cubicBezTo>
                    <a:cubicBezTo>
                      <a:pt x="1644" y="4724"/>
                      <a:pt x="1909" y="4584"/>
                      <a:pt x="2058" y="4327"/>
                    </a:cubicBezTo>
                    <a:lnTo>
                      <a:pt x="3707" y="1476"/>
                    </a:lnTo>
                    <a:cubicBezTo>
                      <a:pt x="3952" y="1089"/>
                      <a:pt x="3809" y="580"/>
                      <a:pt x="3422" y="356"/>
                    </a:cubicBezTo>
                    <a:lnTo>
                      <a:pt x="3015" y="112"/>
                    </a:lnTo>
                    <a:cubicBezTo>
                      <a:pt x="2879" y="37"/>
                      <a:pt x="2734"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51;p59">
                <a:extLst>
                  <a:ext uri="{FF2B5EF4-FFF2-40B4-BE49-F238E27FC236}">
                    <a16:creationId xmlns:a16="http://schemas.microsoft.com/office/drawing/2014/main" id="{1E578738-ADFB-8CF1-346E-1CFFF08C26DF}"/>
                  </a:ext>
                </a:extLst>
              </p:cNvPr>
              <p:cNvSpPr/>
              <p:nvPr/>
            </p:nvSpPr>
            <p:spPr>
              <a:xfrm>
                <a:off x="5704250" y="413525"/>
                <a:ext cx="270875" cy="202675"/>
              </a:xfrm>
              <a:custGeom>
                <a:avLst/>
                <a:gdLst/>
                <a:ahLst/>
                <a:cxnLst/>
                <a:rect l="l" t="t" r="r" b="b"/>
                <a:pathLst>
                  <a:path w="10835" h="8107" extrusionOk="0">
                    <a:moveTo>
                      <a:pt x="4607" y="0"/>
                    </a:moveTo>
                    <a:cubicBezTo>
                      <a:pt x="2983" y="0"/>
                      <a:pt x="1383" y="704"/>
                      <a:pt x="285" y="2030"/>
                    </a:cubicBezTo>
                    <a:cubicBezTo>
                      <a:pt x="0" y="2417"/>
                      <a:pt x="102" y="2967"/>
                      <a:pt x="509" y="3212"/>
                    </a:cubicBezTo>
                    <a:lnTo>
                      <a:pt x="8717" y="7998"/>
                    </a:lnTo>
                    <a:cubicBezTo>
                      <a:pt x="8840" y="8072"/>
                      <a:pt x="8977" y="8106"/>
                      <a:pt x="9112" y="8106"/>
                    </a:cubicBezTo>
                    <a:cubicBezTo>
                      <a:pt x="9424" y="8106"/>
                      <a:pt x="9730" y="7923"/>
                      <a:pt x="9857" y="7611"/>
                    </a:cubicBezTo>
                    <a:cubicBezTo>
                      <a:pt x="10835" y="5045"/>
                      <a:pt x="9817" y="2153"/>
                      <a:pt x="7434" y="768"/>
                    </a:cubicBezTo>
                    <a:cubicBezTo>
                      <a:pt x="6551" y="250"/>
                      <a:pt x="5575" y="0"/>
                      <a:pt x="4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2;p59">
                <a:extLst>
                  <a:ext uri="{FF2B5EF4-FFF2-40B4-BE49-F238E27FC236}">
                    <a16:creationId xmlns:a16="http://schemas.microsoft.com/office/drawing/2014/main" id="{13DA7DB0-C59A-0FE5-17FF-4D69E83C3C4D}"/>
                  </a:ext>
                </a:extLst>
              </p:cNvPr>
              <p:cNvSpPr/>
              <p:nvPr/>
            </p:nvSpPr>
            <p:spPr>
              <a:xfrm>
                <a:off x="5010275" y="498325"/>
                <a:ext cx="1044275" cy="920900"/>
              </a:xfrm>
              <a:custGeom>
                <a:avLst/>
                <a:gdLst/>
                <a:ahLst/>
                <a:cxnLst/>
                <a:rect l="l" t="t" r="r" b="b"/>
                <a:pathLst>
                  <a:path w="41771" h="36836" extrusionOk="0">
                    <a:moveTo>
                      <a:pt x="20871" y="0"/>
                    </a:moveTo>
                    <a:cubicBezTo>
                      <a:pt x="13627" y="0"/>
                      <a:pt x="6762" y="4309"/>
                      <a:pt x="3850" y="11428"/>
                    </a:cubicBezTo>
                    <a:cubicBezTo>
                      <a:pt x="1" y="20837"/>
                      <a:pt x="4502" y="31590"/>
                      <a:pt x="13911" y="35459"/>
                    </a:cubicBezTo>
                    <a:cubicBezTo>
                      <a:pt x="16193" y="36393"/>
                      <a:pt x="18555" y="36836"/>
                      <a:pt x="20879" y="36836"/>
                    </a:cubicBezTo>
                    <a:cubicBezTo>
                      <a:pt x="28131" y="36836"/>
                      <a:pt x="35007" y="32525"/>
                      <a:pt x="37922" y="25399"/>
                    </a:cubicBezTo>
                    <a:cubicBezTo>
                      <a:pt x="41771" y="15990"/>
                      <a:pt x="37270" y="5237"/>
                      <a:pt x="27861" y="1388"/>
                    </a:cubicBezTo>
                    <a:cubicBezTo>
                      <a:pt x="25571" y="446"/>
                      <a:pt x="23201" y="0"/>
                      <a:pt x="20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53;p59">
                <a:extLst>
                  <a:ext uri="{FF2B5EF4-FFF2-40B4-BE49-F238E27FC236}">
                    <a16:creationId xmlns:a16="http://schemas.microsoft.com/office/drawing/2014/main" id="{3CDF3C34-C3BF-F37D-AC2F-1FE8A44F28AC}"/>
                  </a:ext>
                </a:extLst>
              </p:cNvPr>
              <p:cNvSpPr/>
              <p:nvPr/>
            </p:nvSpPr>
            <p:spPr>
              <a:xfrm>
                <a:off x="5123825" y="549800"/>
                <a:ext cx="817700" cy="817725"/>
              </a:xfrm>
              <a:custGeom>
                <a:avLst/>
                <a:gdLst/>
                <a:ahLst/>
                <a:cxnLst/>
                <a:rect l="l" t="t" r="r" b="b"/>
                <a:pathLst>
                  <a:path w="32708" h="32709" extrusionOk="0">
                    <a:moveTo>
                      <a:pt x="16354" y="1"/>
                    </a:moveTo>
                    <a:cubicBezTo>
                      <a:pt x="7312" y="1"/>
                      <a:pt x="0" y="7332"/>
                      <a:pt x="0" y="16354"/>
                    </a:cubicBezTo>
                    <a:cubicBezTo>
                      <a:pt x="0" y="25397"/>
                      <a:pt x="7312" y="32708"/>
                      <a:pt x="16354" y="32708"/>
                    </a:cubicBezTo>
                    <a:cubicBezTo>
                      <a:pt x="25376" y="32708"/>
                      <a:pt x="32708" y="25397"/>
                      <a:pt x="32708" y="16354"/>
                    </a:cubicBezTo>
                    <a:cubicBezTo>
                      <a:pt x="32708" y="7332"/>
                      <a:pt x="25376" y="1"/>
                      <a:pt x="16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54;p59">
                <a:extLst>
                  <a:ext uri="{FF2B5EF4-FFF2-40B4-BE49-F238E27FC236}">
                    <a16:creationId xmlns:a16="http://schemas.microsoft.com/office/drawing/2014/main" id="{623D6DEF-833F-D3B5-047C-01286E3D888D}"/>
                  </a:ext>
                </a:extLst>
              </p:cNvPr>
              <p:cNvSpPr/>
              <p:nvPr/>
            </p:nvSpPr>
            <p:spPr>
              <a:xfrm>
                <a:off x="5103975" y="561525"/>
                <a:ext cx="825850" cy="794675"/>
              </a:xfrm>
              <a:custGeom>
                <a:avLst/>
                <a:gdLst/>
                <a:ahLst/>
                <a:cxnLst/>
                <a:rect l="l" t="t" r="r" b="b"/>
                <a:pathLst>
                  <a:path w="33034" h="31787" extrusionOk="0">
                    <a:moveTo>
                      <a:pt x="17148" y="0"/>
                    </a:moveTo>
                    <a:cubicBezTo>
                      <a:pt x="10713" y="0"/>
                      <a:pt x="4908" y="3870"/>
                      <a:pt x="2464" y="9816"/>
                    </a:cubicBezTo>
                    <a:cubicBezTo>
                      <a:pt x="0" y="15763"/>
                      <a:pt x="1365" y="22586"/>
                      <a:pt x="5906" y="27148"/>
                    </a:cubicBezTo>
                    <a:cubicBezTo>
                      <a:pt x="8938" y="30180"/>
                      <a:pt x="12996" y="31786"/>
                      <a:pt x="17128" y="31786"/>
                    </a:cubicBezTo>
                    <a:cubicBezTo>
                      <a:pt x="19185" y="31786"/>
                      <a:pt x="21261" y="31388"/>
                      <a:pt x="23237" y="30569"/>
                    </a:cubicBezTo>
                    <a:cubicBezTo>
                      <a:pt x="29164" y="28125"/>
                      <a:pt x="33033" y="22321"/>
                      <a:pt x="33033" y="15885"/>
                    </a:cubicBezTo>
                    <a:cubicBezTo>
                      <a:pt x="33033" y="7108"/>
                      <a:pt x="25926"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55;p59">
                <a:extLst>
                  <a:ext uri="{FF2B5EF4-FFF2-40B4-BE49-F238E27FC236}">
                    <a16:creationId xmlns:a16="http://schemas.microsoft.com/office/drawing/2014/main" id="{9039CB24-3971-F3F0-0362-86559CB0CE7B}"/>
                  </a:ext>
                </a:extLst>
              </p:cNvPr>
              <p:cNvSpPr/>
              <p:nvPr/>
            </p:nvSpPr>
            <p:spPr>
              <a:xfrm>
                <a:off x="5528850" y="597925"/>
                <a:ext cx="7400" cy="79450"/>
              </a:xfrm>
              <a:custGeom>
                <a:avLst/>
                <a:gdLst/>
                <a:ahLst/>
                <a:cxnLst/>
                <a:rect l="l" t="t" r="r" b="b"/>
                <a:pathLst>
                  <a:path w="296" h="3178" extrusionOk="0">
                    <a:moveTo>
                      <a:pt x="145" y="0"/>
                    </a:moveTo>
                    <a:cubicBezTo>
                      <a:pt x="72" y="0"/>
                      <a:pt x="0" y="51"/>
                      <a:pt x="11" y="153"/>
                    </a:cubicBezTo>
                    <a:lnTo>
                      <a:pt x="11" y="3025"/>
                    </a:lnTo>
                    <a:cubicBezTo>
                      <a:pt x="11" y="3127"/>
                      <a:pt x="82" y="3177"/>
                      <a:pt x="153" y="3177"/>
                    </a:cubicBezTo>
                    <a:cubicBezTo>
                      <a:pt x="224" y="3177"/>
                      <a:pt x="296" y="3127"/>
                      <a:pt x="296" y="3025"/>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56;p59">
                <a:extLst>
                  <a:ext uri="{FF2B5EF4-FFF2-40B4-BE49-F238E27FC236}">
                    <a16:creationId xmlns:a16="http://schemas.microsoft.com/office/drawing/2014/main" id="{E9B9016D-7A2D-2BB1-D8EE-DA1253A2F345}"/>
                  </a:ext>
                </a:extLst>
              </p:cNvPr>
              <p:cNvSpPr/>
              <p:nvPr/>
            </p:nvSpPr>
            <p:spPr>
              <a:xfrm>
                <a:off x="5528850" y="1246575"/>
                <a:ext cx="7400" cy="79450"/>
              </a:xfrm>
              <a:custGeom>
                <a:avLst/>
                <a:gdLst/>
                <a:ahLst/>
                <a:cxnLst/>
                <a:rect l="l" t="t" r="r" b="b"/>
                <a:pathLst>
                  <a:path w="296" h="3178" extrusionOk="0">
                    <a:moveTo>
                      <a:pt x="145" y="0"/>
                    </a:moveTo>
                    <a:cubicBezTo>
                      <a:pt x="72" y="0"/>
                      <a:pt x="0" y="51"/>
                      <a:pt x="11" y="153"/>
                    </a:cubicBezTo>
                    <a:lnTo>
                      <a:pt x="11" y="3024"/>
                    </a:lnTo>
                    <a:cubicBezTo>
                      <a:pt x="11" y="3126"/>
                      <a:pt x="82" y="3177"/>
                      <a:pt x="153" y="3177"/>
                    </a:cubicBezTo>
                    <a:cubicBezTo>
                      <a:pt x="224" y="3177"/>
                      <a:pt x="296" y="3126"/>
                      <a:pt x="296" y="3024"/>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57;p59">
                <a:extLst>
                  <a:ext uri="{FF2B5EF4-FFF2-40B4-BE49-F238E27FC236}">
                    <a16:creationId xmlns:a16="http://schemas.microsoft.com/office/drawing/2014/main" id="{6BCA0141-B335-D7E5-2170-A8C7AC6A0326}"/>
                  </a:ext>
                </a:extLst>
              </p:cNvPr>
              <p:cNvSpPr/>
              <p:nvPr/>
            </p:nvSpPr>
            <p:spPr>
              <a:xfrm>
                <a:off x="5816775" y="958150"/>
                <a:ext cx="80450" cy="7650"/>
              </a:xfrm>
              <a:custGeom>
                <a:avLst/>
                <a:gdLst/>
                <a:ahLst/>
                <a:cxnLst/>
                <a:rect l="l" t="t" r="r" b="b"/>
                <a:pathLst>
                  <a:path w="3218" h="306" extrusionOk="0">
                    <a:moveTo>
                      <a:pt x="163" y="0"/>
                    </a:moveTo>
                    <a:cubicBezTo>
                      <a:pt x="0" y="20"/>
                      <a:pt x="0" y="285"/>
                      <a:pt x="163" y="306"/>
                    </a:cubicBezTo>
                    <a:lnTo>
                      <a:pt x="3035" y="306"/>
                    </a:lnTo>
                    <a:cubicBezTo>
                      <a:pt x="3218" y="285"/>
                      <a:pt x="3218" y="2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8;p59">
                <a:extLst>
                  <a:ext uri="{FF2B5EF4-FFF2-40B4-BE49-F238E27FC236}">
                    <a16:creationId xmlns:a16="http://schemas.microsoft.com/office/drawing/2014/main" id="{874F9E90-61E8-D6E9-06A1-1A02781A342B}"/>
                  </a:ext>
                </a:extLst>
              </p:cNvPr>
              <p:cNvSpPr/>
              <p:nvPr/>
            </p:nvSpPr>
            <p:spPr>
              <a:xfrm>
                <a:off x="5168125" y="958150"/>
                <a:ext cx="80475" cy="7650"/>
              </a:xfrm>
              <a:custGeom>
                <a:avLst/>
                <a:gdLst/>
                <a:ahLst/>
                <a:cxnLst/>
                <a:rect l="l" t="t" r="r" b="b"/>
                <a:pathLst>
                  <a:path w="3219" h="306" extrusionOk="0">
                    <a:moveTo>
                      <a:pt x="184" y="0"/>
                    </a:moveTo>
                    <a:cubicBezTo>
                      <a:pt x="0" y="20"/>
                      <a:pt x="0" y="285"/>
                      <a:pt x="184" y="306"/>
                    </a:cubicBezTo>
                    <a:lnTo>
                      <a:pt x="3055" y="306"/>
                    </a:lnTo>
                    <a:cubicBezTo>
                      <a:pt x="3218" y="285"/>
                      <a:pt x="3218" y="20"/>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9;p59">
                <a:extLst>
                  <a:ext uri="{FF2B5EF4-FFF2-40B4-BE49-F238E27FC236}">
                    <a16:creationId xmlns:a16="http://schemas.microsoft.com/office/drawing/2014/main" id="{89A03646-F464-5406-05BD-837774A2EC84}"/>
                  </a:ext>
                </a:extLst>
              </p:cNvPr>
              <p:cNvSpPr/>
              <p:nvPr/>
            </p:nvSpPr>
            <p:spPr>
              <a:xfrm>
                <a:off x="5676200" y="649550"/>
                <a:ext cx="45775" cy="68350"/>
              </a:xfrm>
              <a:custGeom>
                <a:avLst/>
                <a:gdLst/>
                <a:ahLst/>
                <a:cxnLst/>
                <a:rect l="l" t="t" r="r" b="b"/>
                <a:pathLst>
                  <a:path w="1831" h="2734" extrusionOk="0">
                    <a:moveTo>
                      <a:pt x="1647" y="1"/>
                    </a:moveTo>
                    <a:cubicBezTo>
                      <a:pt x="1604" y="1"/>
                      <a:pt x="1561" y="19"/>
                      <a:pt x="1530" y="64"/>
                    </a:cubicBezTo>
                    <a:lnTo>
                      <a:pt x="226" y="2222"/>
                    </a:lnTo>
                    <a:lnTo>
                      <a:pt x="43" y="2528"/>
                    </a:lnTo>
                    <a:cubicBezTo>
                      <a:pt x="1" y="2640"/>
                      <a:pt x="85" y="2733"/>
                      <a:pt x="181" y="2733"/>
                    </a:cubicBezTo>
                    <a:cubicBezTo>
                      <a:pt x="224" y="2733"/>
                      <a:pt x="270" y="2715"/>
                      <a:pt x="308" y="2670"/>
                    </a:cubicBezTo>
                    <a:lnTo>
                      <a:pt x="1591" y="512"/>
                    </a:lnTo>
                    <a:lnTo>
                      <a:pt x="1774" y="206"/>
                    </a:lnTo>
                    <a:cubicBezTo>
                      <a:pt x="1830" y="94"/>
                      <a:pt x="1741"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60;p59">
                <a:extLst>
                  <a:ext uri="{FF2B5EF4-FFF2-40B4-BE49-F238E27FC236}">
                    <a16:creationId xmlns:a16="http://schemas.microsoft.com/office/drawing/2014/main" id="{13C566AF-2026-3B05-3C13-95F78810ED7B}"/>
                  </a:ext>
                </a:extLst>
              </p:cNvPr>
              <p:cNvSpPr/>
              <p:nvPr/>
            </p:nvSpPr>
            <p:spPr>
              <a:xfrm>
                <a:off x="5343200" y="1206050"/>
                <a:ext cx="45450" cy="68250"/>
              </a:xfrm>
              <a:custGeom>
                <a:avLst/>
                <a:gdLst/>
                <a:ahLst/>
                <a:cxnLst/>
                <a:rect l="l" t="t" r="r" b="b"/>
                <a:pathLst>
                  <a:path w="1818" h="2730" extrusionOk="0">
                    <a:moveTo>
                      <a:pt x="1644" y="0"/>
                    </a:moveTo>
                    <a:cubicBezTo>
                      <a:pt x="1603" y="0"/>
                      <a:pt x="1562" y="19"/>
                      <a:pt x="1530" y="63"/>
                    </a:cubicBezTo>
                    <a:lnTo>
                      <a:pt x="227" y="2222"/>
                    </a:lnTo>
                    <a:lnTo>
                      <a:pt x="44" y="2527"/>
                    </a:lnTo>
                    <a:cubicBezTo>
                      <a:pt x="1" y="2628"/>
                      <a:pt x="90" y="2729"/>
                      <a:pt x="189" y="2729"/>
                    </a:cubicBezTo>
                    <a:cubicBezTo>
                      <a:pt x="230" y="2729"/>
                      <a:pt x="273" y="2712"/>
                      <a:pt x="309" y="2670"/>
                    </a:cubicBezTo>
                    <a:lnTo>
                      <a:pt x="1592" y="511"/>
                    </a:lnTo>
                    <a:lnTo>
                      <a:pt x="1775" y="206"/>
                    </a:lnTo>
                    <a:cubicBezTo>
                      <a:pt x="1817" y="93"/>
                      <a:pt x="1733" y="0"/>
                      <a:pt x="1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1;p59">
                <a:extLst>
                  <a:ext uri="{FF2B5EF4-FFF2-40B4-BE49-F238E27FC236}">
                    <a16:creationId xmlns:a16="http://schemas.microsoft.com/office/drawing/2014/main" id="{99C37955-7762-FF87-2B7A-3230CA803B34}"/>
                  </a:ext>
                </a:extLst>
              </p:cNvPr>
              <p:cNvSpPr/>
              <p:nvPr/>
            </p:nvSpPr>
            <p:spPr>
              <a:xfrm>
                <a:off x="5775025" y="1106375"/>
                <a:ext cx="72175" cy="44300"/>
              </a:xfrm>
              <a:custGeom>
                <a:avLst/>
                <a:gdLst/>
                <a:ahLst/>
                <a:cxnLst/>
                <a:rect l="l" t="t" r="r" b="b"/>
                <a:pathLst>
                  <a:path w="2887" h="1772" extrusionOk="0">
                    <a:moveTo>
                      <a:pt x="215" y="0"/>
                    </a:moveTo>
                    <a:cubicBezTo>
                      <a:pt x="86" y="0"/>
                      <a:pt x="1" y="178"/>
                      <a:pt x="122" y="283"/>
                    </a:cubicBezTo>
                    <a:lnTo>
                      <a:pt x="2281" y="1566"/>
                    </a:lnTo>
                    <a:cubicBezTo>
                      <a:pt x="2383" y="1627"/>
                      <a:pt x="2485" y="1688"/>
                      <a:pt x="2587" y="1749"/>
                    </a:cubicBezTo>
                    <a:cubicBezTo>
                      <a:pt x="2612" y="1765"/>
                      <a:pt x="2638" y="1772"/>
                      <a:pt x="2662" y="1772"/>
                    </a:cubicBezTo>
                    <a:cubicBezTo>
                      <a:pt x="2793" y="1772"/>
                      <a:pt x="2887" y="1570"/>
                      <a:pt x="2749" y="1484"/>
                    </a:cubicBezTo>
                    <a:lnTo>
                      <a:pt x="2749" y="1484"/>
                    </a:lnTo>
                    <a:lnTo>
                      <a:pt x="2749" y="1505"/>
                    </a:lnTo>
                    <a:lnTo>
                      <a:pt x="591" y="201"/>
                    </a:lnTo>
                    <a:lnTo>
                      <a:pt x="285" y="18"/>
                    </a:lnTo>
                    <a:cubicBezTo>
                      <a:pt x="261" y="6"/>
                      <a:pt x="237"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2;p59">
                <a:extLst>
                  <a:ext uri="{FF2B5EF4-FFF2-40B4-BE49-F238E27FC236}">
                    <a16:creationId xmlns:a16="http://schemas.microsoft.com/office/drawing/2014/main" id="{3DD93D37-DA54-6CE9-4839-B9071EEA003E}"/>
                  </a:ext>
                </a:extLst>
              </p:cNvPr>
              <p:cNvSpPr/>
              <p:nvPr/>
            </p:nvSpPr>
            <p:spPr>
              <a:xfrm>
                <a:off x="5218900" y="773550"/>
                <a:ext cx="71075" cy="43850"/>
              </a:xfrm>
              <a:custGeom>
                <a:avLst/>
                <a:gdLst/>
                <a:ahLst/>
                <a:cxnLst/>
                <a:rect l="l" t="t" r="r" b="b"/>
                <a:pathLst>
                  <a:path w="2843" h="1754" extrusionOk="0">
                    <a:moveTo>
                      <a:pt x="211" y="1"/>
                    </a:moveTo>
                    <a:cubicBezTo>
                      <a:pt x="81" y="1"/>
                      <a:pt x="1" y="167"/>
                      <a:pt x="108" y="256"/>
                    </a:cubicBezTo>
                    <a:lnTo>
                      <a:pt x="2266" y="1560"/>
                    </a:lnTo>
                    <a:lnTo>
                      <a:pt x="2572" y="1743"/>
                    </a:lnTo>
                    <a:cubicBezTo>
                      <a:pt x="2591" y="1750"/>
                      <a:pt x="2609" y="1753"/>
                      <a:pt x="2627" y="1753"/>
                    </a:cubicBezTo>
                    <a:cubicBezTo>
                      <a:pt x="2760" y="1753"/>
                      <a:pt x="2843" y="1568"/>
                      <a:pt x="2735" y="1478"/>
                    </a:cubicBezTo>
                    <a:lnTo>
                      <a:pt x="576" y="195"/>
                    </a:lnTo>
                    <a:lnTo>
                      <a:pt x="271" y="12"/>
                    </a:lnTo>
                    <a:cubicBezTo>
                      <a:pt x="250" y="4"/>
                      <a:pt x="230"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63;p59">
                <a:extLst>
                  <a:ext uri="{FF2B5EF4-FFF2-40B4-BE49-F238E27FC236}">
                    <a16:creationId xmlns:a16="http://schemas.microsoft.com/office/drawing/2014/main" id="{CE61FCB9-4B14-9EAE-9F7C-D33748EFFE84}"/>
                  </a:ext>
                </a:extLst>
              </p:cNvPr>
              <p:cNvSpPr/>
              <p:nvPr/>
            </p:nvSpPr>
            <p:spPr>
              <a:xfrm>
                <a:off x="5343225" y="649550"/>
                <a:ext cx="45775" cy="68350"/>
              </a:xfrm>
              <a:custGeom>
                <a:avLst/>
                <a:gdLst/>
                <a:ahLst/>
                <a:cxnLst/>
                <a:rect l="l" t="t" r="r" b="b"/>
                <a:pathLst>
                  <a:path w="1831" h="2734" extrusionOk="0">
                    <a:moveTo>
                      <a:pt x="181" y="1"/>
                    </a:moveTo>
                    <a:cubicBezTo>
                      <a:pt x="85" y="1"/>
                      <a:pt x="1" y="94"/>
                      <a:pt x="43" y="206"/>
                    </a:cubicBezTo>
                    <a:lnTo>
                      <a:pt x="226" y="512"/>
                    </a:lnTo>
                    <a:lnTo>
                      <a:pt x="1529" y="2670"/>
                    </a:lnTo>
                    <a:cubicBezTo>
                      <a:pt x="1561" y="2715"/>
                      <a:pt x="1604" y="2733"/>
                      <a:pt x="1647" y="2733"/>
                    </a:cubicBezTo>
                    <a:cubicBezTo>
                      <a:pt x="1741" y="2733"/>
                      <a:pt x="1830" y="2640"/>
                      <a:pt x="1774" y="2528"/>
                    </a:cubicBezTo>
                    <a:lnTo>
                      <a:pt x="1591" y="2222"/>
                    </a:lnTo>
                    <a:lnTo>
                      <a:pt x="308" y="64"/>
                    </a:lnTo>
                    <a:cubicBezTo>
                      <a:pt x="270" y="19"/>
                      <a:pt x="224"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4;p59">
                <a:extLst>
                  <a:ext uri="{FF2B5EF4-FFF2-40B4-BE49-F238E27FC236}">
                    <a16:creationId xmlns:a16="http://schemas.microsoft.com/office/drawing/2014/main" id="{134F485B-F589-291F-66B2-F6AFFB51C51C}"/>
                  </a:ext>
                </a:extLst>
              </p:cNvPr>
              <p:cNvSpPr/>
              <p:nvPr/>
            </p:nvSpPr>
            <p:spPr>
              <a:xfrm>
                <a:off x="5676375" y="1206050"/>
                <a:ext cx="45775" cy="68250"/>
              </a:xfrm>
              <a:custGeom>
                <a:avLst/>
                <a:gdLst/>
                <a:ahLst/>
                <a:cxnLst/>
                <a:rect l="l" t="t" r="r" b="b"/>
                <a:pathLst>
                  <a:path w="1831" h="2730" extrusionOk="0">
                    <a:moveTo>
                      <a:pt x="184" y="0"/>
                    </a:moveTo>
                    <a:cubicBezTo>
                      <a:pt x="89" y="0"/>
                      <a:pt x="0" y="93"/>
                      <a:pt x="56" y="206"/>
                    </a:cubicBezTo>
                    <a:lnTo>
                      <a:pt x="240" y="511"/>
                    </a:lnTo>
                    <a:lnTo>
                      <a:pt x="1523" y="2670"/>
                    </a:lnTo>
                    <a:cubicBezTo>
                      <a:pt x="1552" y="2712"/>
                      <a:pt x="1593" y="2729"/>
                      <a:pt x="1633" y="2729"/>
                    </a:cubicBezTo>
                    <a:cubicBezTo>
                      <a:pt x="1731" y="2729"/>
                      <a:pt x="1831" y="2628"/>
                      <a:pt x="1787" y="2527"/>
                    </a:cubicBezTo>
                    <a:lnTo>
                      <a:pt x="1604" y="2222"/>
                    </a:lnTo>
                    <a:lnTo>
                      <a:pt x="301" y="63"/>
                    </a:lnTo>
                    <a:cubicBezTo>
                      <a:pt x="269" y="19"/>
                      <a:pt x="22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5;p59">
                <a:extLst>
                  <a:ext uri="{FF2B5EF4-FFF2-40B4-BE49-F238E27FC236}">
                    <a16:creationId xmlns:a16="http://schemas.microsoft.com/office/drawing/2014/main" id="{998B1CE3-B531-D787-BF1C-0E170EB5DE8D}"/>
                  </a:ext>
                </a:extLst>
              </p:cNvPr>
              <p:cNvSpPr/>
              <p:nvPr/>
            </p:nvSpPr>
            <p:spPr>
              <a:xfrm>
                <a:off x="5218150" y="1106525"/>
                <a:ext cx="71800" cy="44150"/>
              </a:xfrm>
              <a:custGeom>
                <a:avLst/>
                <a:gdLst/>
                <a:ahLst/>
                <a:cxnLst/>
                <a:rect l="l" t="t" r="r" b="b"/>
                <a:pathLst>
                  <a:path w="2872" h="1766" extrusionOk="0">
                    <a:moveTo>
                      <a:pt x="2661" y="1"/>
                    </a:moveTo>
                    <a:cubicBezTo>
                      <a:pt x="2642" y="1"/>
                      <a:pt x="2622" y="4"/>
                      <a:pt x="2602" y="12"/>
                    </a:cubicBezTo>
                    <a:lnTo>
                      <a:pt x="2296" y="195"/>
                    </a:lnTo>
                    <a:lnTo>
                      <a:pt x="138" y="1499"/>
                    </a:lnTo>
                    <a:lnTo>
                      <a:pt x="138" y="1478"/>
                    </a:lnTo>
                    <a:lnTo>
                      <a:pt x="138" y="1478"/>
                    </a:lnTo>
                    <a:cubicBezTo>
                      <a:pt x="0" y="1564"/>
                      <a:pt x="80" y="1766"/>
                      <a:pt x="219" y="1766"/>
                    </a:cubicBezTo>
                    <a:cubicBezTo>
                      <a:pt x="244" y="1766"/>
                      <a:pt x="272" y="1759"/>
                      <a:pt x="301" y="1743"/>
                    </a:cubicBezTo>
                    <a:lnTo>
                      <a:pt x="606" y="1560"/>
                    </a:lnTo>
                    <a:lnTo>
                      <a:pt x="2765" y="277"/>
                    </a:lnTo>
                    <a:cubicBezTo>
                      <a:pt x="2872" y="170"/>
                      <a:pt x="2792" y="1"/>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66;p59">
                <a:extLst>
                  <a:ext uri="{FF2B5EF4-FFF2-40B4-BE49-F238E27FC236}">
                    <a16:creationId xmlns:a16="http://schemas.microsoft.com/office/drawing/2014/main" id="{9B628D78-0FFA-E68B-F82D-5A8CFC309ADF}"/>
                  </a:ext>
                </a:extLst>
              </p:cNvPr>
              <p:cNvSpPr/>
              <p:nvPr/>
            </p:nvSpPr>
            <p:spPr>
              <a:xfrm>
                <a:off x="5774925" y="773550"/>
                <a:ext cx="71525" cy="43850"/>
              </a:xfrm>
              <a:custGeom>
                <a:avLst/>
                <a:gdLst/>
                <a:ahLst/>
                <a:cxnLst/>
                <a:rect l="l" t="t" r="r" b="b"/>
                <a:pathLst>
                  <a:path w="2861" h="1754" extrusionOk="0">
                    <a:moveTo>
                      <a:pt x="2664" y="1"/>
                    </a:moveTo>
                    <a:cubicBezTo>
                      <a:pt x="2647" y="1"/>
                      <a:pt x="2629" y="4"/>
                      <a:pt x="2611" y="12"/>
                    </a:cubicBezTo>
                    <a:lnTo>
                      <a:pt x="2305" y="195"/>
                    </a:lnTo>
                    <a:lnTo>
                      <a:pt x="126" y="1478"/>
                    </a:lnTo>
                    <a:cubicBezTo>
                      <a:pt x="0" y="1568"/>
                      <a:pt x="97" y="1753"/>
                      <a:pt x="233" y="1753"/>
                    </a:cubicBezTo>
                    <a:cubicBezTo>
                      <a:pt x="251" y="1753"/>
                      <a:pt x="270" y="1750"/>
                      <a:pt x="289" y="1743"/>
                    </a:cubicBezTo>
                    <a:lnTo>
                      <a:pt x="595" y="1560"/>
                    </a:lnTo>
                    <a:lnTo>
                      <a:pt x="2753" y="256"/>
                    </a:lnTo>
                    <a:cubicBezTo>
                      <a:pt x="2860" y="167"/>
                      <a:pt x="2780" y="1"/>
                      <a:pt x="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7;p59">
                <a:extLst>
                  <a:ext uri="{FF2B5EF4-FFF2-40B4-BE49-F238E27FC236}">
                    <a16:creationId xmlns:a16="http://schemas.microsoft.com/office/drawing/2014/main" id="{6A530C7F-FA99-EC97-91B4-A41DE677EDE3}"/>
                  </a:ext>
                </a:extLst>
              </p:cNvPr>
              <p:cNvSpPr/>
              <p:nvPr/>
            </p:nvSpPr>
            <p:spPr>
              <a:xfrm>
                <a:off x="5517900" y="744050"/>
                <a:ext cx="29550" cy="221625"/>
              </a:xfrm>
              <a:custGeom>
                <a:avLst/>
                <a:gdLst/>
                <a:ahLst/>
                <a:cxnLst/>
                <a:rect l="l" t="t" r="r" b="b"/>
                <a:pathLst>
                  <a:path w="1182" h="8865" extrusionOk="0">
                    <a:moveTo>
                      <a:pt x="591" y="0"/>
                    </a:moveTo>
                    <a:cubicBezTo>
                      <a:pt x="296" y="0"/>
                      <a:pt x="0" y="194"/>
                      <a:pt x="0" y="581"/>
                    </a:cubicBezTo>
                    <a:lnTo>
                      <a:pt x="0" y="8299"/>
                    </a:lnTo>
                    <a:cubicBezTo>
                      <a:pt x="0" y="8676"/>
                      <a:pt x="296" y="8864"/>
                      <a:pt x="591" y="8864"/>
                    </a:cubicBezTo>
                    <a:cubicBezTo>
                      <a:pt x="886" y="8864"/>
                      <a:pt x="1182" y="8676"/>
                      <a:pt x="1182" y="8299"/>
                    </a:cubicBezTo>
                    <a:lnTo>
                      <a:pt x="1182" y="581"/>
                    </a:lnTo>
                    <a:cubicBezTo>
                      <a:pt x="1182" y="194"/>
                      <a:pt x="886"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8;p59">
                <a:extLst>
                  <a:ext uri="{FF2B5EF4-FFF2-40B4-BE49-F238E27FC236}">
                    <a16:creationId xmlns:a16="http://schemas.microsoft.com/office/drawing/2014/main" id="{6B140F9D-57BD-1D66-2B97-B7C912D707A6}"/>
                  </a:ext>
                </a:extLst>
              </p:cNvPr>
              <p:cNvSpPr/>
              <p:nvPr/>
            </p:nvSpPr>
            <p:spPr>
              <a:xfrm>
                <a:off x="5530850" y="954975"/>
                <a:ext cx="244550" cy="256550"/>
              </a:xfrm>
              <a:custGeom>
                <a:avLst/>
                <a:gdLst/>
                <a:ahLst/>
                <a:cxnLst/>
                <a:rect l="l" t="t" r="r" b="b"/>
                <a:pathLst>
                  <a:path w="9782" h="10262" extrusionOk="0">
                    <a:moveTo>
                      <a:pt x="445" y="0"/>
                    </a:moveTo>
                    <a:cubicBezTo>
                      <a:pt x="214" y="0"/>
                      <a:pt x="0" y="243"/>
                      <a:pt x="195" y="453"/>
                    </a:cubicBezTo>
                    <a:lnTo>
                      <a:pt x="3189" y="3711"/>
                    </a:lnTo>
                    <a:lnTo>
                      <a:pt x="7995" y="8945"/>
                    </a:lnTo>
                    <a:lnTo>
                      <a:pt x="9095" y="10167"/>
                    </a:lnTo>
                    <a:cubicBezTo>
                      <a:pt x="9156" y="10234"/>
                      <a:pt x="9235" y="10262"/>
                      <a:pt x="9313" y="10262"/>
                    </a:cubicBezTo>
                    <a:cubicBezTo>
                      <a:pt x="9547" y="10262"/>
                      <a:pt x="9782" y="10014"/>
                      <a:pt x="9584" y="9801"/>
                    </a:cubicBezTo>
                    <a:lnTo>
                      <a:pt x="9584" y="9801"/>
                    </a:lnTo>
                    <a:lnTo>
                      <a:pt x="9563" y="9821"/>
                    </a:lnTo>
                    <a:lnTo>
                      <a:pt x="6570" y="6542"/>
                    </a:lnTo>
                    <a:lnTo>
                      <a:pt x="1784" y="1308"/>
                    </a:lnTo>
                    <a:lnTo>
                      <a:pt x="684" y="107"/>
                    </a:lnTo>
                    <a:cubicBezTo>
                      <a:pt x="614" y="31"/>
                      <a:pt x="529"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9;p59">
                <a:extLst>
                  <a:ext uri="{FF2B5EF4-FFF2-40B4-BE49-F238E27FC236}">
                    <a16:creationId xmlns:a16="http://schemas.microsoft.com/office/drawing/2014/main" id="{D52F19D2-D213-C07E-BD44-D80D7B72C62B}"/>
                  </a:ext>
                </a:extLst>
              </p:cNvPr>
              <p:cNvSpPr/>
              <p:nvPr/>
            </p:nvSpPr>
            <p:spPr>
              <a:xfrm>
                <a:off x="5477175" y="917400"/>
                <a:ext cx="96750" cy="82475"/>
              </a:xfrm>
              <a:custGeom>
                <a:avLst/>
                <a:gdLst/>
                <a:ahLst/>
                <a:cxnLst/>
                <a:rect l="l" t="t" r="r" b="b"/>
                <a:pathLst>
                  <a:path w="3870" h="3299" extrusionOk="0">
                    <a:moveTo>
                      <a:pt x="2220" y="1"/>
                    </a:moveTo>
                    <a:cubicBezTo>
                      <a:pt x="754" y="1"/>
                      <a:pt x="0" y="1773"/>
                      <a:pt x="1039" y="2811"/>
                    </a:cubicBezTo>
                    <a:cubicBezTo>
                      <a:pt x="1382" y="3148"/>
                      <a:pt x="1800" y="3298"/>
                      <a:pt x="2208" y="3298"/>
                    </a:cubicBezTo>
                    <a:cubicBezTo>
                      <a:pt x="3060" y="3298"/>
                      <a:pt x="3870" y="2642"/>
                      <a:pt x="3870" y="1650"/>
                    </a:cubicBezTo>
                    <a:cubicBezTo>
                      <a:pt x="3870" y="734"/>
                      <a:pt x="3137" y="1"/>
                      <a:pt x="2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70;p59">
              <a:extLst>
                <a:ext uri="{FF2B5EF4-FFF2-40B4-BE49-F238E27FC236}">
                  <a16:creationId xmlns:a16="http://schemas.microsoft.com/office/drawing/2014/main" id="{147D0DD1-31A4-7260-7752-33B56AA5671B}"/>
                </a:ext>
              </a:extLst>
            </p:cNvPr>
            <p:cNvGrpSpPr/>
            <p:nvPr/>
          </p:nvGrpSpPr>
          <p:grpSpPr>
            <a:xfrm>
              <a:off x="5327316" y="2892261"/>
              <a:ext cx="1123711" cy="1186881"/>
              <a:chOff x="1327875" y="238125"/>
              <a:chExt cx="4935050" cy="5212475"/>
            </a:xfrm>
          </p:grpSpPr>
          <p:sp>
            <p:nvSpPr>
              <p:cNvPr id="20" name="Google Shape;1971;p59">
                <a:extLst>
                  <a:ext uri="{FF2B5EF4-FFF2-40B4-BE49-F238E27FC236}">
                    <a16:creationId xmlns:a16="http://schemas.microsoft.com/office/drawing/2014/main" id="{CA764473-D8F1-F7A7-D9F7-7B8A393AFC65}"/>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2;p59">
                <a:extLst>
                  <a:ext uri="{FF2B5EF4-FFF2-40B4-BE49-F238E27FC236}">
                    <a16:creationId xmlns:a16="http://schemas.microsoft.com/office/drawing/2014/main" id="{6B135CFC-4098-899B-5D1A-1FDA3EB013FE}"/>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3;p59">
                <a:extLst>
                  <a:ext uri="{FF2B5EF4-FFF2-40B4-BE49-F238E27FC236}">
                    <a16:creationId xmlns:a16="http://schemas.microsoft.com/office/drawing/2014/main" id="{19913C13-EC06-384F-C4BF-DE7AE13B3DD2}"/>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4;p59">
                <a:extLst>
                  <a:ext uri="{FF2B5EF4-FFF2-40B4-BE49-F238E27FC236}">
                    <a16:creationId xmlns:a16="http://schemas.microsoft.com/office/drawing/2014/main" id="{542E53E9-6870-76C6-7519-6E95319DC06F}"/>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5;p59">
                <a:extLst>
                  <a:ext uri="{FF2B5EF4-FFF2-40B4-BE49-F238E27FC236}">
                    <a16:creationId xmlns:a16="http://schemas.microsoft.com/office/drawing/2014/main" id="{EA01D61A-F668-7FDB-5015-AAC6EE13F31B}"/>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6;p59">
                <a:extLst>
                  <a:ext uri="{FF2B5EF4-FFF2-40B4-BE49-F238E27FC236}">
                    <a16:creationId xmlns:a16="http://schemas.microsoft.com/office/drawing/2014/main" id="{7A82414A-1B0F-7BD3-36D0-1E16F770893C}"/>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7;p59">
                <a:extLst>
                  <a:ext uri="{FF2B5EF4-FFF2-40B4-BE49-F238E27FC236}">
                    <a16:creationId xmlns:a16="http://schemas.microsoft.com/office/drawing/2014/main" id="{0BE6773B-8BD3-94E4-06B6-FF2D5A486885}"/>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8;p59">
                <a:extLst>
                  <a:ext uri="{FF2B5EF4-FFF2-40B4-BE49-F238E27FC236}">
                    <a16:creationId xmlns:a16="http://schemas.microsoft.com/office/drawing/2014/main" id="{D460BB42-20AB-3087-9423-D1722471316E}"/>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9;p59">
                <a:extLst>
                  <a:ext uri="{FF2B5EF4-FFF2-40B4-BE49-F238E27FC236}">
                    <a16:creationId xmlns:a16="http://schemas.microsoft.com/office/drawing/2014/main" id="{E7FBB194-9B68-1BCC-D771-1A60841043E9}"/>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0;p59">
                <a:extLst>
                  <a:ext uri="{FF2B5EF4-FFF2-40B4-BE49-F238E27FC236}">
                    <a16:creationId xmlns:a16="http://schemas.microsoft.com/office/drawing/2014/main" id="{6B26450D-0E4B-F784-235D-75481D3C3006}"/>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1;p59">
                <a:extLst>
                  <a:ext uri="{FF2B5EF4-FFF2-40B4-BE49-F238E27FC236}">
                    <a16:creationId xmlns:a16="http://schemas.microsoft.com/office/drawing/2014/main" id="{7568E29E-657D-0B18-4F2C-9AB7DF6ABD7D}"/>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2;p59">
                <a:extLst>
                  <a:ext uri="{FF2B5EF4-FFF2-40B4-BE49-F238E27FC236}">
                    <a16:creationId xmlns:a16="http://schemas.microsoft.com/office/drawing/2014/main" id="{EC4A0124-BD6F-461F-4C5A-92229D6CBF90}"/>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3;p59">
                <a:extLst>
                  <a:ext uri="{FF2B5EF4-FFF2-40B4-BE49-F238E27FC236}">
                    <a16:creationId xmlns:a16="http://schemas.microsoft.com/office/drawing/2014/main" id="{B19FAE60-4214-2574-A34C-670B6E0DD47E}"/>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4;p59">
                <a:extLst>
                  <a:ext uri="{FF2B5EF4-FFF2-40B4-BE49-F238E27FC236}">
                    <a16:creationId xmlns:a16="http://schemas.microsoft.com/office/drawing/2014/main" id="{3B5B1148-38F0-943E-A9B2-352E9B8F1673}"/>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5;p59">
                <a:extLst>
                  <a:ext uri="{FF2B5EF4-FFF2-40B4-BE49-F238E27FC236}">
                    <a16:creationId xmlns:a16="http://schemas.microsoft.com/office/drawing/2014/main" id="{4BC4A26D-E158-4FCF-E2BA-A37182970DA6}"/>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6;p59">
                <a:extLst>
                  <a:ext uri="{FF2B5EF4-FFF2-40B4-BE49-F238E27FC236}">
                    <a16:creationId xmlns:a16="http://schemas.microsoft.com/office/drawing/2014/main" id="{9350FE65-B245-7FF5-952A-AE32ACF7E370}"/>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7;p59">
                <a:extLst>
                  <a:ext uri="{FF2B5EF4-FFF2-40B4-BE49-F238E27FC236}">
                    <a16:creationId xmlns:a16="http://schemas.microsoft.com/office/drawing/2014/main" id="{E20A4B01-C5B9-74F5-04EF-DD3907EFB620}"/>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8;p59">
                <a:extLst>
                  <a:ext uri="{FF2B5EF4-FFF2-40B4-BE49-F238E27FC236}">
                    <a16:creationId xmlns:a16="http://schemas.microsoft.com/office/drawing/2014/main" id="{F9D772F1-3197-82F9-48DD-AE07EA45385F}"/>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9;p59">
                <a:extLst>
                  <a:ext uri="{FF2B5EF4-FFF2-40B4-BE49-F238E27FC236}">
                    <a16:creationId xmlns:a16="http://schemas.microsoft.com/office/drawing/2014/main" id="{2978DE50-45C0-4EBA-0081-6F7D350115D7}"/>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0;p59">
                <a:extLst>
                  <a:ext uri="{FF2B5EF4-FFF2-40B4-BE49-F238E27FC236}">
                    <a16:creationId xmlns:a16="http://schemas.microsoft.com/office/drawing/2014/main" id="{2C274CD0-FC83-AFF1-D4A2-44C2DCADF239}"/>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1;p59">
                <a:extLst>
                  <a:ext uri="{FF2B5EF4-FFF2-40B4-BE49-F238E27FC236}">
                    <a16:creationId xmlns:a16="http://schemas.microsoft.com/office/drawing/2014/main" id="{259590DA-E306-842B-79C9-AF53B18B593A}"/>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2;p59">
                <a:extLst>
                  <a:ext uri="{FF2B5EF4-FFF2-40B4-BE49-F238E27FC236}">
                    <a16:creationId xmlns:a16="http://schemas.microsoft.com/office/drawing/2014/main" id="{0CBEC6C4-C72A-1DE9-5F96-CCD85900C027}"/>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3;p59">
                <a:extLst>
                  <a:ext uri="{FF2B5EF4-FFF2-40B4-BE49-F238E27FC236}">
                    <a16:creationId xmlns:a16="http://schemas.microsoft.com/office/drawing/2014/main" id="{2C74A325-E73E-1368-1795-02CBAB0C73C8}"/>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4;p59">
                <a:extLst>
                  <a:ext uri="{FF2B5EF4-FFF2-40B4-BE49-F238E27FC236}">
                    <a16:creationId xmlns:a16="http://schemas.microsoft.com/office/drawing/2014/main" id="{0AD38311-7E94-045B-FD46-1F8FFA6053C6}"/>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5;p59">
                <a:extLst>
                  <a:ext uri="{FF2B5EF4-FFF2-40B4-BE49-F238E27FC236}">
                    <a16:creationId xmlns:a16="http://schemas.microsoft.com/office/drawing/2014/main" id="{3E101539-0FB5-0A70-8CEB-9EDDB8EB41A3}"/>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6;p59">
                <a:extLst>
                  <a:ext uri="{FF2B5EF4-FFF2-40B4-BE49-F238E27FC236}">
                    <a16:creationId xmlns:a16="http://schemas.microsoft.com/office/drawing/2014/main" id="{26E5E3E7-58E6-EB6B-A5C1-D2D08B5B4049}"/>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97;p59">
                <a:extLst>
                  <a:ext uri="{FF2B5EF4-FFF2-40B4-BE49-F238E27FC236}">
                    <a16:creationId xmlns:a16="http://schemas.microsoft.com/office/drawing/2014/main" id="{81E9B124-8106-D98B-FD87-87675B97675A}"/>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8;p59">
                <a:extLst>
                  <a:ext uri="{FF2B5EF4-FFF2-40B4-BE49-F238E27FC236}">
                    <a16:creationId xmlns:a16="http://schemas.microsoft.com/office/drawing/2014/main" id="{2E6D4418-C872-4F9F-AC1F-2E627EC42EE3}"/>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99;p59">
                <a:extLst>
                  <a:ext uri="{FF2B5EF4-FFF2-40B4-BE49-F238E27FC236}">
                    <a16:creationId xmlns:a16="http://schemas.microsoft.com/office/drawing/2014/main" id="{72D312F9-E6D3-914C-A4E1-32DCADD14A99}"/>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0;p59">
                <a:extLst>
                  <a:ext uri="{FF2B5EF4-FFF2-40B4-BE49-F238E27FC236}">
                    <a16:creationId xmlns:a16="http://schemas.microsoft.com/office/drawing/2014/main" id="{D9656F02-8664-A66C-C418-C4DC7E118DB7}"/>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1;p59">
                <a:extLst>
                  <a:ext uri="{FF2B5EF4-FFF2-40B4-BE49-F238E27FC236}">
                    <a16:creationId xmlns:a16="http://schemas.microsoft.com/office/drawing/2014/main" id="{5E79F336-C3B5-FCB0-BE1C-0A35A8A93685}"/>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002;p59">
              <a:extLst>
                <a:ext uri="{FF2B5EF4-FFF2-40B4-BE49-F238E27FC236}">
                  <a16:creationId xmlns:a16="http://schemas.microsoft.com/office/drawing/2014/main" id="{48564BA0-A21E-4E3A-D0E9-B0F16B378B9A}"/>
                </a:ext>
              </a:extLst>
            </p:cNvPr>
            <p:cNvGrpSpPr/>
            <p:nvPr/>
          </p:nvGrpSpPr>
          <p:grpSpPr>
            <a:xfrm>
              <a:off x="6699224" y="1217866"/>
              <a:ext cx="1532890" cy="1224504"/>
              <a:chOff x="6441030" y="815970"/>
              <a:chExt cx="2250279" cy="1797305"/>
            </a:xfrm>
          </p:grpSpPr>
          <p:sp>
            <p:nvSpPr>
              <p:cNvPr id="16" name="Google Shape;2003;p59">
                <a:extLst>
                  <a:ext uri="{FF2B5EF4-FFF2-40B4-BE49-F238E27FC236}">
                    <a16:creationId xmlns:a16="http://schemas.microsoft.com/office/drawing/2014/main" id="{6E03385B-D2B9-CC95-892C-3F2C8BE77CF9}"/>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9">
                <a:extLst>
                  <a:ext uri="{FF2B5EF4-FFF2-40B4-BE49-F238E27FC236}">
                    <a16:creationId xmlns:a16="http://schemas.microsoft.com/office/drawing/2014/main" id="{997716E2-9A53-975D-9F51-CBB5F55BA59C}"/>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9">
                <a:extLst>
                  <a:ext uri="{FF2B5EF4-FFF2-40B4-BE49-F238E27FC236}">
                    <a16:creationId xmlns:a16="http://schemas.microsoft.com/office/drawing/2014/main" id="{6E6821E8-99AB-1D35-1704-CC30BB0CACBB}"/>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9">
                <a:extLst>
                  <a:ext uri="{FF2B5EF4-FFF2-40B4-BE49-F238E27FC236}">
                    <a16:creationId xmlns:a16="http://schemas.microsoft.com/office/drawing/2014/main" id="{D1082FA5-5259-5D38-AF83-3A46175339AE}"/>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007;p59">
              <a:extLst>
                <a:ext uri="{FF2B5EF4-FFF2-40B4-BE49-F238E27FC236}">
                  <a16:creationId xmlns:a16="http://schemas.microsoft.com/office/drawing/2014/main" id="{CC35B44C-0829-A431-F8B5-616F5C60E6BB}"/>
                </a:ext>
              </a:extLst>
            </p:cNvPr>
            <p:cNvSpPr/>
            <p:nvPr/>
          </p:nvSpPr>
          <p:spPr>
            <a:xfrm>
              <a:off x="5193250" y="12817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8;p59">
              <a:extLst>
                <a:ext uri="{FF2B5EF4-FFF2-40B4-BE49-F238E27FC236}">
                  <a16:creationId xmlns:a16="http://schemas.microsoft.com/office/drawing/2014/main" id="{7678911E-E911-BF1B-1E17-C523C930D28D}"/>
                </a:ext>
              </a:extLst>
            </p:cNvPr>
            <p:cNvSpPr/>
            <p:nvPr/>
          </p:nvSpPr>
          <p:spPr>
            <a:xfrm>
              <a:off x="7923750" y="27422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76">
            <a:extLst>
              <a:ext uri="{FF2B5EF4-FFF2-40B4-BE49-F238E27FC236}">
                <a16:creationId xmlns:a16="http://schemas.microsoft.com/office/drawing/2014/main" id="{12A2D02C-5189-A359-C06B-7ED0D6B3F6AA}"/>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LUYỆN TẬP</a:t>
            </a:r>
          </a:p>
        </p:txBody>
      </p:sp>
      <p:sp>
        <p:nvSpPr>
          <p:cNvPr id="90" name="TextBox 77">
            <a:extLst>
              <a:ext uri="{FF2B5EF4-FFF2-40B4-BE49-F238E27FC236}">
                <a16:creationId xmlns:a16="http://schemas.microsoft.com/office/drawing/2014/main" id="{B446CB17-8601-83C0-05DC-59C78A31940D}"/>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3</a:t>
            </a:r>
          </a:p>
        </p:txBody>
      </p:sp>
      <p:cxnSp>
        <p:nvCxnSpPr>
          <p:cNvPr id="91" name="Google Shape;1279;p46">
            <a:extLst>
              <a:ext uri="{FF2B5EF4-FFF2-40B4-BE49-F238E27FC236}">
                <a16:creationId xmlns:a16="http://schemas.microsoft.com/office/drawing/2014/main" id="{0F27D831-02B1-EE14-AA8F-AE8B8C859DBB}"/>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24993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1651C4-DCC1-7F2B-CF61-27B1877464D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4C727DE-C874-EC34-777B-02950CCB2498}"/>
              </a:ext>
            </a:extLst>
          </p:cNvPr>
          <p:cNvSpPr txBox="1"/>
          <p:nvPr/>
        </p:nvSpPr>
        <p:spPr>
          <a:xfrm>
            <a:off x="305107" y="167213"/>
            <a:ext cx="8533783" cy="707886"/>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Nhiệm</a:t>
            </a:r>
            <a:r>
              <a:rPr lang="en-US" sz="2000" b="1" dirty="0"/>
              <a:t> </a:t>
            </a:r>
            <a:r>
              <a:rPr lang="en-US" sz="2000" b="1" dirty="0" err="1"/>
              <a:t>vụ</a:t>
            </a:r>
            <a:r>
              <a:rPr lang="en-US" sz="2000" b="1" dirty="0"/>
              <a:t> 1: </a:t>
            </a:r>
            <a:r>
              <a:rPr lang="vi-VN" sz="2000" b="1" dirty="0"/>
              <a:t> Em đồng tình hay không đồng tình với các ý kiến nào dưới đây? Vì sao?</a:t>
            </a:r>
            <a:endParaRPr lang="en-US" sz="2000" b="1" dirty="0"/>
          </a:p>
        </p:txBody>
      </p:sp>
      <p:graphicFrame>
        <p:nvGraphicFramePr>
          <p:cNvPr id="3" name="Diagram 2">
            <a:extLst>
              <a:ext uri="{FF2B5EF4-FFF2-40B4-BE49-F238E27FC236}">
                <a16:creationId xmlns:a16="http://schemas.microsoft.com/office/drawing/2014/main" id="{8739678D-C9AC-3457-1A39-A563691978F3}"/>
              </a:ext>
            </a:extLst>
          </p:cNvPr>
          <p:cNvGraphicFramePr/>
          <p:nvPr>
            <p:extLst>
              <p:ext uri="{D42A27DB-BD31-4B8C-83A1-F6EECF244321}">
                <p14:modId xmlns:p14="http://schemas.microsoft.com/office/powerpoint/2010/main" val="2780110486"/>
              </p:ext>
            </p:extLst>
          </p:nvPr>
        </p:nvGraphicFramePr>
        <p:xfrm>
          <a:off x="613228" y="1204687"/>
          <a:ext cx="7917543" cy="3595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9174DD9-5118-6202-C8A1-C17B7F201352}"/>
              </a:ext>
            </a:extLst>
          </p:cNvPr>
          <p:cNvPicPr>
            <a:picLocks noChangeAspect="1"/>
          </p:cNvPicPr>
          <p:nvPr/>
        </p:nvPicPr>
        <p:blipFill>
          <a:blip r:embed="rId8"/>
          <a:stretch>
            <a:fillRect/>
          </a:stretch>
        </p:blipFill>
        <p:spPr>
          <a:xfrm>
            <a:off x="7569201" y="2465613"/>
            <a:ext cx="1473200" cy="1473200"/>
          </a:xfrm>
          <a:prstGeom prst="rect">
            <a:avLst/>
          </a:prstGeom>
        </p:spPr>
      </p:pic>
      <p:pic>
        <p:nvPicPr>
          <p:cNvPr id="7" name="Picture 6">
            <a:extLst>
              <a:ext uri="{FF2B5EF4-FFF2-40B4-BE49-F238E27FC236}">
                <a16:creationId xmlns:a16="http://schemas.microsoft.com/office/drawing/2014/main" id="{8E25DDF1-7D40-E35F-8017-36FC1186440F}"/>
              </a:ext>
            </a:extLst>
          </p:cNvPr>
          <p:cNvPicPr>
            <a:picLocks noChangeAspect="1"/>
          </p:cNvPicPr>
          <p:nvPr/>
        </p:nvPicPr>
        <p:blipFill>
          <a:blip r:embed="rId9"/>
          <a:stretch>
            <a:fillRect/>
          </a:stretch>
        </p:blipFill>
        <p:spPr>
          <a:xfrm>
            <a:off x="101598" y="2571750"/>
            <a:ext cx="1563007" cy="1563007"/>
          </a:xfrm>
          <a:prstGeom prst="rect">
            <a:avLst/>
          </a:prstGeom>
        </p:spPr>
      </p:pic>
    </p:spTree>
    <p:extLst>
      <p:ext uri="{BB962C8B-B14F-4D97-AF65-F5344CB8AC3E}">
        <p14:creationId xmlns:p14="http://schemas.microsoft.com/office/powerpoint/2010/main" val="257134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0AF2E9-E753-50C8-25DD-F8FF8345411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32EAD2E-AADE-7776-9BA4-DAB04077289B}"/>
              </a:ext>
            </a:extLst>
          </p:cNvPr>
          <p:cNvSpPr txBox="1"/>
          <p:nvPr/>
        </p:nvSpPr>
        <p:spPr>
          <a:xfrm>
            <a:off x="3541793" y="72870"/>
            <a:ext cx="1893807" cy="400110"/>
          </a:xfrm>
          <a:prstGeom prst="rect">
            <a:avLst/>
          </a:prstGeom>
          <a:solidFill>
            <a:schemeClr val="accent1">
              <a:lumMod val="60000"/>
              <a:lumOff val="40000"/>
            </a:schemeClr>
          </a:solidFill>
          <a:ln w="38100">
            <a:solidFill>
              <a:srgbClr val="FFFF00"/>
            </a:solidFill>
          </a:ln>
        </p:spPr>
        <p:txBody>
          <a:bodyPr wrap="square">
            <a:spAutoFit/>
          </a:bodyPr>
          <a:lstStyle/>
          <a:p>
            <a:r>
              <a:rPr lang="en-US" sz="2000" b="1" dirty="0" err="1"/>
              <a:t>Gợi</a:t>
            </a:r>
            <a:r>
              <a:rPr lang="en-US" sz="2000" b="1" dirty="0"/>
              <a:t> ý </a:t>
            </a:r>
            <a:r>
              <a:rPr lang="en-US" sz="2000" b="1" dirty="0" err="1"/>
              <a:t>trả</a:t>
            </a:r>
            <a:r>
              <a:rPr lang="en-US" sz="2000" b="1" dirty="0"/>
              <a:t> </a:t>
            </a:r>
            <a:r>
              <a:rPr lang="en-US" sz="2000" b="1" dirty="0" err="1"/>
              <a:t>lời</a:t>
            </a:r>
            <a:endParaRPr lang="en-US" sz="2000" b="1" dirty="0"/>
          </a:p>
        </p:txBody>
      </p:sp>
      <p:graphicFrame>
        <p:nvGraphicFramePr>
          <p:cNvPr id="3" name="Diagram 2">
            <a:extLst>
              <a:ext uri="{FF2B5EF4-FFF2-40B4-BE49-F238E27FC236}">
                <a16:creationId xmlns:a16="http://schemas.microsoft.com/office/drawing/2014/main" id="{8238A3EF-EA1D-A250-EC0D-A157C1D827B0}"/>
              </a:ext>
            </a:extLst>
          </p:cNvPr>
          <p:cNvGraphicFramePr/>
          <p:nvPr>
            <p:extLst>
              <p:ext uri="{D42A27DB-BD31-4B8C-83A1-F6EECF244321}">
                <p14:modId xmlns:p14="http://schemas.microsoft.com/office/powerpoint/2010/main" val="3681916920"/>
              </p:ext>
            </p:extLst>
          </p:nvPr>
        </p:nvGraphicFramePr>
        <p:xfrm>
          <a:off x="613228" y="625802"/>
          <a:ext cx="7917543" cy="435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41E543D-135D-6B54-2992-3017C9435AEE}"/>
              </a:ext>
            </a:extLst>
          </p:cNvPr>
          <p:cNvSpPr txBox="1"/>
          <p:nvPr/>
        </p:nvSpPr>
        <p:spPr>
          <a:xfrm>
            <a:off x="957943" y="625802"/>
            <a:ext cx="3323771" cy="2009061"/>
          </a:xfrm>
          <a:prstGeom prst="flowChartAlternateProcess">
            <a:avLst/>
          </a:prstGeom>
          <a:solidFill>
            <a:schemeClr val="tx2">
              <a:lumMod val="20000"/>
              <a:lumOff val="80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600" dirty="0">
                <a:solidFill>
                  <a:srgbClr val="231F20"/>
                </a:solidFill>
                <a:effectLst/>
                <a:latin typeface="+mj-lt"/>
              </a:rPr>
              <a:t>a. </a:t>
            </a:r>
            <a:r>
              <a:rPr lang="en-US" sz="1600" dirty="0" err="1">
                <a:solidFill>
                  <a:srgbClr val="231F20"/>
                </a:solidFill>
                <a:effectLst/>
                <a:latin typeface="+mj-lt"/>
              </a:rPr>
              <a:t>Đồng</a:t>
            </a:r>
            <a:r>
              <a:rPr lang="en-US" sz="1600" dirty="0">
                <a:solidFill>
                  <a:srgbClr val="231F20"/>
                </a:solidFill>
                <a:effectLst/>
                <a:latin typeface="+mj-lt"/>
              </a:rPr>
              <a:t> </a:t>
            </a:r>
            <a:r>
              <a:rPr lang="en-US" sz="1600" dirty="0" err="1">
                <a:solidFill>
                  <a:srgbClr val="231F20"/>
                </a:solidFill>
                <a:effectLst/>
                <a:latin typeface="+mj-lt"/>
              </a:rPr>
              <a:t>tình</a:t>
            </a:r>
            <a:r>
              <a:rPr lang="en-US" sz="1600" dirty="0">
                <a:solidFill>
                  <a:srgbClr val="231F20"/>
                </a:solidFill>
                <a:effectLst/>
                <a:latin typeface="+mj-lt"/>
              </a:rPr>
              <a:t>. Vì </a:t>
            </a:r>
            <a:r>
              <a:rPr lang="en-US" sz="1600" dirty="0" err="1">
                <a:solidFill>
                  <a:srgbClr val="231F20"/>
                </a:solidFill>
                <a:effectLst/>
                <a:latin typeface="+mj-lt"/>
              </a:rPr>
              <a:t>doanh</a:t>
            </a:r>
            <a:r>
              <a:rPr lang="en-US" sz="1600" dirty="0">
                <a:solidFill>
                  <a:srgbClr val="231F20"/>
                </a:solidFill>
                <a:effectLst/>
                <a:latin typeface="+mj-lt"/>
              </a:rPr>
              <a:t> </a:t>
            </a:r>
            <a:r>
              <a:rPr lang="en-US" sz="1600" dirty="0" err="1">
                <a:solidFill>
                  <a:srgbClr val="231F20"/>
                </a:solidFill>
                <a:effectLst/>
                <a:latin typeface="+mj-lt"/>
              </a:rPr>
              <a:t>nghiệp</a:t>
            </a:r>
            <a:r>
              <a:rPr lang="en-US" sz="1600" dirty="0">
                <a:solidFill>
                  <a:srgbClr val="231F20"/>
                </a:solidFill>
                <a:effectLst/>
                <a:latin typeface="+mj-lt"/>
              </a:rPr>
              <a:t> </a:t>
            </a:r>
            <a:r>
              <a:rPr lang="en-US" sz="1600" dirty="0" err="1">
                <a:solidFill>
                  <a:srgbClr val="231F20"/>
                </a:solidFill>
                <a:effectLst/>
                <a:latin typeface="+mj-lt"/>
              </a:rPr>
              <a:t>trả</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thuộc</a:t>
            </a:r>
            <a:r>
              <a:rPr lang="en-US" sz="1600" dirty="0">
                <a:solidFill>
                  <a:srgbClr val="231F20"/>
                </a:solidFill>
                <a:effectLst/>
                <a:latin typeface="+mj-lt"/>
              </a:rPr>
              <a:t> </a:t>
            </a:r>
            <a:r>
              <a:rPr lang="en-US" sz="1600" dirty="0" err="1">
                <a:solidFill>
                  <a:srgbClr val="231F20"/>
                </a:solidFill>
                <a:effectLst/>
                <a:latin typeface="+mj-lt"/>
              </a:rPr>
              <a:t>diện</a:t>
            </a:r>
            <a:r>
              <a:rPr lang="en-US" sz="1600" dirty="0">
                <a:solidFill>
                  <a:srgbClr val="231F20"/>
                </a:solidFill>
                <a:effectLst/>
                <a:latin typeface="+mj-lt"/>
              </a:rPr>
              <a:t> </a:t>
            </a:r>
            <a:r>
              <a:rPr lang="en-US" sz="1600" dirty="0" err="1">
                <a:solidFill>
                  <a:srgbClr val="231F20"/>
                </a:solidFill>
                <a:effectLst/>
                <a:latin typeface="+mj-lt"/>
              </a:rPr>
              <a:t>chịu</a:t>
            </a:r>
            <a:r>
              <a:rPr lang="en-US" sz="1600" dirty="0">
                <a:solidFill>
                  <a:srgbClr val="231F20"/>
                </a:solidFill>
                <a:effectLst/>
                <a:latin typeface="+mj-lt"/>
              </a:rPr>
              <a:t> </a:t>
            </a:r>
            <a:r>
              <a:rPr lang="en-US" sz="1600" dirty="0" err="1">
                <a:solidFill>
                  <a:srgbClr val="231F20"/>
                </a:solidFill>
                <a:effectLst/>
                <a:latin typeface="+mj-lt"/>
              </a:rPr>
              <a:t>thuế</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cá</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phải</a:t>
            </a:r>
            <a:r>
              <a:rPr lang="en-US" sz="1600" dirty="0">
                <a:solidFill>
                  <a:srgbClr val="231F20"/>
                </a:solidFill>
                <a:effectLst/>
                <a:latin typeface="+mj-lt"/>
              </a:rPr>
              <a:t> </a:t>
            </a:r>
            <a:r>
              <a:rPr lang="en-US" sz="1600" dirty="0" err="1">
                <a:solidFill>
                  <a:srgbClr val="231F20"/>
                </a:solidFill>
                <a:effectLst/>
                <a:latin typeface="+mj-lt"/>
              </a:rPr>
              <a:t>có</a:t>
            </a:r>
            <a:r>
              <a:rPr lang="en-US" sz="1600" dirty="0">
                <a:solidFill>
                  <a:srgbClr val="231F20"/>
                </a:solidFill>
                <a:effectLst/>
                <a:latin typeface="+mj-lt"/>
              </a:rPr>
              <a:t> </a:t>
            </a:r>
            <a:r>
              <a:rPr lang="en-US" sz="1600" dirty="0" err="1">
                <a:solidFill>
                  <a:srgbClr val="231F20"/>
                </a:solidFill>
                <a:effectLst/>
                <a:latin typeface="+mj-lt"/>
              </a:rPr>
              <a:t>trách</a:t>
            </a:r>
            <a:r>
              <a:rPr lang="en-US" sz="1600" dirty="0">
                <a:solidFill>
                  <a:srgbClr val="231F20"/>
                </a:solidFill>
                <a:effectLst/>
                <a:latin typeface="+mj-lt"/>
              </a:rPr>
              <a:t> </a:t>
            </a:r>
            <a:r>
              <a:rPr lang="en-US" sz="1600" dirty="0" err="1">
                <a:solidFill>
                  <a:srgbClr val="231F20"/>
                </a:solidFill>
                <a:effectLst/>
                <a:latin typeface="+mj-lt"/>
              </a:rPr>
              <a:t>nhiệm</a:t>
            </a:r>
            <a:r>
              <a:rPr lang="en-US" sz="1600" dirty="0">
                <a:solidFill>
                  <a:srgbClr val="231F20"/>
                </a:solidFill>
                <a:effectLst/>
                <a:latin typeface="+mj-lt"/>
              </a:rPr>
              <a:t> </a:t>
            </a:r>
            <a:r>
              <a:rPr lang="en-US" sz="1600" dirty="0" err="1">
                <a:solidFill>
                  <a:srgbClr val="231F20"/>
                </a:solidFill>
                <a:effectLst/>
                <a:latin typeface="+mj-lt"/>
              </a:rPr>
              <a:t>thực</a:t>
            </a:r>
            <a:r>
              <a:rPr lang="en-US" sz="1600" dirty="0">
                <a:solidFill>
                  <a:srgbClr val="231F20"/>
                </a:solidFill>
                <a:effectLst/>
                <a:latin typeface="+mj-lt"/>
              </a:rPr>
              <a:t> hiện </a:t>
            </a:r>
            <a:r>
              <a:rPr lang="en-US" sz="1600" dirty="0" err="1">
                <a:solidFill>
                  <a:srgbClr val="231F20"/>
                </a:solidFill>
                <a:effectLst/>
                <a:latin typeface="+mj-lt"/>
              </a:rPr>
              <a:t>khai</a:t>
            </a:r>
            <a:r>
              <a:rPr lang="en-US" sz="1600" dirty="0">
                <a:solidFill>
                  <a:srgbClr val="231F20"/>
                </a:solidFill>
                <a:effectLst/>
                <a:latin typeface="+mj-lt"/>
              </a:rPr>
              <a:t>, </a:t>
            </a:r>
            <a:r>
              <a:rPr lang="en-US" sz="1600" dirty="0" err="1">
                <a:solidFill>
                  <a:srgbClr val="231F20"/>
                </a:solidFill>
                <a:effectLst/>
                <a:latin typeface="+mj-lt"/>
              </a:rPr>
              <a:t>nộp</a:t>
            </a:r>
            <a:r>
              <a:rPr lang="en-US" sz="1600" dirty="0">
                <a:solidFill>
                  <a:srgbClr val="231F20"/>
                </a:solidFill>
                <a:effectLst/>
                <a:latin typeface="+mj-lt"/>
              </a:rPr>
              <a:t> </a:t>
            </a:r>
            <a:r>
              <a:rPr lang="en-US" sz="1600" dirty="0" err="1">
                <a:solidFill>
                  <a:srgbClr val="231F20"/>
                </a:solidFill>
                <a:effectLst/>
                <a:latin typeface="+mj-lt"/>
              </a:rPr>
              <a:t>thuế</a:t>
            </a:r>
            <a:r>
              <a:rPr lang="en-US" sz="1600" dirty="0">
                <a:solidFill>
                  <a:srgbClr val="231F20"/>
                </a:solidFill>
                <a:effectLst/>
                <a:latin typeface="+mj-lt"/>
              </a:rPr>
              <a:t> </a:t>
            </a:r>
            <a:r>
              <a:rPr lang="en-US" sz="1600" dirty="0" err="1">
                <a:solidFill>
                  <a:srgbClr val="231F20"/>
                </a:solidFill>
                <a:effectLst/>
                <a:latin typeface="+mj-lt"/>
              </a:rPr>
              <a:t>thu</a:t>
            </a:r>
            <a:r>
              <a:rPr lang="en-US" sz="1600" dirty="0">
                <a:solidFill>
                  <a:srgbClr val="231F20"/>
                </a:solidFill>
                <a:effectLst/>
                <a:latin typeface="+mj-lt"/>
              </a:rPr>
              <a:t> </a:t>
            </a:r>
            <a:r>
              <a:rPr lang="en-US" sz="1600" dirty="0" err="1">
                <a:solidFill>
                  <a:srgbClr val="231F20"/>
                </a:solidFill>
                <a:effectLst/>
                <a:latin typeface="+mj-lt"/>
              </a:rPr>
              <a:t>nhập</a:t>
            </a:r>
            <a:r>
              <a:rPr lang="en-US" sz="1600" dirty="0">
                <a:solidFill>
                  <a:srgbClr val="231F20"/>
                </a:solidFill>
                <a:effectLst/>
                <a:latin typeface="+mj-lt"/>
              </a:rPr>
              <a:t> </a:t>
            </a:r>
            <a:r>
              <a:rPr lang="en-US" sz="1600" dirty="0" err="1">
                <a:solidFill>
                  <a:srgbClr val="231F20"/>
                </a:solidFill>
                <a:effectLst/>
                <a:latin typeface="+mj-lt"/>
              </a:rPr>
              <a:t>cá</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cho</a:t>
            </a:r>
            <a:r>
              <a:rPr lang="en-US" sz="1600" dirty="0">
                <a:solidFill>
                  <a:srgbClr val="231F20"/>
                </a:solidFill>
                <a:effectLst/>
                <a:latin typeface="+mj-lt"/>
              </a:rPr>
              <a:t> </a:t>
            </a:r>
            <a:r>
              <a:rPr lang="en-US" sz="1600" dirty="0" err="1">
                <a:solidFill>
                  <a:srgbClr val="231F20"/>
                </a:solidFill>
                <a:effectLst/>
                <a:latin typeface="+mj-lt"/>
              </a:rPr>
              <a:t>nhân</a:t>
            </a:r>
            <a:r>
              <a:rPr lang="en-US" sz="1600" dirty="0">
                <a:solidFill>
                  <a:srgbClr val="231F20"/>
                </a:solidFill>
                <a:effectLst/>
                <a:latin typeface="+mj-lt"/>
              </a:rPr>
              <a:t> </a:t>
            </a:r>
            <a:r>
              <a:rPr lang="en-US" sz="1600" dirty="0" err="1">
                <a:solidFill>
                  <a:srgbClr val="231F20"/>
                </a:solidFill>
                <a:effectLst/>
                <a:latin typeface="+mj-lt"/>
              </a:rPr>
              <a:t>viên</a:t>
            </a:r>
            <a:r>
              <a:rPr lang="en-US" sz="1600" dirty="0">
                <a:solidFill>
                  <a:srgbClr val="231F20"/>
                </a:solidFill>
                <a:effectLst/>
                <a:latin typeface="+mj-lt"/>
              </a:rPr>
              <a:t> </a:t>
            </a:r>
            <a:r>
              <a:rPr lang="en-US" sz="1600" dirty="0" err="1">
                <a:solidFill>
                  <a:srgbClr val="231F20"/>
                </a:solidFill>
                <a:effectLst/>
                <a:latin typeface="+mj-lt"/>
              </a:rPr>
              <a:t>theo</a:t>
            </a:r>
            <a:r>
              <a:rPr lang="en-US" sz="1600" dirty="0">
                <a:solidFill>
                  <a:srgbClr val="231F20"/>
                </a:solidFill>
                <a:effectLst/>
                <a:latin typeface="+mj-lt"/>
              </a:rPr>
              <a:t> </a:t>
            </a:r>
            <a:r>
              <a:rPr lang="en-US" sz="1600" dirty="0" err="1">
                <a:solidFill>
                  <a:srgbClr val="231F20"/>
                </a:solidFill>
                <a:effectLst/>
                <a:latin typeface="+mj-lt"/>
              </a:rPr>
              <a:t>tháng</a:t>
            </a:r>
            <a:r>
              <a:rPr lang="en-US" sz="1600" dirty="0">
                <a:solidFill>
                  <a:srgbClr val="231F20"/>
                </a:solidFill>
                <a:effectLst/>
                <a:latin typeface="+mj-lt"/>
              </a:rPr>
              <a:t>, </a:t>
            </a:r>
            <a:r>
              <a:rPr lang="en-US" sz="1600" dirty="0" err="1">
                <a:solidFill>
                  <a:srgbClr val="231F20"/>
                </a:solidFill>
                <a:effectLst/>
                <a:latin typeface="+mj-lt"/>
              </a:rPr>
              <a:t>quý</a:t>
            </a:r>
            <a:r>
              <a:rPr lang="en-US" sz="1600" dirty="0">
                <a:solidFill>
                  <a:srgbClr val="231F20"/>
                </a:solidFill>
                <a:effectLst/>
                <a:latin typeface="+mj-lt"/>
              </a:rPr>
              <a:t> </a:t>
            </a:r>
            <a:r>
              <a:rPr lang="en-US" sz="1600" dirty="0" err="1">
                <a:solidFill>
                  <a:srgbClr val="231F20"/>
                </a:solidFill>
                <a:effectLst/>
                <a:latin typeface="+mj-lt"/>
              </a:rPr>
              <a:t>hoặc</a:t>
            </a:r>
            <a:r>
              <a:rPr lang="en-US" sz="1600" dirty="0">
                <a:solidFill>
                  <a:srgbClr val="231F20"/>
                </a:solidFill>
                <a:effectLst/>
                <a:latin typeface="+mj-lt"/>
              </a:rPr>
              <a:t> </a:t>
            </a:r>
            <a:r>
              <a:rPr lang="en-US" sz="1600" dirty="0" err="1">
                <a:solidFill>
                  <a:srgbClr val="231F20"/>
                </a:solidFill>
                <a:effectLst/>
                <a:latin typeface="+mj-lt"/>
              </a:rPr>
              <a:t>theo</a:t>
            </a:r>
            <a:r>
              <a:rPr lang="en-US" sz="1600" dirty="0">
                <a:solidFill>
                  <a:srgbClr val="231F20"/>
                </a:solidFill>
                <a:effectLst/>
                <a:latin typeface="+mj-lt"/>
              </a:rPr>
              <a:t> </a:t>
            </a:r>
            <a:r>
              <a:rPr lang="en-US" sz="1600" dirty="0" err="1">
                <a:solidFill>
                  <a:srgbClr val="231F20"/>
                </a:solidFill>
                <a:effectLst/>
                <a:latin typeface="+mj-lt"/>
              </a:rPr>
              <a:t>từng</a:t>
            </a:r>
            <a:r>
              <a:rPr lang="en-US" sz="1600" dirty="0">
                <a:solidFill>
                  <a:srgbClr val="231F20"/>
                </a:solidFill>
                <a:effectLst/>
                <a:latin typeface="+mj-lt"/>
              </a:rPr>
              <a:t> </a:t>
            </a:r>
            <a:r>
              <a:rPr lang="en-US" sz="1600" dirty="0" err="1">
                <a:solidFill>
                  <a:srgbClr val="231F20"/>
                </a:solidFill>
                <a:effectLst/>
                <a:latin typeface="+mj-lt"/>
              </a:rPr>
              <a:t>lần</a:t>
            </a:r>
            <a:r>
              <a:rPr lang="en-US" sz="1600" dirty="0">
                <a:solidFill>
                  <a:srgbClr val="231F20"/>
                </a:solidFill>
                <a:effectLst/>
                <a:latin typeface="+mj-lt"/>
              </a:rPr>
              <a:t> </a:t>
            </a:r>
            <a:r>
              <a:rPr lang="en-US" sz="1600" dirty="0" err="1">
                <a:solidFill>
                  <a:srgbClr val="231F20"/>
                </a:solidFill>
                <a:effectLst/>
                <a:latin typeface="+mj-lt"/>
              </a:rPr>
              <a:t>phát</a:t>
            </a:r>
            <a:r>
              <a:rPr lang="en-US" sz="1600" dirty="0">
                <a:solidFill>
                  <a:srgbClr val="231F20"/>
                </a:solidFill>
                <a:effectLst/>
                <a:latin typeface="+mj-lt"/>
              </a:rPr>
              <a:t> </a:t>
            </a:r>
            <a:r>
              <a:rPr lang="en-US" sz="1600" dirty="0" err="1">
                <a:solidFill>
                  <a:srgbClr val="231F20"/>
                </a:solidFill>
                <a:effectLst/>
                <a:latin typeface="+mj-lt"/>
              </a:rPr>
              <a:t>sinh</a:t>
            </a:r>
            <a:r>
              <a:rPr lang="en-US" sz="1600" dirty="0">
                <a:solidFill>
                  <a:srgbClr val="231F20"/>
                </a:solidFill>
                <a:effectLst/>
                <a:latin typeface="+mj-lt"/>
              </a:rPr>
              <a:t>.</a:t>
            </a:r>
            <a:endParaRPr lang="en-US" sz="1600" dirty="0">
              <a:latin typeface="+mj-lt"/>
            </a:endParaRPr>
          </a:p>
        </p:txBody>
      </p:sp>
      <p:sp>
        <p:nvSpPr>
          <p:cNvPr id="6" name="TextBox 5">
            <a:extLst>
              <a:ext uri="{FF2B5EF4-FFF2-40B4-BE49-F238E27FC236}">
                <a16:creationId xmlns:a16="http://schemas.microsoft.com/office/drawing/2014/main" id="{65EF413E-4B15-13EB-17F2-47ECD841988D}"/>
              </a:ext>
            </a:extLst>
          </p:cNvPr>
          <p:cNvSpPr txBox="1"/>
          <p:nvPr/>
        </p:nvSpPr>
        <p:spPr>
          <a:xfrm>
            <a:off x="4626429" y="625801"/>
            <a:ext cx="3559628" cy="2009061"/>
          </a:xfrm>
          <a:prstGeom prst="flowChartAlternateProcess">
            <a:avLst/>
          </a:prstGeom>
          <a:solidFill>
            <a:schemeClr val="tx1">
              <a:lumMod val="95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solidFill>
                  <a:srgbClr val="231F20"/>
                </a:solidFill>
              </a:rPr>
              <a:t>b. </a:t>
            </a:r>
            <a:r>
              <a:rPr lang="vi-VN" dirty="0">
                <a:solidFill>
                  <a:srgbClr val="231F20"/>
                </a:solidFill>
              </a:rPr>
              <a:t>Không đồng tình. Vì công dân có quyền tự do </a:t>
            </a:r>
            <a:r>
              <a:rPr lang="en-US" dirty="0">
                <a:solidFill>
                  <a:srgbClr val="231F20"/>
                </a:solidFill>
              </a:rPr>
              <a:t>KD</a:t>
            </a:r>
            <a:r>
              <a:rPr lang="vi-VN" dirty="0">
                <a:solidFill>
                  <a:srgbClr val="231F20"/>
                </a:solidFill>
              </a:rPr>
              <a:t> trong những ngành, nghề mà </a:t>
            </a:r>
            <a:r>
              <a:rPr lang="en-US" dirty="0">
                <a:solidFill>
                  <a:srgbClr val="231F20"/>
                </a:solidFill>
              </a:rPr>
              <a:t>PL</a:t>
            </a:r>
            <a:r>
              <a:rPr lang="vi-VN" dirty="0">
                <a:solidFill>
                  <a:srgbClr val="231F20"/>
                </a:solidFill>
              </a:rPr>
              <a:t> không cấm; lựa chọn hình thức, quy mô </a:t>
            </a:r>
            <a:r>
              <a:rPr lang="en-US" dirty="0">
                <a:solidFill>
                  <a:srgbClr val="231F20"/>
                </a:solidFill>
              </a:rPr>
              <a:t>KD</a:t>
            </a:r>
            <a:r>
              <a:rPr lang="vi-VN" dirty="0">
                <a:solidFill>
                  <a:srgbClr val="231F20"/>
                </a:solidFill>
              </a:rPr>
              <a:t>. Bên cạnh đó, </a:t>
            </a:r>
            <a:r>
              <a:rPr lang="en-US" dirty="0">
                <a:solidFill>
                  <a:srgbClr val="231F20"/>
                </a:solidFill>
              </a:rPr>
              <a:t>PL </a:t>
            </a:r>
            <a:r>
              <a:rPr lang="vi-VN" dirty="0">
                <a:solidFill>
                  <a:srgbClr val="231F20"/>
                </a:solidFill>
              </a:rPr>
              <a:t>cũng đưa ra những ngành, nghề cấm đầu tư </a:t>
            </a:r>
            <a:r>
              <a:rPr lang="en-US" dirty="0">
                <a:solidFill>
                  <a:srgbClr val="231F20"/>
                </a:solidFill>
              </a:rPr>
              <a:t>KD</a:t>
            </a:r>
            <a:r>
              <a:rPr lang="vi-VN" dirty="0">
                <a:solidFill>
                  <a:srgbClr val="231F20"/>
                </a:solidFill>
              </a:rPr>
              <a:t> theo quy định tại Điều 6 Luật Đầu tư năm 2020, sửa đổi, bổ sung năm 2022.</a:t>
            </a:r>
            <a:endParaRPr lang="en-US" dirty="0"/>
          </a:p>
        </p:txBody>
      </p:sp>
      <p:sp>
        <p:nvSpPr>
          <p:cNvPr id="8" name="TextBox 7">
            <a:extLst>
              <a:ext uri="{FF2B5EF4-FFF2-40B4-BE49-F238E27FC236}">
                <a16:creationId xmlns:a16="http://schemas.microsoft.com/office/drawing/2014/main" id="{7614DD86-312B-037E-31EF-8B9AA8E1C85A}"/>
              </a:ext>
            </a:extLst>
          </p:cNvPr>
          <p:cNvSpPr txBox="1"/>
          <p:nvPr/>
        </p:nvSpPr>
        <p:spPr>
          <a:xfrm>
            <a:off x="4731812" y="3009368"/>
            <a:ext cx="3323770" cy="1872853"/>
          </a:xfrm>
          <a:prstGeom prst="flowChartAlternateProcess">
            <a:avLst/>
          </a:prstGeom>
          <a:solidFill>
            <a:schemeClr val="tx1">
              <a:lumMod val="95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300" dirty="0">
                <a:solidFill>
                  <a:srgbClr val="231F20"/>
                </a:solidFill>
              </a:rPr>
              <a:t>d. </a:t>
            </a:r>
            <a:r>
              <a:rPr lang="vi-VN" sz="1300" dirty="0">
                <a:solidFill>
                  <a:srgbClr val="231F20"/>
                </a:solidFill>
              </a:rPr>
              <a:t>Không đồng tình. Vì theo </a:t>
            </a:r>
            <a:r>
              <a:rPr lang="en-US" sz="1300" dirty="0">
                <a:solidFill>
                  <a:srgbClr val="231F20"/>
                </a:solidFill>
              </a:rPr>
              <a:t>QĐ</a:t>
            </a:r>
            <a:r>
              <a:rPr lang="vi-VN" sz="1300" dirty="0">
                <a:solidFill>
                  <a:srgbClr val="231F20"/>
                </a:solidFill>
              </a:rPr>
              <a:t> tại khoản 1 Điều 7 Luật Doanh nghiệp năm 2020 sửa đổi, bổ sung năm 2022 thì </a:t>
            </a:r>
            <a:r>
              <a:rPr lang="en-US" sz="1300" dirty="0">
                <a:solidFill>
                  <a:srgbClr val="231F20"/>
                </a:solidFill>
              </a:rPr>
              <a:t>DN</a:t>
            </a:r>
            <a:r>
              <a:rPr lang="vi-VN" sz="1300" dirty="0">
                <a:solidFill>
                  <a:srgbClr val="231F20"/>
                </a:solidFill>
              </a:rPr>
              <a:t> được quyền tự do </a:t>
            </a:r>
            <a:r>
              <a:rPr lang="en-US" sz="1300" dirty="0">
                <a:solidFill>
                  <a:srgbClr val="231F20"/>
                </a:solidFill>
              </a:rPr>
              <a:t>KD</a:t>
            </a:r>
            <a:r>
              <a:rPr lang="vi-VN" sz="1300" dirty="0">
                <a:solidFill>
                  <a:srgbClr val="231F20"/>
                </a:solidFill>
              </a:rPr>
              <a:t> ngành, nghề mà luật không cấm. Tuy nhiên, </a:t>
            </a:r>
            <a:r>
              <a:rPr lang="en-US" sz="1300" dirty="0">
                <a:solidFill>
                  <a:srgbClr val="231F20"/>
                </a:solidFill>
              </a:rPr>
              <a:t>DN</a:t>
            </a:r>
            <a:r>
              <a:rPr lang="vi-VN" sz="1300" dirty="0">
                <a:solidFill>
                  <a:srgbClr val="231F20"/>
                </a:solidFill>
              </a:rPr>
              <a:t> phải đăng kí, thông báo với cơ quan đăng kí </a:t>
            </a:r>
            <a:r>
              <a:rPr lang="en-US" sz="1300" dirty="0">
                <a:solidFill>
                  <a:srgbClr val="231F20"/>
                </a:solidFill>
              </a:rPr>
              <a:t>KD</a:t>
            </a:r>
            <a:r>
              <a:rPr lang="vi-VN" sz="1300" dirty="0">
                <a:solidFill>
                  <a:srgbClr val="231F20"/>
                </a:solidFill>
              </a:rPr>
              <a:t> khi có thay đổi nội dung, thông tin đăng kí </a:t>
            </a:r>
            <a:r>
              <a:rPr lang="en-US" sz="1300" dirty="0">
                <a:solidFill>
                  <a:srgbClr val="231F20"/>
                </a:solidFill>
              </a:rPr>
              <a:t>DN</a:t>
            </a:r>
            <a:r>
              <a:rPr lang="vi-VN" sz="1300" dirty="0">
                <a:solidFill>
                  <a:srgbClr val="231F20"/>
                </a:solidFill>
              </a:rPr>
              <a:t> theo Điều 31 của Luật này</a:t>
            </a:r>
            <a:r>
              <a:rPr lang="en-US" sz="1300" dirty="0">
                <a:solidFill>
                  <a:srgbClr val="231F20"/>
                </a:solidFill>
              </a:rPr>
              <a:t>.</a:t>
            </a:r>
            <a:endParaRPr lang="en-US" sz="1300" dirty="0"/>
          </a:p>
        </p:txBody>
      </p:sp>
      <p:sp>
        <p:nvSpPr>
          <p:cNvPr id="9" name="TextBox 8">
            <a:extLst>
              <a:ext uri="{FF2B5EF4-FFF2-40B4-BE49-F238E27FC236}">
                <a16:creationId xmlns:a16="http://schemas.microsoft.com/office/drawing/2014/main" id="{EC03BA64-45EC-D428-EA1F-FA631258243F}"/>
              </a:ext>
            </a:extLst>
          </p:cNvPr>
          <p:cNvSpPr txBox="1"/>
          <p:nvPr/>
        </p:nvSpPr>
        <p:spPr>
          <a:xfrm>
            <a:off x="1088419" y="3060446"/>
            <a:ext cx="3323771" cy="1770698"/>
          </a:xfrm>
          <a:prstGeom prst="flowChartAlternateProcess">
            <a:avLst/>
          </a:prstGeom>
          <a:solidFill>
            <a:schemeClr val="tx2">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a:solidFill>
                  <a:srgbClr val="231F20"/>
                </a:solidFill>
                <a:latin typeface="+mj-lt"/>
              </a:rPr>
              <a:t>c. </a:t>
            </a:r>
            <a:r>
              <a:rPr lang="vi-VN" dirty="0">
                <a:solidFill>
                  <a:srgbClr val="231F20"/>
                </a:solidFill>
              </a:rPr>
              <a:t>Đồng tình. Vì ngày nay, </a:t>
            </a:r>
            <a:r>
              <a:rPr lang="en-US" dirty="0">
                <a:solidFill>
                  <a:srgbClr val="231F20"/>
                </a:solidFill>
              </a:rPr>
              <a:t>KD</a:t>
            </a:r>
            <a:r>
              <a:rPr lang="vi-VN" dirty="0">
                <a:solidFill>
                  <a:srgbClr val="231F20"/>
                </a:solidFill>
              </a:rPr>
              <a:t> không chỉ quan tâm tìm kiếm cơ hội kinh doanh, gia tăng lợi nhuận mà còn phải đảm bảo trách nhiệm xã hội. Nhờ đó, các cá nhân, tổ chức mới có thể đạt tới thành công và đảm bảo sự phát triển bền vững.</a:t>
            </a:r>
            <a:endParaRPr lang="en-US" dirty="0"/>
          </a:p>
        </p:txBody>
      </p:sp>
    </p:spTree>
    <p:extLst>
      <p:ext uri="{BB962C8B-B14F-4D97-AF65-F5344CB8AC3E}">
        <p14:creationId xmlns:p14="http://schemas.microsoft.com/office/powerpoint/2010/main" val="61530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B8DF5B-FE18-31EA-C43F-7C6B46E1DC30}"/>
              </a:ext>
            </a:extLst>
          </p:cNvPr>
          <p:cNvSpPr txBox="1"/>
          <p:nvPr/>
        </p:nvSpPr>
        <p:spPr>
          <a:xfrm>
            <a:off x="0" y="70493"/>
            <a:ext cx="9082017" cy="646331"/>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Nhiệm</a:t>
            </a:r>
            <a:r>
              <a:rPr lang="en-US" sz="1800" b="1" dirty="0"/>
              <a:t> </a:t>
            </a:r>
            <a:r>
              <a:rPr lang="en-US" sz="1800" b="1" dirty="0" err="1"/>
              <a:t>vụ</a:t>
            </a:r>
            <a:r>
              <a:rPr lang="en-US" sz="1800" b="1" dirty="0"/>
              <a:t> 2: </a:t>
            </a:r>
            <a:r>
              <a:rPr lang="vi-VN" sz="1800" b="1" dirty="0"/>
              <a:t>Em hãy nhận xét và cho biết hậu quả của hành vi </a:t>
            </a:r>
            <a:r>
              <a:rPr lang="vi-VN" sz="1800" b="1" dirty="0" err="1"/>
              <a:t>vi</a:t>
            </a:r>
            <a:r>
              <a:rPr lang="vi-VN" sz="1800" b="1" dirty="0"/>
              <a:t> phạm quyền tự do kinh doanh và nghĩa vụ nộp thuế của các chủ thể dưới đây</a:t>
            </a:r>
            <a:endParaRPr lang="en-US" sz="1800" b="1" dirty="0"/>
          </a:p>
        </p:txBody>
      </p:sp>
      <p:grpSp>
        <p:nvGrpSpPr>
          <p:cNvPr id="13" name="Group 12">
            <a:extLst>
              <a:ext uri="{FF2B5EF4-FFF2-40B4-BE49-F238E27FC236}">
                <a16:creationId xmlns:a16="http://schemas.microsoft.com/office/drawing/2014/main" id="{375F4BBF-254D-8A3C-4E20-8EC4F78344EF}"/>
              </a:ext>
            </a:extLst>
          </p:cNvPr>
          <p:cNvGrpSpPr/>
          <p:nvPr/>
        </p:nvGrpSpPr>
        <p:grpSpPr>
          <a:xfrm>
            <a:off x="186326" y="842806"/>
            <a:ext cx="2555618" cy="1297586"/>
            <a:chOff x="1996439" y="1494788"/>
            <a:chExt cx="3920490" cy="1769109"/>
          </a:xfrm>
        </p:grpSpPr>
        <p:sp>
          <p:nvSpPr>
            <p:cNvPr id="14" name="Shape">
              <a:extLst>
                <a:ext uri="{FF2B5EF4-FFF2-40B4-BE49-F238E27FC236}">
                  <a16:creationId xmlns:a16="http://schemas.microsoft.com/office/drawing/2014/main" id="{63938FB3-D099-0EDC-7099-1B6C49B05D83}"/>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a:t>
              </a:r>
              <a:r>
                <a:rPr lang="vi-VN" sz="1400" dirty="0">
                  <a:solidFill>
                    <a:schemeClr val="accent2">
                      <a:lumMod val="50000"/>
                    </a:schemeClr>
                  </a:solidFill>
                </a:rPr>
                <a:t>Chị B làm kế toán trưởng và có hành vi chậm nộp hồ sơ khai thuế so với</a:t>
              </a:r>
              <a:r>
                <a:rPr lang="en-US" sz="1400" dirty="0">
                  <a:solidFill>
                    <a:schemeClr val="accent2">
                      <a:lumMod val="50000"/>
                    </a:schemeClr>
                  </a:solidFill>
                </a:rPr>
                <a:t> </a:t>
              </a:r>
              <a:r>
                <a:rPr lang="vi-VN" sz="1400" dirty="0">
                  <a:solidFill>
                    <a:schemeClr val="accent2">
                      <a:lumMod val="50000"/>
                    </a:schemeClr>
                  </a:solidFill>
                </a:rPr>
                <a:t> thời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gian</a:t>
              </a:r>
              <a:r>
                <a:rPr lang="en-US" sz="1400" dirty="0">
                  <a:solidFill>
                    <a:schemeClr val="accent2">
                      <a:lumMod val="50000"/>
                    </a:schemeClr>
                  </a:solidFill>
                </a:rPr>
                <a:t> </a:t>
              </a:r>
              <a:r>
                <a:rPr lang="vi-VN" sz="1400" dirty="0">
                  <a:solidFill>
                    <a:schemeClr val="accent2">
                      <a:lumMod val="50000"/>
                    </a:schemeClr>
                  </a:solidFill>
                </a:rPr>
                <a:t>quy định.</a:t>
              </a:r>
              <a:r>
                <a:rPr lang="vi-VN" sz="1400" dirty="0">
                  <a:solidFill>
                    <a:schemeClr val="bg2"/>
                  </a:solidFill>
                </a:rPr>
                <a:t>. </a:t>
              </a:r>
              <a:endParaRPr sz="1400" dirty="0">
                <a:solidFill>
                  <a:schemeClr val="bg2"/>
                </a:solidFill>
              </a:endParaRPr>
            </a:p>
          </p:txBody>
        </p:sp>
        <p:sp>
          <p:nvSpPr>
            <p:cNvPr id="15" name="Shape">
              <a:extLst>
                <a:ext uri="{FF2B5EF4-FFF2-40B4-BE49-F238E27FC236}">
                  <a16:creationId xmlns:a16="http://schemas.microsoft.com/office/drawing/2014/main" id="{D7CE6723-D77C-F0BC-D994-FAC336EF56D4}"/>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a</a:t>
              </a:r>
              <a:endParaRPr sz="3200" dirty="0"/>
            </a:p>
          </p:txBody>
        </p:sp>
      </p:grpSp>
      <p:grpSp>
        <p:nvGrpSpPr>
          <p:cNvPr id="16" name="Group 15">
            <a:extLst>
              <a:ext uri="{FF2B5EF4-FFF2-40B4-BE49-F238E27FC236}">
                <a16:creationId xmlns:a16="http://schemas.microsoft.com/office/drawing/2014/main" id="{3BB582D4-C834-06CE-2692-E37668E5CD0B}"/>
              </a:ext>
            </a:extLst>
          </p:cNvPr>
          <p:cNvGrpSpPr/>
          <p:nvPr/>
        </p:nvGrpSpPr>
        <p:grpSpPr>
          <a:xfrm>
            <a:off x="3249403" y="1430035"/>
            <a:ext cx="2555618" cy="1297586"/>
            <a:chOff x="1996439" y="1494788"/>
            <a:chExt cx="3920490" cy="1769109"/>
          </a:xfrm>
          <a:solidFill>
            <a:schemeClr val="accent1">
              <a:lumMod val="40000"/>
              <a:lumOff val="60000"/>
            </a:schemeClr>
          </a:solidFill>
        </p:grpSpPr>
        <p:sp>
          <p:nvSpPr>
            <p:cNvPr id="17" name="Shape">
              <a:extLst>
                <a:ext uri="{FF2B5EF4-FFF2-40B4-BE49-F238E27FC236}">
                  <a16:creationId xmlns:a16="http://schemas.microsoft.com/office/drawing/2014/main" id="{F9F2954B-342E-D2B6-D7F5-E0C12CD28D27}"/>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Doanh nghiệp B nhập lậu các linh kiện điện tử để </a:t>
              </a:r>
              <a:endParaRPr lang="en-US" sz="16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bán cho khách hàng.</a:t>
              </a:r>
              <a:endParaRPr sz="1600" dirty="0">
                <a:solidFill>
                  <a:schemeClr val="bg2"/>
                </a:solidFill>
              </a:endParaRPr>
            </a:p>
          </p:txBody>
        </p:sp>
        <p:sp>
          <p:nvSpPr>
            <p:cNvPr id="18" name="Shape">
              <a:extLst>
                <a:ext uri="{FF2B5EF4-FFF2-40B4-BE49-F238E27FC236}">
                  <a16:creationId xmlns:a16="http://schemas.microsoft.com/office/drawing/2014/main" id="{A0359267-047F-CD6D-A575-243212944205}"/>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b</a:t>
              </a:r>
              <a:endParaRPr sz="3200" dirty="0"/>
            </a:p>
          </p:txBody>
        </p:sp>
      </p:grpSp>
      <p:grpSp>
        <p:nvGrpSpPr>
          <p:cNvPr id="19" name="Group 18">
            <a:extLst>
              <a:ext uri="{FF2B5EF4-FFF2-40B4-BE49-F238E27FC236}">
                <a16:creationId xmlns:a16="http://schemas.microsoft.com/office/drawing/2014/main" id="{B39855C0-F8F8-CDA1-53C8-5B05AA567BD5}"/>
              </a:ext>
            </a:extLst>
          </p:cNvPr>
          <p:cNvGrpSpPr/>
          <p:nvPr/>
        </p:nvGrpSpPr>
        <p:grpSpPr>
          <a:xfrm>
            <a:off x="6312480" y="842806"/>
            <a:ext cx="2555618" cy="1297586"/>
            <a:chOff x="1996439" y="1494788"/>
            <a:chExt cx="3920490" cy="1769109"/>
          </a:xfrm>
        </p:grpSpPr>
        <p:sp>
          <p:nvSpPr>
            <p:cNvPr id="20" name="Shape">
              <a:extLst>
                <a:ext uri="{FF2B5EF4-FFF2-40B4-BE49-F238E27FC236}">
                  <a16:creationId xmlns:a16="http://schemas.microsoft.com/office/drawing/2014/main" id="{46824B0A-9969-C29D-7E15-7BCDA39ABAC4}"/>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Chị M muốn thành lập công ty nhưng không đủ điều kiện nên đã nhờ anh G đứng tên thay.</a:t>
              </a:r>
              <a:endParaRPr sz="1600" dirty="0">
                <a:solidFill>
                  <a:schemeClr val="bg2"/>
                </a:solidFill>
              </a:endParaRPr>
            </a:p>
          </p:txBody>
        </p:sp>
        <p:sp>
          <p:nvSpPr>
            <p:cNvPr id="21" name="Shape">
              <a:extLst>
                <a:ext uri="{FF2B5EF4-FFF2-40B4-BE49-F238E27FC236}">
                  <a16:creationId xmlns:a16="http://schemas.microsoft.com/office/drawing/2014/main" id="{4B36DAA9-B6E0-C102-5BD6-FF7F25060D7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c</a:t>
              </a:r>
              <a:endParaRPr sz="3200" dirty="0"/>
            </a:p>
          </p:txBody>
        </p:sp>
      </p:grpSp>
      <p:grpSp>
        <p:nvGrpSpPr>
          <p:cNvPr id="22" name="Group 21">
            <a:extLst>
              <a:ext uri="{FF2B5EF4-FFF2-40B4-BE49-F238E27FC236}">
                <a16:creationId xmlns:a16="http://schemas.microsoft.com/office/drawing/2014/main" id="{16EF917D-E5FB-4EF1-E01E-1DACD0BDC5E5}"/>
              </a:ext>
            </a:extLst>
          </p:cNvPr>
          <p:cNvGrpSpPr/>
          <p:nvPr/>
        </p:nvGrpSpPr>
        <p:grpSpPr>
          <a:xfrm>
            <a:off x="360174" y="3651901"/>
            <a:ext cx="2555618" cy="1297586"/>
            <a:chOff x="1996439" y="1494788"/>
            <a:chExt cx="3920490" cy="1769109"/>
          </a:xfrm>
        </p:grpSpPr>
        <p:sp>
          <p:nvSpPr>
            <p:cNvPr id="23" name="Shape">
              <a:extLst>
                <a:ext uri="{FF2B5EF4-FFF2-40B4-BE49-F238E27FC236}">
                  <a16:creationId xmlns:a16="http://schemas.microsoft.com/office/drawing/2014/main" id="{45F444F4-C2BD-294A-6B56-013A7C755F02}"/>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Chị H nhờ bạn bè đứng tên cho một số khoản thu nhập để trốn thuế thu nhập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cá nhân</a:t>
              </a:r>
              <a:r>
                <a:rPr lang="en-US" sz="1400" dirty="0">
                  <a:solidFill>
                    <a:schemeClr val="accent2">
                      <a:lumMod val="50000"/>
                    </a:schemeClr>
                  </a:solidFill>
                </a:rPr>
                <a:t>.</a:t>
              </a:r>
              <a:endParaRPr sz="1400" dirty="0">
                <a:solidFill>
                  <a:schemeClr val="bg2"/>
                </a:solidFill>
              </a:endParaRPr>
            </a:p>
          </p:txBody>
        </p:sp>
        <p:sp>
          <p:nvSpPr>
            <p:cNvPr id="24" name="Shape">
              <a:extLst>
                <a:ext uri="{FF2B5EF4-FFF2-40B4-BE49-F238E27FC236}">
                  <a16:creationId xmlns:a16="http://schemas.microsoft.com/office/drawing/2014/main" id="{FD60C823-79DC-79BD-B963-29509788D8E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d</a:t>
              </a:r>
              <a:endParaRPr sz="3200" dirty="0"/>
            </a:p>
          </p:txBody>
        </p:sp>
      </p:grpSp>
      <p:grpSp>
        <p:nvGrpSpPr>
          <p:cNvPr id="25" name="Group 24">
            <a:extLst>
              <a:ext uri="{FF2B5EF4-FFF2-40B4-BE49-F238E27FC236}">
                <a16:creationId xmlns:a16="http://schemas.microsoft.com/office/drawing/2014/main" id="{5881485E-08BE-B2B6-D313-3B4016F2AD52}"/>
              </a:ext>
            </a:extLst>
          </p:cNvPr>
          <p:cNvGrpSpPr/>
          <p:nvPr/>
        </p:nvGrpSpPr>
        <p:grpSpPr>
          <a:xfrm>
            <a:off x="3263199" y="3069038"/>
            <a:ext cx="2555618" cy="1297586"/>
            <a:chOff x="1996439" y="1494788"/>
            <a:chExt cx="3920490" cy="1769109"/>
          </a:xfrm>
          <a:solidFill>
            <a:schemeClr val="accent1">
              <a:lumMod val="40000"/>
              <a:lumOff val="60000"/>
            </a:schemeClr>
          </a:solidFill>
        </p:grpSpPr>
        <p:sp>
          <p:nvSpPr>
            <p:cNvPr id="26" name="Shape">
              <a:extLst>
                <a:ext uri="{FF2B5EF4-FFF2-40B4-BE49-F238E27FC236}">
                  <a16:creationId xmlns:a16="http://schemas.microsoft.com/office/drawing/2014/main" id="{B03DD48C-7960-A9E1-7F03-EA588277CA99}"/>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Doanh nghiệp A kê khai thông tin không chính xác, thiếu trung thực và nộp hồ sơ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thuế không đúng hạn.</a:t>
              </a:r>
            </a:p>
          </p:txBody>
        </p:sp>
        <p:sp>
          <p:nvSpPr>
            <p:cNvPr id="27" name="Shape">
              <a:extLst>
                <a:ext uri="{FF2B5EF4-FFF2-40B4-BE49-F238E27FC236}">
                  <a16:creationId xmlns:a16="http://schemas.microsoft.com/office/drawing/2014/main" id="{C61603DA-F214-A855-49DB-A6F30DC01DC9}"/>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e</a:t>
              </a:r>
              <a:endParaRPr sz="3200" dirty="0"/>
            </a:p>
          </p:txBody>
        </p:sp>
      </p:grpSp>
      <p:grpSp>
        <p:nvGrpSpPr>
          <p:cNvPr id="28" name="Group 27">
            <a:extLst>
              <a:ext uri="{FF2B5EF4-FFF2-40B4-BE49-F238E27FC236}">
                <a16:creationId xmlns:a16="http://schemas.microsoft.com/office/drawing/2014/main" id="{58E49879-17F2-A350-2AFA-93595292FF53}"/>
              </a:ext>
            </a:extLst>
          </p:cNvPr>
          <p:cNvGrpSpPr/>
          <p:nvPr/>
        </p:nvGrpSpPr>
        <p:grpSpPr>
          <a:xfrm>
            <a:off x="6312480" y="3651901"/>
            <a:ext cx="2555618" cy="1297586"/>
            <a:chOff x="1996439" y="1494788"/>
            <a:chExt cx="3920490" cy="1769109"/>
          </a:xfrm>
        </p:grpSpPr>
        <p:sp>
          <p:nvSpPr>
            <p:cNvPr id="29" name="Shape">
              <a:extLst>
                <a:ext uri="{FF2B5EF4-FFF2-40B4-BE49-F238E27FC236}">
                  <a16:creationId xmlns:a16="http://schemas.microsoft.com/office/drawing/2014/main" id="{64CB6383-170A-CE18-1705-5AF3925B74B7}"/>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Công ty V </a:t>
              </a:r>
              <a:r>
                <a:rPr lang="vi-VN" sz="1400" dirty="0" err="1">
                  <a:solidFill>
                    <a:schemeClr val="accent2">
                      <a:lumMod val="50000"/>
                    </a:schemeClr>
                  </a:solidFill>
                </a:rPr>
                <a:t>thoả</a:t>
              </a:r>
              <a:r>
                <a:rPr lang="vi-VN" sz="1400" dirty="0">
                  <a:solidFill>
                    <a:schemeClr val="accent2">
                      <a:lumMod val="50000"/>
                    </a:schemeClr>
                  </a:solidFill>
                </a:rPr>
                <a:t> thuận với công nhân ghi tiền lương trong hợp đồng lao động thấp hơn</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so với mức lương thực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tế để trốn thuế.</a:t>
              </a:r>
            </a:p>
          </p:txBody>
        </p:sp>
        <p:sp>
          <p:nvSpPr>
            <p:cNvPr id="30" name="Shape">
              <a:extLst>
                <a:ext uri="{FF2B5EF4-FFF2-40B4-BE49-F238E27FC236}">
                  <a16:creationId xmlns:a16="http://schemas.microsoft.com/office/drawing/2014/main" id="{87E5FEB8-C2C4-6EB3-5004-BE0957DBAD28}"/>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g</a:t>
              </a:r>
              <a:endParaRPr sz="3200" dirty="0"/>
            </a:p>
          </p:txBody>
        </p:sp>
      </p:grpSp>
      <p:pic>
        <p:nvPicPr>
          <p:cNvPr id="34" name="Picture 33">
            <a:extLst>
              <a:ext uri="{FF2B5EF4-FFF2-40B4-BE49-F238E27FC236}">
                <a16:creationId xmlns:a16="http://schemas.microsoft.com/office/drawing/2014/main" id="{3FA2D1A8-051D-A6F4-AC45-372D0EBE0911}"/>
              </a:ext>
            </a:extLst>
          </p:cNvPr>
          <p:cNvPicPr>
            <a:picLocks noChangeAspect="1"/>
          </p:cNvPicPr>
          <p:nvPr/>
        </p:nvPicPr>
        <p:blipFill>
          <a:blip r:embed="rId3"/>
          <a:stretch>
            <a:fillRect/>
          </a:stretch>
        </p:blipFill>
        <p:spPr>
          <a:xfrm>
            <a:off x="6955289" y="2261146"/>
            <a:ext cx="1270000" cy="1270000"/>
          </a:xfrm>
          <a:prstGeom prst="rect">
            <a:avLst/>
          </a:prstGeom>
        </p:spPr>
      </p:pic>
      <p:pic>
        <p:nvPicPr>
          <p:cNvPr id="35" name="Picture 34">
            <a:extLst>
              <a:ext uri="{FF2B5EF4-FFF2-40B4-BE49-F238E27FC236}">
                <a16:creationId xmlns:a16="http://schemas.microsoft.com/office/drawing/2014/main" id="{F98C9EC4-F240-0C3A-5261-C17064C5890D}"/>
              </a:ext>
            </a:extLst>
          </p:cNvPr>
          <p:cNvPicPr>
            <a:picLocks noChangeAspect="1"/>
          </p:cNvPicPr>
          <p:nvPr/>
        </p:nvPicPr>
        <p:blipFill>
          <a:blip r:embed="rId3"/>
          <a:stretch>
            <a:fillRect/>
          </a:stretch>
        </p:blipFill>
        <p:spPr>
          <a:xfrm>
            <a:off x="762520" y="2261146"/>
            <a:ext cx="1270000" cy="1270000"/>
          </a:xfrm>
          <a:prstGeom prst="rect">
            <a:avLst/>
          </a:prstGeom>
        </p:spPr>
      </p:pic>
    </p:spTree>
    <p:extLst>
      <p:ext uri="{BB962C8B-B14F-4D97-AF65-F5344CB8AC3E}">
        <p14:creationId xmlns:p14="http://schemas.microsoft.com/office/powerpoint/2010/main" val="269425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4)">
                                      <p:cBhvr>
                                        <p:cTn id="10" dur="2000"/>
                                        <p:tgtEl>
                                          <p:spTgt spid="16"/>
                                        </p:tgtEl>
                                      </p:cBhvr>
                                    </p:animEffect>
                                  </p:childTnLst>
                                </p:cTn>
                              </p:par>
                              <p:par>
                                <p:cTn id="11" presetID="21"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4)">
                                      <p:cBhvr>
                                        <p:cTn id="13" dur="2000"/>
                                        <p:tgtEl>
                                          <p:spTgt spid="19"/>
                                        </p:tgtEl>
                                      </p:cBhvr>
                                    </p:animEffect>
                                  </p:childTnLst>
                                </p:cTn>
                              </p:par>
                              <p:par>
                                <p:cTn id="14" presetID="21"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2000"/>
                                        <p:tgtEl>
                                          <p:spTgt spid="22"/>
                                        </p:tgtEl>
                                      </p:cBhvr>
                                    </p:animEffect>
                                  </p:childTnLst>
                                </p:cTn>
                              </p:par>
                              <p:par>
                                <p:cTn id="17" presetID="21"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4)">
                                      <p:cBhvr>
                                        <p:cTn id="19" dur="2000"/>
                                        <p:tgtEl>
                                          <p:spTgt spid="25"/>
                                        </p:tgtEl>
                                      </p:cBhvr>
                                    </p:animEffect>
                                  </p:childTnLst>
                                </p:cTn>
                              </p:par>
                              <p:par>
                                <p:cTn id="20" presetID="21"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heel(4)">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95D2454-B204-4633-F630-3CD29EB689BC}"/>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grpSp>
        <p:nvGrpSpPr>
          <p:cNvPr id="13" name="Group 12">
            <a:extLst>
              <a:ext uri="{FF2B5EF4-FFF2-40B4-BE49-F238E27FC236}">
                <a16:creationId xmlns:a16="http://schemas.microsoft.com/office/drawing/2014/main" id="{FC056F75-4946-176F-F3AB-AA8D7BD55C1A}"/>
              </a:ext>
            </a:extLst>
          </p:cNvPr>
          <p:cNvGrpSpPr/>
          <p:nvPr/>
        </p:nvGrpSpPr>
        <p:grpSpPr>
          <a:xfrm>
            <a:off x="186326" y="842806"/>
            <a:ext cx="2555618" cy="1297586"/>
            <a:chOff x="1996439" y="1494788"/>
            <a:chExt cx="3920490" cy="1769109"/>
          </a:xfrm>
        </p:grpSpPr>
        <p:sp>
          <p:nvSpPr>
            <p:cNvPr id="14" name="Shape">
              <a:extLst>
                <a:ext uri="{FF2B5EF4-FFF2-40B4-BE49-F238E27FC236}">
                  <a16:creationId xmlns:a16="http://schemas.microsoft.com/office/drawing/2014/main" id="{841DDC30-FD27-EF02-07FF-C1BEDD865DF4}"/>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a:t>
              </a:r>
              <a:r>
                <a:rPr lang="vi-VN" sz="1400" dirty="0">
                  <a:solidFill>
                    <a:schemeClr val="accent2">
                      <a:lumMod val="50000"/>
                    </a:schemeClr>
                  </a:solidFill>
                </a:rPr>
                <a:t>Chị B làm kế toán trưởng và có hành vi chậm nộp hồ sơ khai thuế so với</a:t>
              </a:r>
              <a:r>
                <a:rPr lang="en-US" sz="1400" dirty="0">
                  <a:solidFill>
                    <a:schemeClr val="accent2">
                      <a:lumMod val="50000"/>
                    </a:schemeClr>
                  </a:solidFill>
                </a:rPr>
                <a:t> </a:t>
              </a:r>
              <a:r>
                <a:rPr lang="vi-VN" sz="1400" dirty="0">
                  <a:solidFill>
                    <a:schemeClr val="accent2">
                      <a:lumMod val="50000"/>
                    </a:schemeClr>
                  </a:solidFill>
                </a:rPr>
                <a:t> thời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gian</a:t>
              </a:r>
              <a:r>
                <a:rPr lang="en-US" sz="1400" dirty="0">
                  <a:solidFill>
                    <a:schemeClr val="accent2">
                      <a:lumMod val="50000"/>
                    </a:schemeClr>
                  </a:solidFill>
                </a:rPr>
                <a:t> </a:t>
              </a:r>
              <a:r>
                <a:rPr lang="vi-VN" sz="1400" dirty="0">
                  <a:solidFill>
                    <a:schemeClr val="accent2">
                      <a:lumMod val="50000"/>
                    </a:schemeClr>
                  </a:solidFill>
                </a:rPr>
                <a:t>quy định.</a:t>
              </a:r>
              <a:r>
                <a:rPr lang="vi-VN" sz="1400" dirty="0">
                  <a:solidFill>
                    <a:schemeClr val="bg2"/>
                  </a:solidFill>
                </a:rPr>
                <a:t>. </a:t>
              </a:r>
              <a:endParaRPr sz="1400" dirty="0">
                <a:solidFill>
                  <a:schemeClr val="bg2"/>
                </a:solidFill>
              </a:endParaRPr>
            </a:p>
          </p:txBody>
        </p:sp>
        <p:sp>
          <p:nvSpPr>
            <p:cNvPr id="15" name="Shape">
              <a:extLst>
                <a:ext uri="{FF2B5EF4-FFF2-40B4-BE49-F238E27FC236}">
                  <a16:creationId xmlns:a16="http://schemas.microsoft.com/office/drawing/2014/main" id="{32F159DA-9BD7-E27A-5C7E-D21B5B57E729}"/>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a</a:t>
              </a:r>
              <a:endParaRPr sz="3200" dirty="0"/>
            </a:p>
          </p:txBody>
        </p:sp>
      </p:grpSp>
      <p:pic>
        <p:nvPicPr>
          <p:cNvPr id="35" name="Picture 34">
            <a:extLst>
              <a:ext uri="{FF2B5EF4-FFF2-40B4-BE49-F238E27FC236}">
                <a16:creationId xmlns:a16="http://schemas.microsoft.com/office/drawing/2014/main" id="{749C6AA0-AC63-BDCC-D905-6A30ADD7C17D}"/>
              </a:ext>
            </a:extLst>
          </p:cNvPr>
          <p:cNvPicPr>
            <a:picLocks noChangeAspect="1"/>
          </p:cNvPicPr>
          <p:nvPr/>
        </p:nvPicPr>
        <p:blipFill>
          <a:blip r:embed="rId3"/>
          <a:stretch>
            <a:fillRect/>
          </a:stretch>
        </p:blipFill>
        <p:spPr>
          <a:xfrm>
            <a:off x="762520" y="2261146"/>
            <a:ext cx="1270000" cy="1270000"/>
          </a:xfrm>
          <a:prstGeom prst="rect">
            <a:avLst/>
          </a:prstGeom>
        </p:spPr>
      </p:pic>
      <p:sp>
        <p:nvSpPr>
          <p:cNvPr id="3" name="TextBox 2">
            <a:extLst>
              <a:ext uri="{FF2B5EF4-FFF2-40B4-BE49-F238E27FC236}">
                <a16:creationId xmlns:a16="http://schemas.microsoft.com/office/drawing/2014/main" id="{EF7C2511-692B-21F9-BCDD-5D61857F00DB}"/>
              </a:ext>
            </a:extLst>
          </p:cNvPr>
          <p:cNvSpPr txBox="1"/>
          <p:nvPr/>
        </p:nvSpPr>
        <p:spPr>
          <a:xfrm>
            <a:off x="3177523" y="1036704"/>
            <a:ext cx="4920343" cy="1940957"/>
          </a:xfrm>
          <a:prstGeom prst="wedgeRoundRectCallout">
            <a:avLst>
              <a:gd name="adj1" fmla="val 39393"/>
              <a:gd name="adj2" fmla="val 72919"/>
              <a:gd name="adj3" fmla="val 16667"/>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accent3">
                    <a:lumMod val="75000"/>
                  </a:schemeClr>
                </a:solidFill>
              </a:rPr>
              <a:t> Hành vi chậm nộp hồ sơ khai thuế so với thời gian quy định của chị B sẽ gây ra hậu quả là chị B bị xử phạt hành chính (căn cứ Điều 13 Nghị định 125/2020/</a:t>
            </a:r>
            <a:r>
              <a:rPr lang="en-US" sz="1800" dirty="0">
                <a:solidFill>
                  <a:schemeClr val="accent3">
                    <a:lumMod val="75000"/>
                  </a:schemeClr>
                </a:solidFill>
              </a:rPr>
              <a:t> </a:t>
            </a:r>
            <a:r>
              <a:rPr lang="vi-VN" sz="1800" dirty="0">
                <a:solidFill>
                  <a:schemeClr val="accent3">
                    <a:lumMod val="75000"/>
                  </a:schemeClr>
                </a:solidFill>
              </a:rPr>
              <a:t>NĐ-CP quy định về mức xử phạt đối với hành vi </a:t>
            </a:r>
            <a:r>
              <a:rPr lang="vi-VN" sz="1800" dirty="0" err="1">
                <a:solidFill>
                  <a:schemeClr val="accent3">
                    <a:lumMod val="75000"/>
                  </a:schemeClr>
                </a:solidFill>
              </a:rPr>
              <a:t>vi</a:t>
            </a:r>
            <a:r>
              <a:rPr lang="vi-VN" sz="1800" dirty="0">
                <a:solidFill>
                  <a:schemeClr val="accent3">
                    <a:lumMod val="75000"/>
                  </a:schemeClr>
                </a:solidFill>
              </a:rPr>
              <a:t> phạm về thời hạn nộp hồ sơ khai thuế).</a:t>
            </a:r>
            <a:endParaRPr lang="en-US" sz="1800" dirty="0">
              <a:solidFill>
                <a:schemeClr val="accent3">
                  <a:lumMod val="75000"/>
                </a:schemeClr>
              </a:solidFill>
            </a:endParaRP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4"/>
          <a:stretch>
            <a:fillRect/>
          </a:stretch>
        </p:blipFill>
        <p:spPr>
          <a:xfrm>
            <a:off x="7286172" y="3394529"/>
            <a:ext cx="1748972" cy="1748972"/>
          </a:xfrm>
          <a:prstGeom prst="rect">
            <a:avLst/>
          </a:prstGeom>
        </p:spPr>
      </p:pic>
    </p:spTree>
    <p:extLst>
      <p:ext uri="{BB962C8B-B14F-4D97-AF65-F5344CB8AC3E}">
        <p14:creationId xmlns:p14="http://schemas.microsoft.com/office/powerpoint/2010/main" val="26343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3F6A9F-4203-07EC-F00F-515317E75A5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06D0BBA5-619B-3D46-2A2F-DDD3EAD8B84F}"/>
              </a:ext>
            </a:extLst>
          </p:cNvPr>
          <p:cNvGrpSpPr/>
          <p:nvPr/>
        </p:nvGrpSpPr>
        <p:grpSpPr>
          <a:xfrm>
            <a:off x="244946" y="994607"/>
            <a:ext cx="2555618" cy="1297586"/>
            <a:chOff x="1996439" y="1494788"/>
            <a:chExt cx="3920490" cy="1769109"/>
          </a:xfrm>
          <a:solidFill>
            <a:schemeClr val="accent1">
              <a:lumMod val="40000"/>
              <a:lumOff val="60000"/>
            </a:schemeClr>
          </a:solidFill>
        </p:grpSpPr>
        <p:sp>
          <p:nvSpPr>
            <p:cNvPr id="17" name="Shape">
              <a:extLst>
                <a:ext uri="{FF2B5EF4-FFF2-40B4-BE49-F238E27FC236}">
                  <a16:creationId xmlns:a16="http://schemas.microsoft.com/office/drawing/2014/main" id="{A76A02A7-4689-05BB-2B7F-E4DF3694B163}"/>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Doanh nghiệp B nhập lậu các linh kiện điện tử để </a:t>
              </a:r>
              <a:endParaRPr lang="en-US" sz="16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bán cho khách hàng.</a:t>
              </a:r>
              <a:endParaRPr sz="1600" dirty="0">
                <a:solidFill>
                  <a:schemeClr val="bg2"/>
                </a:solidFill>
              </a:endParaRPr>
            </a:p>
          </p:txBody>
        </p:sp>
        <p:sp>
          <p:nvSpPr>
            <p:cNvPr id="18" name="Shape">
              <a:extLst>
                <a:ext uri="{FF2B5EF4-FFF2-40B4-BE49-F238E27FC236}">
                  <a16:creationId xmlns:a16="http://schemas.microsoft.com/office/drawing/2014/main" id="{F75BB968-FDBF-39B1-F598-350BB3ED593D}"/>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b</a:t>
              </a:r>
              <a:endParaRPr sz="3200" dirty="0"/>
            </a:p>
          </p:txBody>
        </p:sp>
      </p:grpSp>
      <p:sp>
        <p:nvSpPr>
          <p:cNvPr id="2" name="TextBox 1">
            <a:extLst>
              <a:ext uri="{FF2B5EF4-FFF2-40B4-BE49-F238E27FC236}">
                <a16:creationId xmlns:a16="http://schemas.microsoft.com/office/drawing/2014/main" id="{B8D99E7B-BE23-5C7B-CFF2-7FF622965051}"/>
              </a:ext>
            </a:extLst>
          </p:cNvPr>
          <p:cNvSpPr txBox="1"/>
          <p:nvPr/>
        </p:nvSpPr>
        <p:spPr>
          <a:xfrm>
            <a:off x="3177524" y="631682"/>
            <a:ext cx="4920343" cy="2553891"/>
          </a:xfrm>
          <a:prstGeom prst="wedgeRoundRectCallout">
            <a:avLst>
              <a:gd name="adj1" fmla="val 40278"/>
              <a:gd name="adj2" fmla="val 60984"/>
              <a:gd name="adj3" fmla="val 16667"/>
            </a:avLst>
          </a:prstGeom>
          <a:solidFill>
            <a:schemeClr val="tx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tx2">
                    <a:lumMod val="50000"/>
                  </a:schemeClr>
                </a:solidFill>
              </a:rPr>
              <a:t> Hành vi nhập lậu các linh kiện điện tử để bán của doanh nghiệp B sẽ gây ra hậu quả là doanh nghiệp này bị xử phạt vi phạm hành chính. Đối với hành vi kinh doanh hàng </a:t>
            </a:r>
            <a:r>
              <a:rPr lang="vi-VN" sz="1800" dirty="0" err="1">
                <a:solidFill>
                  <a:schemeClr val="tx2">
                    <a:lumMod val="50000"/>
                  </a:schemeClr>
                </a:solidFill>
              </a:rPr>
              <a:t>hoá</a:t>
            </a:r>
            <a:r>
              <a:rPr lang="vi-VN" sz="1800" dirty="0">
                <a:solidFill>
                  <a:schemeClr val="tx2">
                    <a:lumMod val="50000"/>
                  </a:schemeClr>
                </a:solidFill>
              </a:rPr>
              <a:t> nhập lậu chưa đến mức xử lí hình sự thì áp dụng xử lí vi phạm hành chính theo quy định tại Điều 15 Nghị định 98/2020/NĐ-CP.</a:t>
            </a:r>
            <a:endParaRPr lang="en-US" sz="1800" dirty="0">
              <a:solidFill>
                <a:schemeClr val="tx2">
                  <a:lumMod val="50000"/>
                </a:schemeClr>
              </a:solidFill>
            </a:endParaRPr>
          </a:p>
        </p:txBody>
      </p:sp>
      <p:sp>
        <p:nvSpPr>
          <p:cNvPr id="4" name="TextBox 3">
            <a:extLst>
              <a:ext uri="{FF2B5EF4-FFF2-40B4-BE49-F238E27FC236}">
                <a16:creationId xmlns:a16="http://schemas.microsoft.com/office/drawing/2014/main" id="{B568BB46-C2ED-B99A-7DDD-1C1C3B8226E3}"/>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3793C667-C985-4587-AADA-84935CF95FB8}"/>
              </a:ext>
            </a:extLst>
          </p:cNvPr>
          <p:cNvPicPr>
            <a:picLocks noChangeAspect="1"/>
          </p:cNvPicPr>
          <p:nvPr/>
        </p:nvPicPr>
        <p:blipFill>
          <a:blip r:embed="rId3"/>
          <a:stretch>
            <a:fillRect/>
          </a:stretch>
        </p:blipFill>
        <p:spPr>
          <a:xfrm>
            <a:off x="7249886" y="3554186"/>
            <a:ext cx="1589314" cy="1589314"/>
          </a:xfrm>
          <a:prstGeom prst="rect">
            <a:avLst/>
          </a:prstGeom>
        </p:spPr>
      </p:pic>
    </p:spTree>
    <p:extLst>
      <p:ext uri="{BB962C8B-B14F-4D97-AF65-F5344CB8AC3E}">
        <p14:creationId xmlns:p14="http://schemas.microsoft.com/office/powerpoint/2010/main" val="301888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391" name="Google Shape;391;p32"/>
          <p:cNvGrpSpPr/>
          <p:nvPr/>
        </p:nvGrpSpPr>
        <p:grpSpPr>
          <a:xfrm rot="-180261">
            <a:off x="8237936" y="1861457"/>
            <a:ext cx="882325" cy="989119"/>
            <a:chOff x="4326150" y="1139100"/>
            <a:chExt cx="1903050" cy="2133850"/>
          </a:xfrm>
        </p:grpSpPr>
        <p:sp>
          <p:nvSpPr>
            <p:cNvPr id="392" name="Google Shape;392;p32"/>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2"/>
          <p:cNvGrpSpPr/>
          <p:nvPr/>
        </p:nvGrpSpPr>
        <p:grpSpPr>
          <a:xfrm rot="-782188" flipH="1">
            <a:off x="250326" y="2688349"/>
            <a:ext cx="756067" cy="860969"/>
            <a:chOff x="238125" y="3155250"/>
            <a:chExt cx="1567526" cy="1785017"/>
          </a:xfrm>
        </p:grpSpPr>
        <p:sp>
          <p:nvSpPr>
            <p:cNvPr id="411" name="Google Shape;411;p32"/>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2"/>
          <p:cNvGrpSpPr/>
          <p:nvPr/>
        </p:nvGrpSpPr>
        <p:grpSpPr>
          <a:xfrm rot="-6015934">
            <a:off x="476933" y="3077364"/>
            <a:ext cx="571774" cy="1020375"/>
            <a:chOff x="4588600" y="388175"/>
            <a:chExt cx="2739150" cy="4888225"/>
          </a:xfrm>
        </p:grpSpPr>
        <p:sp>
          <p:nvSpPr>
            <p:cNvPr id="414" name="Google Shape;414;p32"/>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2"/>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1" name="Google Shape;421;p32"/>
          <p:cNvCxnSpPr/>
          <p:nvPr/>
        </p:nvCxnSpPr>
        <p:spPr>
          <a:xfrm>
            <a:off x="675177" y="698236"/>
            <a:ext cx="7725600" cy="0"/>
          </a:xfrm>
          <a:prstGeom prst="straightConnector1">
            <a:avLst/>
          </a:prstGeom>
          <a:noFill/>
          <a:ln w="9525"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id="{63DCFD24-9ABF-2AF4-5F87-1DBF790E151F}"/>
              </a:ext>
            </a:extLst>
          </p:cNvPr>
          <p:cNvPicPr>
            <a:picLocks noChangeAspect="1"/>
          </p:cNvPicPr>
          <p:nvPr/>
        </p:nvPicPr>
        <p:blipFill>
          <a:blip r:embed="rId3"/>
          <a:stretch>
            <a:fillRect/>
          </a:stretch>
        </p:blipFill>
        <p:spPr>
          <a:xfrm>
            <a:off x="2067473" y="77664"/>
            <a:ext cx="751464" cy="751464"/>
          </a:xfrm>
          <a:prstGeom prst="rect">
            <a:avLst/>
          </a:prstGeom>
        </p:spPr>
      </p:pic>
      <p:sp>
        <p:nvSpPr>
          <p:cNvPr id="5" name="文本框 15">
            <a:extLst>
              <a:ext uri="{FF2B5EF4-FFF2-40B4-BE49-F238E27FC236}">
                <a16:creationId xmlns:a16="http://schemas.microsoft.com/office/drawing/2014/main" id="{E9512707-F5CD-1213-37D1-2FBB24EA6824}"/>
              </a:ext>
            </a:extLst>
          </p:cNvPr>
          <p:cNvSpPr txBox="1"/>
          <p:nvPr/>
        </p:nvSpPr>
        <p:spPr>
          <a:xfrm>
            <a:off x="2818937" y="51905"/>
            <a:ext cx="3749744"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Mục</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tiêu</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bài</a:t>
            </a:r>
            <a:r>
              <a:rPr lang="en-US" altLang="zh-CN" sz="3600" dirty="0">
                <a:latin typeface="SVN-Russell" panose="02040603050506020204" pitchFamily="18" charset="0"/>
                <a:ea typeface="inpin heiti" panose="00000500000000000000" pitchFamily="2" charset="-122"/>
                <a:sym typeface="inpin heiti" panose="00000500000000000000" pitchFamily="2" charset="-122"/>
              </a:rPr>
              <a:t> </a:t>
            </a:r>
            <a:r>
              <a:rPr lang="en-US" altLang="zh-CN" sz="3600" dirty="0" err="1">
                <a:latin typeface="SVN-Russell" panose="02040603050506020204" pitchFamily="18" charset="0"/>
                <a:ea typeface="inpin heiti" panose="00000500000000000000" pitchFamily="2" charset="-122"/>
                <a:sym typeface="inpin heiti" panose="00000500000000000000" pitchFamily="2" charset="-122"/>
              </a:rPr>
              <a:t>học</a:t>
            </a:r>
            <a:endParaRPr lang="en-US" altLang="zh-CN" sz="3600" dirty="0">
              <a:latin typeface="SVN-Russell" panose="02040603050506020204" pitchFamily="18" charset="0"/>
              <a:ea typeface="inpin heiti" panose="00000500000000000000" pitchFamily="2" charset="-122"/>
              <a:sym typeface="inpin heiti" panose="00000500000000000000" pitchFamily="2" charset="-122"/>
            </a:endParaRPr>
          </a:p>
        </p:txBody>
      </p:sp>
      <p:pic>
        <p:nvPicPr>
          <p:cNvPr id="6" name="图片 2">
            <a:extLst>
              <a:ext uri="{FF2B5EF4-FFF2-40B4-BE49-F238E27FC236}">
                <a16:creationId xmlns:a16="http://schemas.microsoft.com/office/drawing/2014/main" id="{19A79E83-3BDF-88E5-6689-E8B78DBFE257}"/>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rot="151940">
            <a:off x="740764" y="638709"/>
            <a:ext cx="7829882" cy="4579926"/>
          </a:xfrm>
          <a:prstGeom prst="rect">
            <a:avLst/>
          </a:prstGeom>
        </p:spPr>
      </p:pic>
      <p:sp>
        <p:nvSpPr>
          <p:cNvPr id="12" name="TextBox 11">
            <a:extLst>
              <a:ext uri="{FF2B5EF4-FFF2-40B4-BE49-F238E27FC236}">
                <a16:creationId xmlns:a16="http://schemas.microsoft.com/office/drawing/2014/main" id="{FBFC8894-A2F2-D63A-D524-30249F9082BC}"/>
              </a:ext>
            </a:extLst>
          </p:cNvPr>
          <p:cNvSpPr txBox="1"/>
          <p:nvPr/>
        </p:nvSpPr>
        <p:spPr>
          <a:xfrm>
            <a:off x="3712809" y="3475201"/>
            <a:ext cx="4884887" cy="1200329"/>
          </a:xfrm>
          <a:prstGeom prst="rect">
            <a:avLst/>
          </a:prstGeom>
          <a:noFill/>
        </p:spPr>
        <p:txBody>
          <a:bodyPr wrap="square">
            <a:spAutoFit/>
          </a:bodyPr>
          <a:lstStyle/>
          <a:p>
            <a:pPr marL="1710677" marR="314782" indent="-1372" algn="just" rtl="0">
              <a:spcBef>
                <a:spcPts val="192"/>
              </a:spcBef>
              <a:spcAft>
                <a:spcPts val="0"/>
              </a:spcAft>
            </a:pPr>
            <a:r>
              <a:rPr lang="vi-VN" sz="1800" b="0" i="0" u="none" strike="noStrike" dirty="0">
                <a:solidFill>
                  <a:schemeClr val="accent4"/>
                </a:solidFill>
                <a:effectLst/>
                <a:latin typeface="Arial" panose="020B0604020202020204" pitchFamily="34" charset="0"/>
              </a:rPr>
              <a:t>Vận động gia đình, người thân thực hiện tốt quyền tự do kinh doanh  và nghĩa vụ </a:t>
            </a:r>
            <a:r>
              <a:rPr lang="en-US" sz="1800" dirty="0" err="1">
                <a:solidFill>
                  <a:schemeClr val="accent4"/>
                </a:solidFill>
                <a:latin typeface="Arial" panose="020B0604020202020204" pitchFamily="34" charset="0"/>
              </a:rPr>
              <a:t>nộp</a:t>
            </a:r>
            <a:r>
              <a:rPr lang="vi-VN" sz="1800" b="0" i="0" u="none" strike="noStrike" dirty="0">
                <a:solidFill>
                  <a:schemeClr val="accent4"/>
                </a:solidFill>
                <a:effectLst/>
                <a:latin typeface="Arial" panose="020B0604020202020204" pitchFamily="34" charset="0"/>
              </a:rPr>
              <a:t> thuế. </a:t>
            </a:r>
            <a:endParaRPr lang="vi-VN" sz="1800" b="0" dirty="0">
              <a:solidFill>
                <a:schemeClr val="accent4"/>
              </a:solidFill>
              <a:effectLst/>
            </a:endParaRPr>
          </a:p>
        </p:txBody>
      </p:sp>
      <p:sp>
        <p:nvSpPr>
          <p:cNvPr id="14" name="TextBox 13">
            <a:extLst>
              <a:ext uri="{FF2B5EF4-FFF2-40B4-BE49-F238E27FC236}">
                <a16:creationId xmlns:a16="http://schemas.microsoft.com/office/drawing/2014/main" id="{8FD714AF-AF37-2317-DBAD-2010ADC84759}"/>
              </a:ext>
            </a:extLst>
          </p:cNvPr>
          <p:cNvSpPr txBox="1"/>
          <p:nvPr/>
        </p:nvSpPr>
        <p:spPr>
          <a:xfrm>
            <a:off x="3712809" y="1382346"/>
            <a:ext cx="4932997" cy="1477328"/>
          </a:xfrm>
          <a:prstGeom prst="rect">
            <a:avLst/>
          </a:prstGeom>
          <a:noFill/>
        </p:spPr>
        <p:txBody>
          <a:bodyPr wrap="square">
            <a:spAutoFit/>
          </a:bodyPr>
          <a:lstStyle/>
          <a:p>
            <a:pPr marL="1715707" marR="315087" indent="5944" algn="just" rtl="0">
              <a:spcBef>
                <a:spcPts val="192"/>
              </a:spcBef>
              <a:spcAft>
                <a:spcPts val="0"/>
              </a:spcAft>
            </a:pPr>
            <a:r>
              <a:rPr lang="vi-VN" sz="1800" b="0" i="0" u="none" strike="noStrike" dirty="0">
                <a:solidFill>
                  <a:schemeClr val="accent4"/>
                </a:solidFill>
                <a:effectLst/>
                <a:latin typeface="Arial" panose="020B0604020202020204" pitchFamily="34" charset="0"/>
              </a:rPr>
              <a:t>Nhận biết được trách nhiệm công dân trong việc thực hiện quyền tự  do kinh doanh và nghĩa vụ</a:t>
            </a:r>
            <a:r>
              <a:rPr lang="en-US" sz="1800" dirty="0">
                <a:solidFill>
                  <a:schemeClr val="accent4"/>
                </a:solidFill>
                <a:latin typeface="Arial" panose="020B0604020202020204" pitchFamily="34" charset="0"/>
              </a:rPr>
              <a:t> </a:t>
            </a:r>
            <a:r>
              <a:rPr lang="en-US" sz="1800" dirty="0" err="1">
                <a:solidFill>
                  <a:schemeClr val="accent4"/>
                </a:solidFill>
                <a:latin typeface="Arial" panose="020B0604020202020204" pitchFamily="34" charset="0"/>
              </a:rPr>
              <a:t>nộp</a:t>
            </a:r>
            <a:r>
              <a:rPr lang="vi-VN" sz="1800" b="0" i="0" u="none" strike="noStrike" dirty="0">
                <a:solidFill>
                  <a:schemeClr val="accent4"/>
                </a:solidFill>
                <a:effectLst/>
                <a:latin typeface="Arial" panose="020B0604020202020204" pitchFamily="34" charset="0"/>
              </a:rPr>
              <a:t> thuế. </a:t>
            </a:r>
            <a:endParaRPr lang="vi-VN" sz="1800" b="0" dirty="0">
              <a:solidFill>
                <a:schemeClr val="accent4"/>
              </a:solidFill>
              <a:effectLst/>
            </a:endParaRPr>
          </a:p>
        </p:txBody>
      </p:sp>
      <p:sp>
        <p:nvSpPr>
          <p:cNvPr id="16" name="TextBox 15">
            <a:extLst>
              <a:ext uri="{FF2B5EF4-FFF2-40B4-BE49-F238E27FC236}">
                <a16:creationId xmlns:a16="http://schemas.microsoft.com/office/drawing/2014/main" id="{BC9E8BC7-495E-4007-51D7-958581A77C5B}"/>
              </a:ext>
            </a:extLst>
          </p:cNvPr>
          <p:cNvSpPr txBox="1"/>
          <p:nvPr/>
        </p:nvSpPr>
        <p:spPr>
          <a:xfrm>
            <a:off x="-423967" y="3326186"/>
            <a:ext cx="5117776" cy="1477328"/>
          </a:xfrm>
          <a:prstGeom prst="rect">
            <a:avLst/>
          </a:prstGeom>
          <a:noFill/>
        </p:spPr>
        <p:txBody>
          <a:bodyPr wrap="square">
            <a:spAutoFit/>
          </a:bodyPr>
          <a:lstStyle/>
          <a:p>
            <a:pPr marL="1715859" marR="315087" indent="5791" algn="just" rtl="0">
              <a:spcBef>
                <a:spcPts val="192"/>
              </a:spcBef>
              <a:spcAft>
                <a:spcPts val="0"/>
              </a:spcAft>
            </a:pPr>
            <a:r>
              <a:rPr lang="vi-VN" sz="1800" dirty="0">
                <a:solidFill>
                  <a:schemeClr val="accent4"/>
                </a:solidFill>
              </a:rPr>
              <a:t>Phân tích, đánh giá được hậu quả của hành vi </a:t>
            </a:r>
            <a:r>
              <a:rPr lang="vi-VN" sz="1800" dirty="0" err="1">
                <a:solidFill>
                  <a:schemeClr val="accent4"/>
                </a:solidFill>
              </a:rPr>
              <a:t>vi</a:t>
            </a:r>
            <a:r>
              <a:rPr lang="vi-VN" sz="1800" dirty="0">
                <a:solidFill>
                  <a:schemeClr val="accent4"/>
                </a:solidFill>
              </a:rPr>
              <a:t> phạm pháp luật về  quyền tự do kinh doanh và nghĩa vụ </a:t>
            </a:r>
            <a:r>
              <a:rPr lang="en-US" sz="1800" dirty="0" err="1">
                <a:solidFill>
                  <a:schemeClr val="accent4"/>
                </a:solidFill>
              </a:rPr>
              <a:t>nộp</a:t>
            </a:r>
            <a:r>
              <a:rPr lang="vi-VN" sz="1800" dirty="0">
                <a:solidFill>
                  <a:schemeClr val="accent4"/>
                </a:solidFill>
              </a:rPr>
              <a:t> thuế. </a:t>
            </a:r>
          </a:p>
        </p:txBody>
      </p:sp>
      <p:sp>
        <p:nvSpPr>
          <p:cNvPr id="18" name="TextBox 17">
            <a:extLst>
              <a:ext uri="{FF2B5EF4-FFF2-40B4-BE49-F238E27FC236}">
                <a16:creationId xmlns:a16="http://schemas.microsoft.com/office/drawing/2014/main" id="{8F951A82-000C-6B62-FE7C-8FC670615873}"/>
              </a:ext>
            </a:extLst>
          </p:cNvPr>
          <p:cNvSpPr txBox="1"/>
          <p:nvPr/>
        </p:nvSpPr>
        <p:spPr>
          <a:xfrm>
            <a:off x="-498112" y="1551366"/>
            <a:ext cx="5117776" cy="1200329"/>
          </a:xfrm>
          <a:prstGeom prst="rect">
            <a:avLst/>
          </a:prstGeom>
          <a:noFill/>
        </p:spPr>
        <p:txBody>
          <a:bodyPr wrap="square">
            <a:spAutoFit/>
          </a:bodyPr>
          <a:lstStyle/>
          <a:p>
            <a:pPr marL="1712049" marR="316128" algn="just">
              <a:spcBef>
                <a:spcPts val="3687"/>
              </a:spcBef>
            </a:pPr>
            <a:r>
              <a:rPr lang="vi-VN" sz="1800" dirty="0">
                <a:solidFill>
                  <a:schemeClr val="accent4"/>
                </a:solidFill>
                <a:latin typeface="Arial" panose="020B0604020202020204" pitchFamily="34" charset="0"/>
              </a:rPr>
              <a:t>Nêu được quy định cơ bản của pháp luật về quyền tự do kinh doanh và nghĩa vụ nộp thuế.</a:t>
            </a:r>
            <a:endParaRPr lang="vi-VN" sz="1800" b="0" dirty="0">
              <a:solidFill>
                <a:schemeClr val="accent4"/>
              </a:solidFill>
              <a:effectLst/>
            </a:endParaRPr>
          </a:p>
        </p:txBody>
      </p:sp>
      <p:pic>
        <p:nvPicPr>
          <p:cNvPr id="20" name="Picture 19">
            <a:extLst>
              <a:ext uri="{FF2B5EF4-FFF2-40B4-BE49-F238E27FC236}">
                <a16:creationId xmlns:a16="http://schemas.microsoft.com/office/drawing/2014/main" id="{38468C74-7FB3-630C-E73F-14D00634ECFF}"/>
              </a:ext>
            </a:extLst>
          </p:cNvPr>
          <p:cNvPicPr>
            <a:picLocks noChangeAspect="1"/>
          </p:cNvPicPr>
          <p:nvPr/>
        </p:nvPicPr>
        <p:blipFill>
          <a:blip r:embed="rId6"/>
          <a:stretch>
            <a:fillRect/>
          </a:stretch>
        </p:blipFill>
        <p:spPr>
          <a:xfrm>
            <a:off x="813423" y="1377401"/>
            <a:ext cx="552771" cy="552771"/>
          </a:xfrm>
          <a:prstGeom prst="rect">
            <a:avLst/>
          </a:prstGeom>
        </p:spPr>
      </p:pic>
      <p:pic>
        <p:nvPicPr>
          <p:cNvPr id="21" name="Picture 20">
            <a:extLst>
              <a:ext uri="{FF2B5EF4-FFF2-40B4-BE49-F238E27FC236}">
                <a16:creationId xmlns:a16="http://schemas.microsoft.com/office/drawing/2014/main" id="{300F3732-8024-D9EA-0AD6-D64ED8ADBCBF}"/>
              </a:ext>
            </a:extLst>
          </p:cNvPr>
          <p:cNvPicPr>
            <a:picLocks noChangeAspect="1"/>
          </p:cNvPicPr>
          <p:nvPr/>
        </p:nvPicPr>
        <p:blipFill>
          <a:blip r:embed="rId6"/>
          <a:stretch>
            <a:fillRect/>
          </a:stretch>
        </p:blipFill>
        <p:spPr>
          <a:xfrm>
            <a:off x="870673" y="3237577"/>
            <a:ext cx="552771" cy="552771"/>
          </a:xfrm>
          <a:prstGeom prst="rect">
            <a:avLst/>
          </a:prstGeom>
        </p:spPr>
      </p:pic>
      <p:pic>
        <p:nvPicPr>
          <p:cNvPr id="22" name="Picture 21">
            <a:extLst>
              <a:ext uri="{FF2B5EF4-FFF2-40B4-BE49-F238E27FC236}">
                <a16:creationId xmlns:a16="http://schemas.microsoft.com/office/drawing/2014/main" id="{325B9DDE-4611-18A6-5D7F-602EE73619FA}"/>
              </a:ext>
            </a:extLst>
          </p:cNvPr>
          <p:cNvPicPr>
            <a:picLocks noChangeAspect="1"/>
          </p:cNvPicPr>
          <p:nvPr/>
        </p:nvPicPr>
        <p:blipFill>
          <a:blip r:embed="rId6"/>
          <a:stretch>
            <a:fillRect/>
          </a:stretch>
        </p:blipFill>
        <p:spPr>
          <a:xfrm>
            <a:off x="4970594" y="1252732"/>
            <a:ext cx="552771" cy="552771"/>
          </a:xfrm>
          <a:prstGeom prst="rect">
            <a:avLst/>
          </a:prstGeom>
        </p:spPr>
      </p:pic>
      <p:pic>
        <p:nvPicPr>
          <p:cNvPr id="23" name="Picture 22">
            <a:extLst>
              <a:ext uri="{FF2B5EF4-FFF2-40B4-BE49-F238E27FC236}">
                <a16:creationId xmlns:a16="http://schemas.microsoft.com/office/drawing/2014/main" id="{FE06600B-CF2A-31D6-20C9-312AD08EE91C}"/>
              </a:ext>
            </a:extLst>
          </p:cNvPr>
          <p:cNvPicPr>
            <a:picLocks noChangeAspect="1"/>
          </p:cNvPicPr>
          <p:nvPr/>
        </p:nvPicPr>
        <p:blipFill>
          <a:blip r:embed="rId6"/>
          <a:stretch>
            <a:fillRect/>
          </a:stretch>
        </p:blipFill>
        <p:spPr>
          <a:xfrm>
            <a:off x="5009335" y="3304839"/>
            <a:ext cx="552771" cy="552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DE8540-AC62-CFF0-2722-3ED916AB10E5}"/>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376640D3-E589-3CCF-2F22-9435358F95F3}"/>
              </a:ext>
            </a:extLst>
          </p:cNvPr>
          <p:cNvGrpSpPr/>
          <p:nvPr/>
        </p:nvGrpSpPr>
        <p:grpSpPr>
          <a:xfrm>
            <a:off x="325337" y="929892"/>
            <a:ext cx="2555618" cy="1297586"/>
            <a:chOff x="1996439" y="1494788"/>
            <a:chExt cx="3920490" cy="1769109"/>
          </a:xfrm>
        </p:grpSpPr>
        <p:sp>
          <p:nvSpPr>
            <p:cNvPr id="20" name="Shape">
              <a:extLst>
                <a:ext uri="{FF2B5EF4-FFF2-40B4-BE49-F238E27FC236}">
                  <a16:creationId xmlns:a16="http://schemas.microsoft.com/office/drawing/2014/main" id="{626D1850-2099-02E5-183F-F92073872CBF}"/>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600" dirty="0">
                  <a:solidFill>
                    <a:schemeClr val="accent2">
                      <a:lumMod val="50000"/>
                    </a:schemeClr>
                  </a:solidFill>
                </a:rPr>
                <a:t> Chị M muốn thành lập công ty nhưng không đủ điều kiện nên đã nhờ anh G đứng tên thay.</a:t>
              </a:r>
              <a:endParaRPr sz="1600" dirty="0">
                <a:solidFill>
                  <a:schemeClr val="bg2"/>
                </a:solidFill>
              </a:endParaRPr>
            </a:p>
          </p:txBody>
        </p:sp>
        <p:sp>
          <p:nvSpPr>
            <p:cNvPr id="21" name="Shape">
              <a:extLst>
                <a:ext uri="{FF2B5EF4-FFF2-40B4-BE49-F238E27FC236}">
                  <a16:creationId xmlns:a16="http://schemas.microsoft.com/office/drawing/2014/main" id="{A94BA0F1-605F-CD77-7754-E0FB53FFCDDE}"/>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c</a:t>
              </a:r>
              <a:endParaRPr sz="3200" dirty="0"/>
            </a:p>
          </p:txBody>
        </p:sp>
      </p:grpSp>
      <p:sp>
        <p:nvSpPr>
          <p:cNvPr id="2" name="TextBox 1">
            <a:extLst>
              <a:ext uri="{FF2B5EF4-FFF2-40B4-BE49-F238E27FC236}">
                <a16:creationId xmlns:a16="http://schemas.microsoft.com/office/drawing/2014/main" id="{125299C5-8032-ECEA-5064-2DB72E492190}"/>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sp>
        <p:nvSpPr>
          <p:cNvPr id="3" name="TextBox 2">
            <a:extLst>
              <a:ext uri="{FF2B5EF4-FFF2-40B4-BE49-F238E27FC236}">
                <a16:creationId xmlns:a16="http://schemas.microsoft.com/office/drawing/2014/main" id="{FA0BB5AB-5EC2-73B3-D1E8-41D043374E87}"/>
              </a:ext>
            </a:extLst>
          </p:cNvPr>
          <p:cNvSpPr txBox="1"/>
          <p:nvPr/>
        </p:nvSpPr>
        <p:spPr>
          <a:xfrm>
            <a:off x="3119466" y="506077"/>
            <a:ext cx="5342363" cy="2485787"/>
          </a:xfrm>
          <a:prstGeom prst="wedgeRoundRectCallout">
            <a:avLst>
              <a:gd name="adj1" fmla="val 36621"/>
              <a:gd name="adj2" fmla="val 63865"/>
              <a:gd name="adj3" fmla="val 16667"/>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dirty="0">
                <a:solidFill>
                  <a:schemeClr val="accent3">
                    <a:lumMod val="75000"/>
                  </a:schemeClr>
                </a:solidFill>
              </a:rPr>
              <a:t> Hành vi muốn thành lập công ty nhưng không đủ điều kiện nên đã nhờ người khác đứng tên thay của chị M được xem là hành vi gian dối và bị cấm theo quy định của pháp luật, sẽ gây ra hậu quả là chị M bị xử phạt hành chính. Cụ thể: Phạt tiền từ 20 triệu đồng đến 30 triệu đồng đối với hành vi kê khai không trung thực, không chính xác nội dung hồ sơ đăng kí doanh nghiệp, hồ sơ đăng kí thay đổi nội dung đăng kí doanh nghiệp để được cấp Giấy chứng nhận đăng kí doanh nghiệp, Giấy chứng nhận thay đổi nội dung đăng kí doanh nghiệp (căn cứ theo Điều 43 Nghị định 122/2021/NĐ-CP).</a:t>
            </a:r>
            <a:endParaRPr lang="en-US" dirty="0">
              <a:solidFill>
                <a:schemeClr val="accent3">
                  <a:lumMod val="75000"/>
                </a:schemeClr>
              </a:solidFill>
            </a:endParaRPr>
          </a:p>
        </p:txBody>
      </p:sp>
      <p:pic>
        <p:nvPicPr>
          <p:cNvPr id="4" name="Picture 3">
            <a:extLst>
              <a:ext uri="{FF2B5EF4-FFF2-40B4-BE49-F238E27FC236}">
                <a16:creationId xmlns:a16="http://schemas.microsoft.com/office/drawing/2014/main" id="{013C43C7-11BE-682B-BDBE-F380B6C8B7D3}"/>
              </a:ext>
            </a:extLst>
          </p:cNvPr>
          <p:cNvPicPr>
            <a:picLocks noChangeAspect="1"/>
          </p:cNvPicPr>
          <p:nvPr/>
        </p:nvPicPr>
        <p:blipFill>
          <a:blip r:embed="rId3"/>
          <a:stretch>
            <a:fillRect/>
          </a:stretch>
        </p:blipFill>
        <p:spPr>
          <a:xfrm>
            <a:off x="7286172" y="3394529"/>
            <a:ext cx="1748972" cy="1748972"/>
          </a:xfrm>
          <a:prstGeom prst="rect">
            <a:avLst/>
          </a:prstGeom>
        </p:spPr>
      </p:pic>
    </p:spTree>
    <p:extLst>
      <p:ext uri="{BB962C8B-B14F-4D97-AF65-F5344CB8AC3E}">
        <p14:creationId xmlns:p14="http://schemas.microsoft.com/office/powerpoint/2010/main" val="2715217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FA43A5-4D89-AA8D-B464-FE7604B2108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03651C46-22CD-D656-9886-523DE782D768}"/>
              </a:ext>
            </a:extLst>
          </p:cNvPr>
          <p:cNvGrpSpPr/>
          <p:nvPr/>
        </p:nvGrpSpPr>
        <p:grpSpPr>
          <a:xfrm>
            <a:off x="106174" y="843387"/>
            <a:ext cx="2555618" cy="1297586"/>
            <a:chOff x="1996439" y="1494788"/>
            <a:chExt cx="3920490" cy="1769109"/>
          </a:xfrm>
        </p:grpSpPr>
        <p:sp>
          <p:nvSpPr>
            <p:cNvPr id="23" name="Shape">
              <a:extLst>
                <a:ext uri="{FF2B5EF4-FFF2-40B4-BE49-F238E27FC236}">
                  <a16:creationId xmlns:a16="http://schemas.microsoft.com/office/drawing/2014/main" id="{BEAFCE68-DED8-F568-04CF-A645327A8639}"/>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Chị H nhờ bạn bè đứng tên cho một số khoản thu nhập để trốn thuế thu nhập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cá nhân</a:t>
              </a:r>
              <a:r>
                <a:rPr lang="en-US" sz="1400" dirty="0">
                  <a:solidFill>
                    <a:schemeClr val="accent2">
                      <a:lumMod val="50000"/>
                    </a:schemeClr>
                  </a:solidFill>
                </a:rPr>
                <a:t>.</a:t>
              </a:r>
              <a:endParaRPr sz="1400" dirty="0">
                <a:solidFill>
                  <a:schemeClr val="bg2"/>
                </a:solidFill>
              </a:endParaRPr>
            </a:p>
          </p:txBody>
        </p:sp>
        <p:sp>
          <p:nvSpPr>
            <p:cNvPr id="24" name="Shape">
              <a:extLst>
                <a:ext uri="{FF2B5EF4-FFF2-40B4-BE49-F238E27FC236}">
                  <a16:creationId xmlns:a16="http://schemas.microsoft.com/office/drawing/2014/main" id="{B59B2E56-9B50-7527-483D-F905B8ACD045}"/>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d</a:t>
              </a:r>
              <a:endParaRPr sz="3200" dirty="0"/>
            </a:p>
          </p:txBody>
        </p:sp>
      </p:grpSp>
      <p:sp>
        <p:nvSpPr>
          <p:cNvPr id="2" name="TextBox 1">
            <a:extLst>
              <a:ext uri="{FF2B5EF4-FFF2-40B4-BE49-F238E27FC236}">
                <a16:creationId xmlns:a16="http://schemas.microsoft.com/office/drawing/2014/main" id="{194FFE62-FBAD-EE1B-192E-8F6D32DF4891}"/>
              </a:ext>
            </a:extLst>
          </p:cNvPr>
          <p:cNvSpPr txBox="1"/>
          <p:nvPr/>
        </p:nvSpPr>
        <p:spPr>
          <a:xfrm>
            <a:off x="3054152" y="305959"/>
            <a:ext cx="5327848" cy="2860358"/>
          </a:xfrm>
          <a:prstGeom prst="wedgeRoundRectCallout">
            <a:avLst>
              <a:gd name="adj1" fmla="val 31969"/>
              <a:gd name="adj2" fmla="val 77222"/>
              <a:gd name="adj3" fmla="val 16667"/>
            </a:avLst>
          </a:prstGeom>
          <a:solidFill>
            <a:schemeClr val="tx1"/>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accent4"/>
                </a:solidFill>
              </a:rPr>
              <a:t>  Hành vi </a:t>
            </a:r>
            <a:r>
              <a:rPr lang="vi-VN" sz="1800" dirty="0" err="1">
                <a:solidFill>
                  <a:schemeClr val="accent4"/>
                </a:solidFill>
              </a:rPr>
              <a:t>vi</a:t>
            </a:r>
            <a:r>
              <a:rPr lang="vi-VN" sz="1800" dirty="0">
                <a:solidFill>
                  <a:schemeClr val="accent4"/>
                </a:solidFill>
              </a:rPr>
              <a:t> phạm nhờ bạn bè đứng tên cho một số khoản thu nhập để trốn thuế thu nhập cá nhân của chị H sẽ gây ra hậu quả là chị H bị xử phạt vi phạm hành chính (căn cứ theo Nghị định 125/2020/NĐ-CP về xử phạt vi phạm hành chính về thuế, </a:t>
            </a:r>
            <a:r>
              <a:rPr lang="vi-VN" sz="1800" dirty="0" err="1">
                <a:solidFill>
                  <a:schemeClr val="accent4"/>
                </a:solidFill>
              </a:rPr>
              <a:t>hoá</a:t>
            </a:r>
            <a:r>
              <a:rPr lang="vi-VN" sz="1800" dirty="0">
                <a:solidFill>
                  <a:schemeClr val="accent4"/>
                </a:solidFill>
              </a:rPr>
              <a:t> đơn). </a:t>
            </a:r>
            <a:r>
              <a:rPr lang="vi-VN" sz="1800" dirty="0" err="1">
                <a:solidFill>
                  <a:schemeClr val="accent4"/>
                </a:solidFill>
              </a:rPr>
              <a:t>Tuỳ</a:t>
            </a:r>
            <a:r>
              <a:rPr lang="vi-VN" sz="1800" dirty="0">
                <a:solidFill>
                  <a:schemeClr val="accent4"/>
                </a:solidFill>
              </a:rPr>
              <a:t> theo tính chất, mức độ có thể bị truy cứu trách nhiệm hình sự với tội trốn thuế theo Điều 200 Bộ luật Hình sự năm 2015 sửa đổi, bổ sung năm 2017.</a:t>
            </a:r>
            <a:endParaRPr lang="en-US" sz="1800" dirty="0">
              <a:solidFill>
                <a:schemeClr val="accent4"/>
              </a:solidFill>
            </a:endParaRPr>
          </a:p>
        </p:txBody>
      </p:sp>
      <p:sp>
        <p:nvSpPr>
          <p:cNvPr id="4" name="TextBox 3">
            <a:extLst>
              <a:ext uri="{FF2B5EF4-FFF2-40B4-BE49-F238E27FC236}">
                <a16:creationId xmlns:a16="http://schemas.microsoft.com/office/drawing/2014/main" id="{75CF8AF4-BC84-F485-9AF4-6E936868A135}"/>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186116F5-C735-E78F-CC05-E023854B6154}"/>
              </a:ext>
            </a:extLst>
          </p:cNvPr>
          <p:cNvPicPr>
            <a:picLocks noChangeAspect="1"/>
          </p:cNvPicPr>
          <p:nvPr/>
        </p:nvPicPr>
        <p:blipFill>
          <a:blip r:embed="rId3"/>
          <a:stretch>
            <a:fillRect/>
          </a:stretch>
        </p:blipFill>
        <p:spPr>
          <a:xfrm>
            <a:off x="7264400" y="3554186"/>
            <a:ext cx="1589314" cy="1589314"/>
          </a:xfrm>
          <a:prstGeom prst="rect">
            <a:avLst/>
          </a:prstGeom>
        </p:spPr>
      </p:pic>
    </p:spTree>
    <p:extLst>
      <p:ext uri="{BB962C8B-B14F-4D97-AF65-F5344CB8AC3E}">
        <p14:creationId xmlns:p14="http://schemas.microsoft.com/office/powerpoint/2010/main" val="176323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E5CB96-6F83-717D-D372-1EB0456657DA}"/>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0BAD16E6-396A-01FE-7252-287D57346E04}"/>
              </a:ext>
            </a:extLst>
          </p:cNvPr>
          <p:cNvGrpSpPr/>
          <p:nvPr/>
        </p:nvGrpSpPr>
        <p:grpSpPr>
          <a:xfrm>
            <a:off x="251485" y="841095"/>
            <a:ext cx="2555618" cy="1297586"/>
            <a:chOff x="1996439" y="1494788"/>
            <a:chExt cx="3920490" cy="1769109"/>
          </a:xfrm>
          <a:solidFill>
            <a:schemeClr val="accent1">
              <a:lumMod val="40000"/>
              <a:lumOff val="60000"/>
            </a:schemeClr>
          </a:solidFill>
        </p:grpSpPr>
        <p:sp>
          <p:nvSpPr>
            <p:cNvPr id="26" name="Shape">
              <a:extLst>
                <a:ext uri="{FF2B5EF4-FFF2-40B4-BE49-F238E27FC236}">
                  <a16:creationId xmlns:a16="http://schemas.microsoft.com/office/drawing/2014/main" id="{4144E4EE-78A7-2A3C-4F96-2C68397C8B48}"/>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Doanh nghiệp A kê khai thông tin không chính xác, thiếu trung thực và nộp hồ sơ </a:t>
              </a: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thuế không đúng hạn.</a:t>
              </a:r>
            </a:p>
          </p:txBody>
        </p:sp>
        <p:sp>
          <p:nvSpPr>
            <p:cNvPr id="27" name="Shape">
              <a:extLst>
                <a:ext uri="{FF2B5EF4-FFF2-40B4-BE49-F238E27FC236}">
                  <a16:creationId xmlns:a16="http://schemas.microsoft.com/office/drawing/2014/main" id="{BA47DC07-639C-B70D-55F6-CD8B3B56F7DE}"/>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e</a:t>
              </a:r>
              <a:endParaRPr sz="3200" dirty="0"/>
            </a:p>
          </p:txBody>
        </p:sp>
      </p:grpSp>
      <p:sp>
        <p:nvSpPr>
          <p:cNvPr id="2" name="TextBox 1">
            <a:extLst>
              <a:ext uri="{FF2B5EF4-FFF2-40B4-BE49-F238E27FC236}">
                <a16:creationId xmlns:a16="http://schemas.microsoft.com/office/drawing/2014/main" id="{449EEDE6-A37F-9A4C-E949-BC3EDE9CDA45}"/>
              </a:ext>
            </a:extLst>
          </p:cNvPr>
          <p:cNvSpPr txBox="1"/>
          <p:nvPr/>
        </p:nvSpPr>
        <p:spPr>
          <a:xfrm>
            <a:off x="3177524" y="631682"/>
            <a:ext cx="4920343" cy="2553891"/>
          </a:xfrm>
          <a:prstGeom prst="wedgeRoundRectCallout">
            <a:avLst>
              <a:gd name="adj1" fmla="val 40278"/>
              <a:gd name="adj2" fmla="val 60984"/>
              <a:gd name="adj3" fmla="val 16667"/>
            </a:avLst>
          </a:prstGeom>
          <a:solidFill>
            <a:schemeClr val="tx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800" dirty="0">
                <a:solidFill>
                  <a:schemeClr val="tx2">
                    <a:lumMod val="50000"/>
                  </a:schemeClr>
                </a:solidFill>
              </a:rPr>
              <a:t> Hành vi </a:t>
            </a:r>
            <a:r>
              <a:rPr lang="vi-VN" sz="1800" dirty="0" err="1">
                <a:solidFill>
                  <a:schemeClr val="tx2">
                    <a:lumMod val="50000"/>
                  </a:schemeClr>
                </a:solidFill>
              </a:rPr>
              <a:t>vi</a:t>
            </a:r>
            <a:r>
              <a:rPr lang="vi-VN" sz="1800" dirty="0">
                <a:solidFill>
                  <a:schemeClr val="tx2">
                    <a:lumMod val="50000"/>
                  </a:schemeClr>
                </a:solidFill>
              </a:rPr>
              <a:t> phạm kê khai thông tin không chính xác, thiếu trung thực và nộp hồ sơ thuế không đúng hạn của doanh nghiệp A sẽ gây ra hậu quả là doanh nghiệp này bị xử phạt hành chính (căn cứ Điều 13 Nghị định 125/2020/NĐ-CP quy định về mức xử phạt đối với hành vi </a:t>
            </a:r>
            <a:r>
              <a:rPr lang="vi-VN" sz="1800" dirty="0" err="1">
                <a:solidFill>
                  <a:schemeClr val="tx2">
                    <a:lumMod val="50000"/>
                  </a:schemeClr>
                </a:solidFill>
              </a:rPr>
              <a:t>vi</a:t>
            </a:r>
            <a:r>
              <a:rPr lang="vi-VN" sz="1800" dirty="0">
                <a:solidFill>
                  <a:schemeClr val="tx2">
                    <a:lumMod val="50000"/>
                  </a:schemeClr>
                </a:solidFill>
              </a:rPr>
              <a:t> phạm về thời hạn nộp hồ sơ khai thuế).</a:t>
            </a:r>
            <a:endParaRPr lang="en-US" sz="1800" dirty="0">
              <a:solidFill>
                <a:schemeClr val="tx2">
                  <a:lumMod val="50000"/>
                </a:schemeClr>
              </a:solidFill>
            </a:endParaRPr>
          </a:p>
        </p:txBody>
      </p:sp>
      <p:pic>
        <p:nvPicPr>
          <p:cNvPr id="3" name="Picture 2">
            <a:extLst>
              <a:ext uri="{FF2B5EF4-FFF2-40B4-BE49-F238E27FC236}">
                <a16:creationId xmlns:a16="http://schemas.microsoft.com/office/drawing/2014/main" id="{F4931E16-6419-404F-AED2-6F3BD0474CAC}"/>
              </a:ext>
            </a:extLst>
          </p:cNvPr>
          <p:cNvPicPr>
            <a:picLocks noChangeAspect="1"/>
          </p:cNvPicPr>
          <p:nvPr/>
        </p:nvPicPr>
        <p:blipFill>
          <a:blip r:embed="rId3"/>
          <a:stretch>
            <a:fillRect/>
          </a:stretch>
        </p:blipFill>
        <p:spPr>
          <a:xfrm>
            <a:off x="7286172" y="3394529"/>
            <a:ext cx="1748972" cy="1748972"/>
          </a:xfrm>
          <a:prstGeom prst="rect">
            <a:avLst/>
          </a:prstGeom>
        </p:spPr>
      </p:pic>
      <p:sp>
        <p:nvSpPr>
          <p:cNvPr id="4" name="TextBox 3">
            <a:extLst>
              <a:ext uri="{FF2B5EF4-FFF2-40B4-BE49-F238E27FC236}">
                <a16:creationId xmlns:a16="http://schemas.microsoft.com/office/drawing/2014/main" id="{F09E4921-7F99-0549-B5E7-81527A952105}"/>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spTree>
    <p:extLst>
      <p:ext uri="{BB962C8B-B14F-4D97-AF65-F5344CB8AC3E}">
        <p14:creationId xmlns:p14="http://schemas.microsoft.com/office/powerpoint/2010/main" val="132086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6906B6-1BAD-C490-B789-A3FEEF2370E8}"/>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FE0617FF-C7A3-8067-DE2D-F39446ADA3C6}"/>
              </a:ext>
            </a:extLst>
          </p:cNvPr>
          <p:cNvGrpSpPr/>
          <p:nvPr/>
        </p:nvGrpSpPr>
        <p:grpSpPr>
          <a:xfrm>
            <a:off x="368880" y="625672"/>
            <a:ext cx="2555618" cy="1297586"/>
            <a:chOff x="1996439" y="1494788"/>
            <a:chExt cx="3920490" cy="1769109"/>
          </a:xfrm>
        </p:grpSpPr>
        <p:sp>
          <p:nvSpPr>
            <p:cNvPr id="29" name="Shape">
              <a:extLst>
                <a:ext uri="{FF2B5EF4-FFF2-40B4-BE49-F238E27FC236}">
                  <a16:creationId xmlns:a16="http://schemas.microsoft.com/office/drawing/2014/main" id="{C762F960-39B3-92E2-740C-EEC3721C6B7F}"/>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Công ty V </a:t>
              </a:r>
              <a:r>
                <a:rPr lang="vi-VN" sz="1400" dirty="0" err="1">
                  <a:solidFill>
                    <a:schemeClr val="accent2">
                      <a:lumMod val="50000"/>
                    </a:schemeClr>
                  </a:solidFill>
                </a:rPr>
                <a:t>thoả</a:t>
              </a:r>
              <a:r>
                <a:rPr lang="vi-VN" sz="1400" dirty="0">
                  <a:solidFill>
                    <a:schemeClr val="accent2">
                      <a:lumMod val="50000"/>
                    </a:schemeClr>
                  </a:solidFill>
                </a:rPr>
                <a:t> thuận với công nhân ghi tiền lương trong hợp đồng lao động thấp hơn</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 so với mức lương thực </a:t>
              </a:r>
              <a:endParaRPr lang="en-US" sz="1400" dirty="0">
                <a:solidFill>
                  <a:schemeClr val="accent2">
                    <a:lumMod val="50000"/>
                  </a:schemeClr>
                </a:solidFill>
              </a:endParaRPr>
            </a:p>
            <a:p>
              <a:pPr>
                <a:defRPr sz="3000">
                  <a:solidFill>
                    <a:srgbClr val="FFFFFF"/>
                  </a:solidFill>
                  <a:effectLst>
                    <a:outerShdw blurRad="38100" dist="12700" dir="5400000" rotWithShape="0">
                      <a:srgbClr val="000000">
                        <a:alpha val="50000"/>
                      </a:srgbClr>
                    </a:outerShdw>
                  </a:effectLst>
                </a:defRPr>
              </a:pPr>
              <a:r>
                <a:rPr lang="vi-VN" sz="1400" dirty="0">
                  <a:solidFill>
                    <a:schemeClr val="accent2">
                      <a:lumMod val="50000"/>
                    </a:schemeClr>
                  </a:solidFill>
                </a:rPr>
                <a:t>tế để trốn thuế.</a:t>
              </a:r>
            </a:p>
          </p:txBody>
        </p:sp>
        <p:sp>
          <p:nvSpPr>
            <p:cNvPr id="30" name="Shape">
              <a:extLst>
                <a:ext uri="{FF2B5EF4-FFF2-40B4-BE49-F238E27FC236}">
                  <a16:creationId xmlns:a16="http://schemas.microsoft.com/office/drawing/2014/main" id="{C238E659-BE1B-E203-270F-EC57E6F87177}"/>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r>
                <a:rPr lang="en-US" sz="2400" dirty="0"/>
                <a:t>g</a:t>
              </a:r>
              <a:endParaRPr sz="3200" dirty="0"/>
            </a:p>
          </p:txBody>
        </p:sp>
      </p:grpSp>
      <p:sp>
        <p:nvSpPr>
          <p:cNvPr id="2" name="TextBox 1">
            <a:extLst>
              <a:ext uri="{FF2B5EF4-FFF2-40B4-BE49-F238E27FC236}">
                <a16:creationId xmlns:a16="http://schemas.microsoft.com/office/drawing/2014/main" id="{6AC6176D-857D-685D-EC6F-6A86334CA332}"/>
              </a:ext>
            </a:extLst>
          </p:cNvPr>
          <p:cNvSpPr txBox="1"/>
          <p:nvPr/>
        </p:nvSpPr>
        <p:spPr>
          <a:xfrm>
            <a:off x="3258456" y="305959"/>
            <a:ext cx="5123543" cy="2826306"/>
          </a:xfrm>
          <a:prstGeom prst="wedgeRoundRectCallout">
            <a:avLst>
              <a:gd name="adj1" fmla="val 32786"/>
              <a:gd name="adj2" fmla="val 70032"/>
              <a:gd name="adj3" fmla="val 16667"/>
            </a:avLst>
          </a:prstGeom>
          <a:solidFill>
            <a:schemeClr val="tx1"/>
          </a:solidFill>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1600" dirty="0">
                <a:solidFill>
                  <a:schemeClr val="accent4"/>
                </a:solidFill>
              </a:rPr>
              <a:t>  Hành vi </a:t>
            </a:r>
            <a:r>
              <a:rPr lang="vi-VN" sz="1600" dirty="0" err="1">
                <a:solidFill>
                  <a:schemeClr val="accent4"/>
                </a:solidFill>
              </a:rPr>
              <a:t>vi</a:t>
            </a:r>
            <a:r>
              <a:rPr lang="vi-VN" sz="1600" dirty="0">
                <a:solidFill>
                  <a:schemeClr val="accent4"/>
                </a:solidFill>
              </a:rPr>
              <a:t> phạm </a:t>
            </a:r>
            <a:r>
              <a:rPr lang="vi-VN" sz="1600" dirty="0" err="1">
                <a:solidFill>
                  <a:schemeClr val="accent4"/>
                </a:solidFill>
              </a:rPr>
              <a:t>thoả</a:t>
            </a:r>
            <a:r>
              <a:rPr lang="vi-VN" sz="1600" dirty="0">
                <a:solidFill>
                  <a:schemeClr val="accent4"/>
                </a:solidFill>
              </a:rPr>
              <a:t> thuận với công nhân ghi tiền lương trong hợp đồng lao động thấp hơn so với mức lương thực tế để trốn thuế của Công ty V sẽ gây ra hậu quả là công ty này sẽ bị xử phạt hành chính (căn cứ theo quy định tại Điều 17 Nghị định 125/2020/NĐ-CP). </a:t>
            </a:r>
            <a:r>
              <a:rPr lang="vi-VN" sz="1600" dirty="0" err="1">
                <a:solidFill>
                  <a:schemeClr val="accent4"/>
                </a:solidFill>
              </a:rPr>
              <a:t>Tuỳ</a:t>
            </a:r>
            <a:r>
              <a:rPr lang="vi-VN" sz="1600" dirty="0">
                <a:solidFill>
                  <a:schemeClr val="accent4"/>
                </a:solidFill>
              </a:rPr>
              <a:t> theo tính chất và mức độ có thể bị truy cứu trách nhiệm hình sự với tội trốn thuế theo quy định tại Điều 200 Bộ luật Hình sự 2015 được sửa đổi bởi điểm a khoản 47 Điều 1 Luật sửa đổi Bộ luật Hình sự năm 2017.</a:t>
            </a:r>
            <a:endParaRPr lang="en-US" sz="1600" dirty="0">
              <a:solidFill>
                <a:schemeClr val="accent4"/>
              </a:solidFill>
            </a:endParaRPr>
          </a:p>
        </p:txBody>
      </p:sp>
      <p:sp>
        <p:nvSpPr>
          <p:cNvPr id="4" name="TextBox 3">
            <a:extLst>
              <a:ext uri="{FF2B5EF4-FFF2-40B4-BE49-F238E27FC236}">
                <a16:creationId xmlns:a16="http://schemas.microsoft.com/office/drawing/2014/main" id="{E76D7043-0875-8B8C-8E98-AF7DC51A356C}"/>
              </a:ext>
            </a:extLst>
          </p:cNvPr>
          <p:cNvSpPr txBox="1"/>
          <p:nvPr/>
        </p:nvSpPr>
        <p:spPr>
          <a:xfrm>
            <a:off x="186326" y="121293"/>
            <a:ext cx="1712686" cy="369332"/>
          </a:xfrm>
          <a:prstGeom prst="rect">
            <a:avLst/>
          </a:prstGeom>
          <a:solidFill>
            <a:schemeClr val="accent1">
              <a:lumMod val="60000"/>
              <a:lumOff val="40000"/>
            </a:schemeClr>
          </a:solidFill>
          <a:ln w="38100">
            <a:solidFill>
              <a:srgbClr val="FFFF00"/>
            </a:solidFill>
          </a:ln>
        </p:spPr>
        <p:txBody>
          <a:bodyPr wrap="square">
            <a:spAutoFit/>
          </a:bodyPr>
          <a:lstStyle/>
          <a:p>
            <a:r>
              <a:rPr lang="en-US" sz="1800" b="1" dirty="0" err="1"/>
              <a:t>Gợi</a:t>
            </a:r>
            <a:r>
              <a:rPr lang="en-US" sz="1800" b="1" dirty="0"/>
              <a:t> ý </a:t>
            </a:r>
            <a:r>
              <a:rPr lang="en-US" sz="1800" b="1" dirty="0" err="1"/>
              <a:t>trả</a:t>
            </a:r>
            <a:r>
              <a:rPr lang="en-US" sz="1800" b="1" dirty="0"/>
              <a:t> </a:t>
            </a:r>
            <a:r>
              <a:rPr lang="en-US" sz="1800" b="1" dirty="0" err="1"/>
              <a:t>lời</a:t>
            </a:r>
            <a:endParaRPr lang="en-US" sz="1800" b="1" dirty="0"/>
          </a:p>
        </p:txBody>
      </p:sp>
      <p:pic>
        <p:nvPicPr>
          <p:cNvPr id="5" name="Picture 4">
            <a:extLst>
              <a:ext uri="{FF2B5EF4-FFF2-40B4-BE49-F238E27FC236}">
                <a16:creationId xmlns:a16="http://schemas.microsoft.com/office/drawing/2014/main" id="{94173F73-7555-70BF-BCDE-4D465CD24797}"/>
              </a:ext>
            </a:extLst>
          </p:cNvPr>
          <p:cNvPicPr>
            <a:picLocks noChangeAspect="1"/>
          </p:cNvPicPr>
          <p:nvPr/>
        </p:nvPicPr>
        <p:blipFill>
          <a:blip r:embed="rId3"/>
          <a:stretch>
            <a:fillRect/>
          </a:stretch>
        </p:blipFill>
        <p:spPr>
          <a:xfrm>
            <a:off x="7315200" y="3543557"/>
            <a:ext cx="1589314" cy="1589314"/>
          </a:xfrm>
          <a:prstGeom prst="rect">
            <a:avLst/>
          </a:prstGeom>
        </p:spPr>
      </p:pic>
    </p:spTree>
    <p:extLst>
      <p:ext uri="{BB962C8B-B14F-4D97-AF65-F5344CB8AC3E}">
        <p14:creationId xmlns:p14="http://schemas.microsoft.com/office/powerpoint/2010/main" val="1069504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298F86-AB3B-4E57-AB15-50C7F4FAE49F}"/>
              </a:ext>
            </a:extLst>
          </p:cNvPr>
          <p:cNvSpPr txBox="1"/>
          <p:nvPr/>
        </p:nvSpPr>
        <p:spPr>
          <a:xfrm>
            <a:off x="171809" y="187648"/>
            <a:ext cx="8800382" cy="400110"/>
          </a:xfrm>
          <a:prstGeom prst="rect">
            <a:avLst/>
          </a:prstGeom>
          <a:solidFill>
            <a:schemeClr val="bg2"/>
          </a:solidFill>
        </p:spPr>
        <p:txBody>
          <a:bodyPr wrap="square" rtlCol="0">
            <a:spAutoFit/>
          </a:bodyPr>
          <a:lstStyle/>
          <a:p>
            <a:pPr algn="just"/>
            <a:r>
              <a:rPr lang="en-US" sz="2000" b="1" dirty="0" err="1">
                <a:solidFill>
                  <a:schemeClr val="tx1"/>
                </a:solidFill>
              </a:rPr>
              <a:t>Nhiệm</a:t>
            </a:r>
            <a:r>
              <a:rPr lang="en-US" sz="2000" b="1" dirty="0">
                <a:solidFill>
                  <a:schemeClr val="tx1"/>
                </a:solidFill>
              </a:rPr>
              <a:t> </a:t>
            </a:r>
            <a:r>
              <a:rPr lang="en-US" sz="2000" b="1" dirty="0" err="1">
                <a:solidFill>
                  <a:schemeClr val="tx1"/>
                </a:solidFill>
              </a:rPr>
              <a:t>vụ</a:t>
            </a:r>
            <a:r>
              <a:rPr lang="en-US" sz="2000" b="1" dirty="0">
                <a:solidFill>
                  <a:schemeClr val="tx1"/>
                </a:solidFill>
              </a:rPr>
              <a:t> 3: </a:t>
            </a:r>
            <a:r>
              <a:rPr lang="vi-VN" sz="2000" b="1" dirty="0">
                <a:solidFill>
                  <a:schemeClr val="tx1"/>
                </a:solidFill>
              </a:rPr>
              <a:t>Em hãy đọc tình huống</a:t>
            </a:r>
            <a:r>
              <a:rPr lang="en-US" sz="2000" b="1" dirty="0">
                <a:solidFill>
                  <a:schemeClr val="tx1"/>
                </a:solidFill>
              </a:rPr>
              <a:t> </a:t>
            </a:r>
            <a:r>
              <a:rPr lang="en-US" sz="2000" b="1" dirty="0" err="1">
                <a:solidFill>
                  <a:schemeClr val="tx1"/>
                </a:solidFill>
              </a:rPr>
              <a:t>trong</a:t>
            </a:r>
            <a:r>
              <a:rPr lang="en-US" sz="2000" b="1" dirty="0">
                <a:solidFill>
                  <a:schemeClr val="tx1"/>
                </a:solidFill>
              </a:rPr>
              <a:t> SGK tr. 58</a:t>
            </a:r>
            <a:r>
              <a:rPr lang="vi-VN" sz="2000" b="1" dirty="0">
                <a:solidFill>
                  <a:schemeClr val="tx1"/>
                </a:solidFill>
              </a:rPr>
              <a:t> và trả lời câu hỏi</a:t>
            </a:r>
          </a:p>
        </p:txBody>
      </p:sp>
      <p:sp>
        <p:nvSpPr>
          <p:cNvPr id="12" name="TextBox 11">
            <a:extLst>
              <a:ext uri="{FF2B5EF4-FFF2-40B4-BE49-F238E27FC236}">
                <a16:creationId xmlns:a16="http://schemas.microsoft.com/office/drawing/2014/main" id="{4D3F6407-B181-4745-AC9E-965747D5704D}"/>
              </a:ext>
            </a:extLst>
          </p:cNvPr>
          <p:cNvSpPr txBox="1"/>
          <p:nvPr/>
        </p:nvSpPr>
        <p:spPr>
          <a:xfrm>
            <a:off x="297542" y="981113"/>
            <a:ext cx="5159829" cy="3779758"/>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1800" dirty="0"/>
              <a:t>Nhằm mục đích tạo thuận lợi cho người nộp thuế trong việc thực hiện nghĩa vụ của mình, chị H – cán bộ Cục Thuế tỉnh A, thường xuyên tổ chức công tác hỗ trợ người nộp thuế. Cụ thể, tại cơ quan, chị đã hướng dẫn người nộp thuế hiểu thêm về các chính sách và thủ tục hành chính thuế, nhất là các quy định mới được ban hành hoặc sửa đổi, bổ sung. Nhờ vậy, chị H đã hỗ trợ cho nhiều cá nhân, tổ chức biết rõ các thông tin về thuế và giúp họ thực hiện đầy đủ nghĩa vụ nộp thuế của mình.</a:t>
            </a:r>
          </a:p>
        </p:txBody>
      </p:sp>
      <p:sp>
        <p:nvSpPr>
          <p:cNvPr id="2" name="TextBox 1">
            <a:extLst>
              <a:ext uri="{FF2B5EF4-FFF2-40B4-BE49-F238E27FC236}">
                <a16:creationId xmlns:a16="http://schemas.microsoft.com/office/drawing/2014/main" id="{82A635AD-1CC7-1225-1E16-31F8CABCC29F}"/>
              </a:ext>
            </a:extLst>
          </p:cNvPr>
          <p:cNvSpPr txBox="1"/>
          <p:nvPr/>
        </p:nvSpPr>
        <p:spPr>
          <a:xfrm>
            <a:off x="5653314" y="915797"/>
            <a:ext cx="2992475" cy="2207240"/>
          </a:xfrm>
          <a:prstGeom prst="wedgeEllipseCallout">
            <a:avLst>
              <a:gd name="adj1" fmla="val 19841"/>
              <a:gd name="adj2" fmla="val 67901"/>
            </a:avLst>
          </a:prstGeom>
          <a:solidFill>
            <a:schemeClr val="accent1">
              <a:lumMod val="20000"/>
              <a:lumOff val="80000"/>
            </a:schemeClr>
          </a:solidFill>
          <a:ln>
            <a:solidFill>
              <a:srgbClr val="C00000"/>
            </a:solidFill>
          </a:ln>
        </p:spPr>
        <p:txBody>
          <a:bodyPr wrap="square">
            <a:spAutoFit/>
          </a:bodyPr>
          <a:lstStyle/>
          <a:p>
            <a:pPr algn="ctr"/>
            <a:r>
              <a:rPr lang="en-US" sz="1600" b="1" dirty="0" err="1">
                <a:latin typeface="Arial" panose="020B0604020202020204" pitchFamily="34" charset="0"/>
              </a:rPr>
              <a:t>Chị</a:t>
            </a:r>
            <a:r>
              <a:rPr lang="en-US" sz="1600" b="1" dirty="0">
                <a:latin typeface="Arial" panose="020B0604020202020204" pitchFamily="34" charset="0"/>
              </a:rPr>
              <a:t> H đã </a:t>
            </a:r>
            <a:r>
              <a:rPr lang="en-US" sz="1600" b="1" dirty="0" err="1">
                <a:latin typeface="Arial" panose="020B0604020202020204" pitchFamily="34" charset="0"/>
              </a:rPr>
              <a:t>làm</a:t>
            </a:r>
            <a:r>
              <a:rPr lang="en-US" sz="1600" b="1" dirty="0">
                <a:latin typeface="Arial" panose="020B0604020202020204" pitchFamily="34" charset="0"/>
              </a:rPr>
              <a:t> </a:t>
            </a:r>
            <a:r>
              <a:rPr lang="en-US" sz="1600" b="1" dirty="0" err="1">
                <a:latin typeface="Arial" panose="020B0604020202020204" pitchFamily="34" charset="0"/>
              </a:rPr>
              <a:t>gì</a:t>
            </a:r>
            <a:r>
              <a:rPr lang="en-US" sz="1600" b="1" dirty="0">
                <a:latin typeface="Arial" panose="020B0604020202020204" pitchFamily="34" charset="0"/>
              </a:rPr>
              <a:t> để </a:t>
            </a:r>
            <a:r>
              <a:rPr lang="en-US" sz="1600" b="1" dirty="0" err="1">
                <a:latin typeface="Arial" panose="020B0604020202020204" pitchFamily="34" charset="0"/>
              </a:rPr>
              <a:t>thực</a:t>
            </a:r>
            <a:r>
              <a:rPr lang="en-US" sz="1600" b="1" dirty="0">
                <a:latin typeface="Arial" panose="020B0604020202020204" pitchFamily="34" charset="0"/>
              </a:rPr>
              <a:t> hiện </a:t>
            </a:r>
            <a:r>
              <a:rPr lang="en-US" sz="1600" b="1" dirty="0" err="1">
                <a:latin typeface="Arial" panose="020B0604020202020204" pitchFamily="34" charset="0"/>
              </a:rPr>
              <a:t>trách</a:t>
            </a:r>
            <a:r>
              <a:rPr lang="en-US" sz="1600" b="1" dirty="0">
                <a:latin typeface="Arial" panose="020B0604020202020204" pitchFamily="34" charset="0"/>
              </a:rPr>
              <a:t> </a:t>
            </a:r>
            <a:r>
              <a:rPr lang="en-US" sz="1600" b="1" dirty="0" err="1">
                <a:latin typeface="Arial" panose="020B0604020202020204" pitchFamily="34" charset="0"/>
              </a:rPr>
              <a:t>nhiệm</a:t>
            </a:r>
            <a:r>
              <a:rPr lang="en-US" sz="1600" b="1" dirty="0">
                <a:latin typeface="Arial" panose="020B0604020202020204" pitchFamily="34" charset="0"/>
              </a:rPr>
              <a:t> </a:t>
            </a:r>
            <a:r>
              <a:rPr lang="en-US" sz="1600" b="1" dirty="0" err="1">
                <a:latin typeface="Arial" panose="020B0604020202020204" pitchFamily="34" charset="0"/>
              </a:rPr>
              <a:t>của</a:t>
            </a:r>
            <a:r>
              <a:rPr lang="en-US" sz="1600" b="1" dirty="0">
                <a:latin typeface="Arial" panose="020B0604020202020204" pitchFamily="34" charset="0"/>
              </a:rPr>
              <a:t> </a:t>
            </a:r>
            <a:r>
              <a:rPr lang="en-US" sz="1600" b="1" dirty="0" err="1">
                <a:latin typeface="Arial" panose="020B0604020202020204" pitchFamily="34" charset="0"/>
              </a:rPr>
              <a:t>công</a:t>
            </a:r>
            <a:r>
              <a:rPr lang="en-US" sz="1600" b="1" dirty="0">
                <a:latin typeface="Arial" panose="020B0604020202020204" pitchFamily="34" charset="0"/>
              </a:rPr>
              <a:t> </a:t>
            </a:r>
            <a:r>
              <a:rPr lang="en-US" sz="1600" b="1" dirty="0" err="1">
                <a:latin typeface="Arial" panose="020B0604020202020204" pitchFamily="34" charset="0"/>
              </a:rPr>
              <a:t>dân</a:t>
            </a:r>
            <a:r>
              <a:rPr lang="en-US" sz="1600" b="1" dirty="0">
                <a:latin typeface="Arial" panose="020B0604020202020204" pitchFamily="34" charset="0"/>
              </a:rPr>
              <a:t> </a:t>
            </a:r>
            <a:r>
              <a:rPr lang="en-US" sz="1600" b="1" dirty="0" err="1">
                <a:latin typeface="Arial" panose="020B0604020202020204" pitchFamily="34" charset="0"/>
              </a:rPr>
              <a:t>về</a:t>
            </a:r>
            <a:r>
              <a:rPr lang="en-US" sz="1600" b="1" dirty="0">
                <a:latin typeface="Arial" panose="020B0604020202020204" pitchFamily="34" charset="0"/>
              </a:rPr>
              <a:t> </a:t>
            </a:r>
            <a:r>
              <a:rPr lang="en-US" sz="1600" b="1" dirty="0" err="1">
                <a:latin typeface="Arial" panose="020B0604020202020204" pitchFamily="34" charset="0"/>
              </a:rPr>
              <a:t>quyền</a:t>
            </a:r>
            <a:r>
              <a:rPr lang="en-US" sz="1600" b="1" dirty="0">
                <a:latin typeface="Arial" panose="020B0604020202020204" pitchFamily="34" charset="0"/>
              </a:rPr>
              <a:t> </a:t>
            </a:r>
            <a:r>
              <a:rPr lang="en-US" sz="1600" b="1" dirty="0" err="1">
                <a:latin typeface="Arial" panose="020B0604020202020204" pitchFamily="34" charset="0"/>
              </a:rPr>
              <a:t>tự</a:t>
            </a:r>
            <a:r>
              <a:rPr lang="en-US" sz="1600" b="1" dirty="0">
                <a:latin typeface="Arial" panose="020B0604020202020204" pitchFamily="34" charset="0"/>
              </a:rPr>
              <a:t> do </a:t>
            </a:r>
          </a:p>
          <a:p>
            <a:pPr algn="ctr"/>
            <a:r>
              <a:rPr lang="en-US" sz="1600" b="1" dirty="0" err="1">
                <a:latin typeface="Arial" panose="020B0604020202020204" pitchFamily="34" charset="0"/>
              </a:rPr>
              <a:t>kinh</a:t>
            </a:r>
            <a:r>
              <a:rPr lang="en-US" sz="1600" b="1" dirty="0">
                <a:latin typeface="Arial" panose="020B0604020202020204" pitchFamily="34" charset="0"/>
              </a:rPr>
              <a:t> </a:t>
            </a:r>
            <a:r>
              <a:rPr lang="en-US" sz="1600" b="1" dirty="0" err="1">
                <a:latin typeface="Arial" panose="020B0604020202020204" pitchFamily="34" charset="0"/>
              </a:rPr>
              <a:t>doanh</a:t>
            </a:r>
            <a:r>
              <a:rPr lang="en-US" sz="1600" b="1" dirty="0">
                <a:latin typeface="Arial" panose="020B0604020202020204" pitchFamily="34" charset="0"/>
              </a:rPr>
              <a:t> </a:t>
            </a:r>
            <a:r>
              <a:rPr lang="en-US" sz="1600" b="1" dirty="0" err="1">
                <a:latin typeface="Arial" panose="020B0604020202020204" pitchFamily="34" charset="0"/>
              </a:rPr>
              <a:t>và</a:t>
            </a:r>
            <a:r>
              <a:rPr lang="en-US" sz="1600" b="1" dirty="0">
                <a:latin typeface="Arial" panose="020B0604020202020204" pitchFamily="34" charset="0"/>
              </a:rPr>
              <a:t> </a:t>
            </a:r>
            <a:r>
              <a:rPr lang="en-US" sz="1600" b="1" dirty="0" err="1">
                <a:latin typeface="Arial" panose="020B0604020202020204" pitchFamily="34" charset="0"/>
              </a:rPr>
              <a:t>nghĩa</a:t>
            </a:r>
            <a:r>
              <a:rPr lang="en-US" sz="1600" b="1" dirty="0">
                <a:latin typeface="Arial" panose="020B0604020202020204" pitchFamily="34" charset="0"/>
              </a:rPr>
              <a:t> </a:t>
            </a:r>
            <a:r>
              <a:rPr lang="en-US" sz="1600" b="1" dirty="0" err="1">
                <a:latin typeface="Arial" panose="020B0604020202020204" pitchFamily="34" charset="0"/>
              </a:rPr>
              <a:t>vụ</a:t>
            </a:r>
            <a:r>
              <a:rPr lang="en-US" sz="1600" b="1" dirty="0">
                <a:latin typeface="Arial" panose="020B0604020202020204" pitchFamily="34" charset="0"/>
              </a:rPr>
              <a:t> </a:t>
            </a:r>
            <a:r>
              <a:rPr lang="en-US" sz="1600" b="1" dirty="0" err="1">
                <a:latin typeface="Arial" panose="020B0604020202020204" pitchFamily="34" charset="0"/>
              </a:rPr>
              <a:t>nộp</a:t>
            </a:r>
            <a:r>
              <a:rPr lang="en-US" sz="1600" b="1" dirty="0">
                <a:latin typeface="Arial" panose="020B0604020202020204" pitchFamily="34" charset="0"/>
              </a:rPr>
              <a:t> </a:t>
            </a:r>
            <a:r>
              <a:rPr lang="en-US" sz="1600" b="1" dirty="0" err="1">
                <a:latin typeface="Arial" panose="020B0604020202020204" pitchFamily="34" charset="0"/>
              </a:rPr>
              <a:t>thuế</a:t>
            </a:r>
            <a:r>
              <a:rPr lang="en-US" sz="1600" b="1" dirty="0">
                <a:latin typeface="Arial" panose="020B0604020202020204" pitchFamily="34" charset="0"/>
              </a:rPr>
              <a:t>?</a:t>
            </a:r>
            <a:endParaRPr lang="en-US" sz="1600" b="1" dirty="0"/>
          </a:p>
        </p:txBody>
      </p:sp>
      <p:pic>
        <p:nvPicPr>
          <p:cNvPr id="4" name="Picture 3" descr="Icon&#10;&#10;Description automatically generated">
            <a:extLst>
              <a:ext uri="{FF2B5EF4-FFF2-40B4-BE49-F238E27FC236}">
                <a16:creationId xmlns:a16="http://schemas.microsoft.com/office/drawing/2014/main" id="{16CF195B-73F2-8935-71A6-A8C041134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443" y="3309257"/>
            <a:ext cx="1834243" cy="1834243"/>
          </a:xfrm>
          <a:prstGeom prst="rect">
            <a:avLst/>
          </a:prstGeom>
        </p:spPr>
      </p:pic>
    </p:spTree>
    <p:extLst>
      <p:ext uri="{BB962C8B-B14F-4D97-AF65-F5344CB8AC3E}">
        <p14:creationId xmlns:p14="http://schemas.microsoft.com/office/powerpoint/2010/main" val="2265598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a:extLst>
            <a:ext uri="{FF2B5EF4-FFF2-40B4-BE49-F238E27FC236}">
              <a16:creationId xmlns:a16="http://schemas.microsoft.com/office/drawing/2014/main" id="{489730D0-EF12-7537-107E-7A73FF64033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1EBC9F7-C006-8E6F-2230-EB7C516242F0}"/>
              </a:ext>
            </a:extLst>
          </p:cNvPr>
          <p:cNvSpPr txBox="1"/>
          <p:nvPr/>
        </p:nvSpPr>
        <p:spPr>
          <a:xfrm>
            <a:off x="171809" y="132551"/>
            <a:ext cx="3955144" cy="2962513"/>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dirty="0"/>
              <a:t>Nhằm mục đích tạo thuận lợi cho người nộp thuế trong việc thực hiện nghĩa vụ của mình, chị H – cán bộ Cục Thuế tỉnh A, thường xuyên tổ chức công tác hỗ trợ người nộp thuế. Cụ thể, tại cơ quan, chị đã hướng dẫn người nộp thuế hiểu thêm về các chính sách và thủ tục hành chính thuế, nhất là các quy định mới được ban hành hoặc sửa đổi, bổ sung. Nhờ vậy, chị H đã hỗ trợ cho nhiều cá nhân, tổ chức biết rõ các thông tin về thuế và giúp họ thực hiện đầy đủ nghĩa vụ nộp thuế của mình.</a:t>
            </a:r>
          </a:p>
        </p:txBody>
      </p:sp>
      <p:sp>
        <p:nvSpPr>
          <p:cNvPr id="2" name="TextBox 1">
            <a:extLst>
              <a:ext uri="{FF2B5EF4-FFF2-40B4-BE49-F238E27FC236}">
                <a16:creationId xmlns:a16="http://schemas.microsoft.com/office/drawing/2014/main" id="{4A3EC4EB-2411-47E6-2D5A-C108AF58D13F}"/>
              </a:ext>
            </a:extLst>
          </p:cNvPr>
          <p:cNvSpPr txBox="1"/>
          <p:nvPr/>
        </p:nvSpPr>
        <p:spPr>
          <a:xfrm>
            <a:off x="4339601" y="552941"/>
            <a:ext cx="4697904" cy="3592175"/>
          </a:xfrm>
          <a:prstGeom prst="wedgeEllipseCallout">
            <a:avLst>
              <a:gd name="adj1" fmla="val -47634"/>
              <a:gd name="adj2" fmla="val 43988"/>
            </a:avLst>
          </a:prstGeom>
          <a:solidFill>
            <a:schemeClr val="accent1">
              <a:lumMod val="20000"/>
              <a:lumOff val="80000"/>
            </a:schemeClr>
          </a:solidFill>
          <a:ln>
            <a:solidFill>
              <a:srgbClr val="C00000"/>
            </a:solidFill>
          </a:ln>
        </p:spPr>
        <p:txBody>
          <a:bodyPr wrap="square">
            <a:spAutoFit/>
          </a:bodyPr>
          <a:lstStyle/>
          <a:p>
            <a:pPr algn="just"/>
            <a:r>
              <a:rPr lang="en-US" sz="1600" dirty="0">
                <a:latin typeface="Arial" panose="020B0604020202020204" pitchFamily="34" charset="0"/>
              </a:rPr>
              <a:t>-</a:t>
            </a:r>
            <a:r>
              <a:rPr lang="vi-VN" sz="1600" dirty="0">
                <a:latin typeface="Arial" panose="020B0604020202020204" pitchFamily="34" charset="0"/>
              </a:rPr>
              <a:t>Chị H đã hướng dẫn chu đáo để giúp người nộp thuế hiểu thêm về các chính sách và thủ tục hành chính thuế, nhất là các quy định mới được ban hành hoặc sửa đổi, bổ sung. </a:t>
            </a:r>
            <a:endParaRPr lang="en-US" sz="1600" dirty="0">
              <a:latin typeface="Arial" panose="020B0604020202020204" pitchFamily="34" charset="0"/>
            </a:endParaRPr>
          </a:p>
          <a:p>
            <a:pPr algn="just"/>
            <a:r>
              <a:rPr lang="en-US" sz="1600" dirty="0">
                <a:latin typeface="Arial" panose="020B0604020202020204" pitchFamily="34" charset="0"/>
              </a:rPr>
              <a:t>-</a:t>
            </a:r>
            <a:r>
              <a:rPr lang="vi-VN" sz="1600" dirty="0">
                <a:latin typeface="Arial" panose="020B0604020202020204" pitchFamily="34" charset="0"/>
              </a:rPr>
              <a:t>Chị H đã hỗ trợ cho nhiều cá nhân, tổ chức biết rõ các thông tin về thuế và giúp họ thực hiện đầy đủ nghĩa vụ nộp thuế của mình.</a:t>
            </a:r>
            <a:endParaRPr lang="en-US" sz="1600" dirty="0"/>
          </a:p>
        </p:txBody>
      </p:sp>
      <p:pic>
        <p:nvPicPr>
          <p:cNvPr id="8" name="Picture 7">
            <a:extLst>
              <a:ext uri="{FF2B5EF4-FFF2-40B4-BE49-F238E27FC236}">
                <a16:creationId xmlns:a16="http://schemas.microsoft.com/office/drawing/2014/main" id="{E61963FB-0694-D45D-0BEF-FB9051AC9200}"/>
              </a:ext>
            </a:extLst>
          </p:cNvPr>
          <p:cNvPicPr>
            <a:picLocks noChangeAspect="1"/>
          </p:cNvPicPr>
          <p:nvPr/>
        </p:nvPicPr>
        <p:blipFill>
          <a:blip r:embed="rId3"/>
          <a:stretch>
            <a:fillRect/>
          </a:stretch>
        </p:blipFill>
        <p:spPr>
          <a:xfrm>
            <a:off x="2590800" y="3317061"/>
            <a:ext cx="1826439" cy="1826439"/>
          </a:xfrm>
          <a:prstGeom prst="rect">
            <a:avLst/>
          </a:prstGeom>
        </p:spPr>
      </p:pic>
    </p:spTree>
    <p:extLst>
      <p:ext uri="{BB962C8B-B14F-4D97-AF65-F5344CB8AC3E}">
        <p14:creationId xmlns:p14="http://schemas.microsoft.com/office/powerpoint/2010/main" val="2123219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05"/>
        <p:cNvGrpSpPr/>
        <p:nvPr/>
      </p:nvGrpSpPr>
      <p:grpSpPr>
        <a:xfrm>
          <a:off x="0" y="0"/>
          <a:ext cx="0" cy="0"/>
          <a:chOff x="0" y="0"/>
          <a:chExt cx="0" cy="0"/>
        </a:xfrm>
      </p:grpSpPr>
      <p:sp>
        <p:nvSpPr>
          <p:cNvPr id="506" name="Google Shape;506;p35"/>
          <p:cNvSpPr/>
          <p:nvPr/>
        </p:nvSpPr>
        <p:spPr>
          <a:xfrm>
            <a:off x="5298221" y="3969016"/>
            <a:ext cx="3088800" cy="1041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flipH="1">
            <a:off x="5156605" y="1746898"/>
            <a:ext cx="3445339" cy="2249804"/>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5"/>
          <p:cNvGrpSpPr/>
          <p:nvPr/>
        </p:nvGrpSpPr>
        <p:grpSpPr>
          <a:xfrm rot="4139504" flipH="1">
            <a:off x="7575896" y="2911273"/>
            <a:ext cx="936920" cy="1050350"/>
            <a:chOff x="4326150" y="1139100"/>
            <a:chExt cx="1903050" cy="2133850"/>
          </a:xfrm>
        </p:grpSpPr>
        <p:sp>
          <p:nvSpPr>
            <p:cNvPr id="509" name="Google Shape;509;p35"/>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5"/>
          <p:cNvGrpSpPr/>
          <p:nvPr/>
        </p:nvGrpSpPr>
        <p:grpSpPr>
          <a:xfrm rot="-781452" flipH="1">
            <a:off x="5125562" y="3040022"/>
            <a:ext cx="637131" cy="725531"/>
            <a:chOff x="238125" y="3155250"/>
            <a:chExt cx="1567526" cy="1785017"/>
          </a:xfrm>
        </p:grpSpPr>
        <p:sp>
          <p:nvSpPr>
            <p:cNvPr id="528" name="Google Shape;528;p35"/>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5"/>
          <p:cNvGrpSpPr/>
          <p:nvPr/>
        </p:nvGrpSpPr>
        <p:grpSpPr>
          <a:xfrm rot="-6014970">
            <a:off x="5277774" y="3260223"/>
            <a:ext cx="481836" cy="859873"/>
            <a:chOff x="4588600" y="388175"/>
            <a:chExt cx="2739150" cy="4888225"/>
          </a:xfrm>
        </p:grpSpPr>
        <p:sp>
          <p:nvSpPr>
            <p:cNvPr id="531" name="Google Shape;531;p35"/>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5"/>
          <p:cNvGrpSpPr/>
          <p:nvPr/>
        </p:nvGrpSpPr>
        <p:grpSpPr>
          <a:xfrm>
            <a:off x="5349391" y="2010446"/>
            <a:ext cx="1870549" cy="1986238"/>
            <a:chOff x="2635398" y="-1215213"/>
            <a:chExt cx="2012424" cy="2136889"/>
          </a:xfrm>
        </p:grpSpPr>
        <p:sp>
          <p:nvSpPr>
            <p:cNvPr id="537" name="Google Shape;537;p35"/>
            <p:cNvSpPr/>
            <p:nvPr/>
          </p:nvSpPr>
          <p:spPr>
            <a:xfrm>
              <a:off x="2635398" y="-1090017"/>
              <a:ext cx="2012424" cy="2011693"/>
            </a:xfrm>
            <a:custGeom>
              <a:avLst/>
              <a:gdLst/>
              <a:ahLst/>
              <a:cxnLst/>
              <a:rect l="l" t="t" r="r" b="b"/>
              <a:pathLst>
                <a:path w="55008" h="54988" extrusionOk="0">
                  <a:moveTo>
                    <a:pt x="2811" y="0"/>
                  </a:moveTo>
                  <a:cubicBezTo>
                    <a:pt x="1263" y="0"/>
                    <a:pt x="0" y="1242"/>
                    <a:pt x="0" y="2790"/>
                  </a:cubicBezTo>
                  <a:lnTo>
                    <a:pt x="0" y="52197"/>
                  </a:lnTo>
                  <a:cubicBezTo>
                    <a:pt x="0" y="53745"/>
                    <a:pt x="1263" y="54987"/>
                    <a:pt x="2811" y="54987"/>
                  </a:cubicBezTo>
                  <a:lnTo>
                    <a:pt x="52197" y="54987"/>
                  </a:lnTo>
                  <a:cubicBezTo>
                    <a:pt x="53745" y="54987"/>
                    <a:pt x="55008" y="53745"/>
                    <a:pt x="55008" y="52197"/>
                  </a:cubicBezTo>
                  <a:lnTo>
                    <a:pt x="55008" y="2790"/>
                  </a:lnTo>
                  <a:cubicBezTo>
                    <a:pt x="55008" y="1242"/>
                    <a:pt x="53745" y="0"/>
                    <a:pt x="52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635398" y="-1090017"/>
              <a:ext cx="2011693" cy="512618"/>
            </a:xfrm>
            <a:custGeom>
              <a:avLst/>
              <a:gdLst/>
              <a:ahLst/>
              <a:cxnLst/>
              <a:rect l="l" t="t" r="r" b="b"/>
              <a:pathLst>
                <a:path w="54988" h="14012" extrusionOk="0">
                  <a:moveTo>
                    <a:pt x="2811" y="0"/>
                  </a:moveTo>
                  <a:cubicBezTo>
                    <a:pt x="1263" y="0"/>
                    <a:pt x="0" y="1242"/>
                    <a:pt x="0" y="2790"/>
                  </a:cubicBezTo>
                  <a:lnTo>
                    <a:pt x="0" y="14012"/>
                  </a:lnTo>
                  <a:lnTo>
                    <a:pt x="54987" y="14012"/>
                  </a:lnTo>
                  <a:lnTo>
                    <a:pt x="54987" y="2790"/>
                  </a:lnTo>
                  <a:cubicBezTo>
                    <a:pt x="54987" y="1242"/>
                    <a:pt x="53745" y="0"/>
                    <a:pt x="5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2894680" y="-1034151"/>
              <a:ext cx="156507" cy="134227"/>
            </a:xfrm>
            <a:custGeom>
              <a:avLst/>
              <a:gdLst/>
              <a:ahLst/>
              <a:cxnLst/>
              <a:rect l="l" t="t" r="r" b="b"/>
              <a:pathLst>
                <a:path w="4278" h="3669" extrusionOk="0">
                  <a:moveTo>
                    <a:pt x="2444" y="1"/>
                  </a:moveTo>
                  <a:cubicBezTo>
                    <a:pt x="815" y="1"/>
                    <a:pt x="0" y="1976"/>
                    <a:pt x="1141" y="3137"/>
                  </a:cubicBezTo>
                  <a:cubicBezTo>
                    <a:pt x="1514" y="3504"/>
                    <a:pt x="1973" y="3668"/>
                    <a:pt x="2422" y="3668"/>
                  </a:cubicBezTo>
                  <a:cubicBezTo>
                    <a:pt x="3369" y="3668"/>
                    <a:pt x="4277" y="2938"/>
                    <a:pt x="4277" y="1833"/>
                  </a:cubicBezTo>
                  <a:cubicBezTo>
                    <a:pt x="4277" y="815"/>
                    <a:pt x="3463"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2946083"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332793" y="-1034151"/>
              <a:ext cx="156507" cy="134227"/>
            </a:xfrm>
            <a:custGeom>
              <a:avLst/>
              <a:gdLst/>
              <a:ahLst/>
              <a:cxnLst/>
              <a:rect l="l" t="t" r="r" b="b"/>
              <a:pathLst>
                <a:path w="4278" h="3669" extrusionOk="0">
                  <a:moveTo>
                    <a:pt x="2444" y="1"/>
                  </a:moveTo>
                  <a:cubicBezTo>
                    <a:pt x="815" y="1"/>
                    <a:pt x="0" y="1976"/>
                    <a:pt x="1161" y="3137"/>
                  </a:cubicBezTo>
                  <a:cubicBezTo>
                    <a:pt x="1528" y="3504"/>
                    <a:pt x="1982" y="3668"/>
                    <a:pt x="2428" y="3668"/>
                  </a:cubicBezTo>
                  <a:cubicBezTo>
                    <a:pt x="3369" y="3668"/>
                    <a:pt x="4277" y="2938"/>
                    <a:pt x="427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384195"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770905" y="-1034151"/>
              <a:ext cx="157239" cy="134227"/>
            </a:xfrm>
            <a:custGeom>
              <a:avLst/>
              <a:gdLst/>
              <a:ahLst/>
              <a:cxnLst/>
              <a:rect l="l" t="t" r="r" b="b"/>
              <a:pathLst>
                <a:path w="4298" h="3669" extrusionOk="0">
                  <a:moveTo>
                    <a:pt x="2444" y="1"/>
                  </a:moveTo>
                  <a:cubicBezTo>
                    <a:pt x="815" y="1"/>
                    <a:pt x="0" y="1976"/>
                    <a:pt x="1161" y="3137"/>
                  </a:cubicBezTo>
                  <a:cubicBezTo>
                    <a:pt x="1535" y="3504"/>
                    <a:pt x="1993" y="3668"/>
                    <a:pt x="2442" y="3668"/>
                  </a:cubicBezTo>
                  <a:cubicBezTo>
                    <a:pt x="3389" y="3668"/>
                    <a:pt x="4297" y="2938"/>
                    <a:pt x="429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822308"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4209018" y="-1034151"/>
              <a:ext cx="157239" cy="134227"/>
            </a:xfrm>
            <a:custGeom>
              <a:avLst/>
              <a:gdLst/>
              <a:ahLst/>
              <a:cxnLst/>
              <a:rect l="l" t="t" r="r" b="b"/>
              <a:pathLst>
                <a:path w="4298" h="3669" extrusionOk="0">
                  <a:moveTo>
                    <a:pt x="2465" y="1"/>
                  </a:moveTo>
                  <a:cubicBezTo>
                    <a:pt x="815" y="1"/>
                    <a:pt x="0" y="1976"/>
                    <a:pt x="1161" y="3137"/>
                  </a:cubicBezTo>
                  <a:cubicBezTo>
                    <a:pt x="1535" y="3504"/>
                    <a:pt x="1993" y="3668"/>
                    <a:pt x="2442" y="3668"/>
                  </a:cubicBezTo>
                  <a:cubicBezTo>
                    <a:pt x="3389" y="3668"/>
                    <a:pt x="4297" y="2938"/>
                    <a:pt x="4297" y="1833"/>
                  </a:cubicBezTo>
                  <a:cubicBezTo>
                    <a:pt x="4297" y="815"/>
                    <a:pt x="3462" y="1"/>
                    <a:pt x="2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4260420" y="-1215213"/>
              <a:ext cx="76790" cy="264540"/>
            </a:xfrm>
            <a:custGeom>
              <a:avLst/>
              <a:gdLst/>
              <a:ahLst/>
              <a:cxnLst/>
              <a:rect l="l" t="t" r="r" b="b"/>
              <a:pathLst>
                <a:path w="2099" h="7231" extrusionOk="0">
                  <a:moveTo>
                    <a:pt x="550" y="1"/>
                  </a:moveTo>
                  <a:cubicBezTo>
                    <a:pt x="245" y="1"/>
                    <a:pt x="1" y="245"/>
                    <a:pt x="1" y="551"/>
                  </a:cubicBezTo>
                  <a:lnTo>
                    <a:pt x="1" y="6701"/>
                  </a:lnTo>
                  <a:cubicBezTo>
                    <a:pt x="1" y="7006"/>
                    <a:pt x="245" y="7230"/>
                    <a:pt x="55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319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025071" y="-448526"/>
              <a:ext cx="269004" cy="269772"/>
            </a:xfrm>
            <a:custGeom>
              <a:avLst/>
              <a:gdLst/>
              <a:ahLst/>
              <a:cxnLst/>
              <a:rect l="l" t="t" r="r" b="b"/>
              <a:pathLst>
                <a:path w="7353"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346183" y="-448526"/>
              <a:ext cx="269772" cy="269772"/>
            </a:xfrm>
            <a:custGeom>
              <a:avLst/>
              <a:gdLst/>
              <a:ahLst/>
              <a:cxnLst/>
              <a:rect l="l" t="t" r="r" b="b"/>
              <a:pathLst>
                <a:path w="7374" h="7374" extrusionOk="0">
                  <a:moveTo>
                    <a:pt x="1" y="1"/>
                  </a:moveTo>
                  <a:lnTo>
                    <a:pt x="1"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66733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988480" y="-448526"/>
              <a:ext cx="269735" cy="269772"/>
            </a:xfrm>
            <a:custGeom>
              <a:avLst/>
              <a:gdLst/>
              <a:ahLst/>
              <a:cxnLst/>
              <a:rect l="l" t="t" r="r" b="b"/>
              <a:pathLst>
                <a:path w="7373" h="7374" extrusionOk="0">
                  <a:moveTo>
                    <a:pt x="0" y="1"/>
                  </a:moveTo>
                  <a:lnTo>
                    <a:pt x="0" y="7373"/>
                  </a:lnTo>
                  <a:lnTo>
                    <a:pt x="7372" y="7373"/>
                  </a:lnTo>
                  <a:lnTo>
                    <a:pt x="7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310360" y="-448526"/>
              <a:ext cx="268967" cy="269772"/>
            </a:xfrm>
            <a:custGeom>
              <a:avLst/>
              <a:gdLst/>
              <a:ahLst/>
              <a:cxnLst/>
              <a:rect l="l" t="t" r="r" b="b"/>
              <a:pathLst>
                <a:path w="7352"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0319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025071" y="-127378"/>
              <a:ext cx="269004" cy="269735"/>
            </a:xfrm>
            <a:custGeom>
              <a:avLst/>
              <a:gdLst/>
              <a:ahLst/>
              <a:cxnLst/>
              <a:rect l="l" t="t" r="r" b="b"/>
              <a:pathLst>
                <a:path w="7353"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346183" y="-127378"/>
              <a:ext cx="269772" cy="269735"/>
            </a:xfrm>
            <a:custGeom>
              <a:avLst/>
              <a:gdLst/>
              <a:ahLst/>
              <a:cxnLst/>
              <a:rect l="l" t="t" r="r" b="b"/>
              <a:pathLst>
                <a:path w="7374" h="7373" extrusionOk="0">
                  <a:moveTo>
                    <a:pt x="1" y="0"/>
                  </a:moveTo>
                  <a:lnTo>
                    <a:pt x="1"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66733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988480" y="-127378"/>
              <a:ext cx="269735" cy="269735"/>
            </a:xfrm>
            <a:custGeom>
              <a:avLst/>
              <a:gdLst/>
              <a:ahLst/>
              <a:cxnLst/>
              <a:rect l="l" t="t" r="r" b="b"/>
              <a:pathLst>
                <a:path w="7373" h="7373" extrusionOk="0">
                  <a:moveTo>
                    <a:pt x="0" y="0"/>
                  </a:moveTo>
                  <a:lnTo>
                    <a:pt x="0" y="7373"/>
                  </a:lnTo>
                  <a:lnTo>
                    <a:pt x="7372" y="7373"/>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310360" y="-127378"/>
              <a:ext cx="268967" cy="269735"/>
            </a:xfrm>
            <a:custGeom>
              <a:avLst/>
              <a:gdLst/>
              <a:ahLst/>
              <a:cxnLst/>
              <a:rect l="l" t="t" r="r" b="b"/>
              <a:pathLst>
                <a:path w="7352"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0319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25071" y="194502"/>
              <a:ext cx="269004" cy="269004"/>
            </a:xfrm>
            <a:custGeom>
              <a:avLst/>
              <a:gdLst/>
              <a:ahLst/>
              <a:cxnLst/>
              <a:rect l="l" t="t" r="r" b="b"/>
              <a:pathLst>
                <a:path w="7353"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3346183" y="194502"/>
              <a:ext cx="269772" cy="269004"/>
            </a:xfrm>
            <a:custGeom>
              <a:avLst/>
              <a:gdLst/>
              <a:ahLst/>
              <a:cxnLst/>
              <a:rect l="l" t="t" r="r" b="b"/>
              <a:pathLst>
                <a:path w="7374" h="7353" extrusionOk="0">
                  <a:moveTo>
                    <a:pt x="1" y="0"/>
                  </a:moveTo>
                  <a:lnTo>
                    <a:pt x="1"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66733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988480" y="194502"/>
              <a:ext cx="269735" cy="269004"/>
            </a:xfrm>
            <a:custGeom>
              <a:avLst/>
              <a:gdLst/>
              <a:ahLst/>
              <a:cxnLst/>
              <a:rect l="l" t="t" r="r" b="b"/>
              <a:pathLst>
                <a:path w="7373" h="7353" extrusionOk="0">
                  <a:moveTo>
                    <a:pt x="0" y="0"/>
                  </a:moveTo>
                  <a:lnTo>
                    <a:pt x="0" y="7352"/>
                  </a:lnTo>
                  <a:lnTo>
                    <a:pt x="7372" y="735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4310360" y="194502"/>
              <a:ext cx="268967" cy="269004"/>
            </a:xfrm>
            <a:custGeom>
              <a:avLst/>
              <a:gdLst/>
              <a:ahLst/>
              <a:cxnLst/>
              <a:rect l="l" t="t" r="r" b="b"/>
              <a:pathLst>
                <a:path w="7352"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70319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025071" y="515650"/>
              <a:ext cx="269004" cy="269735"/>
            </a:xfrm>
            <a:custGeom>
              <a:avLst/>
              <a:gdLst/>
              <a:ahLst/>
              <a:cxnLst/>
              <a:rect l="l" t="t" r="r" b="b"/>
              <a:pathLst>
                <a:path w="7353"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346183" y="515650"/>
              <a:ext cx="269772" cy="269735"/>
            </a:xfrm>
            <a:custGeom>
              <a:avLst/>
              <a:gdLst/>
              <a:ahLst/>
              <a:cxnLst/>
              <a:rect l="l" t="t" r="r" b="b"/>
              <a:pathLst>
                <a:path w="7374" h="7373" extrusionOk="0">
                  <a:moveTo>
                    <a:pt x="1" y="0"/>
                  </a:moveTo>
                  <a:lnTo>
                    <a:pt x="1"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66733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988480" y="515650"/>
              <a:ext cx="269735" cy="269735"/>
            </a:xfrm>
            <a:custGeom>
              <a:avLst/>
              <a:gdLst/>
              <a:ahLst/>
              <a:cxnLst/>
              <a:rect l="l" t="t" r="r" b="b"/>
              <a:pathLst>
                <a:path w="7373" h="7373" extrusionOk="0">
                  <a:moveTo>
                    <a:pt x="0" y="0"/>
                  </a:moveTo>
                  <a:lnTo>
                    <a:pt x="0" y="7372"/>
                  </a:lnTo>
                  <a:lnTo>
                    <a:pt x="7372" y="737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4310360" y="515650"/>
              <a:ext cx="268967" cy="269735"/>
            </a:xfrm>
            <a:custGeom>
              <a:avLst/>
              <a:gdLst/>
              <a:ahLst/>
              <a:cxnLst/>
              <a:rect l="l" t="t" r="r" b="b"/>
              <a:pathLst>
                <a:path w="7352"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5"/>
          <p:cNvGrpSpPr/>
          <p:nvPr/>
        </p:nvGrpSpPr>
        <p:grpSpPr>
          <a:xfrm>
            <a:off x="6238640" y="3040339"/>
            <a:ext cx="1562486" cy="956263"/>
            <a:chOff x="2361225" y="2131200"/>
            <a:chExt cx="866075" cy="530050"/>
          </a:xfrm>
        </p:grpSpPr>
        <p:sp>
          <p:nvSpPr>
            <p:cNvPr id="572" name="Google Shape;572;p35"/>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5"/>
          <p:cNvGrpSpPr/>
          <p:nvPr/>
        </p:nvGrpSpPr>
        <p:grpSpPr>
          <a:xfrm>
            <a:off x="7440370" y="2810695"/>
            <a:ext cx="701026" cy="1197726"/>
            <a:chOff x="5303215" y="2406813"/>
            <a:chExt cx="850656" cy="1453375"/>
          </a:xfrm>
        </p:grpSpPr>
        <p:sp>
          <p:nvSpPr>
            <p:cNvPr id="599" name="Google Shape;599;p35"/>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5"/>
          <p:cNvGrpSpPr/>
          <p:nvPr/>
        </p:nvGrpSpPr>
        <p:grpSpPr>
          <a:xfrm>
            <a:off x="7131213" y="1725185"/>
            <a:ext cx="1081034" cy="863426"/>
            <a:chOff x="6441030" y="815970"/>
            <a:chExt cx="2250279" cy="1797305"/>
          </a:xfrm>
        </p:grpSpPr>
        <p:sp>
          <p:nvSpPr>
            <p:cNvPr id="653" name="Google Shape;653;p35"/>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5"/>
          <p:cNvSpPr/>
          <p:nvPr/>
        </p:nvSpPr>
        <p:spPr>
          <a:xfrm>
            <a:off x="7955839" y="18990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5177876" y="2162704"/>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769850" y="2686073"/>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6321764" y="13275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C380D949-D517-1DB1-FD1D-93AFA2744071}"/>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VẬN DỤNG</a:t>
            </a:r>
          </a:p>
        </p:txBody>
      </p:sp>
      <p:sp>
        <p:nvSpPr>
          <p:cNvPr id="9" name="TextBox 77">
            <a:extLst>
              <a:ext uri="{FF2B5EF4-FFF2-40B4-BE49-F238E27FC236}">
                <a16:creationId xmlns:a16="http://schemas.microsoft.com/office/drawing/2014/main" id="{FD99B57E-035E-AEFE-1D67-13DA76A67798}"/>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4</a:t>
            </a:r>
          </a:p>
        </p:txBody>
      </p:sp>
      <p:cxnSp>
        <p:nvCxnSpPr>
          <p:cNvPr id="10" name="Google Shape;1279;p46">
            <a:extLst>
              <a:ext uri="{FF2B5EF4-FFF2-40B4-BE49-F238E27FC236}">
                <a16:creationId xmlns:a16="http://schemas.microsoft.com/office/drawing/2014/main" id="{AF32DD38-6873-B83D-2134-C8F909CFA8F1}"/>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id="{6571ECC3-6816-C3AF-F568-B3765363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057" y="266576"/>
            <a:ext cx="4463143" cy="4443309"/>
          </a:xfrm>
          <a:prstGeom prst="rect">
            <a:avLst/>
          </a:prstGeom>
        </p:spPr>
      </p:pic>
      <p:pic>
        <p:nvPicPr>
          <p:cNvPr id="4" name="PA_图片 4">
            <a:extLst>
              <a:ext uri="{FF2B5EF4-FFF2-40B4-BE49-F238E27FC236}">
                <a16:creationId xmlns:a16="http://schemas.microsoft.com/office/drawing/2014/main" id="{FC1A9B32-A083-ADD9-ECCB-DA5692C28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1796835"/>
            <a:ext cx="4054585" cy="3185224"/>
          </a:xfrm>
          <a:prstGeom prst="rect">
            <a:avLst/>
          </a:prstGeom>
        </p:spPr>
      </p:pic>
      <p:pic>
        <p:nvPicPr>
          <p:cNvPr id="5" name="图片 3">
            <a:extLst>
              <a:ext uri="{FF2B5EF4-FFF2-40B4-BE49-F238E27FC236}">
                <a16:creationId xmlns:a16="http://schemas.microsoft.com/office/drawing/2014/main" id="{A301E7C5-64AD-560E-46E0-0C8AEDACD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270" y="1500959"/>
            <a:ext cx="1306619" cy="1231706"/>
          </a:xfrm>
          <a:prstGeom prst="rect">
            <a:avLst/>
          </a:prstGeom>
        </p:spPr>
      </p:pic>
      <p:sp>
        <p:nvSpPr>
          <p:cNvPr id="3" name="TextBox 2">
            <a:extLst>
              <a:ext uri="{FF2B5EF4-FFF2-40B4-BE49-F238E27FC236}">
                <a16:creationId xmlns:a16="http://schemas.microsoft.com/office/drawing/2014/main" id="{4A7ADA84-FFBA-D7CF-F7FB-4D4A1D185C6D}"/>
              </a:ext>
            </a:extLst>
          </p:cNvPr>
          <p:cNvSpPr txBox="1"/>
          <p:nvPr/>
        </p:nvSpPr>
        <p:spPr>
          <a:xfrm>
            <a:off x="536360" y="2666093"/>
            <a:ext cx="3475349" cy="1703030"/>
          </a:xfrm>
          <a:prstGeom prst="rect">
            <a:avLst/>
          </a:prstGeom>
          <a:noFill/>
        </p:spPr>
        <p:txBody>
          <a:bodyPr wrap="square">
            <a:spAutoFit/>
          </a:bodyPr>
          <a:lstStyle/>
          <a:p>
            <a:pPr algn="just">
              <a:lnSpc>
                <a:spcPct val="150000"/>
              </a:lnSpc>
            </a:pPr>
            <a:r>
              <a:rPr lang="vi-VN" sz="1800" dirty="0">
                <a:solidFill>
                  <a:schemeClr val="accent2">
                    <a:lumMod val="75000"/>
                  </a:schemeClr>
                </a:solidFill>
              </a:rPr>
              <a:t>Em hãy thiết kế thông điệp về ý nghĩa của việc thực hiện quyền tự do kinh doanh và nghĩa vụ nộp thuế.</a:t>
            </a:r>
          </a:p>
        </p:txBody>
      </p:sp>
      <p:sp>
        <p:nvSpPr>
          <p:cNvPr id="8" name="TextBox 7">
            <a:extLst>
              <a:ext uri="{FF2B5EF4-FFF2-40B4-BE49-F238E27FC236}">
                <a16:creationId xmlns:a16="http://schemas.microsoft.com/office/drawing/2014/main" id="{D482400E-865C-6C9C-761D-47A74312A91E}"/>
              </a:ext>
            </a:extLst>
          </p:cNvPr>
          <p:cNvSpPr txBox="1"/>
          <p:nvPr/>
        </p:nvSpPr>
        <p:spPr>
          <a:xfrm>
            <a:off x="4985657" y="1185302"/>
            <a:ext cx="3794629" cy="2949525"/>
          </a:xfrm>
          <a:prstGeom prst="rect">
            <a:avLst/>
          </a:prstGeom>
          <a:noFill/>
        </p:spPr>
        <p:txBody>
          <a:bodyPr wrap="square">
            <a:spAutoFit/>
          </a:bodyPr>
          <a:lstStyle/>
          <a:p>
            <a:pPr algn="just">
              <a:lnSpc>
                <a:spcPct val="150000"/>
              </a:lnSpc>
            </a:pPr>
            <a:r>
              <a:rPr lang="vi-VN" sz="1800" dirty="0">
                <a:solidFill>
                  <a:srgbClr val="00B050"/>
                </a:solidFill>
              </a:rPr>
              <a:t>Em hãy viết một bài phân tích, đánh giá về một hành vi </a:t>
            </a:r>
            <a:r>
              <a:rPr lang="vi-VN" sz="1800" dirty="0" err="1">
                <a:solidFill>
                  <a:srgbClr val="00B050"/>
                </a:solidFill>
              </a:rPr>
              <a:t>vi</a:t>
            </a:r>
            <a:r>
              <a:rPr lang="vi-VN" sz="1800" dirty="0">
                <a:solidFill>
                  <a:srgbClr val="00B050"/>
                </a:solidFill>
              </a:rPr>
              <a:t> phạm pháp luật trong thực tế mà em biết (có thể sưu tầm từ trên báo, mạng xã hội,...) về quyền tự do kinh doanh và nghĩa vụ nộp thuế. Từ đó, rút ra bài học cho bản thân.</a:t>
            </a:r>
            <a:endParaRPr lang="en-US" sz="1800" dirty="0">
              <a:solidFill>
                <a:srgbClr val="00B050"/>
              </a:solidFill>
            </a:endParaRPr>
          </a:p>
        </p:txBody>
      </p:sp>
      <p:pic>
        <p:nvPicPr>
          <p:cNvPr id="9" name="图片 4">
            <a:extLst>
              <a:ext uri="{FF2B5EF4-FFF2-40B4-BE49-F238E27FC236}">
                <a16:creationId xmlns:a16="http://schemas.microsoft.com/office/drawing/2014/main" id="{524B4347-DDD4-9C83-0242-8083CBC43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4709" y="170923"/>
            <a:ext cx="1153409" cy="1087279"/>
          </a:xfrm>
          <a:prstGeom prst="rect">
            <a:avLst/>
          </a:prstGeom>
        </p:spPr>
      </p:pic>
      <p:sp>
        <p:nvSpPr>
          <p:cNvPr id="10" name="TextBox 77">
            <a:extLst>
              <a:ext uri="{FF2B5EF4-FFF2-40B4-BE49-F238E27FC236}">
                <a16:creationId xmlns:a16="http://schemas.microsoft.com/office/drawing/2014/main" id="{77DD2B37-DCB9-9F48-B3B8-B9142C7817DA}"/>
              </a:ext>
            </a:extLst>
          </p:cNvPr>
          <p:cNvSpPr txBox="1"/>
          <p:nvPr/>
        </p:nvSpPr>
        <p:spPr>
          <a:xfrm>
            <a:off x="938987" y="714563"/>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SVN-Russell" panose="02040603050506020204" pitchFamily="18" charset="0"/>
              </a:rPr>
              <a:t>NHIỆM VỤ</a:t>
            </a:r>
          </a:p>
        </p:txBody>
      </p:sp>
    </p:spTree>
    <p:extLst>
      <p:ext uri="{BB962C8B-B14F-4D97-AF65-F5344CB8AC3E}">
        <p14:creationId xmlns:p14="http://schemas.microsoft.com/office/powerpoint/2010/main" val="847184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7026845-1EA5-9045-EB1E-8544B552EC4A}"/>
              </a:ext>
            </a:extLst>
          </p:cNvPr>
          <p:cNvSpPr txBox="1"/>
          <p:nvPr/>
        </p:nvSpPr>
        <p:spPr>
          <a:xfrm>
            <a:off x="-316037" y="1510822"/>
            <a:ext cx="9890216" cy="16635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3600" dirty="0">
                <a:solidFill>
                  <a:schemeClr val="accent3"/>
                </a:solidFill>
                <a:latin typeface="SVN-Caprica Script" pitchFamily="2" charset="0"/>
              </a:rPr>
              <a:t>Tạm biệt các em</a:t>
            </a:r>
            <a:r>
              <a:rPr lang="en-US" sz="3600" dirty="0">
                <a:solidFill>
                  <a:schemeClr val="accent3"/>
                </a:solidFill>
                <a:latin typeface="SVN-Caprica Script" pitchFamily="2" charset="0"/>
              </a:rPr>
              <a:t>. </a:t>
            </a:r>
          </a:p>
          <a:p>
            <a:pPr algn="ctr">
              <a:lnSpc>
                <a:spcPct val="150000"/>
              </a:lnSpc>
            </a:pPr>
            <a:r>
              <a:rPr lang="en-US" sz="3600" dirty="0" err="1">
                <a:solidFill>
                  <a:schemeClr val="accent3"/>
                </a:solidFill>
                <a:latin typeface="SVN-Caprica Script" pitchFamily="2" charset="0"/>
              </a:rPr>
              <a:t>Chúc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các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em</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học</a:t>
            </a:r>
            <a:r>
              <a:rPr lang="en-US" sz="3600" dirty="0">
                <a:solidFill>
                  <a:schemeClr val="accent3"/>
                </a:solidFill>
                <a:latin typeface="SVN-Caprica Script" pitchFamily="2" charset="0"/>
              </a:rPr>
              <a:t> </a:t>
            </a:r>
            <a:r>
              <a:rPr lang="en-US" sz="3600" dirty="0" err="1">
                <a:solidFill>
                  <a:schemeClr val="accent3"/>
                </a:solidFill>
                <a:latin typeface="SVN-Caprica Script" pitchFamily="2" charset="0"/>
              </a:rPr>
              <a:t>tốt</a:t>
            </a:r>
            <a:r>
              <a:rPr lang="en-US" sz="3600" dirty="0">
                <a:solidFill>
                  <a:schemeClr val="accent3"/>
                </a:solidFill>
                <a:latin typeface="SVN-Caprica Script" pitchFamily="2" charset="0"/>
              </a:rPr>
              <a:t>!</a:t>
            </a:r>
            <a:endParaRPr lang="vi-VN" sz="3600" dirty="0">
              <a:solidFill>
                <a:schemeClr val="accent3"/>
              </a:solidFill>
              <a:latin typeface="SVN-Caprica Script" pitchFamily="2" charset="0"/>
            </a:endParaRPr>
          </a:p>
        </p:txBody>
      </p:sp>
      <p:grpSp>
        <p:nvGrpSpPr>
          <p:cNvPr id="3" name="Google Shape;1068;p43">
            <a:extLst>
              <a:ext uri="{FF2B5EF4-FFF2-40B4-BE49-F238E27FC236}">
                <a16:creationId xmlns:a16="http://schemas.microsoft.com/office/drawing/2014/main" id="{C0A3988B-3B85-D16F-539E-7277B4096C87}"/>
              </a:ext>
            </a:extLst>
          </p:cNvPr>
          <p:cNvGrpSpPr/>
          <p:nvPr/>
        </p:nvGrpSpPr>
        <p:grpSpPr>
          <a:xfrm rot="-5523925" flipH="1">
            <a:off x="7944752" y="912344"/>
            <a:ext cx="1478489" cy="1657387"/>
            <a:chOff x="4326150" y="1139100"/>
            <a:chExt cx="1903050" cy="2133850"/>
          </a:xfrm>
        </p:grpSpPr>
        <p:sp>
          <p:nvSpPr>
            <p:cNvPr id="4" name="Google Shape;1069;p43">
              <a:extLst>
                <a:ext uri="{FF2B5EF4-FFF2-40B4-BE49-F238E27FC236}">
                  <a16:creationId xmlns:a16="http://schemas.microsoft.com/office/drawing/2014/main" id="{D9402E55-08CC-B31D-FB08-70717E9397EA}"/>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70;p43">
              <a:extLst>
                <a:ext uri="{FF2B5EF4-FFF2-40B4-BE49-F238E27FC236}">
                  <a16:creationId xmlns:a16="http://schemas.microsoft.com/office/drawing/2014/main" id="{95203D4F-A103-30FA-E9F8-E84CD38DDF31}"/>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1;p43">
              <a:extLst>
                <a:ext uri="{FF2B5EF4-FFF2-40B4-BE49-F238E27FC236}">
                  <a16:creationId xmlns:a16="http://schemas.microsoft.com/office/drawing/2014/main" id="{9094BA69-05EB-E158-4922-8CF496DD19B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2;p43">
              <a:extLst>
                <a:ext uri="{FF2B5EF4-FFF2-40B4-BE49-F238E27FC236}">
                  <a16:creationId xmlns:a16="http://schemas.microsoft.com/office/drawing/2014/main" id="{5D792569-9180-6954-41AB-20BA5BA5F9C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3;p43">
              <a:extLst>
                <a:ext uri="{FF2B5EF4-FFF2-40B4-BE49-F238E27FC236}">
                  <a16:creationId xmlns:a16="http://schemas.microsoft.com/office/drawing/2014/main" id="{84D09056-08B4-0B5A-5356-190D30C9E292}"/>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4;p43">
              <a:extLst>
                <a:ext uri="{FF2B5EF4-FFF2-40B4-BE49-F238E27FC236}">
                  <a16:creationId xmlns:a16="http://schemas.microsoft.com/office/drawing/2014/main" id="{5173A485-6D77-F7BF-0DDF-2A9ED06AD60F}"/>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5;p43">
              <a:extLst>
                <a:ext uri="{FF2B5EF4-FFF2-40B4-BE49-F238E27FC236}">
                  <a16:creationId xmlns:a16="http://schemas.microsoft.com/office/drawing/2014/main" id="{E460CA19-943D-8A6B-DBF8-BCBB333D5325}"/>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6;p43">
              <a:extLst>
                <a:ext uri="{FF2B5EF4-FFF2-40B4-BE49-F238E27FC236}">
                  <a16:creationId xmlns:a16="http://schemas.microsoft.com/office/drawing/2014/main" id="{B5EE7E49-D98F-457C-49DA-DF5CE1D3C23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7;p43">
              <a:extLst>
                <a:ext uri="{FF2B5EF4-FFF2-40B4-BE49-F238E27FC236}">
                  <a16:creationId xmlns:a16="http://schemas.microsoft.com/office/drawing/2014/main" id="{CD8A15B6-1DE0-5BCA-2330-800B6AE4C1D1}"/>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8;p43">
              <a:extLst>
                <a:ext uri="{FF2B5EF4-FFF2-40B4-BE49-F238E27FC236}">
                  <a16:creationId xmlns:a16="http://schemas.microsoft.com/office/drawing/2014/main" id="{B90BEF87-B455-2EC1-35AC-2A05E954C563}"/>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9;p43">
              <a:extLst>
                <a:ext uri="{FF2B5EF4-FFF2-40B4-BE49-F238E27FC236}">
                  <a16:creationId xmlns:a16="http://schemas.microsoft.com/office/drawing/2014/main" id="{9E0BACCD-2204-9053-5FBE-92CF39890CD0}"/>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0;p43">
              <a:extLst>
                <a:ext uri="{FF2B5EF4-FFF2-40B4-BE49-F238E27FC236}">
                  <a16:creationId xmlns:a16="http://schemas.microsoft.com/office/drawing/2014/main" id="{6A396F89-E1E3-A174-057A-AFEC4B187E3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1;p43">
              <a:extLst>
                <a:ext uri="{FF2B5EF4-FFF2-40B4-BE49-F238E27FC236}">
                  <a16:creationId xmlns:a16="http://schemas.microsoft.com/office/drawing/2014/main" id="{129D0C20-ABB6-0003-352D-E821AE1D813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2;p43">
              <a:extLst>
                <a:ext uri="{FF2B5EF4-FFF2-40B4-BE49-F238E27FC236}">
                  <a16:creationId xmlns:a16="http://schemas.microsoft.com/office/drawing/2014/main" id="{BFA80AE6-0B4E-8132-A2B5-1E7D7163A74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3;p43">
              <a:extLst>
                <a:ext uri="{FF2B5EF4-FFF2-40B4-BE49-F238E27FC236}">
                  <a16:creationId xmlns:a16="http://schemas.microsoft.com/office/drawing/2014/main" id="{B07FC3B4-A03F-2541-6B92-7568A51B60F9}"/>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4;p43">
              <a:extLst>
                <a:ext uri="{FF2B5EF4-FFF2-40B4-BE49-F238E27FC236}">
                  <a16:creationId xmlns:a16="http://schemas.microsoft.com/office/drawing/2014/main" id="{1E8FF265-251F-1C20-6249-32B44DBCC2A7}"/>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5;p43">
              <a:extLst>
                <a:ext uri="{FF2B5EF4-FFF2-40B4-BE49-F238E27FC236}">
                  <a16:creationId xmlns:a16="http://schemas.microsoft.com/office/drawing/2014/main" id="{AE8AD36E-9978-9D25-EB4E-020228E1209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6;p43">
              <a:extLst>
                <a:ext uri="{FF2B5EF4-FFF2-40B4-BE49-F238E27FC236}">
                  <a16:creationId xmlns:a16="http://schemas.microsoft.com/office/drawing/2014/main" id="{EE3CD06D-4081-44F3-44BB-51C733D44C6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87;p43">
            <a:extLst>
              <a:ext uri="{FF2B5EF4-FFF2-40B4-BE49-F238E27FC236}">
                <a16:creationId xmlns:a16="http://schemas.microsoft.com/office/drawing/2014/main" id="{844DAAC6-A29F-3CC0-2F0A-BEE7EC9FA884}"/>
              </a:ext>
            </a:extLst>
          </p:cNvPr>
          <p:cNvGrpSpPr/>
          <p:nvPr/>
        </p:nvGrpSpPr>
        <p:grpSpPr>
          <a:xfrm rot="-4820603" flipH="1">
            <a:off x="6408771" y="-420342"/>
            <a:ext cx="1147543" cy="1306762"/>
            <a:chOff x="238125" y="3155250"/>
            <a:chExt cx="1567526" cy="1785017"/>
          </a:xfrm>
        </p:grpSpPr>
        <p:sp>
          <p:nvSpPr>
            <p:cNvPr id="23" name="Google Shape;1088;p43">
              <a:extLst>
                <a:ext uri="{FF2B5EF4-FFF2-40B4-BE49-F238E27FC236}">
                  <a16:creationId xmlns:a16="http://schemas.microsoft.com/office/drawing/2014/main" id="{0B2D3323-75C2-79EF-7632-7DC2B184B91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9;p43">
              <a:extLst>
                <a:ext uri="{FF2B5EF4-FFF2-40B4-BE49-F238E27FC236}">
                  <a16:creationId xmlns:a16="http://schemas.microsoft.com/office/drawing/2014/main" id="{4D257D94-1BA8-1DF6-B460-00E7CC0DD36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090;p43">
            <a:extLst>
              <a:ext uri="{FF2B5EF4-FFF2-40B4-BE49-F238E27FC236}">
                <a16:creationId xmlns:a16="http://schemas.microsoft.com/office/drawing/2014/main" id="{9170943C-4D7E-C15D-E022-3C4BB64DFEC9}"/>
              </a:ext>
            </a:extLst>
          </p:cNvPr>
          <p:cNvGrpSpPr/>
          <p:nvPr/>
        </p:nvGrpSpPr>
        <p:grpSpPr>
          <a:xfrm rot="-10447753">
            <a:off x="7297870" y="-527100"/>
            <a:ext cx="867657" cy="1548937"/>
            <a:chOff x="4588600" y="388175"/>
            <a:chExt cx="2739150" cy="4888225"/>
          </a:xfrm>
        </p:grpSpPr>
        <p:sp>
          <p:nvSpPr>
            <p:cNvPr id="26" name="Google Shape;1091;p43">
              <a:extLst>
                <a:ext uri="{FF2B5EF4-FFF2-40B4-BE49-F238E27FC236}">
                  <a16:creationId xmlns:a16="http://schemas.microsoft.com/office/drawing/2014/main" id="{7EC10497-E1F6-D8DA-D537-9CB5FE4ADF55}"/>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2;p43">
              <a:extLst>
                <a:ext uri="{FF2B5EF4-FFF2-40B4-BE49-F238E27FC236}">
                  <a16:creationId xmlns:a16="http://schemas.microsoft.com/office/drawing/2014/main" id="{4242D1A5-F10C-3B89-EA00-6E00B6040D59}"/>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93;p43">
            <a:extLst>
              <a:ext uri="{FF2B5EF4-FFF2-40B4-BE49-F238E27FC236}">
                <a16:creationId xmlns:a16="http://schemas.microsoft.com/office/drawing/2014/main" id="{D081ADF1-FBD6-AB0F-DCE2-A82ADB26A254}"/>
              </a:ext>
            </a:extLst>
          </p:cNvPr>
          <p:cNvGrpSpPr/>
          <p:nvPr/>
        </p:nvGrpSpPr>
        <p:grpSpPr>
          <a:xfrm rot="6176062" flipH="1">
            <a:off x="-138630" y="2648818"/>
            <a:ext cx="1478503" cy="1657511"/>
            <a:chOff x="4326150" y="1139100"/>
            <a:chExt cx="1903050" cy="2133850"/>
          </a:xfrm>
        </p:grpSpPr>
        <p:sp>
          <p:nvSpPr>
            <p:cNvPr id="29" name="Google Shape;1094;p43">
              <a:extLst>
                <a:ext uri="{FF2B5EF4-FFF2-40B4-BE49-F238E27FC236}">
                  <a16:creationId xmlns:a16="http://schemas.microsoft.com/office/drawing/2014/main" id="{AE38B065-436D-5E07-979D-72F776D9163F}"/>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5;p43">
              <a:extLst>
                <a:ext uri="{FF2B5EF4-FFF2-40B4-BE49-F238E27FC236}">
                  <a16:creationId xmlns:a16="http://schemas.microsoft.com/office/drawing/2014/main" id="{09A7D5BB-B124-8906-2AEC-26C2CCE4ED37}"/>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6;p43">
              <a:extLst>
                <a:ext uri="{FF2B5EF4-FFF2-40B4-BE49-F238E27FC236}">
                  <a16:creationId xmlns:a16="http://schemas.microsoft.com/office/drawing/2014/main" id="{264079E6-A45D-E593-ADD3-F5E485A6F0F2}"/>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7;p43">
              <a:extLst>
                <a:ext uri="{FF2B5EF4-FFF2-40B4-BE49-F238E27FC236}">
                  <a16:creationId xmlns:a16="http://schemas.microsoft.com/office/drawing/2014/main" id="{7CFC29B4-C8BC-660E-4F75-DC5FAF9D5E4A}"/>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98;p43">
              <a:extLst>
                <a:ext uri="{FF2B5EF4-FFF2-40B4-BE49-F238E27FC236}">
                  <a16:creationId xmlns:a16="http://schemas.microsoft.com/office/drawing/2014/main" id="{7EAB96E4-8BE7-CB85-26FD-594638104D3E}"/>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9;p43">
              <a:extLst>
                <a:ext uri="{FF2B5EF4-FFF2-40B4-BE49-F238E27FC236}">
                  <a16:creationId xmlns:a16="http://schemas.microsoft.com/office/drawing/2014/main" id="{5413353A-F496-F62E-DD92-AA23DF543C36}"/>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0;p43">
              <a:extLst>
                <a:ext uri="{FF2B5EF4-FFF2-40B4-BE49-F238E27FC236}">
                  <a16:creationId xmlns:a16="http://schemas.microsoft.com/office/drawing/2014/main" id="{A1735254-587B-2542-3D1E-61965AA99DDA}"/>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1;p43">
              <a:extLst>
                <a:ext uri="{FF2B5EF4-FFF2-40B4-BE49-F238E27FC236}">
                  <a16:creationId xmlns:a16="http://schemas.microsoft.com/office/drawing/2014/main" id="{F384CF99-8421-4F89-E12B-1AF2AF42984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2;p43">
              <a:extLst>
                <a:ext uri="{FF2B5EF4-FFF2-40B4-BE49-F238E27FC236}">
                  <a16:creationId xmlns:a16="http://schemas.microsoft.com/office/drawing/2014/main" id="{BE69C722-5A09-8627-29B0-DC06E7AD5B9A}"/>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3;p43">
              <a:extLst>
                <a:ext uri="{FF2B5EF4-FFF2-40B4-BE49-F238E27FC236}">
                  <a16:creationId xmlns:a16="http://schemas.microsoft.com/office/drawing/2014/main" id="{FDEEBBA2-9EAE-CA58-6DC4-4A6503626D50}"/>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4;p43">
              <a:extLst>
                <a:ext uri="{FF2B5EF4-FFF2-40B4-BE49-F238E27FC236}">
                  <a16:creationId xmlns:a16="http://schemas.microsoft.com/office/drawing/2014/main" id="{E5B0DFF8-0F98-A947-205B-62E259B07F7B}"/>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5;p43">
              <a:extLst>
                <a:ext uri="{FF2B5EF4-FFF2-40B4-BE49-F238E27FC236}">
                  <a16:creationId xmlns:a16="http://schemas.microsoft.com/office/drawing/2014/main" id="{9A614DB7-E03D-B608-1D12-EE2E5660A81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6;p43">
              <a:extLst>
                <a:ext uri="{FF2B5EF4-FFF2-40B4-BE49-F238E27FC236}">
                  <a16:creationId xmlns:a16="http://schemas.microsoft.com/office/drawing/2014/main" id="{2D944078-6C92-A054-23F8-F3AE468E7A36}"/>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7;p43">
              <a:extLst>
                <a:ext uri="{FF2B5EF4-FFF2-40B4-BE49-F238E27FC236}">
                  <a16:creationId xmlns:a16="http://schemas.microsoft.com/office/drawing/2014/main" id="{33811168-C20E-F495-AB48-59BEFDDF2C95}"/>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8;p43">
              <a:extLst>
                <a:ext uri="{FF2B5EF4-FFF2-40B4-BE49-F238E27FC236}">
                  <a16:creationId xmlns:a16="http://schemas.microsoft.com/office/drawing/2014/main" id="{E799E3D6-4F72-690B-FFB0-01F077909FF0}"/>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9;p43">
              <a:extLst>
                <a:ext uri="{FF2B5EF4-FFF2-40B4-BE49-F238E27FC236}">
                  <a16:creationId xmlns:a16="http://schemas.microsoft.com/office/drawing/2014/main" id="{80ADE71D-55FC-DDC2-DE30-81C11706E15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0;p43">
              <a:extLst>
                <a:ext uri="{FF2B5EF4-FFF2-40B4-BE49-F238E27FC236}">
                  <a16:creationId xmlns:a16="http://schemas.microsoft.com/office/drawing/2014/main" id="{5E055B23-F71B-FCA9-88AB-75DCC2B608D6}"/>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1;p43">
              <a:extLst>
                <a:ext uri="{FF2B5EF4-FFF2-40B4-BE49-F238E27FC236}">
                  <a16:creationId xmlns:a16="http://schemas.microsoft.com/office/drawing/2014/main" id="{E3DB49E8-504C-C942-C9A2-5ECBCED4C1C7}"/>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112;p43">
            <a:extLst>
              <a:ext uri="{FF2B5EF4-FFF2-40B4-BE49-F238E27FC236}">
                <a16:creationId xmlns:a16="http://schemas.microsoft.com/office/drawing/2014/main" id="{651E393F-E1F9-BCBD-F490-62F0BD46D948}"/>
              </a:ext>
            </a:extLst>
          </p:cNvPr>
          <p:cNvGrpSpPr/>
          <p:nvPr/>
        </p:nvGrpSpPr>
        <p:grpSpPr>
          <a:xfrm rot="6879424" flipH="1">
            <a:off x="1661263" y="4347836"/>
            <a:ext cx="1147503" cy="1306717"/>
            <a:chOff x="238125" y="3155250"/>
            <a:chExt cx="1567526" cy="1785017"/>
          </a:xfrm>
        </p:grpSpPr>
        <p:sp>
          <p:nvSpPr>
            <p:cNvPr id="48" name="Google Shape;1113;p43">
              <a:extLst>
                <a:ext uri="{FF2B5EF4-FFF2-40B4-BE49-F238E27FC236}">
                  <a16:creationId xmlns:a16="http://schemas.microsoft.com/office/drawing/2014/main" id="{AA09AE7D-6BF6-E85F-DD68-5204D58135F5}"/>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4;p43">
              <a:extLst>
                <a:ext uri="{FF2B5EF4-FFF2-40B4-BE49-F238E27FC236}">
                  <a16:creationId xmlns:a16="http://schemas.microsoft.com/office/drawing/2014/main" id="{542DD86F-410D-03D5-AD83-3D94EB672EEF}"/>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115;p43">
            <a:extLst>
              <a:ext uri="{FF2B5EF4-FFF2-40B4-BE49-F238E27FC236}">
                <a16:creationId xmlns:a16="http://schemas.microsoft.com/office/drawing/2014/main" id="{8E22AF8D-8FF9-A622-6FD7-A52085955D3A}"/>
              </a:ext>
            </a:extLst>
          </p:cNvPr>
          <p:cNvGrpSpPr/>
          <p:nvPr/>
        </p:nvGrpSpPr>
        <p:grpSpPr>
          <a:xfrm rot="1251654">
            <a:off x="1081219" y="4018594"/>
            <a:ext cx="867666" cy="1548765"/>
            <a:chOff x="4588600" y="388175"/>
            <a:chExt cx="2739150" cy="4888225"/>
          </a:xfrm>
        </p:grpSpPr>
        <p:sp>
          <p:nvSpPr>
            <p:cNvPr id="51" name="Google Shape;1116;p43">
              <a:extLst>
                <a:ext uri="{FF2B5EF4-FFF2-40B4-BE49-F238E27FC236}">
                  <a16:creationId xmlns:a16="http://schemas.microsoft.com/office/drawing/2014/main" id="{4D640B4F-DBD9-E53B-5180-D85DC9C68B1F}"/>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7;p43">
              <a:extLst>
                <a:ext uri="{FF2B5EF4-FFF2-40B4-BE49-F238E27FC236}">
                  <a16:creationId xmlns:a16="http://schemas.microsoft.com/office/drawing/2014/main" id="{4C0D8EC4-3541-74D2-EAB6-1672878F569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118;p43">
            <a:extLst>
              <a:ext uri="{FF2B5EF4-FFF2-40B4-BE49-F238E27FC236}">
                <a16:creationId xmlns:a16="http://schemas.microsoft.com/office/drawing/2014/main" id="{66ED94C2-6D7A-F418-31DF-E7B627EE41D3}"/>
              </a:ext>
            </a:extLst>
          </p:cNvPr>
          <p:cNvGrpSpPr/>
          <p:nvPr/>
        </p:nvGrpSpPr>
        <p:grpSpPr>
          <a:xfrm rot="7717046">
            <a:off x="1451209" y="-306063"/>
            <a:ext cx="867673" cy="1549117"/>
            <a:chOff x="4588600" y="388175"/>
            <a:chExt cx="2739150" cy="4888225"/>
          </a:xfrm>
        </p:grpSpPr>
        <p:sp>
          <p:nvSpPr>
            <p:cNvPr id="54" name="Google Shape;1119;p43">
              <a:extLst>
                <a:ext uri="{FF2B5EF4-FFF2-40B4-BE49-F238E27FC236}">
                  <a16:creationId xmlns:a16="http://schemas.microsoft.com/office/drawing/2014/main" id="{27F5185A-6D61-4E2D-E9DE-9CB0F9B4BEC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0;p43">
              <a:extLst>
                <a:ext uri="{FF2B5EF4-FFF2-40B4-BE49-F238E27FC236}">
                  <a16:creationId xmlns:a16="http://schemas.microsoft.com/office/drawing/2014/main" id="{8EDCB96B-CE22-1D8C-81D1-08784578073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121;p43">
            <a:extLst>
              <a:ext uri="{FF2B5EF4-FFF2-40B4-BE49-F238E27FC236}">
                <a16:creationId xmlns:a16="http://schemas.microsoft.com/office/drawing/2014/main" id="{1457A4F5-AB0B-6279-566E-16E009B3E3BB}"/>
              </a:ext>
            </a:extLst>
          </p:cNvPr>
          <p:cNvGrpSpPr/>
          <p:nvPr/>
        </p:nvGrpSpPr>
        <p:grpSpPr>
          <a:xfrm rot="-3346089">
            <a:off x="6726607" y="4012259"/>
            <a:ext cx="867696" cy="1549150"/>
            <a:chOff x="4588600" y="388175"/>
            <a:chExt cx="2739150" cy="4888225"/>
          </a:xfrm>
        </p:grpSpPr>
        <p:sp>
          <p:nvSpPr>
            <p:cNvPr id="57" name="Google Shape;1122;p43">
              <a:extLst>
                <a:ext uri="{FF2B5EF4-FFF2-40B4-BE49-F238E27FC236}">
                  <a16:creationId xmlns:a16="http://schemas.microsoft.com/office/drawing/2014/main" id="{BC337674-AE91-CD00-DCA9-70F80249886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3;p43">
              <a:extLst>
                <a:ext uri="{FF2B5EF4-FFF2-40B4-BE49-F238E27FC236}">
                  <a16:creationId xmlns:a16="http://schemas.microsoft.com/office/drawing/2014/main" id="{E611B5D2-43F1-80C7-0396-FC61DE26DB81}"/>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124;p43">
            <a:extLst>
              <a:ext uri="{FF2B5EF4-FFF2-40B4-BE49-F238E27FC236}">
                <a16:creationId xmlns:a16="http://schemas.microsoft.com/office/drawing/2014/main" id="{D45CBD41-A1E8-184E-46E9-A91618F3A80E}"/>
              </a:ext>
            </a:extLst>
          </p:cNvPr>
          <p:cNvGrpSpPr/>
          <p:nvPr/>
        </p:nvGrpSpPr>
        <p:grpSpPr>
          <a:xfrm rot="814383" flipH="1">
            <a:off x="7270461" y="4322873"/>
            <a:ext cx="1147500" cy="1306713"/>
            <a:chOff x="238125" y="3155250"/>
            <a:chExt cx="1567526" cy="1785017"/>
          </a:xfrm>
        </p:grpSpPr>
        <p:sp>
          <p:nvSpPr>
            <p:cNvPr id="60" name="Google Shape;1125;p43">
              <a:extLst>
                <a:ext uri="{FF2B5EF4-FFF2-40B4-BE49-F238E27FC236}">
                  <a16:creationId xmlns:a16="http://schemas.microsoft.com/office/drawing/2014/main" id="{460A75CF-64E0-599D-7299-8E7B93A208C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6;p43">
              <a:extLst>
                <a:ext uri="{FF2B5EF4-FFF2-40B4-BE49-F238E27FC236}">
                  <a16:creationId xmlns:a16="http://schemas.microsoft.com/office/drawing/2014/main" id="{DED779E8-3CBB-EF45-6F1D-F728B78790C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127;p43">
            <a:extLst>
              <a:ext uri="{FF2B5EF4-FFF2-40B4-BE49-F238E27FC236}">
                <a16:creationId xmlns:a16="http://schemas.microsoft.com/office/drawing/2014/main" id="{2DE236BA-2637-BD2A-F36C-EACBD7519ABA}"/>
              </a:ext>
            </a:extLst>
          </p:cNvPr>
          <p:cNvGrpSpPr/>
          <p:nvPr/>
        </p:nvGrpSpPr>
        <p:grpSpPr>
          <a:xfrm rot="9367448" flipH="1">
            <a:off x="-123224" y="467180"/>
            <a:ext cx="1147500" cy="1306713"/>
            <a:chOff x="238125" y="3155250"/>
            <a:chExt cx="1567526" cy="1785017"/>
          </a:xfrm>
        </p:grpSpPr>
        <p:sp>
          <p:nvSpPr>
            <p:cNvPr id="63" name="Google Shape;1128;p43">
              <a:extLst>
                <a:ext uri="{FF2B5EF4-FFF2-40B4-BE49-F238E27FC236}">
                  <a16:creationId xmlns:a16="http://schemas.microsoft.com/office/drawing/2014/main" id="{84E48C5C-60AB-853B-3917-DEE3E1B4778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9;p43">
              <a:extLst>
                <a:ext uri="{FF2B5EF4-FFF2-40B4-BE49-F238E27FC236}">
                  <a16:creationId xmlns:a16="http://schemas.microsoft.com/office/drawing/2014/main" id="{6F9251E0-CE83-D63E-9BE0-EEC0F84E1E99}"/>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130;p43">
            <a:extLst>
              <a:ext uri="{FF2B5EF4-FFF2-40B4-BE49-F238E27FC236}">
                <a16:creationId xmlns:a16="http://schemas.microsoft.com/office/drawing/2014/main" id="{C8E3C569-30E5-905C-B642-0368FDEC1DC6}"/>
              </a:ext>
            </a:extLst>
          </p:cNvPr>
          <p:cNvGrpSpPr/>
          <p:nvPr/>
        </p:nvGrpSpPr>
        <p:grpSpPr>
          <a:xfrm rot="-2197448" flipH="1">
            <a:off x="8050833" y="3088619"/>
            <a:ext cx="1147471" cy="1306680"/>
            <a:chOff x="238125" y="3155250"/>
            <a:chExt cx="1567526" cy="1785017"/>
          </a:xfrm>
        </p:grpSpPr>
        <p:sp>
          <p:nvSpPr>
            <p:cNvPr id="66" name="Google Shape;1131;p43">
              <a:extLst>
                <a:ext uri="{FF2B5EF4-FFF2-40B4-BE49-F238E27FC236}">
                  <a16:creationId xmlns:a16="http://schemas.microsoft.com/office/drawing/2014/main" id="{9A9DACE6-2426-ED81-28AA-164CD073E568}"/>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32;p43">
              <a:extLst>
                <a:ext uri="{FF2B5EF4-FFF2-40B4-BE49-F238E27FC236}">
                  <a16:creationId xmlns:a16="http://schemas.microsoft.com/office/drawing/2014/main" id="{5EB332BC-FDE3-17A1-7837-F1A3A2BBD1FA}"/>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2510891"/>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64"/>
        <p:cNvGrpSpPr/>
        <p:nvPr/>
      </p:nvGrpSpPr>
      <p:grpSpPr>
        <a:xfrm>
          <a:off x="0" y="0"/>
          <a:ext cx="0" cy="0"/>
          <a:chOff x="0" y="0"/>
          <a:chExt cx="0" cy="0"/>
        </a:xfrm>
      </p:grpSpPr>
      <p:cxnSp>
        <p:nvCxnSpPr>
          <p:cNvPr id="667" name="Google Shape;667;p36"/>
          <p:cNvCxnSpPr/>
          <p:nvPr/>
        </p:nvCxnSpPr>
        <p:spPr>
          <a:xfrm>
            <a:off x="4463750"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668" name="Google Shape;668;p36"/>
          <p:cNvGrpSpPr/>
          <p:nvPr/>
        </p:nvGrpSpPr>
        <p:grpSpPr>
          <a:xfrm>
            <a:off x="268683" y="1005425"/>
            <a:ext cx="4493060" cy="2954359"/>
            <a:chOff x="268683" y="1005425"/>
            <a:chExt cx="4493060" cy="2954359"/>
          </a:xfrm>
        </p:grpSpPr>
        <p:sp>
          <p:nvSpPr>
            <p:cNvPr id="669" name="Google Shape;669;p36"/>
            <p:cNvSpPr/>
            <p:nvPr/>
          </p:nvSpPr>
          <p:spPr>
            <a:xfrm>
              <a:off x="683875" y="3838350"/>
              <a:ext cx="3847800" cy="1119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6"/>
            <p:cNvGrpSpPr/>
            <p:nvPr/>
          </p:nvGrpSpPr>
          <p:grpSpPr>
            <a:xfrm>
              <a:off x="713202" y="1080431"/>
              <a:ext cx="4048541" cy="2759087"/>
              <a:chOff x="1875500" y="3086675"/>
              <a:chExt cx="2985650" cy="2034725"/>
            </a:xfrm>
          </p:grpSpPr>
          <p:sp>
            <p:nvSpPr>
              <p:cNvPr id="671" name="Google Shape;671;p3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6"/>
            <p:cNvGrpSpPr/>
            <p:nvPr/>
          </p:nvGrpSpPr>
          <p:grpSpPr>
            <a:xfrm rot="4139557" flipH="1">
              <a:off x="3465418" y="2570079"/>
              <a:ext cx="961377" cy="1077773"/>
              <a:chOff x="4326150" y="1139100"/>
              <a:chExt cx="1903050" cy="2133850"/>
            </a:xfrm>
          </p:grpSpPr>
          <p:sp>
            <p:nvSpPr>
              <p:cNvPr id="674" name="Google Shape;674;p3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6"/>
            <p:cNvGrpSpPr/>
            <p:nvPr/>
          </p:nvGrpSpPr>
          <p:grpSpPr>
            <a:xfrm rot="-782188" flipH="1">
              <a:off x="356044" y="2815766"/>
              <a:ext cx="756067" cy="860969"/>
              <a:chOff x="238125" y="3155250"/>
              <a:chExt cx="1567526" cy="1785017"/>
            </a:xfrm>
          </p:grpSpPr>
          <p:sp>
            <p:nvSpPr>
              <p:cNvPr id="693" name="Google Shape;693;p3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6"/>
            <p:cNvGrpSpPr/>
            <p:nvPr/>
          </p:nvGrpSpPr>
          <p:grpSpPr>
            <a:xfrm rot="-6015934">
              <a:off x="535833" y="3077364"/>
              <a:ext cx="571774" cy="1020375"/>
              <a:chOff x="4588600" y="388175"/>
              <a:chExt cx="2739150" cy="4888225"/>
            </a:xfrm>
          </p:grpSpPr>
          <p:sp>
            <p:nvSpPr>
              <p:cNvPr id="696" name="Google Shape;696;p3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6"/>
            <p:cNvGrpSpPr/>
            <p:nvPr/>
          </p:nvGrpSpPr>
          <p:grpSpPr>
            <a:xfrm>
              <a:off x="1101218" y="1341499"/>
              <a:ext cx="1722272" cy="2527072"/>
              <a:chOff x="238125" y="1866950"/>
              <a:chExt cx="1369600" cy="2009600"/>
            </a:xfrm>
          </p:grpSpPr>
          <p:sp>
            <p:nvSpPr>
              <p:cNvPr id="699" name="Google Shape;699;p36"/>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6"/>
            <p:cNvGrpSpPr/>
            <p:nvPr/>
          </p:nvGrpSpPr>
          <p:grpSpPr>
            <a:xfrm>
              <a:off x="2111885" y="2334074"/>
              <a:ext cx="1767070" cy="1534344"/>
              <a:chOff x="1193775" y="284050"/>
              <a:chExt cx="1712775" cy="1487200"/>
            </a:xfrm>
          </p:grpSpPr>
          <p:sp>
            <p:nvSpPr>
              <p:cNvPr id="706" name="Google Shape;706;p36"/>
              <p:cNvSpPr/>
              <p:nvPr/>
            </p:nvSpPr>
            <p:spPr>
              <a:xfrm>
                <a:off x="1193775" y="391975"/>
                <a:ext cx="1712775" cy="1379275"/>
              </a:xfrm>
              <a:custGeom>
                <a:avLst/>
                <a:gdLst/>
                <a:ahLst/>
                <a:cxnLst/>
                <a:rect l="l" t="t" r="r" b="b"/>
                <a:pathLst>
                  <a:path w="68511" h="55171" extrusionOk="0">
                    <a:moveTo>
                      <a:pt x="2709" y="1"/>
                    </a:moveTo>
                    <a:cubicBezTo>
                      <a:pt x="1202" y="1"/>
                      <a:pt x="0" y="1202"/>
                      <a:pt x="0" y="2689"/>
                    </a:cubicBezTo>
                    <a:lnTo>
                      <a:pt x="0" y="52483"/>
                    </a:lnTo>
                    <a:cubicBezTo>
                      <a:pt x="0" y="53969"/>
                      <a:pt x="1202" y="55171"/>
                      <a:pt x="2709" y="55171"/>
                    </a:cubicBezTo>
                    <a:lnTo>
                      <a:pt x="65822" y="55171"/>
                    </a:lnTo>
                    <a:cubicBezTo>
                      <a:pt x="67309" y="55171"/>
                      <a:pt x="68510" y="53969"/>
                      <a:pt x="68510" y="52483"/>
                    </a:cubicBezTo>
                    <a:lnTo>
                      <a:pt x="68510" y="2689"/>
                    </a:lnTo>
                    <a:cubicBezTo>
                      <a:pt x="68510" y="1202"/>
                      <a:pt x="67309" y="1"/>
                      <a:pt x="65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1193775" y="391975"/>
                <a:ext cx="1712775" cy="368125"/>
              </a:xfrm>
              <a:custGeom>
                <a:avLst/>
                <a:gdLst/>
                <a:ahLst/>
                <a:cxnLst/>
                <a:rect l="l" t="t" r="r" b="b"/>
                <a:pathLst>
                  <a:path w="68511" h="14725" extrusionOk="0">
                    <a:moveTo>
                      <a:pt x="2709" y="1"/>
                    </a:moveTo>
                    <a:cubicBezTo>
                      <a:pt x="1222" y="1"/>
                      <a:pt x="21" y="1202"/>
                      <a:pt x="0" y="2689"/>
                    </a:cubicBezTo>
                    <a:lnTo>
                      <a:pt x="0" y="14725"/>
                    </a:lnTo>
                    <a:lnTo>
                      <a:pt x="68510" y="14725"/>
                    </a:lnTo>
                    <a:lnTo>
                      <a:pt x="68510" y="2689"/>
                    </a:lnTo>
                    <a:cubicBezTo>
                      <a:pt x="68490" y="1202"/>
                      <a:pt x="67288" y="1"/>
                      <a:pt x="65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1193775" y="712225"/>
                <a:ext cx="1712775" cy="47875"/>
              </a:xfrm>
              <a:custGeom>
                <a:avLst/>
                <a:gdLst/>
                <a:ahLst/>
                <a:cxnLst/>
                <a:rect l="l" t="t" r="r" b="b"/>
                <a:pathLst>
                  <a:path w="68511" h="1915" extrusionOk="0">
                    <a:moveTo>
                      <a:pt x="0" y="0"/>
                    </a:moveTo>
                    <a:lnTo>
                      <a:pt x="0" y="1915"/>
                    </a:lnTo>
                    <a:lnTo>
                      <a:pt x="68510" y="1915"/>
                    </a:lnTo>
                    <a:lnTo>
                      <a:pt x="68510" y="0"/>
                    </a:ln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1415250"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1639775" y="433725"/>
                <a:ext cx="129350" cy="110950"/>
              </a:xfrm>
              <a:custGeom>
                <a:avLst/>
                <a:gdLst/>
                <a:ahLst/>
                <a:cxnLst/>
                <a:rect l="l" t="t" r="r" b="b"/>
                <a:pathLst>
                  <a:path w="5174" h="4438" extrusionOk="0">
                    <a:moveTo>
                      <a:pt x="2954" y="0"/>
                    </a:moveTo>
                    <a:cubicBezTo>
                      <a:pt x="978" y="0"/>
                      <a:pt x="1" y="2383"/>
                      <a:pt x="1385" y="3788"/>
                    </a:cubicBezTo>
                    <a:cubicBezTo>
                      <a:pt x="1840" y="4236"/>
                      <a:pt x="2396" y="4437"/>
                      <a:pt x="2941" y="4437"/>
                    </a:cubicBezTo>
                    <a:cubicBezTo>
                      <a:pt x="4082" y="4437"/>
                      <a:pt x="5173" y="3557"/>
                      <a:pt x="5173" y="2220"/>
                    </a:cubicBezTo>
                    <a:cubicBezTo>
                      <a:pt x="5173" y="978"/>
                      <a:pt x="417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1863800" y="433725"/>
                <a:ext cx="129850" cy="110950"/>
              </a:xfrm>
              <a:custGeom>
                <a:avLst/>
                <a:gdLst/>
                <a:ahLst/>
                <a:cxnLst/>
                <a:rect l="l" t="t" r="r" b="b"/>
                <a:pathLst>
                  <a:path w="5194" h="4438" extrusionOk="0">
                    <a:moveTo>
                      <a:pt x="2974" y="0"/>
                    </a:moveTo>
                    <a:cubicBezTo>
                      <a:pt x="998" y="0"/>
                      <a:pt x="0" y="2383"/>
                      <a:pt x="1406" y="3788"/>
                    </a:cubicBezTo>
                    <a:cubicBezTo>
                      <a:pt x="1853" y="4236"/>
                      <a:pt x="2407" y="4437"/>
                      <a:pt x="2952" y="4437"/>
                    </a:cubicBezTo>
                    <a:cubicBezTo>
                      <a:pt x="4093"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2087825" y="433725"/>
                <a:ext cx="129850" cy="110775"/>
              </a:xfrm>
              <a:custGeom>
                <a:avLst/>
                <a:gdLst/>
                <a:ahLst/>
                <a:cxnLst/>
                <a:rect l="l" t="t" r="r" b="b"/>
                <a:pathLst>
                  <a:path w="5194" h="4431" extrusionOk="0">
                    <a:moveTo>
                      <a:pt x="2974" y="0"/>
                    </a:moveTo>
                    <a:cubicBezTo>
                      <a:pt x="998" y="0"/>
                      <a:pt x="0" y="2383"/>
                      <a:pt x="1406" y="3768"/>
                    </a:cubicBezTo>
                    <a:cubicBezTo>
                      <a:pt x="1857" y="4226"/>
                      <a:pt x="2416" y="4431"/>
                      <a:pt x="2965" y="4431"/>
                    </a:cubicBezTo>
                    <a:cubicBezTo>
                      <a:pt x="4101" y="4431"/>
                      <a:pt x="5194" y="3552"/>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312350" y="433725"/>
                <a:ext cx="129850" cy="110950"/>
              </a:xfrm>
              <a:custGeom>
                <a:avLst/>
                <a:gdLst/>
                <a:ahLst/>
                <a:cxnLst/>
                <a:rect l="l" t="t" r="r" b="b"/>
                <a:pathLst>
                  <a:path w="5194" h="4438" extrusionOk="0">
                    <a:moveTo>
                      <a:pt x="2954" y="0"/>
                    </a:moveTo>
                    <a:cubicBezTo>
                      <a:pt x="978" y="0"/>
                      <a:pt x="1" y="2383"/>
                      <a:pt x="1385" y="3788"/>
                    </a:cubicBezTo>
                    <a:cubicBezTo>
                      <a:pt x="1840" y="4236"/>
                      <a:pt x="2398" y="4437"/>
                      <a:pt x="2946" y="4437"/>
                    </a:cubicBezTo>
                    <a:cubicBezTo>
                      <a:pt x="4093" y="4437"/>
                      <a:pt x="5194" y="3557"/>
                      <a:pt x="5194" y="2220"/>
                    </a:cubicBezTo>
                    <a:cubicBezTo>
                      <a:pt x="5173" y="978"/>
                      <a:pt x="419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2536375"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235460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2130600" y="284050"/>
                <a:ext cx="63150" cy="218950"/>
              </a:xfrm>
              <a:custGeom>
                <a:avLst/>
                <a:gdLst/>
                <a:ahLst/>
                <a:cxnLst/>
                <a:rect l="l" t="t" r="r" b="b"/>
                <a:pathLst>
                  <a:path w="2526" h="8758" extrusionOk="0">
                    <a:moveTo>
                      <a:pt x="1079" y="0"/>
                    </a:moveTo>
                    <a:cubicBezTo>
                      <a:pt x="489" y="0"/>
                      <a:pt x="0" y="489"/>
                      <a:pt x="0" y="1079"/>
                    </a:cubicBezTo>
                    <a:lnTo>
                      <a:pt x="0" y="7678"/>
                    </a:lnTo>
                    <a:cubicBezTo>
                      <a:pt x="0" y="8268"/>
                      <a:pt x="48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2579150" y="284050"/>
                <a:ext cx="63150" cy="218950"/>
              </a:xfrm>
              <a:custGeom>
                <a:avLst/>
                <a:gdLst/>
                <a:ahLst/>
                <a:cxnLst/>
                <a:rect l="l" t="t" r="r" b="b"/>
                <a:pathLst>
                  <a:path w="2526" h="8758" extrusionOk="0">
                    <a:moveTo>
                      <a:pt x="1079" y="0"/>
                    </a:moveTo>
                    <a:cubicBezTo>
                      <a:pt x="469" y="0"/>
                      <a:pt x="0" y="489"/>
                      <a:pt x="0" y="1079"/>
                    </a:cubicBezTo>
                    <a:lnTo>
                      <a:pt x="0" y="7678"/>
                    </a:lnTo>
                    <a:cubicBezTo>
                      <a:pt x="0" y="8268"/>
                      <a:pt x="46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1682025"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1458025" y="284050"/>
                <a:ext cx="63150" cy="218950"/>
              </a:xfrm>
              <a:custGeom>
                <a:avLst/>
                <a:gdLst/>
                <a:ahLst/>
                <a:cxnLst/>
                <a:rect l="l" t="t" r="r" b="b"/>
                <a:pathLst>
                  <a:path w="2526" h="8758" extrusionOk="0">
                    <a:moveTo>
                      <a:pt x="1079" y="0"/>
                    </a:moveTo>
                    <a:cubicBezTo>
                      <a:pt x="468" y="0"/>
                      <a:pt x="0" y="489"/>
                      <a:pt x="0" y="1079"/>
                    </a:cubicBezTo>
                    <a:lnTo>
                      <a:pt x="0" y="7678"/>
                    </a:lnTo>
                    <a:cubicBezTo>
                      <a:pt x="0" y="8268"/>
                      <a:pt x="468" y="8757"/>
                      <a:pt x="1079" y="8757"/>
                    </a:cubicBezTo>
                    <a:lnTo>
                      <a:pt x="1446" y="8757"/>
                    </a:lnTo>
                    <a:cubicBezTo>
                      <a:pt x="2037" y="8757"/>
                      <a:pt x="2525" y="8268"/>
                      <a:pt x="2525" y="7678"/>
                    </a:cubicBezTo>
                    <a:lnTo>
                      <a:pt x="2525" y="1079"/>
                    </a:lnTo>
                    <a:cubicBezTo>
                      <a:pt x="2525" y="489"/>
                      <a:pt x="203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190605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6" y="8268"/>
                      <a:pt x="2546" y="7678"/>
                    </a:cubicBezTo>
                    <a:lnTo>
                      <a:pt x="2546" y="1079"/>
                    </a:lnTo>
                    <a:cubicBezTo>
                      <a:pt x="2546"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1349050"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164792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1946800"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24617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545025"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349050"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64792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946800"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224617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2545025"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1349050"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164792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946800"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224617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2545025"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6"/>
            <p:cNvGrpSpPr/>
            <p:nvPr/>
          </p:nvGrpSpPr>
          <p:grpSpPr>
            <a:xfrm flipH="1">
              <a:off x="1310175" y="3040923"/>
              <a:ext cx="1807581" cy="827506"/>
              <a:chOff x="3910550" y="2152200"/>
              <a:chExt cx="1067175" cy="488550"/>
            </a:xfrm>
          </p:grpSpPr>
          <p:sp>
            <p:nvSpPr>
              <p:cNvPr id="737" name="Google Shape;737;p3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36"/>
            <p:cNvSpPr/>
            <p:nvPr/>
          </p:nvSpPr>
          <p:spPr>
            <a:xfrm>
              <a:off x="2970525" y="100542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479350" y="16555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83875" y="26366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9B1EB4A4-4E80-74CA-EDD3-41D86459A743}"/>
              </a:ext>
            </a:extLst>
          </p:cNvPr>
          <p:cNvSpPr txBox="1"/>
          <p:nvPr/>
        </p:nvSpPr>
        <p:spPr>
          <a:xfrm>
            <a:off x="3805722" y="2298823"/>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KHỞI ĐỘNG</a:t>
            </a:r>
          </a:p>
        </p:txBody>
      </p:sp>
      <p:sp>
        <p:nvSpPr>
          <p:cNvPr id="7" name="TextBox 77">
            <a:extLst>
              <a:ext uri="{FF2B5EF4-FFF2-40B4-BE49-F238E27FC236}">
                <a16:creationId xmlns:a16="http://schemas.microsoft.com/office/drawing/2014/main" id="{17331F61-4967-BFD3-5A11-3B7928DC4539}"/>
              </a:ext>
            </a:extLst>
          </p:cNvPr>
          <p:cNvSpPr txBox="1"/>
          <p:nvPr/>
        </p:nvSpPr>
        <p:spPr>
          <a:xfrm>
            <a:off x="4531675" y="135470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5105B2A6-FEFF-FEFD-B0FF-D9B49FF477C3}"/>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id="{087AC53F-78DF-8EE5-8E29-1CE928030E91}"/>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EADFF25C-9B58-3C38-CAFB-CEF1699B46FE}"/>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D612819A-0379-67B9-D28E-8FFC0E040A70}"/>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DC8419BF-1ABA-897D-C176-EB732DE972B4}"/>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047AC14D-9137-7A1C-9DD8-5DC8548E4B4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2198BBA2-A813-99BF-863D-F9937CDD9625}"/>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D32A4934-1E29-8830-8B0F-9FD2EDB492C3}"/>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8F35CB01-A775-D876-2952-89D4C2CA206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0F9E2A69-D7C3-A1AA-0FCE-0015DF5636F6}"/>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5796B27D-8EDA-8C25-F605-CA5FA27CC68F}"/>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061C2B34-BE27-B999-81E2-EF518D9C11F7}"/>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5FC3112B-5E42-CAB2-7D07-B860D2F05BF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D1E82CAE-3AFA-BDB2-56FE-EF82C65F47E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FA5CE27E-F494-E5A3-3D06-1448C462583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8A80FFAC-E27B-28AB-9B92-781ADFBD06FA}"/>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7866AEB0-9256-0391-838A-168BB66C0DB3}"/>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810FAA8-728B-5F14-771E-532295B6AF1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FC982A21-E6A3-2C20-E47B-7B79BA9768D1}"/>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63372DCA-C481-95F4-45D8-AEEE140B1F96}"/>
              </a:ext>
            </a:extLst>
          </p:cNvPr>
          <p:cNvGrpSpPr/>
          <p:nvPr/>
        </p:nvGrpSpPr>
        <p:grpSpPr>
          <a:xfrm rot="4820603">
            <a:off x="1609854" y="-420342"/>
            <a:ext cx="1147543" cy="1306762"/>
            <a:chOff x="238125" y="3155250"/>
            <a:chExt cx="1567526" cy="1785017"/>
          </a:xfrm>
        </p:grpSpPr>
        <p:sp>
          <p:nvSpPr>
            <p:cNvPr id="26" name="Google Shape;770;p37">
              <a:extLst>
                <a:ext uri="{FF2B5EF4-FFF2-40B4-BE49-F238E27FC236}">
                  <a16:creationId xmlns:a16="http://schemas.microsoft.com/office/drawing/2014/main" id="{0CCE2C6A-215C-DD7A-F004-56FEDD313D6B}"/>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E3B02530-22B8-E099-56FE-F8B3920A4B4E}"/>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034D10BC-3752-2725-37D6-508D3BF586DD}"/>
              </a:ext>
            </a:extLst>
          </p:cNvPr>
          <p:cNvGrpSpPr/>
          <p:nvPr/>
        </p:nvGrpSpPr>
        <p:grpSpPr>
          <a:xfrm rot="10447753" flipH="1">
            <a:off x="1000641" y="-527100"/>
            <a:ext cx="867657" cy="1548937"/>
            <a:chOff x="4588600" y="388175"/>
            <a:chExt cx="2739150" cy="4888225"/>
          </a:xfrm>
        </p:grpSpPr>
        <p:sp>
          <p:nvSpPr>
            <p:cNvPr id="29" name="Google Shape;773;p37">
              <a:extLst>
                <a:ext uri="{FF2B5EF4-FFF2-40B4-BE49-F238E27FC236}">
                  <a16:creationId xmlns:a16="http://schemas.microsoft.com/office/drawing/2014/main" id="{156A0AC1-4428-CE59-27D9-ABF3E767AED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2C34DD85-9004-4CC3-6B57-0955BF8E6C4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456BE0C2-9C1D-066C-054B-AEDB30849805}"/>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id="{B925DDA2-1655-CC52-6C20-3E3A0EEA4DA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75113A09-62D5-245F-B675-1DA892E6D97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9F71632C-66F2-C29C-7510-B33720D449D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id="{05CA39EF-6BA4-553D-7911-2DE06A817A4C}"/>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06E2A23F-25CB-9B9D-150B-D9C36F72553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B6786365-DF07-0962-A0F2-23462FCC85AF}"/>
              </a:ext>
            </a:extLst>
          </p:cNvPr>
          <p:cNvGrpSpPr/>
          <p:nvPr/>
        </p:nvGrpSpPr>
        <p:grpSpPr>
          <a:xfrm rot="-7717046" flipH="1">
            <a:off x="6847286" y="-306063"/>
            <a:ext cx="867673" cy="1549117"/>
            <a:chOff x="4588600" y="388175"/>
            <a:chExt cx="2739150" cy="4888225"/>
          </a:xfrm>
        </p:grpSpPr>
        <p:sp>
          <p:nvSpPr>
            <p:cNvPr id="2055" name="Google Shape;801;p37">
              <a:extLst>
                <a:ext uri="{FF2B5EF4-FFF2-40B4-BE49-F238E27FC236}">
                  <a16:creationId xmlns:a16="http://schemas.microsoft.com/office/drawing/2014/main" id="{77EE5BBF-10C0-E155-5772-40450C1E87C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ED40D089-AC18-421B-83C7-771E7C0EDFD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25ABBE03-7440-7F55-040B-532958A7337C}"/>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id="{D078C202-B2C2-AF97-821C-AF82AC651CA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E2C7D4C2-E325-56D3-3EC1-B277985830D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4D14759E-328A-9CC0-5260-0B4CD0BEA7DA}"/>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id="{E6C66F3A-6D49-61D1-9153-7D58A682942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A320F115-E740-1A2D-70A9-9F6E9F35D707}"/>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70FD49A9-072D-4ABC-EBA4-64FBD206922C}"/>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id="{9CBBB0C4-1C70-5303-0965-F1580E94788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40DADE95-2D1B-7FB9-F81D-0F077B2B69C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4F13D7B1-0C8A-81D3-D670-462BAA851A90}"/>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id="{DA0E1294-2EE2-4332-C465-5FB36E6803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1AAA682-FF50-231E-4D4F-B42ACD693D3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76">
            <a:extLst>
              <a:ext uri="{FF2B5EF4-FFF2-40B4-BE49-F238E27FC236}">
                <a16:creationId xmlns:a16="http://schemas.microsoft.com/office/drawing/2014/main" id="{31A1D25A-BB87-2DCF-EB08-0F90D1813071}"/>
              </a:ext>
            </a:extLst>
          </p:cNvPr>
          <p:cNvSpPr txBox="1"/>
          <p:nvPr/>
        </p:nvSpPr>
        <p:spPr>
          <a:xfrm>
            <a:off x="338171" y="215440"/>
            <a:ext cx="8148416"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8575">
                  <a:solidFill>
                    <a:sysClr val="windowText" lastClr="000000"/>
                  </a:solidFill>
                </a:ln>
                <a:solidFill>
                  <a:schemeClr val="tx2"/>
                </a:solidFill>
                <a:latin typeface="SVN-Russell" panose="02040603050506020204" pitchFamily="18" charset="0"/>
              </a:rPr>
              <a:t>HOẠT ĐỘNG “THỬ TÀI KINH DOANH”</a:t>
            </a:r>
          </a:p>
        </p:txBody>
      </p:sp>
      <p:sp>
        <p:nvSpPr>
          <p:cNvPr id="5" name="TextBox 4">
            <a:extLst>
              <a:ext uri="{FF2B5EF4-FFF2-40B4-BE49-F238E27FC236}">
                <a16:creationId xmlns:a16="http://schemas.microsoft.com/office/drawing/2014/main" id="{48ABEBAF-DF2F-7C3C-7485-0F7177F6792E}"/>
              </a:ext>
            </a:extLst>
          </p:cNvPr>
          <p:cNvSpPr txBox="1"/>
          <p:nvPr/>
        </p:nvSpPr>
        <p:spPr>
          <a:xfrm>
            <a:off x="1624251" y="969656"/>
            <a:ext cx="5390646" cy="923330"/>
          </a:xfrm>
          <a:prstGeom prst="rect">
            <a:avLst/>
          </a:prstGeom>
          <a:noFill/>
        </p:spPr>
        <p:txBody>
          <a:bodyPr wrap="square">
            <a:spAutoFit/>
          </a:bodyPr>
          <a:lstStyle/>
          <a:p>
            <a:pPr algn="just"/>
            <a:r>
              <a:rPr lang="en-US" sz="1800" dirty="0" err="1">
                <a:solidFill>
                  <a:schemeClr val="accent2">
                    <a:lumMod val="75000"/>
                  </a:schemeClr>
                </a:solidFill>
              </a:rPr>
              <a:t>Giả</a:t>
            </a:r>
            <a:r>
              <a:rPr lang="en-US" sz="1800" dirty="0">
                <a:solidFill>
                  <a:schemeClr val="accent2">
                    <a:lumMod val="75000"/>
                  </a:schemeClr>
                </a:solidFill>
              </a:rPr>
              <a:t> </a:t>
            </a:r>
            <a:r>
              <a:rPr lang="en-US" sz="1800" dirty="0" err="1">
                <a:solidFill>
                  <a:schemeClr val="accent2">
                    <a:lumMod val="75000"/>
                  </a:schemeClr>
                </a:solidFill>
              </a:rPr>
              <a:t>sử</a:t>
            </a:r>
            <a:r>
              <a:rPr lang="en-US" sz="1800" dirty="0">
                <a:solidFill>
                  <a:schemeClr val="accent2">
                    <a:lumMod val="75000"/>
                  </a:schemeClr>
                </a:solidFill>
              </a:rPr>
              <a:t>, </a:t>
            </a:r>
            <a:r>
              <a:rPr lang="en-US" sz="1800" dirty="0" err="1">
                <a:solidFill>
                  <a:schemeClr val="accent2">
                    <a:lumMod val="75000"/>
                  </a:schemeClr>
                </a:solidFill>
              </a:rPr>
              <a:t>em</a:t>
            </a:r>
            <a:r>
              <a:rPr lang="en-US" sz="1800" dirty="0">
                <a:solidFill>
                  <a:schemeClr val="accent2">
                    <a:lumMod val="75000"/>
                  </a:schemeClr>
                </a:solidFill>
              </a:rPr>
              <a:t> </a:t>
            </a:r>
            <a:r>
              <a:rPr lang="en-US" sz="1800" dirty="0" err="1">
                <a:solidFill>
                  <a:schemeClr val="accent2">
                    <a:lumMod val="75000"/>
                  </a:schemeClr>
                </a:solidFill>
              </a:rPr>
              <a:t>muốn</a:t>
            </a:r>
            <a:r>
              <a:rPr lang="en-US" sz="1800" dirty="0">
                <a:solidFill>
                  <a:schemeClr val="accent2">
                    <a:lumMod val="75000"/>
                  </a:schemeClr>
                </a:solidFill>
              </a:rPr>
              <a:t> </a:t>
            </a:r>
            <a:r>
              <a:rPr lang="en-US" sz="1800" dirty="0" err="1">
                <a:solidFill>
                  <a:schemeClr val="accent2">
                    <a:lumMod val="75000"/>
                  </a:schemeClr>
                </a:solidFill>
              </a:rPr>
              <a:t>trở</a:t>
            </a:r>
            <a:r>
              <a:rPr lang="en-US" sz="1800" dirty="0">
                <a:solidFill>
                  <a:schemeClr val="accent2">
                    <a:lumMod val="75000"/>
                  </a:schemeClr>
                </a:solidFill>
              </a:rPr>
              <a:t> </a:t>
            </a:r>
            <a:r>
              <a:rPr lang="en-US" sz="1800" dirty="0" err="1">
                <a:solidFill>
                  <a:schemeClr val="accent2">
                    <a:lumMod val="75000"/>
                  </a:schemeClr>
                </a:solidFill>
              </a:rPr>
              <a:t>thành</a:t>
            </a:r>
            <a:r>
              <a:rPr lang="en-US" sz="1800" dirty="0">
                <a:solidFill>
                  <a:schemeClr val="accent2">
                    <a:lumMod val="75000"/>
                  </a:schemeClr>
                </a:solidFill>
              </a:rPr>
              <a:t> một </a:t>
            </a:r>
            <a:r>
              <a:rPr lang="en-US" sz="1800" dirty="0" err="1">
                <a:solidFill>
                  <a:schemeClr val="accent2">
                    <a:lumMod val="75000"/>
                  </a:schemeClr>
                </a:solidFill>
              </a:rPr>
              <a:t>doanh</a:t>
            </a:r>
            <a:r>
              <a:rPr lang="en-US" sz="1800" dirty="0">
                <a:solidFill>
                  <a:schemeClr val="accent2">
                    <a:lumMod val="75000"/>
                  </a:schemeClr>
                </a:solidFill>
              </a:rPr>
              <a:t> </a:t>
            </a:r>
            <a:r>
              <a:rPr lang="en-US" sz="1800" dirty="0" err="1">
                <a:solidFill>
                  <a:schemeClr val="accent2">
                    <a:lumMod val="75000"/>
                  </a:schemeClr>
                </a:solidFill>
              </a:rPr>
              <a:t>nhân</a:t>
            </a:r>
            <a:r>
              <a:rPr lang="en-US" sz="1800" dirty="0">
                <a:solidFill>
                  <a:schemeClr val="accent2">
                    <a:lumMod val="75000"/>
                  </a:schemeClr>
                </a:solidFill>
              </a:rPr>
              <a:t> </a:t>
            </a:r>
            <a:r>
              <a:rPr lang="en-US" sz="1800" dirty="0" err="1">
                <a:solidFill>
                  <a:schemeClr val="accent2">
                    <a:lumMod val="75000"/>
                  </a:schemeClr>
                </a:solidFill>
              </a:rPr>
              <a:t>thành</a:t>
            </a:r>
            <a:r>
              <a:rPr lang="en-US" sz="1800" dirty="0">
                <a:solidFill>
                  <a:schemeClr val="accent2">
                    <a:lumMod val="75000"/>
                  </a:schemeClr>
                </a:solidFill>
              </a:rPr>
              <a:t> </a:t>
            </a:r>
            <a:r>
              <a:rPr lang="en-US" sz="1800" dirty="0" err="1">
                <a:solidFill>
                  <a:schemeClr val="accent2">
                    <a:lumMod val="75000"/>
                  </a:schemeClr>
                </a:solidFill>
              </a:rPr>
              <a:t>đạt</a:t>
            </a:r>
            <a:r>
              <a:rPr lang="en-US" sz="1800" dirty="0">
                <a:solidFill>
                  <a:schemeClr val="accent2">
                    <a:lumMod val="75000"/>
                  </a:schemeClr>
                </a:solidFill>
              </a:rPr>
              <a:t> </a:t>
            </a:r>
            <a:r>
              <a:rPr lang="en-US" sz="1800" dirty="0" err="1">
                <a:solidFill>
                  <a:schemeClr val="accent2">
                    <a:lumMod val="75000"/>
                  </a:schemeClr>
                </a:solidFill>
              </a:rPr>
              <a:t>và</a:t>
            </a:r>
            <a:r>
              <a:rPr lang="en-US" sz="1800" dirty="0">
                <a:solidFill>
                  <a:schemeClr val="accent2">
                    <a:lumMod val="75000"/>
                  </a:schemeClr>
                </a:solidFill>
              </a:rPr>
              <a:t> bắt </a:t>
            </a:r>
            <a:r>
              <a:rPr lang="en-US" sz="1800" dirty="0" err="1">
                <a:solidFill>
                  <a:schemeClr val="accent2">
                    <a:lumMod val="75000"/>
                  </a:schemeClr>
                </a:solidFill>
              </a:rPr>
              <a:t>đầu</a:t>
            </a:r>
            <a:r>
              <a:rPr lang="en-US" sz="1800" dirty="0">
                <a:solidFill>
                  <a:schemeClr val="accent2">
                    <a:lumMod val="75000"/>
                  </a:schemeClr>
                </a:solidFill>
              </a:rPr>
              <a:t> </a:t>
            </a:r>
            <a:r>
              <a:rPr lang="en-US" sz="1800" dirty="0" err="1">
                <a:solidFill>
                  <a:schemeClr val="accent2">
                    <a:lumMod val="75000"/>
                  </a:schemeClr>
                </a:solidFill>
              </a:rPr>
              <a:t>kinh</a:t>
            </a:r>
            <a:r>
              <a:rPr lang="en-US" sz="1800" dirty="0">
                <a:solidFill>
                  <a:schemeClr val="accent2">
                    <a:lumMod val="75000"/>
                  </a:schemeClr>
                </a:solidFill>
              </a:rPr>
              <a:t> </a:t>
            </a:r>
            <a:r>
              <a:rPr lang="en-US" sz="1800" dirty="0" err="1">
                <a:solidFill>
                  <a:schemeClr val="accent2">
                    <a:lumMod val="75000"/>
                  </a:schemeClr>
                </a:solidFill>
              </a:rPr>
              <a:t>doanh</a:t>
            </a:r>
            <a:r>
              <a:rPr lang="en-US" sz="1800" dirty="0">
                <a:solidFill>
                  <a:schemeClr val="accent2">
                    <a:lumMod val="75000"/>
                  </a:schemeClr>
                </a:solidFill>
              </a:rPr>
              <a:t>. Cho </a:t>
            </a:r>
            <a:r>
              <a:rPr lang="en-US" sz="1800" dirty="0" err="1">
                <a:solidFill>
                  <a:schemeClr val="accent2">
                    <a:lumMod val="75000"/>
                  </a:schemeClr>
                </a:solidFill>
              </a:rPr>
              <a:t>biết</a:t>
            </a:r>
            <a:r>
              <a:rPr lang="en-US" sz="1800" dirty="0">
                <a:solidFill>
                  <a:schemeClr val="accent2">
                    <a:lumMod val="75000"/>
                  </a:schemeClr>
                </a:solidFill>
              </a:rPr>
              <a:t> </a:t>
            </a:r>
            <a:r>
              <a:rPr lang="en-US" sz="1800" dirty="0" err="1">
                <a:solidFill>
                  <a:schemeClr val="accent2">
                    <a:lumMod val="75000"/>
                  </a:schemeClr>
                </a:solidFill>
              </a:rPr>
              <a:t>em</a:t>
            </a:r>
            <a:r>
              <a:rPr lang="en-US" sz="1800" dirty="0">
                <a:solidFill>
                  <a:schemeClr val="accent2">
                    <a:lumMod val="75000"/>
                  </a:schemeClr>
                </a:solidFill>
              </a:rPr>
              <a:t> </a:t>
            </a:r>
            <a:r>
              <a:rPr lang="en-US" sz="1800" dirty="0" err="1">
                <a:solidFill>
                  <a:schemeClr val="accent2">
                    <a:lumMod val="75000"/>
                  </a:schemeClr>
                </a:solidFill>
              </a:rPr>
              <a:t>sẽ</a:t>
            </a:r>
            <a:r>
              <a:rPr lang="en-US" sz="1800" dirty="0">
                <a:solidFill>
                  <a:schemeClr val="accent2">
                    <a:lumMod val="75000"/>
                  </a:schemeClr>
                </a:solidFill>
              </a:rPr>
              <a:t> </a:t>
            </a:r>
            <a:r>
              <a:rPr lang="en-US" sz="1800" dirty="0" err="1">
                <a:solidFill>
                  <a:schemeClr val="accent2">
                    <a:lumMod val="75000"/>
                  </a:schemeClr>
                </a:solidFill>
              </a:rPr>
              <a:t>lựa</a:t>
            </a:r>
            <a:r>
              <a:rPr lang="en-US" sz="1800" dirty="0">
                <a:solidFill>
                  <a:schemeClr val="accent2">
                    <a:lumMod val="75000"/>
                  </a:schemeClr>
                </a:solidFill>
              </a:rPr>
              <a:t> </a:t>
            </a:r>
            <a:r>
              <a:rPr lang="en-US" sz="1800" dirty="0" err="1">
                <a:solidFill>
                  <a:schemeClr val="accent2">
                    <a:lumMod val="75000"/>
                  </a:schemeClr>
                </a:solidFill>
              </a:rPr>
              <a:t>chọn</a:t>
            </a:r>
            <a:r>
              <a:rPr lang="en-US" sz="1800" dirty="0">
                <a:solidFill>
                  <a:schemeClr val="accent2">
                    <a:lumMod val="75000"/>
                  </a:schemeClr>
                </a:solidFill>
              </a:rPr>
              <a:t> </a:t>
            </a:r>
            <a:r>
              <a:rPr lang="en-US" sz="1800" dirty="0" err="1">
                <a:solidFill>
                  <a:schemeClr val="accent2">
                    <a:lumMod val="75000"/>
                  </a:schemeClr>
                </a:solidFill>
              </a:rPr>
              <a:t>kinh</a:t>
            </a:r>
            <a:r>
              <a:rPr lang="en-US" sz="1800" dirty="0">
                <a:solidFill>
                  <a:schemeClr val="accent2">
                    <a:lumMod val="75000"/>
                  </a:schemeClr>
                </a:solidFill>
              </a:rPr>
              <a:t> </a:t>
            </a:r>
            <a:r>
              <a:rPr lang="en-US" sz="1800" dirty="0" err="1">
                <a:solidFill>
                  <a:schemeClr val="accent2">
                    <a:lumMod val="75000"/>
                  </a:schemeClr>
                </a:solidFill>
              </a:rPr>
              <a:t>doanh</a:t>
            </a:r>
            <a:r>
              <a:rPr lang="en-US" sz="1800" dirty="0">
                <a:solidFill>
                  <a:schemeClr val="accent2">
                    <a:lumMod val="75000"/>
                  </a:schemeClr>
                </a:solidFill>
              </a:rPr>
              <a:t> </a:t>
            </a:r>
            <a:r>
              <a:rPr lang="en-US" sz="1800" dirty="0" err="1">
                <a:solidFill>
                  <a:schemeClr val="accent2">
                    <a:lumMod val="75000"/>
                  </a:schemeClr>
                </a:solidFill>
              </a:rPr>
              <a:t>gì</a:t>
            </a:r>
            <a:r>
              <a:rPr lang="en-US" sz="1800" dirty="0">
                <a:solidFill>
                  <a:schemeClr val="accent2">
                    <a:lumMod val="75000"/>
                  </a:schemeClr>
                </a:solidFill>
              </a:rPr>
              <a:t> </a:t>
            </a:r>
            <a:r>
              <a:rPr lang="en-US" sz="1800" dirty="0" err="1">
                <a:solidFill>
                  <a:schemeClr val="accent2">
                    <a:lumMod val="75000"/>
                  </a:schemeClr>
                </a:solidFill>
              </a:rPr>
              <a:t>và</a:t>
            </a:r>
            <a:r>
              <a:rPr lang="en-US" sz="1800" dirty="0">
                <a:solidFill>
                  <a:schemeClr val="accent2">
                    <a:lumMod val="75000"/>
                  </a:schemeClr>
                </a:solidFill>
              </a:rPr>
              <a:t> </a:t>
            </a:r>
            <a:r>
              <a:rPr lang="en-US" sz="1800" dirty="0" err="1">
                <a:solidFill>
                  <a:schemeClr val="accent2">
                    <a:lumMod val="75000"/>
                  </a:schemeClr>
                </a:solidFill>
              </a:rPr>
              <a:t>giải</a:t>
            </a:r>
            <a:r>
              <a:rPr lang="en-US" sz="1800" dirty="0">
                <a:solidFill>
                  <a:schemeClr val="accent2">
                    <a:lumMod val="75000"/>
                  </a:schemeClr>
                </a:solidFill>
              </a:rPr>
              <a:t> </a:t>
            </a:r>
            <a:r>
              <a:rPr lang="en-US" sz="1800" dirty="0" err="1">
                <a:solidFill>
                  <a:schemeClr val="accent2">
                    <a:lumMod val="75000"/>
                  </a:schemeClr>
                </a:solidFill>
              </a:rPr>
              <a:t>thích</a:t>
            </a:r>
            <a:r>
              <a:rPr lang="en-US" sz="1800" dirty="0">
                <a:solidFill>
                  <a:schemeClr val="accent2">
                    <a:lumMod val="75000"/>
                  </a:schemeClr>
                </a:solidFill>
              </a:rPr>
              <a:t> </a:t>
            </a:r>
            <a:r>
              <a:rPr lang="en-US" sz="1800" dirty="0" err="1">
                <a:solidFill>
                  <a:schemeClr val="accent2">
                    <a:lumMod val="75000"/>
                  </a:schemeClr>
                </a:solidFill>
              </a:rPr>
              <a:t>tại</a:t>
            </a:r>
            <a:r>
              <a:rPr lang="en-US" sz="1800" dirty="0">
                <a:solidFill>
                  <a:schemeClr val="accent2">
                    <a:lumMod val="75000"/>
                  </a:schemeClr>
                </a:solidFill>
              </a:rPr>
              <a:t> </a:t>
            </a:r>
            <a:r>
              <a:rPr lang="en-US" sz="1800" dirty="0" err="1">
                <a:solidFill>
                  <a:schemeClr val="accent2">
                    <a:lumMod val="75000"/>
                  </a:schemeClr>
                </a:solidFill>
              </a:rPr>
              <a:t>sao</a:t>
            </a:r>
            <a:r>
              <a:rPr lang="en-US" sz="1800" dirty="0">
                <a:solidFill>
                  <a:schemeClr val="accent2">
                    <a:lumMod val="75000"/>
                  </a:schemeClr>
                </a:solidFill>
              </a:rPr>
              <a:t>.</a:t>
            </a:r>
          </a:p>
        </p:txBody>
      </p:sp>
      <p:pic>
        <p:nvPicPr>
          <p:cNvPr id="2050" name="Picture 2" descr="Free Vector | Flea market concept hand drawn">
            <a:extLst>
              <a:ext uri="{FF2B5EF4-FFF2-40B4-BE49-F238E27FC236}">
                <a16:creationId xmlns:a16="http://schemas.microsoft.com/office/drawing/2014/main" id="{49CBC7C9-20EB-ABDC-EE35-DBC9423A510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4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EDA25E9A-607B-A78C-78FF-D76D80054D8D}"/>
            </a:ext>
          </a:extLst>
        </p:cNvPr>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B56168DF-AAAD-C916-0F25-7B575CC9801E}"/>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id="{0611E259-9DE5-D0A5-F406-12579CFBC9D7}"/>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0B29B5AC-033B-B64E-AE69-5F8CDDB6E375}"/>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BDE90ABB-3A5C-26AC-6B77-72AEEA98EE4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6D542C53-B8C6-D603-6CCD-287A0F322E1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947217EB-ED96-8BD1-902C-01030D74C018}"/>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9DF68E1B-DB60-9D97-6424-68B42CD81B6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F7E20FC5-1923-4951-2D5E-3BC7BA67D55C}"/>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7824C761-DEE2-1FAC-88C6-DFE2E174040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959E4411-5F1B-84F2-AA1C-0E068A50113D}"/>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C666C736-33B1-9864-D010-91CA564C704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13A0C5ED-27D6-903C-9EE8-692D9FF6C26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C17CD8AB-3525-F6DC-7075-BFAA89C6109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346EFDDF-05F6-F626-C279-2BFB2DA84F1A}"/>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9277F440-C961-CE11-4D41-F4D451C6FAE7}"/>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A67F9E69-8F48-CAB4-616D-0E7B9380F2FD}"/>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C7568561-483F-8E66-E136-8994691B0B5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AF7EC99-F17E-AE4A-320E-0FD651CA01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A4CC8127-92B4-8E24-5C10-C11804FEA77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EC861A9A-F99B-F4C7-06EB-85B399B669E3}"/>
              </a:ext>
            </a:extLst>
          </p:cNvPr>
          <p:cNvGrpSpPr/>
          <p:nvPr/>
        </p:nvGrpSpPr>
        <p:grpSpPr>
          <a:xfrm rot="4820603">
            <a:off x="1215315" y="-783395"/>
            <a:ext cx="1147543" cy="1306762"/>
            <a:chOff x="238125" y="3155250"/>
            <a:chExt cx="1567526" cy="1785017"/>
          </a:xfrm>
        </p:grpSpPr>
        <p:sp>
          <p:nvSpPr>
            <p:cNvPr id="26" name="Google Shape;770;p37">
              <a:extLst>
                <a:ext uri="{FF2B5EF4-FFF2-40B4-BE49-F238E27FC236}">
                  <a16:creationId xmlns:a16="http://schemas.microsoft.com/office/drawing/2014/main" id="{F46D6460-C7B6-863E-CF62-0E0517E50A0F}"/>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363CC9E4-ABCC-5C96-66AB-85F82F0F779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147F2FB1-6523-2B1E-E389-452028A7DED7}"/>
              </a:ext>
            </a:extLst>
          </p:cNvPr>
          <p:cNvGrpSpPr/>
          <p:nvPr/>
        </p:nvGrpSpPr>
        <p:grpSpPr>
          <a:xfrm rot="10447753" flipH="1">
            <a:off x="606102" y="-890153"/>
            <a:ext cx="867657" cy="1548937"/>
            <a:chOff x="4588600" y="388175"/>
            <a:chExt cx="2739150" cy="4888225"/>
          </a:xfrm>
        </p:grpSpPr>
        <p:sp>
          <p:nvSpPr>
            <p:cNvPr id="29" name="Google Shape;773;p37">
              <a:extLst>
                <a:ext uri="{FF2B5EF4-FFF2-40B4-BE49-F238E27FC236}">
                  <a16:creationId xmlns:a16="http://schemas.microsoft.com/office/drawing/2014/main" id="{6A364326-E41E-C802-C033-EE68CAB36C6E}"/>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744417E7-F3C7-D296-5478-DB060B7D6B3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047A159A-688E-C3CE-12AC-11257193F8E4}"/>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id="{65CF6410-8C47-9FD6-9D40-C668F93C664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FD99F146-AD1F-4BA8-89A7-C6C6F56D9C5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436D28E1-DFD7-8E56-7C27-DA8B9B3A621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id="{761884B0-7A50-4C35-DEF0-D8454CE140B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FCEB293E-02ED-7C73-4792-2FEEDB79FF27}"/>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A7027248-85DF-ACDB-55BF-289960562796}"/>
              </a:ext>
            </a:extLst>
          </p:cNvPr>
          <p:cNvGrpSpPr/>
          <p:nvPr/>
        </p:nvGrpSpPr>
        <p:grpSpPr>
          <a:xfrm rot="17125835" flipH="1">
            <a:off x="6692191" y="-549886"/>
            <a:ext cx="867673" cy="1549117"/>
            <a:chOff x="4588600" y="388175"/>
            <a:chExt cx="2739150" cy="4888225"/>
          </a:xfrm>
        </p:grpSpPr>
        <p:sp>
          <p:nvSpPr>
            <p:cNvPr id="2055" name="Google Shape;801;p37">
              <a:extLst>
                <a:ext uri="{FF2B5EF4-FFF2-40B4-BE49-F238E27FC236}">
                  <a16:creationId xmlns:a16="http://schemas.microsoft.com/office/drawing/2014/main" id="{BFC7B94A-BFB1-0F7E-5AD6-2E7D13F08C2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35D41AF9-286E-EAB8-C2DB-E845B6D00D1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81585A1D-D7BE-0E77-C6B8-3BA14E189DA5}"/>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id="{01FB8EE8-0643-9680-E506-B42EA6244C0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33FE67EE-5896-BC23-6909-6E94A52B5065}"/>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86ADA2C0-D00A-09AE-D434-3EB1A6B2F8F3}"/>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id="{C5CB473A-354A-874A-068B-8543120996C0}"/>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E12C48EE-B876-B36D-8D74-225D321FBDF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D0B8F312-B73A-BEE6-A453-45F5FA207EDF}"/>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id="{703737D0-6ACE-75F1-2E4D-677D5256ACDD}"/>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F183E49D-F871-30C2-FFF6-1BD414754D9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50A9AD30-93B8-B371-BCC7-39142141695F}"/>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id="{0ACC902D-6950-3CAE-7B88-221D4DB128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74A237D-BFD3-7B34-9D24-A14CDF6D206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261B1874-9538-D0F9-63F7-1C7DFF16EFC6}"/>
              </a:ext>
            </a:extLst>
          </p:cNvPr>
          <p:cNvSpPr txBox="1"/>
          <p:nvPr/>
        </p:nvSpPr>
        <p:spPr>
          <a:xfrm>
            <a:off x="1049824" y="495566"/>
            <a:ext cx="6951047" cy="1420325"/>
          </a:xfrm>
          <a:prstGeom prst="rect">
            <a:avLst/>
          </a:prstGeom>
          <a:noFill/>
        </p:spPr>
        <p:txBody>
          <a:bodyPr wrap="square">
            <a:spAutoFit/>
          </a:bodyPr>
          <a:lstStyle/>
          <a:p>
            <a:pPr algn="just">
              <a:lnSpc>
                <a:spcPct val="150000"/>
              </a:lnSpc>
            </a:pPr>
            <a:r>
              <a:rPr lang="en-US" sz="2000" b="1" dirty="0" err="1">
                <a:solidFill>
                  <a:schemeClr val="accent2">
                    <a:lumMod val="75000"/>
                  </a:schemeClr>
                </a:solidFill>
              </a:rPr>
              <a:t>Nhiệm</a:t>
            </a:r>
            <a:r>
              <a:rPr lang="en-US" sz="2000" b="1" dirty="0">
                <a:solidFill>
                  <a:schemeClr val="accent2">
                    <a:lumMod val="75000"/>
                  </a:schemeClr>
                </a:solidFill>
              </a:rPr>
              <a:t> </a:t>
            </a:r>
            <a:r>
              <a:rPr lang="en-US" sz="2000" b="1" dirty="0" err="1">
                <a:solidFill>
                  <a:schemeClr val="accent2">
                    <a:lumMod val="75000"/>
                  </a:schemeClr>
                </a:solidFill>
              </a:rPr>
              <a:t>vụ</a:t>
            </a:r>
            <a:r>
              <a:rPr lang="en-US" sz="2000" b="1" dirty="0">
                <a:solidFill>
                  <a:schemeClr val="accent2">
                    <a:lumMod val="75000"/>
                  </a:schemeClr>
                </a:solidFill>
              </a:rPr>
              <a:t>: Em </a:t>
            </a:r>
            <a:r>
              <a:rPr lang="en-US" sz="2000" b="1" dirty="0" err="1">
                <a:solidFill>
                  <a:schemeClr val="accent2">
                    <a:lumMod val="75000"/>
                  </a:schemeClr>
                </a:solidFill>
              </a:rPr>
              <a:t>hãy</a:t>
            </a:r>
            <a:r>
              <a:rPr lang="en-US" sz="2000" b="1" dirty="0">
                <a:solidFill>
                  <a:schemeClr val="accent2">
                    <a:lumMod val="75000"/>
                  </a:schemeClr>
                </a:solidFill>
              </a:rPr>
              <a:t> chia </a:t>
            </a:r>
            <a:r>
              <a:rPr lang="en-US" sz="2000" b="1" dirty="0" err="1">
                <a:solidFill>
                  <a:schemeClr val="accent2">
                    <a:lumMod val="75000"/>
                  </a:schemeClr>
                </a:solidFill>
              </a:rPr>
              <a:t>sẻ</a:t>
            </a:r>
            <a:r>
              <a:rPr lang="en-US" sz="2000" b="1" dirty="0">
                <a:solidFill>
                  <a:schemeClr val="accent2">
                    <a:lumMod val="75000"/>
                  </a:schemeClr>
                </a:solidFill>
              </a:rPr>
              <a:t> </a:t>
            </a:r>
            <a:r>
              <a:rPr lang="en-US" sz="2000" b="1" dirty="0" err="1">
                <a:solidFill>
                  <a:schemeClr val="accent2">
                    <a:lumMod val="75000"/>
                  </a:schemeClr>
                </a:solidFill>
              </a:rPr>
              <a:t>hiểu</a:t>
            </a:r>
            <a:r>
              <a:rPr lang="en-US" sz="2000" b="1" dirty="0">
                <a:solidFill>
                  <a:schemeClr val="accent2">
                    <a:lumMod val="75000"/>
                  </a:schemeClr>
                </a:solidFill>
              </a:rPr>
              <a:t> </a:t>
            </a:r>
            <a:r>
              <a:rPr lang="en-US" sz="2000" b="1" dirty="0" err="1">
                <a:solidFill>
                  <a:schemeClr val="accent2">
                    <a:lumMod val="75000"/>
                  </a:schemeClr>
                </a:solidFill>
              </a:rPr>
              <a:t>biết</a:t>
            </a:r>
            <a:r>
              <a:rPr lang="en-US" sz="2000" b="1" dirty="0">
                <a:solidFill>
                  <a:schemeClr val="accent2">
                    <a:lumMod val="75000"/>
                  </a:schemeClr>
                </a:solidFill>
              </a:rPr>
              <a:t> </a:t>
            </a:r>
            <a:r>
              <a:rPr lang="en-US" sz="2000" b="1" dirty="0" err="1">
                <a:solidFill>
                  <a:schemeClr val="accent2">
                    <a:lumMod val="75000"/>
                  </a:schemeClr>
                </a:solidFill>
              </a:rPr>
              <a:t>của</a:t>
            </a:r>
            <a:r>
              <a:rPr lang="en-US" sz="2000" b="1" dirty="0">
                <a:solidFill>
                  <a:schemeClr val="accent2">
                    <a:lumMod val="75000"/>
                  </a:schemeClr>
                </a:solidFill>
              </a:rPr>
              <a:t> </a:t>
            </a:r>
            <a:r>
              <a:rPr lang="en-US" sz="2000" b="1" dirty="0" err="1">
                <a:solidFill>
                  <a:schemeClr val="accent2">
                    <a:lumMod val="75000"/>
                  </a:schemeClr>
                </a:solidFill>
              </a:rPr>
              <a:t>bản</a:t>
            </a:r>
            <a:r>
              <a:rPr lang="en-US" sz="2000" b="1" dirty="0">
                <a:solidFill>
                  <a:schemeClr val="accent2">
                    <a:lumMod val="75000"/>
                  </a:schemeClr>
                </a:solidFill>
              </a:rPr>
              <a:t> </a:t>
            </a:r>
            <a:r>
              <a:rPr lang="en-US" sz="2000" b="1" dirty="0" err="1">
                <a:solidFill>
                  <a:schemeClr val="accent2">
                    <a:lumMod val="75000"/>
                  </a:schemeClr>
                </a:solidFill>
              </a:rPr>
              <a:t>thân</a:t>
            </a:r>
            <a:r>
              <a:rPr lang="en-US" sz="2000" b="1" dirty="0">
                <a:solidFill>
                  <a:schemeClr val="accent2">
                    <a:lumMod val="75000"/>
                  </a:schemeClr>
                </a:solidFill>
              </a:rPr>
              <a:t> </a:t>
            </a:r>
            <a:r>
              <a:rPr lang="en-US" sz="2000" b="1" dirty="0" err="1">
                <a:solidFill>
                  <a:schemeClr val="accent2">
                    <a:lumMod val="75000"/>
                  </a:schemeClr>
                </a:solidFill>
              </a:rPr>
              <a:t>về</a:t>
            </a:r>
            <a:r>
              <a:rPr lang="en-US" sz="2000" b="1" dirty="0">
                <a:solidFill>
                  <a:schemeClr val="accent2">
                    <a:lumMod val="75000"/>
                  </a:schemeClr>
                </a:solidFill>
              </a:rPr>
              <a:t> </a:t>
            </a:r>
            <a:r>
              <a:rPr lang="en-US" sz="2000" b="1" dirty="0" err="1">
                <a:solidFill>
                  <a:schemeClr val="accent2">
                    <a:lumMod val="75000"/>
                  </a:schemeClr>
                </a:solidFill>
              </a:rPr>
              <a:t>quyền</a:t>
            </a:r>
            <a:r>
              <a:rPr lang="en-US" sz="2000" b="1" dirty="0">
                <a:solidFill>
                  <a:schemeClr val="accent2">
                    <a:lumMod val="75000"/>
                  </a:schemeClr>
                </a:solidFill>
              </a:rPr>
              <a:t> </a:t>
            </a:r>
            <a:r>
              <a:rPr lang="en-US" sz="2000" b="1" dirty="0" err="1">
                <a:solidFill>
                  <a:schemeClr val="accent2">
                    <a:lumMod val="75000"/>
                  </a:schemeClr>
                </a:solidFill>
              </a:rPr>
              <a:t>và</a:t>
            </a:r>
            <a:r>
              <a:rPr lang="en-US" sz="2000" b="1" dirty="0">
                <a:solidFill>
                  <a:schemeClr val="accent2">
                    <a:lumMod val="75000"/>
                  </a:schemeClr>
                </a:solidFill>
              </a:rPr>
              <a:t> </a:t>
            </a:r>
            <a:r>
              <a:rPr lang="en-US" sz="2000" b="1" dirty="0" err="1">
                <a:solidFill>
                  <a:schemeClr val="accent2">
                    <a:lumMod val="75000"/>
                  </a:schemeClr>
                </a:solidFill>
              </a:rPr>
              <a:t>nghĩa</a:t>
            </a:r>
            <a:r>
              <a:rPr lang="en-US" sz="2000" b="1" dirty="0">
                <a:solidFill>
                  <a:schemeClr val="accent2">
                    <a:lumMod val="75000"/>
                  </a:schemeClr>
                </a:solidFill>
              </a:rPr>
              <a:t> </a:t>
            </a:r>
            <a:r>
              <a:rPr lang="en-US" sz="2000" b="1" dirty="0" err="1">
                <a:solidFill>
                  <a:schemeClr val="accent2">
                    <a:lumMod val="75000"/>
                  </a:schemeClr>
                </a:solidFill>
              </a:rPr>
              <a:t>vụ</a:t>
            </a:r>
            <a:r>
              <a:rPr lang="en-US" sz="2000" b="1" dirty="0">
                <a:solidFill>
                  <a:schemeClr val="accent2">
                    <a:lumMod val="75000"/>
                  </a:schemeClr>
                </a:solidFill>
              </a:rPr>
              <a:t> </a:t>
            </a:r>
            <a:r>
              <a:rPr lang="en-US" sz="2000" b="1" dirty="0" err="1">
                <a:solidFill>
                  <a:schemeClr val="accent2">
                    <a:lumMod val="75000"/>
                  </a:schemeClr>
                </a:solidFill>
              </a:rPr>
              <a:t>của</a:t>
            </a:r>
            <a:r>
              <a:rPr lang="en-US" sz="2000" b="1" dirty="0">
                <a:solidFill>
                  <a:schemeClr val="accent2">
                    <a:lumMod val="75000"/>
                  </a:schemeClr>
                </a:solidFill>
              </a:rPr>
              <a:t> </a:t>
            </a:r>
            <a:r>
              <a:rPr lang="en-US" sz="2000" b="1" dirty="0" err="1">
                <a:solidFill>
                  <a:schemeClr val="accent2">
                    <a:lumMod val="75000"/>
                  </a:schemeClr>
                </a:solidFill>
              </a:rPr>
              <a:t>công</a:t>
            </a:r>
            <a:r>
              <a:rPr lang="en-US" sz="2000" b="1" dirty="0">
                <a:solidFill>
                  <a:schemeClr val="accent2">
                    <a:lumMod val="75000"/>
                  </a:schemeClr>
                </a:solidFill>
              </a:rPr>
              <a:t> </a:t>
            </a:r>
            <a:r>
              <a:rPr lang="en-US" sz="2000" b="1" dirty="0" err="1">
                <a:solidFill>
                  <a:schemeClr val="accent2">
                    <a:lumMod val="75000"/>
                  </a:schemeClr>
                </a:solidFill>
              </a:rPr>
              <a:t>dân</a:t>
            </a:r>
            <a:r>
              <a:rPr lang="en-US" sz="2000" b="1" dirty="0">
                <a:solidFill>
                  <a:schemeClr val="accent2">
                    <a:lumMod val="75000"/>
                  </a:schemeClr>
                </a:solidFill>
              </a:rPr>
              <a:t> </a:t>
            </a:r>
            <a:r>
              <a:rPr lang="en-US" sz="2000" b="1" dirty="0" err="1">
                <a:solidFill>
                  <a:schemeClr val="accent2">
                    <a:lumMod val="75000"/>
                  </a:schemeClr>
                </a:solidFill>
              </a:rPr>
              <a:t>khi</a:t>
            </a:r>
            <a:r>
              <a:rPr lang="en-US" sz="2000" b="1" dirty="0">
                <a:solidFill>
                  <a:schemeClr val="accent2">
                    <a:lumMod val="75000"/>
                  </a:schemeClr>
                </a:solidFill>
              </a:rPr>
              <a:t> </a:t>
            </a:r>
            <a:r>
              <a:rPr lang="en-US" sz="2000" b="1" dirty="0" err="1">
                <a:solidFill>
                  <a:schemeClr val="accent2">
                    <a:lumMod val="75000"/>
                  </a:schemeClr>
                </a:solidFill>
              </a:rPr>
              <a:t>tham</a:t>
            </a:r>
            <a:r>
              <a:rPr lang="en-US" sz="2000" b="1" dirty="0">
                <a:solidFill>
                  <a:schemeClr val="accent2">
                    <a:lumMod val="75000"/>
                  </a:schemeClr>
                </a:solidFill>
              </a:rPr>
              <a:t> </a:t>
            </a:r>
            <a:r>
              <a:rPr lang="en-US" sz="2000" b="1" dirty="0" err="1">
                <a:solidFill>
                  <a:schemeClr val="accent2">
                    <a:lumMod val="75000"/>
                  </a:schemeClr>
                </a:solidFill>
              </a:rPr>
              <a:t>gia</a:t>
            </a:r>
            <a:r>
              <a:rPr lang="en-US" sz="2000" b="1" dirty="0">
                <a:solidFill>
                  <a:schemeClr val="accent2">
                    <a:lumMod val="75000"/>
                  </a:schemeClr>
                </a:solidFill>
              </a:rPr>
              <a:t> </a:t>
            </a:r>
            <a:r>
              <a:rPr lang="en-US" sz="2000" b="1" dirty="0" err="1">
                <a:solidFill>
                  <a:schemeClr val="accent2">
                    <a:lumMod val="75000"/>
                  </a:schemeClr>
                </a:solidFill>
              </a:rPr>
              <a:t>hoạt</a:t>
            </a:r>
            <a:r>
              <a:rPr lang="en-US" sz="2000" b="1" dirty="0">
                <a:solidFill>
                  <a:schemeClr val="accent2">
                    <a:lumMod val="75000"/>
                  </a:schemeClr>
                </a:solidFill>
              </a:rPr>
              <a:t> </a:t>
            </a:r>
            <a:r>
              <a:rPr lang="en-US" sz="2000" b="1" dirty="0" err="1">
                <a:solidFill>
                  <a:schemeClr val="accent2">
                    <a:lumMod val="75000"/>
                  </a:schemeClr>
                </a:solidFill>
              </a:rPr>
              <a:t>động</a:t>
            </a:r>
            <a:r>
              <a:rPr lang="en-US" sz="2000" b="1" dirty="0">
                <a:solidFill>
                  <a:schemeClr val="accent2">
                    <a:lumMod val="75000"/>
                  </a:schemeClr>
                </a:solidFill>
              </a:rPr>
              <a:t> </a:t>
            </a:r>
            <a:r>
              <a:rPr lang="en-US" sz="2000" b="1" dirty="0" err="1">
                <a:solidFill>
                  <a:schemeClr val="accent2">
                    <a:lumMod val="75000"/>
                  </a:schemeClr>
                </a:solidFill>
              </a:rPr>
              <a:t>kinh</a:t>
            </a:r>
            <a:r>
              <a:rPr lang="en-US" sz="2000" b="1" dirty="0">
                <a:solidFill>
                  <a:schemeClr val="accent2">
                    <a:lumMod val="75000"/>
                  </a:schemeClr>
                </a:solidFill>
              </a:rPr>
              <a:t> </a:t>
            </a:r>
            <a:r>
              <a:rPr lang="en-US" sz="2000" b="1" dirty="0" err="1">
                <a:solidFill>
                  <a:schemeClr val="accent2">
                    <a:lumMod val="75000"/>
                  </a:schemeClr>
                </a:solidFill>
              </a:rPr>
              <a:t>doanh</a:t>
            </a:r>
            <a:r>
              <a:rPr lang="en-US" sz="2000" b="1" dirty="0">
                <a:solidFill>
                  <a:schemeClr val="accent2">
                    <a:lumMod val="75000"/>
                  </a:schemeClr>
                </a:solidFill>
              </a:rPr>
              <a:t>.</a:t>
            </a:r>
          </a:p>
        </p:txBody>
      </p:sp>
      <p:pic>
        <p:nvPicPr>
          <p:cNvPr id="2050" name="Picture 2" descr="Free Vector | Flea market concept hand drawn">
            <a:extLst>
              <a:ext uri="{FF2B5EF4-FFF2-40B4-BE49-F238E27FC236}">
                <a16:creationId xmlns:a16="http://schemas.microsoft.com/office/drawing/2014/main" id="{236C5B03-159C-66D0-B963-F248003EA3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6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p:cNvGrpSpPr/>
        <p:nvPr/>
      </p:nvGrpSpPr>
      <p:grpSpPr>
        <a:xfrm>
          <a:off x="0" y="0"/>
          <a:ext cx="0" cy="0"/>
          <a:chOff x="0" y="0"/>
          <a:chExt cx="0" cy="0"/>
        </a:xfrm>
      </p:grpSpPr>
      <p:cxnSp>
        <p:nvCxnSpPr>
          <p:cNvPr id="1279" name="Google Shape;1279;p46"/>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1280" name="Google Shape;1280;p46"/>
          <p:cNvGrpSpPr/>
          <p:nvPr/>
        </p:nvGrpSpPr>
        <p:grpSpPr>
          <a:xfrm>
            <a:off x="4684525" y="947121"/>
            <a:ext cx="4615625" cy="3376024"/>
            <a:chOff x="4378918" y="787463"/>
            <a:chExt cx="4615625" cy="3376024"/>
          </a:xfrm>
        </p:grpSpPr>
        <p:grpSp>
          <p:nvGrpSpPr>
            <p:cNvPr id="1281" name="Google Shape;1281;p46"/>
            <p:cNvGrpSpPr/>
            <p:nvPr/>
          </p:nvGrpSpPr>
          <p:grpSpPr>
            <a:xfrm>
              <a:off x="4946002" y="1297581"/>
              <a:ext cx="4048541" cy="2759087"/>
              <a:chOff x="1875500" y="3086675"/>
              <a:chExt cx="2985650" cy="2034725"/>
            </a:xfrm>
          </p:grpSpPr>
          <p:sp>
            <p:nvSpPr>
              <p:cNvPr id="1282" name="Google Shape;1282;p4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rot="4139520" flipH="1">
              <a:off x="7566194" y="2818469"/>
              <a:ext cx="1008064" cy="1130122"/>
              <a:chOff x="4326150" y="1139100"/>
              <a:chExt cx="1903050" cy="2133850"/>
            </a:xfrm>
          </p:grpSpPr>
          <p:sp>
            <p:nvSpPr>
              <p:cNvPr id="1285" name="Google Shape;1285;p4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6"/>
            <p:cNvGrpSpPr/>
            <p:nvPr/>
          </p:nvGrpSpPr>
          <p:grpSpPr>
            <a:xfrm rot="-781858" flipH="1">
              <a:off x="4449502" y="3239073"/>
              <a:ext cx="611083" cy="695869"/>
              <a:chOff x="238125" y="3155250"/>
              <a:chExt cx="1567526" cy="1785017"/>
            </a:xfrm>
          </p:grpSpPr>
          <p:sp>
            <p:nvSpPr>
              <p:cNvPr id="1304" name="Google Shape;1304;p4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46"/>
            <p:cNvGrpSpPr/>
            <p:nvPr/>
          </p:nvGrpSpPr>
          <p:grpSpPr>
            <a:xfrm rot="-6014645">
              <a:off x="4595392" y="3450519"/>
              <a:ext cx="462065" cy="824590"/>
              <a:chOff x="4588600" y="388175"/>
              <a:chExt cx="2739150" cy="4888225"/>
            </a:xfrm>
          </p:grpSpPr>
          <p:sp>
            <p:nvSpPr>
              <p:cNvPr id="1307" name="Google Shape;1307;p4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46"/>
            <p:cNvSpPr/>
            <p:nvPr/>
          </p:nvSpPr>
          <p:spPr>
            <a:xfrm>
              <a:off x="4817975" y="3963025"/>
              <a:ext cx="3847800" cy="1650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6"/>
            <p:cNvGrpSpPr/>
            <p:nvPr/>
          </p:nvGrpSpPr>
          <p:grpSpPr>
            <a:xfrm>
              <a:off x="6316494" y="1418874"/>
              <a:ext cx="1798490" cy="2584504"/>
              <a:chOff x="1994500" y="238125"/>
              <a:chExt cx="3611425" cy="5188725"/>
            </a:xfrm>
          </p:grpSpPr>
          <p:sp>
            <p:nvSpPr>
              <p:cNvPr id="1311" name="Google Shape;1311;p46"/>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6"/>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6"/>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6"/>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6"/>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6"/>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6"/>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6"/>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6"/>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6"/>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6"/>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6"/>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6"/>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6"/>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6"/>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6"/>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6"/>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6"/>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6"/>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6"/>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6"/>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6"/>
            <p:cNvGrpSpPr/>
            <p:nvPr/>
          </p:nvGrpSpPr>
          <p:grpSpPr>
            <a:xfrm>
              <a:off x="5627692" y="2007300"/>
              <a:ext cx="1168292" cy="1996065"/>
              <a:chOff x="5303215" y="2406813"/>
              <a:chExt cx="850656" cy="1453375"/>
            </a:xfrm>
          </p:grpSpPr>
          <p:sp>
            <p:nvSpPr>
              <p:cNvPr id="1343" name="Google Shape;1343;p46"/>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6"/>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46"/>
            <p:cNvGrpSpPr/>
            <p:nvPr/>
          </p:nvGrpSpPr>
          <p:grpSpPr>
            <a:xfrm>
              <a:off x="4849500" y="3046258"/>
              <a:ext cx="1681052" cy="1028827"/>
              <a:chOff x="2361225" y="2131200"/>
              <a:chExt cx="866075" cy="530050"/>
            </a:xfrm>
          </p:grpSpPr>
          <p:sp>
            <p:nvSpPr>
              <p:cNvPr id="1397" name="Google Shape;1397;p46"/>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46"/>
            <p:cNvGrpSpPr/>
            <p:nvPr/>
          </p:nvGrpSpPr>
          <p:grpSpPr>
            <a:xfrm rot="2262199" flipH="1">
              <a:off x="4447035" y="1281510"/>
              <a:ext cx="1914928" cy="876619"/>
              <a:chOff x="3910550" y="2152200"/>
              <a:chExt cx="1067175" cy="488550"/>
            </a:xfrm>
          </p:grpSpPr>
          <p:sp>
            <p:nvSpPr>
              <p:cNvPr id="1424" name="Google Shape;1424;p4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46"/>
            <p:cNvSpPr/>
            <p:nvPr/>
          </p:nvSpPr>
          <p:spPr>
            <a:xfrm>
              <a:off x="5181675" y="23719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8031175" y="15690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5811300" y="101927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75F413AA-46DB-F824-96DD-E460C5AC5533}"/>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SVN-Russell" panose="02040603050506020204" pitchFamily="18" charset="0"/>
              </a:rPr>
              <a:t>KHÁM PHÁ</a:t>
            </a:r>
          </a:p>
        </p:txBody>
      </p:sp>
      <p:sp>
        <p:nvSpPr>
          <p:cNvPr id="7" name="TextBox 77">
            <a:extLst>
              <a:ext uri="{FF2B5EF4-FFF2-40B4-BE49-F238E27FC236}">
                <a16:creationId xmlns:a16="http://schemas.microsoft.com/office/drawing/2014/main" id="{4CB18F33-BD2F-036B-191A-A964A05B2051}"/>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Hoạt</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động</a:t>
            </a:r>
            <a:r>
              <a:rPr lang="en-US" sz="4000" dirty="0">
                <a:solidFill>
                  <a:schemeClr val="bg2"/>
                </a:solidFill>
                <a:latin typeface="SVN-Russell" panose="020406030505060202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id="{9BAD8263-1B74-6D21-DAE6-FDB2F119BBF2}"/>
            </a:ext>
          </a:extLst>
        </p:cNvPr>
        <p:cNvGrpSpPr/>
        <p:nvPr/>
      </p:nvGrpSpPr>
      <p:grpSpPr>
        <a:xfrm>
          <a:off x="0" y="0"/>
          <a:ext cx="0" cy="0"/>
          <a:chOff x="0" y="0"/>
          <a:chExt cx="0" cy="0"/>
        </a:xfrm>
      </p:grpSpPr>
      <p:cxnSp>
        <p:nvCxnSpPr>
          <p:cNvPr id="1279" name="Google Shape;1279;p46">
            <a:extLst>
              <a:ext uri="{FF2B5EF4-FFF2-40B4-BE49-F238E27FC236}">
                <a16:creationId xmlns:a16="http://schemas.microsoft.com/office/drawing/2014/main" id="{A0438797-15B4-40CC-3336-37D461A6D9E8}"/>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
        <p:nvSpPr>
          <p:cNvPr id="7" name="TextBox 77">
            <a:extLst>
              <a:ext uri="{FF2B5EF4-FFF2-40B4-BE49-F238E27FC236}">
                <a16:creationId xmlns:a16="http://schemas.microsoft.com/office/drawing/2014/main" id="{2DB8C9F7-FFD3-7FC7-E327-D2052E1C6FD9}"/>
              </a:ext>
            </a:extLst>
          </p:cNvPr>
          <p:cNvSpPr txBox="1"/>
          <p:nvPr/>
        </p:nvSpPr>
        <p:spPr>
          <a:xfrm>
            <a:off x="2820413" y="374446"/>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2"/>
                </a:solidFill>
                <a:latin typeface="SVN-Russell" panose="02040603050506020204" pitchFamily="18" charset="0"/>
              </a:rPr>
              <a:t>Nhiệm</a:t>
            </a:r>
            <a:r>
              <a:rPr lang="en-US" sz="4000" dirty="0">
                <a:solidFill>
                  <a:schemeClr val="bg2"/>
                </a:solidFill>
                <a:latin typeface="SVN-Russell" panose="02040603050506020204" pitchFamily="18" charset="0"/>
              </a:rPr>
              <a:t> </a:t>
            </a:r>
            <a:r>
              <a:rPr lang="en-US" sz="4000" dirty="0" err="1">
                <a:solidFill>
                  <a:schemeClr val="bg2"/>
                </a:solidFill>
                <a:latin typeface="SVN-Russell" panose="02040603050506020204" pitchFamily="18" charset="0"/>
              </a:rPr>
              <a:t>vụ</a:t>
            </a:r>
            <a:r>
              <a:rPr lang="en-US" sz="4000" dirty="0">
                <a:solidFill>
                  <a:schemeClr val="bg2"/>
                </a:solidFill>
                <a:latin typeface="SVN-Russell" panose="02040603050506020204" pitchFamily="18" charset="0"/>
              </a:rPr>
              <a:t> 1</a:t>
            </a:r>
          </a:p>
        </p:txBody>
      </p:sp>
      <p:sp>
        <p:nvSpPr>
          <p:cNvPr id="2" name="TextBox 1">
            <a:extLst>
              <a:ext uri="{FF2B5EF4-FFF2-40B4-BE49-F238E27FC236}">
                <a16:creationId xmlns:a16="http://schemas.microsoft.com/office/drawing/2014/main" id="{CF7FA54F-202D-0FF3-486C-01F62C4915D4}"/>
              </a:ext>
            </a:extLst>
          </p:cNvPr>
          <p:cNvSpPr txBox="1"/>
          <p:nvPr/>
        </p:nvSpPr>
        <p:spPr>
          <a:xfrm>
            <a:off x="1133048" y="1463209"/>
            <a:ext cx="7102953" cy="2946103"/>
          </a:xfrm>
          <a:prstGeom prst="horizontalScroll">
            <a:avLst/>
          </a:prstGeom>
          <a:solidFill>
            <a:schemeClr val="bg2"/>
          </a:solidFill>
          <a:ln>
            <a:solidFill>
              <a:schemeClr val="tx1"/>
            </a:solidFill>
          </a:ln>
        </p:spPr>
        <p:txBody>
          <a:bodyPr wrap="square" rtlCol="0">
            <a:spAutoFit/>
          </a:bodyPr>
          <a:lstStyle/>
          <a:p>
            <a:pPr algn="ctr">
              <a:lnSpc>
                <a:spcPct val="150000"/>
              </a:lnSpc>
            </a:pPr>
            <a:r>
              <a:rPr lang="vi-VN" sz="3200" b="1" dirty="0">
                <a:solidFill>
                  <a:schemeClr val="tx1"/>
                </a:solidFill>
              </a:rPr>
              <a:t>Tìm hiểu về quy định cơ bản của pháp luật về quyền và nghĩa vụ</a:t>
            </a:r>
            <a:r>
              <a:rPr lang="en-US" sz="3200" b="1" dirty="0">
                <a:solidFill>
                  <a:schemeClr val="tx1"/>
                </a:solidFill>
              </a:rPr>
              <a:t> </a:t>
            </a:r>
            <a:r>
              <a:rPr lang="vi-VN" sz="3200" b="1" dirty="0">
                <a:solidFill>
                  <a:schemeClr val="tx1"/>
                </a:solidFill>
              </a:rPr>
              <a:t>công dân trong kinh doanh</a:t>
            </a:r>
            <a:endParaRPr lang="en-US" sz="3200" b="1" dirty="0">
              <a:solidFill>
                <a:schemeClr val="tx1"/>
              </a:solidFill>
            </a:endParaRPr>
          </a:p>
        </p:txBody>
      </p:sp>
    </p:spTree>
    <p:extLst>
      <p:ext uri="{BB962C8B-B14F-4D97-AF65-F5344CB8AC3E}">
        <p14:creationId xmlns:p14="http://schemas.microsoft.com/office/powerpoint/2010/main" val="1682814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48"/>
        <p:cNvGrpSpPr/>
        <p:nvPr/>
      </p:nvGrpSpPr>
      <p:grpSpPr>
        <a:xfrm>
          <a:off x="0" y="0"/>
          <a:ext cx="0" cy="0"/>
          <a:chOff x="0" y="0"/>
          <a:chExt cx="0" cy="0"/>
        </a:xfrm>
      </p:grpSpPr>
      <p:grpSp>
        <p:nvGrpSpPr>
          <p:cNvPr id="750" name="Google Shape;750;p37"/>
          <p:cNvGrpSpPr/>
          <p:nvPr/>
        </p:nvGrpSpPr>
        <p:grpSpPr>
          <a:xfrm rot="5523925">
            <a:off x="-257072" y="912344"/>
            <a:ext cx="1478489" cy="1657387"/>
            <a:chOff x="4326150" y="1139100"/>
            <a:chExt cx="1903050" cy="2133850"/>
          </a:xfrm>
        </p:grpSpPr>
        <p:sp>
          <p:nvSpPr>
            <p:cNvPr id="751" name="Google Shape;751;p37"/>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7"/>
          <p:cNvGrpSpPr/>
          <p:nvPr/>
        </p:nvGrpSpPr>
        <p:grpSpPr>
          <a:xfrm rot="4820603">
            <a:off x="1609854" y="-420342"/>
            <a:ext cx="1147543" cy="1306762"/>
            <a:chOff x="238125" y="3155250"/>
            <a:chExt cx="1567526" cy="1785017"/>
          </a:xfrm>
        </p:grpSpPr>
        <p:sp>
          <p:nvSpPr>
            <p:cNvPr id="770" name="Google Shape;770;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7"/>
          <p:cNvGrpSpPr/>
          <p:nvPr/>
        </p:nvGrpSpPr>
        <p:grpSpPr>
          <a:xfrm rot="10447753" flipH="1">
            <a:off x="1000641" y="-527100"/>
            <a:ext cx="867657" cy="1548937"/>
            <a:chOff x="4588600" y="388175"/>
            <a:chExt cx="2739150" cy="4888225"/>
          </a:xfrm>
        </p:grpSpPr>
        <p:sp>
          <p:nvSpPr>
            <p:cNvPr id="773" name="Google Shape;773;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7"/>
          <p:cNvGrpSpPr/>
          <p:nvPr/>
        </p:nvGrpSpPr>
        <p:grpSpPr>
          <a:xfrm rot="-6176062">
            <a:off x="7826295" y="2648818"/>
            <a:ext cx="1478503" cy="1657511"/>
            <a:chOff x="4326150" y="1139100"/>
            <a:chExt cx="1903050" cy="2133850"/>
          </a:xfrm>
        </p:grpSpPr>
        <p:sp>
          <p:nvSpPr>
            <p:cNvPr id="776" name="Google Shape;776;p37"/>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7"/>
          <p:cNvGrpSpPr/>
          <p:nvPr/>
        </p:nvGrpSpPr>
        <p:grpSpPr>
          <a:xfrm rot="-6879424">
            <a:off x="6357402" y="4347836"/>
            <a:ext cx="1147503" cy="1306717"/>
            <a:chOff x="238125" y="3155250"/>
            <a:chExt cx="1567526" cy="1785017"/>
          </a:xfrm>
        </p:grpSpPr>
        <p:sp>
          <p:nvSpPr>
            <p:cNvPr id="795" name="Google Shape;795;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7"/>
          <p:cNvGrpSpPr/>
          <p:nvPr/>
        </p:nvGrpSpPr>
        <p:grpSpPr>
          <a:xfrm rot="-1251654" flipH="1">
            <a:off x="7217284" y="4018594"/>
            <a:ext cx="867666" cy="1548765"/>
            <a:chOff x="4588600" y="388175"/>
            <a:chExt cx="2739150" cy="4888225"/>
          </a:xfrm>
        </p:grpSpPr>
        <p:sp>
          <p:nvSpPr>
            <p:cNvPr id="798" name="Google Shape;798;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37"/>
          <p:cNvGrpSpPr/>
          <p:nvPr/>
        </p:nvGrpSpPr>
        <p:grpSpPr>
          <a:xfrm rot="-7717046" flipH="1">
            <a:off x="6847286" y="-306063"/>
            <a:ext cx="867673" cy="1549117"/>
            <a:chOff x="4588600" y="388175"/>
            <a:chExt cx="2739150" cy="4888225"/>
          </a:xfrm>
        </p:grpSpPr>
        <p:sp>
          <p:nvSpPr>
            <p:cNvPr id="801" name="Google Shape;801;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7"/>
          <p:cNvGrpSpPr/>
          <p:nvPr/>
        </p:nvGrpSpPr>
        <p:grpSpPr>
          <a:xfrm rot="3346089" flipH="1">
            <a:off x="1571865" y="4012259"/>
            <a:ext cx="867696" cy="1549150"/>
            <a:chOff x="4588600" y="388175"/>
            <a:chExt cx="2739150" cy="4888225"/>
          </a:xfrm>
        </p:grpSpPr>
        <p:sp>
          <p:nvSpPr>
            <p:cNvPr id="804" name="Google Shape;804;p37"/>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7"/>
          <p:cNvGrpSpPr/>
          <p:nvPr/>
        </p:nvGrpSpPr>
        <p:grpSpPr>
          <a:xfrm rot="-814383">
            <a:off x="748208" y="4322873"/>
            <a:ext cx="1147500" cy="1306713"/>
            <a:chOff x="238125" y="3155250"/>
            <a:chExt cx="1567526" cy="1785017"/>
          </a:xfrm>
        </p:grpSpPr>
        <p:sp>
          <p:nvSpPr>
            <p:cNvPr id="807" name="Google Shape;807;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37"/>
          <p:cNvGrpSpPr/>
          <p:nvPr/>
        </p:nvGrpSpPr>
        <p:grpSpPr>
          <a:xfrm rot="-9367448">
            <a:off x="8141892" y="467180"/>
            <a:ext cx="1147500" cy="1306713"/>
            <a:chOff x="238125" y="3155250"/>
            <a:chExt cx="1567526" cy="1785017"/>
          </a:xfrm>
        </p:grpSpPr>
        <p:sp>
          <p:nvSpPr>
            <p:cNvPr id="810" name="Google Shape;810;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p:cNvGrpSpPr/>
          <p:nvPr/>
        </p:nvGrpSpPr>
        <p:grpSpPr>
          <a:xfrm rot="2197448">
            <a:off x="-32135" y="3088619"/>
            <a:ext cx="1147471" cy="1306680"/>
            <a:chOff x="238125" y="3155250"/>
            <a:chExt cx="1567526" cy="1785017"/>
          </a:xfrm>
        </p:grpSpPr>
        <p:sp>
          <p:nvSpPr>
            <p:cNvPr id="813" name="Google Shape;813;p37"/>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6410D91E-812A-E9BB-7BCB-5A191DE1C2C6}"/>
              </a:ext>
            </a:extLst>
          </p:cNvPr>
          <p:cNvSpPr txBox="1"/>
          <p:nvPr/>
        </p:nvSpPr>
        <p:spPr>
          <a:xfrm>
            <a:off x="-12629" y="146173"/>
            <a:ext cx="9028761" cy="369332"/>
          </a:xfrm>
          <a:prstGeom prst="rect">
            <a:avLst/>
          </a:prstGeom>
          <a:solidFill>
            <a:schemeClr val="tx1"/>
          </a:solidFill>
          <a:ln>
            <a:solidFill>
              <a:schemeClr val="accent4"/>
            </a:solidFill>
          </a:ln>
        </p:spPr>
        <p:txBody>
          <a:bodyPr wrap="square" rtlCol="0">
            <a:spAutoFit/>
          </a:bodyPr>
          <a:lstStyle/>
          <a:p>
            <a:pPr algn="ctr"/>
            <a:r>
              <a:rPr lang="vi-VN" sz="1800" b="1" dirty="0">
                <a:solidFill>
                  <a:schemeClr val="accent4"/>
                </a:solidFill>
              </a:rPr>
              <a:t> Em hãy đọc thông tin, các trường hợp </a:t>
            </a:r>
            <a:r>
              <a:rPr lang="en-US" sz="1800" b="1" dirty="0" err="1">
                <a:solidFill>
                  <a:schemeClr val="accent4"/>
                </a:solidFill>
              </a:rPr>
              <a:t>trong</a:t>
            </a:r>
            <a:r>
              <a:rPr lang="en-US" sz="1800" b="1" dirty="0">
                <a:solidFill>
                  <a:schemeClr val="accent4"/>
                </a:solidFill>
              </a:rPr>
              <a:t> SGK tr. 54-55 </a:t>
            </a:r>
            <a:r>
              <a:rPr lang="vi-VN" sz="1800" b="1" dirty="0">
                <a:solidFill>
                  <a:schemeClr val="accent4"/>
                </a:solidFill>
              </a:rPr>
              <a:t>và thực hiện yêu cầu</a:t>
            </a:r>
            <a:r>
              <a:rPr lang="en-US" sz="1800" b="1" dirty="0">
                <a:solidFill>
                  <a:schemeClr val="accent4"/>
                </a:solidFill>
              </a:rPr>
              <a:t>.</a:t>
            </a:r>
          </a:p>
        </p:txBody>
      </p:sp>
      <p:pic>
        <p:nvPicPr>
          <p:cNvPr id="3" name="Picture 2">
            <a:extLst>
              <a:ext uri="{FF2B5EF4-FFF2-40B4-BE49-F238E27FC236}">
                <a16:creationId xmlns:a16="http://schemas.microsoft.com/office/drawing/2014/main" id="{86AA2D30-31FB-B8A2-2B8F-17E1186F88A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2156" y="644871"/>
            <a:ext cx="4424133" cy="2123439"/>
          </a:xfrm>
          <a:prstGeom prst="rect">
            <a:avLst/>
          </a:prstGeom>
        </p:spPr>
      </p:pic>
      <p:pic>
        <p:nvPicPr>
          <p:cNvPr id="6" name="Picture 5">
            <a:extLst>
              <a:ext uri="{FF2B5EF4-FFF2-40B4-BE49-F238E27FC236}">
                <a16:creationId xmlns:a16="http://schemas.microsoft.com/office/drawing/2014/main" id="{6C1026F0-F3FF-8A08-FC34-6FB57122B8E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72925" y="3079397"/>
            <a:ext cx="4199075" cy="1858550"/>
          </a:xfrm>
          <a:prstGeom prst="rect">
            <a:avLst/>
          </a:prstGeom>
        </p:spPr>
      </p:pic>
      <p:pic>
        <p:nvPicPr>
          <p:cNvPr id="11" name="Picture 10">
            <a:extLst>
              <a:ext uri="{FF2B5EF4-FFF2-40B4-BE49-F238E27FC236}">
                <a16:creationId xmlns:a16="http://schemas.microsoft.com/office/drawing/2014/main" id="{83509E52-672A-5BFD-52BD-7E3E00D204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790486" y="1680478"/>
            <a:ext cx="4279482" cy="1186028"/>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s Account Plan Project Proposal by Slidesgo">
  <a:themeElements>
    <a:clrScheme name="Simple Light">
      <a:dk1>
        <a:srgbClr val="FFFFFF"/>
      </a:dk1>
      <a:lt1>
        <a:srgbClr val="709FE4"/>
      </a:lt1>
      <a:dk2>
        <a:srgbClr val="2450A5"/>
      </a:dk2>
      <a:lt2>
        <a:srgbClr val="FFA272"/>
      </a:lt2>
      <a:accent1>
        <a:srgbClr val="F17724"/>
      </a:accent1>
      <a:accent2>
        <a:srgbClr val="F15774"/>
      </a:accent2>
      <a:accent3>
        <a:srgbClr val="DB3347"/>
      </a:accent3>
      <a:accent4>
        <a:srgbClr val="BE1B28"/>
      </a:accent4>
      <a:accent5>
        <a:srgbClr val="F1C4BA"/>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3465</Words>
  <Application>Microsoft Office PowerPoint</Application>
  <PresentationFormat>On-screen Show (16:9)</PresentationFormat>
  <Paragraphs>144</Paragraphs>
  <Slides>38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SVN-Russell</vt:lpstr>
      <vt:lpstr>SVN-Caprica Script</vt:lpstr>
      <vt:lpstr>Bebas Neue</vt:lpstr>
      <vt:lpstr>Montserrat</vt:lpstr>
      <vt:lpstr>SVN-Internation</vt:lpstr>
      <vt:lpstr>Arial</vt:lpstr>
      <vt:lpstr>Sales Account Plan Project Proposal by Slidesgo</vt:lpstr>
      <vt:lpstr>PowerPoint Presentation</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Account Plan Project Proposal</dc:title>
  <dc:creator>ACER</dc:creator>
  <cp:lastModifiedBy>Administrator</cp:lastModifiedBy>
  <cp:revision>56</cp:revision>
  <dcterms:modified xsi:type="dcterms:W3CDTF">2024-11-04T13:03:46Z</dcterms:modified>
</cp:coreProperties>
</file>