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717" r:id="rId4"/>
  </p:sldMasterIdLst>
  <p:notesMasterIdLst>
    <p:notesMasterId r:id="rId32"/>
  </p:notesMasterIdLst>
  <p:sldIdLst>
    <p:sldId id="7083" r:id="rId5"/>
    <p:sldId id="470" r:id="rId6"/>
    <p:sldId id="346" r:id="rId7"/>
    <p:sldId id="347" r:id="rId8"/>
    <p:sldId id="351" r:id="rId9"/>
    <p:sldId id="352" r:id="rId10"/>
    <p:sldId id="353" r:id="rId11"/>
    <p:sldId id="354" r:id="rId12"/>
    <p:sldId id="355" r:id="rId13"/>
    <p:sldId id="256" r:id="rId14"/>
    <p:sldId id="257" r:id="rId15"/>
    <p:sldId id="265" r:id="rId16"/>
    <p:sldId id="336" r:id="rId17"/>
    <p:sldId id="258" r:id="rId18"/>
    <p:sldId id="356" r:id="rId19"/>
    <p:sldId id="357" r:id="rId20"/>
    <p:sldId id="471" r:id="rId21"/>
    <p:sldId id="262" r:id="rId22"/>
    <p:sldId id="358" r:id="rId23"/>
    <p:sldId id="359" r:id="rId24"/>
    <p:sldId id="472" r:id="rId25"/>
    <p:sldId id="316" r:id="rId26"/>
    <p:sldId id="328" r:id="rId27"/>
    <p:sldId id="329" r:id="rId28"/>
    <p:sldId id="330" r:id="rId29"/>
    <p:sldId id="360" r:id="rId30"/>
    <p:sldId id="505" r:id="rId31"/>
  </p:sldIdLst>
  <p:sldSz cx="12192000" cy="6858000"/>
  <p:notesSz cx="6858000" cy="9144000"/>
  <p:embeddedFontLst>
    <p:embeddedFont>
      <p:font typeface="Cambria Math" panose="02040503050406030204" pitchFamily="18" charset="0"/>
      <p:regular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Constantia" panose="02030602050306030303" pitchFamily="18" charset="0"/>
      <p:regular r:id="rId38"/>
      <p:bold r:id="rId39"/>
      <p:italic r:id="rId40"/>
      <p:boldItalic r:id="rId41"/>
    </p:embeddedFont>
    <p:embeddedFont>
      <p:font typeface="DengXian" panose="02010600030101010101" pitchFamily="2" charset="-122"/>
      <p:regular r:id="rId42"/>
      <p:bold r:id="rId43"/>
    </p:embeddedFont>
    <p:embeddedFont>
      <p:font typeface="VNI-Times" pitchFamily="2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EFBCA19-5896-4D48-BDFB-948D55AB90FB}">
          <p14:sldIdLst>
            <p14:sldId id="7083"/>
            <p14:sldId id="470"/>
            <p14:sldId id="346"/>
            <p14:sldId id="347"/>
            <p14:sldId id="351"/>
            <p14:sldId id="352"/>
            <p14:sldId id="353"/>
            <p14:sldId id="354"/>
            <p14:sldId id="355"/>
            <p14:sldId id="256"/>
            <p14:sldId id="257"/>
            <p14:sldId id="265"/>
            <p14:sldId id="336"/>
            <p14:sldId id="258"/>
            <p14:sldId id="356"/>
            <p14:sldId id="357"/>
            <p14:sldId id="471"/>
            <p14:sldId id="262"/>
            <p14:sldId id="358"/>
            <p14:sldId id="359"/>
            <p14:sldId id="472"/>
            <p14:sldId id="316"/>
            <p14:sldId id="328"/>
            <p14:sldId id="329"/>
            <p14:sldId id="330"/>
            <p14:sldId id="360"/>
            <p14:sldId id="5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A95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977D9-2474-4409-9E56-A9E1441CFF2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48F5E-3CEA-4E41-A98A-988382221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39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443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759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501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901A-6DF0-45C2-B264-179078B07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6BD2F-3F3D-4C6C-A925-21402D2CC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ABA3B-F81F-4D88-AFFF-038D7B14A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FB94B-915A-4DA6-BC19-9919D0AFE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8E119-5FFB-4C19-89D1-D4888836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53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5BA71-FB81-41B9-86E9-8791F2B71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C441B9-B181-4F53-A883-C9D96E0AA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14ABA-9168-491E-ABD3-DA006B527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49EE-FCAF-47BA-8BD4-79C20913F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9BD83-FE4D-4A27-9C1E-2BD1CF1EA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51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C3F240-7389-4C88-BA47-ED79336802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94BB98-670B-4424-973D-B667BC6C6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CE548-9D74-4EB9-B434-8D218835A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2DC4E-D9F6-4292-B9AD-295E0BF8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1DB9F-7F95-4AE5-95C2-36674FC4D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38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7151" y="1905004"/>
            <a:ext cx="9437699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464" y="3657124"/>
            <a:ext cx="9432387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8/26/2024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1219200" y="1600200"/>
            <a:ext cx="9742283" cy="73152"/>
            <a:chOff x="914400" y="1200150"/>
            <a:chExt cx="7306712" cy="54864"/>
          </a:xfrm>
        </p:grpSpPr>
        <p:sp>
          <p:nvSpPr>
            <p:cNvPr id="8" name="Oval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1219200" y="4851400"/>
            <a:ext cx="9742283" cy="73152"/>
            <a:chOff x="914400" y="3638550"/>
            <a:chExt cx="7306712" cy="54864"/>
          </a:xfrm>
        </p:grpSpPr>
        <p:sp>
          <p:nvSpPr>
            <p:cNvPr id="14" name="Oval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5" name="Oval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49479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8/26/2024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528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1" y="990600"/>
            <a:ext cx="9347199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401" y="3733800"/>
            <a:ext cx="9347199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8/26/2024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13" name="Group 12"/>
          <p:cNvGrpSpPr/>
          <p:nvPr/>
        </p:nvGrpSpPr>
        <p:grpSpPr>
          <a:xfrm>
            <a:off x="3274635" y="3475736"/>
            <a:ext cx="5642734" cy="54864"/>
            <a:chOff x="2455975" y="2588441"/>
            <a:chExt cx="4232051" cy="41148"/>
          </a:xfrm>
        </p:grpSpPr>
        <p:sp>
          <p:nvSpPr>
            <p:cNvPr id="14" name="Oval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39859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803400"/>
            <a:ext cx="4775200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03400"/>
            <a:ext cx="4775200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8/26/2024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93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264" y="1803400"/>
            <a:ext cx="4771048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2514600"/>
            <a:ext cx="4775200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664" y="1803400"/>
            <a:ext cx="4771048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2514600"/>
            <a:ext cx="4775200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8/26/2024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01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8/26/2024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81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8/26/2024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09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1" y="1803401"/>
            <a:ext cx="660400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0" y="1803401"/>
            <a:ext cx="2844801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8/26/2024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1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8D9F6-10C1-44E6-BC51-B3E7AFD1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82A50-91EF-4FE2-9494-C832BF00F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21BB1-BC4F-4FF7-8BCE-3C521B561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7EFBF-A48A-4020-9080-FD69541C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945E7-4E9A-44DC-B281-F04D5509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4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219200" y="1803400"/>
            <a:ext cx="660400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339088" y="1925320"/>
            <a:ext cx="6364224" cy="402336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0" y="1803401"/>
            <a:ext cx="2844801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8/26/2024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11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8/26/2024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601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37125" y="434976"/>
            <a:ext cx="1168704" cy="5661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434976"/>
            <a:ext cx="8415942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8/26/2024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4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528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50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74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53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64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37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03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0D9-3CFC-4795-AB74-98302198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129FB-6900-4E5F-9DF9-7504A3B6D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03EE7-0AA1-4FA5-AD44-7B646320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3A847-AC2D-404D-B43E-902D2E9D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2905D-DF6F-4886-BF7D-9C83A223E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27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76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33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20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0B32-48B6-415E-B6D4-BD828146C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79737-E122-41FE-9C7E-7E15AAAE9F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37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310687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2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0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1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9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2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7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2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0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6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9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8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8" y="52865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6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</p:spTree>
    <p:extLst>
      <p:ext uri="{BB962C8B-B14F-4D97-AF65-F5344CB8AC3E}">
        <p14:creationId xmlns:p14="http://schemas.microsoft.com/office/powerpoint/2010/main" val="27430940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374133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847204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78874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38991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13CA9-1B9A-4AFC-86E6-4B96C8360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8B399-09C7-40AE-8C27-1B17F222A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0A509-7585-4675-BADA-09DB220E7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8FFE2-7424-454B-A894-F50D86B5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1D1D6-A823-49E4-9FCF-C280F59E7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E394C-48EC-47FF-A2F6-1E571A7B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842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224451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880534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952342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9443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82350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161233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53291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373237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022241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177527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31FFC-A2C3-4CB4-AF2C-E6F4F6BDA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7916A-E5EE-4A42-BC3B-23E412247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C67B0-5374-41DA-BB04-AE3CA6535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A393A8-F234-42BA-9501-6768FC2D93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F3D9C9-2DF4-4317-BE4B-270C50EBF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E3F9A-7688-479A-A775-D9306E262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7CC30C-0F66-402C-896B-893A672D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D2AE94-349E-4986-AD3D-487CA546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202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2681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840713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469752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240566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88172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798871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158374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1314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36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00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F3E1C-E0BF-4549-BFFF-DD1CF27EA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FB87E-ABAE-4B63-A6E7-2262AFC3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8CDFB5-1CF3-4C16-86A1-37C54416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9AF0A-159A-4FD7-A7D0-24DA14EE0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861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06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0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4409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09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59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52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44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8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94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4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9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9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5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2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5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7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75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521DF6-2009-4AAE-A412-FAA7FE025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29301F-4416-414B-888D-A1F8642C5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BAE53-A3E4-45BD-A7B8-CA2130A68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01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3"/>
            <a:ext cx="5384800" cy="4525963"/>
          </a:xfrm>
        </p:spPr>
        <p:txBody>
          <a:bodyPr/>
          <a:lstStyle>
            <a:lvl1pPr>
              <a:defRPr sz="3801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801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8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46" indent="0">
              <a:buNone/>
              <a:defRPr sz="2700" b="1"/>
            </a:lvl2pPr>
            <a:lvl3pPr marL="1219292" indent="0">
              <a:buNone/>
              <a:defRPr sz="2400" b="1"/>
            </a:lvl3pPr>
            <a:lvl4pPr marL="1828937" indent="0">
              <a:buNone/>
              <a:defRPr sz="2200" b="1"/>
            </a:lvl4pPr>
            <a:lvl5pPr marL="2438582" indent="0">
              <a:buNone/>
              <a:defRPr sz="2200" b="1"/>
            </a:lvl5pPr>
            <a:lvl6pPr marL="3048228" indent="0">
              <a:buNone/>
              <a:defRPr sz="2200" b="1"/>
            </a:lvl6pPr>
            <a:lvl7pPr marL="3657874" indent="0">
              <a:buNone/>
              <a:defRPr sz="2200" b="1"/>
            </a:lvl7pPr>
            <a:lvl8pPr marL="4267519" indent="0">
              <a:buNone/>
              <a:defRPr sz="2200" b="1"/>
            </a:lvl8pPr>
            <a:lvl9pPr marL="487716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8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46" indent="0">
              <a:buNone/>
              <a:defRPr sz="2700" b="1"/>
            </a:lvl2pPr>
            <a:lvl3pPr marL="1219292" indent="0">
              <a:buNone/>
              <a:defRPr sz="2400" b="1"/>
            </a:lvl3pPr>
            <a:lvl4pPr marL="1828937" indent="0">
              <a:buNone/>
              <a:defRPr sz="2200" b="1"/>
            </a:lvl4pPr>
            <a:lvl5pPr marL="2438582" indent="0">
              <a:buNone/>
              <a:defRPr sz="2200" b="1"/>
            </a:lvl5pPr>
            <a:lvl6pPr marL="3048228" indent="0">
              <a:buNone/>
              <a:defRPr sz="2200" b="1"/>
            </a:lvl6pPr>
            <a:lvl7pPr marL="3657874" indent="0">
              <a:buNone/>
              <a:defRPr sz="2200" b="1"/>
            </a:lvl7pPr>
            <a:lvl8pPr marL="4267519" indent="0">
              <a:buNone/>
              <a:defRPr sz="2200" b="1"/>
            </a:lvl8pPr>
            <a:lvl9pPr marL="487716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8"/>
            <a:ext cx="538903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5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3" y="1031258"/>
            <a:ext cx="9912735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8" tIns="45724" rIns="91448" bIns="45724" rtlCol="0" anchor="ctr"/>
          <a:lstStyle/>
          <a:p>
            <a:pPr marL="0" marR="0" lvl="0" indent="0" algn="ctr" defTabSz="91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0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8" tIns="45724" rIns="91448" bIns="45724" rtlCol="0" anchor="ctr"/>
          <a:lstStyle/>
          <a:p>
            <a:pPr marL="0" marR="0" lvl="0" indent="0" algn="ctr" defTabSz="91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9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22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1"/>
            </a:lvl1pPr>
            <a:lvl2pPr>
              <a:defRPr sz="3801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46" indent="0">
              <a:buNone/>
              <a:defRPr sz="1601"/>
            </a:lvl2pPr>
            <a:lvl3pPr marL="1219292" indent="0">
              <a:buNone/>
              <a:defRPr sz="1401"/>
            </a:lvl3pPr>
            <a:lvl4pPr marL="1828937" indent="0">
              <a:buNone/>
              <a:defRPr sz="1200"/>
            </a:lvl4pPr>
            <a:lvl5pPr marL="2438582" indent="0">
              <a:buNone/>
              <a:defRPr sz="1200"/>
            </a:lvl5pPr>
            <a:lvl6pPr marL="3048228" indent="0">
              <a:buNone/>
              <a:defRPr sz="1200"/>
            </a:lvl6pPr>
            <a:lvl7pPr marL="3657874" indent="0">
              <a:buNone/>
              <a:defRPr sz="1200"/>
            </a:lvl7pPr>
            <a:lvl8pPr marL="4267519" indent="0">
              <a:buNone/>
              <a:defRPr sz="1200"/>
            </a:lvl8pPr>
            <a:lvl9pPr marL="48771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</p:spPr>
        <p:txBody>
          <a:bodyPr/>
          <a:lstStyle>
            <a:lvl1pPr marL="0" indent="0">
              <a:buNone/>
              <a:defRPr sz="4301"/>
            </a:lvl1pPr>
            <a:lvl2pPr marL="609646" indent="0">
              <a:buNone/>
              <a:defRPr sz="3801"/>
            </a:lvl2pPr>
            <a:lvl3pPr marL="1219292" indent="0">
              <a:buNone/>
              <a:defRPr sz="3200"/>
            </a:lvl3pPr>
            <a:lvl4pPr marL="1828937" indent="0">
              <a:buNone/>
              <a:defRPr sz="2700"/>
            </a:lvl4pPr>
            <a:lvl5pPr marL="2438582" indent="0">
              <a:buNone/>
              <a:defRPr sz="2700"/>
            </a:lvl5pPr>
            <a:lvl6pPr marL="3048228" indent="0">
              <a:buNone/>
              <a:defRPr sz="2700"/>
            </a:lvl6pPr>
            <a:lvl7pPr marL="3657874" indent="0">
              <a:buNone/>
              <a:defRPr sz="2700"/>
            </a:lvl7pPr>
            <a:lvl8pPr marL="4267519" indent="0">
              <a:buNone/>
              <a:defRPr sz="2700"/>
            </a:lvl8pPr>
            <a:lvl9pPr marL="4877165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46" indent="0">
              <a:buNone/>
              <a:defRPr sz="1601"/>
            </a:lvl2pPr>
            <a:lvl3pPr marL="1219292" indent="0">
              <a:buNone/>
              <a:defRPr sz="1401"/>
            </a:lvl3pPr>
            <a:lvl4pPr marL="1828937" indent="0">
              <a:buNone/>
              <a:defRPr sz="1200"/>
            </a:lvl4pPr>
            <a:lvl5pPr marL="2438582" indent="0">
              <a:buNone/>
              <a:defRPr sz="1200"/>
            </a:lvl5pPr>
            <a:lvl6pPr marL="3048228" indent="0">
              <a:buNone/>
              <a:defRPr sz="1200"/>
            </a:lvl6pPr>
            <a:lvl7pPr marL="3657874" indent="0">
              <a:buNone/>
              <a:defRPr sz="1200"/>
            </a:lvl7pPr>
            <a:lvl8pPr marL="4267519" indent="0">
              <a:buNone/>
              <a:defRPr sz="1200"/>
            </a:lvl8pPr>
            <a:lvl9pPr marL="48771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3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4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64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6EAEA-AE2C-4F79-A54B-D327A93A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32A52-89E0-41C0-AC8E-FC6AF01F6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6BC3CB-10A0-45FA-B128-E4A0C5C91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07FD56-EE37-419D-AE05-E876575AE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237AC-FAFD-4650-B8CB-EEC29742B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2EDD8-53B3-471E-AEF7-D270623A8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021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2" y="6356354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2" y="6356354"/>
            <a:ext cx="3860799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60" y="6382171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918593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C8B51-993B-4BF4-806E-EDD78BF1C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557B0A-301B-4167-8C72-97A9EBF0F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CAB47C-F4FF-4994-A33B-2C06D6595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00622-874A-4BF3-AF75-BB53D4AC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EFAC5E-AD85-4433-BF1A-F7FB68E07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B7791-2C55-47F0-807B-A10D0B54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4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15ECB-BA8F-4361-A1F5-B4873013F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FEAF3-C5F9-4776-A855-21066399A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EDFD5-FE3B-4D3D-848F-915C244946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8E84C-DB88-4438-B3E1-CAF7CCC3536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4AB75-AF9B-4E8A-9E1D-A9D87AE1F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8E5C6-E052-4EE4-AAA8-7D35BF726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A6351-1B37-40A1-9CFA-61283A63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95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8" name="Rounded Rectangle 7"/>
          <p:cNvSpPr/>
          <p:nvPr/>
        </p:nvSpPr>
        <p:spPr>
          <a:xfrm>
            <a:off x="304801" y="301752"/>
            <a:ext cx="11582400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1" y="431800"/>
            <a:ext cx="97536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1803400"/>
            <a:ext cx="97536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741680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9200" y="6172200"/>
            <a:ext cx="121920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8/26/2024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1601" y="6172200"/>
            <a:ext cx="711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499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621">
              <a:defRPr/>
            </a:pPr>
            <a:fld id="{D10F2C41-D146-4299-8CF7-AAADEF542A8B}" type="datetimeFigureOut">
              <a:rPr lang="en-GB" smtClean="0"/>
              <a:pPr defTabSz="914621">
                <a:defRPr/>
              </a:pPr>
              <a:t>26/08/2024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621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621">
              <a:defRPr/>
            </a:pPr>
            <a:fld id="{16F86329-3CF8-4C14-BDA1-626E503EBA06}" type="slidenum">
              <a:rPr lang="en-GB" smtClean="0"/>
              <a:pPr defTabSz="914621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48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0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ctr" defTabSz="1219292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35" indent="-457235" algn="l" defTabSz="1219292" rtl="0" eaLnBrk="1" latinLnBrk="0" hangingPunct="1">
        <a:spcBef>
          <a:spcPct val="20000"/>
        </a:spcBef>
        <a:buFont typeface="Arial" pitchFamily="34" charset="0"/>
        <a:buChar char="•"/>
        <a:defRPr sz="4301" kern="1200">
          <a:solidFill>
            <a:schemeClr val="tx1"/>
          </a:solidFill>
          <a:latin typeface="+mn-lt"/>
          <a:ea typeface="+mn-ea"/>
          <a:cs typeface="+mn-cs"/>
        </a:defRPr>
      </a:lvl1pPr>
      <a:lvl2pPr marL="990674" indent="-381028" algn="l" defTabSz="1219292" rtl="0" eaLnBrk="1" latinLnBrk="0" hangingPunct="1">
        <a:spcBef>
          <a:spcPct val="20000"/>
        </a:spcBef>
        <a:buFont typeface="Arial" pitchFamily="34" charset="0"/>
        <a:buChar char="–"/>
        <a:defRPr sz="3801" kern="1200">
          <a:solidFill>
            <a:schemeClr val="tx1"/>
          </a:solidFill>
          <a:latin typeface="+mn-lt"/>
          <a:ea typeface="+mn-ea"/>
          <a:cs typeface="+mn-cs"/>
        </a:defRPr>
      </a:lvl2pPr>
      <a:lvl3pPr marL="1524115" indent="-304823" algn="l" defTabSz="121929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760" indent="-304823" algn="l" defTabSz="1219292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405" indent="-304823" algn="l" defTabSz="1219292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051" indent="-304823" algn="l" defTabSz="12192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697" indent="-304823" algn="l" defTabSz="12192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343" indent="-304823" algn="l" defTabSz="12192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988" indent="-304823" algn="l" defTabSz="121929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46" algn="l" defTabSz="12192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92" algn="l" defTabSz="12192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937" algn="l" defTabSz="12192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82" algn="l" defTabSz="12192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228" algn="l" defTabSz="12192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874" algn="l" defTabSz="12192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519" algn="l" defTabSz="12192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165" algn="l" defTabSz="12192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36.wmf"/><Relationship Id="rId7" Type="http://schemas.openxmlformats.org/officeDocument/2006/relationships/image" Target="../media/image38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7.wmf"/><Relationship Id="rId10" Type="http://schemas.openxmlformats.org/officeDocument/2006/relationships/image" Target="../media/image47.pn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3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40.wmf"/><Relationship Id="rId7" Type="http://schemas.openxmlformats.org/officeDocument/2006/relationships/image" Target="../media/image42.wmf"/><Relationship Id="rId12" Type="http://schemas.openxmlformats.org/officeDocument/2006/relationships/image" Target="../media/image53.png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44.wmf"/><Relationship Id="rId5" Type="http://schemas.openxmlformats.org/officeDocument/2006/relationships/image" Target="../media/image41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4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49.wmf"/><Relationship Id="rId3" Type="http://schemas.openxmlformats.org/officeDocument/2006/relationships/image" Target="../media/image63.png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34.bin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48.wmf"/><Relationship Id="rId5" Type="http://schemas.openxmlformats.org/officeDocument/2006/relationships/image" Target="../media/image45.wmf"/><Relationship Id="rId15" Type="http://schemas.openxmlformats.org/officeDocument/2006/relationships/image" Target="../media/image50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47.wmf"/><Relationship Id="rId14" Type="http://schemas.openxmlformats.org/officeDocument/2006/relationships/oleObject" Target="../embeddings/oleObject3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wmf"/><Relationship Id="rId7" Type="http://schemas.openxmlformats.org/officeDocument/2006/relationships/image" Target="../media/image53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3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93.png"/><Relationship Id="rId7" Type="http://schemas.microsoft.com/office/2007/relationships/hdphoto" Target="../media/hdphoto1.wdp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3.png"/><Relationship Id="rId7" Type="http://schemas.microsoft.com/office/2007/relationships/hdphoto" Target="../media/hdphoto1.wdp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7.png"/><Relationship Id="rId7" Type="http://schemas.openxmlformats.org/officeDocument/2006/relationships/image" Target="../media/image61.png"/><Relationship Id="rId12" Type="http://schemas.openxmlformats.org/officeDocument/2006/relationships/image" Target="../media/image59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0.png"/><Relationship Id="rId11" Type="http://schemas.microsoft.com/office/2007/relationships/hdphoto" Target="../media/hdphoto1.wdp"/><Relationship Id="rId5" Type="http://schemas.openxmlformats.org/officeDocument/2006/relationships/image" Target="../media/image62.png"/><Relationship Id="rId10" Type="http://schemas.openxmlformats.org/officeDocument/2006/relationships/image" Target="../media/image62.png"/><Relationship Id="rId4" Type="http://schemas.openxmlformats.org/officeDocument/2006/relationships/image" Target="../media/image680.png"/><Relationship Id="rId9" Type="http://schemas.openxmlformats.org/officeDocument/2006/relationships/image" Target="../media/image74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50.png"/><Relationship Id="rId7" Type="http://schemas.openxmlformats.org/officeDocument/2006/relationships/image" Target="../media/image65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0.png"/><Relationship Id="rId11" Type="http://schemas.microsoft.com/office/2007/relationships/hdphoto" Target="../media/hdphoto1.wdp"/><Relationship Id="rId5" Type="http://schemas.openxmlformats.org/officeDocument/2006/relationships/image" Target="../media/image770.png"/><Relationship Id="rId10" Type="http://schemas.openxmlformats.org/officeDocument/2006/relationships/image" Target="../media/image59.png"/><Relationship Id="rId4" Type="http://schemas.openxmlformats.org/officeDocument/2006/relationships/image" Target="../media/image760.png"/><Relationship Id="rId9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1.png"/><Relationship Id="rId7" Type="http://schemas.openxmlformats.org/officeDocument/2006/relationships/image" Target="../media/image65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11" Type="http://schemas.microsoft.com/office/2007/relationships/hdphoto" Target="../media/hdphoto1.wdp"/><Relationship Id="rId5" Type="http://schemas.openxmlformats.org/officeDocument/2006/relationships/image" Target="../media/image83.png"/><Relationship Id="rId10" Type="http://schemas.openxmlformats.org/officeDocument/2006/relationships/image" Target="../media/image59.png"/><Relationship Id="rId4" Type="http://schemas.openxmlformats.org/officeDocument/2006/relationships/image" Target="../media/image82.png"/><Relationship Id="rId9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9.jp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9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4.wmf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4.bin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4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3.wmf"/><Relationship Id="rId5" Type="http://schemas.openxmlformats.org/officeDocument/2006/relationships/slide" Target="slide4.xml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2.png"/><Relationship Id="rId9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8.wmf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8.bin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4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7.wmf"/><Relationship Id="rId5" Type="http://schemas.openxmlformats.org/officeDocument/2006/relationships/slide" Target="slide4.xml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7.png"/><Relationship Id="rId9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8.png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2.w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1.wmf"/><Relationship Id="rId4" Type="http://schemas.openxmlformats.org/officeDocument/2006/relationships/slide" Target="slide4.xml"/><Relationship Id="rId9" Type="http://schemas.openxmlformats.org/officeDocument/2006/relationships/oleObject" Target="../embeddings/oleObject1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23.png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6.w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25.wmf"/><Relationship Id="rId4" Type="http://schemas.openxmlformats.org/officeDocument/2006/relationships/slide" Target="slide4.xml"/><Relationship Id="rId9" Type="http://schemas.openxmlformats.org/officeDocument/2006/relationships/oleObject" Target="../embeddings/oleObject1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slide" Target="slide4.xml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31.w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30.w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90F5F-231D-8CC3-1537-C830A6A0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>
            <a:extLst>
              <a:ext uri="{FF2B5EF4-FFF2-40B4-BE49-F238E27FC236}">
                <a16:creationId xmlns:a16="http://schemas.microsoft.com/office/drawing/2014/main" id="{481B59DE-D275-4AF4-B5B9-1B4297569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4" y="4128336"/>
            <a:ext cx="253206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27ADD1E-0A23-4E56-B63E-70A43A05F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3120" y="461909"/>
            <a:ext cx="9435241" cy="1625599"/>
          </a:xfrm>
        </p:spPr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LUYỆN TẬP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3782CC6-5EB3-471A-9383-FA299D484AFE}"/>
              </a:ext>
            </a:extLst>
          </p:cNvPr>
          <p:cNvSpPr/>
          <p:nvPr/>
        </p:nvSpPr>
        <p:spPr>
          <a:xfrm>
            <a:off x="3034320" y="1795121"/>
            <a:ext cx="5858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3 + 4: LUYỆN TẬP</a:t>
            </a:r>
            <a:endParaRPr lang="en-US" sz="3200" dirty="0">
              <a:solidFill>
                <a:prstClr val="white"/>
              </a:solidFill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241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2">
            <a:extLst>
              <a:ext uri="{FF2B5EF4-FFF2-40B4-BE49-F238E27FC236}">
                <a16:creationId xmlns:a16="http://schemas.microsoft.com/office/drawing/2014/main" id="{CC238374-4511-4CF8-ACDE-68C755EAA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568256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26EFB60-C21A-4140-B9CF-B7C89FB73F4B}"/>
                  </a:ext>
                </a:extLst>
              </p:cNvPr>
              <p:cNvSpPr/>
              <p:nvPr/>
            </p:nvSpPr>
            <p:spPr>
              <a:xfrm>
                <a:off x="719599" y="5845278"/>
                <a:ext cx="10533258" cy="10166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 dirty="0">
                    <a:solidFill>
                      <a:srgbClr val="0000FF"/>
                    </a:solidFill>
                    <a:latin typeface="+mj-lt"/>
                  </a:rPr>
                  <a:t>b) Đại lượng y không là hàm số của đại lượng x vì ứng với giá trị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= 2 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latin typeface="+mj-lt"/>
                  </a:rPr>
                  <a:t>có hai giá trị tương ứng của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latin typeface="+mj-lt"/>
                  </a:rPr>
                  <a:t> là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00FF"/>
                    </a:solidFill>
                    <a:latin typeface="+mj-lt"/>
                  </a:rPr>
                  <a:t>  và </a:t>
                </a:r>
                <a14:m>
                  <m:oMath xmlns:m="http://schemas.openxmlformats.org/officeDocument/2006/math">
                    <m:r>
                      <a:rPr lang="vi-VN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rgbClr val="0000FF"/>
                    </a:solidFill>
                  </a:rPr>
                  <a:t> </a:t>
                </a:r>
                <a:endParaRPr lang="vi-VN" sz="2400" dirty="0">
                  <a:solidFill>
                    <a:srgbClr val="0000FF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26EFB60-C21A-4140-B9CF-B7C89FB73F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99" y="5845278"/>
                <a:ext cx="10533258" cy="1016689"/>
              </a:xfrm>
              <a:prstGeom prst="rect">
                <a:avLst/>
              </a:prstGeom>
              <a:blipFill>
                <a:blip r:embed="rId2"/>
                <a:stretch>
                  <a:fillRect l="-868" t="-4790" b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17E53B0-7E20-4022-B90C-54D126A8A74F}"/>
              </a:ext>
            </a:extLst>
          </p:cNvPr>
          <p:cNvSpPr txBox="1"/>
          <p:nvPr/>
        </p:nvSpPr>
        <p:spPr>
          <a:xfrm>
            <a:off x="206321" y="718235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Bài 1. SGK/ Trang 9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2020ADF-8821-4A5D-BCA8-87C740182D5E}"/>
                  </a:ext>
                </a:extLst>
              </p:cNvPr>
              <p:cNvSpPr txBox="1"/>
              <p:nvPr/>
            </p:nvSpPr>
            <p:spPr>
              <a:xfrm>
                <a:off x="633982" y="1046390"/>
                <a:ext cx="1132513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Các giá trị tương ứng của hai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latin typeface="+mj-lt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latin typeface="+mj-lt"/>
                  </a:rPr>
                  <a:t>được cho trong các bảng sau. Trong mỗi trường hợp, hãy cho biết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400" dirty="0">
                    <a:latin typeface="+mj-lt"/>
                  </a:rPr>
                  <a:t> có phải là hàm số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latin typeface="+mj-lt"/>
                  </a:rPr>
                  <a:t> không? Giải thích</a:t>
                </a:r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2020ADF-8821-4A5D-BCA8-87C740182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2" y="1046390"/>
                <a:ext cx="11325137" cy="830997"/>
              </a:xfrm>
              <a:prstGeom prst="rect">
                <a:avLst/>
              </a:prstGeom>
              <a:blipFill>
                <a:blip r:embed="rId3"/>
                <a:stretch>
                  <a:fillRect l="-807" t="-5882" b="-15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2F2C3B2-0FBE-472D-908E-1D716825D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676" y="2010897"/>
            <a:ext cx="5972175" cy="1255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F19FC-B477-41FE-BB7B-35E56C708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846" y="4147742"/>
            <a:ext cx="5981700" cy="16638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58F2017-27E0-47A6-8464-9EAB0AB9F4AA}"/>
                  </a:ext>
                </a:extLst>
              </p:cNvPr>
              <p:cNvSpPr/>
              <p:nvPr/>
            </p:nvSpPr>
            <p:spPr>
              <a:xfrm>
                <a:off x="780836" y="3316745"/>
                <a:ext cx="1117828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 dirty="0">
                    <a:solidFill>
                      <a:srgbClr val="0000FF"/>
                    </a:solidFill>
                    <a:latin typeface="+mj-lt"/>
                  </a:rPr>
                  <a:t>a)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latin typeface="+mj-lt"/>
                  </a:rPr>
                  <a:t> có là hàm số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latin typeface="+mj-lt"/>
                  </a:rPr>
                  <a:t> vì ứng với mỗi giá trị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latin typeface="+mj-lt"/>
                  </a:rPr>
                  <a:t> chỉ có duy nhất một giá trị tương ứng của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58F2017-27E0-47A6-8464-9EAB0AB9F4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36" y="3316745"/>
                <a:ext cx="11178283" cy="830997"/>
              </a:xfrm>
              <a:prstGeom prst="rect">
                <a:avLst/>
              </a:prstGeom>
              <a:blipFill>
                <a:blip r:embed="rId6"/>
                <a:stretch>
                  <a:fillRect l="-818" t="-5882" r="-327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0382D473-7011-4E0A-BA0E-C98B5D2AD323}"/>
              </a:ext>
            </a:extLst>
          </p:cNvPr>
          <p:cNvSpPr/>
          <p:nvPr/>
        </p:nvSpPr>
        <p:spPr>
          <a:xfrm>
            <a:off x="0" y="147403"/>
            <a:ext cx="5035353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51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CA04F39-958B-4A99-85EF-C0EAC7E05BB4}"/>
                  </a:ext>
                </a:extLst>
              </p:cNvPr>
              <p:cNvSpPr/>
              <p:nvPr/>
            </p:nvSpPr>
            <p:spPr>
              <a:xfrm>
                <a:off x="1696919" y="80713"/>
                <a:ext cx="10634868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Các giá trị tương ứng của hai đại lượng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800" dirty="0">
                    <a:latin typeface="+mj-lt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800" dirty="0">
                    <a:latin typeface="+mj-lt"/>
                  </a:rPr>
                  <a:t> được cho trong bảng sau: </a:t>
                </a:r>
              </a:p>
              <a:p>
                <a:endParaRPr lang="vi-VN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CA04F39-958B-4A99-85EF-C0EAC7E05B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919" y="80713"/>
                <a:ext cx="10634868" cy="954107"/>
              </a:xfrm>
              <a:prstGeom prst="rect">
                <a:avLst/>
              </a:prstGeom>
              <a:blipFill>
                <a:blip r:embed="rId2"/>
                <a:stretch>
                  <a:fillRect l="-1146" t="-6369" r="-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BCABF13-A18A-4534-8094-10B414D80A40}"/>
                  </a:ext>
                </a:extLst>
              </p:cNvPr>
              <p:cNvSpPr/>
              <p:nvPr/>
            </p:nvSpPr>
            <p:spPr>
              <a:xfrm>
                <a:off x="674586" y="2187782"/>
                <a:ext cx="10707757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a)	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400" dirty="0">
                    <a:latin typeface="+mj-lt"/>
                  </a:rPr>
                  <a:t> có phải là hàm số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latin typeface="+mj-lt"/>
                  </a:rPr>
                  <a:t>không? Vì sao?</a:t>
                </a:r>
              </a:p>
              <a:p>
                <a:r>
                  <a:rPr lang="vi-VN" sz="2400" dirty="0">
                    <a:latin typeface="+mj-lt"/>
                  </a:rPr>
                  <a:t>b)	Tìm công thức liên hệ giữa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400" dirty="0">
                    <a:latin typeface="+mj-lt"/>
                  </a:rPr>
                  <a:t> và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latin typeface="+mj-lt"/>
                  </a:rPr>
                  <a:t>.</a:t>
                </a:r>
              </a:p>
              <a:p>
                <a:r>
                  <a:rPr lang="vi-VN" sz="2400" dirty="0">
                    <a:latin typeface="+mj-lt"/>
                  </a:rPr>
                  <a:t>c)	Tìm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400" dirty="0">
                    <a:latin typeface="+mj-lt"/>
                  </a:rPr>
                  <a:t> khi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=1.</m:t>
                    </m:r>
                  </m:oMath>
                </a14:m>
                <a:endParaRPr lang="vi-VN" sz="2400" dirty="0">
                  <a:latin typeface="+mj-lt"/>
                </a:endParaRPr>
              </a:p>
              <a:p>
                <a:r>
                  <a:rPr lang="vi-VN" sz="2400" dirty="0">
                    <a:latin typeface="+mj-lt"/>
                  </a:rPr>
                  <a:t>d)	Tìm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latin typeface="+mj-lt"/>
                  </a:rPr>
                  <a:t> khi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=4.</m:t>
                    </m:r>
                  </m:oMath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BCABF13-A18A-4534-8094-10B414D80A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86" y="2187782"/>
                <a:ext cx="10707757" cy="1569660"/>
              </a:xfrm>
              <a:prstGeom prst="rect">
                <a:avLst/>
              </a:prstGeom>
              <a:blipFill>
                <a:blip r:embed="rId3"/>
                <a:stretch>
                  <a:fillRect l="-911" t="-3113" b="-7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74" name="Picture 14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C083D9-9A3F-48A9-8692-834558761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69" y="467689"/>
            <a:ext cx="7851790" cy="1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B7A268-3B3E-466E-B837-045B3F53FE65}"/>
              </a:ext>
            </a:extLst>
          </p:cNvPr>
          <p:cNvSpPr/>
          <p:nvPr/>
        </p:nvSpPr>
        <p:spPr>
          <a:xfrm>
            <a:off x="5519922" y="3490541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E329B46-07BB-4C94-B2D8-3C7AAE4BF5AA}"/>
                  </a:ext>
                </a:extLst>
              </p:cNvPr>
              <p:cNvSpPr/>
              <p:nvPr/>
            </p:nvSpPr>
            <p:spPr>
              <a:xfrm>
                <a:off x="674586" y="4116190"/>
                <a:ext cx="1141809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2400" dirty="0">
                    <a:latin typeface="+mj-lt"/>
                  </a:rPr>
                  <a:t>a)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400" dirty="0">
                    <a:latin typeface="+mj-lt"/>
                  </a:rPr>
                  <a:t> là hàm số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latin typeface="+mj-lt"/>
                  </a:rPr>
                  <a:t> vì với mỗi giá trị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latin typeface="+mj-lt"/>
                  </a:rPr>
                  <a:t>  luôn  xác định  một giá trị tương ứng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400" dirty="0">
                    <a:latin typeface="+mj-lt"/>
                  </a:rPr>
                  <a:t>.  Giá trị tương ứng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400" dirty="0">
                    <a:latin typeface="+mj-lt"/>
                  </a:rPr>
                  <a:t> là duy nhất.</a:t>
                </a:r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E329B46-07BB-4C94-B2D8-3C7AAE4BF5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86" y="4116190"/>
                <a:ext cx="11418097" cy="830997"/>
              </a:xfrm>
              <a:prstGeom prst="rect">
                <a:avLst/>
              </a:prstGeom>
              <a:blipFill>
                <a:blip r:embed="rId5"/>
                <a:stretch>
                  <a:fillRect l="-854" t="-5839" r="-801" b="-14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BB2C0EA-425E-4A78-A38E-D162654755C8}"/>
                  </a:ext>
                </a:extLst>
              </p:cNvPr>
              <p:cNvSpPr/>
              <p:nvPr/>
            </p:nvSpPr>
            <p:spPr>
              <a:xfrm>
                <a:off x="674586" y="5102280"/>
                <a:ext cx="982158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b) Công thức liên hệ giữa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latin typeface="+mj-lt"/>
                  </a:rPr>
                  <a:t>và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latin typeface="+mj-lt"/>
                  </a:rPr>
                  <a:t> là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400" i="1" baseline="3000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vi-VN" sz="2400" dirty="0">
                    <a:latin typeface="+mj-lt"/>
                  </a:rPr>
                  <a:t>.</a:t>
                </a:r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BB2C0EA-425E-4A78-A38E-D162654755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86" y="5102280"/>
                <a:ext cx="9821585" cy="461665"/>
              </a:xfrm>
              <a:prstGeom prst="rect">
                <a:avLst/>
              </a:prstGeom>
              <a:blipFill>
                <a:blip r:embed="rId6"/>
                <a:stretch>
                  <a:fillRect l="-993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BF1926E-8E4C-48BD-88A2-584E313BEA91}"/>
                  </a:ext>
                </a:extLst>
              </p:cNvPr>
              <p:cNvSpPr/>
              <p:nvPr/>
            </p:nvSpPr>
            <p:spPr>
              <a:xfrm>
                <a:off x="674586" y="5797724"/>
                <a:ext cx="31459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2400" dirty="0">
                    <a:latin typeface="Times    New Roman"/>
                  </a:rPr>
                  <a:t>c) </a:t>
                </a:r>
                <a:r>
                  <a:rPr lang="es-ES" sz="2400" dirty="0" err="1">
                    <a:latin typeface="Times    New Roman"/>
                  </a:rPr>
                  <a:t>Khi</a:t>
                </a:r>
                <a:r>
                  <a:rPr lang="es-ES" sz="2400" dirty="0">
                    <a:latin typeface="Times    New Roman"/>
                  </a:rPr>
                  <a:t> </a:t>
                </a:r>
                <a14:m>
                  <m:oMath xmlns:m="http://schemas.openxmlformats.org/officeDocument/2006/math">
                    <m:r>
                      <a:rPr lang="es-ES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sz="240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s-ES" sz="2400" dirty="0">
                    <a:latin typeface="Times    New Roman"/>
                  </a:rPr>
                  <a:t> </a:t>
                </a:r>
                <a:r>
                  <a:rPr lang="es-ES" sz="2400" dirty="0" err="1">
                    <a:latin typeface="Times    New Roman"/>
                  </a:rPr>
                  <a:t>thì</a:t>
                </a:r>
                <a:r>
                  <a:rPr lang="es-ES" sz="2400" dirty="0">
                    <a:latin typeface="Times    New Roman"/>
                  </a:rPr>
                  <a:t> </a:t>
                </a:r>
                <a14:m>
                  <m:oMath xmlns:m="http://schemas.openxmlformats.org/officeDocument/2006/math">
                    <m:r>
                      <a:rPr lang="es-ES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ES" sz="2400" i="1" dirty="0" smtClean="0">
                        <a:latin typeface="Cambria Math" panose="02040503050406030204" pitchFamily="18" charset="0"/>
                      </a:rPr>
                      <m:t>=1.</m:t>
                    </m:r>
                  </m:oMath>
                </a14:m>
                <a:r>
                  <a:rPr lang="es-ES" sz="2400" dirty="0">
                    <a:latin typeface="Times    New Roman"/>
                  </a:rPr>
                  <a:t> </a:t>
                </a:r>
                <a:endParaRPr lang="en-US" sz="2400" dirty="0">
                  <a:latin typeface="Times    New Roman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BF1926E-8E4C-48BD-88A2-584E313BEA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86" y="5797724"/>
                <a:ext cx="3145989" cy="461665"/>
              </a:xfrm>
              <a:prstGeom prst="rect">
                <a:avLst/>
              </a:prstGeom>
              <a:blipFill>
                <a:blip r:embed="rId7"/>
                <a:stretch>
                  <a:fillRect l="-310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EAFED07-A33A-427E-A820-4131D2B16D90}"/>
                  </a:ext>
                </a:extLst>
              </p:cNvPr>
              <p:cNvSpPr/>
              <p:nvPr/>
            </p:nvSpPr>
            <p:spPr>
              <a:xfrm>
                <a:off x="674586" y="6462131"/>
                <a:ext cx="48820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2400" dirty="0">
                    <a:latin typeface="Times    New Roman"/>
                  </a:rPr>
                  <a:t>d) </a:t>
                </a:r>
                <a:r>
                  <a:rPr lang="es-ES" sz="2400" dirty="0" err="1">
                    <a:latin typeface="Times    New Roman"/>
                  </a:rPr>
                  <a:t>Khi</a:t>
                </a:r>
                <a:r>
                  <a:rPr lang="es-ES" sz="2400" dirty="0">
                    <a:latin typeface="Times    New Roman"/>
                  </a:rPr>
                  <a:t> </a:t>
                </a:r>
                <a14:m>
                  <m:oMath xmlns:m="http://schemas.openxmlformats.org/officeDocument/2006/math">
                    <m:r>
                      <a:rPr lang="es-ES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ES" sz="2400" i="1" dirty="0" smtClean="0">
                        <a:latin typeface="Cambria Math" panose="02040503050406030204" pitchFamily="18" charset="0"/>
                      </a:rPr>
                      <m:t> = 4 </m:t>
                    </m:r>
                  </m:oMath>
                </a14:m>
                <a:r>
                  <a:rPr lang="es-ES" sz="2400" dirty="0" err="1">
                    <a:latin typeface="Times    New Roman"/>
                  </a:rPr>
                  <a:t>thì</a:t>
                </a:r>
                <a:r>
                  <a:rPr lang="es-ES" sz="2400" dirty="0">
                    <a:latin typeface="Times    New Roman"/>
                  </a:rPr>
                  <a:t> x = 2 </a:t>
                </a:r>
                <a:r>
                  <a:rPr lang="es-ES" sz="2400" dirty="0" err="1">
                    <a:latin typeface="Times    New Roman"/>
                  </a:rPr>
                  <a:t>hoặc</a:t>
                </a:r>
                <a:r>
                  <a:rPr lang="es-ES" sz="2400" dirty="0">
                    <a:latin typeface="Times    New Roman"/>
                  </a:rPr>
                  <a:t> </a:t>
                </a:r>
                <a14:m>
                  <m:oMath xmlns:m="http://schemas.openxmlformats.org/officeDocument/2006/math">
                    <m:r>
                      <a:rPr lang="es-ES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sz="2400" i="1" dirty="0" smtClean="0">
                        <a:latin typeface="Cambria Math" panose="02040503050406030204" pitchFamily="18" charset="0"/>
                      </a:rPr>
                      <m:t> = −2</m:t>
                    </m:r>
                  </m:oMath>
                </a14:m>
                <a:endParaRPr lang="en-US" sz="2400" dirty="0">
                  <a:latin typeface="Times    New Roman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EAFED07-A33A-427E-A820-4131D2B16D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86" y="6462131"/>
                <a:ext cx="4882042" cy="461665"/>
              </a:xfrm>
              <a:prstGeom prst="rect">
                <a:avLst/>
              </a:prstGeom>
              <a:blipFill>
                <a:blip r:embed="rId8"/>
                <a:stretch>
                  <a:fillRect l="-199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F2FB7D4-C608-45F4-82CF-94BF6446FD61}"/>
              </a:ext>
            </a:extLst>
          </p:cNvPr>
          <p:cNvSpPr txBox="1"/>
          <p:nvPr/>
        </p:nvSpPr>
        <p:spPr>
          <a:xfrm>
            <a:off x="213135" y="51129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u="sng" dirty="0">
                <a:solidFill>
                  <a:srgbClr val="FF0000"/>
                </a:solidFill>
                <a:latin typeface="+mj-lt"/>
              </a:rPr>
              <a:t>Bài tập 1</a:t>
            </a:r>
            <a:endParaRPr lang="en-US" sz="2800" b="1" u="sng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943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  <p:bldP spid="18" grpId="0"/>
      <p:bldP spid="19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692B10D-341B-48C6-87A0-9C35AC8D3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781" y="120859"/>
            <a:ext cx="969880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410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410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410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410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410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410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410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410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410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10075" algn="l"/>
              </a:tabLst>
            </a:pPr>
            <a:r>
              <a:rPr kumimoji="0" lang="nl-NL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Trong các công thức sau đây, công thức nào chứng tỏ rằng đại lượng y là hàm số của đại lượng x?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New Roman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3CF0CE5-69AA-4101-B9EE-E5F348619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09" y="254690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870325" algn="l"/>
                <a:tab pos="5311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870325" algn="l"/>
                <a:tab pos="5311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870325" algn="l"/>
                <a:tab pos="5311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870325" algn="l"/>
                <a:tab pos="5311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870325" algn="l"/>
                <a:tab pos="5311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870325" algn="l"/>
                <a:tab pos="5311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870325" algn="l"/>
                <a:tab pos="5311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870325" algn="l"/>
                <a:tab pos="5311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870325" algn="l"/>
                <a:tab pos="5311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70325" algn="l"/>
                <a:tab pos="5311775" algn="l"/>
              </a:tabLst>
            </a:pPr>
            <a:r>
              <a:rPr kumimoji="0" lang="nl-NL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nl-NL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B088683-D09B-4227-B197-349C6600FBB9}"/>
                  </a:ext>
                </a:extLst>
              </p:cNvPr>
              <p:cNvSpPr/>
              <p:nvPr/>
            </p:nvSpPr>
            <p:spPr>
              <a:xfrm>
                <a:off x="1534200" y="1052441"/>
                <a:ext cx="11472809" cy="624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AutoNum type="alphaLcParenR"/>
                  <a:tabLst>
                    <a:tab pos="2681288" algn="l"/>
                  </a:tabLst>
                </a:pPr>
                <a14:m>
                  <m:oMath xmlns:m="http://schemas.openxmlformats.org/officeDocument/2006/math">
                    <m:r>
                      <a:rPr lang="nl-NL" altLang="en-US" sz="2400" b="1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𝒚</m:t>
                    </m:r>
                    <m:r>
                      <a:rPr lang="nl-NL" altLang="en-US" sz="2400" b="1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vi-VN" altLang="en-US" sz="2400" b="1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  <m:r>
                      <a:rPr lang="vi-VN" altLang="en-US" sz="2400" b="1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vi-VN" altLang="en-US" sz="2400" b="1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𝟓</m:t>
                    </m:r>
                    <m:r>
                      <a:rPr lang="nl-NL" altLang="en-US" sz="2400" b="1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vi-VN" altLang="en-US" sz="2400" b="1" dirty="0">
                    <a:latin typeface="Times  New Roman"/>
                    <a:ea typeface="Times New Roman" panose="02020603050405020304" pitchFamily="18" charset="0"/>
                  </a:rPr>
                  <a:t>	</a:t>
                </a:r>
                <a:r>
                  <a:rPr lang="en-US" altLang="en-US" sz="2400" b="1" dirty="0">
                    <a:latin typeface="Times  New Roman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altLang="en-US" sz="2400" b="1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𝟑</m:t>
                    </m:r>
                    <m:r>
                      <a:rPr lang="en-US" altLang="en-US" sz="2400" b="1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𝒚</m:t>
                    </m:r>
                    <m:r>
                      <a:rPr lang="vi-VN" altLang="en-US" sz="2400" b="1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vi-VN" altLang="en-US" sz="2400" b="1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nl-NL" altLang="en-US" sz="2400" b="1" dirty="0">
                    <a:latin typeface="Times  New Roman"/>
                    <a:ea typeface="Times New Roman" panose="02020603050405020304" pitchFamily="18" charset="0"/>
                  </a:rPr>
                  <a:t>.</a:t>
                </a:r>
                <a:r>
                  <a:rPr lang="vi-VN" altLang="en-US" sz="2400" b="1" dirty="0">
                    <a:latin typeface="Times  New Roman"/>
                    <a:ea typeface="Times New Roman" panose="02020603050405020304" pitchFamily="18" charset="0"/>
                  </a:rPr>
                  <a:t>		</a:t>
                </a:r>
                <a:r>
                  <a:rPr lang="en-US" altLang="en-US" sz="2400" b="1" dirty="0">
                    <a:latin typeface="Times  New Roman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vi-VN" altLang="en-US" sz="2400" b="1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𝒚</m:t>
                    </m:r>
                    <m:r>
                      <a:rPr lang="vi-VN" altLang="en-US" sz="2400" b="1" i="1" baseline="30000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vi-VN" altLang="en-US" sz="2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vi-VN" altLang="en-US" sz="2400" b="1" i="1" baseline="300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vi-VN" altLang="en-US" sz="2400" b="1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𝟐</m:t>
                    </m:r>
                    <m:r>
                      <a:rPr lang="vi-VN" altLang="en-US" sz="2400" b="1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nl-NL" altLang="en-US" sz="2400" b="1" dirty="0">
                    <a:latin typeface="Times  New Roman"/>
                    <a:ea typeface="Times New Roman" panose="02020603050405020304" pitchFamily="18" charset="0"/>
                  </a:rPr>
                  <a:t>.	</a:t>
                </a:r>
                <a:r>
                  <a:rPr lang="vi-VN" altLang="en-US" sz="2400" b="1" dirty="0">
                    <a:latin typeface="Times  New Roman"/>
                    <a:ea typeface="Times New Roman" panose="02020603050405020304" pitchFamily="18" charset="0"/>
                  </a:rPr>
                  <a:t>	</a:t>
                </a:r>
                <a:r>
                  <a:rPr lang="en-US" altLang="en-US" sz="2400" b="1" dirty="0">
                    <a:latin typeface="Times  New Roman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vi-VN" altLang="en-US" sz="2400" b="1" i="1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vi-VN" altLang="en-US" sz="2400" b="1" dirty="0">
                    <a:latin typeface="Times  New Roman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en-US" sz="24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altLang="en-US" sz="2400" b="1" i="1" dirty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altLang="en-US" sz="2400" b="1" i="1" dirty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sSup>
                      <m:sSupPr>
                        <m:ctrlPr>
                          <a:rPr lang="vi-VN" altLang="en-US" sz="2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altLang="en-US" sz="2400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vi-VN" altLang="en-US" sz="24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altLang="en-US" sz="2400" b="1" dirty="0">
                  <a:latin typeface="Times  New Roman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B088683-D09B-4227-B197-349C6600FB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200" y="1052441"/>
                <a:ext cx="11472809" cy="624082"/>
              </a:xfrm>
              <a:prstGeom prst="rect">
                <a:avLst/>
              </a:prstGeom>
              <a:blipFill>
                <a:blip r:embed="rId2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42D3529-6CCC-4327-91CD-10BFDE6C2487}"/>
                  </a:ext>
                </a:extLst>
              </p:cNvPr>
              <p:cNvSpPr/>
              <p:nvPr/>
            </p:nvSpPr>
            <p:spPr>
              <a:xfrm>
                <a:off x="719191" y="1946737"/>
                <a:ext cx="1054576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2400" dirty="0">
                    <a:latin typeface="+mj-lt"/>
                  </a:rPr>
                  <a:t>a)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latin typeface="+mj-lt"/>
                  </a:rPr>
                  <a:t>Từ công thức này ta có mỗi giá trị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latin typeface="+mj-lt"/>
                  </a:rPr>
                  <a:t>đều có một giá trị tương ứng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vi-VN" sz="2400" dirty="0">
                    <a:latin typeface="+mj-lt"/>
                  </a:rPr>
                  <a:t> Giá trị tương ứng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400" dirty="0">
                    <a:latin typeface="+mj-lt"/>
                  </a:rPr>
                  <a:t> là duy nhất. Do đó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400" dirty="0">
                    <a:latin typeface="+mj-lt"/>
                  </a:rPr>
                  <a:t> là hàm số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42D3529-6CCC-4327-91CD-10BFDE6C24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91" y="1946737"/>
                <a:ext cx="10545760" cy="1200329"/>
              </a:xfrm>
              <a:prstGeom prst="rect">
                <a:avLst/>
              </a:prstGeom>
              <a:blipFill>
                <a:blip r:embed="rId3"/>
                <a:stretch>
                  <a:fillRect l="-925" t="-4061" r="-1676"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98C6D5B9-95C4-4A33-A8E5-F11F2885D70B}"/>
              </a:ext>
            </a:extLst>
          </p:cNvPr>
          <p:cNvSpPr/>
          <p:nvPr/>
        </p:nvSpPr>
        <p:spPr>
          <a:xfrm>
            <a:off x="107952" y="1414913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F411BC8-0DE2-4546-B418-E74955ABD67B}"/>
                  </a:ext>
                </a:extLst>
              </p:cNvPr>
              <p:cNvSpPr/>
              <p:nvPr/>
            </p:nvSpPr>
            <p:spPr>
              <a:xfrm>
                <a:off x="607225" y="3301917"/>
                <a:ext cx="10657726" cy="1322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b) Theo giả thiết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⇒</m:t>
                    </m:r>
                    <m:r>
                      <m:rPr>
                        <m:sty m:val="p"/>
                      </m:rPr>
                      <a:rPr lang="vi-V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num>
                      <m:den>
                        <m:r>
                          <a:rPr lang="vi-V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2400" dirty="0">
                    <a:latin typeface="+mj-lt"/>
                  </a:rPr>
                  <a:t>   Từ công thức này ta có mỗi giá trị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latin typeface="+mj-lt"/>
                  </a:rPr>
                  <a:t> đều có một giá trị tương ứng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400" dirty="0">
                    <a:latin typeface="+mj-lt"/>
                  </a:rPr>
                  <a:t>. Giá trị tương ứng của đại lượng y là duy nhất. Do đó đại lượng y là hàm số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latin typeface="+mj-lt"/>
                  </a:rPr>
                  <a:t>.</a:t>
                </a:r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F411BC8-0DE2-4546-B418-E74955ABD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25" y="3301917"/>
                <a:ext cx="10657726" cy="1322798"/>
              </a:xfrm>
              <a:prstGeom prst="rect">
                <a:avLst/>
              </a:prstGeom>
              <a:blipFill>
                <a:blip r:embed="rId4"/>
                <a:stretch>
                  <a:fillRect l="-915" t="-922" r="-629" b="-9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6A17AC8-2E76-4846-9445-0994A162F5BE}"/>
                  </a:ext>
                </a:extLst>
              </p:cNvPr>
              <p:cNvSpPr/>
              <p:nvPr/>
            </p:nvSpPr>
            <p:spPr>
              <a:xfrm>
                <a:off x="664432" y="4678473"/>
                <a:ext cx="1102759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c) 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400" i="1" baseline="3000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vi-VN" sz="2400" i="1" baseline="30000" dirty="0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latin typeface="+mj-lt"/>
                  </a:rPr>
                  <a:t>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400" dirty="0">
                    <a:latin typeface="+mj-lt"/>
                  </a:rPr>
                  <a:t> không phải là hàm số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latin typeface="+mj-lt"/>
                  </a:rPr>
                  <a:t>. Vì ví dụ như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vi-VN" sz="2400" dirty="0">
                    <a:latin typeface="+mj-lt"/>
                  </a:rPr>
                  <a:t>, ta có hai giá trị của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400" dirty="0">
                    <a:latin typeface="+mj-lt"/>
                  </a:rPr>
                  <a:t> là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=±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6A17AC8-2E76-4846-9445-0994A162F5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32" y="4678473"/>
                <a:ext cx="11027596" cy="830997"/>
              </a:xfrm>
              <a:prstGeom prst="rect">
                <a:avLst/>
              </a:prstGeom>
              <a:blipFill>
                <a:blip r:embed="rId5"/>
                <a:stretch>
                  <a:fillRect l="-884" t="-5839" b="-14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5BD6296-065D-4F13-AE09-304E39FB73AC}"/>
                  </a:ext>
                </a:extLst>
              </p:cNvPr>
              <p:cNvSpPr/>
              <p:nvPr/>
            </p:nvSpPr>
            <p:spPr>
              <a:xfrm>
                <a:off x="589014" y="5523532"/>
                <a:ext cx="10918079" cy="1352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d)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400" dirty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vi-VN" sz="2400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latin typeface="+mj-lt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baseline="30000" dirty="0">
                    <a:latin typeface="+mj-lt"/>
                  </a:rPr>
                  <a:t>2</a:t>
                </a:r>
                <a:r>
                  <a:rPr lang="vi-VN" sz="2400" dirty="0">
                    <a:latin typeface="+mj-lt"/>
                  </a:rPr>
                  <a:t>  Từ công thức này ta có mỗi giá trị của đại lượng  đều có một giá trị tương ứng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2400" dirty="0">
                    <a:latin typeface="+mj-lt"/>
                  </a:rPr>
                  <a:t>. Giá trị tương ứng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vi-VN" sz="2400" dirty="0">
                    <a:latin typeface="+mj-lt"/>
                  </a:rPr>
                  <a:t>à duy nhất. Do đó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latin typeface="+mj-lt"/>
                  </a:rPr>
                  <a:t>là hàm số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latin typeface="+mj-lt"/>
                  </a:rPr>
                  <a:t>.</a:t>
                </a:r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5BD6296-065D-4F13-AE09-304E39FB73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14" y="5523532"/>
                <a:ext cx="10918079" cy="1352550"/>
              </a:xfrm>
              <a:prstGeom prst="rect">
                <a:avLst/>
              </a:prstGeom>
              <a:blipFill>
                <a:blip r:embed="rId6"/>
                <a:stretch>
                  <a:fillRect l="-893" b="-9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5ACB547-15B3-40AB-907A-C26CDF698A0F}"/>
              </a:ext>
            </a:extLst>
          </p:cNvPr>
          <p:cNvSpPr txBox="1"/>
          <p:nvPr/>
        </p:nvSpPr>
        <p:spPr>
          <a:xfrm>
            <a:off x="213135" y="51129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u="sng" dirty="0">
                <a:solidFill>
                  <a:srgbClr val="FF0000"/>
                </a:solidFill>
                <a:latin typeface="+mj-lt"/>
              </a:rPr>
              <a:t>Bài tập 2</a:t>
            </a:r>
            <a:endParaRPr lang="en-US" sz="2800" b="1" u="sng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460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4740F25-3565-4830-8741-B8E63616C277}"/>
              </a:ext>
            </a:extLst>
          </p:cNvPr>
          <p:cNvSpPr/>
          <p:nvPr/>
        </p:nvSpPr>
        <p:spPr>
          <a:xfrm>
            <a:off x="80738" y="46952"/>
            <a:ext cx="440056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u="sng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b="1" u="sng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D05285-8694-435F-935D-0528AF5EF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544868"/>
              </p:ext>
            </p:extLst>
          </p:nvPr>
        </p:nvGraphicFramePr>
        <p:xfrm>
          <a:off x="2477077" y="5234477"/>
          <a:ext cx="6748673" cy="13663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2255">
                  <a:extLst>
                    <a:ext uri="{9D8B030D-6E8A-4147-A177-3AD203B41FA5}">
                      <a16:colId xmlns:a16="http://schemas.microsoft.com/office/drawing/2014/main" val="2385863999"/>
                    </a:ext>
                  </a:extLst>
                </a:gridCol>
                <a:gridCol w="843774">
                  <a:extLst>
                    <a:ext uri="{9D8B030D-6E8A-4147-A177-3AD203B41FA5}">
                      <a16:colId xmlns:a16="http://schemas.microsoft.com/office/drawing/2014/main" val="815321268"/>
                    </a:ext>
                  </a:extLst>
                </a:gridCol>
                <a:gridCol w="843774">
                  <a:extLst>
                    <a:ext uri="{9D8B030D-6E8A-4147-A177-3AD203B41FA5}">
                      <a16:colId xmlns:a16="http://schemas.microsoft.com/office/drawing/2014/main" val="1670132864"/>
                    </a:ext>
                  </a:extLst>
                </a:gridCol>
                <a:gridCol w="843774">
                  <a:extLst>
                    <a:ext uri="{9D8B030D-6E8A-4147-A177-3AD203B41FA5}">
                      <a16:colId xmlns:a16="http://schemas.microsoft.com/office/drawing/2014/main" val="1432620306"/>
                    </a:ext>
                  </a:extLst>
                </a:gridCol>
                <a:gridCol w="843774">
                  <a:extLst>
                    <a:ext uri="{9D8B030D-6E8A-4147-A177-3AD203B41FA5}">
                      <a16:colId xmlns:a16="http://schemas.microsoft.com/office/drawing/2014/main" val="3160312191"/>
                    </a:ext>
                  </a:extLst>
                </a:gridCol>
                <a:gridCol w="843774">
                  <a:extLst>
                    <a:ext uri="{9D8B030D-6E8A-4147-A177-3AD203B41FA5}">
                      <a16:colId xmlns:a16="http://schemas.microsoft.com/office/drawing/2014/main" val="3825596386"/>
                    </a:ext>
                  </a:extLst>
                </a:gridCol>
                <a:gridCol w="843774">
                  <a:extLst>
                    <a:ext uri="{9D8B030D-6E8A-4147-A177-3AD203B41FA5}">
                      <a16:colId xmlns:a16="http://schemas.microsoft.com/office/drawing/2014/main" val="3128199983"/>
                    </a:ext>
                  </a:extLst>
                </a:gridCol>
                <a:gridCol w="843774">
                  <a:extLst>
                    <a:ext uri="{9D8B030D-6E8A-4147-A177-3AD203B41FA5}">
                      <a16:colId xmlns:a16="http://schemas.microsoft.com/office/drawing/2014/main" val="556841842"/>
                    </a:ext>
                  </a:extLst>
                </a:gridCol>
              </a:tblGrid>
              <a:tr h="683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    New Roman"/>
                        </a:rPr>
                        <a:t>x</a:t>
                      </a:r>
                      <a:endParaRPr lang="en-US" sz="2400" dirty="0">
                        <a:effectLst/>
                        <a:latin typeface="Times     New Roman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    New Roman"/>
                        </a:rPr>
                        <a:t>-3</a:t>
                      </a:r>
                      <a:endParaRPr lang="en-US" sz="2400" dirty="0">
                        <a:effectLst/>
                        <a:latin typeface="Times     New Roman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    New Roman"/>
                        </a:rPr>
                        <a:t>-2</a:t>
                      </a:r>
                      <a:endParaRPr lang="en-US" sz="2400">
                        <a:effectLst/>
                        <a:latin typeface="Times     New Roman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    New Roman"/>
                        </a:rPr>
                        <a:t>-1</a:t>
                      </a:r>
                      <a:endParaRPr lang="en-US" sz="2400">
                        <a:effectLst/>
                        <a:latin typeface="Times     New Roman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    New Roman"/>
                        </a:rPr>
                        <a:t>0</a:t>
                      </a:r>
                      <a:endParaRPr lang="en-US" sz="2400">
                        <a:effectLst/>
                        <a:latin typeface="Times     New Roman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    New Roman"/>
                        </a:rPr>
                        <a:t>1</a:t>
                      </a:r>
                      <a:endParaRPr lang="en-US" sz="2400">
                        <a:effectLst/>
                        <a:latin typeface="Times     New Roman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    New Roman"/>
                        </a:rPr>
                        <a:t>2</a:t>
                      </a:r>
                      <a:endParaRPr lang="en-US" sz="2400">
                        <a:effectLst/>
                        <a:latin typeface="Times     New Roman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    New Roman"/>
                        </a:rPr>
                        <a:t>3</a:t>
                      </a:r>
                      <a:endParaRPr lang="en-US" sz="2400">
                        <a:effectLst/>
                        <a:latin typeface="Times     New Roman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8717998"/>
                  </a:ext>
                </a:extLst>
              </a:tr>
              <a:tr h="683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    New Roman"/>
                        </a:rPr>
                        <a:t>y</a:t>
                      </a:r>
                      <a:endParaRPr lang="en-US" sz="2400">
                        <a:effectLst/>
                        <a:latin typeface="Times     New Roman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    New Roman"/>
                        </a:rPr>
                        <a:t>-9</a:t>
                      </a:r>
                      <a:endParaRPr lang="en-US" sz="2400">
                        <a:effectLst/>
                        <a:latin typeface="Times     New Roman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    New Roman"/>
                        </a:rPr>
                        <a:t>-6</a:t>
                      </a:r>
                      <a:endParaRPr lang="en-US" sz="2400">
                        <a:effectLst/>
                        <a:latin typeface="Times     New Roman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    New Roman"/>
                        </a:rPr>
                        <a:t>-3</a:t>
                      </a:r>
                      <a:endParaRPr lang="en-US" sz="2400" dirty="0">
                        <a:effectLst/>
                        <a:latin typeface="Times     New Roman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    New Roman"/>
                        </a:rPr>
                        <a:t>0</a:t>
                      </a:r>
                      <a:endParaRPr lang="en-US" sz="2400">
                        <a:effectLst/>
                        <a:latin typeface="Times     New Roman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    New Roman"/>
                        </a:rPr>
                        <a:t>3</a:t>
                      </a:r>
                      <a:endParaRPr lang="en-US" sz="2400">
                        <a:effectLst/>
                        <a:latin typeface="Times     New Roman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    New Roman"/>
                        </a:rPr>
                        <a:t>6</a:t>
                      </a:r>
                      <a:endParaRPr lang="en-US" sz="2400">
                        <a:effectLst/>
                        <a:latin typeface="Times     New Roman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    New Roman"/>
                        </a:rPr>
                        <a:t>9</a:t>
                      </a:r>
                      <a:endParaRPr lang="en-US" sz="2400" dirty="0">
                        <a:effectLst/>
                        <a:latin typeface="Times     New Roman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6725517"/>
                  </a:ext>
                </a:extLst>
              </a:tr>
            </a:tbl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9F98107-8F88-470D-9322-AD500E65EA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7684452"/>
              </p:ext>
            </p:extLst>
          </p:nvPr>
        </p:nvGraphicFramePr>
        <p:xfrm>
          <a:off x="1564723" y="3087648"/>
          <a:ext cx="1661991" cy="461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54000" progId="Equation.DSMT4">
                  <p:embed/>
                </p:oleObj>
              </mc:Choice>
              <mc:Fallback>
                <p:oleObj name="Equation" r:id="rId2" imgW="914400" imgH="2540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4723" y="3087648"/>
                        <a:ext cx="1661991" cy="4616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B636443-868C-42B7-93E7-4F9FE652F3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63534"/>
              </p:ext>
            </p:extLst>
          </p:nvPr>
        </p:nvGraphicFramePr>
        <p:xfrm>
          <a:off x="1760033" y="3830505"/>
          <a:ext cx="15113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88614" imgH="253890" progId="Equation.DSMT4">
                  <p:embed/>
                </p:oleObj>
              </mc:Choice>
              <mc:Fallback>
                <p:oleObj name="Equation" r:id="rId4" imgW="888614" imgH="25389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0033" y="3830505"/>
                        <a:ext cx="1511300" cy="431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32882C6-B9C6-4E04-9107-D28BBF63E1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011980"/>
              </p:ext>
            </p:extLst>
          </p:nvPr>
        </p:nvGraphicFramePr>
        <p:xfrm>
          <a:off x="4481302" y="3868083"/>
          <a:ext cx="222377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07532" imgH="253890" progId="Equation.DSMT4">
                  <p:embed/>
                </p:oleObj>
              </mc:Choice>
              <mc:Fallback>
                <p:oleObj name="Equation" r:id="rId6" imgW="1307532" imgH="25389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1302" y="3868083"/>
                        <a:ext cx="2223770" cy="431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21E415E-4A96-4346-B9B9-1120DC4946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879103"/>
              </p:ext>
            </p:extLst>
          </p:nvPr>
        </p:nvGraphicFramePr>
        <p:xfrm>
          <a:off x="8588250" y="3651184"/>
          <a:ext cx="1477607" cy="6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77900" imgH="431800" progId="Equation.DSMT4">
                  <p:embed/>
                </p:oleObj>
              </mc:Choice>
              <mc:Fallback>
                <p:oleObj name="Equation" r:id="rId8" imgW="977900" imgH="431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8250" y="3651184"/>
                        <a:ext cx="1477607" cy="652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>
            <a:extLst>
              <a:ext uri="{FF2B5EF4-FFF2-40B4-BE49-F238E27FC236}">
                <a16:creationId xmlns:a16="http://schemas.microsoft.com/office/drawing/2014/main" id="{56A05C5F-2F32-48B2-870D-901C2150B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320" y="286244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7197277-EEE5-4887-AE72-76C6618A7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70" y="3072605"/>
            <a:ext cx="16790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</a:rPr>
              <a:t>a)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</a:rPr>
              <a:t> Tính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   New Roman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C7E7449-CE5E-46E8-BE92-4DF9EC00B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320" y="428484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BC6E56C9-B372-4D84-BFAC-A68985121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320" y="453884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4A23AF8D-7DFA-412D-A7A9-B330FBA2B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70" y="4514512"/>
            <a:ext cx="69368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</a:rPr>
              <a:t>b)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</a:rPr>
              <a:t>Bảng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</a:rPr>
              <a:t>giá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</a:rPr>
              <a:t>trị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    New Roman"/>
                <a:ea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  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AF5EF65-C2C4-4B32-AF85-35D22ED6B3A5}"/>
                  </a:ext>
                </a:extLst>
              </p:cNvPr>
              <p:cNvSpPr/>
              <p:nvPr/>
            </p:nvSpPr>
            <p:spPr>
              <a:xfrm>
                <a:off x="162931" y="404320"/>
                <a:ext cx="12303222" cy="2103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b="1" dirty="0">
                    <a:solidFill>
                      <a:srgbClr val="FF0000"/>
                    </a:solidFill>
                    <a:latin typeface="+mj-lt"/>
                  </a:rPr>
                  <a:t>Bài 2. SGK/T 19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vi-VN" sz="2400" b="1" dirty="0">
                  <a:solidFill>
                    <a:schemeClr val="tx1"/>
                  </a:solidFill>
                  <a:latin typeface="+mj-lt"/>
                </a:endParaRPr>
              </a:p>
              <a:p>
                <a:pPr marL="342900" indent="-342900">
                  <a:buAutoNum type="alphaLcParenR"/>
                </a:pPr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Tính </a:t>
                </a:r>
                <a14:m>
                  <m:oMath xmlns:m="http://schemas.openxmlformats.org/officeDocument/2006/math"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; </a:t>
                </a:r>
                <a14:m>
                  <m:oMath xmlns:m="http://schemas.openxmlformats.org/officeDocument/2006/math"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); 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 )</a:t>
                </a:r>
              </a:p>
              <a:p>
                <a:pPr marL="342900" indent="-342900">
                  <a:buAutoNum type="alphaLcParenR"/>
                </a:pPr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Lập bảng giá trị tương ứng của y kh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+mj-lt"/>
                  </a:rPr>
                  <a:t>i</a:t>
                </a:r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 x lần</a:t>
                </a:r>
                <a:r>
                  <a:rPr lang="en-US" sz="24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2400" b="1" dirty="0">
                    <a:solidFill>
                      <a:schemeClr val="tx1"/>
                    </a:solidFill>
                    <a:latin typeface="+mj-lt"/>
                  </a:rPr>
                  <a:t>lượt nhận các giá trị : </a:t>
                </a:r>
                <a14:m>
                  <m:oMath xmlns:m="http://schemas.openxmlformats.org/officeDocument/2006/math"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−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−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vi-V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AF5EF65-C2C4-4B32-AF85-35D22ED6B3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31" y="404320"/>
                <a:ext cx="12303222" cy="2103140"/>
              </a:xfrm>
              <a:prstGeom prst="rect">
                <a:avLst/>
              </a:prstGeom>
              <a:blipFill>
                <a:blip r:embed="rId10"/>
                <a:stretch>
                  <a:fillRect l="-793" b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BD86EFA-1960-4F31-8F9E-10F26CEA3FBA}"/>
              </a:ext>
            </a:extLst>
          </p:cNvPr>
          <p:cNvSpPr/>
          <p:nvPr/>
        </p:nvSpPr>
        <p:spPr>
          <a:xfrm>
            <a:off x="4702464" y="2427755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5997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56A05C5F-2F32-48B2-870D-901C2150B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320" y="286244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C7E7449-CE5E-46E8-BE92-4DF9EC00B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320" y="428484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BC6E56C9-B372-4D84-BFAC-A68985121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320" y="453884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5AD6309-37F8-4F1B-B871-DF77D1CE47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337658"/>
              </p:ext>
            </p:extLst>
          </p:nvPr>
        </p:nvGraphicFramePr>
        <p:xfrm>
          <a:off x="441608" y="2768423"/>
          <a:ext cx="4242436" cy="619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54200" imgH="279400" progId="Equation.DSMT4">
                  <p:embed/>
                </p:oleObj>
              </mc:Choice>
              <mc:Fallback>
                <p:oleObj name="Equation" r:id="rId2" imgW="1854200" imgH="2794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608" y="2768423"/>
                        <a:ext cx="4242436" cy="6191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2197B00B-3B93-470C-8F7D-A2214AE0B8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761136"/>
              </p:ext>
            </p:extLst>
          </p:nvPr>
        </p:nvGraphicFramePr>
        <p:xfrm>
          <a:off x="445253" y="3840014"/>
          <a:ext cx="4155263" cy="619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16100" imgH="279400" progId="Equation.DSMT4">
                  <p:embed/>
                </p:oleObj>
              </mc:Choice>
              <mc:Fallback>
                <p:oleObj name="Equation" r:id="rId4" imgW="1816100" imgH="279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253" y="3840014"/>
                        <a:ext cx="4155263" cy="6191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0AFD295-0214-48D2-AB32-7C454E7AC5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53934"/>
              </p:ext>
            </p:extLst>
          </p:nvPr>
        </p:nvGraphicFramePr>
        <p:xfrm>
          <a:off x="605584" y="4962527"/>
          <a:ext cx="4039032" cy="619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65300" imgH="279400" progId="Equation.DSMT4">
                  <p:embed/>
                </p:oleObj>
              </mc:Choice>
              <mc:Fallback>
                <p:oleObj name="Equation" r:id="rId6" imgW="1765300" imgH="279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584" y="4962527"/>
                        <a:ext cx="4039032" cy="6191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98657500-F996-4D6B-BDC5-625769C6F2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218763"/>
              </p:ext>
            </p:extLst>
          </p:nvPr>
        </p:nvGraphicFramePr>
        <p:xfrm>
          <a:off x="7624217" y="2816100"/>
          <a:ext cx="3486930" cy="562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4000" imgH="254000" progId="Equation.DSMT4">
                  <p:embed/>
                </p:oleObj>
              </mc:Choice>
              <mc:Fallback>
                <p:oleObj name="Equation" r:id="rId8" imgW="1524000" imgH="254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4217" y="2816100"/>
                        <a:ext cx="3486930" cy="5628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0C9E2DB3-71AF-4E1B-B6DB-C5F12F19B0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5932201"/>
              </p:ext>
            </p:extLst>
          </p:nvPr>
        </p:nvGraphicFramePr>
        <p:xfrm>
          <a:off x="7669626" y="3796744"/>
          <a:ext cx="3312584" cy="562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47172" imgH="253890" progId="Equation.DSMT4">
                  <p:embed/>
                </p:oleObj>
              </mc:Choice>
              <mc:Fallback>
                <p:oleObj name="Equation" r:id="rId10" imgW="1447172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9626" y="3796744"/>
                        <a:ext cx="3312584" cy="5628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8">
            <a:extLst>
              <a:ext uri="{FF2B5EF4-FFF2-40B4-BE49-F238E27FC236}">
                <a16:creationId xmlns:a16="http://schemas.microsoft.com/office/drawing/2014/main" id="{D1710FB1-D90A-40A5-A71A-1F220B038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452" y="27189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54420334-2283-48CA-AB38-539FEE25C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452" y="345550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F63FADE6-B2F7-4B21-9098-D08788EDC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452" y="37349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45E447A4-B479-4EE8-B603-B6CD9D114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452" y="44715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4C048381-1936-4BE2-8C67-603E27BEC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452" y="51827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CADD1AAF-DE0A-403A-AB5B-CA35CB913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452" y="58939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EC25B56-5FC8-4C13-B808-589FB74E912E}"/>
                  </a:ext>
                </a:extLst>
              </p:cNvPr>
              <p:cNvSpPr/>
              <p:nvPr/>
            </p:nvSpPr>
            <p:spPr>
              <a:xfrm>
                <a:off x="204511" y="105292"/>
                <a:ext cx="10023321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b="1" u="sng" dirty="0">
                    <a:solidFill>
                      <a:srgbClr val="FF0000"/>
                    </a:solidFill>
                    <a:latin typeface="+mj-lt"/>
                  </a:rPr>
                  <a:t>Bài 3</a:t>
                </a:r>
                <a:r>
                  <a:rPr lang="vi-VN" sz="2800" b="1" dirty="0">
                    <a:solidFill>
                      <a:srgbClr val="FF0000"/>
                    </a:solidFill>
                    <a:latin typeface="+mj-lt"/>
                  </a:rPr>
                  <a:t>. SGK/T 9</a:t>
                </a:r>
              </a:p>
              <a:p>
                <a:r>
                  <a:rPr lang="vi-VN" sz="2400" b="1" dirty="0">
                    <a:latin typeface="+mj-lt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vi-VN" sz="2400" b="1" i="1" baseline="30000" dirty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 +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vi-VN" sz="2400" b="1" dirty="0">
                    <a:latin typeface="+mj-lt"/>
                  </a:rPr>
                  <a:t>. Tính </a:t>
                </a:r>
                <a14:m>
                  <m:oMath xmlns:m="http://schemas.openxmlformats.org/officeDocument/2006/math"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(−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); 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(−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); 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(−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); 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); 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vi-VN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24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EC25B56-5FC8-4C13-B808-589FB74E91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11" y="105292"/>
                <a:ext cx="10023321" cy="1107996"/>
              </a:xfrm>
              <a:prstGeom prst="rect">
                <a:avLst/>
              </a:prstGeom>
              <a:blipFill>
                <a:blip r:embed="rId12"/>
                <a:stretch>
                  <a:fillRect l="-1277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DFF234CE-6AA2-49E2-BAB3-104A207B2412}"/>
              </a:ext>
            </a:extLst>
          </p:cNvPr>
          <p:cNvSpPr/>
          <p:nvPr/>
        </p:nvSpPr>
        <p:spPr>
          <a:xfrm>
            <a:off x="5017390" y="1451474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5665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56A05C5F-2F32-48B2-870D-901C2150B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320" y="286244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C7E7449-CE5E-46E8-BE92-4DF9EC00B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320" y="428484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BC6E56C9-B372-4D84-BFAC-A68985121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320" y="453884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D1710FB1-D90A-40A5-A71A-1F220B038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452" y="27189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54420334-2283-48CA-AB38-539FEE25C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452" y="345550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F63FADE6-B2F7-4B21-9098-D08788EDC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9621" y="2624530"/>
            <a:ext cx="8499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45E447A4-B479-4EE8-B603-B6CD9D114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452" y="44715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4C048381-1936-4BE2-8C67-603E27BEC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8391" y="7569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CADD1AAF-DE0A-403A-AB5B-CA35CB913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452" y="58939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" name="Rectangle 42">
            <a:extLst>
              <a:ext uri="{FF2B5EF4-FFF2-40B4-BE49-F238E27FC236}">
                <a16:creationId xmlns:a16="http://schemas.microsoft.com/office/drawing/2014/main" id="{CC4860FB-8223-4056-B495-41B75C0F9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5939" y="53836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EA0E9CD-DCD6-4BA3-90B8-95746D8AEF37}"/>
                  </a:ext>
                </a:extLst>
              </p:cNvPr>
              <p:cNvSpPr txBox="1"/>
              <p:nvPr/>
            </p:nvSpPr>
            <p:spPr>
              <a:xfrm>
                <a:off x="310655" y="454670"/>
                <a:ext cx="9888926" cy="19622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b="1" u="sng" dirty="0">
                    <a:solidFill>
                      <a:srgbClr val="FF0000"/>
                    </a:solidFill>
                    <a:latin typeface="+mj-lt"/>
                  </a:rPr>
                  <a:t>Bài tập 3. </a:t>
                </a:r>
                <a:r>
                  <a:rPr lang="vi-VN" sz="2800" dirty="0">
                    <a:latin typeface="+mj-lt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28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800" b="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vi-VN" sz="2800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28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28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800" b="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2800" dirty="0">
                    <a:latin typeface="+mj-lt"/>
                  </a:rPr>
                  <a:t>được cho bởi công thức </a:t>
                </a:r>
                <a14:m>
                  <m:oMath xmlns:m="http://schemas.openxmlformats.org/officeDocument/2006/math">
                    <m:r>
                      <a:rPr lang="vi-VN" sz="28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800" b="0" i="1" dirty="0" smtClean="0">
                        <a:latin typeface="Cambria Math" panose="02040503050406030204" pitchFamily="18" charset="0"/>
                      </a:rPr>
                      <m:t> =4</m:t>
                    </m:r>
                    <m:r>
                      <a:rPr lang="vi-VN" sz="2800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800" dirty="0">
                    <a:latin typeface="+mj-lt"/>
                  </a:rPr>
                  <a:t>.</a:t>
                </a:r>
              </a:p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vi-VN" sz="2800" dirty="0">
                    <a:latin typeface="+mj-lt"/>
                  </a:rPr>
                  <a:t>Tìm y khi </a:t>
                </a:r>
                <a14:m>
                  <m:oMath xmlns:m="http://schemas.openxmlformats.org/officeDocument/2006/math">
                    <m:r>
                      <a:rPr lang="vi-VN" sz="28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800" b="0" i="1" dirty="0" smtClean="0">
                        <a:latin typeface="Cambria Math" panose="02040503050406030204" pitchFamily="18" charset="0"/>
                      </a:rPr>
                      <m:t> =−2</m:t>
                    </m:r>
                  </m:oMath>
                </a14:m>
                <a:r>
                  <a:rPr lang="vi-VN" sz="2800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r>
                      <a:rPr lang="vi-VN" sz="28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800" b="0" i="1" dirty="0" smtClean="0">
                        <a:latin typeface="Cambria Math" panose="02040503050406030204" pitchFamily="18" charset="0"/>
                      </a:rPr>
                      <m:t> =−10,5</m:t>
                    </m:r>
                  </m:oMath>
                </a14:m>
                <a:r>
                  <a:rPr lang="vi-VN" sz="2800" dirty="0">
                    <a:latin typeface="+mj-lt"/>
                  </a:rPr>
                  <a:t>.</a:t>
                </a:r>
              </a:p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vi-VN" sz="2800" dirty="0">
                    <a:latin typeface="+mj-lt"/>
                  </a:rPr>
                  <a:t>Tìm x khi </a:t>
                </a:r>
                <a14:m>
                  <m:oMath xmlns:m="http://schemas.openxmlformats.org/officeDocument/2006/math">
                    <m:r>
                      <a:rPr lang="vi-VN" sz="28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800" b="0" i="1" dirty="0" smtClean="0">
                        <a:latin typeface="Cambria Math" panose="02040503050406030204" pitchFamily="18" charset="0"/>
                      </a:rPr>
                      <m:t> = −18</m:t>
                    </m:r>
                  </m:oMath>
                </a14:m>
                <a:r>
                  <a:rPr lang="vi-VN" sz="2800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r>
                      <a:rPr lang="vi-VN" sz="28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800" b="0" i="1" dirty="0" smtClean="0">
                        <a:latin typeface="Cambria Math" panose="02040503050406030204" pitchFamily="18" charset="0"/>
                      </a:rPr>
                      <m:t> = −22</m:t>
                    </m:r>
                  </m:oMath>
                </a14:m>
                <a:r>
                  <a:rPr lang="vi-VN" sz="2800" dirty="0">
                    <a:latin typeface="+mj-lt"/>
                  </a:rPr>
                  <a:t>.</a:t>
                </a:r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EA0E9CD-DCD6-4BA3-90B8-95746D8AE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55" y="454670"/>
                <a:ext cx="9888926" cy="1962204"/>
              </a:xfrm>
              <a:prstGeom prst="rect">
                <a:avLst/>
              </a:prstGeom>
              <a:blipFill>
                <a:blip r:embed="rId2"/>
                <a:stretch>
                  <a:fillRect l="-1295" r="-308" b="-7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CF215D8-5E39-49B7-B504-BDC089684FF1}"/>
                  </a:ext>
                </a:extLst>
              </p:cNvPr>
              <p:cNvSpPr txBox="1"/>
              <p:nvPr/>
            </p:nvSpPr>
            <p:spPr>
              <a:xfrm>
                <a:off x="384399" y="3257312"/>
                <a:ext cx="13888106" cy="1307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AutoNum type="alphaLcParenR"/>
                </a:pPr>
                <a:r>
                  <a:rPr lang="vi-VN" sz="2800" dirty="0">
                    <a:latin typeface="+mj-lt"/>
                  </a:rPr>
                  <a:t>Thay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=−2 </m:t>
                    </m:r>
                  </m:oMath>
                </a14:m>
                <a:r>
                  <a:rPr lang="vi-VN" sz="2800" dirty="0">
                    <a:latin typeface="+mj-lt"/>
                  </a:rPr>
                  <a:t>vào công thức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 = 4</m:t>
                    </m:r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latin typeface="+mj-lt"/>
                  </a:rPr>
                  <a:t>ta được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=4.(−2)=−8</m:t>
                    </m:r>
                  </m:oMath>
                </a14:m>
                <a:endParaRPr lang="vi-VN" sz="28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+mj-lt"/>
                  </a:rPr>
                  <a:t>     Thay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 = −10,5 </m:t>
                    </m:r>
                  </m:oMath>
                </a14:m>
                <a:r>
                  <a:rPr lang="vi-VN" sz="2800" dirty="0">
                    <a:latin typeface="+mj-lt"/>
                  </a:rPr>
                  <a:t>vào công thức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 = 4</m:t>
                    </m:r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latin typeface="+mj-lt"/>
                  </a:rPr>
                  <a:t>ta được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=4.(−10,5)= −42</m:t>
                    </m:r>
                  </m:oMath>
                </a14:m>
                <a:endParaRPr lang="vi-VN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CF215D8-5E39-49B7-B504-BDC089684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99" y="3257312"/>
                <a:ext cx="13888106" cy="1307537"/>
              </a:xfrm>
              <a:prstGeom prst="rect">
                <a:avLst/>
              </a:prstGeom>
              <a:blipFill>
                <a:blip r:embed="rId3"/>
                <a:stretch>
                  <a:fillRect l="-878" b="-1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8245200-5DBF-47D2-A9C6-76754B3C46AC}"/>
                  </a:ext>
                </a:extLst>
              </p:cNvPr>
              <p:cNvSpPr txBox="1"/>
              <p:nvPr/>
            </p:nvSpPr>
            <p:spPr>
              <a:xfrm>
                <a:off x="523982" y="5063378"/>
                <a:ext cx="10157270" cy="1740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b) Thay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=−2 </m:t>
                    </m:r>
                  </m:oMath>
                </a14:m>
                <a:r>
                  <a:rPr lang="vi-VN" sz="2800" dirty="0">
                    <a:latin typeface="+mj-lt"/>
                  </a:rPr>
                  <a:t>vào công thức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 = −18 </m:t>
                    </m:r>
                  </m:oMath>
                </a14:m>
                <a:r>
                  <a:rPr lang="vi-VN" sz="2800" dirty="0">
                    <a:latin typeface="+mj-lt"/>
                  </a:rPr>
                  <a:t>=&gt;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vi-VN" sz="2800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vi-VN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800" dirty="0">
                    <a:latin typeface="+mj-lt"/>
                  </a:rPr>
                  <a:t>     </a:t>
                </a:r>
              </a:p>
              <a:p>
                <a:r>
                  <a:rPr lang="vi-VN" sz="2800" dirty="0">
                    <a:latin typeface="+mj-lt"/>
                  </a:rPr>
                  <a:t>    Thay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 = −22 </m:t>
                    </m:r>
                  </m:oMath>
                </a14:m>
                <a:r>
                  <a:rPr lang="vi-VN" sz="2800" dirty="0">
                    <a:latin typeface="+mj-lt"/>
                  </a:rPr>
                  <a:t>vào công thức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 = −22</m:t>
                    </m:r>
                  </m:oMath>
                </a14:m>
                <a:r>
                  <a:rPr lang="vi-VN" sz="2800" dirty="0">
                    <a:latin typeface="+mj-lt"/>
                  </a:rPr>
                  <a:t>  =&gt;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8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vi-VN" sz="2800" i="1" dirty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vi-VN" sz="28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800" dirty="0">
                  <a:latin typeface="+mj-lt"/>
                </a:endParaRPr>
              </a:p>
              <a:p>
                <a:pPr marL="342900" indent="-342900">
                  <a:buAutoNum type="alphaLcParenR"/>
                </a:pPr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8245200-5DBF-47D2-A9C6-76754B3C4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982" y="5063378"/>
                <a:ext cx="10157270" cy="1740861"/>
              </a:xfrm>
              <a:prstGeom prst="rect">
                <a:avLst/>
              </a:prstGeom>
              <a:blipFill>
                <a:blip r:embed="rId4"/>
                <a:stretch>
                  <a:fillRect l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994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5" grpId="0"/>
      <p:bldP spid="6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>
            <a:extLst>
              <a:ext uri="{FF2B5EF4-FFF2-40B4-BE49-F238E27FC236}">
                <a16:creationId xmlns:a16="http://schemas.microsoft.com/office/drawing/2014/main" id="{481B59DE-D275-4AF4-B5B9-1B4297569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4" y="4128336"/>
            <a:ext cx="253206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27ADD1E-0A23-4E56-B63E-70A43A05F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3120" y="461909"/>
            <a:ext cx="9435241" cy="1625599"/>
          </a:xfrm>
        </p:spPr>
        <p:txBody>
          <a:bodyPr>
            <a:normAutofit/>
          </a:bodyPr>
          <a:lstStyle/>
          <a:p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VẬN DỤNG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3782CC6-5EB3-471A-9383-FA299D484AFE}"/>
              </a:ext>
            </a:extLst>
          </p:cNvPr>
          <p:cNvSpPr/>
          <p:nvPr/>
        </p:nvSpPr>
        <p:spPr>
          <a:xfrm>
            <a:off x="3034320" y="1795121"/>
            <a:ext cx="5858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3 + 4: LUYỆN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8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CF305D8-FBC8-4F48-BB91-9BDB80EB2C17}"/>
              </a:ext>
            </a:extLst>
          </p:cNvPr>
          <p:cNvSpPr/>
          <p:nvPr/>
        </p:nvSpPr>
        <p:spPr>
          <a:xfrm>
            <a:off x="225286" y="193669"/>
            <a:ext cx="11224592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u="sng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b="1" u="sng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3261A3B-D0A7-4045-B373-C1C1551F2C21}"/>
                  </a:ext>
                </a:extLst>
              </p:cNvPr>
              <p:cNvSpPr/>
              <p:nvPr/>
            </p:nvSpPr>
            <p:spPr>
              <a:xfrm>
                <a:off x="546440" y="1007842"/>
                <a:ext cx="11224592" cy="2064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 b="1" u="sng" dirty="0">
                    <a:solidFill>
                      <a:srgbClr val="FF0000"/>
                    </a:solidFill>
                    <a:latin typeface="+mj-lt"/>
                  </a:rPr>
                  <a:t>Bài 4</a:t>
                </a:r>
                <a:r>
                  <a:rPr lang="vi-VN" sz="2400" b="1" dirty="0">
                    <a:solidFill>
                      <a:srgbClr val="FF0000"/>
                    </a:solidFill>
                    <a:latin typeface="+mj-lt"/>
                  </a:rPr>
                  <a:t>. SGK/T9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latin typeface="+mj-lt"/>
                  </a:rPr>
                  <a:t>Khối lượng m(g) của một thanh sắt có khối lượng riêng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𝑑𝑚</m:t>
                    </m:r>
                    <m:r>
                      <a:rPr lang="vi-VN" sz="2400" i="1" baseline="30000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latin typeface="+mj-lt"/>
                  </a:rPr>
                  <a:t>tỉ lệ với thể tích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vi-VN" sz="2400" i="1" baseline="30000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2400" dirty="0">
                    <a:latin typeface="+mj-lt"/>
                  </a:rPr>
                  <a:t>theo công thức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vi-VN" sz="2400" dirty="0">
                    <a:latin typeface="+mj-lt"/>
                  </a:rPr>
                  <a:t>.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vi-VN" sz="2400" dirty="0">
                    <a:latin typeface="+mj-lt"/>
                  </a:rPr>
                  <a:t> có phải là hàm số của đại lượng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vi-VN" sz="2400" dirty="0">
                    <a:latin typeface="+mj-lt"/>
                  </a:rPr>
                  <a:t> không? Nếu có, tính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); 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20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); 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); 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40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); 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3261A3B-D0A7-4045-B373-C1C1551F2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440" y="1007842"/>
                <a:ext cx="11224592" cy="2064476"/>
              </a:xfrm>
              <a:prstGeom prst="rect">
                <a:avLst/>
              </a:prstGeom>
              <a:blipFill>
                <a:blip r:embed="rId3"/>
                <a:stretch>
                  <a:fillRect l="-869" t="-2360" b="-5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0">
            <a:extLst>
              <a:ext uri="{FF2B5EF4-FFF2-40B4-BE49-F238E27FC236}">
                <a16:creationId xmlns:a16="http://schemas.microsoft.com/office/drawing/2014/main" id="{38F7A8B2-40BC-48D9-AAC5-E8A3C29D2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895" y="3061636"/>
            <a:ext cx="8499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9725583-C270-41A5-AA63-E2869215B3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902986"/>
              </p:ext>
            </p:extLst>
          </p:nvPr>
        </p:nvGraphicFramePr>
        <p:xfrm>
          <a:off x="927354" y="3481051"/>
          <a:ext cx="1384995" cy="461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09480" imgH="203040" progId="Equation.DSMT4">
                  <p:embed/>
                </p:oleObj>
              </mc:Choice>
              <mc:Fallback>
                <p:oleObj name="Equation" r:id="rId4" imgW="609480" imgH="203040" progId="Equation.DSMT4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354" y="3481051"/>
                        <a:ext cx="1384995" cy="4616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47C0BBF-BF24-451A-85B1-243D05BDDF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7556041"/>
              </p:ext>
            </p:extLst>
          </p:nvPr>
        </p:nvGraphicFramePr>
        <p:xfrm>
          <a:off x="1040370" y="4987445"/>
          <a:ext cx="2286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69449" imgH="253890" progId="Equation.DSMT4">
                  <p:embed/>
                </p:oleObj>
              </mc:Choice>
              <mc:Fallback>
                <p:oleObj name="Equation" r:id="rId6" imgW="1269449" imgH="253890" progId="Equation.DSMT4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0370" y="4987445"/>
                        <a:ext cx="2286000" cy="457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279EDBB-4300-409E-91FD-0CABE30971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205173"/>
              </p:ext>
            </p:extLst>
          </p:nvPr>
        </p:nvGraphicFramePr>
        <p:xfrm>
          <a:off x="1060706" y="5521159"/>
          <a:ext cx="244602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58310" imgH="253890" progId="Equation.DSMT4">
                  <p:embed/>
                </p:oleObj>
              </mc:Choice>
              <mc:Fallback>
                <p:oleObj name="Equation" r:id="rId8" imgW="1358310" imgH="253890" progId="Equation.DSMT4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0706" y="5521159"/>
                        <a:ext cx="2446020" cy="457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C7D598F-57C8-49E1-9B6F-660FC3260E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573874"/>
              </p:ext>
            </p:extLst>
          </p:nvPr>
        </p:nvGraphicFramePr>
        <p:xfrm>
          <a:off x="1040370" y="6079131"/>
          <a:ext cx="246888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71600" imgH="254000" progId="Equation.DSMT4">
                  <p:embed/>
                </p:oleObj>
              </mc:Choice>
              <mc:Fallback>
                <p:oleObj name="Equation" r:id="rId10" imgW="1371600" imgH="254000" progId="Equation.DSMT4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0370" y="6079131"/>
                        <a:ext cx="2468880" cy="457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A6F3A918-BBFF-43EB-9439-DBFEBE896E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121883"/>
              </p:ext>
            </p:extLst>
          </p:nvPr>
        </p:nvGraphicFramePr>
        <p:xfrm>
          <a:off x="7081575" y="4891159"/>
          <a:ext cx="246888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71600" imgH="254000" progId="Equation.DSMT4">
                  <p:embed/>
                </p:oleObj>
              </mc:Choice>
              <mc:Fallback>
                <p:oleObj name="Equation" r:id="rId12" imgW="1371600" imgH="254000" progId="Equation.DSMT4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1575" y="4891159"/>
                        <a:ext cx="2468880" cy="457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DA8840C1-8795-45AE-91F9-D1BE8DA9BF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065668"/>
              </p:ext>
            </p:extLst>
          </p:nvPr>
        </p:nvGraphicFramePr>
        <p:xfrm>
          <a:off x="7101911" y="5672417"/>
          <a:ext cx="244602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358310" imgH="253890" progId="Equation.DSMT4">
                  <p:embed/>
                </p:oleObj>
              </mc:Choice>
              <mc:Fallback>
                <p:oleObj name="Equation" r:id="rId14" imgW="1358310" imgH="253890" progId="Equation.DSMT4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1911" y="5672417"/>
                        <a:ext cx="2446020" cy="457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53">
                <a:extLst>
                  <a:ext uri="{FF2B5EF4-FFF2-40B4-BE49-F238E27FC236}">
                    <a16:creationId xmlns:a16="http://schemas.microsoft.com/office/drawing/2014/main" id="{E78509AE-6CFE-497A-857A-8361E055A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697" y="3939340"/>
                <a:ext cx="11047335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vi-VN" alt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kumimoji="0" lang="en-US" altLang="en-US" sz="2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duy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53">
                <a:extLst>
                  <a:ext uri="{FF2B5EF4-FFF2-40B4-BE49-F238E27FC236}">
                    <a16:creationId xmlns:a16="http://schemas.microsoft.com/office/drawing/2014/main" id="{E78509AE-6CFE-497A-857A-8361E055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697" y="3939340"/>
                <a:ext cx="11047335" cy="830997"/>
              </a:xfrm>
              <a:prstGeom prst="rect">
                <a:avLst/>
              </a:prstGeom>
              <a:blipFill>
                <a:blip r:embed="rId16"/>
                <a:stretch>
                  <a:fillRect l="-883" t="-5109" b="-160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54">
            <a:extLst>
              <a:ext uri="{FF2B5EF4-FFF2-40B4-BE49-F238E27FC236}">
                <a16:creationId xmlns:a16="http://schemas.microsoft.com/office/drawing/2014/main" id="{3345563C-C5F6-454D-83DD-F15261EEF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87" y="42767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55">
            <a:extLst>
              <a:ext uri="{FF2B5EF4-FFF2-40B4-BE49-F238E27FC236}">
                <a16:creationId xmlns:a16="http://schemas.microsoft.com/office/drawing/2014/main" id="{4DEAD921-E9C5-42D7-82DA-94D792AB1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87" y="453073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56">
            <a:extLst>
              <a:ext uri="{FF2B5EF4-FFF2-40B4-BE49-F238E27FC236}">
                <a16:creationId xmlns:a16="http://schemas.microsoft.com/office/drawing/2014/main" id="{F4FBA46B-659A-4CDA-8050-FFF412862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354" y="51801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57">
            <a:extLst>
              <a:ext uri="{FF2B5EF4-FFF2-40B4-BE49-F238E27FC236}">
                <a16:creationId xmlns:a16="http://schemas.microsoft.com/office/drawing/2014/main" id="{4BCA2113-AE78-4AAE-BEE6-3BD817E92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87" y="595313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4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CF305D8-FBC8-4F48-BB91-9BDB80EB2C17}"/>
              </a:ext>
            </a:extLst>
          </p:cNvPr>
          <p:cNvSpPr/>
          <p:nvPr/>
        </p:nvSpPr>
        <p:spPr>
          <a:xfrm>
            <a:off x="225286" y="193669"/>
            <a:ext cx="11224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3.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3629DD-4C37-4B18-9453-B7B3FDDA87AD}"/>
              </a:ext>
            </a:extLst>
          </p:cNvPr>
          <p:cNvSpPr/>
          <p:nvPr/>
        </p:nvSpPr>
        <p:spPr>
          <a:xfrm>
            <a:off x="390517" y="1005908"/>
            <a:ext cx="2244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Bài 5. SGK/T9 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3EC4C71-5095-4308-A6C1-C909F7C64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845692"/>
              </p:ext>
            </p:extLst>
          </p:nvPr>
        </p:nvGraphicFramePr>
        <p:xfrm>
          <a:off x="4170369" y="4798031"/>
          <a:ext cx="3504426" cy="1284270"/>
        </p:xfrm>
        <a:graphic>
          <a:graphicData uri="http://schemas.openxmlformats.org/drawingml/2006/table">
            <a:tbl>
              <a:tblPr firstRow="1" firstCol="1" bandRow="1"/>
              <a:tblGrid>
                <a:gridCol w="700570">
                  <a:extLst>
                    <a:ext uri="{9D8B030D-6E8A-4147-A177-3AD203B41FA5}">
                      <a16:colId xmlns:a16="http://schemas.microsoft.com/office/drawing/2014/main" val="3168660270"/>
                    </a:ext>
                  </a:extLst>
                </a:gridCol>
                <a:gridCol w="700570">
                  <a:extLst>
                    <a:ext uri="{9D8B030D-6E8A-4147-A177-3AD203B41FA5}">
                      <a16:colId xmlns:a16="http://schemas.microsoft.com/office/drawing/2014/main" val="2234684567"/>
                    </a:ext>
                  </a:extLst>
                </a:gridCol>
                <a:gridCol w="700570">
                  <a:extLst>
                    <a:ext uri="{9D8B030D-6E8A-4147-A177-3AD203B41FA5}">
                      <a16:colId xmlns:a16="http://schemas.microsoft.com/office/drawing/2014/main" val="2602136578"/>
                    </a:ext>
                  </a:extLst>
                </a:gridCol>
                <a:gridCol w="701358">
                  <a:extLst>
                    <a:ext uri="{9D8B030D-6E8A-4147-A177-3AD203B41FA5}">
                      <a16:colId xmlns:a16="http://schemas.microsoft.com/office/drawing/2014/main" val="3414655362"/>
                    </a:ext>
                  </a:extLst>
                </a:gridCol>
                <a:gridCol w="701358">
                  <a:extLst>
                    <a:ext uri="{9D8B030D-6E8A-4147-A177-3AD203B41FA5}">
                      <a16:colId xmlns:a16="http://schemas.microsoft.com/office/drawing/2014/main" val="500731770"/>
                    </a:ext>
                  </a:extLst>
                </a:gridCol>
              </a:tblGrid>
              <a:tr h="6421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159112"/>
                  </a:ext>
                </a:extLst>
              </a:tr>
              <a:tr h="6421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304896"/>
                  </a:ext>
                </a:extLst>
              </a:tr>
            </a:tbl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7133B8E-C60A-41E7-BC5F-66E71C9E66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016877"/>
              </p:ext>
            </p:extLst>
          </p:nvPr>
        </p:nvGraphicFramePr>
        <p:xfrm>
          <a:off x="1390279" y="3784094"/>
          <a:ext cx="849913" cy="798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8918" imgH="393529" progId="Equation.DSMT4">
                  <p:embed/>
                </p:oleObj>
              </mc:Choice>
              <mc:Fallback>
                <p:oleObj name="Equation" r:id="rId2" imgW="418918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279" y="3784094"/>
                        <a:ext cx="849913" cy="7984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CA2EC79-35B7-4FBF-8DB4-D4D394F67C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629734"/>
              </p:ext>
            </p:extLst>
          </p:nvPr>
        </p:nvGraphicFramePr>
        <p:xfrm>
          <a:off x="6544615" y="5475486"/>
          <a:ext cx="234896" cy="606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334" imgH="393529" progId="Equation.DSMT4">
                  <p:embed/>
                </p:oleObj>
              </mc:Choice>
              <mc:Fallback>
                <p:oleObj name="Equation" r:id="rId4" imgW="152334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4615" y="5475486"/>
                        <a:ext cx="234896" cy="6068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6E27875-2D1A-4DF2-98D5-69D45DA586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0555453"/>
              </p:ext>
            </p:extLst>
          </p:nvPr>
        </p:nvGraphicFramePr>
        <p:xfrm>
          <a:off x="7213262" y="5419260"/>
          <a:ext cx="234896" cy="606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334" imgH="393529" progId="Equation.DSMT4">
                  <p:embed/>
                </p:oleObj>
              </mc:Choice>
              <mc:Fallback>
                <p:oleObj name="Equation" r:id="rId6" imgW="152334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3262" y="5419260"/>
                        <a:ext cx="234896" cy="6068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AFC40E29-69C0-4F0B-AD2B-5A144544C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6816" y="463759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883EC49-A0E4-48DF-9589-CC2C4F347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7862" y="4727826"/>
            <a:ext cx="16353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 New Roman"/>
                <a:ea typeface="Times New Roman" panose="02020603050405020304" pitchFamily="18" charset="0"/>
              </a:rPr>
              <a:t>Bảng giá trị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New Roman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40C660A4-C8AE-4C7C-A450-E9BD0432E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2625" y="3510043"/>
            <a:ext cx="8499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6AC25C-DFF2-C105-53E8-1C1E73FA62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401" y="1429462"/>
            <a:ext cx="11523724" cy="192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8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9C58AD-61BF-4F89-A687-5938BDEF0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D5218B3-97C0-443E-87B7-A9B16192E712}"/>
              </a:ext>
            </a:extLst>
          </p:cNvPr>
          <p:cNvSpPr/>
          <p:nvPr/>
        </p:nvSpPr>
        <p:spPr>
          <a:xfrm>
            <a:off x="2371475" y="2207921"/>
            <a:ext cx="7379769" cy="523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/>
            <a:r>
              <a:rPr lang="vi-VN" altLang="zh-CN" sz="2800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§1. </a:t>
            </a:r>
            <a:r>
              <a:rPr lang="en-US" altLang="zh-CN" sz="2800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2800" b="1" spc="-150" dirty="0">
                <a:solidFill>
                  <a:srgbClr val="019AAA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KHÁI NIỆM HÀM SỐ</a:t>
            </a:r>
            <a:endParaRPr lang="zh-CN" altLang="en-US" sz="2800" b="1" spc="-150" dirty="0">
              <a:solidFill>
                <a:srgbClr val="019AAA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D3C80A32-2661-43B6-ADED-C994EFC46207}"/>
              </a:ext>
            </a:extLst>
          </p:cNvPr>
          <p:cNvSpPr txBox="1"/>
          <p:nvPr/>
        </p:nvSpPr>
        <p:spPr>
          <a:xfrm>
            <a:off x="2587677" y="3045620"/>
            <a:ext cx="6891389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nl-NL" sz="2799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nl-NL" sz="2799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799" dirty="0">
              <a:solidFill>
                <a:srgbClr val="FF0000"/>
              </a:solidFill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1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CF305D8-FBC8-4F48-BB91-9BDB80EB2C17}"/>
              </a:ext>
            </a:extLst>
          </p:cNvPr>
          <p:cNvSpPr/>
          <p:nvPr/>
        </p:nvSpPr>
        <p:spPr>
          <a:xfrm>
            <a:off x="225286" y="193669"/>
            <a:ext cx="11224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3.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E4826479-FE12-473B-AC19-B1940BDDE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266" y="3734937"/>
            <a:ext cx="8499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D31E5CD-644D-4937-B3A8-F067403C8204}"/>
                  </a:ext>
                </a:extLst>
              </p:cNvPr>
              <p:cNvSpPr/>
              <p:nvPr/>
            </p:nvSpPr>
            <p:spPr>
              <a:xfrm>
                <a:off x="385814" y="4180344"/>
                <a:ext cx="10954733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Công thức tính thể tích  của một hình lập phương có độ dài cạnh  là 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sz="2400" i="1" baseline="300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là hàm số của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vì  mỗi giá trị của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chỉ xác định đúng một giá trị của 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Thể tích của hình lập phương khi 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 (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 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là: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=53 =125 (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sz="2400" i="1" baseline="300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Khi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1000(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sz="2400" i="1" baseline="300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Ta có 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1000 = 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400" i="1" baseline="300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=&gt;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10</m:t>
                    </m:r>
                  </m:oMath>
                </a14:m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Cạnh của hình lập phương là 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=10 (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.</m:t>
                    </m:r>
                  </m:oMath>
                </a14:m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D31E5CD-644D-4937-B3A8-F067403C82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14" y="4180344"/>
                <a:ext cx="10954733" cy="2308324"/>
              </a:xfrm>
              <a:prstGeom prst="rect">
                <a:avLst/>
              </a:prstGeom>
              <a:blipFill>
                <a:blip r:embed="rId2"/>
                <a:stretch>
                  <a:fillRect l="-835" t="-2116" b="-5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">
                <a:extLst>
                  <a:ext uri="{FF2B5EF4-FFF2-40B4-BE49-F238E27FC236}">
                    <a16:creationId xmlns:a16="http://schemas.microsoft.com/office/drawing/2014/main" id="{22121C37-0064-451F-8372-B44869FFC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814" y="938979"/>
                <a:ext cx="11420370" cy="27959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41007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41007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41007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41007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41007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41007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41007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41007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410075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4410075" algn="l"/>
                  </a:tabLst>
                </a:pPr>
                <a:r>
                  <a:rPr kumimoji="0" lang="nl-NL" altLang="en-US" sz="2400" b="1" i="0" u="sng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 New Roman"/>
                    <a:ea typeface="Times New Roman" panose="02020603050405020304" pitchFamily="18" charset="0"/>
                  </a:rPr>
                  <a:t>Bài tập 4</a:t>
                </a:r>
                <a:endParaRPr kumimoji="0" lang="en-US" altLang="en-US" sz="2400" b="0" i="0" u="sng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 New Roman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4410075" algn="l"/>
                  </a:tabLs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Viết công thức tính thể tích </a:t>
                </a:r>
                <a14:m>
                  <m:oMath xmlns:m="http://schemas.openxmlformats.org/officeDocument/2006/math">
                    <m:r>
                      <a:rPr kumimoji="0" lang="nl-NL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kumimoji="0" lang="nl-NL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kumimoji="0" lang="vi-VN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vi-VN" altLang="en-US" sz="2400" b="0" i="1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vi-VN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 một hình lập phương có độ dài cạnh là </a:t>
                </a:r>
                <a14:m>
                  <m:oMath xmlns:m="http://schemas.openxmlformats.org/officeDocument/2006/math">
                    <m:r>
                      <a:rPr kumimoji="0" lang="nl-NL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kumimoji="0" lang="vi-VN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vi-VN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 New Roman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4410075" algn="l"/>
                  </a:tabLs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Hỏi </a:t>
                </a:r>
                <a14:m>
                  <m:oMath xmlns:m="http://schemas.openxmlformats.org/officeDocument/2006/math">
                    <m:r>
                      <a:rPr kumimoji="0" lang="nl-NL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 phải là hàm số của </a:t>
                </a:r>
                <a14:m>
                  <m:oMath xmlns:m="http://schemas.openxmlformats.org/officeDocument/2006/math">
                    <m:r>
                      <a:rPr kumimoji="0" lang="nl-NL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nl-NL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hay không ? Vì sao?</a:t>
                </a:r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 New Roman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4410075" algn="l"/>
                  </a:tabLs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Tính</a:t>
                </a:r>
                <a14:m>
                  <m:oMath xmlns:m="http://schemas.openxmlformats.org/officeDocument/2006/math">
                    <m:r>
                      <a:rPr kumimoji="0" lang="vi-V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nl-NL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khi </a:t>
                </a:r>
                <a14:m>
                  <m:oMath xmlns:m="http://schemas.openxmlformats.org/officeDocument/2006/math">
                    <m:r>
                      <a:rPr kumimoji="0" lang="nl-NL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5 (</m:t>
                    </m:r>
                    <m:r>
                      <a:rPr kumimoji="0" lang="vi-VN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vi-VN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 New Roman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4410075" algn="l"/>
                  </a:tabLs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Tính </a:t>
                </a:r>
                <a14:m>
                  <m:oMath xmlns:m="http://schemas.openxmlformats.org/officeDocument/2006/math">
                    <m:r>
                      <a:rPr kumimoji="0" lang="vi-VN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vi-VN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 New Roman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khi </a:t>
                </a:r>
                <a14:m>
                  <m:oMath xmlns:m="http://schemas.openxmlformats.org/officeDocument/2006/math">
                    <m:r>
                      <a:rPr kumimoji="0" lang="vi-VN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kumimoji="0" lang="vi-VN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=1000 (</m:t>
                    </m:r>
                    <m:r>
                      <a:rPr kumimoji="0" lang="vi-VN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vi-VN" altLang="en-US" sz="2400" b="0" i="1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vi-VN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nl-NL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 New Roman"/>
                </a:endParaRPr>
              </a:p>
            </p:txBody>
          </p:sp>
        </mc:Choice>
        <mc:Fallback xmlns="">
          <p:sp>
            <p:nvSpPr>
              <p:cNvPr id="5" name="Rectangle 2">
                <a:extLst>
                  <a:ext uri="{FF2B5EF4-FFF2-40B4-BE49-F238E27FC236}">
                    <a16:creationId xmlns:a16="http://schemas.microsoft.com/office/drawing/2014/main" id="{22121C37-0064-451F-8372-B44869FFCE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814" y="938979"/>
                <a:ext cx="11420370" cy="2795958"/>
              </a:xfrm>
              <a:prstGeom prst="rect">
                <a:avLst/>
              </a:prstGeom>
              <a:blipFill>
                <a:blip r:embed="rId3"/>
                <a:stretch>
                  <a:fillRect l="-800" b="-457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917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>
            <a:extLst>
              <a:ext uri="{FF2B5EF4-FFF2-40B4-BE49-F238E27FC236}">
                <a16:creationId xmlns:a16="http://schemas.microsoft.com/office/drawing/2014/main" id="{481B59DE-D275-4AF4-B5B9-1B4297569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4" y="4128336"/>
            <a:ext cx="253206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27ADD1E-0A23-4E56-B63E-70A43A05F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426" y="1104065"/>
            <a:ext cx="9435241" cy="1625599"/>
          </a:xfrm>
        </p:spPr>
        <p:txBody>
          <a:bodyPr>
            <a:normAutofit/>
          </a:bodyPr>
          <a:lstStyle/>
          <a:p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CỦNG CỐ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77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0" y="-38100"/>
            <a:ext cx="12208400" cy="6934200"/>
          </a:xfrm>
          <a:prstGeom prst="rect">
            <a:avLst/>
          </a:prstGeom>
        </p:spPr>
      </p:pic>
      <p:sp>
        <p:nvSpPr>
          <p:cNvPr id="5" name="Round Same Side Corner Rectangle 7"/>
          <p:cNvSpPr/>
          <p:nvPr/>
        </p:nvSpPr>
        <p:spPr>
          <a:xfrm rot="16200000">
            <a:off x="6515583" y="1444796"/>
            <a:ext cx="663575" cy="401002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3"/>
              </a:gs>
              <a:gs pos="99000">
                <a:schemeClr val="accent3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6" name="Round Same Side Corner Rectangle 8"/>
          <p:cNvSpPr/>
          <p:nvPr/>
        </p:nvSpPr>
        <p:spPr>
          <a:xfrm rot="5400000" flipH="1">
            <a:off x="9056252" y="3050737"/>
            <a:ext cx="663575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7" name="Round Same Side Corner Rectangle 9"/>
          <p:cNvSpPr/>
          <p:nvPr/>
        </p:nvSpPr>
        <p:spPr>
          <a:xfrm rot="16200000">
            <a:off x="6473828" y="2355139"/>
            <a:ext cx="663574" cy="4010023"/>
          </a:xfrm>
          <a:prstGeom prst="round2SameRect">
            <a:avLst>
              <a:gd name="adj1" fmla="val 23321"/>
              <a:gd name="adj2" fmla="val 0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8" name="Round Same Side Corner Rectangle 10"/>
          <p:cNvSpPr/>
          <p:nvPr/>
        </p:nvSpPr>
        <p:spPr>
          <a:xfrm rot="5400000" flipH="1">
            <a:off x="9056251" y="3932674"/>
            <a:ext cx="663574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9" name="Round Same Side Corner Rectangle 11"/>
          <p:cNvSpPr/>
          <p:nvPr/>
        </p:nvSpPr>
        <p:spPr>
          <a:xfrm rot="16200000">
            <a:off x="6474358" y="3226334"/>
            <a:ext cx="662510" cy="401002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0" name="Round Same Side Corner Rectangle 12"/>
          <p:cNvSpPr/>
          <p:nvPr/>
        </p:nvSpPr>
        <p:spPr>
          <a:xfrm rot="5400000" flipH="1">
            <a:off x="9056783" y="4803870"/>
            <a:ext cx="662510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1" name="Round Same Side Corner Rectangle 13"/>
          <p:cNvSpPr/>
          <p:nvPr/>
        </p:nvSpPr>
        <p:spPr>
          <a:xfrm rot="16200000">
            <a:off x="6474358" y="4030480"/>
            <a:ext cx="662510" cy="401002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2" name="Round Same Side Corner Rectangle 14"/>
          <p:cNvSpPr/>
          <p:nvPr/>
        </p:nvSpPr>
        <p:spPr>
          <a:xfrm rot="5400000" flipH="1">
            <a:off x="9036447" y="5587042"/>
            <a:ext cx="662510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9069084" y="3044757"/>
            <a:ext cx="4762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000" b="1">
                <a:solidFill>
                  <a:prstClr val="white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14" name="TextBox 33"/>
          <p:cNvSpPr txBox="1">
            <a:spLocks noChangeArrowheads="1"/>
          </p:cNvSpPr>
          <p:nvPr/>
        </p:nvSpPr>
        <p:spPr bwMode="auto">
          <a:xfrm>
            <a:off x="9087078" y="3959159"/>
            <a:ext cx="4326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000" b="1">
                <a:solidFill>
                  <a:prstClr val="white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15" name="TextBox 34"/>
          <p:cNvSpPr txBox="1">
            <a:spLocks noChangeArrowheads="1"/>
          </p:cNvSpPr>
          <p:nvPr/>
        </p:nvSpPr>
        <p:spPr bwMode="auto">
          <a:xfrm>
            <a:off x="9089328" y="4876800"/>
            <a:ext cx="4271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000" b="1">
                <a:solidFill>
                  <a:prstClr val="white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16" name="TextBox 35"/>
          <p:cNvSpPr txBox="1">
            <a:spLocks noChangeArrowheads="1"/>
          </p:cNvSpPr>
          <p:nvPr/>
        </p:nvSpPr>
        <p:spPr bwMode="auto">
          <a:xfrm>
            <a:off x="9070770" y="5635557"/>
            <a:ext cx="4721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Comic Sans MS" pitchFamily="66" charset="0"/>
              </a:rPr>
              <a:t>D</a:t>
            </a:r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5000169" y="3242846"/>
            <a:ext cx="36762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600" dirty="0">
              <a:solidFill>
                <a:srgbClr val="6A3A20"/>
              </a:solidFill>
              <a:latin typeface="Constanti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37"/>
              <p:cNvSpPr>
                <a:spLocks noChangeArrowheads="1"/>
              </p:cNvSpPr>
              <p:nvPr/>
            </p:nvSpPr>
            <p:spPr bwMode="auto">
              <a:xfrm>
                <a:off x="5134397" y="4157246"/>
                <a:ext cx="354200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20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20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>
                  <a:solidFill>
                    <a:srgbClr val="6A3A20"/>
                  </a:solidFill>
                  <a:latin typeface="Constantia"/>
                </a:endParaRPr>
              </a:p>
            </p:txBody>
          </p:sp>
        </mc:Choice>
        <mc:Fallback xmlns="">
          <p:sp>
            <p:nvSpPr>
              <p:cNvPr id="1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4397" y="4157246"/>
                <a:ext cx="3542003" cy="400110"/>
              </a:xfrm>
              <a:prstGeom prst="rect">
                <a:avLst/>
              </a:prstGeom>
              <a:blipFill>
                <a:blip r:embed="rId3"/>
                <a:stretch>
                  <a:fillRect b="-60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38"/>
              <p:cNvSpPr>
                <a:spLocks noChangeArrowheads="1"/>
              </p:cNvSpPr>
              <p:nvPr/>
            </p:nvSpPr>
            <p:spPr bwMode="auto">
              <a:xfrm>
                <a:off x="5076369" y="5029200"/>
                <a:ext cx="354200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20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=3,14</m:t>
                      </m:r>
                      <m:r>
                        <a:rPr lang="vi-VN" sz="20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2000" i="1" baseline="30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0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369" y="5029200"/>
                <a:ext cx="3542002" cy="400110"/>
              </a:xfrm>
              <a:prstGeom prst="rect">
                <a:avLst/>
              </a:prstGeom>
              <a:blipFill>
                <a:blip r:embed="rId4"/>
                <a:stretch>
                  <a:fillRect b="-757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39"/>
              <p:cNvSpPr>
                <a:spLocks noChangeArrowheads="1"/>
              </p:cNvSpPr>
              <p:nvPr/>
            </p:nvSpPr>
            <p:spPr bwMode="auto">
              <a:xfrm>
                <a:off x="5134397" y="5816025"/>
                <a:ext cx="354200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white"/>
                  </a:solidFill>
                  <a:latin typeface="Constantia"/>
                </a:endParaRPr>
              </a:p>
            </p:txBody>
          </p:sp>
        </mc:Choice>
        <mc:Fallback xmlns="">
          <p:sp>
            <p:nvSpPr>
              <p:cNvPr id="2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4397" y="5816025"/>
                <a:ext cx="3542003" cy="400110"/>
              </a:xfrm>
              <a:prstGeom prst="rect">
                <a:avLst/>
              </a:prstGeom>
              <a:blipFill>
                <a:blip r:embed="rId5"/>
                <a:stretch>
                  <a:fillRect b="-757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23"/>
          <p:cNvSpPr/>
          <p:nvPr/>
        </p:nvSpPr>
        <p:spPr>
          <a:xfrm>
            <a:off x="1809926" y="323800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00:10</a:t>
            </a:r>
          </a:p>
        </p:txBody>
      </p:sp>
      <p:sp>
        <p:nvSpPr>
          <p:cNvPr id="22" name="Rounded Rectangle 24"/>
          <p:cNvSpPr/>
          <p:nvPr/>
        </p:nvSpPr>
        <p:spPr>
          <a:xfrm>
            <a:off x="1809926" y="325278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00:09</a:t>
            </a:r>
          </a:p>
        </p:txBody>
      </p:sp>
      <p:sp>
        <p:nvSpPr>
          <p:cNvPr id="23" name="Rounded Rectangle 25"/>
          <p:cNvSpPr/>
          <p:nvPr/>
        </p:nvSpPr>
        <p:spPr>
          <a:xfrm>
            <a:off x="1809926" y="326275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00:08</a:t>
            </a:r>
          </a:p>
        </p:txBody>
      </p:sp>
      <p:sp>
        <p:nvSpPr>
          <p:cNvPr id="24" name="Rounded Rectangle 26"/>
          <p:cNvSpPr/>
          <p:nvPr/>
        </p:nvSpPr>
        <p:spPr>
          <a:xfrm>
            <a:off x="1809926" y="325310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00:07</a:t>
            </a:r>
          </a:p>
        </p:txBody>
      </p:sp>
      <p:sp>
        <p:nvSpPr>
          <p:cNvPr id="25" name="Rounded Rectangle 27"/>
          <p:cNvSpPr/>
          <p:nvPr/>
        </p:nvSpPr>
        <p:spPr>
          <a:xfrm>
            <a:off x="1809926" y="323800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00:06</a:t>
            </a:r>
          </a:p>
        </p:txBody>
      </p:sp>
      <p:sp>
        <p:nvSpPr>
          <p:cNvPr id="26" name="Rounded Rectangle 28"/>
          <p:cNvSpPr/>
          <p:nvPr/>
        </p:nvSpPr>
        <p:spPr>
          <a:xfrm>
            <a:off x="1809926" y="325792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00:05</a:t>
            </a:r>
          </a:p>
        </p:txBody>
      </p:sp>
      <p:sp>
        <p:nvSpPr>
          <p:cNvPr id="27" name="Rounded Rectangle 29"/>
          <p:cNvSpPr/>
          <p:nvPr/>
        </p:nvSpPr>
        <p:spPr>
          <a:xfrm>
            <a:off x="1809926" y="324796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00:04</a:t>
            </a:r>
          </a:p>
        </p:txBody>
      </p:sp>
      <p:sp>
        <p:nvSpPr>
          <p:cNvPr id="28" name="Rounded Rectangle 30"/>
          <p:cNvSpPr/>
          <p:nvPr/>
        </p:nvSpPr>
        <p:spPr>
          <a:xfrm>
            <a:off x="1809926" y="323800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00:03</a:t>
            </a:r>
          </a:p>
        </p:txBody>
      </p:sp>
      <p:sp>
        <p:nvSpPr>
          <p:cNvPr id="29" name="Rounded Rectangle 31"/>
          <p:cNvSpPr/>
          <p:nvPr/>
        </p:nvSpPr>
        <p:spPr>
          <a:xfrm>
            <a:off x="1809926" y="321807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00:02</a:t>
            </a:r>
          </a:p>
        </p:txBody>
      </p:sp>
      <p:sp>
        <p:nvSpPr>
          <p:cNvPr id="30" name="Rounded Rectangle 32"/>
          <p:cNvSpPr/>
          <p:nvPr/>
        </p:nvSpPr>
        <p:spPr>
          <a:xfrm>
            <a:off x="1809926" y="322804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00:01</a:t>
            </a:r>
          </a:p>
        </p:txBody>
      </p:sp>
      <p:sp>
        <p:nvSpPr>
          <p:cNvPr id="31" name="Rounded Rectangle 33"/>
          <p:cNvSpPr/>
          <p:nvPr/>
        </p:nvSpPr>
        <p:spPr>
          <a:xfrm>
            <a:off x="1809926" y="322804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00:00</a:t>
            </a:r>
          </a:p>
        </p:txBody>
      </p:sp>
      <p:pic>
        <p:nvPicPr>
          <p:cNvPr id="32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26" y="320040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"/>
          <p:cNvSpPr/>
          <p:nvPr/>
        </p:nvSpPr>
        <p:spPr>
          <a:xfrm>
            <a:off x="75373" y="76200"/>
            <a:ext cx="12041257" cy="1504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34" name="TextBox 37"/>
          <p:cNvSpPr txBox="1"/>
          <p:nvPr/>
        </p:nvSpPr>
        <p:spPr>
          <a:xfrm>
            <a:off x="304800" y="382142"/>
            <a:ext cx="1158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Hàm số nào sau đây là hàm hằng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1391FFC-4BAC-47D2-A990-1B5666133351}"/>
                  </a:ext>
                </a:extLst>
              </p:cNvPr>
              <p:cNvSpPr/>
              <p:nvPr/>
            </p:nvSpPr>
            <p:spPr>
              <a:xfrm>
                <a:off x="4995268" y="3200400"/>
                <a:ext cx="367623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20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>
                  <a:solidFill>
                    <a:prstClr val="white"/>
                  </a:solidFill>
                  <a:latin typeface="Constantia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1391FFC-4BAC-47D2-A990-1B56661333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268" y="3200400"/>
                <a:ext cx="3676230" cy="400110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ircle: Hollow 39">
            <a:extLst>
              <a:ext uri="{FF2B5EF4-FFF2-40B4-BE49-F238E27FC236}">
                <a16:creationId xmlns:a16="http://schemas.microsoft.com/office/drawing/2014/main" id="{8498BB65-53B0-47FA-8E13-44B1003F11B6}"/>
              </a:ext>
            </a:extLst>
          </p:cNvPr>
          <p:cNvSpPr/>
          <p:nvPr/>
        </p:nvSpPr>
        <p:spPr>
          <a:xfrm>
            <a:off x="8960563" y="2931755"/>
            <a:ext cx="824743" cy="839585"/>
          </a:xfrm>
          <a:prstGeom prst="donut">
            <a:avLst>
              <a:gd name="adj" fmla="val 204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A3A2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38187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/>
      <p:bldP spid="3" grpId="0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4"/>
            <a:ext cx="12208400" cy="6858000"/>
          </a:xfrm>
          <a:prstGeom prst="rect">
            <a:avLst/>
          </a:prstGeom>
        </p:spPr>
      </p:pic>
      <p:sp>
        <p:nvSpPr>
          <p:cNvPr id="5" name="Round Same Side Corner Rectangle 7"/>
          <p:cNvSpPr/>
          <p:nvPr/>
        </p:nvSpPr>
        <p:spPr>
          <a:xfrm rot="16200000">
            <a:off x="6034598" y="707838"/>
            <a:ext cx="663575" cy="401002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3"/>
              </a:gs>
              <a:gs pos="99000">
                <a:schemeClr val="accent3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6" name="Round Same Side Corner Rectangle 8"/>
          <p:cNvSpPr/>
          <p:nvPr/>
        </p:nvSpPr>
        <p:spPr>
          <a:xfrm rot="5400000" flipH="1">
            <a:off x="8617025" y="2217625"/>
            <a:ext cx="663575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7" name="Round Same Side Corner Rectangle 9"/>
          <p:cNvSpPr/>
          <p:nvPr/>
        </p:nvSpPr>
        <p:spPr>
          <a:xfrm rot="16200000">
            <a:off x="6034601" y="1522027"/>
            <a:ext cx="663574" cy="4010023"/>
          </a:xfrm>
          <a:prstGeom prst="round2SameRect">
            <a:avLst>
              <a:gd name="adj1" fmla="val 23321"/>
              <a:gd name="adj2" fmla="val 0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8" name="Round Same Side Corner Rectangle 10"/>
          <p:cNvSpPr/>
          <p:nvPr/>
        </p:nvSpPr>
        <p:spPr>
          <a:xfrm rot="5400000" flipH="1">
            <a:off x="8543508" y="3085714"/>
            <a:ext cx="663574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9" name="Round Same Side Corner Rectangle 11"/>
          <p:cNvSpPr/>
          <p:nvPr/>
        </p:nvSpPr>
        <p:spPr>
          <a:xfrm rot="16200000">
            <a:off x="6035131" y="2351310"/>
            <a:ext cx="662510" cy="401002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0" name="Round Same Side Corner Rectangle 12"/>
          <p:cNvSpPr/>
          <p:nvPr/>
        </p:nvSpPr>
        <p:spPr>
          <a:xfrm rot="5400000" flipH="1">
            <a:off x="8617556" y="3970758"/>
            <a:ext cx="662510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1" name="Round Same Side Corner Rectangle 13"/>
          <p:cNvSpPr/>
          <p:nvPr/>
        </p:nvSpPr>
        <p:spPr>
          <a:xfrm rot="16200000">
            <a:off x="6111904" y="3190473"/>
            <a:ext cx="662510" cy="401002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2" name="Round Same Side Corner Rectangle 14"/>
          <p:cNvSpPr/>
          <p:nvPr/>
        </p:nvSpPr>
        <p:spPr>
          <a:xfrm rot="5400000" flipH="1">
            <a:off x="8617556" y="4774905"/>
            <a:ext cx="662510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8629857" y="2108797"/>
            <a:ext cx="476247" cy="91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prstClr val="white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14" name="TextBox 33"/>
          <p:cNvSpPr txBox="1">
            <a:spLocks noChangeArrowheads="1"/>
          </p:cNvSpPr>
          <p:nvPr/>
        </p:nvSpPr>
        <p:spPr bwMode="auto">
          <a:xfrm>
            <a:off x="8647851" y="3023199"/>
            <a:ext cx="432605" cy="91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prstClr val="white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15" name="TextBox 34"/>
          <p:cNvSpPr txBox="1">
            <a:spLocks noChangeArrowheads="1"/>
          </p:cNvSpPr>
          <p:nvPr/>
        </p:nvSpPr>
        <p:spPr bwMode="auto">
          <a:xfrm>
            <a:off x="8650101" y="3940840"/>
            <a:ext cx="427149" cy="91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prstClr val="white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16" name="TextBox 35"/>
          <p:cNvSpPr txBox="1">
            <a:spLocks noChangeArrowheads="1"/>
          </p:cNvSpPr>
          <p:nvPr/>
        </p:nvSpPr>
        <p:spPr bwMode="auto">
          <a:xfrm>
            <a:off x="8631543" y="4699597"/>
            <a:ext cx="472155" cy="91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prstClr val="white"/>
                </a:solidFill>
                <a:latin typeface="Comic Sans MS" pitchFamily="66" charset="0"/>
              </a:rPr>
              <a:t>D</a:t>
            </a:r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4560942" y="2409734"/>
            <a:ext cx="3676230" cy="42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1600" dirty="0">
              <a:solidFill>
                <a:srgbClr val="6A3A20"/>
              </a:solidFill>
              <a:latin typeface="Constanti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37"/>
              <p:cNvSpPr>
                <a:spLocks noChangeArrowheads="1"/>
              </p:cNvSpPr>
              <p:nvPr/>
            </p:nvSpPr>
            <p:spPr bwMode="auto">
              <a:xfrm>
                <a:off x="4418309" y="2952607"/>
                <a:ext cx="3542003" cy="13705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(−1)=</m:t>
                      </m:r>
                      <m:f>
                        <m:fPr>
                          <m:ctrlPr>
                            <a:rPr lang="vi-VN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0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vi-VN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prstClr val="white"/>
                  </a:solidFill>
                  <a:latin typeface="Times  New Roman"/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sz="2000" dirty="0">
                  <a:solidFill>
                    <a:srgbClr val="6A3A20"/>
                  </a:solidFill>
                  <a:latin typeface="Constantia"/>
                </a:endParaRPr>
              </a:p>
            </p:txBody>
          </p:sp>
        </mc:Choice>
        <mc:Fallback xmlns="">
          <p:sp>
            <p:nvSpPr>
              <p:cNvPr id="1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8309" y="2952607"/>
                <a:ext cx="3542003" cy="13705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38"/>
              <p:cNvSpPr>
                <a:spLocks noChangeArrowheads="1"/>
              </p:cNvSpPr>
              <p:nvPr/>
            </p:nvSpPr>
            <p:spPr bwMode="auto">
              <a:xfrm>
                <a:off x="4197612" y="4164381"/>
                <a:ext cx="3542002" cy="498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20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2000" i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(0)=</m:t>
                    </m:r>
                  </m:oMath>
                </a14:m>
                <a:r>
                  <a:rPr lang="vi-VN" sz="2000" dirty="0">
                    <a:solidFill>
                      <a:prstClr val="white"/>
                    </a:solidFill>
                    <a:latin typeface="Times  New Roman"/>
                  </a:rPr>
                  <a:t>0</a:t>
                </a:r>
                <a:endParaRPr lang="en-US" sz="2000" dirty="0">
                  <a:solidFill>
                    <a:prstClr val="white"/>
                  </a:solidFill>
                  <a:latin typeface="Times  New Roman"/>
                </a:endParaRPr>
              </a:p>
            </p:txBody>
          </p:sp>
        </mc:Choice>
        <mc:Fallback xmlns="">
          <p:sp>
            <p:nvSpPr>
              <p:cNvPr id="1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7612" y="4164381"/>
                <a:ext cx="3542002" cy="498663"/>
              </a:xfrm>
              <a:prstGeom prst="rect">
                <a:avLst/>
              </a:prstGeom>
              <a:blipFill>
                <a:blip r:embed="rId4"/>
                <a:stretch>
                  <a:fillRect b="-2073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39"/>
              <p:cNvSpPr>
                <a:spLocks noChangeArrowheads="1"/>
              </p:cNvSpPr>
              <p:nvPr/>
            </p:nvSpPr>
            <p:spPr bwMode="auto">
              <a:xfrm>
                <a:off x="4462145" y="4820672"/>
                <a:ext cx="3542003" cy="498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20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20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(−2)=</m:t>
                    </m:r>
                  </m:oMath>
                </a14:m>
                <a:r>
                  <a:rPr lang="vi-VN" sz="2000" dirty="0">
                    <a:solidFill>
                      <a:prstClr val="white"/>
                    </a:solidFill>
                    <a:latin typeface="Times  New Roman"/>
                  </a:rPr>
                  <a:t>2</a:t>
                </a:r>
                <a:endParaRPr lang="en-US" sz="2000" dirty="0">
                  <a:solidFill>
                    <a:prstClr val="white"/>
                  </a:solidFill>
                  <a:latin typeface="Times  New Roman"/>
                </a:endParaRPr>
              </a:p>
            </p:txBody>
          </p:sp>
        </mc:Choice>
        <mc:Fallback xmlns="">
          <p:sp>
            <p:nvSpPr>
              <p:cNvPr id="2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62145" y="4820672"/>
                <a:ext cx="3542003" cy="498663"/>
              </a:xfrm>
              <a:prstGeom prst="rect">
                <a:avLst/>
              </a:prstGeom>
              <a:blipFill>
                <a:blip r:embed="rId5"/>
                <a:stretch>
                  <a:fillRect b="-2073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23"/>
          <p:cNvSpPr/>
          <p:nvPr/>
        </p:nvSpPr>
        <p:spPr>
          <a:xfrm>
            <a:off x="1370699" y="240489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Constantia"/>
              </a:rPr>
              <a:t>00:10</a:t>
            </a:r>
          </a:p>
        </p:txBody>
      </p:sp>
      <p:sp>
        <p:nvSpPr>
          <p:cNvPr id="22" name="Rounded Rectangle 24"/>
          <p:cNvSpPr/>
          <p:nvPr/>
        </p:nvSpPr>
        <p:spPr>
          <a:xfrm>
            <a:off x="1370699" y="241967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Constantia"/>
              </a:rPr>
              <a:t>00:09</a:t>
            </a:r>
          </a:p>
        </p:txBody>
      </p:sp>
      <p:sp>
        <p:nvSpPr>
          <p:cNvPr id="23" name="Rounded Rectangle 25"/>
          <p:cNvSpPr/>
          <p:nvPr/>
        </p:nvSpPr>
        <p:spPr>
          <a:xfrm>
            <a:off x="1370699" y="242963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Constantia"/>
              </a:rPr>
              <a:t>00:08</a:t>
            </a:r>
          </a:p>
        </p:txBody>
      </p:sp>
      <p:sp>
        <p:nvSpPr>
          <p:cNvPr id="24" name="Rounded Rectangle 26"/>
          <p:cNvSpPr/>
          <p:nvPr/>
        </p:nvSpPr>
        <p:spPr>
          <a:xfrm>
            <a:off x="1370699" y="241999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Constantia"/>
              </a:rPr>
              <a:t>00:07</a:t>
            </a:r>
          </a:p>
        </p:txBody>
      </p:sp>
      <p:sp>
        <p:nvSpPr>
          <p:cNvPr id="25" name="Rounded Rectangle 27"/>
          <p:cNvSpPr/>
          <p:nvPr/>
        </p:nvSpPr>
        <p:spPr>
          <a:xfrm>
            <a:off x="1370699" y="240489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Constantia"/>
              </a:rPr>
              <a:t>00:06</a:t>
            </a:r>
          </a:p>
        </p:txBody>
      </p:sp>
      <p:sp>
        <p:nvSpPr>
          <p:cNvPr id="26" name="Rounded Rectangle 28"/>
          <p:cNvSpPr/>
          <p:nvPr/>
        </p:nvSpPr>
        <p:spPr>
          <a:xfrm>
            <a:off x="1370699" y="242481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Constantia"/>
              </a:rPr>
              <a:t>00:05</a:t>
            </a:r>
          </a:p>
        </p:txBody>
      </p:sp>
      <p:sp>
        <p:nvSpPr>
          <p:cNvPr id="27" name="Rounded Rectangle 29"/>
          <p:cNvSpPr/>
          <p:nvPr/>
        </p:nvSpPr>
        <p:spPr>
          <a:xfrm>
            <a:off x="1370699" y="241485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Constantia"/>
              </a:rPr>
              <a:t>00:04</a:t>
            </a:r>
          </a:p>
        </p:txBody>
      </p:sp>
      <p:sp>
        <p:nvSpPr>
          <p:cNvPr id="28" name="Rounded Rectangle 30"/>
          <p:cNvSpPr/>
          <p:nvPr/>
        </p:nvSpPr>
        <p:spPr>
          <a:xfrm>
            <a:off x="1370699" y="240489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Constantia"/>
              </a:rPr>
              <a:t>00:03</a:t>
            </a:r>
          </a:p>
        </p:txBody>
      </p:sp>
      <p:sp>
        <p:nvSpPr>
          <p:cNvPr id="29" name="Rounded Rectangle 31"/>
          <p:cNvSpPr/>
          <p:nvPr/>
        </p:nvSpPr>
        <p:spPr>
          <a:xfrm>
            <a:off x="1370699" y="238496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Constantia"/>
              </a:rPr>
              <a:t>00:02</a:t>
            </a:r>
          </a:p>
        </p:txBody>
      </p:sp>
      <p:sp>
        <p:nvSpPr>
          <p:cNvPr id="30" name="Rounded Rectangle 32"/>
          <p:cNvSpPr/>
          <p:nvPr/>
        </p:nvSpPr>
        <p:spPr>
          <a:xfrm>
            <a:off x="1370699" y="239492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Constantia"/>
              </a:rPr>
              <a:t>00:01</a:t>
            </a:r>
          </a:p>
        </p:txBody>
      </p:sp>
      <p:sp>
        <p:nvSpPr>
          <p:cNvPr id="31" name="Rounded Rectangle 33"/>
          <p:cNvSpPr/>
          <p:nvPr/>
        </p:nvSpPr>
        <p:spPr>
          <a:xfrm>
            <a:off x="1370699" y="239492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Constantia"/>
              </a:rPr>
              <a:t>00:00</a:t>
            </a:r>
          </a:p>
        </p:txBody>
      </p:sp>
      <p:pic>
        <p:nvPicPr>
          <p:cNvPr id="32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299" y="2367288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"/>
          <p:cNvSpPr/>
          <p:nvPr/>
        </p:nvSpPr>
        <p:spPr>
          <a:xfrm>
            <a:off x="75373" y="76200"/>
            <a:ext cx="12041257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34" name="TextBox 37"/>
          <p:cNvSpPr txBox="1"/>
          <p:nvPr/>
        </p:nvSpPr>
        <p:spPr>
          <a:xfrm>
            <a:off x="304800" y="144086"/>
            <a:ext cx="1158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vi-VN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hàm số                     kết quả nào dưới đây sai?</a:t>
            </a:r>
            <a:endParaRPr lang="en-US" sz="40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1391FFC-4BAC-47D2-A990-1B5666133351}"/>
                  </a:ext>
                </a:extLst>
              </p:cNvPr>
              <p:cNvSpPr/>
              <p:nvPr/>
            </p:nvSpPr>
            <p:spPr>
              <a:xfrm>
                <a:off x="4466069" y="2128849"/>
                <a:ext cx="3446485" cy="1129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vi-VN" sz="24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(1)=</m:t>
                      </m:r>
                      <m:f>
                        <m:fPr>
                          <m:ctrlPr>
                            <a:rPr lang="vi-VN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white"/>
                  </a:solidFill>
                  <a:latin typeface="Times  New Roman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1391FFC-4BAC-47D2-A990-1B56661333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069" y="2128849"/>
                <a:ext cx="3446485" cy="112954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ircle: Hollow 36">
            <a:extLst>
              <a:ext uri="{FF2B5EF4-FFF2-40B4-BE49-F238E27FC236}">
                <a16:creationId xmlns:a16="http://schemas.microsoft.com/office/drawing/2014/main" id="{7E7A6661-CB98-4470-8F90-D6F4217F9DF6}"/>
              </a:ext>
            </a:extLst>
          </p:cNvPr>
          <p:cNvSpPr/>
          <p:nvPr/>
        </p:nvSpPr>
        <p:spPr>
          <a:xfrm>
            <a:off x="8575650" y="3150092"/>
            <a:ext cx="824743" cy="839585"/>
          </a:xfrm>
          <a:prstGeom prst="donut">
            <a:avLst>
              <a:gd name="adj" fmla="val 204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>
              <a:solidFill>
                <a:srgbClr val="6A3A20"/>
              </a:solidFill>
              <a:latin typeface="Constantia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68D5763-9658-4A2F-AD39-515AB55A2A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2571" y="8314"/>
            <a:ext cx="3047954" cy="115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3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/>
      <p:bldP spid="3" grpId="0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208400" cy="6858000"/>
          </a:xfrm>
          <a:prstGeom prst="rect">
            <a:avLst/>
          </a:prstGeom>
        </p:spPr>
      </p:pic>
      <p:sp>
        <p:nvSpPr>
          <p:cNvPr id="5" name="Round Same Side Corner Rectangle 7"/>
          <p:cNvSpPr/>
          <p:nvPr/>
        </p:nvSpPr>
        <p:spPr>
          <a:xfrm rot="16200000">
            <a:off x="6473827" y="1440736"/>
            <a:ext cx="663575" cy="401002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3"/>
              </a:gs>
              <a:gs pos="99000">
                <a:schemeClr val="accent3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6" name="Round Same Side Corner Rectangle 8"/>
          <p:cNvSpPr/>
          <p:nvPr/>
        </p:nvSpPr>
        <p:spPr>
          <a:xfrm rot="5400000" flipH="1">
            <a:off x="9056252" y="3050737"/>
            <a:ext cx="663575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7" name="Round Same Side Corner Rectangle 9"/>
          <p:cNvSpPr/>
          <p:nvPr/>
        </p:nvSpPr>
        <p:spPr>
          <a:xfrm rot="16200000">
            <a:off x="6473828" y="2355139"/>
            <a:ext cx="663574" cy="4010023"/>
          </a:xfrm>
          <a:prstGeom prst="round2SameRect">
            <a:avLst>
              <a:gd name="adj1" fmla="val 23321"/>
              <a:gd name="adj2" fmla="val 0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8" name="Round Same Side Corner Rectangle 10"/>
          <p:cNvSpPr/>
          <p:nvPr/>
        </p:nvSpPr>
        <p:spPr>
          <a:xfrm rot="5400000" flipH="1">
            <a:off x="9056251" y="3932674"/>
            <a:ext cx="663574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9" name="Round Same Side Corner Rectangle 11"/>
          <p:cNvSpPr/>
          <p:nvPr/>
        </p:nvSpPr>
        <p:spPr>
          <a:xfrm rot="16200000">
            <a:off x="6474358" y="3226334"/>
            <a:ext cx="662510" cy="401002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0" name="Round Same Side Corner Rectangle 12"/>
          <p:cNvSpPr/>
          <p:nvPr/>
        </p:nvSpPr>
        <p:spPr>
          <a:xfrm rot="5400000" flipH="1">
            <a:off x="9056783" y="4803870"/>
            <a:ext cx="662510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1" name="Round Same Side Corner Rectangle 13"/>
          <p:cNvSpPr/>
          <p:nvPr/>
        </p:nvSpPr>
        <p:spPr>
          <a:xfrm rot="16200000">
            <a:off x="6474358" y="4030480"/>
            <a:ext cx="662510" cy="401002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2" name="Round Same Side Corner Rectangle 14"/>
          <p:cNvSpPr/>
          <p:nvPr/>
        </p:nvSpPr>
        <p:spPr>
          <a:xfrm rot="5400000" flipH="1">
            <a:off x="9056783" y="5608017"/>
            <a:ext cx="662510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9069084" y="3044757"/>
            <a:ext cx="4762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000" b="1">
                <a:solidFill>
                  <a:prstClr val="white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14" name="TextBox 33"/>
          <p:cNvSpPr txBox="1">
            <a:spLocks noChangeArrowheads="1"/>
          </p:cNvSpPr>
          <p:nvPr/>
        </p:nvSpPr>
        <p:spPr bwMode="auto">
          <a:xfrm>
            <a:off x="9087078" y="3959159"/>
            <a:ext cx="4326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000" b="1">
                <a:solidFill>
                  <a:prstClr val="white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15" name="TextBox 34"/>
          <p:cNvSpPr txBox="1">
            <a:spLocks noChangeArrowheads="1"/>
          </p:cNvSpPr>
          <p:nvPr/>
        </p:nvSpPr>
        <p:spPr bwMode="auto">
          <a:xfrm>
            <a:off x="9089328" y="4876800"/>
            <a:ext cx="4271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000" b="1">
                <a:solidFill>
                  <a:prstClr val="white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16" name="TextBox 35"/>
          <p:cNvSpPr txBox="1">
            <a:spLocks noChangeArrowheads="1"/>
          </p:cNvSpPr>
          <p:nvPr/>
        </p:nvSpPr>
        <p:spPr bwMode="auto">
          <a:xfrm>
            <a:off x="9070770" y="5635557"/>
            <a:ext cx="4721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000" b="1">
                <a:solidFill>
                  <a:prstClr val="white"/>
                </a:solidFill>
                <a:latin typeface="Comic Sans MS" pitchFamily="66" charset="0"/>
              </a:rPr>
              <a:t>D</a:t>
            </a:r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5000169" y="3242846"/>
            <a:ext cx="36762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600" dirty="0">
              <a:solidFill>
                <a:srgbClr val="6A3A20"/>
              </a:solidFill>
              <a:latin typeface="Constanti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37"/>
              <p:cNvSpPr>
                <a:spLocks noChangeArrowheads="1"/>
              </p:cNvSpPr>
              <p:nvPr/>
            </p:nvSpPr>
            <p:spPr bwMode="auto">
              <a:xfrm>
                <a:off x="5000170" y="4157246"/>
                <a:ext cx="367623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vi-VN" sz="2000" i="1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srgbClr val="6A3A20"/>
                  </a:solidFill>
                  <a:latin typeface="Constantia"/>
                </a:endParaRPr>
              </a:p>
            </p:txBody>
          </p:sp>
        </mc:Choice>
        <mc:Fallback xmlns="">
          <p:sp>
            <p:nvSpPr>
              <p:cNvPr id="1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0170" y="4157246"/>
                <a:ext cx="367623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38"/>
              <p:cNvSpPr>
                <a:spLocks noChangeArrowheads="1"/>
              </p:cNvSpPr>
              <p:nvPr/>
            </p:nvSpPr>
            <p:spPr bwMode="auto">
              <a:xfrm>
                <a:off x="6805613" y="5008795"/>
                <a:ext cx="3610431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000" i="1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srgbClr val="6A3A20"/>
                  </a:solidFill>
                  <a:latin typeface="Constantia"/>
                </a:endParaRPr>
              </a:p>
            </p:txBody>
          </p:sp>
        </mc:Choice>
        <mc:Fallback xmlns="">
          <p:sp>
            <p:nvSpPr>
              <p:cNvPr id="1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5613" y="5008795"/>
                <a:ext cx="3610431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39"/>
              <p:cNvSpPr>
                <a:spLocks noChangeArrowheads="1"/>
              </p:cNvSpPr>
              <p:nvPr/>
            </p:nvSpPr>
            <p:spPr bwMode="auto">
              <a:xfrm>
                <a:off x="5134396" y="5770755"/>
                <a:ext cx="3676230" cy="6685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000" b="0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vi-VN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prstClr val="white"/>
                  </a:solidFill>
                  <a:latin typeface="Constantia"/>
                </a:endParaRPr>
              </a:p>
            </p:txBody>
          </p:sp>
        </mc:Choice>
        <mc:Fallback xmlns="">
          <p:sp>
            <p:nvSpPr>
              <p:cNvPr id="2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4396" y="5770755"/>
                <a:ext cx="3676230" cy="6685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"/>
          <p:cNvSpPr/>
          <p:nvPr/>
        </p:nvSpPr>
        <p:spPr>
          <a:xfrm>
            <a:off x="75373" y="76200"/>
            <a:ext cx="12041257" cy="2685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nstanti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7"/>
              <p:cNvSpPr txBox="1"/>
              <p:nvPr/>
            </p:nvSpPr>
            <p:spPr>
              <a:xfrm>
                <a:off x="304800" y="657762"/>
                <a:ext cx="11582400" cy="1527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3. </a:t>
                </a:r>
                <a:r>
                  <a:rPr lang="vi-VN" sz="400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vi-VN" sz="4000" i="1" smtClean="0">
                            <a:ln w="0"/>
                            <a:solidFill>
                              <a:srgbClr val="00206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ln w="0"/>
                            <a:solidFill>
                              <a:srgbClr val="00206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vi-VN" sz="4000" i="1">
                            <a:ln w="0"/>
                            <a:solidFill>
                              <a:srgbClr val="00206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4000" i="1">
                            <a:ln w="0"/>
                            <a:solidFill>
                              <a:srgbClr val="00206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4000" b="0" i="1" smtClean="0">
                            <a:ln w="0"/>
                            <a:solidFill>
                              <a:srgbClr val="00206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vi-VN" sz="4000" i="1">
                            <a:ln w="0"/>
                            <a:solidFill>
                              <a:srgbClr val="00206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4000" b="0" i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, </m:t>
                    </m:r>
                    <m:r>
                      <m:rPr>
                        <m:sty m:val="p"/>
                      </m:rPr>
                      <a:rPr lang="vi-VN" sz="4000" i="1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gi</m:t>
                    </m:r>
                    <m:r>
                      <a:rPr lang="vi-VN" sz="4000" i="1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á</m:t>
                    </m:r>
                  </m:oMath>
                </a14:m>
                <a:r>
                  <a:rPr lang="vi-VN" sz="400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trị của hàm số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00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−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là:?</a:t>
                </a:r>
                <a:endParaRPr lang="en-US" sz="4000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657762"/>
                <a:ext cx="11582400" cy="1527534"/>
              </a:xfrm>
              <a:prstGeom prst="rect">
                <a:avLst/>
              </a:prstGeom>
              <a:blipFill>
                <a:blip r:embed="rId6"/>
                <a:stretch>
                  <a:fillRect l="-2105" t="-3600" r="-3263" b="-19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Ảnh 34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982" l="0" r="99213">
                        <a14:foregroundMark x1="32677" y1="18330" x2="32677" y2="18330"/>
                        <a14:foregroundMark x1="32283" y1="19756" x2="32283" y2="19756"/>
                        <a14:foregroundMark x1="35433" y1="22607" x2="35433" y2="22607"/>
                        <a14:foregroundMark x1="36614" y1="20367" x2="36614" y2="20367"/>
                        <a14:foregroundMark x1="35039" y1="19145" x2="35039" y2="19145"/>
                        <a14:foregroundMark x1="28346" y1="17719" x2="28346" y2="17719"/>
                        <a14:foregroundMark x1="29528" y1="18330" x2="29528" y2="18330"/>
                        <a14:foregroundMark x1="32677" y1="17515" x2="32677" y2="17515"/>
                        <a14:foregroundMark x1="32677" y1="16497" x2="32677" y2="16497"/>
                        <a14:foregroundMark x1="39764" y1="24033" x2="39764" y2="24033"/>
                        <a14:foregroundMark x1="39764" y1="24033" x2="39764" y2="24033"/>
                        <a14:backgroundMark x1="34646" y1="24644" x2="34646" y2="24644"/>
                        <a14:backgroundMark x1="36220" y1="21792" x2="36220" y2="21792"/>
                        <a14:backgroundMark x1="33465" y1="19348" x2="33465" y2="19348"/>
                        <a14:backgroundMark x1="32283" y1="17108" x2="32283" y2="17108"/>
                        <a14:backgroundMark x1="32283" y1="17108" x2="32283" y2="17108"/>
                        <a14:backgroundMark x1="27953" y1="18534" x2="27953" y2="18534"/>
                        <a14:backgroundMark x1="27953" y1="18534" x2="27953" y2="18534"/>
                        <a14:backgroundMark x1="29528" y1="18737" x2="29528" y2="18737"/>
                        <a14:backgroundMark x1="29528" y1="18737" x2="29528" y2="18737"/>
                        <a14:backgroundMark x1="31102" y1="18330" x2="31102" y2="18330"/>
                        <a14:backgroundMark x1="31102" y1="18330" x2="31102" y2="18330"/>
                        <a14:backgroundMark x1="32677" y1="17719" x2="32677" y2="17719"/>
                        <a14:backgroundMark x1="32677" y1="17719" x2="32677" y2="17719"/>
                        <a14:backgroundMark x1="34252" y1="17719" x2="34252" y2="17719"/>
                        <a14:backgroundMark x1="34252" y1="17719" x2="34252" y2="17719"/>
                        <a14:backgroundMark x1="32283" y1="20570" x2="32283" y2="20570"/>
                        <a14:backgroundMark x1="32283" y1="20570" x2="32283" y2="20570"/>
                        <a14:backgroundMark x1="32283" y1="21589" x2="32283" y2="21589"/>
                        <a14:backgroundMark x1="32283" y1="21589" x2="32283" y2="21589"/>
                        <a14:backgroundMark x1="33858" y1="21996" x2="33858" y2="21996"/>
                        <a14:backgroundMark x1="33858" y1="21996" x2="33858" y2="21996"/>
                        <a14:backgroundMark x1="33858" y1="24644" x2="33858" y2="24644"/>
                        <a14:backgroundMark x1="33858" y1="24644" x2="33858" y2="24644"/>
                        <a14:backgroundMark x1="36614" y1="22811" x2="36614" y2="22811"/>
                        <a14:backgroundMark x1="36614" y1="22811" x2="36614" y2="22811"/>
                        <a14:backgroundMark x1="35433" y1="20163" x2="35433" y2="20163"/>
                        <a14:backgroundMark x1="35433" y1="20163" x2="35433" y2="20163"/>
                        <a14:backgroundMark x1="36614" y1="19959" x2="36614" y2="19959"/>
                        <a14:backgroundMark x1="36614" y1="19959" x2="36614" y2="19959"/>
                        <a14:backgroundMark x1="32677" y1="17312" x2="32677" y2="17312"/>
                        <a14:backgroundMark x1="32677" y1="17312" x2="32677" y2="17312"/>
                        <a14:backgroundMark x1="33465" y1="18126" x2="33465" y2="18126"/>
                        <a14:backgroundMark x1="33465" y1="18126" x2="33465" y2="18126"/>
                        <a14:backgroundMark x1="34646" y1="19552" x2="34646" y2="19552"/>
                        <a14:backgroundMark x1="34646" y1="19552" x2="34646" y2="19552"/>
                        <a14:backgroundMark x1="71260" y1="23218" x2="71260" y2="2321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8474" y="4000915"/>
            <a:ext cx="1515640" cy="25272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1391FFC-4BAC-47D2-A990-1B5666133351}"/>
                  </a:ext>
                </a:extLst>
              </p:cNvPr>
              <p:cNvSpPr/>
              <p:nvPr/>
            </p:nvSpPr>
            <p:spPr>
              <a:xfrm>
                <a:off x="6619912" y="3175748"/>
                <a:ext cx="3676230" cy="695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000" b="0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vi-VN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prstClr val="white"/>
                  </a:solidFill>
                  <a:latin typeface="Constantia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1391FFC-4BAC-47D2-A990-1B56661333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912" y="3175748"/>
                <a:ext cx="3676230" cy="6950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5CFA71F5-07ED-4B47-88E2-619B84F607CB}"/>
              </a:ext>
            </a:extLst>
          </p:cNvPr>
          <p:cNvSpPr/>
          <p:nvPr/>
        </p:nvSpPr>
        <p:spPr>
          <a:xfrm>
            <a:off x="9022476" y="4735725"/>
            <a:ext cx="824743" cy="839585"/>
          </a:xfrm>
          <a:prstGeom prst="donut">
            <a:avLst>
              <a:gd name="adj" fmla="val 204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A3A20"/>
              </a:solidFill>
              <a:latin typeface="Constantia"/>
            </a:endParaRPr>
          </a:p>
        </p:txBody>
      </p:sp>
      <p:pic>
        <p:nvPicPr>
          <p:cNvPr id="49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7B8B28D9-7B04-4109-B08E-5C30CEC38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26" y="320040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23">
            <a:extLst>
              <a:ext uri="{FF2B5EF4-FFF2-40B4-BE49-F238E27FC236}">
                <a16:creationId xmlns:a16="http://schemas.microsoft.com/office/drawing/2014/main" id="{2CF1A283-CEBB-0AF7-8322-B323EE6ACE41}"/>
              </a:ext>
            </a:extLst>
          </p:cNvPr>
          <p:cNvSpPr/>
          <p:nvPr/>
        </p:nvSpPr>
        <p:spPr>
          <a:xfrm>
            <a:off x="888425" y="325826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00:10</a:t>
            </a:r>
          </a:p>
        </p:txBody>
      </p:sp>
      <p:sp>
        <p:nvSpPr>
          <p:cNvPr id="21" name="Rounded Rectangle 24">
            <a:extLst>
              <a:ext uri="{FF2B5EF4-FFF2-40B4-BE49-F238E27FC236}">
                <a16:creationId xmlns:a16="http://schemas.microsoft.com/office/drawing/2014/main" id="{C47ED15C-6947-3659-FB53-9AB7684E9A49}"/>
              </a:ext>
            </a:extLst>
          </p:cNvPr>
          <p:cNvSpPr/>
          <p:nvPr/>
        </p:nvSpPr>
        <p:spPr>
          <a:xfrm>
            <a:off x="888425" y="327304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00:09</a:t>
            </a:r>
          </a:p>
        </p:txBody>
      </p: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id="{01A3097D-FAA9-A4E7-521B-F8B3B947A06C}"/>
              </a:ext>
            </a:extLst>
          </p:cNvPr>
          <p:cNvSpPr/>
          <p:nvPr/>
        </p:nvSpPr>
        <p:spPr>
          <a:xfrm>
            <a:off x="888425" y="328301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00:08</a:t>
            </a:r>
          </a:p>
        </p:txBody>
      </p:sp>
      <p:sp>
        <p:nvSpPr>
          <p:cNvPr id="23" name="Rounded Rectangle 26">
            <a:extLst>
              <a:ext uri="{FF2B5EF4-FFF2-40B4-BE49-F238E27FC236}">
                <a16:creationId xmlns:a16="http://schemas.microsoft.com/office/drawing/2014/main" id="{C3BC8490-B9A9-6ACD-4CC6-2AB2B03CCA78}"/>
              </a:ext>
            </a:extLst>
          </p:cNvPr>
          <p:cNvSpPr/>
          <p:nvPr/>
        </p:nvSpPr>
        <p:spPr>
          <a:xfrm>
            <a:off x="888425" y="327336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00:07</a:t>
            </a:r>
          </a:p>
        </p:txBody>
      </p:sp>
      <p:sp>
        <p:nvSpPr>
          <p:cNvPr id="24" name="Rounded Rectangle 27">
            <a:extLst>
              <a:ext uri="{FF2B5EF4-FFF2-40B4-BE49-F238E27FC236}">
                <a16:creationId xmlns:a16="http://schemas.microsoft.com/office/drawing/2014/main" id="{7A95E51E-00AF-6694-5F95-B0CFA538E5E4}"/>
              </a:ext>
            </a:extLst>
          </p:cNvPr>
          <p:cNvSpPr/>
          <p:nvPr/>
        </p:nvSpPr>
        <p:spPr>
          <a:xfrm>
            <a:off x="888425" y="325826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00:06</a:t>
            </a:r>
          </a:p>
        </p:txBody>
      </p:sp>
      <p:sp>
        <p:nvSpPr>
          <p:cNvPr id="25" name="Rounded Rectangle 28">
            <a:extLst>
              <a:ext uri="{FF2B5EF4-FFF2-40B4-BE49-F238E27FC236}">
                <a16:creationId xmlns:a16="http://schemas.microsoft.com/office/drawing/2014/main" id="{EDFE71DF-C524-7818-306F-8B0F9E7CD56F}"/>
              </a:ext>
            </a:extLst>
          </p:cNvPr>
          <p:cNvSpPr/>
          <p:nvPr/>
        </p:nvSpPr>
        <p:spPr>
          <a:xfrm>
            <a:off x="888425" y="327818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00:05</a:t>
            </a:r>
          </a:p>
        </p:txBody>
      </p:sp>
      <p:sp>
        <p:nvSpPr>
          <p:cNvPr id="26" name="Rounded Rectangle 29">
            <a:extLst>
              <a:ext uri="{FF2B5EF4-FFF2-40B4-BE49-F238E27FC236}">
                <a16:creationId xmlns:a16="http://schemas.microsoft.com/office/drawing/2014/main" id="{F87F103D-C12C-B5D3-3E5F-93682A27558C}"/>
              </a:ext>
            </a:extLst>
          </p:cNvPr>
          <p:cNvSpPr/>
          <p:nvPr/>
        </p:nvSpPr>
        <p:spPr>
          <a:xfrm>
            <a:off x="888425" y="326822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00:04</a:t>
            </a:r>
          </a:p>
        </p:txBody>
      </p:sp>
      <p:sp>
        <p:nvSpPr>
          <p:cNvPr id="27" name="Rounded Rectangle 30">
            <a:extLst>
              <a:ext uri="{FF2B5EF4-FFF2-40B4-BE49-F238E27FC236}">
                <a16:creationId xmlns:a16="http://schemas.microsoft.com/office/drawing/2014/main" id="{C3A20CB6-B4C3-9364-724E-C6390B4F4F4C}"/>
              </a:ext>
            </a:extLst>
          </p:cNvPr>
          <p:cNvSpPr/>
          <p:nvPr/>
        </p:nvSpPr>
        <p:spPr>
          <a:xfrm>
            <a:off x="888425" y="325826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00:03</a:t>
            </a:r>
          </a:p>
        </p:txBody>
      </p:sp>
      <p:sp>
        <p:nvSpPr>
          <p:cNvPr id="28" name="Rounded Rectangle 31">
            <a:extLst>
              <a:ext uri="{FF2B5EF4-FFF2-40B4-BE49-F238E27FC236}">
                <a16:creationId xmlns:a16="http://schemas.microsoft.com/office/drawing/2014/main" id="{BC09166A-37F7-DE4D-F7CD-B63C8CCF18EC}"/>
              </a:ext>
            </a:extLst>
          </p:cNvPr>
          <p:cNvSpPr/>
          <p:nvPr/>
        </p:nvSpPr>
        <p:spPr>
          <a:xfrm>
            <a:off x="888425" y="323833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00:02</a:t>
            </a:r>
          </a:p>
        </p:txBody>
      </p:sp>
      <p:sp>
        <p:nvSpPr>
          <p:cNvPr id="29" name="Rounded Rectangle 32">
            <a:extLst>
              <a:ext uri="{FF2B5EF4-FFF2-40B4-BE49-F238E27FC236}">
                <a16:creationId xmlns:a16="http://schemas.microsoft.com/office/drawing/2014/main" id="{E2BA2180-944E-5F66-5806-6EABFB0C99AD}"/>
              </a:ext>
            </a:extLst>
          </p:cNvPr>
          <p:cNvSpPr/>
          <p:nvPr/>
        </p:nvSpPr>
        <p:spPr>
          <a:xfrm>
            <a:off x="888425" y="324830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00:01</a:t>
            </a:r>
          </a:p>
        </p:txBody>
      </p:sp>
      <p:sp>
        <p:nvSpPr>
          <p:cNvPr id="30" name="Rounded Rectangle 33">
            <a:extLst>
              <a:ext uri="{FF2B5EF4-FFF2-40B4-BE49-F238E27FC236}">
                <a16:creationId xmlns:a16="http://schemas.microsoft.com/office/drawing/2014/main" id="{CFF2C2B2-A61E-1F05-B45A-8E934CC9C9DF}"/>
              </a:ext>
            </a:extLst>
          </p:cNvPr>
          <p:cNvSpPr/>
          <p:nvPr/>
        </p:nvSpPr>
        <p:spPr>
          <a:xfrm>
            <a:off x="888425" y="324830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00:00</a:t>
            </a:r>
          </a:p>
        </p:txBody>
      </p:sp>
      <p:pic>
        <p:nvPicPr>
          <p:cNvPr id="31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9ACFA13E-2A15-AD17-B4B3-64F537B70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025" y="322066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81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34" grpId="0"/>
      <p:bldP spid="3" grpId="0"/>
      <p:bldP spid="36" grpId="0" animBg="1"/>
      <p:bldP spid="2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208400" cy="6858000"/>
          </a:xfrm>
          <a:prstGeom prst="rect">
            <a:avLst/>
          </a:prstGeom>
        </p:spPr>
      </p:pic>
      <p:sp>
        <p:nvSpPr>
          <p:cNvPr id="5" name="Round Same Side Corner Rectangle 7"/>
          <p:cNvSpPr/>
          <p:nvPr/>
        </p:nvSpPr>
        <p:spPr>
          <a:xfrm rot="16200000">
            <a:off x="6907214" y="1007348"/>
            <a:ext cx="663575" cy="4876799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3"/>
              </a:gs>
              <a:gs pos="99000">
                <a:schemeClr val="accent3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6" name="Round Same Side Corner Rectangle 8"/>
          <p:cNvSpPr/>
          <p:nvPr/>
        </p:nvSpPr>
        <p:spPr>
          <a:xfrm rot="5400000" flipH="1">
            <a:off x="9908738" y="3030788"/>
            <a:ext cx="663575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7" name="Round Same Side Corner Rectangle 9"/>
          <p:cNvSpPr/>
          <p:nvPr/>
        </p:nvSpPr>
        <p:spPr>
          <a:xfrm rot="16200000">
            <a:off x="6907216" y="1921751"/>
            <a:ext cx="663574" cy="4876798"/>
          </a:xfrm>
          <a:prstGeom prst="round2SameRect">
            <a:avLst>
              <a:gd name="adj1" fmla="val 23321"/>
              <a:gd name="adj2" fmla="val 0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8" name="Round Same Side Corner Rectangle 10"/>
          <p:cNvSpPr/>
          <p:nvPr/>
        </p:nvSpPr>
        <p:spPr>
          <a:xfrm rot="5400000" flipH="1">
            <a:off x="9908737" y="3932674"/>
            <a:ext cx="663574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9" name="Round Same Side Corner Rectangle 11"/>
          <p:cNvSpPr/>
          <p:nvPr/>
        </p:nvSpPr>
        <p:spPr>
          <a:xfrm rot="16200000">
            <a:off x="6939060" y="2739962"/>
            <a:ext cx="662510" cy="4876798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0" name="Round Same Side Corner Rectangle 12"/>
          <p:cNvSpPr/>
          <p:nvPr/>
        </p:nvSpPr>
        <p:spPr>
          <a:xfrm rot="5400000" flipH="1">
            <a:off x="9909269" y="4803870"/>
            <a:ext cx="662510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1" name="Round Same Side Corner Rectangle 13"/>
          <p:cNvSpPr/>
          <p:nvPr/>
        </p:nvSpPr>
        <p:spPr>
          <a:xfrm rot="16200000">
            <a:off x="6907746" y="3597092"/>
            <a:ext cx="662510" cy="4876800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2" name="Round Same Side Corner Rectangle 14"/>
          <p:cNvSpPr/>
          <p:nvPr/>
        </p:nvSpPr>
        <p:spPr>
          <a:xfrm rot="5400000" flipH="1">
            <a:off x="9909269" y="5608017"/>
            <a:ext cx="662510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9921570" y="3024808"/>
            <a:ext cx="4762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000" b="1">
                <a:solidFill>
                  <a:prstClr val="white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14" name="TextBox 33"/>
          <p:cNvSpPr txBox="1">
            <a:spLocks noChangeArrowheads="1"/>
          </p:cNvSpPr>
          <p:nvPr/>
        </p:nvSpPr>
        <p:spPr bwMode="auto">
          <a:xfrm>
            <a:off x="9939564" y="3959159"/>
            <a:ext cx="4326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000" b="1">
                <a:solidFill>
                  <a:prstClr val="white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15" name="TextBox 34"/>
          <p:cNvSpPr txBox="1">
            <a:spLocks noChangeArrowheads="1"/>
          </p:cNvSpPr>
          <p:nvPr/>
        </p:nvSpPr>
        <p:spPr bwMode="auto">
          <a:xfrm>
            <a:off x="9941814" y="4876800"/>
            <a:ext cx="4271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000" b="1">
                <a:solidFill>
                  <a:prstClr val="white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16" name="TextBox 35"/>
          <p:cNvSpPr txBox="1">
            <a:spLocks noChangeArrowheads="1"/>
          </p:cNvSpPr>
          <p:nvPr/>
        </p:nvSpPr>
        <p:spPr bwMode="auto">
          <a:xfrm>
            <a:off x="9923256" y="5635557"/>
            <a:ext cx="4721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000" b="1">
                <a:solidFill>
                  <a:prstClr val="white"/>
                </a:solidFill>
                <a:latin typeface="Comic Sans MS" pitchFamily="66" charset="0"/>
              </a:rPr>
              <a:t>D</a:t>
            </a:r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5000169" y="3242846"/>
            <a:ext cx="36762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600" dirty="0">
              <a:solidFill>
                <a:srgbClr val="6A3A20"/>
              </a:solidFill>
              <a:latin typeface="Constanti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37"/>
              <p:cNvSpPr>
                <a:spLocks noChangeArrowheads="1"/>
              </p:cNvSpPr>
              <p:nvPr/>
            </p:nvSpPr>
            <p:spPr bwMode="auto">
              <a:xfrm>
                <a:off x="6757346" y="4119835"/>
                <a:ext cx="963308" cy="6146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prstClr val="white"/>
                    </a:solidFill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24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6A3A20"/>
                  </a:solidFill>
                  <a:latin typeface="Constantia"/>
                </a:endParaRPr>
              </a:p>
            </p:txBody>
          </p:sp>
        </mc:Choice>
        <mc:Fallback xmlns="">
          <p:sp>
            <p:nvSpPr>
              <p:cNvPr id="1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57346" y="4119835"/>
                <a:ext cx="963308" cy="614655"/>
              </a:xfrm>
              <a:prstGeom prst="rect">
                <a:avLst/>
              </a:prstGeom>
              <a:blipFill>
                <a:blip r:embed="rId3"/>
                <a:stretch>
                  <a:fillRect l="-6289" b="-9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38"/>
              <p:cNvSpPr>
                <a:spLocks noChangeArrowheads="1"/>
              </p:cNvSpPr>
              <p:nvPr/>
            </p:nvSpPr>
            <p:spPr bwMode="auto">
              <a:xfrm>
                <a:off x="6838284" y="4988017"/>
                <a:ext cx="77356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4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solidFill>
                    <a:srgbClr val="6A3A20"/>
                  </a:solidFill>
                  <a:latin typeface="Constantia"/>
                </a:endParaRPr>
              </a:p>
            </p:txBody>
          </p:sp>
        </mc:Choice>
        <mc:Fallback xmlns="">
          <p:sp>
            <p:nvSpPr>
              <p:cNvPr id="1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8284" y="4988017"/>
                <a:ext cx="773568" cy="461665"/>
              </a:xfrm>
              <a:prstGeom prst="rect">
                <a:avLst/>
              </a:prstGeom>
              <a:blipFill>
                <a:blip r:embed="rId4"/>
                <a:stretch>
                  <a:fillRect l="-23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39"/>
              <p:cNvSpPr>
                <a:spLocks noChangeArrowheads="1"/>
              </p:cNvSpPr>
              <p:nvPr/>
            </p:nvSpPr>
            <p:spPr bwMode="auto">
              <a:xfrm>
                <a:off x="4773868" y="5661091"/>
                <a:ext cx="4540290" cy="783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4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24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700" dirty="0">
                  <a:solidFill>
                    <a:prstClr val="white"/>
                  </a:solidFill>
                  <a:latin typeface="Times  New Roman"/>
                </a:endParaRPr>
              </a:p>
            </p:txBody>
          </p:sp>
        </mc:Choice>
        <mc:Fallback xmlns="">
          <p:sp>
            <p:nvSpPr>
              <p:cNvPr id="2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3868" y="5661091"/>
                <a:ext cx="4540290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"/>
          <p:cNvSpPr/>
          <p:nvPr/>
        </p:nvSpPr>
        <p:spPr>
          <a:xfrm>
            <a:off x="75373" y="76200"/>
            <a:ext cx="12041257" cy="2685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nstanti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7"/>
              <p:cNvSpPr txBox="1"/>
              <p:nvPr/>
            </p:nvSpPr>
            <p:spPr>
              <a:xfrm>
                <a:off x="304800" y="657762"/>
                <a:ext cx="115824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 err="1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40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vi-VN" sz="400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 baseline="30000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400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Tìm giá trị của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400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để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(−2)=6</m:t>
                    </m:r>
                  </m:oMath>
                </a14:m>
                <a:r>
                  <a:rPr lang="vi-VN" sz="400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657762"/>
                <a:ext cx="11582400" cy="1323439"/>
              </a:xfrm>
              <a:prstGeom prst="rect">
                <a:avLst/>
              </a:prstGeom>
              <a:blipFill>
                <a:blip r:embed="rId6"/>
                <a:stretch>
                  <a:fillRect l="-2105" t="-8756" r="-3158" b="-22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Ảnh 34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982" l="0" r="99213">
                        <a14:foregroundMark x1="32677" y1="18330" x2="32677" y2="18330"/>
                        <a14:foregroundMark x1="32283" y1="19756" x2="32283" y2="19756"/>
                        <a14:foregroundMark x1="35433" y1="22607" x2="35433" y2="22607"/>
                        <a14:foregroundMark x1="36614" y1="20367" x2="36614" y2="20367"/>
                        <a14:foregroundMark x1="35039" y1="19145" x2="35039" y2="19145"/>
                        <a14:foregroundMark x1="28346" y1="17719" x2="28346" y2="17719"/>
                        <a14:foregroundMark x1="29528" y1="18330" x2="29528" y2="18330"/>
                        <a14:foregroundMark x1="32677" y1="17515" x2="32677" y2="17515"/>
                        <a14:foregroundMark x1="32677" y1="16497" x2="32677" y2="16497"/>
                        <a14:foregroundMark x1="39764" y1="24033" x2="39764" y2="24033"/>
                        <a14:foregroundMark x1="39764" y1="24033" x2="39764" y2="24033"/>
                        <a14:backgroundMark x1="34646" y1="24644" x2="34646" y2="24644"/>
                        <a14:backgroundMark x1="36220" y1="21792" x2="36220" y2="21792"/>
                        <a14:backgroundMark x1="33465" y1="19348" x2="33465" y2="19348"/>
                        <a14:backgroundMark x1="32283" y1="17108" x2="32283" y2="17108"/>
                        <a14:backgroundMark x1="32283" y1="17108" x2="32283" y2="17108"/>
                        <a14:backgroundMark x1="27953" y1="18534" x2="27953" y2="18534"/>
                        <a14:backgroundMark x1="27953" y1="18534" x2="27953" y2="18534"/>
                        <a14:backgroundMark x1="29528" y1="18737" x2="29528" y2="18737"/>
                        <a14:backgroundMark x1="29528" y1="18737" x2="29528" y2="18737"/>
                        <a14:backgroundMark x1="31102" y1="18330" x2="31102" y2="18330"/>
                        <a14:backgroundMark x1="31102" y1="18330" x2="31102" y2="18330"/>
                        <a14:backgroundMark x1="32677" y1="17719" x2="32677" y2="17719"/>
                        <a14:backgroundMark x1="32677" y1="17719" x2="32677" y2="17719"/>
                        <a14:backgroundMark x1="34252" y1="17719" x2="34252" y2="17719"/>
                        <a14:backgroundMark x1="34252" y1="17719" x2="34252" y2="17719"/>
                        <a14:backgroundMark x1="32283" y1="20570" x2="32283" y2="20570"/>
                        <a14:backgroundMark x1="32283" y1="20570" x2="32283" y2="20570"/>
                        <a14:backgroundMark x1="32283" y1="21589" x2="32283" y2="21589"/>
                        <a14:backgroundMark x1="32283" y1="21589" x2="32283" y2="21589"/>
                        <a14:backgroundMark x1="33858" y1="21996" x2="33858" y2="21996"/>
                        <a14:backgroundMark x1="33858" y1="21996" x2="33858" y2="21996"/>
                        <a14:backgroundMark x1="33858" y1="24644" x2="33858" y2="24644"/>
                        <a14:backgroundMark x1="33858" y1="24644" x2="33858" y2="24644"/>
                        <a14:backgroundMark x1="36614" y1="22811" x2="36614" y2="22811"/>
                        <a14:backgroundMark x1="36614" y1="22811" x2="36614" y2="22811"/>
                        <a14:backgroundMark x1="35433" y1="20163" x2="35433" y2="20163"/>
                        <a14:backgroundMark x1="35433" y1="20163" x2="35433" y2="20163"/>
                        <a14:backgroundMark x1="36614" y1="19959" x2="36614" y2="19959"/>
                        <a14:backgroundMark x1="36614" y1="19959" x2="36614" y2="19959"/>
                        <a14:backgroundMark x1="32677" y1="17312" x2="32677" y2="17312"/>
                        <a14:backgroundMark x1="32677" y1="17312" x2="32677" y2="17312"/>
                        <a14:backgroundMark x1="33465" y1="18126" x2="33465" y2="18126"/>
                        <a14:backgroundMark x1="33465" y1="18126" x2="33465" y2="18126"/>
                        <a14:backgroundMark x1="34646" y1="19552" x2="34646" y2="19552"/>
                        <a14:backgroundMark x1="34646" y1="19552" x2="34646" y2="19552"/>
                        <a14:backgroundMark x1="71260" y1="23218" x2="71260" y2="2321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148" y="4000915"/>
            <a:ext cx="1515640" cy="25272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1391FFC-4BAC-47D2-A990-1B5666133351}"/>
                  </a:ext>
                </a:extLst>
              </p:cNvPr>
              <p:cNvSpPr/>
              <p:nvPr/>
            </p:nvSpPr>
            <p:spPr>
              <a:xfrm>
                <a:off x="6692733" y="3244546"/>
                <a:ext cx="36762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4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vi-VN" sz="24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solidFill>
                    <a:prstClr val="white"/>
                  </a:solidFill>
                  <a:latin typeface="Constantia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1391FFC-4BAC-47D2-A990-1B56661333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733" y="3244546"/>
                <a:ext cx="367623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0B72B3F6-474C-4B4E-B8DA-98A9126A316A}"/>
              </a:ext>
            </a:extLst>
          </p:cNvPr>
          <p:cNvSpPr/>
          <p:nvPr/>
        </p:nvSpPr>
        <p:spPr>
          <a:xfrm>
            <a:off x="9767255" y="3024809"/>
            <a:ext cx="824743" cy="839585"/>
          </a:xfrm>
          <a:prstGeom prst="donut">
            <a:avLst>
              <a:gd name="adj" fmla="val 204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A3A20"/>
              </a:solidFill>
              <a:latin typeface="Constantia"/>
            </a:endParaRPr>
          </a:p>
        </p:txBody>
      </p:sp>
      <p:sp>
        <p:nvSpPr>
          <p:cNvPr id="37" name="Rounded Rectangle 23">
            <a:extLst>
              <a:ext uri="{FF2B5EF4-FFF2-40B4-BE49-F238E27FC236}">
                <a16:creationId xmlns:a16="http://schemas.microsoft.com/office/drawing/2014/main" id="{839315A8-D864-4867-B587-73DB6E771C4C}"/>
              </a:ext>
            </a:extLst>
          </p:cNvPr>
          <p:cNvSpPr/>
          <p:nvPr/>
        </p:nvSpPr>
        <p:spPr>
          <a:xfrm>
            <a:off x="888425" y="325826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00:10</a:t>
            </a:r>
          </a:p>
        </p:txBody>
      </p:sp>
      <p:sp>
        <p:nvSpPr>
          <p:cNvPr id="38" name="Rounded Rectangle 24">
            <a:extLst>
              <a:ext uri="{FF2B5EF4-FFF2-40B4-BE49-F238E27FC236}">
                <a16:creationId xmlns:a16="http://schemas.microsoft.com/office/drawing/2014/main" id="{8716FF6B-5111-4090-A46B-7A05D0C840E5}"/>
              </a:ext>
            </a:extLst>
          </p:cNvPr>
          <p:cNvSpPr/>
          <p:nvPr/>
        </p:nvSpPr>
        <p:spPr>
          <a:xfrm>
            <a:off x="888425" y="327304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00:09</a:t>
            </a:r>
          </a:p>
        </p:txBody>
      </p:sp>
      <p:sp>
        <p:nvSpPr>
          <p:cNvPr id="39" name="Rounded Rectangle 25">
            <a:extLst>
              <a:ext uri="{FF2B5EF4-FFF2-40B4-BE49-F238E27FC236}">
                <a16:creationId xmlns:a16="http://schemas.microsoft.com/office/drawing/2014/main" id="{68A6525D-7108-453F-83C2-E9AAD4BD8FA8}"/>
              </a:ext>
            </a:extLst>
          </p:cNvPr>
          <p:cNvSpPr/>
          <p:nvPr/>
        </p:nvSpPr>
        <p:spPr>
          <a:xfrm>
            <a:off x="888425" y="328301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00:08</a:t>
            </a:r>
          </a:p>
        </p:txBody>
      </p:sp>
      <p:sp>
        <p:nvSpPr>
          <p:cNvPr id="40" name="Rounded Rectangle 26">
            <a:extLst>
              <a:ext uri="{FF2B5EF4-FFF2-40B4-BE49-F238E27FC236}">
                <a16:creationId xmlns:a16="http://schemas.microsoft.com/office/drawing/2014/main" id="{A073680F-3769-4C86-8A3B-15FD6836722F}"/>
              </a:ext>
            </a:extLst>
          </p:cNvPr>
          <p:cNvSpPr/>
          <p:nvPr/>
        </p:nvSpPr>
        <p:spPr>
          <a:xfrm>
            <a:off x="888425" y="327336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00:07</a:t>
            </a:r>
          </a:p>
        </p:txBody>
      </p:sp>
      <p:sp>
        <p:nvSpPr>
          <p:cNvPr id="41" name="Rounded Rectangle 27">
            <a:extLst>
              <a:ext uri="{FF2B5EF4-FFF2-40B4-BE49-F238E27FC236}">
                <a16:creationId xmlns:a16="http://schemas.microsoft.com/office/drawing/2014/main" id="{187E69AF-BDF2-4FAD-97D2-44419DA1BE57}"/>
              </a:ext>
            </a:extLst>
          </p:cNvPr>
          <p:cNvSpPr/>
          <p:nvPr/>
        </p:nvSpPr>
        <p:spPr>
          <a:xfrm>
            <a:off x="888425" y="325826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00:06</a:t>
            </a:r>
          </a:p>
        </p:txBody>
      </p:sp>
      <p:sp>
        <p:nvSpPr>
          <p:cNvPr id="42" name="Rounded Rectangle 28">
            <a:extLst>
              <a:ext uri="{FF2B5EF4-FFF2-40B4-BE49-F238E27FC236}">
                <a16:creationId xmlns:a16="http://schemas.microsoft.com/office/drawing/2014/main" id="{C1A1EEA4-7FF1-4257-B7E6-01EA93FFEAF1}"/>
              </a:ext>
            </a:extLst>
          </p:cNvPr>
          <p:cNvSpPr/>
          <p:nvPr/>
        </p:nvSpPr>
        <p:spPr>
          <a:xfrm>
            <a:off x="888425" y="327818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00:05</a:t>
            </a:r>
          </a:p>
        </p:txBody>
      </p:sp>
      <p:sp>
        <p:nvSpPr>
          <p:cNvPr id="43" name="Rounded Rectangle 29">
            <a:extLst>
              <a:ext uri="{FF2B5EF4-FFF2-40B4-BE49-F238E27FC236}">
                <a16:creationId xmlns:a16="http://schemas.microsoft.com/office/drawing/2014/main" id="{E24AA9AE-910E-4144-BDA5-0A2F81E1BAD0}"/>
              </a:ext>
            </a:extLst>
          </p:cNvPr>
          <p:cNvSpPr/>
          <p:nvPr/>
        </p:nvSpPr>
        <p:spPr>
          <a:xfrm>
            <a:off x="888425" y="326822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00:04</a:t>
            </a:r>
          </a:p>
        </p:txBody>
      </p:sp>
      <p:sp>
        <p:nvSpPr>
          <p:cNvPr id="44" name="Rounded Rectangle 30">
            <a:extLst>
              <a:ext uri="{FF2B5EF4-FFF2-40B4-BE49-F238E27FC236}">
                <a16:creationId xmlns:a16="http://schemas.microsoft.com/office/drawing/2014/main" id="{CF0ECDF9-C9E1-468E-89FC-AFE57C87DAC0}"/>
              </a:ext>
            </a:extLst>
          </p:cNvPr>
          <p:cNvSpPr/>
          <p:nvPr/>
        </p:nvSpPr>
        <p:spPr>
          <a:xfrm>
            <a:off x="888425" y="325826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00:03</a:t>
            </a:r>
          </a:p>
        </p:txBody>
      </p:sp>
      <p:sp>
        <p:nvSpPr>
          <p:cNvPr id="45" name="Rounded Rectangle 31">
            <a:extLst>
              <a:ext uri="{FF2B5EF4-FFF2-40B4-BE49-F238E27FC236}">
                <a16:creationId xmlns:a16="http://schemas.microsoft.com/office/drawing/2014/main" id="{5F75B58B-8B92-4D4C-985E-22C3961C97E7}"/>
              </a:ext>
            </a:extLst>
          </p:cNvPr>
          <p:cNvSpPr/>
          <p:nvPr/>
        </p:nvSpPr>
        <p:spPr>
          <a:xfrm>
            <a:off x="888425" y="323833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00:02</a:t>
            </a:r>
          </a:p>
        </p:txBody>
      </p:sp>
      <p:sp>
        <p:nvSpPr>
          <p:cNvPr id="46" name="Rounded Rectangle 32">
            <a:extLst>
              <a:ext uri="{FF2B5EF4-FFF2-40B4-BE49-F238E27FC236}">
                <a16:creationId xmlns:a16="http://schemas.microsoft.com/office/drawing/2014/main" id="{36619258-5C9D-419C-8E71-E01F459CFF6E}"/>
              </a:ext>
            </a:extLst>
          </p:cNvPr>
          <p:cNvSpPr/>
          <p:nvPr/>
        </p:nvSpPr>
        <p:spPr>
          <a:xfrm>
            <a:off x="888425" y="324830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00:01</a:t>
            </a:r>
          </a:p>
        </p:txBody>
      </p:sp>
      <p:sp>
        <p:nvSpPr>
          <p:cNvPr id="47" name="Rounded Rectangle 33">
            <a:extLst>
              <a:ext uri="{FF2B5EF4-FFF2-40B4-BE49-F238E27FC236}">
                <a16:creationId xmlns:a16="http://schemas.microsoft.com/office/drawing/2014/main" id="{31745EBA-B0FA-4277-BC62-03C6A080C248}"/>
              </a:ext>
            </a:extLst>
          </p:cNvPr>
          <p:cNvSpPr/>
          <p:nvPr/>
        </p:nvSpPr>
        <p:spPr>
          <a:xfrm>
            <a:off x="888425" y="324830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00:00</a:t>
            </a:r>
          </a:p>
        </p:txBody>
      </p:sp>
      <p:pic>
        <p:nvPicPr>
          <p:cNvPr id="48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2DB7EE4A-F0DF-436E-B9F2-57790976A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025" y="322066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37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34" grpId="0"/>
      <p:bldP spid="3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208400" cy="6858000"/>
          </a:xfrm>
          <a:prstGeom prst="rect">
            <a:avLst/>
          </a:prstGeom>
        </p:spPr>
      </p:pic>
      <p:sp>
        <p:nvSpPr>
          <p:cNvPr id="5" name="Round Same Side Corner Rectangle 7"/>
          <p:cNvSpPr/>
          <p:nvPr/>
        </p:nvSpPr>
        <p:spPr>
          <a:xfrm rot="16200000">
            <a:off x="6907214" y="1007348"/>
            <a:ext cx="663575" cy="4876799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3"/>
              </a:gs>
              <a:gs pos="99000">
                <a:schemeClr val="accent3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6" name="Round Same Side Corner Rectangle 8"/>
          <p:cNvSpPr/>
          <p:nvPr/>
        </p:nvSpPr>
        <p:spPr>
          <a:xfrm rot="5400000" flipH="1">
            <a:off x="9908738" y="3030788"/>
            <a:ext cx="663575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7" name="Round Same Side Corner Rectangle 9"/>
          <p:cNvSpPr/>
          <p:nvPr/>
        </p:nvSpPr>
        <p:spPr>
          <a:xfrm rot="16200000">
            <a:off x="6907216" y="1921751"/>
            <a:ext cx="663574" cy="4876798"/>
          </a:xfrm>
          <a:prstGeom prst="round2SameRect">
            <a:avLst>
              <a:gd name="adj1" fmla="val 23321"/>
              <a:gd name="adj2" fmla="val 0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8" name="Round Same Side Corner Rectangle 10"/>
          <p:cNvSpPr/>
          <p:nvPr/>
        </p:nvSpPr>
        <p:spPr>
          <a:xfrm rot="5400000" flipH="1">
            <a:off x="9908737" y="3932674"/>
            <a:ext cx="663574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9" name="Round Same Side Corner Rectangle 11"/>
          <p:cNvSpPr/>
          <p:nvPr/>
        </p:nvSpPr>
        <p:spPr>
          <a:xfrm rot="16200000">
            <a:off x="6907745" y="2792947"/>
            <a:ext cx="662510" cy="4876798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0" name="Round Same Side Corner Rectangle 12"/>
          <p:cNvSpPr/>
          <p:nvPr/>
        </p:nvSpPr>
        <p:spPr>
          <a:xfrm rot="5400000" flipH="1">
            <a:off x="9909269" y="4803870"/>
            <a:ext cx="662510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1" name="Round Same Side Corner Rectangle 13"/>
          <p:cNvSpPr/>
          <p:nvPr/>
        </p:nvSpPr>
        <p:spPr>
          <a:xfrm rot="16200000">
            <a:off x="6907746" y="3597092"/>
            <a:ext cx="662510" cy="4876800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2" name="Round Same Side Corner Rectangle 14"/>
          <p:cNvSpPr/>
          <p:nvPr/>
        </p:nvSpPr>
        <p:spPr>
          <a:xfrm rot="5400000" flipH="1">
            <a:off x="9909269" y="5608017"/>
            <a:ext cx="662510" cy="854950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9921570" y="3024808"/>
            <a:ext cx="4762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000" b="1">
                <a:solidFill>
                  <a:prstClr val="white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14" name="TextBox 33"/>
          <p:cNvSpPr txBox="1">
            <a:spLocks noChangeArrowheads="1"/>
          </p:cNvSpPr>
          <p:nvPr/>
        </p:nvSpPr>
        <p:spPr bwMode="auto">
          <a:xfrm>
            <a:off x="9939564" y="3959159"/>
            <a:ext cx="4326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000" b="1">
                <a:solidFill>
                  <a:prstClr val="white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15" name="TextBox 34"/>
          <p:cNvSpPr txBox="1">
            <a:spLocks noChangeArrowheads="1"/>
          </p:cNvSpPr>
          <p:nvPr/>
        </p:nvSpPr>
        <p:spPr bwMode="auto">
          <a:xfrm>
            <a:off x="9941814" y="4876800"/>
            <a:ext cx="4271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000" b="1">
                <a:solidFill>
                  <a:prstClr val="white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16" name="TextBox 35"/>
          <p:cNvSpPr txBox="1">
            <a:spLocks noChangeArrowheads="1"/>
          </p:cNvSpPr>
          <p:nvPr/>
        </p:nvSpPr>
        <p:spPr bwMode="auto">
          <a:xfrm>
            <a:off x="9923256" y="5635557"/>
            <a:ext cx="4721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000" b="1">
                <a:solidFill>
                  <a:prstClr val="white"/>
                </a:solidFill>
                <a:latin typeface="Comic Sans MS" pitchFamily="66" charset="0"/>
              </a:rPr>
              <a:t>D</a:t>
            </a:r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5000169" y="3242846"/>
            <a:ext cx="36762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600" dirty="0">
              <a:solidFill>
                <a:srgbClr val="6A3A20"/>
              </a:solidFill>
              <a:latin typeface="Constanti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37"/>
              <p:cNvSpPr>
                <a:spLocks noChangeArrowheads="1"/>
              </p:cNvSpPr>
              <p:nvPr/>
            </p:nvSpPr>
            <p:spPr bwMode="auto">
              <a:xfrm>
                <a:off x="5000170" y="4157246"/>
                <a:ext cx="367623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20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vi-VN" sz="20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  <m:r>
                        <a:rPr lang="vi-VN" sz="20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000" dirty="0">
                  <a:solidFill>
                    <a:srgbClr val="6A3A20"/>
                  </a:solidFill>
                  <a:latin typeface="Constantia"/>
                </a:endParaRPr>
              </a:p>
            </p:txBody>
          </p:sp>
        </mc:Choice>
        <mc:Fallback xmlns="">
          <p:sp>
            <p:nvSpPr>
              <p:cNvPr id="1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0170" y="4157246"/>
                <a:ext cx="3676230" cy="400110"/>
              </a:xfrm>
              <a:prstGeom prst="rect">
                <a:avLst/>
              </a:prstGeom>
              <a:blipFill>
                <a:blip r:embed="rId3"/>
                <a:stretch>
                  <a:fillRect b="-60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38"/>
              <p:cNvSpPr>
                <a:spLocks noChangeArrowheads="1"/>
              </p:cNvSpPr>
              <p:nvPr/>
            </p:nvSpPr>
            <p:spPr bwMode="auto">
              <a:xfrm>
                <a:off x="5000170" y="5029200"/>
                <a:ext cx="4513843" cy="67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0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20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20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  <m:r>
                            <a:rPr lang="vi-VN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000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20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6A3A20"/>
                  </a:solidFill>
                  <a:latin typeface="Constantia"/>
                </a:endParaRPr>
              </a:p>
            </p:txBody>
          </p:sp>
        </mc:Choice>
        <mc:Fallback xmlns="">
          <p:sp>
            <p:nvSpPr>
              <p:cNvPr id="1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0170" y="5029200"/>
                <a:ext cx="4513843" cy="6748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39"/>
              <p:cNvSpPr>
                <a:spLocks noChangeArrowheads="1"/>
              </p:cNvSpPr>
              <p:nvPr/>
            </p:nvSpPr>
            <p:spPr bwMode="auto">
              <a:xfrm>
                <a:off x="5000170" y="5816026"/>
                <a:ext cx="4540290" cy="523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vi-VN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den>
                    </m:f>
                  </m:oMath>
                </a14:m>
                <a:r>
                  <a:rPr lang="en-US" sz="1700" dirty="0">
                    <a:solidFill>
                      <a:prstClr val="white"/>
                    </a:solidFill>
                    <a:latin typeface="Constantia"/>
                  </a:rPr>
                  <a:t>.</a:t>
                </a:r>
              </a:p>
            </p:txBody>
          </p:sp>
        </mc:Choice>
        <mc:Fallback xmlns="">
          <p:sp>
            <p:nvSpPr>
              <p:cNvPr id="2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0170" y="5816026"/>
                <a:ext cx="4540290" cy="523990"/>
              </a:xfrm>
              <a:prstGeom prst="rect">
                <a:avLst/>
              </a:prstGeom>
              <a:blipFill>
                <a:blip r:embed="rId5"/>
                <a:stretch>
                  <a:fillRect b="-23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"/>
          <p:cNvSpPr/>
          <p:nvPr/>
        </p:nvSpPr>
        <p:spPr>
          <a:xfrm>
            <a:off x="75373" y="76200"/>
            <a:ext cx="12041257" cy="2685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nstanti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7"/>
              <p:cNvSpPr txBox="1"/>
              <p:nvPr/>
            </p:nvSpPr>
            <p:spPr>
              <a:xfrm>
                <a:off x="304800" y="657762"/>
                <a:ext cx="115824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 err="1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sz="40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vi-VN" sz="400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công thức biểu thị số tiền bán vé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00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đồng) của một rạp chiếu phim với số vé bán được là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(vé) và mỗi vé có giá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n w="0"/>
                        <a:solidFill>
                          <a:srgbClr val="00206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50000</m:t>
                    </m:r>
                  </m:oMath>
                </a14:m>
                <a:r>
                  <a:rPr lang="vi-VN" sz="4000" dirty="0">
                    <a:ln w="0"/>
                    <a:solidFill>
                      <a:srgbClr val="00206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đồng là </a:t>
                </a:r>
                <a:endParaRPr lang="en-US" sz="4000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657762"/>
                <a:ext cx="11582400" cy="1938992"/>
              </a:xfrm>
              <a:prstGeom prst="rect">
                <a:avLst/>
              </a:prstGeom>
              <a:blipFill>
                <a:blip r:embed="rId6"/>
                <a:stretch>
                  <a:fillRect l="-2105" t="-5975" r="-2105" b="-14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Ảnh 34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982" l="0" r="99213">
                        <a14:foregroundMark x1="32677" y1="18330" x2="32677" y2="18330"/>
                        <a14:foregroundMark x1="32283" y1="19756" x2="32283" y2="19756"/>
                        <a14:foregroundMark x1="35433" y1="22607" x2="35433" y2="22607"/>
                        <a14:foregroundMark x1="36614" y1="20367" x2="36614" y2="20367"/>
                        <a14:foregroundMark x1="35039" y1="19145" x2="35039" y2="19145"/>
                        <a14:foregroundMark x1="28346" y1="17719" x2="28346" y2="17719"/>
                        <a14:foregroundMark x1="29528" y1="18330" x2="29528" y2="18330"/>
                        <a14:foregroundMark x1="32677" y1="17515" x2="32677" y2="17515"/>
                        <a14:foregroundMark x1="32677" y1="16497" x2="32677" y2="16497"/>
                        <a14:foregroundMark x1="39764" y1="24033" x2="39764" y2="24033"/>
                        <a14:foregroundMark x1="39764" y1="24033" x2="39764" y2="24033"/>
                        <a14:backgroundMark x1="34646" y1="24644" x2="34646" y2="24644"/>
                        <a14:backgroundMark x1="36220" y1="21792" x2="36220" y2="21792"/>
                        <a14:backgroundMark x1="33465" y1="19348" x2="33465" y2="19348"/>
                        <a14:backgroundMark x1="32283" y1="17108" x2="32283" y2="17108"/>
                        <a14:backgroundMark x1="32283" y1="17108" x2="32283" y2="17108"/>
                        <a14:backgroundMark x1="27953" y1="18534" x2="27953" y2="18534"/>
                        <a14:backgroundMark x1="27953" y1="18534" x2="27953" y2="18534"/>
                        <a14:backgroundMark x1="29528" y1="18737" x2="29528" y2="18737"/>
                        <a14:backgroundMark x1="29528" y1="18737" x2="29528" y2="18737"/>
                        <a14:backgroundMark x1="31102" y1="18330" x2="31102" y2="18330"/>
                        <a14:backgroundMark x1="31102" y1="18330" x2="31102" y2="18330"/>
                        <a14:backgroundMark x1="32677" y1="17719" x2="32677" y2="17719"/>
                        <a14:backgroundMark x1="32677" y1="17719" x2="32677" y2="17719"/>
                        <a14:backgroundMark x1="34252" y1="17719" x2="34252" y2="17719"/>
                        <a14:backgroundMark x1="34252" y1="17719" x2="34252" y2="17719"/>
                        <a14:backgroundMark x1="32283" y1="20570" x2="32283" y2="20570"/>
                        <a14:backgroundMark x1="32283" y1="20570" x2="32283" y2="20570"/>
                        <a14:backgroundMark x1="32283" y1="21589" x2="32283" y2="21589"/>
                        <a14:backgroundMark x1="32283" y1="21589" x2="32283" y2="21589"/>
                        <a14:backgroundMark x1="33858" y1="21996" x2="33858" y2="21996"/>
                        <a14:backgroundMark x1="33858" y1="21996" x2="33858" y2="21996"/>
                        <a14:backgroundMark x1="33858" y1="24644" x2="33858" y2="24644"/>
                        <a14:backgroundMark x1="33858" y1="24644" x2="33858" y2="24644"/>
                        <a14:backgroundMark x1="36614" y1="22811" x2="36614" y2="22811"/>
                        <a14:backgroundMark x1="36614" y1="22811" x2="36614" y2="22811"/>
                        <a14:backgroundMark x1="35433" y1="20163" x2="35433" y2="20163"/>
                        <a14:backgroundMark x1="35433" y1="20163" x2="35433" y2="20163"/>
                        <a14:backgroundMark x1="36614" y1="19959" x2="36614" y2="19959"/>
                        <a14:backgroundMark x1="36614" y1="19959" x2="36614" y2="19959"/>
                        <a14:backgroundMark x1="32677" y1="17312" x2="32677" y2="17312"/>
                        <a14:backgroundMark x1="32677" y1="17312" x2="32677" y2="17312"/>
                        <a14:backgroundMark x1="33465" y1="18126" x2="33465" y2="18126"/>
                        <a14:backgroundMark x1="33465" y1="18126" x2="33465" y2="18126"/>
                        <a14:backgroundMark x1="34646" y1="19552" x2="34646" y2="19552"/>
                        <a14:backgroundMark x1="34646" y1="19552" x2="34646" y2="19552"/>
                        <a14:backgroundMark x1="71260" y1="23218" x2="71260" y2="2321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148" y="4000915"/>
            <a:ext cx="1515640" cy="25272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1391FFC-4BAC-47D2-A990-1B5666133351}"/>
                  </a:ext>
                </a:extLst>
              </p:cNvPr>
              <p:cNvSpPr/>
              <p:nvPr/>
            </p:nvSpPr>
            <p:spPr>
              <a:xfrm>
                <a:off x="5014149" y="3273656"/>
                <a:ext cx="367623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  <m:r>
                        <a:rPr lang="vi-VN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white"/>
                  </a:solidFill>
                  <a:latin typeface="Constantia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1391FFC-4BAC-47D2-A990-1B56661333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149" y="3273656"/>
                <a:ext cx="3676230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0B72B3F6-474C-4B4E-B8DA-98A9126A316A}"/>
              </a:ext>
            </a:extLst>
          </p:cNvPr>
          <p:cNvSpPr/>
          <p:nvPr/>
        </p:nvSpPr>
        <p:spPr>
          <a:xfrm>
            <a:off x="9767255" y="3024809"/>
            <a:ext cx="824743" cy="839585"/>
          </a:xfrm>
          <a:prstGeom prst="donut">
            <a:avLst>
              <a:gd name="adj" fmla="val 204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A3A20"/>
              </a:solidFill>
              <a:latin typeface="Constantia"/>
            </a:endParaRPr>
          </a:p>
        </p:txBody>
      </p:sp>
      <p:sp>
        <p:nvSpPr>
          <p:cNvPr id="37" name="Rounded Rectangle 23">
            <a:extLst>
              <a:ext uri="{FF2B5EF4-FFF2-40B4-BE49-F238E27FC236}">
                <a16:creationId xmlns:a16="http://schemas.microsoft.com/office/drawing/2014/main" id="{8A4CF5B1-235B-4904-8435-35C58E690D3F}"/>
              </a:ext>
            </a:extLst>
          </p:cNvPr>
          <p:cNvSpPr/>
          <p:nvPr/>
        </p:nvSpPr>
        <p:spPr>
          <a:xfrm>
            <a:off x="1809926" y="323800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00:10</a:t>
            </a:r>
          </a:p>
        </p:txBody>
      </p:sp>
      <p:sp>
        <p:nvSpPr>
          <p:cNvPr id="38" name="Rounded Rectangle 24">
            <a:extLst>
              <a:ext uri="{FF2B5EF4-FFF2-40B4-BE49-F238E27FC236}">
                <a16:creationId xmlns:a16="http://schemas.microsoft.com/office/drawing/2014/main" id="{6C6969D3-2233-4DAC-A428-5956578B47A7}"/>
              </a:ext>
            </a:extLst>
          </p:cNvPr>
          <p:cNvSpPr/>
          <p:nvPr/>
        </p:nvSpPr>
        <p:spPr>
          <a:xfrm>
            <a:off x="1809926" y="325278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00:09</a:t>
            </a:r>
          </a:p>
        </p:txBody>
      </p:sp>
      <p:sp>
        <p:nvSpPr>
          <p:cNvPr id="39" name="Rounded Rectangle 25">
            <a:extLst>
              <a:ext uri="{FF2B5EF4-FFF2-40B4-BE49-F238E27FC236}">
                <a16:creationId xmlns:a16="http://schemas.microsoft.com/office/drawing/2014/main" id="{4EA198D1-7BE6-48CF-BE5C-B9D67410CD24}"/>
              </a:ext>
            </a:extLst>
          </p:cNvPr>
          <p:cNvSpPr/>
          <p:nvPr/>
        </p:nvSpPr>
        <p:spPr>
          <a:xfrm>
            <a:off x="1809926" y="326275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00:08</a:t>
            </a:r>
          </a:p>
        </p:txBody>
      </p:sp>
      <p:sp>
        <p:nvSpPr>
          <p:cNvPr id="40" name="Rounded Rectangle 26">
            <a:extLst>
              <a:ext uri="{FF2B5EF4-FFF2-40B4-BE49-F238E27FC236}">
                <a16:creationId xmlns:a16="http://schemas.microsoft.com/office/drawing/2014/main" id="{90AA8820-3346-44B0-A5AB-509993748DBA}"/>
              </a:ext>
            </a:extLst>
          </p:cNvPr>
          <p:cNvSpPr/>
          <p:nvPr/>
        </p:nvSpPr>
        <p:spPr>
          <a:xfrm>
            <a:off x="1809926" y="325310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00:07</a:t>
            </a:r>
          </a:p>
        </p:txBody>
      </p:sp>
      <p:sp>
        <p:nvSpPr>
          <p:cNvPr id="41" name="Rounded Rectangle 27">
            <a:extLst>
              <a:ext uri="{FF2B5EF4-FFF2-40B4-BE49-F238E27FC236}">
                <a16:creationId xmlns:a16="http://schemas.microsoft.com/office/drawing/2014/main" id="{A7196DC1-FCD3-4C8B-9EBA-7B167BE2EF7B}"/>
              </a:ext>
            </a:extLst>
          </p:cNvPr>
          <p:cNvSpPr/>
          <p:nvPr/>
        </p:nvSpPr>
        <p:spPr>
          <a:xfrm>
            <a:off x="1809926" y="323800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00:06</a:t>
            </a:r>
          </a:p>
        </p:txBody>
      </p:sp>
      <p:sp>
        <p:nvSpPr>
          <p:cNvPr id="42" name="Rounded Rectangle 28">
            <a:extLst>
              <a:ext uri="{FF2B5EF4-FFF2-40B4-BE49-F238E27FC236}">
                <a16:creationId xmlns:a16="http://schemas.microsoft.com/office/drawing/2014/main" id="{989311FB-6321-4D72-97DA-83601B2208C6}"/>
              </a:ext>
            </a:extLst>
          </p:cNvPr>
          <p:cNvSpPr/>
          <p:nvPr/>
        </p:nvSpPr>
        <p:spPr>
          <a:xfrm>
            <a:off x="1809926" y="325792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00:05</a:t>
            </a:r>
          </a:p>
        </p:txBody>
      </p:sp>
      <p:sp>
        <p:nvSpPr>
          <p:cNvPr id="43" name="Rounded Rectangle 29">
            <a:extLst>
              <a:ext uri="{FF2B5EF4-FFF2-40B4-BE49-F238E27FC236}">
                <a16:creationId xmlns:a16="http://schemas.microsoft.com/office/drawing/2014/main" id="{802C95B3-CFEA-4FB5-B569-E5AA05E097D5}"/>
              </a:ext>
            </a:extLst>
          </p:cNvPr>
          <p:cNvSpPr/>
          <p:nvPr/>
        </p:nvSpPr>
        <p:spPr>
          <a:xfrm>
            <a:off x="1809926" y="324796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00:04</a:t>
            </a:r>
          </a:p>
        </p:txBody>
      </p:sp>
      <p:sp>
        <p:nvSpPr>
          <p:cNvPr id="44" name="Rounded Rectangle 30">
            <a:extLst>
              <a:ext uri="{FF2B5EF4-FFF2-40B4-BE49-F238E27FC236}">
                <a16:creationId xmlns:a16="http://schemas.microsoft.com/office/drawing/2014/main" id="{3FC8C719-B95F-42C1-A969-42F2EB4565F3}"/>
              </a:ext>
            </a:extLst>
          </p:cNvPr>
          <p:cNvSpPr/>
          <p:nvPr/>
        </p:nvSpPr>
        <p:spPr>
          <a:xfrm>
            <a:off x="1809926" y="323800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00:03</a:t>
            </a:r>
          </a:p>
        </p:txBody>
      </p:sp>
      <p:sp>
        <p:nvSpPr>
          <p:cNvPr id="45" name="Rounded Rectangle 31">
            <a:extLst>
              <a:ext uri="{FF2B5EF4-FFF2-40B4-BE49-F238E27FC236}">
                <a16:creationId xmlns:a16="http://schemas.microsoft.com/office/drawing/2014/main" id="{DEBECEF7-D5A1-4ED0-A2C0-813BF1994242}"/>
              </a:ext>
            </a:extLst>
          </p:cNvPr>
          <p:cNvSpPr/>
          <p:nvPr/>
        </p:nvSpPr>
        <p:spPr>
          <a:xfrm>
            <a:off x="1809926" y="321807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00:02</a:t>
            </a:r>
          </a:p>
        </p:txBody>
      </p:sp>
      <p:sp>
        <p:nvSpPr>
          <p:cNvPr id="46" name="Rounded Rectangle 32">
            <a:extLst>
              <a:ext uri="{FF2B5EF4-FFF2-40B4-BE49-F238E27FC236}">
                <a16:creationId xmlns:a16="http://schemas.microsoft.com/office/drawing/2014/main" id="{5D9E5FB3-2D67-4C56-8698-8C24B5544C6F}"/>
              </a:ext>
            </a:extLst>
          </p:cNvPr>
          <p:cNvSpPr/>
          <p:nvPr/>
        </p:nvSpPr>
        <p:spPr>
          <a:xfrm>
            <a:off x="1809926" y="322804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00:01</a:t>
            </a:r>
          </a:p>
        </p:txBody>
      </p:sp>
      <p:sp>
        <p:nvSpPr>
          <p:cNvPr id="47" name="Rounded Rectangle 33">
            <a:extLst>
              <a:ext uri="{FF2B5EF4-FFF2-40B4-BE49-F238E27FC236}">
                <a16:creationId xmlns:a16="http://schemas.microsoft.com/office/drawing/2014/main" id="{71428041-C49C-4AC4-888C-2DE627C97735}"/>
              </a:ext>
            </a:extLst>
          </p:cNvPr>
          <p:cNvSpPr/>
          <p:nvPr/>
        </p:nvSpPr>
        <p:spPr>
          <a:xfrm>
            <a:off x="1809926" y="322804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Constantia"/>
              </a:rPr>
              <a:t>00:00</a:t>
            </a:r>
          </a:p>
        </p:txBody>
      </p:sp>
      <p:pic>
        <p:nvPicPr>
          <p:cNvPr id="48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C469AB67-B50C-4AC9-A144-DB4DFE627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26" y="320040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46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34" grpId="0"/>
      <p:bldP spid="3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416" y="361896"/>
            <a:ext cx="5303169" cy="4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914126"/>
            <a:r>
              <a:rPr lang="en-US" altLang="zh-CN" sz="2799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DẶN DÒ VỀ NHÀ</a:t>
            </a:r>
            <a:endParaRPr lang="zh-CN" altLang="en-US" sz="2799" b="1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EDD0E9D-E080-42BF-892F-40F65962B8EB}"/>
              </a:ext>
            </a:extLst>
          </p:cNvPr>
          <p:cNvGrpSpPr/>
          <p:nvPr/>
        </p:nvGrpSpPr>
        <p:grpSpPr>
          <a:xfrm>
            <a:off x="1230278" y="2053135"/>
            <a:ext cx="9416158" cy="3095070"/>
            <a:chOff x="1230118" y="2054108"/>
            <a:chExt cx="9414932" cy="309466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A6DE1B8-4A56-4862-AD20-A8813C6EC963}"/>
                </a:ext>
              </a:extLst>
            </p:cNvPr>
            <p:cNvSpPr/>
            <p:nvPr/>
          </p:nvSpPr>
          <p:spPr>
            <a:xfrm>
              <a:off x="1491359" y="2668878"/>
              <a:ext cx="8892450" cy="2114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algn="just">
                <a:lnSpc>
                  <a:spcPct val="115000"/>
                </a:lnSpc>
                <a:spcAft>
                  <a:spcPts val="0"/>
                </a:spcAft>
              </a:pPr>
              <a:r>
                <a:rPr lang="vi-VN" sz="2800" dirty="0">
                  <a:ea typeface="Calibri" panose="020F0502020204030204" pitchFamily="34" charset="0"/>
                  <a:cs typeface="Times New Roman" panose="02020603050405020304" pitchFamily="18" charset="0"/>
                </a:rPr>
                <a:t>- Ôn lại kiến thức đã học, ôn lại phương pháp giải của các dạng bài đã học.</a:t>
              </a:r>
              <a:endParaRPr lang="en-US" sz="28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algn="just">
                <a:lnSpc>
                  <a:spcPct val="115000"/>
                </a:lnSpc>
                <a:spcAft>
                  <a:spcPts val="0"/>
                </a:spcAft>
              </a:pPr>
              <a:r>
                <a:rPr lang="vi-VN" sz="2800" dirty="0">
                  <a:ea typeface="Calibri" panose="020F0502020204030204" pitchFamily="34" charset="0"/>
                  <a:cs typeface="Times New Roman" panose="02020603050405020304" pitchFamily="18" charset="0"/>
                </a:rPr>
                <a:t>- Đọc trước bài mới, tiết sau học bài 2. Toạ độ của một điểm và đồ thị của hàm số.</a:t>
              </a:r>
              <a:endParaRPr lang="en-US" sz="28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矩形: 圆角 1844">
              <a:extLst>
                <a:ext uri="{FF2B5EF4-FFF2-40B4-BE49-F238E27FC236}">
                  <a16:creationId xmlns:a16="http://schemas.microsoft.com/office/drawing/2014/main" id="{E6C69733-7ECD-4D2A-94CD-0204D7D159F3}"/>
                </a:ext>
              </a:extLst>
            </p:cNvPr>
            <p:cNvSpPr/>
            <p:nvPr/>
          </p:nvSpPr>
          <p:spPr>
            <a:xfrm>
              <a:off x="1230118" y="2054108"/>
              <a:ext cx="9414932" cy="3094667"/>
            </a:xfrm>
            <a:custGeom>
              <a:avLst/>
              <a:gdLst>
                <a:gd name="connsiteX0" fmla="*/ 0 w 6553994"/>
                <a:gd name="connsiteY0" fmla="*/ 402244 h 804487"/>
                <a:gd name="connsiteX1" fmla="*/ 402244 w 6553994"/>
                <a:gd name="connsiteY1" fmla="*/ 0 h 804487"/>
                <a:gd name="connsiteX2" fmla="*/ 6151751 w 6553994"/>
                <a:gd name="connsiteY2" fmla="*/ 0 h 804487"/>
                <a:gd name="connsiteX3" fmla="*/ 6553995 w 6553994"/>
                <a:gd name="connsiteY3" fmla="*/ 402244 h 804487"/>
                <a:gd name="connsiteX4" fmla="*/ 6553994 w 6553994"/>
                <a:gd name="connsiteY4" fmla="*/ 402244 h 804487"/>
                <a:gd name="connsiteX5" fmla="*/ 6151750 w 6553994"/>
                <a:gd name="connsiteY5" fmla="*/ 804488 h 804487"/>
                <a:gd name="connsiteX6" fmla="*/ 402244 w 6553994"/>
                <a:gd name="connsiteY6" fmla="*/ 804487 h 804487"/>
                <a:gd name="connsiteX7" fmla="*/ 0 w 6553994"/>
                <a:gd name="connsiteY7" fmla="*/ 402243 h 804487"/>
                <a:gd name="connsiteX8" fmla="*/ 0 w 6553994"/>
                <a:gd name="connsiteY8" fmla="*/ 402244 h 804487"/>
                <a:gd name="connsiteX0" fmla="*/ 19377 w 6573372"/>
                <a:gd name="connsiteY0" fmla="*/ 406809 h 809053"/>
                <a:gd name="connsiteX1" fmla="*/ 421621 w 6573372"/>
                <a:gd name="connsiteY1" fmla="*/ 4565 h 809053"/>
                <a:gd name="connsiteX2" fmla="*/ 6171128 w 6573372"/>
                <a:gd name="connsiteY2" fmla="*/ 4565 h 809053"/>
                <a:gd name="connsiteX3" fmla="*/ 6573372 w 6573372"/>
                <a:gd name="connsiteY3" fmla="*/ 406809 h 809053"/>
                <a:gd name="connsiteX4" fmla="*/ 6573371 w 6573372"/>
                <a:gd name="connsiteY4" fmla="*/ 406809 h 809053"/>
                <a:gd name="connsiteX5" fmla="*/ 6171127 w 6573372"/>
                <a:gd name="connsiteY5" fmla="*/ 809053 h 809053"/>
                <a:gd name="connsiteX6" fmla="*/ 421621 w 6573372"/>
                <a:gd name="connsiteY6" fmla="*/ 809052 h 809053"/>
                <a:gd name="connsiteX7" fmla="*/ 19377 w 6573372"/>
                <a:gd name="connsiteY7" fmla="*/ 406808 h 809053"/>
                <a:gd name="connsiteX8" fmla="*/ 19377 w 6573372"/>
                <a:gd name="connsiteY8" fmla="*/ 406809 h 809053"/>
                <a:gd name="connsiteX0" fmla="*/ 61178 w 6615173"/>
                <a:gd name="connsiteY0" fmla="*/ 506611 h 908855"/>
                <a:gd name="connsiteX1" fmla="*/ 311208 w 6615173"/>
                <a:gd name="connsiteY1" fmla="*/ 17295 h 908855"/>
                <a:gd name="connsiteX2" fmla="*/ 463422 w 6615173"/>
                <a:gd name="connsiteY2" fmla="*/ 104367 h 908855"/>
                <a:gd name="connsiteX3" fmla="*/ 6212929 w 6615173"/>
                <a:gd name="connsiteY3" fmla="*/ 104367 h 908855"/>
                <a:gd name="connsiteX4" fmla="*/ 6615173 w 6615173"/>
                <a:gd name="connsiteY4" fmla="*/ 506611 h 908855"/>
                <a:gd name="connsiteX5" fmla="*/ 6615172 w 6615173"/>
                <a:gd name="connsiteY5" fmla="*/ 506611 h 908855"/>
                <a:gd name="connsiteX6" fmla="*/ 6212928 w 6615173"/>
                <a:gd name="connsiteY6" fmla="*/ 908855 h 908855"/>
                <a:gd name="connsiteX7" fmla="*/ 463422 w 6615173"/>
                <a:gd name="connsiteY7" fmla="*/ 908854 h 908855"/>
                <a:gd name="connsiteX8" fmla="*/ 61178 w 6615173"/>
                <a:gd name="connsiteY8" fmla="*/ 506610 h 908855"/>
                <a:gd name="connsiteX9" fmla="*/ 61178 w 6615173"/>
                <a:gd name="connsiteY9" fmla="*/ 506611 h 908855"/>
                <a:gd name="connsiteX0" fmla="*/ 165503 w 6719498"/>
                <a:gd name="connsiteY0" fmla="*/ 402244 h 804488"/>
                <a:gd name="connsiteX1" fmla="*/ 567747 w 6719498"/>
                <a:gd name="connsiteY1" fmla="*/ 0 h 804488"/>
                <a:gd name="connsiteX2" fmla="*/ 6317254 w 6719498"/>
                <a:gd name="connsiteY2" fmla="*/ 0 h 804488"/>
                <a:gd name="connsiteX3" fmla="*/ 6719498 w 6719498"/>
                <a:gd name="connsiteY3" fmla="*/ 402244 h 804488"/>
                <a:gd name="connsiteX4" fmla="*/ 6719497 w 6719498"/>
                <a:gd name="connsiteY4" fmla="*/ 402244 h 804488"/>
                <a:gd name="connsiteX5" fmla="*/ 6317253 w 6719498"/>
                <a:gd name="connsiteY5" fmla="*/ 804488 h 804488"/>
                <a:gd name="connsiteX6" fmla="*/ 567747 w 6719498"/>
                <a:gd name="connsiteY6" fmla="*/ 804487 h 804488"/>
                <a:gd name="connsiteX7" fmla="*/ 165503 w 6719498"/>
                <a:gd name="connsiteY7" fmla="*/ 402243 h 804488"/>
                <a:gd name="connsiteX8" fmla="*/ 165503 w 6719498"/>
                <a:gd name="connsiteY8" fmla="*/ 402244 h 804488"/>
                <a:gd name="connsiteX0" fmla="*/ 165503 w 6719498"/>
                <a:gd name="connsiteY0" fmla="*/ 402244 h 804488"/>
                <a:gd name="connsiteX1" fmla="*/ 567747 w 6719498"/>
                <a:gd name="connsiteY1" fmla="*/ 0 h 804488"/>
                <a:gd name="connsiteX2" fmla="*/ 6317254 w 6719498"/>
                <a:gd name="connsiteY2" fmla="*/ 0 h 804488"/>
                <a:gd name="connsiteX3" fmla="*/ 6719498 w 6719498"/>
                <a:gd name="connsiteY3" fmla="*/ 402244 h 804488"/>
                <a:gd name="connsiteX4" fmla="*/ 6719497 w 6719498"/>
                <a:gd name="connsiteY4" fmla="*/ 402244 h 804488"/>
                <a:gd name="connsiteX5" fmla="*/ 6317253 w 6719498"/>
                <a:gd name="connsiteY5" fmla="*/ 804488 h 804488"/>
                <a:gd name="connsiteX6" fmla="*/ 567747 w 6719498"/>
                <a:gd name="connsiteY6" fmla="*/ 804487 h 804488"/>
                <a:gd name="connsiteX7" fmla="*/ 165503 w 6719498"/>
                <a:gd name="connsiteY7" fmla="*/ 402243 h 804488"/>
                <a:gd name="connsiteX8" fmla="*/ 165503 w 6719498"/>
                <a:gd name="connsiteY8" fmla="*/ 402244 h 804488"/>
                <a:gd name="connsiteX0" fmla="*/ 0 w 6553995"/>
                <a:gd name="connsiteY0" fmla="*/ 407846 h 810090"/>
                <a:gd name="connsiteX1" fmla="*/ 402244 w 6553995"/>
                <a:gd name="connsiteY1" fmla="*/ 5602 h 810090"/>
                <a:gd name="connsiteX2" fmla="*/ 6151751 w 6553995"/>
                <a:gd name="connsiteY2" fmla="*/ 5602 h 810090"/>
                <a:gd name="connsiteX3" fmla="*/ 6553995 w 6553995"/>
                <a:gd name="connsiteY3" fmla="*/ 407846 h 810090"/>
                <a:gd name="connsiteX4" fmla="*/ 6553994 w 6553995"/>
                <a:gd name="connsiteY4" fmla="*/ 407846 h 810090"/>
                <a:gd name="connsiteX5" fmla="*/ 6151750 w 6553995"/>
                <a:gd name="connsiteY5" fmla="*/ 810090 h 810090"/>
                <a:gd name="connsiteX6" fmla="*/ 402244 w 6553995"/>
                <a:gd name="connsiteY6" fmla="*/ 810089 h 810090"/>
                <a:gd name="connsiteX7" fmla="*/ 0 w 6553995"/>
                <a:gd name="connsiteY7" fmla="*/ 407845 h 810090"/>
                <a:gd name="connsiteX8" fmla="*/ 0 w 6553995"/>
                <a:gd name="connsiteY8" fmla="*/ 407846 h 810090"/>
                <a:gd name="connsiteX0" fmla="*/ 5928 w 6559923"/>
                <a:gd name="connsiteY0" fmla="*/ 407846 h 832472"/>
                <a:gd name="connsiteX1" fmla="*/ 408172 w 6559923"/>
                <a:gd name="connsiteY1" fmla="*/ 5602 h 832472"/>
                <a:gd name="connsiteX2" fmla="*/ 6157679 w 6559923"/>
                <a:gd name="connsiteY2" fmla="*/ 5602 h 832472"/>
                <a:gd name="connsiteX3" fmla="*/ 6559923 w 6559923"/>
                <a:gd name="connsiteY3" fmla="*/ 407846 h 832472"/>
                <a:gd name="connsiteX4" fmla="*/ 6559922 w 6559923"/>
                <a:gd name="connsiteY4" fmla="*/ 407846 h 832472"/>
                <a:gd name="connsiteX5" fmla="*/ 6157678 w 6559923"/>
                <a:gd name="connsiteY5" fmla="*/ 810090 h 832472"/>
                <a:gd name="connsiteX6" fmla="*/ 408172 w 6559923"/>
                <a:gd name="connsiteY6" fmla="*/ 810089 h 832472"/>
                <a:gd name="connsiteX7" fmla="*/ 5928 w 6559923"/>
                <a:gd name="connsiteY7" fmla="*/ 407845 h 832472"/>
                <a:gd name="connsiteX8" fmla="*/ 5928 w 6559923"/>
                <a:gd name="connsiteY8" fmla="*/ 407846 h 832472"/>
                <a:gd name="connsiteX0" fmla="*/ 24185 w 6578180"/>
                <a:gd name="connsiteY0" fmla="*/ 408097 h 832723"/>
                <a:gd name="connsiteX1" fmla="*/ 426429 w 6578180"/>
                <a:gd name="connsiteY1" fmla="*/ 5853 h 832723"/>
                <a:gd name="connsiteX2" fmla="*/ 6175936 w 6578180"/>
                <a:gd name="connsiteY2" fmla="*/ 5853 h 832723"/>
                <a:gd name="connsiteX3" fmla="*/ 6578180 w 6578180"/>
                <a:gd name="connsiteY3" fmla="*/ 408097 h 832723"/>
                <a:gd name="connsiteX4" fmla="*/ 6578179 w 6578180"/>
                <a:gd name="connsiteY4" fmla="*/ 408097 h 832723"/>
                <a:gd name="connsiteX5" fmla="*/ 6175935 w 6578180"/>
                <a:gd name="connsiteY5" fmla="*/ 810341 h 832723"/>
                <a:gd name="connsiteX6" fmla="*/ 426429 w 6578180"/>
                <a:gd name="connsiteY6" fmla="*/ 810340 h 832723"/>
                <a:gd name="connsiteX7" fmla="*/ 24185 w 6578180"/>
                <a:gd name="connsiteY7" fmla="*/ 408096 h 832723"/>
                <a:gd name="connsiteX8" fmla="*/ 24185 w 6578180"/>
                <a:gd name="connsiteY8" fmla="*/ 408097 h 832723"/>
                <a:gd name="connsiteX0" fmla="*/ 7336 w 6561331"/>
                <a:gd name="connsiteY0" fmla="*/ 407303 h 831929"/>
                <a:gd name="connsiteX1" fmla="*/ 409580 w 6561331"/>
                <a:gd name="connsiteY1" fmla="*/ 5059 h 831929"/>
                <a:gd name="connsiteX2" fmla="*/ 6159087 w 6561331"/>
                <a:gd name="connsiteY2" fmla="*/ 5059 h 831929"/>
                <a:gd name="connsiteX3" fmla="*/ 6561331 w 6561331"/>
                <a:gd name="connsiteY3" fmla="*/ 407303 h 831929"/>
                <a:gd name="connsiteX4" fmla="*/ 6561330 w 6561331"/>
                <a:gd name="connsiteY4" fmla="*/ 407303 h 831929"/>
                <a:gd name="connsiteX5" fmla="*/ 6159086 w 6561331"/>
                <a:gd name="connsiteY5" fmla="*/ 809547 h 831929"/>
                <a:gd name="connsiteX6" fmla="*/ 409580 w 6561331"/>
                <a:gd name="connsiteY6" fmla="*/ 809546 h 831929"/>
                <a:gd name="connsiteX7" fmla="*/ 7336 w 6561331"/>
                <a:gd name="connsiteY7" fmla="*/ 407302 h 831929"/>
                <a:gd name="connsiteX8" fmla="*/ 7336 w 6561331"/>
                <a:gd name="connsiteY8" fmla="*/ 407303 h 831929"/>
                <a:gd name="connsiteX0" fmla="*/ 7336 w 6561331"/>
                <a:gd name="connsiteY0" fmla="*/ 407303 h 823255"/>
                <a:gd name="connsiteX1" fmla="*/ 409580 w 6561331"/>
                <a:gd name="connsiteY1" fmla="*/ 5059 h 823255"/>
                <a:gd name="connsiteX2" fmla="*/ 6159087 w 6561331"/>
                <a:gd name="connsiteY2" fmla="*/ 5059 h 823255"/>
                <a:gd name="connsiteX3" fmla="*/ 6561331 w 6561331"/>
                <a:gd name="connsiteY3" fmla="*/ 407303 h 823255"/>
                <a:gd name="connsiteX4" fmla="*/ 6561330 w 6561331"/>
                <a:gd name="connsiteY4" fmla="*/ 407303 h 823255"/>
                <a:gd name="connsiteX5" fmla="*/ 6159086 w 6561331"/>
                <a:gd name="connsiteY5" fmla="*/ 809547 h 823255"/>
                <a:gd name="connsiteX6" fmla="*/ 409580 w 6561331"/>
                <a:gd name="connsiteY6" fmla="*/ 809546 h 823255"/>
                <a:gd name="connsiteX7" fmla="*/ 7336 w 6561331"/>
                <a:gd name="connsiteY7" fmla="*/ 407302 h 823255"/>
                <a:gd name="connsiteX8" fmla="*/ 7336 w 6561331"/>
                <a:gd name="connsiteY8" fmla="*/ 407303 h 823255"/>
                <a:gd name="connsiteX0" fmla="*/ 7336 w 6561331"/>
                <a:gd name="connsiteY0" fmla="*/ 407303 h 823255"/>
                <a:gd name="connsiteX1" fmla="*/ 409580 w 6561331"/>
                <a:gd name="connsiteY1" fmla="*/ 5059 h 823255"/>
                <a:gd name="connsiteX2" fmla="*/ 6159087 w 6561331"/>
                <a:gd name="connsiteY2" fmla="*/ 5059 h 823255"/>
                <a:gd name="connsiteX3" fmla="*/ 6561331 w 6561331"/>
                <a:gd name="connsiteY3" fmla="*/ 407303 h 823255"/>
                <a:gd name="connsiteX4" fmla="*/ 6561330 w 6561331"/>
                <a:gd name="connsiteY4" fmla="*/ 407303 h 823255"/>
                <a:gd name="connsiteX5" fmla="*/ 6159086 w 6561331"/>
                <a:gd name="connsiteY5" fmla="*/ 809547 h 823255"/>
                <a:gd name="connsiteX6" fmla="*/ 409580 w 6561331"/>
                <a:gd name="connsiteY6" fmla="*/ 809546 h 823255"/>
                <a:gd name="connsiteX7" fmla="*/ 7336 w 6561331"/>
                <a:gd name="connsiteY7" fmla="*/ 407302 h 823255"/>
                <a:gd name="connsiteX8" fmla="*/ 7336 w 6561331"/>
                <a:gd name="connsiteY8" fmla="*/ 407303 h 823255"/>
                <a:gd name="connsiteX0" fmla="*/ 7336 w 6561331"/>
                <a:gd name="connsiteY0" fmla="*/ 407303 h 823255"/>
                <a:gd name="connsiteX1" fmla="*/ 409580 w 6561331"/>
                <a:gd name="connsiteY1" fmla="*/ 5059 h 823255"/>
                <a:gd name="connsiteX2" fmla="*/ 6159087 w 6561331"/>
                <a:gd name="connsiteY2" fmla="*/ 5059 h 823255"/>
                <a:gd name="connsiteX3" fmla="*/ 6561331 w 6561331"/>
                <a:gd name="connsiteY3" fmla="*/ 407303 h 823255"/>
                <a:gd name="connsiteX4" fmla="*/ 6561330 w 6561331"/>
                <a:gd name="connsiteY4" fmla="*/ 407303 h 823255"/>
                <a:gd name="connsiteX5" fmla="*/ 6159086 w 6561331"/>
                <a:gd name="connsiteY5" fmla="*/ 809547 h 823255"/>
                <a:gd name="connsiteX6" fmla="*/ 409580 w 6561331"/>
                <a:gd name="connsiteY6" fmla="*/ 809546 h 823255"/>
                <a:gd name="connsiteX7" fmla="*/ 7336 w 6561331"/>
                <a:gd name="connsiteY7" fmla="*/ 407302 h 823255"/>
                <a:gd name="connsiteX8" fmla="*/ 7336 w 6561331"/>
                <a:gd name="connsiteY8" fmla="*/ 407303 h 823255"/>
                <a:gd name="connsiteX0" fmla="*/ 7336 w 6561355"/>
                <a:gd name="connsiteY0" fmla="*/ 407303 h 823255"/>
                <a:gd name="connsiteX1" fmla="*/ 409580 w 6561355"/>
                <a:gd name="connsiteY1" fmla="*/ 5059 h 823255"/>
                <a:gd name="connsiteX2" fmla="*/ 6159087 w 6561355"/>
                <a:gd name="connsiteY2" fmla="*/ 5059 h 823255"/>
                <a:gd name="connsiteX3" fmla="*/ 6561331 w 6561355"/>
                <a:gd name="connsiteY3" fmla="*/ 407303 h 823255"/>
                <a:gd name="connsiteX4" fmla="*/ 6561330 w 6561355"/>
                <a:gd name="connsiteY4" fmla="*/ 407303 h 823255"/>
                <a:gd name="connsiteX5" fmla="*/ 6159086 w 6561355"/>
                <a:gd name="connsiteY5" fmla="*/ 809547 h 823255"/>
                <a:gd name="connsiteX6" fmla="*/ 409580 w 6561355"/>
                <a:gd name="connsiteY6" fmla="*/ 809546 h 823255"/>
                <a:gd name="connsiteX7" fmla="*/ 7336 w 6561355"/>
                <a:gd name="connsiteY7" fmla="*/ 407302 h 823255"/>
                <a:gd name="connsiteX8" fmla="*/ 7336 w 6561355"/>
                <a:gd name="connsiteY8" fmla="*/ 407303 h 823255"/>
                <a:gd name="connsiteX0" fmla="*/ 7336 w 6562852"/>
                <a:gd name="connsiteY0" fmla="*/ 415953 h 831905"/>
                <a:gd name="connsiteX1" fmla="*/ 409580 w 6562852"/>
                <a:gd name="connsiteY1" fmla="*/ 13709 h 831905"/>
                <a:gd name="connsiteX2" fmla="*/ 6159087 w 6562852"/>
                <a:gd name="connsiteY2" fmla="*/ 13709 h 831905"/>
                <a:gd name="connsiteX3" fmla="*/ 6561331 w 6562852"/>
                <a:gd name="connsiteY3" fmla="*/ 415953 h 831905"/>
                <a:gd name="connsiteX4" fmla="*/ 6561330 w 6562852"/>
                <a:gd name="connsiteY4" fmla="*/ 415953 h 831905"/>
                <a:gd name="connsiteX5" fmla="*/ 6159086 w 6562852"/>
                <a:gd name="connsiteY5" fmla="*/ 818197 h 831905"/>
                <a:gd name="connsiteX6" fmla="*/ 409580 w 6562852"/>
                <a:gd name="connsiteY6" fmla="*/ 818196 h 831905"/>
                <a:gd name="connsiteX7" fmla="*/ 7336 w 6562852"/>
                <a:gd name="connsiteY7" fmla="*/ 415952 h 831905"/>
                <a:gd name="connsiteX8" fmla="*/ 7336 w 6562852"/>
                <a:gd name="connsiteY8" fmla="*/ 415953 h 831905"/>
                <a:gd name="connsiteX0" fmla="*/ 7336 w 6562852"/>
                <a:gd name="connsiteY0" fmla="*/ 415953 h 831905"/>
                <a:gd name="connsiteX1" fmla="*/ 409580 w 6562852"/>
                <a:gd name="connsiteY1" fmla="*/ 13709 h 831905"/>
                <a:gd name="connsiteX2" fmla="*/ 6159087 w 6562852"/>
                <a:gd name="connsiteY2" fmla="*/ 13709 h 831905"/>
                <a:gd name="connsiteX3" fmla="*/ 6561331 w 6562852"/>
                <a:gd name="connsiteY3" fmla="*/ 415953 h 831905"/>
                <a:gd name="connsiteX4" fmla="*/ 6561330 w 6562852"/>
                <a:gd name="connsiteY4" fmla="*/ 415953 h 831905"/>
                <a:gd name="connsiteX5" fmla="*/ 6159086 w 6562852"/>
                <a:gd name="connsiteY5" fmla="*/ 818197 h 831905"/>
                <a:gd name="connsiteX6" fmla="*/ 409580 w 6562852"/>
                <a:gd name="connsiteY6" fmla="*/ 818196 h 831905"/>
                <a:gd name="connsiteX7" fmla="*/ 7336 w 6562852"/>
                <a:gd name="connsiteY7" fmla="*/ 415952 h 831905"/>
                <a:gd name="connsiteX8" fmla="*/ 7336 w 6562852"/>
                <a:gd name="connsiteY8" fmla="*/ 415953 h 831905"/>
                <a:gd name="connsiteX0" fmla="*/ 7336 w 6562852"/>
                <a:gd name="connsiteY0" fmla="*/ 415953 h 831905"/>
                <a:gd name="connsiteX1" fmla="*/ 409580 w 6562852"/>
                <a:gd name="connsiteY1" fmla="*/ 13709 h 831905"/>
                <a:gd name="connsiteX2" fmla="*/ 6159087 w 6562852"/>
                <a:gd name="connsiteY2" fmla="*/ 13709 h 831905"/>
                <a:gd name="connsiteX3" fmla="*/ 6561331 w 6562852"/>
                <a:gd name="connsiteY3" fmla="*/ 415953 h 831905"/>
                <a:gd name="connsiteX4" fmla="*/ 6532755 w 6562852"/>
                <a:gd name="connsiteY4" fmla="*/ 415953 h 831905"/>
                <a:gd name="connsiteX5" fmla="*/ 6159086 w 6562852"/>
                <a:gd name="connsiteY5" fmla="*/ 818197 h 831905"/>
                <a:gd name="connsiteX6" fmla="*/ 409580 w 6562852"/>
                <a:gd name="connsiteY6" fmla="*/ 818196 h 831905"/>
                <a:gd name="connsiteX7" fmla="*/ 7336 w 6562852"/>
                <a:gd name="connsiteY7" fmla="*/ 415952 h 831905"/>
                <a:gd name="connsiteX8" fmla="*/ 7336 w 6562852"/>
                <a:gd name="connsiteY8" fmla="*/ 415953 h 831905"/>
                <a:gd name="connsiteX0" fmla="*/ 7336 w 6734904"/>
                <a:gd name="connsiteY0" fmla="*/ 407303 h 823255"/>
                <a:gd name="connsiteX1" fmla="*/ 409580 w 6734904"/>
                <a:gd name="connsiteY1" fmla="*/ 5059 h 823255"/>
                <a:gd name="connsiteX2" fmla="*/ 6159087 w 6734904"/>
                <a:gd name="connsiteY2" fmla="*/ 5059 h 823255"/>
                <a:gd name="connsiteX3" fmla="*/ 6532755 w 6734904"/>
                <a:gd name="connsiteY3" fmla="*/ 407303 h 823255"/>
                <a:gd name="connsiteX4" fmla="*/ 6159086 w 6734904"/>
                <a:gd name="connsiteY4" fmla="*/ 809547 h 823255"/>
                <a:gd name="connsiteX5" fmla="*/ 409580 w 6734904"/>
                <a:gd name="connsiteY5" fmla="*/ 809546 h 823255"/>
                <a:gd name="connsiteX6" fmla="*/ 7336 w 6734904"/>
                <a:gd name="connsiteY6" fmla="*/ 407302 h 823255"/>
                <a:gd name="connsiteX7" fmla="*/ 7336 w 6734904"/>
                <a:gd name="connsiteY7" fmla="*/ 407303 h 823255"/>
                <a:gd name="connsiteX0" fmla="*/ 7336 w 6553050"/>
                <a:gd name="connsiteY0" fmla="*/ 407303 h 823255"/>
                <a:gd name="connsiteX1" fmla="*/ 409580 w 6553050"/>
                <a:gd name="connsiteY1" fmla="*/ 5059 h 823255"/>
                <a:gd name="connsiteX2" fmla="*/ 6159087 w 6553050"/>
                <a:gd name="connsiteY2" fmla="*/ 5059 h 823255"/>
                <a:gd name="connsiteX3" fmla="*/ 6532755 w 6553050"/>
                <a:gd name="connsiteY3" fmla="*/ 407303 h 823255"/>
                <a:gd name="connsiteX4" fmla="*/ 6159086 w 6553050"/>
                <a:gd name="connsiteY4" fmla="*/ 809547 h 823255"/>
                <a:gd name="connsiteX5" fmla="*/ 409580 w 6553050"/>
                <a:gd name="connsiteY5" fmla="*/ 809546 h 823255"/>
                <a:gd name="connsiteX6" fmla="*/ 7336 w 6553050"/>
                <a:gd name="connsiteY6" fmla="*/ 407302 h 823255"/>
                <a:gd name="connsiteX7" fmla="*/ 7336 w 6553050"/>
                <a:gd name="connsiteY7" fmla="*/ 407303 h 823255"/>
                <a:gd name="connsiteX0" fmla="*/ 7336 w 6553050"/>
                <a:gd name="connsiteY0" fmla="*/ 407303 h 823255"/>
                <a:gd name="connsiteX1" fmla="*/ 409580 w 6553050"/>
                <a:gd name="connsiteY1" fmla="*/ 5059 h 823255"/>
                <a:gd name="connsiteX2" fmla="*/ 6159087 w 6553050"/>
                <a:gd name="connsiteY2" fmla="*/ 5059 h 823255"/>
                <a:gd name="connsiteX3" fmla="*/ 6532755 w 6553050"/>
                <a:gd name="connsiteY3" fmla="*/ 407303 h 823255"/>
                <a:gd name="connsiteX4" fmla="*/ 6159086 w 6553050"/>
                <a:gd name="connsiteY4" fmla="*/ 809547 h 823255"/>
                <a:gd name="connsiteX5" fmla="*/ 409580 w 6553050"/>
                <a:gd name="connsiteY5" fmla="*/ 809546 h 823255"/>
                <a:gd name="connsiteX6" fmla="*/ 7336 w 6553050"/>
                <a:gd name="connsiteY6" fmla="*/ 407302 h 823255"/>
                <a:gd name="connsiteX7" fmla="*/ 7336 w 6553050"/>
                <a:gd name="connsiteY7" fmla="*/ 407303 h 823255"/>
                <a:gd name="connsiteX0" fmla="*/ 7336 w 6556749"/>
                <a:gd name="connsiteY0" fmla="*/ 407303 h 823255"/>
                <a:gd name="connsiteX1" fmla="*/ 409580 w 6556749"/>
                <a:gd name="connsiteY1" fmla="*/ 5059 h 823255"/>
                <a:gd name="connsiteX2" fmla="*/ 6159087 w 6556749"/>
                <a:gd name="connsiteY2" fmla="*/ 5059 h 823255"/>
                <a:gd name="connsiteX3" fmla="*/ 6532755 w 6556749"/>
                <a:gd name="connsiteY3" fmla="*/ 407303 h 823255"/>
                <a:gd name="connsiteX4" fmla="*/ 6159086 w 6556749"/>
                <a:gd name="connsiteY4" fmla="*/ 809547 h 823255"/>
                <a:gd name="connsiteX5" fmla="*/ 409580 w 6556749"/>
                <a:gd name="connsiteY5" fmla="*/ 809546 h 823255"/>
                <a:gd name="connsiteX6" fmla="*/ 7336 w 6556749"/>
                <a:gd name="connsiteY6" fmla="*/ 407302 h 823255"/>
                <a:gd name="connsiteX7" fmla="*/ 7336 w 6556749"/>
                <a:gd name="connsiteY7" fmla="*/ 407303 h 823255"/>
                <a:gd name="connsiteX0" fmla="*/ 7336 w 6556749"/>
                <a:gd name="connsiteY0" fmla="*/ 407303 h 823255"/>
                <a:gd name="connsiteX1" fmla="*/ 409580 w 6556749"/>
                <a:gd name="connsiteY1" fmla="*/ 5059 h 823255"/>
                <a:gd name="connsiteX2" fmla="*/ 6159087 w 6556749"/>
                <a:gd name="connsiteY2" fmla="*/ 5059 h 823255"/>
                <a:gd name="connsiteX3" fmla="*/ 6532755 w 6556749"/>
                <a:gd name="connsiteY3" fmla="*/ 450165 h 823255"/>
                <a:gd name="connsiteX4" fmla="*/ 6159086 w 6556749"/>
                <a:gd name="connsiteY4" fmla="*/ 809547 h 823255"/>
                <a:gd name="connsiteX5" fmla="*/ 409580 w 6556749"/>
                <a:gd name="connsiteY5" fmla="*/ 809546 h 823255"/>
                <a:gd name="connsiteX6" fmla="*/ 7336 w 6556749"/>
                <a:gd name="connsiteY6" fmla="*/ 407302 h 823255"/>
                <a:gd name="connsiteX7" fmla="*/ 7336 w 6556749"/>
                <a:gd name="connsiteY7" fmla="*/ 407303 h 823255"/>
                <a:gd name="connsiteX0" fmla="*/ 7336 w 6556749"/>
                <a:gd name="connsiteY0" fmla="*/ 407303 h 823255"/>
                <a:gd name="connsiteX1" fmla="*/ 409580 w 6556749"/>
                <a:gd name="connsiteY1" fmla="*/ 5059 h 823255"/>
                <a:gd name="connsiteX2" fmla="*/ 6159087 w 6556749"/>
                <a:gd name="connsiteY2" fmla="*/ 5059 h 823255"/>
                <a:gd name="connsiteX3" fmla="*/ 6532755 w 6556749"/>
                <a:gd name="connsiteY3" fmla="*/ 412065 h 823255"/>
                <a:gd name="connsiteX4" fmla="*/ 6159086 w 6556749"/>
                <a:gd name="connsiteY4" fmla="*/ 809547 h 823255"/>
                <a:gd name="connsiteX5" fmla="*/ 409580 w 6556749"/>
                <a:gd name="connsiteY5" fmla="*/ 809546 h 823255"/>
                <a:gd name="connsiteX6" fmla="*/ 7336 w 6556749"/>
                <a:gd name="connsiteY6" fmla="*/ 407302 h 823255"/>
                <a:gd name="connsiteX7" fmla="*/ 7336 w 6556749"/>
                <a:gd name="connsiteY7" fmla="*/ 407303 h 823255"/>
                <a:gd name="connsiteX0" fmla="*/ 7336 w 6553050"/>
                <a:gd name="connsiteY0" fmla="*/ 407303 h 823255"/>
                <a:gd name="connsiteX1" fmla="*/ 409580 w 6553050"/>
                <a:gd name="connsiteY1" fmla="*/ 5059 h 823255"/>
                <a:gd name="connsiteX2" fmla="*/ 6159087 w 6553050"/>
                <a:gd name="connsiteY2" fmla="*/ 5059 h 823255"/>
                <a:gd name="connsiteX3" fmla="*/ 6532755 w 6553050"/>
                <a:gd name="connsiteY3" fmla="*/ 412065 h 823255"/>
                <a:gd name="connsiteX4" fmla="*/ 6159086 w 6553050"/>
                <a:gd name="connsiteY4" fmla="*/ 809547 h 823255"/>
                <a:gd name="connsiteX5" fmla="*/ 409580 w 6553050"/>
                <a:gd name="connsiteY5" fmla="*/ 809546 h 823255"/>
                <a:gd name="connsiteX6" fmla="*/ 7336 w 6553050"/>
                <a:gd name="connsiteY6" fmla="*/ 407302 h 823255"/>
                <a:gd name="connsiteX7" fmla="*/ 7336 w 6553050"/>
                <a:gd name="connsiteY7" fmla="*/ 407303 h 823255"/>
                <a:gd name="connsiteX0" fmla="*/ 7336 w 6564803"/>
                <a:gd name="connsiteY0" fmla="*/ 407303 h 823255"/>
                <a:gd name="connsiteX1" fmla="*/ 409580 w 6564803"/>
                <a:gd name="connsiteY1" fmla="*/ 5059 h 823255"/>
                <a:gd name="connsiteX2" fmla="*/ 6159087 w 6564803"/>
                <a:gd name="connsiteY2" fmla="*/ 5059 h 823255"/>
                <a:gd name="connsiteX3" fmla="*/ 6532755 w 6564803"/>
                <a:gd name="connsiteY3" fmla="*/ 412065 h 823255"/>
                <a:gd name="connsiteX4" fmla="*/ 6159086 w 6564803"/>
                <a:gd name="connsiteY4" fmla="*/ 809547 h 823255"/>
                <a:gd name="connsiteX5" fmla="*/ 409580 w 6564803"/>
                <a:gd name="connsiteY5" fmla="*/ 809546 h 823255"/>
                <a:gd name="connsiteX6" fmla="*/ 7336 w 6564803"/>
                <a:gd name="connsiteY6" fmla="*/ 407302 h 823255"/>
                <a:gd name="connsiteX7" fmla="*/ 7336 w 6564803"/>
                <a:gd name="connsiteY7" fmla="*/ 407303 h 8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64803" h="823255">
                  <a:moveTo>
                    <a:pt x="7336" y="407303"/>
                  </a:moveTo>
                  <a:cubicBezTo>
                    <a:pt x="36277" y="387888"/>
                    <a:pt x="-148987" y="-51725"/>
                    <a:pt x="409580" y="5059"/>
                  </a:cubicBezTo>
                  <a:cubicBezTo>
                    <a:pt x="2478482" y="119359"/>
                    <a:pt x="4242585" y="5059"/>
                    <a:pt x="6159087" y="5059"/>
                  </a:cubicBezTo>
                  <a:cubicBezTo>
                    <a:pt x="6684316" y="-42200"/>
                    <a:pt x="6532755" y="277984"/>
                    <a:pt x="6532755" y="412065"/>
                  </a:cubicBezTo>
                  <a:cubicBezTo>
                    <a:pt x="6547043" y="624694"/>
                    <a:pt x="6705089" y="857172"/>
                    <a:pt x="6159086" y="809547"/>
                  </a:cubicBezTo>
                  <a:lnTo>
                    <a:pt x="409580" y="809546"/>
                  </a:lnTo>
                  <a:cubicBezTo>
                    <a:pt x="-69748" y="885746"/>
                    <a:pt x="7336" y="629455"/>
                    <a:pt x="7336" y="407302"/>
                  </a:cubicBezTo>
                  <a:lnTo>
                    <a:pt x="7336" y="407303"/>
                  </a:lnTo>
                  <a:close/>
                </a:path>
              </a:pathLst>
            </a:custGeom>
            <a:noFill/>
            <a:ln>
              <a:solidFill>
                <a:srgbClr val="019AA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zh-CN" altLang="en-US" sz="2799" dirty="0">
                <a:solidFill>
                  <a:srgbClr val="019AAA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970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47" y="20045"/>
            <a:ext cx="12186251" cy="67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383" y="1425107"/>
            <a:ext cx="4292188" cy="4292933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9402451" y="5398514"/>
            <a:ext cx="1368030" cy="136826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69">
                <a:defRPr/>
              </a:pPr>
              <a:endParaRPr lang="zh-CN" altLang="en-US" sz="3334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69">
                <a:defRPr/>
              </a:pPr>
              <a:r>
                <a:rPr lang="en-US" altLang="zh-CN" sz="3334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4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6286655" y="5939592"/>
            <a:ext cx="717801" cy="71792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69">
                <a:defRPr/>
              </a:pPr>
              <a:endParaRPr lang="zh-CN" altLang="en-US" sz="3334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69">
                <a:defRPr/>
              </a:pPr>
              <a:r>
                <a:rPr lang="en-US" altLang="zh-CN" sz="3334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4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7514676" y="5574340"/>
            <a:ext cx="995997" cy="99617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69">
                <a:defRPr/>
              </a:pPr>
              <a:endParaRPr lang="zh-CN" altLang="en-US" sz="3334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69">
                <a:defRPr/>
              </a:pPr>
              <a:r>
                <a:rPr lang="en-US" altLang="zh-CN" sz="3334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4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8580148" y="6097740"/>
            <a:ext cx="721158" cy="72128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69">
                <a:defRPr/>
              </a:pPr>
              <a:endParaRPr lang="zh-CN" altLang="en-US" sz="3334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69">
                <a:defRPr/>
              </a:pPr>
              <a:r>
                <a:rPr lang="en-US" altLang="zh-CN" sz="3334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4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11103674" y="5915547"/>
            <a:ext cx="785006" cy="78514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69">
                <a:defRPr/>
              </a:pPr>
              <a:endParaRPr lang="zh-CN" altLang="en-US" sz="3334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69">
                <a:defRPr/>
              </a:pPr>
              <a:r>
                <a:rPr lang="en-US" altLang="zh-CN" sz="3334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4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5283343" y="6038747"/>
            <a:ext cx="336596" cy="33665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69">
                <a:defRPr/>
              </a:pPr>
              <a:endParaRPr lang="zh-CN" altLang="en-US" sz="3334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69">
                <a:defRPr/>
              </a:pPr>
              <a:r>
                <a:rPr lang="en-US" altLang="zh-CN" sz="3334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4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4241670" y="5768346"/>
            <a:ext cx="705311" cy="70543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69">
                <a:defRPr/>
              </a:pPr>
              <a:endParaRPr lang="zh-CN" altLang="en-US" sz="3334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69">
                <a:defRPr/>
              </a:pPr>
              <a:r>
                <a:rPr lang="en-US" altLang="zh-CN" sz="3334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4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5892837" y="5765801"/>
            <a:ext cx="297387" cy="2974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69">
                <a:defRPr/>
              </a:pPr>
              <a:endParaRPr lang="zh-CN" altLang="en-US" sz="3334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69">
                <a:defRPr/>
              </a:pPr>
              <a:r>
                <a:rPr lang="en-US" altLang="zh-CN" sz="3334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4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56193" y="6316878"/>
            <a:ext cx="211213" cy="21125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69">
                <a:defRPr/>
              </a:pPr>
              <a:endParaRPr lang="zh-CN" altLang="en-US" sz="3334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69">
                <a:defRPr/>
              </a:pPr>
              <a:r>
                <a:rPr lang="en-US" altLang="zh-CN" sz="3334" kern="0">
                  <a:solidFill>
                    <a:sysClr val="windowText" lastClr="000000"/>
                  </a:solidFill>
                  <a:latin typeface="Calibri" panose="020F0502020204030204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4" kern="0" dirty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1262103" y="429437"/>
            <a:ext cx="19202134" cy="49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8804"/>
            <a:endParaRPr lang="en-US" sz="240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6359689" y="4261989"/>
            <a:ext cx="246286" cy="49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8804"/>
            <a:endParaRPr lang="en-US" sz="240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2975" y="2973837"/>
            <a:ext cx="322341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sz="53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3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333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9BD752-FBF1-1FE8-A894-51347CB42D60}"/>
              </a:ext>
            </a:extLst>
          </p:cNvPr>
          <p:cNvSpPr/>
          <p:nvPr/>
        </p:nvSpPr>
        <p:spPr>
          <a:xfrm>
            <a:off x="3466394" y="231624"/>
            <a:ext cx="720464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8804"/>
            <a:r>
              <a:rPr lang="en-US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/>
              </a:rPr>
              <a:t>LUCKY NUMBER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599A18-46AA-A334-C7E4-63F53B690210}"/>
              </a:ext>
            </a:extLst>
          </p:cNvPr>
          <p:cNvSpPr txBox="1"/>
          <p:nvPr/>
        </p:nvSpPr>
        <p:spPr>
          <a:xfrm>
            <a:off x="3867701" y="1297036"/>
            <a:ext cx="8097150" cy="406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804">
              <a:lnSpc>
                <a:spcPct val="117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màn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5.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Đằng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quà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10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Ai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giơ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dành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grpSp>
        <p:nvGrpSpPr>
          <p:cNvPr id="48" name="组合 7">
            <a:extLst>
              <a:ext uri="{FF2B5EF4-FFF2-40B4-BE49-F238E27FC236}">
                <a16:creationId xmlns:a16="http://schemas.microsoft.com/office/drawing/2014/main" id="{ACD2763A-0CBB-4D37-A83B-15D13B7F925D}"/>
              </a:ext>
            </a:extLst>
          </p:cNvPr>
          <p:cNvGrpSpPr/>
          <p:nvPr/>
        </p:nvGrpSpPr>
        <p:grpSpPr>
          <a:xfrm>
            <a:off x="579462" y="384236"/>
            <a:ext cx="761408" cy="919875"/>
            <a:chOff x="2067317" y="1810431"/>
            <a:chExt cx="2488837" cy="2293259"/>
          </a:xfrm>
          <a:effectLst>
            <a:outerShdw blurRad="1397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圆角矩形 8">
              <a:extLst>
                <a:ext uri="{FF2B5EF4-FFF2-40B4-BE49-F238E27FC236}">
                  <a16:creationId xmlns:a16="http://schemas.microsoft.com/office/drawing/2014/main" id="{DCA2FEB3-EAA3-4E57-8DC8-5E8B824D4CE3}"/>
                </a:ext>
              </a:extLst>
            </p:cNvPr>
            <p:cNvSpPr/>
            <p:nvPr/>
          </p:nvSpPr>
          <p:spPr>
            <a:xfrm rot="2700000">
              <a:off x="2262896" y="1810432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rgbClr val="14436A"/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69">
                <a:defRPr/>
              </a:pPr>
              <a:endParaRPr lang="zh-CN" altLang="en-US" sz="1999" kern="0" dirty="0">
                <a:solidFill>
                  <a:srgbClr val="14436A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0" name="圆角矩形 9">
              <a:extLst>
                <a:ext uri="{FF2B5EF4-FFF2-40B4-BE49-F238E27FC236}">
                  <a16:creationId xmlns:a16="http://schemas.microsoft.com/office/drawing/2014/main" id="{B9615DFF-48F1-4E11-BD57-4EB46F6096DF}"/>
                </a:ext>
              </a:extLst>
            </p:cNvPr>
            <p:cNvSpPr/>
            <p:nvPr/>
          </p:nvSpPr>
          <p:spPr>
            <a:xfrm rot="2700000">
              <a:off x="2067317" y="1810431"/>
              <a:ext cx="2293258" cy="2293258"/>
            </a:xfrm>
            <a:prstGeom prst="roundRect">
              <a:avLst>
                <a:gd name="adj" fmla="val 12083"/>
              </a:avLst>
            </a:prstGeom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0" scaled="0"/>
            </a:gra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69">
                <a:defRPr/>
              </a:pPr>
              <a:r>
                <a:rPr lang="en-US" altLang="zh-CN" sz="1999" kern="0">
                  <a:solidFill>
                    <a:srgbClr val="14436A"/>
                  </a:solidFill>
                  <a:latin typeface="Arial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1999" kern="0" dirty="0">
                <a:solidFill>
                  <a:srgbClr val="14436A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51" name="Picture 10" descr="Trẻ Em, Mầm Non, Đọc Sách, Học Tập, Cô Bé, Tải hình PNG 342 -  Free.Vector6.com">
            <a:extLst>
              <a:ext uri="{FF2B5EF4-FFF2-40B4-BE49-F238E27FC236}">
                <a16:creationId xmlns:a16="http://schemas.microsoft.com/office/drawing/2014/main" id="{A434E918-0F88-4EBA-B3A2-1DFCDF6B2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32" y="263032"/>
            <a:ext cx="1327436" cy="132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8469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4" action="ppaction://hlinksldjump"/>
          </p:cNvPr>
          <p:cNvSpPr/>
          <p:nvPr/>
        </p:nvSpPr>
        <p:spPr>
          <a:xfrm>
            <a:off x="3123286" y="1142304"/>
            <a:ext cx="1508136" cy="1019213"/>
          </a:xfrm>
          <a:prstGeom prst="roundRect">
            <a:avLst/>
          </a:prstGeom>
          <a:solidFill>
            <a:srgbClr val="00B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621"/>
            <a:r>
              <a:rPr lang="en-US" sz="4801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7" name="Rounded Rectangle 6">
            <a:hlinkClick r:id="rId5" action="ppaction://hlinksldjump"/>
          </p:cNvPr>
          <p:cNvSpPr/>
          <p:nvPr/>
        </p:nvSpPr>
        <p:spPr>
          <a:xfrm>
            <a:off x="5333768" y="1155007"/>
            <a:ext cx="1508136" cy="1019213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621"/>
            <a:r>
              <a:rPr lang="en-US" sz="4801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7315579" y="1142304"/>
            <a:ext cx="1508136" cy="1019213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621"/>
            <a:r>
              <a:rPr lang="en-US" sz="4801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9" name="Rounded Rectangle 8">
            <a:hlinkClick r:id="rId7" action="ppaction://hlinksldjump"/>
          </p:cNvPr>
          <p:cNvSpPr/>
          <p:nvPr/>
        </p:nvSpPr>
        <p:spPr>
          <a:xfrm>
            <a:off x="3199511" y="2742999"/>
            <a:ext cx="1508136" cy="1019213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621"/>
            <a:r>
              <a:rPr lang="en-US" sz="4801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10" name="Rounded Rectangle 9">
            <a:hlinkClick r:id="rId8" action="ppaction://hlinksldjump"/>
          </p:cNvPr>
          <p:cNvSpPr/>
          <p:nvPr/>
        </p:nvSpPr>
        <p:spPr>
          <a:xfrm>
            <a:off x="7179466" y="2666775"/>
            <a:ext cx="1508136" cy="1019213"/>
          </a:xfrm>
          <a:prstGeom prst="roundRect">
            <a:avLst/>
          </a:prstGeom>
          <a:solidFill>
            <a:srgbClr val="C0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621"/>
            <a:r>
              <a:rPr lang="en-US" sz="4801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5" name="Right Arrow 4">
            <a:hlinkClick r:id="rId9" action="ppaction://hlinksldjump"/>
          </p:cNvPr>
          <p:cNvSpPr/>
          <p:nvPr/>
        </p:nvSpPr>
        <p:spPr>
          <a:xfrm>
            <a:off x="9373612" y="6173047"/>
            <a:ext cx="1295799" cy="68601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621"/>
            <a:endParaRPr lang="en-US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A2D7D9-F9DC-CAEF-417A-367E9A31EF6C}"/>
              </a:ext>
            </a:extLst>
          </p:cNvPr>
          <p:cNvSpPr/>
          <p:nvPr/>
        </p:nvSpPr>
        <p:spPr>
          <a:xfrm>
            <a:off x="2772879" y="-75389"/>
            <a:ext cx="6600733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69">
              <a:defRPr/>
            </a:pPr>
            <a:r>
              <a:rPr lang="en-US" sz="7200" b="1" kern="0" dirty="0">
                <a:ln w="12700">
                  <a:solidFill>
                    <a:srgbClr val="B74919"/>
                  </a:solidFill>
                  <a:prstDash val="solid"/>
                </a:ln>
                <a:pattFill prst="ltDnDiag">
                  <a:fgClr>
                    <a:srgbClr val="B74919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Calibri" panose="020F0502020204030204"/>
              </a:rPr>
              <a:t>LUCKY NUMBER</a:t>
            </a:r>
          </a:p>
        </p:txBody>
      </p:sp>
    </p:spTree>
    <p:extLst>
      <p:ext uri="{BB962C8B-B14F-4D97-AF65-F5344CB8AC3E}">
        <p14:creationId xmlns:p14="http://schemas.microsoft.com/office/powerpoint/2010/main" val="254736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37792F-0250-2A9F-38AE-B946AD11095D}"/>
                  </a:ext>
                </a:extLst>
              </p:cNvPr>
              <p:cNvSpPr txBox="1"/>
              <p:nvPr/>
            </p:nvSpPr>
            <p:spPr>
              <a:xfrm>
                <a:off x="491068" y="409663"/>
                <a:ext cx="11294252" cy="2485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69">
                  <a:lnSpc>
                    <a:spcPct val="150000"/>
                  </a:lnSpc>
                  <a:spcBef>
                    <a:spcPts val="800"/>
                  </a:spcBef>
                  <a:spcAft>
                    <a:spcPts val="800"/>
                  </a:spcAft>
                  <a:defRPr/>
                </a:pPr>
                <a:r>
                  <a:rPr lang="vi-VN" sz="36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1</a:t>
                </a:r>
                <a:r>
                  <a:rPr lang="vi-VN" sz="36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: Một người đi bộ với vận tốc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5</m:t>
                    </m:r>
                  </m:oMath>
                </a14:m>
                <a:r>
                  <a:rPr lang="vi-VN" sz="36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(</m:t>
                    </m:r>
                    <m:r>
                      <a:rPr lang="vi-VN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𝑘𝑚</m:t>
                    </m:r>
                    <m:r>
                      <a:rPr lang="vi-VN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/</m:t>
                    </m:r>
                    <m:r>
                      <a:rPr lang="vi-VN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h</m:t>
                    </m:r>
                    <m:r>
                      <a:rPr lang="vi-VN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 </m:t>
                    </m:r>
                  </m:oMath>
                </a14:m>
                <a:r>
                  <a:rPr lang="vi-VN" sz="36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trong thời gian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𝑡</m:t>
                    </m:r>
                    <m:r>
                      <a:rPr lang="vi-VN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(</m:t>
                    </m:r>
                    <m:r>
                      <a:rPr lang="vi-VN" sz="3600" i="1" dirty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h</m:t>
                    </m:r>
                    <m:r>
                      <a:rPr lang="vi-VN" sz="3600" i="1" dirty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vi-VN" sz="36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. Viết công thức hàm số thể hiện quãng đường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vi-VN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(</m:t>
                    </m:r>
                    <m:r>
                      <a:rPr lang="vi-VN" sz="3600" i="1" dirty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𝑘𝑚</m:t>
                    </m:r>
                    <m:r>
                      <a:rPr lang="vi-VN" sz="3600" i="1" dirty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)?</m:t>
                    </m:r>
                  </m:oMath>
                </a14:m>
                <a:endParaRPr lang="en-US" sz="36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37792F-0250-2A9F-38AE-B946AD110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68" y="409663"/>
                <a:ext cx="11294252" cy="2485745"/>
              </a:xfrm>
              <a:prstGeom prst="rect">
                <a:avLst/>
              </a:prstGeom>
              <a:blipFill>
                <a:blip r:embed="rId4"/>
                <a:stretch>
                  <a:fillRect l="-1674" r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FCF68B41-A71E-ADC6-56F3-8615E400F97A}"/>
              </a:ext>
            </a:extLst>
          </p:cNvPr>
          <p:cNvSpPr/>
          <p:nvPr/>
        </p:nvSpPr>
        <p:spPr>
          <a:xfrm>
            <a:off x="1217658" y="3074468"/>
            <a:ext cx="528059" cy="5280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40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Pentagon 8">
            <a:hlinkClick r:id="rId5" action="ppaction://hlinksldjump"/>
            <a:extLst>
              <a:ext uri="{FF2B5EF4-FFF2-40B4-BE49-F238E27FC236}">
                <a16:creationId xmlns:a16="http://schemas.microsoft.com/office/drawing/2014/main" id="{B159A2A3-ED14-2388-2D09-F918C1A38E63}"/>
              </a:ext>
            </a:extLst>
          </p:cNvPr>
          <p:cNvSpPr/>
          <p:nvPr/>
        </p:nvSpPr>
        <p:spPr>
          <a:xfrm flipH="1">
            <a:off x="9911738" y="6040560"/>
            <a:ext cx="1873580" cy="652803"/>
          </a:xfrm>
          <a:prstGeom prst="homePlate">
            <a:avLst/>
          </a:prstGeom>
          <a:solidFill>
            <a:srgbClr val="ED7D31">
              <a:lumMod val="40000"/>
              <a:lumOff val="60000"/>
              <a:alpha val="75000"/>
            </a:srgbClr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080">
              <a:defRPr/>
            </a:pPr>
            <a:r>
              <a:rPr lang="en-US" sz="2267" kern="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  <p:graphicFrame>
        <p:nvGraphicFramePr>
          <p:cNvPr id="13" name="Object 12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6526BD-BA1D-4A7D-BAB6-5CE390AD36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6881118"/>
              </p:ext>
            </p:extLst>
          </p:nvPr>
        </p:nvGraphicFramePr>
        <p:xfrm>
          <a:off x="2280262" y="3144739"/>
          <a:ext cx="1386007" cy="59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69800" imgH="203040" progId="Equation.DSMT4">
                  <p:embed/>
                </p:oleObj>
              </mc:Choice>
              <mc:Fallback>
                <p:oleObj name="Equation" r:id="rId6" imgW="469800" imgH="203040" progId="Equation.DSMT4">
                  <p:embed/>
                  <p:pic>
                    <p:nvPicPr>
                      <p:cNvPr id="0" name="Object 10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0262" y="3144739"/>
                        <a:ext cx="1386007" cy="591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E19CAA-F122-4D98-A304-97152C9947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418202"/>
              </p:ext>
            </p:extLst>
          </p:nvPr>
        </p:nvGraphicFramePr>
        <p:xfrm>
          <a:off x="8692052" y="2846876"/>
          <a:ext cx="1219686" cy="1164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18918" imgH="393529" progId="Equation.DSMT4">
                  <p:embed/>
                </p:oleObj>
              </mc:Choice>
              <mc:Fallback>
                <p:oleObj name="Equation" r:id="rId8" imgW="418918" imgH="393529" progId="Equation.DSMT4">
                  <p:embed/>
                  <p:pic>
                    <p:nvPicPr>
                      <p:cNvPr id="0" name="Object 9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2052" y="2846876"/>
                        <a:ext cx="1219686" cy="11642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13875D-05C8-48CF-97F6-5F64627FE6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531954"/>
              </p:ext>
            </p:extLst>
          </p:nvPr>
        </p:nvGraphicFramePr>
        <p:xfrm>
          <a:off x="2224821" y="4572881"/>
          <a:ext cx="1441448" cy="702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95085" imgH="228501" progId="Equation.DSMT4">
                  <p:embed/>
                </p:oleObj>
              </mc:Choice>
              <mc:Fallback>
                <p:oleObj name="Equation" r:id="rId10" imgW="495085" imgH="228501" progId="Equation.DSMT4">
                  <p:embed/>
                  <p:pic>
                    <p:nvPicPr>
                      <p:cNvPr id="0" name="Object 8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4821" y="4572881"/>
                        <a:ext cx="1441448" cy="7022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87C319-743A-4C8E-93F4-929F4481AC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849895"/>
              </p:ext>
            </p:extLst>
          </p:nvPr>
        </p:nvGraphicFramePr>
        <p:xfrm>
          <a:off x="8692052" y="4599865"/>
          <a:ext cx="1219686" cy="1164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18918" imgH="393529" progId="Equation.DSMT4">
                  <p:embed/>
                </p:oleObj>
              </mc:Choice>
              <mc:Fallback>
                <p:oleObj name="Equation" r:id="rId12" imgW="418918" imgH="393529" progId="Equation.DSMT4">
                  <p:embed/>
                  <p:pic>
                    <p:nvPicPr>
                      <p:cNvPr id="0" name="Object 7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2052" y="4599865"/>
                        <a:ext cx="1219686" cy="11642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1">
            <a:extLst>
              <a:ext uri="{FF2B5EF4-FFF2-40B4-BE49-F238E27FC236}">
                <a16:creationId xmlns:a16="http://schemas.microsoft.com/office/drawing/2014/main" id="{E3F6E081-4280-4860-A0C5-979ECA0A7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658" y="3043879"/>
            <a:ext cx="6238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</a:rPr>
              <a:t>A. </a:t>
            </a:r>
            <a:endParaRPr kumimoji="0" lang="nl-NL" altLang="en-US" sz="28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New Roman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0E09DD7A-44A7-4F95-A31F-47222CDCB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82" y="3167390"/>
            <a:ext cx="15263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</a:rPr>
              <a:t>	B.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New Roman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F1BDB68A-86C4-4A04-8C93-D4E6C938B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830" y="4597216"/>
            <a:ext cx="15472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</a:rPr>
              <a:t>	C.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New Roman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BD45C886-5E63-470B-86DA-A1325968C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2148" y="4749487"/>
            <a:ext cx="15472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</a:rPr>
              <a:t>	D.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New Roman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462CDDDC-5ED3-4A27-B204-5374C8DB6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5466" y="5457116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Times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732068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6CE326-EED8-3CFD-0C76-2D3FE6879CC4}"/>
                  </a:ext>
                </a:extLst>
              </p:cNvPr>
              <p:cNvSpPr txBox="1"/>
              <p:nvPr/>
            </p:nvSpPr>
            <p:spPr>
              <a:xfrm>
                <a:off x="577303" y="454077"/>
                <a:ext cx="11394505" cy="20635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8804">
                  <a:lnSpc>
                    <a:spcPct val="117000"/>
                  </a:lnSpc>
                  <a:spcBef>
                    <a:spcPts val="800"/>
                  </a:spcBef>
                  <a:spcAft>
                    <a:spcPts val="800"/>
                  </a:spcAft>
                  <a:defRPr/>
                </a:pPr>
                <a:r>
                  <a:rPr lang="vi-VN" sz="3600" b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 </a:t>
                </a:r>
                <a:r>
                  <a:rPr lang="vi-VN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Một người thợ mỗi ngày làm được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</m:oMath>
                </a14:m>
                <a:r>
                  <a:rPr lang="vi-VN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sản phẩm. Viết công thức hàm số với đại lượng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số sản phẩm của hai người thợ  làm được trong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(ngày).</a:t>
                </a:r>
                <a:endParaRPr lang="en-US" sz="3600" dirty="0">
                  <a:latin typeface="Calibri Light" panose="020F0302020204030204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6CE326-EED8-3CFD-0C76-2D3FE6879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03" y="454077"/>
                <a:ext cx="11394505" cy="2063578"/>
              </a:xfrm>
              <a:prstGeom prst="rect">
                <a:avLst/>
              </a:prstGeom>
              <a:blipFill>
                <a:blip r:embed="rId4"/>
                <a:stretch>
                  <a:fillRect l="-1659" t="-2655" r="-1605" b="-6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AD4E47D4-0962-E1DE-C5F4-D8DF18964975}"/>
              </a:ext>
            </a:extLst>
          </p:cNvPr>
          <p:cNvSpPr/>
          <p:nvPr/>
        </p:nvSpPr>
        <p:spPr>
          <a:xfrm>
            <a:off x="7790523" y="3283444"/>
            <a:ext cx="600066" cy="5280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40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Pentagon 8">
            <a:hlinkClick r:id="rId5" action="ppaction://hlinksldjump"/>
            <a:extLst>
              <a:ext uri="{FF2B5EF4-FFF2-40B4-BE49-F238E27FC236}">
                <a16:creationId xmlns:a16="http://schemas.microsoft.com/office/drawing/2014/main" id="{C7FD9B88-636C-384F-6077-3E9ED0304C3D}"/>
              </a:ext>
            </a:extLst>
          </p:cNvPr>
          <p:cNvSpPr/>
          <p:nvPr/>
        </p:nvSpPr>
        <p:spPr>
          <a:xfrm flipH="1">
            <a:off x="9720566" y="5960954"/>
            <a:ext cx="1873580" cy="652803"/>
          </a:xfrm>
          <a:prstGeom prst="homePlate">
            <a:avLst/>
          </a:prstGeom>
          <a:solidFill>
            <a:srgbClr val="ED7D31">
              <a:lumMod val="40000"/>
              <a:lumOff val="60000"/>
              <a:alpha val="75000"/>
            </a:srgbClr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080">
              <a:defRPr/>
            </a:pPr>
            <a:r>
              <a:rPr lang="en-US" sz="2267" kern="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  <p:graphicFrame>
        <p:nvGraphicFramePr>
          <p:cNvPr id="2" name="Object 1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E9CE5A-7F13-4392-92BD-3077E649C7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172240"/>
              </p:ext>
            </p:extLst>
          </p:nvPr>
        </p:nvGraphicFramePr>
        <p:xfrm>
          <a:off x="2401781" y="3140066"/>
          <a:ext cx="1609964" cy="60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45626" imgH="203024" progId="Equation.DSMT4">
                  <p:embed/>
                </p:oleObj>
              </mc:Choice>
              <mc:Fallback>
                <p:oleObj name="Equation" r:id="rId6" imgW="545626" imgH="203024" progId="Equation.DSMT4">
                  <p:embed/>
                  <p:pic>
                    <p:nvPicPr>
                      <p:cNvPr id="0" name="Object 4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1781" y="3140066"/>
                        <a:ext cx="1609964" cy="60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74375F-5D29-47E8-BF70-AF71D46166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56600"/>
              </p:ext>
            </p:extLst>
          </p:nvPr>
        </p:nvGraphicFramePr>
        <p:xfrm>
          <a:off x="8553713" y="3180259"/>
          <a:ext cx="1663490" cy="626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45626" imgH="203024" progId="Equation.DSMT4">
                  <p:embed/>
                </p:oleObj>
              </mc:Choice>
              <mc:Fallback>
                <p:oleObj name="Equation" r:id="rId8" imgW="545626" imgH="203024" progId="Equation.DSMT4">
                  <p:embed/>
                  <p:pic>
                    <p:nvPicPr>
                      <p:cNvPr id="0" name="Object 3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3713" y="3180259"/>
                        <a:ext cx="1663490" cy="6262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AA6B8E-E188-4949-B2FF-DF0F9DC09F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419405"/>
              </p:ext>
            </p:extLst>
          </p:nvPr>
        </p:nvGraphicFramePr>
        <p:xfrm>
          <a:off x="2556932" y="4182083"/>
          <a:ext cx="1324400" cy="1030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07780" imgH="393529" progId="Equation.DSMT4">
                  <p:embed/>
                </p:oleObj>
              </mc:Choice>
              <mc:Fallback>
                <p:oleObj name="Equation" r:id="rId10" imgW="507780" imgH="393529" progId="Equation.DSMT4">
                  <p:embed/>
                  <p:pic>
                    <p:nvPicPr>
                      <p:cNvPr id="0" name="Object 2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6932" y="4182083"/>
                        <a:ext cx="1324400" cy="10300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BAC5BB-5AC7-42A7-8B8B-4F84B202FD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2023301"/>
              </p:ext>
            </p:extLst>
          </p:nvPr>
        </p:nvGraphicFramePr>
        <p:xfrm>
          <a:off x="8553713" y="4596062"/>
          <a:ext cx="1663490" cy="626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45760" imgH="203040" progId="Equation.DSMT4">
                  <p:embed/>
                </p:oleObj>
              </mc:Choice>
              <mc:Fallback>
                <p:oleObj name="Equation" r:id="rId12" imgW="545760" imgH="203040" progId="Equation.DSMT4">
                  <p:embed/>
                  <p:pic>
                    <p:nvPicPr>
                      <p:cNvPr id="0" name="Object 1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3713" y="4596062"/>
                        <a:ext cx="1663490" cy="6262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1CB7C958-A425-47C2-9672-728DE6850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044" y="3156497"/>
            <a:ext cx="6238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</a:rPr>
              <a:t>A.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New Roman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8E96BBDE-3DBF-4B28-BACE-A05DCA276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333" y="3272902"/>
            <a:ext cx="15263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</a:rPr>
              <a:t>	</a:t>
            </a:r>
            <a:r>
              <a:rPr kumimoji="0" lang="nl-NL" altLang="en-US" sz="2800" b="1" i="0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</a:rPr>
              <a:t>B. </a:t>
            </a:r>
            <a:endParaRPr kumimoji="0" lang="nl-NL" altLang="en-US" sz="28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New Roman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ADAF43CA-0E21-4734-B5F5-554915463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529" y="4385969"/>
            <a:ext cx="15472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</a:rPr>
              <a:t>	C.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New Roman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0DD40824-9074-4754-B9DC-7008ADB40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6495" y="4628901"/>
            <a:ext cx="15472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</a:rPr>
              <a:t>	D. 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 New Roman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8C35F147-6BD9-4680-80A4-E15E87768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933" y="4558343"/>
            <a:ext cx="237092" cy="134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Times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97199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D75ABB4-CBA2-12AB-47D3-12AC9E335D05}"/>
                  </a:ext>
                </a:extLst>
              </p:cNvPr>
              <p:cNvSpPr txBox="1"/>
              <p:nvPr/>
            </p:nvSpPr>
            <p:spPr>
              <a:xfrm>
                <a:off x="815413" y="301374"/>
                <a:ext cx="10945216" cy="1696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8804">
                  <a:lnSpc>
                    <a:spcPct val="150000"/>
                  </a:lnSpc>
                  <a:spcBef>
                    <a:spcPts val="800"/>
                  </a:spcBef>
                  <a:spcAft>
                    <a:spcPts val="800"/>
                  </a:spcAft>
                  <a:defRPr/>
                </a:pPr>
                <a:r>
                  <a:rPr lang="vi-VN" sz="3732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732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r>
                  <a:rPr lang="vi-VN" sz="3732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vi-VN" sz="36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𝒇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)=−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36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giá trị của hàm số </a:t>
                </a:r>
                <a14:m>
                  <m:oMath xmlns:m="http://schemas.openxmlformats.org/officeDocument/2006/math"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𝒇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36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vi-VN" sz="36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 ?</a:t>
                </a:r>
                <a:endParaRPr lang="en-US" sz="3600" b="1" dirty="0">
                  <a:latin typeface="Calibri Light" panose="020F0302020204030204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D75ABB4-CBA2-12AB-47D3-12AC9E335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3" y="301374"/>
                <a:ext cx="10945216" cy="1696042"/>
              </a:xfrm>
              <a:prstGeom prst="rect">
                <a:avLst/>
              </a:prstGeom>
              <a:blipFill>
                <a:blip r:embed="rId3"/>
                <a:stretch>
                  <a:fillRect l="-1838" r="-1671" b="-11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2062302A-A507-A9B4-449C-D7BFB5C93175}"/>
              </a:ext>
            </a:extLst>
          </p:cNvPr>
          <p:cNvSpPr/>
          <p:nvPr/>
        </p:nvSpPr>
        <p:spPr>
          <a:xfrm>
            <a:off x="1541598" y="4174276"/>
            <a:ext cx="768085" cy="7850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40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Pentagon 8">
            <a:hlinkClick r:id="rId4" action="ppaction://hlinksldjump"/>
            <a:extLst>
              <a:ext uri="{FF2B5EF4-FFF2-40B4-BE49-F238E27FC236}">
                <a16:creationId xmlns:a16="http://schemas.microsoft.com/office/drawing/2014/main" id="{EB2E4409-A09B-B0C6-7F8F-78DC676500B6}"/>
              </a:ext>
            </a:extLst>
          </p:cNvPr>
          <p:cNvSpPr/>
          <p:nvPr/>
        </p:nvSpPr>
        <p:spPr>
          <a:xfrm flipH="1">
            <a:off x="9720566" y="5960954"/>
            <a:ext cx="1873580" cy="652803"/>
          </a:xfrm>
          <a:prstGeom prst="homePlate">
            <a:avLst/>
          </a:prstGeom>
          <a:solidFill>
            <a:srgbClr val="ED7D31">
              <a:lumMod val="40000"/>
              <a:lumOff val="60000"/>
              <a:alpha val="75000"/>
            </a:srgbClr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080">
              <a:defRPr/>
            </a:pPr>
            <a:r>
              <a:rPr lang="en-US" sz="2267" kern="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  <p:graphicFrame>
        <p:nvGraphicFramePr>
          <p:cNvPr id="2" name="Object 1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7255E6-EB3E-4A20-AFCE-B6C49DD314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394347"/>
              </p:ext>
            </p:extLst>
          </p:nvPr>
        </p:nvGraphicFramePr>
        <p:xfrm>
          <a:off x="2309683" y="2819586"/>
          <a:ext cx="782313" cy="658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8501" imgH="203112" progId="Equation.DSMT4">
                  <p:embed/>
                </p:oleObj>
              </mc:Choice>
              <mc:Fallback>
                <p:oleObj name="Equation" r:id="rId5" imgW="228501" imgH="203112" progId="Equation.DSMT4">
                  <p:embed/>
                  <p:pic>
                    <p:nvPicPr>
                      <p:cNvPr id="0" name="Object 4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9683" y="2819586"/>
                        <a:ext cx="782313" cy="6587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4ABC87-F70C-46D8-B765-530D5F84D5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936706"/>
              </p:ext>
            </p:extLst>
          </p:nvPr>
        </p:nvGraphicFramePr>
        <p:xfrm>
          <a:off x="8421849" y="2811384"/>
          <a:ext cx="658790" cy="617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2936" imgH="177569" progId="Equation.DSMT4">
                  <p:embed/>
                </p:oleObj>
              </mc:Choice>
              <mc:Fallback>
                <p:oleObj name="Equation" r:id="rId7" imgW="202936" imgH="177569" progId="Equation.DSMT4">
                  <p:embed/>
                  <p:pic>
                    <p:nvPicPr>
                      <p:cNvPr id="0" name="Object 3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1849" y="2811384"/>
                        <a:ext cx="658790" cy="6176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075B95-1112-469C-962E-AD6021449F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361660"/>
              </p:ext>
            </p:extLst>
          </p:nvPr>
        </p:nvGraphicFramePr>
        <p:xfrm>
          <a:off x="2481254" y="4300547"/>
          <a:ext cx="452918" cy="617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6725" imgH="177415" progId="Equation.DSMT4">
                  <p:embed/>
                </p:oleObj>
              </mc:Choice>
              <mc:Fallback>
                <p:oleObj name="Equation" r:id="rId9" imgW="126725" imgH="177415" progId="Equation.DSMT4">
                  <p:embed/>
                  <p:pic>
                    <p:nvPicPr>
                      <p:cNvPr id="0" name="Object 2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1254" y="4300547"/>
                        <a:ext cx="452918" cy="6176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3672F5-AC84-46C9-BEA7-C674D56829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717782"/>
              </p:ext>
            </p:extLst>
          </p:nvPr>
        </p:nvGraphicFramePr>
        <p:xfrm>
          <a:off x="8595071" y="4118148"/>
          <a:ext cx="370570" cy="617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Object 1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5071" y="4118148"/>
                        <a:ext cx="370570" cy="6176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862073E8-4443-4CEE-A56F-3C5F992FA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8333" y="2811384"/>
            <a:ext cx="6431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 New Roman"/>
                <a:ea typeface="Times New Roman" panose="02020603050405020304" pitchFamily="18" charset="0"/>
              </a:rPr>
              <a:t>A.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 New Roman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66E78667-38C6-428C-8CB3-167FD0BB7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0640" y="2905780"/>
            <a:ext cx="15664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  New Roman"/>
                <a:ea typeface="Times New Roman" panose="02020603050405020304" pitchFamily="18" charset="0"/>
              </a:rPr>
              <a:t>.</a:t>
            </a: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 New Roman"/>
                <a:ea typeface="Times New Roman" panose="02020603050405020304" pitchFamily="18" charset="0"/>
              </a:rPr>
              <a:t>	B.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 New Roman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67C9F8DC-8DFA-4B78-8E55-91105D1BF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13" y="4212544"/>
            <a:ext cx="16658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  New Roman"/>
                <a:ea typeface="Times New Roman" panose="02020603050405020304" pitchFamily="18" charset="0"/>
              </a:rPr>
              <a:t>.</a:t>
            </a: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 New Roman"/>
                <a:ea typeface="Times New Roman" panose="02020603050405020304" pitchFamily="18" charset="0"/>
              </a:rPr>
              <a:t>	</a:t>
            </a:r>
            <a:r>
              <a:rPr kumimoji="0" lang="nl-NL" altLang="en-US" sz="2800" b="1" i="0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 New Roman"/>
                <a:ea typeface="Times New Roman" panose="02020603050405020304" pitchFamily="18" charset="0"/>
              </a:rPr>
              <a:t>C.  </a:t>
            </a:r>
            <a:endParaRPr kumimoji="0" lang="nl-NL" altLang="en-US" sz="28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 New Roman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74B1E0D1-4DC0-4EAE-8FA9-3D166FB5E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7123" y="4229936"/>
            <a:ext cx="40350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  New Roman"/>
                <a:ea typeface="Times New Roman" panose="02020603050405020304" pitchFamily="18" charset="0"/>
              </a:rPr>
              <a:t>.</a:t>
            </a: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 New Roman"/>
                <a:ea typeface="Times New Roman" panose="02020603050405020304" pitchFamily="18" charset="0"/>
              </a:rPr>
              <a:t>                                     D.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 New Roman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07F89F88-0C84-4054-8500-291F1868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1841" y="3787629"/>
            <a:ext cx="284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  New Roman"/>
                <a:ea typeface="Times New Roman" panose="02020603050405020304" pitchFamily="18" charset="0"/>
              </a:rPr>
              <a:t>.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35490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CD3B31-62F5-C9A2-E5D2-1477E020BB85}"/>
                  </a:ext>
                </a:extLst>
              </p:cNvPr>
              <p:cNvSpPr txBox="1"/>
              <p:nvPr/>
            </p:nvSpPr>
            <p:spPr>
              <a:xfrm>
                <a:off x="492044" y="395259"/>
                <a:ext cx="11102102" cy="2512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8804">
                  <a:lnSpc>
                    <a:spcPct val="11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vi-VN" sz="3733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Câu </a:t>
                </a:r>
                <a:r>
                  <a:rPr lang="en-US" sz="3733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5</a:t>
                </a:r>
                <a:r>
                  <a:rPr lang="vi-VN" sz="3733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 </a:t>
                </a:r>
                <a:r>
                  <a:rPr lang="vi-VN" sz="3600" b="1" dirty="0">
                    <a:latin typeface="+mj-lt"/>
                  </a:rPr>
                  <a:t>Cho các hàm số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vi-VN" sz="3600" b="1" dirty="0">
                    <a:latin typeface="+mj-lt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𝒈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vi-VN" sz="3600" b="1" dirty="0">
                    <a:latin typeface="+mj-lt"/>
                  </a:rPr>
                  <a:t>            </a:t>
                </a:r>
                <a:r>
                  <a:rPr lang="en-US" sz="3600" b="1" dirty="0">
                    <a:latin typeface="+mj-lt"/>
                  </a:rPr>
                  <a:t> </a:t>
                </a:r>
                <a:r>
                  <a:rPr lang="vi-VN" sz="3600" b="1" dirty="0">
                    <a:latin typeface="+mj-lt"/>
                  </a:rPr>
                  <a:t>. Tính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3600" b="1" dirty="0">
                    <a:latin typeface="+mj-lt"/>
                  </a:rPr>
                  <a:t>ta được ?</a:t>
                </a:r>
                <a:endParaRPr lang="en-US" sz="3600" b="1" dirty="0">
                  <a:latin typeface="+mj-lt"/>
                </a:endParaRPr>
              </a:p>
              <a:p>
                <a:pPr algn="just" defTabSz="1218804">
                  <a:lnSpc>
                    <a:spcPct val="11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endParaRPr lang="en-US" sz="3733" dirty="0">
                  <a:solidFill>
                    <a:srgbClr val="FF0000"/>
                  </a:solidFill>
                  <a:latin typeface="Calibri Light" panose="020F0302020204030204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CD3B31-62F5-C9A2-E5D2-1477E020B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44" y="395259"/>
                <a:ext cx="11102102" cy="2512483"/>
              </a:xfrm>
              <a:prstGeom prst="rect">
                <a:avLst/>
              </a:prstGeom>
              <a:blipFill>
                <a:blip r:embed="rId3"/>
                <a:stretch>
                  <a:fillRect l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CBEC87AD-FCA2-09FA-2323-3D9D7B3E0B60}"/>
              </a:ext>
            </a:extLst>
          </p:cNvPr>
          <p:cNvSpPr/>
          <p:nvPr/>
        </p:nvSpPr>
        <p:spPr>
          <a:xfrm>
            <a:off x="3150145" y="2907742"/>
            <a:ext cx="528059" cy="5280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40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Pentagon 8">
            <a:hlinkClick r:id="rId4" action="ppaction://hlinksldjump"/>
            <a:extLst>
              <a:ext uri="{FF2B5EF4-FFF2-40B4-BE49-F238E27FC236}">
                <a16:creationId xmlns:a16="http://schemas.microsoft.com/office/drawing/2014/main" id="{8E9DC937-5D8F-5987-11EE-80369DD5AB1A}"/>
              </a:ext>
            </a:extLst>
          </p:cNvPr>
          <p:cNvSpPr/>
          <p:nvPr/>
        </p:nvSpPr>
        <p:spPr>
          <a:xfrm flipH="1">
            <a:off x="9720566" y="5960954"/>
            <a:ext cx="1873580" cy="652803"/>
          </a:xfrm>
          <a:prstGeom prst="homePlate">
            <a:avLst/>
          </a:prstGeom>
          <a:solidFill>
            <a:srgbClr val="ED7D31">
              <a:lumMod val="40000"/>
              <a:lumOff val="60000"/>
              <a:alpha val="75000"/>
            </a:srgbClr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080">
              <a:defRPr/>
            </a:pPr>
            <a:r>
              <a:rPr lang="en-US" sz="2267" kern="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67E95C6-8CE0-4506-B175-C56D20704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12613949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FE55E4DD-C262-42FB-9B96-490F9377E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7DABC900-F2B3-467D-9D9A-80D7D6D45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3372" y="-1182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B4AA32-E0F6-470B-B6D6-CE91F4C733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827116"/>
              </p:ext>
            </p:extLst>
          </p:nvPr>
        </p:nvGraphicFramePr>
        <p:xfrm>
          <a:off x="3866060" y="2807692"/>
          <a:ext cx="645768" cy="605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2936" imgH="177569" progId="Equation.DSMT4">
                  <p:embed/>
                </p:oleObj>
              </mc:Choice>
              <mc:Fallback>
                <p:oleObj name="Equation" r:id="rId5" imgW="202936" imgH="177569" progId="Equation.DSMT4">
                  <p:embed/>
                  <p:pic>
                    <p:nvPicPr>
                      <p:cNvPr id="0" name="Object 10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6060" y="2807692"/>
                        <a:ext cx="645768" cy="6054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76C022B-F6EF-4E3A-9443-39A45E1B50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55221"/>
              </p:ext>
            </p:extLst>
          </p:nvPr>
        </p:nvGraphicFramePr>
        <p:xfrm>
          <a:off x="7963882" y="2821034"/>
          <a:ext cx="435051" cy="632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6835" imgH="202936" progId="Equation.DSMT4">
                  <p:embed/>
                </p:oleObj>
              </mc:Choice>
              <mc:Fallback>
                <p:oleObj name="Equation" r:id="rId7" imgW="126835" imgH="202936" progId="Equation.DSMT4">
                  <p:embed/>
                  <p:pic>
                    <p:nvPicPr>
                      <p:cNvPr id="0" name="Object 9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3882" y="2821034"/>
                        <a:ext cx="435051" cy="6328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25ED74-C274-49B0-93A8-B7BDFF6B9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9728"/>
              </p:ext>
            </p:extLst>
          </p:nvPr>
        </p:nvGraphicFramePr>
        <p:xfrm>
          <a:off x="4000460" y="3827061"/>
          <a:ext cx="448471" cy="652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9639" imgH="203112" progId="Equation.DSMT4">
                  <p:embed/>
                </p:oleObj>
              </mc:Choice>
              <mc:Fallback>
                <p:oleObj name="Equation" r:id="rId9" imgW="139639" imgH="203112" progId="Equation.DSMT4">
                  <p:embed/>
                  <p:pic>
                    <p:nvPicPr>
                      <p:cNvPr id="0" name="Object 8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460" y="3827061"/>
                        <a:ext cx="448471" cy="6523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F079B0-8C3D-4CE7-B3B3-3480F29E74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185269"/>
              </p:ext>
            </p:extLst>
          </p:nvPr>
        </p:nvGraphicFramePr>
        <p:xfrm>
          <a:off x="7662454" y="3540938"/>
          <a:ext cx="1183371" cy="12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55292" imgH="393359" progId="Equation.DSMT4">
                  <p:embed/>
                </p:oleObj>
              </mc:Choice>
              <mc:Fallback>
                <p:oleObj name="Equation" r:id="rId11" imgW="355292" imgH="393359" progId="Equation.DSMT4">
                  <p:embed/>
                  <p:pic>
                    <p:nvPicPr>
                      <p:cNvPr id="0" name="Object 7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2454" y="3540938"/>
                        <a:ext cx="1183371" cy="1263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1">
            <a:extLst>
              <a:ext uri="{FF2B5EF4-FFF2-40B4-BE49-F238E27FC236}">
                <a16:creationId xmlns:a16="http://schemas.microsoft.com/office/drawing/2014/main" id="{6209454F-ECC2-483A-82CA-2F366405A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574" y="2813825"/>
            <a:ext cx="7136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 New Roman"/>
                <a:ea typeface="Times New Roman" panose="02020603050405020304" pitchFamily="18" charset="0"/>
              </a:rPr>
              <a:t>A.  </a:t>
            </a:r>
            <a:endParaRPr kumimoji="0" lang="nl-NL" altLang="en-US" sz="28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 New Roman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FE84897-D0C8-49E5-B116-35F2F854D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807692"/>
            <a:ext cx="15664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  New Roman"/>
                <a:ea typeface="Times New Roman" panose="02020603050405020304" pitchFamily="18" charset="0"/>
              </a:rPr>
              <a:t>.</a:t>
            </a: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 New Roman"/>
                <a:ea typeface="Times New Roman" panose="02020603050405020304" pitchFamily="18" charset="0"/>
              </a:rPr>
              <a:t>	B.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 New Roman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C1E24650-3E4B-4A46-9E76-B7FF82120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249" y="3911128"/>
            <a:ext cx="15664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  New Roman"/>
                <a:ea typeface="Times New Roman" panose="02020603050405020304" pitchFamily="18" charset="0"/>
              </a:rPr>
              <a:t>.</a:t>
            </a: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 New Roman"/>
                <a:ea typeface="Times New Roman" panose="02020603050405020304" pitchFamily="18" charset="0"/>
              </a:rPr>
              <a:t>	C.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 New Roman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196FA0C0-F5BF-4C94-AFAF-BDC9975B9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686" y="3531511"/>
            <a:ext cx="64576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 New Roman"/>
                <a:ea typeface="Times New Roman" panose="02020603050405020304" pitchFamily="18" charset="0"/>
              </a:rPr>
              <a:t>                                D.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 New Roman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CEAAC92B-23A0-4189-B88B-BCEB4C0E5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777" y="4431735"/>
            <a:ext cx="284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2039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đẹp tạo nên một Slide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23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entagon 8">
            <a:hlinkClick r:id="rId3" action="ppaction://hlinksldjump"/>
          </p:cNvPr>
          <p:cNvSpPr/>
          <p:nvPr/>
        </p:nvSpPr>
        <p:spPr>
          <a:xfrm flipH="1">
            <a:off x="9720566" y="5960954"/>
            <a:ext cx="1873580" cy="652803"/>
          </a:xfrm>
          <a:prstGeom prst="homePlate">
            <a:avLst/>
          </a:prstGeom>
          <a:solidFill>
            <a:schemeClr val="accent2">
              <a:lumMod val="40000"/>
              <a:lumOff val="60000"/>
              <a:alpha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80">
              <a:defRPr/>
            </a:pPr>
            <a:r>
              <a:rPr lang="en-US" sz="2267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DF07DE-07E5-4E2B-BD96-8D67683ED083}"/>
                  </a:ext>
                </a:extLst>
              </p:cNvPr>
              <p:cNvSpPr txBox="1"/>
              <p:nvPr/>
            </p:nvSpPr>
            <p:spPr>
              <a:xfrm>
                <a:off x="492044" y="395259"/>
                <a:ext cx="11102102" cy="22483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8804">
                  <a:lnSpc>
                    <a:spcPct val="11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vi-VN" sz="3733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Câu </a:t>
                </a:r>
                <a:r>
                  <a:rPr lang="en-US" sz="3733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3</a:t>
                </a:r>
                <a:r>
                  <a:rPr lang="vi-VN" sz="3733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 </a:t>
                </a:r>
                <a:r>
                  <a:rPr lang="vi-VN" sz="3600" b="1" dirty="0">
                    <a:latin typeface="+mj-lt"/>
                  </a:rPr>
                  <a:t>Cho các hàm số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vi-VN" sz="3600" b="1" dirty="0">
                    <a:latin typeface="+mj-lt"/>
                  </a:rPr>
                  <a:t>. Tìm các giá trị của a </a:t>
                </a:r>
                <a14:m>
                  <m:oMath xmlns:m="http://schemas.openxmlformats.org/officeDocument/2006/math">
                    <m:r>
                      <a:rPr lang="vi-VN" sz="3600" b="1" i="1" dirty="0" smtClean="0">
                        <a:latin typeface="Cambria Math" panose="02040503050406030204" pitchFamily="18" charset="0"/>
                      </a:rPr>
                      <m:t>để 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vi-VN" sz="3600" b="1" i="1" dirty="0" smtClean="0"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endParaRPr lang="en-US" sz="3600" b="1" dirty="0">
                  <a:latin typeface="+mj-lt"/>
                </a:endParaRPr>
              </a:p>
              <a:p>
                <a:pPr algn="just" defTabSz="1218804">
                  <a:lnSpc>
                    <a:spcPct val="11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endParaRPr lang="en-US" sz="3733" dirty="0">
                  <a:solidFill>
                    <a:srgbClr val="FF0000"/>
                  </a:solidFill>
                  <a:latin typeface="Calibri Light" panose="020F0302020204030204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DF07DE-07E5-4E2B-BD96-8D67683ED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44" y="395259"/>
                <a:ext cx="11102102" cy="2248308"/>
              </a:xfrm>
              <a:prstGeom prst="rect">
                <a:avLst/>
              </a:prstGeom>
              <a:blipFill>
                <a:blip r:embed="rId4"/>
                <a:stretch>
                  <a:fillRect l="-1812" t="-2981" r="-1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362DA0F1-4F33-4263-BF63-6F771BBF3931}"/>
              </a:ext>
            </a:extLst>
          </p:cNvPr>
          <p:cNvSpPr/>
          <p:nvPr/>
        </p:nvSpPr>
        <p:spPr>
          <a:xfrm>
            <a:off x="7852354" y="3945935"/>
            <a:ext cx="528059" cy="5280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40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4A59ACBE-14D9-4AA2-9434-77F0AFFB3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777" y="4431735"/>
            <a:ext cx="284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nl-NL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Object 1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39C908-0F26-464D-B29F-724438E670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42134"/>
              </p:ext>
            </p:extLst>
          </p:nvPr>
        </p:nvGraphicFramePr>
        <p:xfrm>
          <a:off x="3902498" y="2459919"/>
          <a:ext cx="1447459" cy="735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55138" imgH="177569" progId="Equation.DSMT4">
                  <p:embed/>
                </p:oleObj>
              </mc:Choice>
              <mc:Fallback>
                <p:oleObj name="Equation" r:id="rId5" imgW="355138" imgH="177569" progId="Equation.DSMT4">
                  <p:embed/>
                  <p:pic>
                    <p:nvPicPr>
                      <p:cNvPr id="0" name="Object 4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2498" y="2459919"/>
                        <a:ext cx="1447459" cy="7359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1998DE-C53E-4EC9-A1BC-F2920C91C1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253180"/>
              </p:ext>
            </p:extLst>
          </p:nvPr>
        </p:nvGraphicFramePr>
        <p:xfrm>
          <a:off x="8801100" y="3792538"/>
          <a:ext cx="1323975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42720" imgH="177480" progId="Equation.DSMT4">
                  <p:embed/>
                </p:oleObj>
              </mc:Choice>
              <mc:Fallback>
                <p:oleObj name="Equation" r:id="rId7" imgW="342720" imgH="177480" progId="Equation.DSMT4">
                  <p:embed/>
                  <p:pic>
                    <p:nvPicPr>
                      <p:cNvPr id="0" name="Object 3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01100" y="3792538"/>
                        <a:ext cx="1323975" cy="735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301962-152E-4CDC-BC1B-3EE9F17CDC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794682"/>
              </p:ext>
            </p:extLst>
          </p:nvPr>
        </p:nvGraphicFramePr>
        <p:xfrm>
          <a:off x="3947017" y="3859866"/>
          <a:ext cx="1521058" cy="85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80835" imgH="203112" progId="Equation.DSMT4">
                  <p:embed/>
                </p:oleObj>
              </mc:Choice>
              <mc:Fallback>
                <p:oleObj name="Equation" r:id="rId9" imgW="380835" imgH="203112" progId="Equation.DSMT4">
                  <p:embed/>
                  <p:pic>
                    <p:nvPicPr>
                      <p:cNvPr id="0" name="Object 2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7017" y="3859866"/>
                        <a:ext cx="1521058" cy="8586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OPL20U25GSXzBJYl68kk8uQGfFKzs7yb1M4KJWUiLk6ZEvGF+qCIPSnY57AbBFCvTW2023.04.6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45CE42-00F1-4A3F-BEA8-947C4920F5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7685253"/>
              </p:ext>
            </p:extLst>
          </p:nvPr>
        </p:nvGraphicFramePr>
        <p:xfrm>
          <a:off x="8380413" y="2433638"/>
          <a:ext cx="1700212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31640" imgH="177480" progId="Equation.DSMT4">
                  <p:embed/>
                </p:oleObj>
              </mc:Choice>
              <mc:Fallback>
                <p:oleObj name="Equation" r:id="rId11" imgW="431640" imgH="177480" progId="Equation.DSMT4">
                  <p:embed/>
                  <p:pic>
                    <p:nvPicPr>
                      <p:cNvPr id="0" name="Object 1" descr="OPL20U25GSXzBJYl68kk8uQGfFKzs7yb1M4KJWUiLk6ZEvGF+qCIPSnY57AbBFCvTW2023.04.69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0413" y="2433638"/>
                        <a:ext cx="1700212" cy="735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5">
            <a:extLst>
              <a:ext uri="{FF2B5EF4-FFF2-40B4-BE49-F238E27FC236}">
                <a16:creationId xmlns:a16="http://schemas.microsoft.com/office/drawing/2014/main" id="{D56561CD-0BF0-4F0F-8D81-0BADC9527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1055" y="2574281"/>
            <a:ext cx="7889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</a:rPr>
              <a:t>A. 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New Roman"/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9299D15D-8C41-403B-8C8D-E6F1A2A02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493" y="2595839"/>
            <a:ext cx="6639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</a:rPr>
              <a:t>B.</a:t>
            </a:r>
            <a:r>
              <a:rPr kumimoji="0" lang="nl-NL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endParaRPr kumimoji="0" lang="nl-NL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New Roman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CC56EE29-7AC1-4001-A591-404B2E053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1055" y="3488742"/>
            <a:ext cx="260840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</a:tabLs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</a:rPr>
              <a:t>	                    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New Roman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</a:tabLs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</a:rPr>
              <a:t>C.</a:t>
            </a:r>
            <a:r>
              <a:rPr kumimoji="0" lang="nl-NL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endParaRPr kumimoji="0" lang="nl-NL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New Roman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FAF574FC-84E0-4F05-A17C-E5FA30848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493" y="3885646"/>
            <a:ext cx="6864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</a:rPr>
              <a:t>D.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 New Roman"/>
                <a:ea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113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ooks Classic 16x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01059.potx" id="{C5FD5170-17AC-4815-968A-FDC1AAB6E99D}" vid="{74C691A5-1550-4555-B870-169F3443F41D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2560</TotalTime>
  <Words>1958</Words>
  <Application>Microsoft Office PowerPoint</Application>
  <PresentationFormat>Widescreen</PresentationFormat>
  <Paragraphs>267</Paragraphs>
  <Slides>27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VNI-Times</vt:lpstr>
      <vt:lpstr>ITC Avant Garde Std Bk</vt:lpstr>
      <vt:lpstr>Times    New Roman</vt:lpstr>
      <vt:lpstr>Calibri</vt:lpstr>
      <vt:lpstr>Arial</vt:lpstr>
      <vt:lpstr>Constantia</vt:lpstr>
      <vt:lpstr>DengXian</vt:lpstr>
      <vt:lpstr>Times  New Roman</vt:lpstr>
      <vt:lpstr>Calibri Light</vt:lpstr>
      <vt:lpstr>Times New Roman</vt:lpstr>
      <vt:lpstr>Times   New Roman</vt:lpstr>
      <vt:lpstr>Cambria Math</vt:lpstr>
      <vt:lpstr>Comic Sans MS</vt:lpstr>
      <vt:lpstr>Times     New Roman</vt:lpstr>
      <vt:lpstr>Office Theme</vt:lpstr>
      <vt:lpstr>Books Classic 16x9</vt:lpstr>
      <vt:lpstr>2_Office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VẬN DỤNG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2: Thứ tự trong tập hợp số nguyên</dc:title>
  <dc:creator>Le Minh Doan</dc:creator>
  <cp:lastModifiedBy>Thanh Hung</cp:lastModifiedBy>
  <cp:revision>107</cp:revision>
  <dcterms:created xsi:type="dcterms:W3CDTF">2021-08-09T07:59:18Z</dcterms:created>
  <dcterms:modified xsi:type="dcterms:W3CDTF">2024-08-26T16:32:27Z</dcterms:modified>
</cp:coreProperties>
</file>