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8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76" r:id="rId13"/>
    <p:sldId id="273" r:id="rId14"/>
    <p:sldId id="27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CF07-1CEE-4B93-B23A-293C323289E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C4C1-B31B-45DD-8206-CC01494C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2.wav"/><Relationship Id="rId7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738" y="289046"/>
            <a:ext cx="120932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r>
              <a:rPr lang="vi-VN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150 m/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1 800 m.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5B83D-C709-D8D1-2230-3216ED3C5061}"/>
              </a:ext>
            </a:extLst>
          </p:cNvPr>
          <p:cNvSpPr txBox="1"/>
          <p:nvPr/>
        </p:nvSpPr>
        <p:spPr>
          <a:xfrm>
            <a:off x="0" y="3526844"/>
            <a:ext cx="173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75" y="4201615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+mj-lt"/>
              </a:rPr>
              <a:t>Công thức quãng đường chạy bằng tốc độ nhân với thời gian chạy.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38" y="4802582"/>
            <a:ext cx="12213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+mj-lt"/>
              </a:rPr>
              <a:t>a) Quãng đường bạn An chạy được trong x phút với tốc độ 150 m/phút là: 150x (m).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8738" y="5344733"/>
            <a:ext cx="118786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1 800 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(m/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33903"/>
              </p:ext>
            </p:extLst>
          </p:nvPr>
        </p:nvGraphicFramePr>
        <p:xfrm>
          <a:off x="866775" y="5709388"/>
          <a:ext cx="777899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393480" progId="Equation.DSMT4">
                  <p:embed/>
                </p:oleObj>
              </mc:Choice>
              <mc:Fallback>
                <p:oleObj name="Equation" r:id="rId2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5709388"/>
                        <a:ext cx="777899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4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9" y="141669"/>
            <a:ext cx="562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1068947"/>
            <a:ext cx="11487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32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6" name="A"/>
          <p:cNvSpPr/>
          <p:nvPr/>
        </p:nvSpPr>
        <p:spPr>
          <a:xfrm flipH="1">
            <a:off x="5557019" y="296674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 ( tuổi)</a:t>
            </a:r>
          </a:p>
        </p:txBody>
      </p:sp>
      <p:sp>
        <p:nvSpPr>
          <p:cNvPr id="7" name="B"/>
          <p:cNvSpPr/>
          <p:nvPr/>
        </p:nvSpPr>
        <p:spPr>
          <a:xfrm>
            <a:off x="1035140" y="413151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 ( tuổi)</a:t>
            </a:r>
          </a:p>
        </p:txBody>
      </p:sp>
      <p:sp>
        <p:nvSpPr>
          <p:cNvPr id="8" name="D"/>
          <p:cNvSpPr/>
          <p:nvPr/>
        </p:nvSpPr>
        <p:spPr>
          <a:xfrm flipH="1">
            <a:off x="5561326" y="413151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 ( tuổi)</a:t>
            </a:r>
          </a:p>
        </p:txBody>
      </p:sp>
      <p:sp>
        <p:nvSpPr>
          <p:cNvPr id="9" name="B"/>
          <p:cNvSpPr/>
          <p:nvPr/>
        </p:nvSpPr>
        <p:spPr>
          <a:xfrm>
            <a:off x="1035140" y="296674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( tuổi)</a:t>
            </a:r>
          </a:p>
        </p:txBody>
      </p:sp>
    </p:spTree>
    <p:extLst>
      <p:ext uri="{BB962C8B-B14F-4D97-AF65-F5344CB8AC3E}">
        <p14:creationId xmlns:p14="http://schemas.microsoft.com/office/powerpoint/2010/main" val="16892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9" y="141669"/>
            <a:ext cx="562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1068947"/>
            <a:ext cx="11487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32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</a:t>
            </a:r>
            <a:r>
              <a:rPr lang="en-US" sz="3200" b="0" i="0" dirty="0" err="1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20 năm nữa</a:t>
            </a:r>
            <a:endParaRPr lang="en-US" sz="3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1197889" y="419590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x+20 ( tuổi)</a:t>
            </a:r>
          </a:p>
        </p:txBody>
      </p:sp>
      <p:sp>
        <p:nvSpPr>
          <p:cNvPr id="11" name="B"/>
          <p:cNvSpPr/>
          <p:nvPr/>
        </p:nvSpPr>
        <p:spPr>
          <a:xfrm>
            <a:off x="1197889" y="304140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4x+20 ( tuổi)</a:t>
            </a:r>
          </a:p>
        </p:txBody>
      </p:sp>
      <p:sp>
        <p:nvSpPr>
          <p:cNvPr id="12" name="C"/>
          <p:cNvSpPr/>
          <p:nvPr/>
        </p:nvSpPr>
        <p:spPr>
          <a:xfrm flipH="1">
            <a:off x="5697997" y="3031134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3x+20 ( tuổi)</a:t>
            </a:r>
          </a:p>
        </p:txBody>
      </p:sp>
      <p:sp>
        <p:nvSpPr>
          <p:cNvPr id="13" name="D"/>
          <p:cNvSpPr/>
          <p:nvPr/>
        </p:nvSpPr>
        <p:spPr>
          <a:xfrm flipH="1">
            <a:off x="5719768" y="4195905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2x+20 ( tuổi)</a:t>
            </a:r>
          </a:p>
        </p:txBody>
      </p:sp>
    </p:spTree>
    <p:extLst>
      <p:ext uri="{BB962C8B-B14F-4D97-AF65-F5344CB8AC3E}">
        <p14:creationId xmlns:p14="http://schemas.microsoft.com/office/powerpoint/2010/main" val="27403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9" y="141669"/>
            <a:ext cx="562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"/>
          <p:cNvSpPr/>
          <p:nvPr/>
        </p:nvSpPr>
        <p:spPr>
          <a:xfrm flipH="1">
            <a:off x="5677236" y="417943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 ( km)</a:t>
            </a:r>
          </a:p>
        </p:txBody>
      </p:sp>
      <p:sp>
        <p:nvSpPr>
          <p:cNvPr id="7" name="B"/>
          <p:cNvSpPr/>
          <p:nvPr/>
        </p:nvSpPr>
        <p:spPr>
          <a:xfrm>
            <a:off x="1035140" y="413151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18x (km)</a:t>
            </a:r>
          </a:p>
        </p:txBody>
      </p:sp>
      <p:sp>
        <p:nvSpPr>
          <p:cNvPr id="8" name="D"/>
          <p:cNvSpPr/>
          <p:nvPr/>
        </p:nvSpPr>
        <p:spPr>
          <a:xfrm flipH="1">
            <a:off x="5677236" y="2964133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 (km)</a:t>
            </a:r>
          </a:p>
        </p:txBody>
      </p:sp>
      <p:sp>
        <p:nvSpPr>
          <p:cNvPr id="9" name="B"/>
          <p:cNvSpPr/>
          <p:nvPr/>
        </p:nvSpPr>
        <p:spPr>
          <a:xfrm>
            <a:off x="1035140" y="296674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 (km)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788" y="941020"/>
            <a:ext cx="11578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 x (km/h) là vận tốc của một ô tô. Khi đó quãng đường ô tô đi được trong 6 giờ là … (km)</a:t>
            </a:r>
          </a:p>
        </p:txBody>
      </p:sp>
    </p:spTree>
    <p:extLst>
      <p:ext uri="{BB962C8B-B14F-4D97-AF65-F5344CB8AC3E}">
        <p14:creationId xmlns:p14="http://schemas.microsoft.com/office/powerpoint/2010/main" val="36434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9" y="141669"/>
            <a:ext cx="562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1176118" y="3031134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h )</a:t>
            </a:r>
          </a:p>
        </p:txBody>
      </p:sp>
      <p:sp>
        <p:nvSpPr>
          <p:cNvPr id="11" name="B"/>
          <p:cNvSpPr/>
          <p:nvPr/>
        </p:nvSpPr>
        <p:spPr>
          <a:xfrm>
            <a:off x="1197889" y="419590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h )</a:t>
            </a:r>
          </a:p>
        </p:txBody>
      </p:sp>
      <p:sp>
        <p:nvSpPr>
          <p:cNvPr id="12" name="C"/>
          <p:cNvSpPr/>
          <p:nvPr/>
        </p:nvSpPr>
        <p:spPr>
          <a:xfrm flipH="1">
            <a:off x="5697997" y="3031134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 h )</a:t>
            </a:r>
          </a:p>
        </p:txBody>
      </p:sp>
      <p:sp>
        <p:nvSpPr>
          <p:cNvPr id="13" name="D"/>
          <p:cNvSpPr/>
          <p:nvPr/>
        </p:nvSpPr>
        <p:spPr>
          <a:xfrm flipH="1">
            <a:off x="5719768" y="4195905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h 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96555"/>
            <a:ext cx="12011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32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Gọi x (km/h) là vận tốc của một ô tô. Khi đó thời gian để ô tô đi được quãng đường 120 km là … (h)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49282"/>
              </p:ext>
            </p:extLst>
          </p:nvPr>
        </p:nvGraphicFramePr>
        <p:xfrm>
          <a:off x="7583488" y="4127190"/>
          <a:ext cx="6111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127190"/>
                        <a:ext cx="611187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6809"/>
              </p:ext>
            </p:extLst>
          </p:nvPr>
        </p:nvGraphicFramePr>
        <p:xfrm>
          <a:off x="2489871" y="4127191"/>
          <a:ext cx="6111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871" y="4127191"/>
                        <a:ext cx="611187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8818"/>
              </p:ext>
            </p:extLst>
          </p:nvPr>
        </p:nvGraphicFramePr>
        <p:xfrm>
          <a:off x="2490620" y="2999045"/>
          <a:ext cx="6111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393480" progId="Equation.DSMT4">
                  <p:embed/>
                </p:oleObj>
              </mc:Choice>
              <mc:Fallback>
                <p:oleObj name="Equation" r:id="rId8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620" y="2999045"/>
                        <a:ext cx="611187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320361"/>
              </p:ext>
            </p:extLst>
          </p:nvPr>
        </p:nvGraphicFramePr>
        <p:xfrm>
          <a:off x="7561948" y="2999045"/>
          <a:ext cx="6111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948" y="2999045"/>
                        <a:ext cx="611187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1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">
            <a:extLst>
              <a:ext uri="{FF2B5EF4-FFF2-40B4-BE49-F238E27FC236}">
                <a16:creationId xmlns:a16="http://schemas.microsoft.com/office/drawing/2014/main" id="{F6E5B8FE-C520-0E42-4A3D-9A43190E1405}"/>
              </a:ext>
            </a:extLst>
          </p:cNvPr>
          <p:cNvSpPr/>
          <p:nvPr/>
        </p:nvSpPr>
        <p:spPr>
          <a:xfrm>
            <a:off x="685800" y="990601"/>
            <a:ext cx="985838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6" descr="BACK027">
            <a:extLst>
              <a:ext uri="{FF2B5EF4-FFF2-40B4-BE49-F238E27FC236}">
                <a16:creationId xmlns:a16="http://schemas.microsoft.com/office/drawing/2014/main" id="{92A7B945-D5BE-BD45-F028-B9B6286A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divide">
            <a:extLst>
              <a:ext uri="{FF2B5EF4-FFF2-40B4-BE49-F238E27FC236}">
                <a16:creationId xmlns:a16="http://schemas.microsoft.com/office/drawing/2014/main" id="{05CF59B1-31C3-0D20-00C6-11F81CAC2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885DE3B4-D16F-1DFE-0182-840268961018}"/>
              </a:ext>
            </a:extLst>
          </p:cNvPr>
          <p:cNvSpPr/>
          <p:nvPr/>
        </p:nvSpPr>
        <p:spPr>
          <a:xfrm>
            <a:off x="0" y="75157"/>
            <a:ext cx="12192000" cy="685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CÁCH LẬP PHƯƠNG TRÌNH BẬC NHẤT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19;p4" descr="child001 - 04 01">
            <a:extLst>
              <a:ext uri="{FF2B5EF4-FFF2-40B4-BE49-F238E27FC236}">
                <a16:creationId xmlns:a16="http://schemas.microsoft.com/office/drawing/2014/main" id="{E41B88F1-DED6-6CB9-E548-5BAEFCD975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6964" y="124706"/>
            <a:ext cx="1143000" cy="111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0;p4" descr="child001 - 04 02">
            <a:extLst>
              <a:ext uri="{FF2B5EF4-FFF2-40B4-BE49-F238E27FC236}">
                <a16:creationId xmlns:a16="http://schemas.microsoft.com/office/drawing/2014/main" id="{81DA0FCE-69C5-96FA-4A43-963FA88BE5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976" y="-76200"/>
            <a:ext cx="782534" cy="11160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52">
            <a:extLst>
              <a:ext uri="{FF2B5EF4-FFF2-40B4-BE49-F238E27FC236}">
                <a16:creationId xmlns:a16="http://schemas.microsoft.com/office/drawing/2014/main" id="{9F5A9855-EC34-C9E0-EE03-ADBBC665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4" y="1166813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85D75130-B4C8-4BA4-3756-2026F08A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189037"/>
            <a:ext cx="3843338" cy="814388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F6E5B8FE-C520-0E42-4A3D-9A43190E1405}"/>
              </a:ext>
            </a:extLst>
          </p:cNvPr>
          <p:cNvSpPr/>
          <p:nvPr/>
        </p:nvSpPr>
        <p:spPr>
          <a:xfrm>
            <a:off x="838200" y="1143001"/>
            <a:ext cx="985838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B361B0B5-7BF8-D09D-4B18-3E8BD021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1" y="1233488"/>
            <a:ext cx="811213" cy="811213"/>
          </a:xfrm>
          <a:prstGeom prst="ellipse">
            <a:avLst/>
          </a:prstGeom>
          <a:gradFill rotWithShape="0">
            <a:gsLst>
              <a:gs pos="0">
                <a:srgbClr val="0CB100"/>
              </a:gs>
              <a:gs pos="46822">
                <a:srgbClr val="67CE02"/>
              </a:gs>
              <a:gs pos="99075">
                <a:srgbClr val="C3EA03"/>
              </a:gs>
              <a:gs pos="100000">
                <a:srgbClr val="C3EA03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91D40167-A5F1-96B3-490A-7A19233BE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06537"/>
            <a:ext cx="28654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sp>
        <p:nvSpPr>
          <p:cNvPr id="17" name="TextBox 52">
            <a:extLst>
              <a:ext uri="{FF2B5EF4-FFF2-40B4-BE49-F238E27FC236}">
                <a16:creationId xmlns:a16="http://schemas.microsoft.com/office/drawing/2014/main" id="{9F5A9855-EC34-C9E0-EE03-ADBBC665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4" y="1319213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E88F0C-21B9-94DA-99BC-253A4A34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330583"/>
            <a:ext cx="739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78719" y="22576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lại nội dung bài đã học</a:t>
            </a:r>
            <a:endParaRPr lang="en-US" altLang="en-US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cho tiết sau </a:t>
            </a:r>
            <a:r>
              <a:rPr lang="nl-NL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bài toán bằng cách lập phương trình bậc nhất</a:t>
            </a:r>
            <a:r>
              <a:rPr lang="nl-NL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9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-15805" y="534184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990" y="1285108"/>
            <a:ext cx="11993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CÁCH LẬP PHƯƠNG TRÌNH BẬC NHẤT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64" y="410308"/>
            <a:ext cx="958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CHƯƠNG 6: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PHƯƠNG TRÌNH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080A5-7D59-E9F6-D406-424D02915851}"/>
              </a:ext>
            </a:extLst>
          </p:cNvPr>
          <p:cNvSpPr txBox="1"/>
          <p:nvPr/>
        </p:nvSpPr>
        <p:spPr>
          <a:xfrm>
            <a:off x="4813343" y="2713906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5138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24E8B5E-B427-4780-B3E4-FB0ABAD5A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12192000" cy="6855520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8D9DCC77-18E6-4882-B91C-69804E885730}"/>
              </a:ext>
            </a:extLst>
          </p:cNvPr>
          <p:cNvSpPr txBox="1"/>
          <p:nvPr/>
        </p:nvSpPr>
        <p:spPr>
          <a:xfrm>
            <a:off x="4204751" y="1045398"/>
            <a:ext cx="4146132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spc="-151" dirty="0">
                <a:solidFill>
                  <a:srgbClr val="FF0000"/>
                </a:solidFill>
                <a:latin typeface="Times New Roman" pitchFamily="18" charset="0"/>
                <a:ea typeface="华文行楷" panose="02010800040101010101" pitchFamily="2" charset="-122"/>
                <a:cs typeface="Times New Roman" pitchFamily="18" charset="0"/>
              </a:rPr>
              <a:t>KHỞI ĐỘNG</a:t>
            </a:r>
            <a:endParaRPr lang="zh-CN" altLang="en-US" sz="5400" b="1" spc="-151" dirty="0">
              <a:solidFill>
                <a:srgbClr val="FF0000"/>
              </a:solidFill>
              <a:latin typeface="Times New Roman" pitchFamily="18" charset="0"/>
              <a:ea typeface="华文行楷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F51493-FDC9-5B66-4605-40394BA6E9C6}"/>
              </a:ext>
            </a:extLst>
          </p:cNvPr>
          <p:cNvSpPr/>
          <p:nvPr/>
        </p:nvSpPr>
        <p:spPr>
          <a:xfrm>
            <a:off x="0" y="430531"/>
            <a:ext cx="3491619" cy="1112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8773" y="222386"/>
            <a:ext cx="8452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15%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1 275 000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  <p:sp>
        <p:nvSpPr>
          <p:cNvPr id="4" name="Star: 12 Points 5">
            <a:extLst>
              <a:ext uri="{FF2B5EF4-FFF2-40B4-BE49-F238E27FC236}">
                <a16:creationId xmlns:a16="http://schemas.microsoft.com/office/drawing/2014/main" id="{8B394C78-07F6-D8CE-29F5-DE3AF4A53FC9}"/>
              </a:ext>
            </a:extLst>
          </p:cNvPr>
          <p:cNvSpPr/>
          <p:nvPr/>
        </p:nvSpPr>
        <p:spPr>
          <a:xfrm>
            <a:off x="97154" y="1543051"/>
            <a:ext cx="1979296" cy="581048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774" y="2039504"/>
            <a:ext cx="913423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72009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94394"/>
            <a:ext cx="1162262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72009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15%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49310"/>
            <a:ext cx="1209484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72009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767" y="2704489"/>
            <a:ext cx="654538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00025" algn="l"/>
                <a:tab pos="72009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076" y="3978297"/>
            <a:ext cx="808747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00025" algn="l"/>
                <a:tab pos="72009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15%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155" y="5581427"/>
            <a:ext cx="376898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00025" algn="l"/>
                <a:tab pos="72009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77447"/>
              </p:ext>
            </p:extLst>
          </p:nvPr>
        </p:nvGraphicFramePr>
        <p:xfrm>
          <a:off x="4576167" y="5542003"/>
          <a:ext cx="4030849" cy="90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393700" progId="Equation.DSMT4">
                  <p:embed/>
                </p:oleObj>
              </mc:Choice>
              <mc:Fallback>
                <p:oleObj name="Equation" r:id="rId2" imgW="1739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167" y="5542003"/>
                        <a:ext cx="4030849" cy="909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693048" y="5703417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40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" grpId="1"/>
      <p:bldP spid="6" grpId="0" build="allAtOnce"/>
      <p:bldP spid="7" grpId="0"/>
      <p:bldP spid="7" grpId="1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644092" y="2780974"/>
            <a:ext cx="10903815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 HÌNH THÀNH KIẾN THỨC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5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95" y="1576321"/>
            <a:ext cx="12192000" cy="300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(m),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20m.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Chu vi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B83D-C709-D8D1-2230-3216ED3C5061}"/>
              </a:ext>
            </a:extLst>
          </p:cNvPr>
          <p:cNvSpPr txBox="1"/>
          <p:nvPr/>
        </p:nvSpPr>
        <p:spPr>
          <a:xfrm>
            <a:off x="4954859" y="3607344"/>
            <a:ext cx="173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1985" y="4271236"/>
            <a:ext cx="2408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84391"/>
              </p:ext>
            </p:extLst>
          </p:nvPr>
        </p:nvGraphicFramePr>
        <p:xfrm>
          <a:off x="8099196" y="4242540"/>
          <a:ext cx="1842543" cy="66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53890" progId="Equation.DSMT4">
                  <p:embed/>
                </p:oleObj>
              </mc:Choice>
              <mc:Fallback>
                <p:oleObj name="Equation" r:id="rId2" imgW="723586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196" y="4242540"/>
                        <a:ext cx="1842543" cy="667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54280" y="5121625"/>
            <a:ext cx="195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Chu vi: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94900"/>
              </p:ext>
            </p:extLst>
          </p:nvPr>
        </p:nvGraphicFramePr>
        <p:xfrm>
          <a:off x="7801090" y="5121625"/>
          <a:ext cx="4073264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400" imgH="254000" progId="Equation.DSMT4">
                  <p:embed/>
                </p:oleObj>
              </mc:Choice>
              <mc:Fallback>
                <p:oleObj name="Equation" r:id="rId4" imgW="18034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090" y="5121625"/>
                        <a:ext cx="4073264" cy="58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13064" y="5945536"/>
            <a:ext cx="2339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15165"/>
              </p:ext>
            </p:extLst>
          </p:nvPr>
        </p:nvGraphicFramePr>
        <p:xfrm>
          <a:off x="7801090" y="5968459"/>
          <a:ext cx="3790961" cy="62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400" imgH="279400" progId="Equation.DSMT4">
                  <p:embed/>
                </p:oleObj>
              </mc:Choice>
              <mc:Fallback>
                <p:oleObj name="Equation" r:id="rId6" imgW="16764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090" y="5968459"/>
                        <a:ext cx="3790961" cy="625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18982" y="15393"/>
            <a:ext cx="11993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CÁCH LẬP PHƯƠNG TRÌNH BẬC NHẤT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888" y="1081454"/>
            <a:ext cx="94788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5691"/>
            <a:ext cx="94788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" y="3317789"/>
            <a:ext cx="6901951" cy="1725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972"/>
            <a:ext cx="9927697" cy="1034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33"/>
            <a:ext cx="11766219" cy="24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8642"/>
            <a:ext cx="11917590" cy="3332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3 500 000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4788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994090"/>
              </p:ext>
            </p:extLst>
          </p:nvPr>
        </p:nvGraphicFramePr>
        <p:xfrm>
          <a:off x="2992231" y="5736719"/>
          <a:ext cx="5263873" cy="105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6900" imgH="482600" progId="Equation.DSMT4">
                  <p:embed/>
                </p:oleObj>
              </mc:Choice>
              <mc:Fallback>
                <p:oleObj name="Equation" r:id="rId2" imgW="3136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231" y="5736719"/>
                        <a:ext cx="5263873" cy="105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989" y="4561478"/>
            <a:ext cx="52081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66014"/>
            <a:ext cx="101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5B83D-C709-D8D1-2230-3216ED3C5061}"/>
              </a:ext>
            </a:extLst>
          </p:cNvPr>
          <p:cNvSpPr txBox="1"/>
          <p:nvPr/>
        </p:nvSpPr>
        <p:spPr>
          <a:xfrm>
            <a:off x="0" y="3972961"/>
            <a:ext cx="173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366734"/>
              </p:ext>
            </p:extLst>
          </p:nvPr>
        </p:nvGraphicFramePr>
        <p:xfrm>
          <a:off x="3976070" y="4642794"/>
          <a:ext cx="1947651" cy="44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03112" progId="Equation.DSMT4">
                  <p:embed/>
                </p:oleObj>
              </mc:Choice>
              <mc:Fallback>
                <p:oleObj name="Equation" r:id="rId4" imgW="90130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070" y="4642794"/>
                        <a:ext cx="1947651" cy="441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23721" y="4561478"/>
            <a:ext cx="1412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44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1144516" y="2831364"/>
            <a:ext cx="10385852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 THỰC HÀNH VÀ VẬN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1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821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 Hung</cp:lastModifiedBy>
  <cp:revision>16</cp:revision>
  <dcterms:created xsi:type="dcterms:W3CDTF">2023-07-05T07:16:52Z</dcterms:created>
  <dcterms:modified xsi:type="dcterms:W3CDTF">2024-08-26T17:08:25Z</dcterms:modified>
</cp:coreProperties>
</file>