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083" r:id="rId2"/>
    <p:sldId id="256" r:id="rId3"/>
    <p:sldId id="279" r:id="rId4"/>
    <p:sldId id="260" r:id="rId5"/>
    <p:sldId id="277" r:id="rId6"/>
    <p:sldId id="262" r:id="rId7"/>
    <p:sldId id="261" r:id="rId8"/>
    <p:sldId id="278" r:id="rId9"/>
    <p:sldId id="263" r:id="rId10"/>
    <p:sldId id="264" r:id="rId11"/>
    <p:sldId id="280" r:id="rId12"/>
    <p:sldId id="265" r:id="rId13"/>
    <p:sldId id="281" r:id="rId14"/>
    <p:sldId id="282" r:id="rId15"/>
    <p:sldId id="283"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43714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40198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2520901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210636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4FCF07-1CEE-4B93-B23A-293C323289E5}"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237432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4FCF07-1CEE-4B93-B23A-293C323289E5}"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402983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4FCF07-1CEE-4B93-B23A-293C323289E5}"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37716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4FCF07-1CEE-4B93-B23A-293C323289E5}" type="datetimeFigureOut">
              <a:rPr lang="en-US" smtClean="0"/>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98450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FCF07-1CEE-4B93-B23A-293C323289E5}" type="datetimeFigureOut">
              <a:rPr lang="en-US" smtClean="0"/>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428620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4FCF07-1CEE-4B93-B23A-293C323289E5}"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66883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4FCF07-1CEE-4B93-B23A-293C323289E5}"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1C4C1-B31B-45DD-8206-CC01494CA0FF}" type="slidenum">
              <a:rPr lang="en-US" smtClean="0"/>
              <a:t>‹#›</a:t>
            </a:fld>
            <a:endParaRPr lang="en-US"/>
          </a:p>
        </p:txBody>
      </p:sp>
    </p:spTree>
    <p:extLst>
      <p:ext uri="{BB962C8B-B14F-4D97-AF65-F5344CB8AC3E}">
        <p14:creationId xmlns:p14="http://schemas.microsoft.com/office/powerpoint/2010/main" val="18571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FCF07-1CEE-4B93-B23A-293C323289E5}" type="datetimeFigureOut">
              <a:rPr lang="en-US" smtClean="0"/>
              <a:t>8/27/2024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1C4C1-B31B-45DD-8206-CC01494CA0FF}" type="slidenum">
              <a:rPr lang="en-US" smtClean="0"/>
              <a:t>‹#›</a:t>
            </a:fld>
            <a:endParaRPr lang="en-US"/>
          </a:p>
        </p:txBody>
      </p:sp>
    </p:spTree>
    <p:extLst>
      <p:ext uri="{BB962C8B-B14F-4D97-AF65-F5344CB8AC3E}">
        <p14:creationId xmlns:p14="http://schemas.microsoft.com/office/powerpoint/2010/main" val="2272452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2.w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2.bin"/><Relationship Id="rId14" Type="http://schemas.openxmlformats.org/officeDocument/2006/relationships/image" Target="../media/image23.wmf"/></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oleObject" Target="../embeddings/oleObject16.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wmf"/><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wmf"/><Relationship Id="rId7" Type="http://schemas.openxmlformats.org/officeDocument/2006/relationships/image" Target="../media/image6.wmf"/><Relationship Id="rId12"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oleObject" Target="../embeddings/oleObject6.bin"/><Relationship Id="rId5" Type="http://schemas.openxmlformats.org/officeDocument/2006/relationships/image" Target="../media/image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90F5F-231D-8CC3-1537-C830A6A0F3B8}"/>
              </a:ext>
            </a:extLst>
          </p:cNvPr>
          <p:cNvPicPr>
            <a:picLocks noChangeAspect="1"/>
          </p:cNvPicPr>
          <p:nvPr/>
        </p:nvPicPr>
        <p:blipFill>
          <a:blip r:embed="rId2"/>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8059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05B83D-C709-D8D1-2230-3216ED3C5061}"/>
              </a:ext>
            </a:extLst>
          </p:cNvPr>
          <p:cNvSpPr txBox="1"/>
          <p:nvPr/>
        </p:nvSpPr>
        <p:spPr>
          <a:xfrm>
            <a:off x="10827" y="3212203"/>
            <a:ext cx="1733550" cy="492443"/>
          </a:xfrm>
          <a:prstGeom prst="rect">
            <a:avLst/>
          </a:prstGeom>
          <a:noFill/>
        </p:spPr>
        <p:txBody>
          <a:bodyPr wrap="square" rtlCol="0">
            <a:spAutoFit/>
          </a:bodyPr>
          <a:lstStyle/>
          <a:p>
            <a:r>
              <a:rPr lang="en-US" sz="2600" b="1" dirty="0" err="1">
                <a:solidFill>
                  <a:srgbClr val="FF0000"/>
                </a:solidFill>
                <a:latin typeface="Times New Roman" panose="02020603050405020304" pitchFamily="18" charset="0"/>
                <a:cs typeface="Times New Roman" panose="02020603050405020304" pitchFamily="18" charset="0"/>
              </a:rPr>
              <a:t>Giải</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827" y="75814"/>
            <a:ext cx="11966525" cy="1384995"/>
          </a:xfrm>
          <a:prstGeom prst="rect">
            <a:avLst/>
          </a:prstGeom>
        </p:spPr>
        <p:txBody>
          <a:bodyPr wrap="square">
            <a:spAutoFit/>
          </a:bodyPr>
          <a:lstStyle/>
          <a:p>
            <a:r>
              <a:rPr lang="vi-VN" altLang="en-US" sz="2800" b="1" dirty="0">
                <a:solidFill>
                  <a:srgbClr val="FF0000"/>
                </a:solidFill>
                <a:latin typeface="Times New Roman" panose="02020603050405020304" pitchFamily="18" charset="0"/>
                <a:cs typeface="Times New Roman" panose="02020603050405020304" pitchFamily="18" charset="0"/>
              </a:rPr>
              <a:t>Thực hành 2:</a:t>
            </a:r>
            <a:r>
              <a:rPr lang="vi-VN" altLang="en-US" sz="2800" dirty="0">
                <a:latin typeface="Times New Roman" panose="02020603050405020304" pitchFamily="18" charset="0"/>
                <a:cs typeface="Times New Roman" panose="02020603050405020304" pitchFamily="18" charset="0"/>
              </a:rPr>
              <a:t> </a:t>
            </a:r>
            <a:r>
              <a:rPr lang="vi-VN" sz="2800" dirty="0">
                <a:solidFill>
                  <a:srgbClr val="333333"/>
                </a:solidFill>
                <a:latin typeface="Times New Roman" panose="02020603050405020304" pitchFamily="18" charset="0"/>
                <a:cs typeface="Times New Roman" panose="02020603050405020304" pitchFamily="18" charset="0"/>
              </a:rPr>
              <a:t>Một người mua 36 bông hoa hồng và hoa cẩm chướng hết tất cả 136800 đồng. Giá mỗi bông hoa hồng là 3000 đồng, giá mỗi bông hoa cẩm chướng là 4800 đồng. Tính số bông hoa mỗi loại.</a:t>
            </a:r>
            <a:endParaRPr lang="en-US" sz="2800" dirty="0">
              <a:latin typeface="Times New Roman" panose="02020603050405020304" pitchFamily="18" charset="0"/>
              <a:cs typeface="Times New Roman" panose="02020603050405020304" pitchFamily="18" charset="0"/>
            </a:endParaRPr>
          </a:p>
        </p:txBody>
      </p:sp>
      <p:pic>
        <p:nvPicPr>
          <p:cNvPr id="5141" name="Picture 21" descr="Giải Thực hành 2 trang 39 sgk Toán 8 tập 2 Chân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747" y="1415707"/>
            <a:ext cx="4505489" cy="17964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18163" y="3230781"/>
            <a:ext cx="5110694" cy="587853"/>
          </a:xfrm>
          <a:prstGeom prst="rect">
            <a:avLst/>
          </a:prstGeom>
        </p:spPr>
        <p:txBody>
          <a:bodyPr wrap="none">
            <a:spAutoFit/>
          </a:bodyPr>
          <a:lstStyle/>
          <a:p>
            <a:pPr>
              <a:lnSpc>
                <a:spcPct val="115000"/>
              </a:lnSpc>
              <a:spcAft>
                <a:spcPts val="1000"/>
              </a:spcAft>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bông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x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bông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647167" y="3212203"/>
            <a:ext cx="1778051" cy="523220"/>
          </a:xfrm>
          <a:prstGeom prst="rect">
            <a:avLst/>
          </a:prstGeom>
        </p:spPr>
        <p:txBody>
          <a:bodyPr wrap="none">
            <a:spAutoFit/>
          </a:bodyPr>
          <a:lstStyle/>
          <a:p>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547075504"/>
              </p:ext>
            </p:extLst>
          </p:nvPr>
        </p:nvGraphicFramePr>
        <p:xfrm>
          <a:off x="8640497" y="3273754"/>
          <a:ext cx="825475" cy="421519"/>
        </p:xfrm>
        <a:graphic>
          <a:graphicData uri="http://schemas.openxmlformats.org/presentationml/2006/ole">
            <mc:AlternateContent xmlns:mc="http://schemas.openxmlformats.org/markup-compatibility/2006">
              <mc:Choice xmlns:v="urn:schemas-microsoft-com:vml" Requires="v">
                <p:oleObj name="Equation" r:id="rId3" imgW="355138" imgH="177569" progId="Equation.DSMT4">
                  <p:embed/>
                </p:oleObj>
              </mc:Choice>
              <mc:Fallback>
                <p:oleObj name="Equation" r:id="rId3" imgW="355138" imgH="177569"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0497" y="3273754"/>
                        <a:ext cx="825475" cy="421519"/>
                      </a:xfrm>
                      <a:prstGeom prst="rect">
                        <a:avLst/>
                      </a:prstGeom>
                      <a:noFill/>
                    </p:spPr>
                  </p:pic>
                </p:oleObj>
              </mc:Fallback>
            </mc:AlternateContent>
          </a:graphicData>
        </a:graphic>
      </p:graphicFrame>
      <p:sp>
        <p:nvSpPr>
          <p:cNvPr id="13" name="Rectangle 2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2104898699"/>
              </p:ext>
            </p:extLst>
          </p:nvPr>
        </p:nvGraphicFramePr>
        <p:xfrm>
          <a:off x="5424604" y="3786136"/>
          <a:ext cx="914400" cy="414068"/>
        </p:xfrm>
        <a:graphic>
          <a:graphicData uri="http://schemas.openxmlformats.org/presentationml/2006/ole">
            <mc:AlternateContent xmlns:mc="http://schemas.openxmlformats.org/markup-compatibility/2006">
              <mc:Choice xmlns:v="urn:schemas-microsoft-com:vml" Requires="v">
                <p:oleObj name="Equation" r:id="rId5" imgW="405872" imgH="177569" progId="Equation.DSMT4">
                  <p:embed/>
                </p:oleObj>
              </mc:Choice>
              <mc:Fallback>
                <p:oleObj name="Equation" r:id="rId5" imgW="405872" imgH="177569" progId="Equation.DSMT4">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4604" y="3786136"/>
                        <a:ext cx="914400" cy="414068"/>
                      </a:xfrm>
                      <a:prstGeom prst="rect">
                        <a:avLst/>
                      </a:prstGeom>
                      <a:noFill/>
                    </p:spPr>
                  </p:pic>
                </p:oleObj>
              </mc:Fallback>
            </mc:AlternateContent>
          </a:graphicData>
        </a:graphic>
      </p:graphicFrame>
      <p:sp>
        <p:nvSpPr>
          <p:cNvPr id="17" name="Rectangle 16"/>
          <p:cNvSpPr/>
          <p:nvPr/>
        </p:nvSpPr>
        <p:spPr>
          <a:xfrm>
            <a:off x="1218163" y="3704890"/>
            <a:ext cx="4025461" cy="523220"/>
          </a:xfrm>
          <a:prstGeom prst="rect">
            <a:avLst/>
          </a:prstGeom>
        </p:spPr>
        <p:txBody>
          <a:bodyPr wrap="none">
            <a:spAutoFit/>
          </a:bodyPr>
          <a:lstStyle/>
          <a:p>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cẩm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chướng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8" name="Rectangle 17"/>
          <p:cNvSpPr/>
          <p:nvPr/>
        </p:nvSpPr>
        <p:spPr>
          <a:xfrm>
            <a:off x="1218163" y="4160532"/>
            <a:ext cx="10434485" cy="1083374"/>
          </a:xfrm>
          <a:prstGeom prst="rect">
            <a:avLst/>
          </a:prstGeom>
        </p:spPr>
        <p:txBody>
          <a:bodyPr wrap="square">
            <a:spAutoFit/>
          </a:bodyPr>
          <a:lstStyle/>
          <a:p>
            <a:pPr>
              <a:lnSpc>
                <a:spcPct val="115000"/>
              </a:lnSpc>
              <a:spcAft>
                <a:spcPts val="10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mua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cẩm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chướng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136 800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2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1833814725"/>
              </p:ext>
            </p:extLst>
          </p:nvPr>
        </p:nvGraphicFramePr>
        <p:xfrm>
          <a:off x="4327626" y="4694825"/>
          <a:ext cx="5251526" cy="605945"/>
        </p:xfrm>
        <a:graphic>
          <a:graphicData uri="http://schemas.openxmlformats.org/presentationml/2006/ole">
            <mc:AlternateContent xmlns:mc="http://schemas.openxmlformats.org/markup-compatibility/2006">
              <mc:Choice xmlns:v="urn:schemas-microsoft-com:vml" Requires="v">
                <p:oleObj name="Equation" r:id="rId7" imgW="2171700" imgH="254000" progId="Equation.DSMT4">
                  <p:embed/>
                </p:oleObj>
              </mc:Choice>
              <mc:Fallback>
                <p:oleObj name="Equation" r:id="rId7" imgW="2171700" imgH="254000" progId="Equation.DSMT4">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7626" y="4694825"/>
                        <a:ext cx="5251526" cy="605945"/>
                      </a:xfrm>
                      <a:prstGeom prst="rect">
                        <a:avLst/>
                      </a:prstGeom>
                      <a:no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437597434"/>
              </p:ext>
            </p:extLst>
          </p:nvPr>
        </p:nvGraphicFramePr>
        <p:xfrm>
          <a:off x="4226372" y="5225182"/>
          <a:ext cx="5312916" cy="478392"/>
        </p:xfrm>
        <a:graphic>
          <a:graphicData uri="http://schemas.openxmlformats.org/presentationml/2006/ole">
            <mc:AlternateContent xmlns:mc="http://schemas.openxmlformats.org/markup-compatibility/2006">
              <mc:Choice xmlns:v="urn:schemas-microsoft-com:vml" Requires="v">
                <p:oleObj name="Equation" r:id="rId9" imgW="2222280" imgH="203040" progId="Equation.DSMT4">
                  <p:embed/>
                </p:oleObj>
              </mc:Choice>
              <mc:Fallback>
                <p:oleObj name="Equation" r:id="rId9" imgW="2222280" imgH="203040" progId="Equation.DSMT4">
                  <p:embed/>
                  <p:pic>
                    <p:nvPicPr>
                      <p:cNvPr id="0" name=""/>
                      <p:cNvPicPr>
                        <a:picLocks noChangeAspect="1" noChangeArrowheads="1"/>
                      </p:cNvPicPr>
                      <p:nvPr/>
                    </p:nvPicPr>
                    <p:blipFill>
                      <a:blip r:embed="rId10"/>
                      <a:srcRect/>
                      <a:stretch>
                        <a:fillRect/>
                      </a:stretch>
                    </p:blipFill>
                    <p:spPr bwMode="auto">
                      <a:xfrm>
                        <a:off x="4226372" y="5225182"/>
                        <a:ext cx="5312916" cy="478392"/>
                      </a:xfrm>
                      <a:prstGeom prst="rect">
                        <a:avLst/>
                      </a:prstGeom>
                      <a:noFill/>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8366677"/>
              </p:ext>
            </p:extLst>
          </p:nvPr>
        </p:nvGraphicFramePr>
        <p:xfrm>
          <a:off x="6657315" y="5601394"/>
          <a:ext cx="2798763" cy="433387"/>
        </p:xfrm>
        <a:graphic>
          <a:graphicData uri="http://schemas.openxmlformats.org/presentationml/2006/ole">
            <mc:AlternateContent xmlns:mc="http://schemas.openxmlformats.org/markup-compatibility/2006">
              <mc:Choice xmlns:v="urn:schemas-microsoft-com:vml" Requires="v">
                <p:oleObj name="Equation" r:id="rId11" imgW="1130040" imgH="177480" progId="Equation.DSMT4">
                  <p:embed/>
                </p:oleObj>
              </mc:Choice>
              <mc:Fallback>
                <p:oleObj name="Equation" r:id="rId11" imgW="1130040" imgH="177480" progId="Equation.DSMT4">
                  <p:embed/>
                  <p:pic>
                    <p:nvPicPr>
                      <p:cNvPr id="0" name=""/>
                      <p:cNvPicPr>
                        <a:picLocks noChangeAspect="1" noChangeArrowheads="1"/>
                      </p:cNvPicPr>
                      <p:nvPr/>
                    </p:nvPicPr>
                    <p:blipFill>
                      <a:blip r:embed="rId12"/>
                      <a:srcRect/>
                      <a:stretch>
                        <a:fillRect/>
                      </a:stretch>
                    </p:blipFill>
                    <p:spPr bwMode="auto">
                      <a:xfrm>
                        <a:off x="6657315" y="5601394"/>
                        <a:ext cx="2798763" cy="433387"/>
                      </a:xfrm>
                      <a:prstGeom prst="rect">
                        <a:avLst/>
                      </a:prstGeom>
                      <a:noFill/>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659965261"/>
              </p:ext>
            </p:extLst>
          </p:nvPr>
        </p:nvGraphicFramePr>
        <p:xfrm>
          <a:off x="7580670" y="6034781"/>
          <a:ext cx="1069975" cy="433388"/>
        </p:xfrm>
        <a:graphic>
          <a:graphicData uri="http://schemas.openxmlformats.org/presentationml/2006/ole">
            <mc:AlternateContent xmlns:mc="http://schemas.openxmlformats.org/markup-compatibility/2006">
              <mc:Choice xmlns:v="urn:schemas-microsoft-com:vml" Requires="v">
                <p:oleObj name="Equation" r:id="rId13" imgW="431640" imgH="177480" progId="Equation.DSMT4">
                  <p:embed/>
                </p:oleObj>
              </mc:Choice>
              <mc:Fallback>
                <p:oleObj name="Equation" r:id="rId13" imgW="431640" imgH="177480" progId="Equation.DSMT4">
                  <p:embed/>
                  <p:pic>
                    <p:nvPicPr>
                      <p:cNvPr id="0" name=""/>
                      <p:cNvPicPr>
                        <a:picLocks noChangeAspect="1" noChangeArrowheads="1"/>
                      </p:cNvPicPr>
                      <p:nvPr/>
                    </p:nvPicPr>
                    <p:blipFill>
                      <a:blip r:embed="rId14"/>
                      <a:srcRect/>
                      <a:stretch>
                        <a:fillRect/>
                      </a:stretch>
                    </p:blipFill>
                    <p:spPr bwMode="auto">
                      <a:xfrm>
                        <a:off x="7580670" y="6034781"/>
                        <a:ext cx="1069975" cy="433388"/>
                      </a:xfrm>
                      <a:prstGeom prst="rect">
                        <a:avLst/>
                      </a:prstGeom>
                      <a:noFill/>
                    </p:spPr>
                  </p:pic>
                </p:oleObj>
              </mc:Fallback>
            </mc:AlternateContent>
          </a:graphicData>
        </a:graphic>
      </p:graphicFrame>
      <p:sp>
        <p:nvSpPr>
          <p:cNvPr id="21" name="Rectangle 20"/>
          <p:cNvSpPr/>
          <p:nvPr/>
        </p:nvSpPr>
        <p:spPr>
          <a:xfrm>
            <a:off x="572182" y="6335405"/>
            <a:ext cx="11405170" cy="523220"/>
          </a:xfrm>
          <a:prstGeom prst="rect">
            <a:avLst/>
          </a:prstGeom>
        </p:spPr>
        <p:txBody>
          <a:bodyPr wrap="square">
            <a:spAutoFit/>
          </a:bodyPr>
          <a:lstStyle/>
          <a:p>
            <a:r>
              <a:rPr lang="vi-VN" sz="2800" dirty="0">
                <a:solidFill>
                  <a:srgbClr val="333333"/>
                </a:solidFill>
                <a:latin typeface="Times New Roman" panose="02020603050405020304" pitchFamily="18" charset="0"/>
                <a:cs typeface="Times New Roman" panose="02020603050405020304" pitchFamily="18" charset="0"/>
              </a:rPr>
              <a:t>Vậy số bông hoa hồng là 20, số bông hoa cẩm chướng là 36 - 20 = 16</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4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141"/>
                                        </p:tgtEl>
                                        <p:attrNameLst>
                                          <p:attrName>style.visibility</p:attrName>
                                        </p:attrNameLst>
                                      </p:cBhvr>
                                      <p:to>
                                        <p:strVal val="visible"/>
                                      </p:to>
                                    </p:set>
                                    <p:animEffect transition="in" filter="barn(inVertical)">
                                      <p:cBhvr>
                                        <p:cTn id="10" dur="500"/>
                                        <p:tgtEl>
                                          <p:spTgt spid="514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7" grpId="0"/>
      <p:bldP spid="18"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05B83D-C709-D8D1-2230-3216ED3C5061}"/>
              </a:ext>
            </a:extLst>
          </p:cNvPr>
          <p:cNvSpPr txBox="1"/>
          <p:nvPr/>
        </p:nvSpPr>
        <p:spPr>
          <a:xfrm>
            <a:off x="3328844" y="1885268"/>
            <a:ext cx="1733550" cy="492443"/>
          </a:xfrm>
          <a:prstGeom prst="rect">
            <a:avLst/>
          </a:prstGeom>
          <a:noFill/>
        </p:spPr>
        <p:txBody>
          <a:bodyPr wrap="square" rtlCol="0">
            <a:spAutoFit/>
          </a:bodyPr>
          <a:lstStyle/>
          <a:p>
            <a:r>
              <a:rPr lang="en-US" sz="2600" b="1" dirty="0" err="1">
                <a:solidFill>
                  <a:srgbClr val="FF0000"/>
                </a:solidFill>
                <a:latin typeface="Times New Roman" panose="02020603050405020304" pitchFamily="18" charset="0"/>
                <a:cs typeface="Times New Roman" panose="02020603050405020304" pitchFamily="18" charset="0"/>
              </a:rPr>
              <a:t>Giải</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13" name="Rectangle 2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2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42" name="Picture 2" descr="Giải Hoạt động khởi động trang 37 sgk Toán 8 tập 2 Chân tr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52" y="1204732"/>
            <a:ext cx="2583249" cy="19641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3031" y="199974"/>
            <a:ext cx="12088969" cy="954107"/>
          </a:xfrm>
          <a:prstGeom prst="rect">
            <a:avLst/>
          </a:prstGeom>
        </p:spPr>
        <p:txBody>
          <a:bodyPr wrap="square">
            <a:spAutoFit/>
          </a:bodyPr>
          <a:lstStyle/>
          <a:p>
            <a:r>
              <a:rPr lang="vi-VN" sz="2800" b="1" dirty="0">
                <a:solidFill>
                  <a:srgbClr val="FF0000"/>
                </a:solidFill>
                <a:latin typeface="+mj-lt"/>
              </a:rPr>
              <a:t>Vận dụng</a:t>
            </a:r>
            <a:r>
              <a:rPr lang="vi-VN" sz="2800" dirty="0">
                <a:solidFill>
                  <a:srgbClr val="333333"/>
                </a:solidFill>
                <a:latin typeface="+mj-lt"/>
              </a:rPr>
              <a:t>: Sau khi giảm giá 15% thì đôi giày thể thao có giá là 1275000 đồng. Hỏi lúc chưa giảm giá thì đôi giày có giá là bao nhiêu?</a:t>
            </a:r>
            <a:endParaRPr lang="en-US" sz="2800" dirty="0">
              <a:latin typeface="+mj-lt"/>
            </a:endParaRPr>
          </a:p>
        </p:txBody>
      </p:sp>
      <p:sp>
        <p:nvSpPr>
          <p:cNvPr id="5" name="Rectangle 4"/>
          <p:cNvSpPr/>
          <p:nvPr/>
        </p:nvSpPr>
        <p:spPr>
          <a:xfrm>
            <a:off x="3328844" y="2581046"/>
            <a:ext cx="4778872" cy="587853"/>
          </a:xfrm>
          <a:prstGeom prst="rect">
            <a:avLst/>
          </a:prstGeom>
        </p:spPr>
        <p:txBody>
          <a:bodyPr wrap="none">
            <a:spAutoFit/>
          </a:bodyPr>
          <a:lstStyle/>
          <a:p>
            <a:pPr>
              <a:lnSpc>
                <a:spcPct val="115000"/>
              </a:lnSpc>
              <a:spcAft>
                <a:spcPts val="10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x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271553" y="2633359"/>
            <a:ext cx="1688283" cy="523220"/>
          </a:xfrm>
          <a:prstGeom prst="rect">
            <a:avLst/>
          </a:prstGeom>
        </p:spPr>
        <p:txBody>
          <a:bodyPr wrap="none">
            <a:spAutoFit/>
          </a:bodyPr>
          <a:lstStyle/>
          <a:p>
            <a:r>
              <a:rPr lang="en-US" sz="2800" dirty="0" err="1">
                <a:solidFill>
                  <a:srgbClr val="000000"/>
                </a:solidFill>
                <a:latin typeface="Times New Roman" panose="02020603050405020304" pitchFamily="18" charset="0"/>
                <a:ea typeface="Calibri" panose="020F0502020204030204" pitchFamily="34" charset="0"/>
              </a:rPr>
              <a:t>Điều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kiện</a:t>
            </a:r>
            <a:r>
              <a:rPr lang="en-US" sz="2800" dirty="0">
                <a:solidFill>
                  <a:srgbClr val="000000"/>
                </a:solidFill>
                <a:latin typeface="Times New Roman" panose="02020603050405020304" pitchFamily="18" charset="0"/>
                <a:ea typeface="Calibri" panose="020F0502020204030204" pitchFamily="34" charset="0"/>
              </a:rPr>
              <a:t>:</a:t>
            </a:r>
            <a:endParaRPr lang="en-US" sz="2800" dirty="0"/>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964128595"/>
              </p:ext>
            </p:extLst>
          </p:nvPr>
        </p:nvGraphicFramePr>
        <p:xfrm>
          <a:off x="9959836" y="2708145"/>
          <a:ext cx="1962471" cy="460754"/>
        </p:xfrm>
        <a:graphic>
          <a:graphicData uri="http://schemas.openxmlformats.org/presentationml/2006/ole">
            <mc:AlternateContent xmlns:mc="http://schemas.openxmlformats.org/markup-compatibility/2006">
              <mc:Choice xmlns:v="urn:schemas-microsoft-com:vml" Requires="v">
                <p:oleObj name="Equation" r:id="rId3" imgW="876300" imgH="203200" progId="Equation.DSMT4">
                  <p:embed/>
                </p:oleObj>
              </mc:Choice>
              <mc:Fallback>
                <p:oleObj name="Equation" r:id="rId3" imgW="876300" imgH="203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9836" y="2708145"/>
                        <a:ext cx="1962471" cy="460754"/>
                      </a:xfrm>
                      <a:prstGeom prst="rect">
                        <a:avLst/>
                      </a:prstGeom>
                      <a:noFill/>
                    </p:spPr>
                  </p:pic>
                </p:oleObj>
              </mc:Fallback>
            </mc:AlternateContent>
          </a:graphicData>
        </a:graphic>
      </p:graphicFrame>
      <p:sp>
        <p:nvSpPr>
          <p:cNvPr id="11" name="Rectangle 10"/>
          <p:cNvSpPr/>
          <p:nvPr/>
        </p:nvSpPr>
        <p:spPr>
          <a:xfrm>
            <a:off x="2137893" y="3285570"/>
            <a:ext cx="10182895" cy="1083374"/>
          </a:xfrm>
          <a:prstGeom prst="rect">
            <a:avLst/>
          </a:prstGeom>
        </p:spPr>
        <p:txBody>
          <a:bodyPr wrap="square">
            <a:spAutoFit/>
          </a:bodyPr>
          <a:lstStyle/>
          <a:p>
            <a:pPr>
              <a:lnSpc>
                <a:spcPct val="115000"/>
              </a:lnSpc>
              <a:spcAft>
                <a:spcPts val="10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Sau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800" dirty="0">
                <a:latin typeface="Times New Roman" panose="02020603050405020304" pitchFamily="18" charset="0"/>
                <a:ea typeface="Calibri" panose="020F0502020204030204" pitchFamily="34" charset="0"/>
                <a:cs typeface="Times New Roman" panose="02020603050405020304" pitchFamily="18" charset="0"/>
              </a:rPr>
              <a:t> 15%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85%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latin typeface="Times New Roman" panose="02020603050405020304" pitchFamily="18" charset="0"/>
                <a:ea typeface="Calibri" panose="020F0502020204030204" pitchFamily="34" charset="0"/>
                <a:cs typeface="Times New Roman" panose="02020603050405020304" pitchFamily="18" charset="0"/>
              </a:rPr>
              <a:t> 1 275 000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3400348813"/>
              </p:ext>
            </p:extLst>
          </p:nvPr>
        </p:nvGraphicFramePr>
        <p:xfrm>
          <a:off x="6800245" y="3993351"/>
          <a:ext cx="3374064" cy="587740"/>
        </p:xfrm>
        <a:graphic>
          <a:graphicData uri="http://schemas.openxmlformats.org/presentationml/2006/ole">
            <mc:AlternateContent xmlns:mc="http://schemas.openxmlformats.org/markup-compatibility/2006">
              <mc:Choice xmlns:v="urn:schemas-microsoft-com:vml" Requires="v">
                <p:oleObj name="Equation" r:id="rId5" imgW="1180588" imgH="203112" progId="Equation.DSMT4">
                  <p:embed/>
                </p:oleObj>
              </mc:Choice>
              <mc:Fallback>
                <p:oleObj name="Equation" r:id="rId5" imgW="1180588" imgH="203112"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0245" y="3993351"/>
                        <a:ext cx="3374064" cy="587740"/>
                      </a:xfrm>
                      <a:prstGeom prst="rect">
                        <a:avLst/>
                      </a:prstGeom>
                      <a:noFill/>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883531628"/>
              </p:ext>
            </p:extLst>
          </p:nvPr>
        </p:nvGraphicFramePr>
        <p:xfrm>
          <a:off x="7697788" y="4287221"/>
          <a:ext cx="3409950" cy="1136650"/>
        </p:xfrm>
        <a:graphic>
          <a:graphicData uri="http://schemas.openxmlformats.org/presentationml/2006/ole">
            <mc:AlternateContent xmlns:mc="http://schemas.openxmlformats.org/markup-compatibility/2006">
              <mc:Choice xmlns:v="urn:schemas-microsoft-com:vml" Requires="v">
                <p:oleObj name="Equation" r:id="rId7" imgW="1193760" imgH="393480" progId="Equation.DSMT4">
                  <p:embed/>
                </p:oleObj>
              </mc:Choice>
              <mc:Fallback>
                <p:oleObj name="Equation" r:id="rId7" imgW="1193760" imgH="393480" progId="Equation.DSMT4">
                  <p:embed/>
                  <p:pic>
                    <p:nvPicPr>
                      <p:cNvPr id="0" name=""/>
                      <p:cNvPicPr>
                        <a:picLocks noChangeAspect="1" noChangeArrowheads="1"/>
                      </p:cNvPicPr>
                      <p:nvPr/>
                    </p:nvPicPr>
                    <p:blipFill>
                      <a:blip r:embed="rId8"/>
                      <a:srcRect/>
                      <a:stretch>
                        <a:fillRect/>
                      </a:stretch>
                    </p:blipFill>
                    <p:spPr bwMode="auto">
                      <a:xfrm>
                        <a:off x="7697788" y="4287221"/>
                        <a:ext cx="3409950" cy="1136650"/>
                      </a:xfrm>
                      <a:prstGeom prst="rect">
                        <a:avLst/>
                      </a:prstGeom>
                      <a:noFill/>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464533854"/>
              </p:ext>
            </p:extLst>
          </p:nvPr>
        </p:nvGraphicFramePr>
        <p:xfrm>
          <a:off x="7741534" y="5370595"/>
          <a:ext cx="2501900" cy="587375"/>
        </p:xfrm>
        <a:graphic>
          <a:graphicData uri="http://schemas.openxmlformats.org/presentationml/2006/ole">
            <mc:AlternateContent xmlns:mc="http://schemas.openxmlformats.org/markup-compatibility/2006">
              <mc:Choice xmlns:v="urn:schemas-microsoft-com:vml" Requires="v">
                <p:oleObj name="Equation" r:id="rId9" imgW="876240" imgH="203040" progId="Equation.DSMT4">
                  <p:embed/>
                </p:oleObj>
              </mc:Choice>
              <mc:Fallback>
                <p:oleObj name="Equation" r:id="rId9" imgW="876240" imgH="203040" progId="Equation.DSMT4">
                  <p:embed/>
                  <p:pic>
                    <p:nvPicPr>
                      <p:cNvPr id="0" name=""/>
                      <p:cNvPicPr>
                        <a:picLocks noChangeAspect="1" noChangeArrowheads="1"/>
                      </p:cNvPicPr>
                      <p:nvPr/>
                    </p:nvPicPr>
                    <p:blipFill>
                      <a:blip r:embed="rId10"/>
                      <a:srcRect/>
                      <a:stretch>
                        <a:fillRect/>
                      </a:stretch>
                    </p:blipFill>
                    <p:spPr bwMode="auto">
                      <a:xfrm>
                        <a:off x="7741534" y="5370595"/>
                        <a:ext cx="2501900" cy="587375"/>
                      </a:xfrm>
                      <a:prstGeom prst="rect">
                        <a:avLst/>
                      </a:prstGeom>
                      <a:noFill/>
                    </p:spPr>
                  </p:pic>
                </p:oleObj>
              </mc:Fallback>
            </mc:AlternateContent>
          </a:graphicData>
        </a:graphic>
      </p:graphicFrame>
      <p:sp>
        <p:nvSpPr>
          <p:cNvPr id="31" name="Rectangle 30"/>
          <p:cNvSpPr/>
          <p:nvPr/>
        </p:nvSpPr>
        <p:spPr>
          <a:xfrm>
            <a:off x="2493094" y="5743152"/>
            <a:ext cx="5263557" cy="523220"/>
          </a:xfrm>
          <a:prstGeom prst="rect">
            <a:avLst/>
          </a:prstGeom>
        </p:spPr>
        <p:txBody>
          <a:bodyPr wrap="none">
            <a:spAutoFit/>
          </a:bodyPr>
          <a:lstStyle/>
          <a:p>
            <a:r>
              <a:rPr lang="vi-VN" sz="2800" dirty="0">
                <a:latin typeface="Times New Roman" panose="02020603050405020304" pitchFamily="18" charset="0"/>
                <a:cs typeface="Times New Roman" panose="02020603050405020304" pitchFamily="18" charset="0"/>
              </a:rPr>
              <a:t>Ta có x = 1 500 000 thỏa điều kiện </a:t>
            </a:r>
            <a:endParaRPr lang="en-US" sz="2800" dirty="0"/>
          </a:p>
        </p:txBody>
      </p:sp>
      <p:sp>
        <p:nvSpPr>
          <p:cNvPr id="23" name="Rectangle 22"/>
          <p:cNvSpPr/>
          <p:nvPr/>
        </p:nvSpPr>
        <p:spPr>
          <a:xfrm>
            <a:off x="2493094" y="6206506"/>
            <a:ext cx="8693239" cy="587853"/>
          </a:xfrm>
          <a:prstGeom prst="rect">
            <a:avLst/>
          </a:prstGeom>
        </p:spPr>
        <p:txBody>
          <a:bodyPr wrap="square">
            <a:spAutoFit/>
          </a:bodyPr>
          <a:lstStyle/>
          <a:p>
            <a:pPr>
              <a:lnSpc>
                <a:spcPct val="115000"/>
              </a:lnSpc>
              <a:spcAft>
                <a:spcPts val="10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rPr>
              <a:t>1 500 000 </a:t>
            </a:r>
            <a:r>
              <a:rPr lang="en-US" sz="2800" dirty="0" err="1">
                <a:latin typeface="Times New Roman" panose="02020603050405020304" pitchFamily="18" charset="0"/>
                <a:ea typeface="Calibri" panose="020F0502020204030204" pitchFamily="34" charset="0"/>
              </a:rPr>
              <a:t>đồng</a:t>
            </a:r>
            <a:r>
              <a:rPr lang="en-US" sz="2800" dirty="0">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418489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barn(inVertical)">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P spid="11" grpId="0"/>
      <p:bldP spid="3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37881" y="5331854"/>
            <a:ext cx="528034" cy="6078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06839" y="141669"/>
            <a:ext cx="5628068"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CÂU HỎI TRẮC NGHIỆM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28033" y="1107583"/>
            <a:ext cx="11140225" cy="4832092"/>
          </a:xfrm>
          <a:prstGeom prst="rect">
            <a:avLst/>
          </a:prstGeom>
        </p:spPr>
        <p:txBody>
          <a:bodyPr wrap="square">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1:</a:t>
            </a:r>
            <a:r>
              <a:rPr lang="vi-VN" sz="2800" b="1" dirty="0">
                <a:solidFill>
                  <a:srgbClr val="FF0000"/>
                </a:solidFill>
                <a:latin typeface="Times New Roman" panose="02020603050405020304" pitchFamily="18" charset="0"/>
                <a:cs typeface="Times New Roman" panose="02020603050405020304" pitchFamily="18" charset="0"/>
              </a:rPr>
              <a:t> </a:t>
            </a:r>
            <a:r>
              <a:rPr lang="vi-VN" sz="2800" dirty="0">
                <a:solidFill>
                  <a:srgbClr val="000000"/>
                </a:solidFill>
                <a:latin typeface="+mj-lt"/>
              </a:rPr>
              <a:t>Xe máy và ô tô cùng đi trên một con đường, biết vận tốc của xe máy là x (km/h) và mỗi giờ ô tô lại đi nhanh hơn xe máy 20km. Công thức tính vận tốc ô tô là:</a:t>
            </a:r>
            <a:endParaRPr lang="en-US" sz="2800" dirty="0">
              <a:solidFill>
                <a:srgbClr val="000000"/>
              </a:solidFill>
              <a:latin typeface="+mj-lt"/>
            </a:endParaRPr>
          </a:p>
          <a:p>
            <a:pPr algn="just"/>
            <a:endParaRPr lang="vi-VN" sz="2800" dirty="0">
              <a:solidFill>
                <a:srgbClr val="000000"/>
              </a:solidFill>
              <a:latin typeface="+mj-lt"/>
            </a:endParaRPr>
          </a:p>
          <a:p>
            <a:pPr marL="514350" indent="-514350" algn="just">
              <a:buAutoNum type="alphaUcPeriod"/>
            </a:pPr>
            <a:r>
              <a:rPr lang="vi-VN" sz="2800" dirty="0">
                <a:solidFill>
                  <a:srgbClr val="000000"/>
                </a:solidFill>
                <a:latin typeface="+mj-lt"/>
              </a:rPr>
              <a:t>x – 20 (km/h)</a:t>
            </a:r>
            <a:endParaRPr lang="en-US" sz="2800" dirty="0">
              <a:solidFill>
                <a:srgbClr val="000000"/>
              </a:solidFill>
              <a:latin typeface="+mj-lt"/>
            </a:endParaRPr>
          </a:p>
          <a:p>
            <a:pPr marL="514350" indent="-514350" algn="just">
              <a:buAutoNum type="alphaUcPeriod"/>
            </a:pPr>
            <a:endParaRPr lang="vi-VN" sz="2800" dirty="0">
              <a:solidFill>
                <a:srgbClr val="000000"/>
              </a:solidFill>
              <a:latin typeface="+mj-lt"/>
            </a:endParaRPr>
          </a:p>
          <a:p>
            <a:pPr algn="just"/>
            <a:r>
              <a:rPr lang="vi-VN" sz="2800" dirty="0">
                <a:solidFill>
                  <a:srgbClr val="000000"/>
                </a:solidFill>
                <a:latin typeface="+mj-lt"/>
              </a:rPr>
              <a:t>B. 20x (km/h)</a:t>
            </a:r>
            <a:endParaRPr lang="en-US" sz="2800" dirty="0">
              <a:solidFill>
                <a:srgbClr val="000000"/>
              </a:solidFill>
              <a:latin typeface="+mj-lt"/>
            </a:endParaRPr>
          </a:p>
          <a:p>
            <a:pPr algn="just"/>
            <a:endParaRPr lang="vi-VN" sz="2800" dirty="0">
              <a:solidFill>
                <a:srgbClr val="000000"/>
              </a:solidFill>
              <a:latin typeface="+mj-lt"/>
            </a:endParaRPr>
          </a:p>
          <a:p>
            <a:pPr algn="just"/>
            <a:r>
              <a:rPr lang="vi-VN" sz="2800" dirty="0">
                <a:solidFill>
                  <a:srgbClr val="000000"/>
                </a:solidFill>
                <a:latin typeface="+mj-lt"/>
              </a:rPr>
              <a:t>C. 20 – x (km/h)</a:t>
            </a:r>
            <a:endParaRPr lang="en-US" sz="2800" dirty="0">
              <a:solidFill>
                <a:srgbClr val="000000"/>
              </a:solidFill>
              <a:latin typeface="+mj-lt"/>
            </a:endParaRPr>
          </a:p>
          <a:p>
            <a:pPr algn="just"/>
            <a:endParaRPr lang="vi-VN" sz="2800" dirty="0">
              <a:solidFill>
                <a:srgbClr val="000000"/>
              </a:solidFill>
              <a:latin typeface="+mj-lt"/>
            </a:endParaRPr>
          </a:p>
          <a:p>
            <a:pPr algn="just"/>
            <a:r>
              <a:rPr lang="vi-VN" sz="2800" dirty="0">
                <a:solidFill>
                  <a:srgbClr val="000000"/>
                </a:solidFill>
                <a:latin typeface="+mj-lt"/>
              </a:rPr>
              <a:t>D. 20 + x (km/h)</a:t>
            </a:r>
            <a:endParaRPr lang="vi-VN" sz="2800" b="0" i="0" dirty="0">
              <a:solidFill>
                <a:srgbClr val="000000"/>
              </a:solidFill>
              <a:effectLst/>
              <a:latin typeface="+mj-lt"/>
            </a:endParaRPr>
          </a:p>
        </p:txBody>
      </p:sp>
    </p:spTree>
    <p:extLst>
      <p:ext uri="{BB962C8B-B14F-4D97-AF65-F5344CB8AC3E}">
        <p14:creationId xmlns:p14="http://schemas.microsoft.com/office/powerpoint/2010/main" val="168922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8033" y="2807594"/>
            <a:ext cx="528034" cy="6078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06839" y="141669"/>
            <a:ext cx="5628068"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CÂU HỎI TRẮC NGHIỆM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28033" y="1107583"/>
            <a:ext cx="11140225" cy="4832092"/>
          </a:xfrm>
          <a:prstGeom prst="rect">
            <a:avLst/>
          </a:prstGeom>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2 </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Một ca nô và một tàu thủy khởi hành cùng một lúc trên một con sông. Biết tàu thủy đến chậm hơn ca nô 3 giờ. Nếu gọi thời gian đi của tàu thủy là x thì thời gian đi của ca nô là:</a:t>
            </a:r>
            <a:endParaRPr lang="en-US" sz="2800" dirty="0">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a:p>
            <a:pPr marL="514350" indent="-514350">
              <a:buAutoNum type="alphaUcPeriod"/>
            </a:pPr>
            <a:r>
              <a:rPr lang="vi-VN" sz="2800" dirty="0">
                <a:latin typeface="Times New Roman" panose="02020603050405020304" pitchFamily="18" charset="0"/>
                <a:cs typeface="Times New Roman" panose="02020603050405020304" pitchFamily="18" charset="0"/>
              </a:rPr>
              <a:t>x – 3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B. 3x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C. 3 – x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D. x + 3</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25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37881" y="5331854"/>
            <a:ext cx="528034" cy="6078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06839" y="141669"/>
            <a:ext cx="5628068"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CÂU HỎI TRẮC NGHIỆM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28033" y="1107583"/>
            <a:ext cx="11140225" cy="4832092"/>
          </a:xfrm>
          <a:prstGeom prst="rect">
            <a:avLst/>
          </a:prstGeom>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3:</a:t>
            </a:r>
            <a:r>
              <a:rPr lang="vi-VN" sz="2800" b="1" dirty="0">
                <a:latin typeface="+mj-lt"/>
              </a:rPr>
              <a:t> </a:t>
            </a:r>
            <a:r>
              <a:rPr lang="vi-VN" sz="2800" dirty="0">
                <a:latin typeface="+mj-lt"/>
              </a:rPr>
              <a:t>Hai xe khởi hành cùng một lúc, xe thứ nhất đến sớm hơn xe thứ hai 3 giờ. Nếu gọi thời gian đi của xe thứ nhất là x giờ thì thời gian của xe thứ hai là:</a:t>
            </a:r>
            <a:endParaRPr lang="en-US" sz="2800" dirty="0">
              <a:latin typeface="+mj-lt"/>
            </a:endParaRPr>
          </a:p>
          <a:p>
            <a:endParaRPr lang="vi-VN" sz="2800" dirty="0">
              <a:latin typeface="+mj-lt"/>
            </a:endParaRPr>
          </a:p>
          <a:p>
            <a:pPr marL="514350" indent="-514350">
              <a:buAutoNum type="alphaUcPeriod"/>
            </a:pPr>
            <a:r>
              <a:rPr lang="vi-VN" sz="2800" dirty="0">
                <a:latin typeface="+mj-lt"/>
              </a:rPr>
              <a:t>(x – 3) giờ</a:t>
            </a:r>
            <a:endParaRPr lang="en-US" sz="2800" dirty="0">
              <a:latin typeface="+mj-lt"/>
            </a:endParaRPr>
          </a:p>
          <a:p>
            <a:pPr marL="514350" indent="-514350">
              <a:buAutoNum type="alphaUcPeriod"/>
            </a:pPr>
            <a:endParaRPr lang="vi-VN" sz="2800" dirty="0">
              <a:latin typeface="+mj-lt"/>
            </a:endParaRPr>
          </a:p>
          <a:p>
            <a:r>
              <a:rPr lang="vi-VN" sz="2800" dirty="0">
                <a:latin typeface="+mj-lt"/>
              </a:rPr>
              <a:t>B. 3x giờ</a:t>
            </a:r>
            <a:endParaRPr lang="en-US" sz="2800" dirty="0">
              <a:latin typeface="+mj-lt"/>
            </a:endParaRPr>
          </a:p>
          <a:p>
            <a:r>
              <a:rPr lang="vi-VN" sz="2800" dirty="0">
                <a:latin typeface="+mj-lt"/>
              </a:rPr>
              <a:t>        </a:t>
            </a:r>
          </a:p>
          <a:p>
            <a:r>
              <a:rPr lang="vi-VN" sz="2800" dirty="0">
                <a:latin typeface="+mj-lt"/>
              </a:rPr>
              <a:t>C. (3 – x) giờ</a:t>
            </a:r>
            <a:endParaRPr lang="en-US" sz="2800" dirty="0">
              <a:latin typeface="+mj-lt"/>
            </a:endParaRPr>
          </a:p>
          <a:p>
            <a:endParaRPr lang="vi-VN" sz="2800" dirty="0">
              <a:latin typeface="+mj-lt"/>
            </a:endParaRPr>
          </a:p>
          <a:p>
            <a:r>
              <a:rPr lang="vi-VN" sz="2800" dirty="0">
                <a:latin typeface="+mj-lt"/>
              </a:rPr>
              <a:t>D. (x + 3) giờ</a:t>
            </a:r>
          </a:p>
        </p:txBody>
      </p:sp>
    </p:spTree>
    <p:extLst>
      <p:ext uri="{BB962C8B-B14F-4D97-AF65-F5344CB8AC3E}">
        <p14:creationId xmlns:p14="http://schemas.microsoft.com/office/powerpoint/2010/main" val="14063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8033" y="2820474"/>
            <a:ext cx="528034" cy="6078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06839" y="141669"/>
            <a:ext cx="5628068"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CÂU HỎI TRẮC NGHIỆM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28033" y="1107583"/>
            <a:ext cx="11140225" cy="4832092"/>
          </a:xfrm>
          <a:prstGeom prst="rect">
            <a:avLst/>
          </a:prstGeom>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4</a:t>
            </a:r>
            <a:r>
              <a:rPr lang="vi-VN" sz="2800" b="1" dirty="0">
                <a:solidFill>
                  <a:srgbClr val="FF0000"/>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Năm nay tuổi mẹ gấp 3 lần tuổi Phương. Phương tính rằng 13 năm nữa thì tuổi mẹ chỉ còn gấp 2 lần tuổi Phương. Hỏi năm nay Phương bao nhiêu tuổi?</a:t>
            </a:r>
            <a:endParaRPr lang="en-US" sz="2800" dirty="0">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cs typeface="Times New Roman" panose="02020603050405020304" pitchFamily="18" charset="0"/>
              </a:rPr>
              <a:t>13 tuổi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B. 14 tuổi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C. 15 tuổi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D. 16 tuổi</a:t>
            </a:r>
          </a:p>
        </p:txBody>
      </p:sp>
    </p:spTree>
    <p:extLst>
      <p:ext uri="{BB962C8B-B14F-4D97-AF65-F5344CB8AC3E}">
        <p14:creationId xmlns:p14="http://schemas.microsoft.com/office/powerpoint/2010/main" val="1491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7">
            <a:extLst>
              <a:ext uri="{FF2B5EF4-FFF2-40B4-BE49-F238E27FC236}">
                <a16:creationId xmlns:a16="http://schemas.microsoft.com/office/drawing/2014/main" id="{F6E5B8FE-C520-0E42-4A3D-9A43190E1405}"/>
              </a:ext>
            </a:extLst>
          </p:cNvPr>
          <p:cNvSpPr/>
          <p:nvPr/>
        </p:nvSpPr>
        <p:spPr>
          <a:xfrm>
            <a:off x="685800"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pic>
        <p:nvPicPr>
          <p:cNvPr id="2"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76" y="760957"/>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16;p4">
            <a:extLst>
              <a:ext uri="{FF2B5EF4-FFF2-40B4-BE49-F238E27FC236}">
                <a16:creationId xmlns:a16="http://schemas.microsoft.com/office/drawing/2014/main" id="{885DE3B4-D16F-1DFE-0182-840268961018}"/>
              </a:ext>
            </a:extLst>
          </p:cNvPr>
          <p:cNvSpPr/>
          <p:nvPr/>
        </p:nvSpPr>
        <p:spPr>
          <a:xfrm>
            <a:off x="0" y="75157"/>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r>
              <a:rPr lang="nl-NL" sz="2800" b="1" dirty="0">
                <a:solidFill>
                  <a:srgbClr val="FF0000"/>
                </a:solidFill>
                <a:latin typeface="Times New Roman" pitchFamily="18" charset="0"/>
                <a:cs typeface="Times New Roman" pitchFamily="18" charset="0"/>
              </a:rPr>
              <a:t>§</a:t>
            </a:r>
            <a:r>
              <a:rPr lang="vi-VN" sz="2800" b="1" dirty="0">
                <a:solidFill>
                  <a:srgbClr val="FF0000"/>
                </a:solidFill>
                <a:latin typeface="Times New Roman" pitchFamily="18" charset="0"/>
                <a:cs typeface="Times New Roman" pitchFamily="18" charset="0"/>
              </a:rPr>
              <a:t>2</a:t>
            </a:r>
            <a:r>
              <a:rPr lang="nl-NL"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GIẢI BÀI TOÁN BẰNG CÁCH LẬP PHƯƠNG TRÌNH BẬC NHẤT</a:t>
            </a:r>
            <a:endParaRPr lang="vi-VN" sz="2800" dirty="0">
              <a:solidFill>
                <a:srgbClr val="FF0000"/>
              </a:solidFill>
              <a:latin typeface="Times New Roman" pitchFamily="18" charset="0"/>
              <a:cs typeface="Times New Roman" pitchFamily="18" charset="0"/>
            </a:endParaRPr>
          </a:p>
        </p:txBody>
      </p:sp>
      <p:pic>
        <p:nvPicPr>
          <p:cNvPr id="5" name="Google Shape;119;p4" descr="child001 - 04 01">
            <a:extLst>
              <a:ext uri="{FF2B5EF4-FFF2-40B4-BE49-F238E27FC236}">
                <a16:creationId xmlns:a16="http://schemas.microsoft.com/office/drawing/2014/main" id="{E41B88F1-DED6-6CB9-E548-5BAEFCD9752D}"/>
              </a:ext>
            </a:extLst>
          </p:cNvPr>
          <p:cNvPicPr preferRelativeResize="0"/>
          <p:nvPr/>
        </p:nvPicPr>
        <p:blipFill rotWithShape="1">
          <a:blip r:embed="rId4">
            <a:alphaModFix/>
          </a:blip>
          <a:srcRect/>
          <a:stretch/>
        </p:blipFill>
        <p:spPr>
          <a:xfrm>
            <a:off x="11091862" y="631030"/>
            <a:ext cx="1143000" cy="1116013"/>
          </a:xfrm>
          <a:prstGeom prst="rect">
            <a:avLst/>
          </a:prstGeom>
          <a:noFill/>
          <a:ln>
            <a:noFill/>
          </a:ln>
        </p:spPr>
      </p:pic>
      <p:pic>
        <p:nvPicPr>
          <p:cNvPr id="6" name="Google Shape;120;p4" descr="child001 - 04 02">
            <a:extLst>
              <a:ext uri="{FF2B5EF4-FFF2-40B4-BE49-F238E27FC236}">
                <a16:creationId xmlns:a16="http://schemas.microsoft.com/office/drawing/2014/main" id="{81DA0FCE-69C5-96FA-4A43-963FA88BE5CA}"/>
              </a:ext>
            </a:extLst>
          </p:cNvPr>
          <p:cNvPicPr preferRelativeResize="0"/>
          <p:nvPr/>
        </p:nvPicPr>
        <p:blipFill rotWithShape="1">
          <a:blip r:embed="rId5">
            <a:alphaModFix/>
          </a:blip>
          <a:srcRect/>
          <a:stretch/>
        </p:blipFill>
        <p:spPr>
          <a:xfrm>
            <a:off x="58842" y="303758"/>
            <a:ext cx="782534" cy="1116013"/>
          </a:xfrm>
          <a:prstGeom prst="rect">
            <a:avLst/>
          </a:prstGeom>
          <a:noFill/>
          <a:ln>
            <a:noFill/>
          </a:ln>
        </p:spPr>
      </p:pic>
      <p:sp>
        <p:nvSpPr>
          <p:cNvPr id="9"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2455864"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dirty="0">
                <a:solidFill>
                  <a:srgbClr val="FFFFFF"/>
                </a:solidFill>
                <a:latin typeface="Times New Roman" panose="02020603050405020304" pitchFamily="18" charset="0"/>
                <a:cs typeface="Times New Roman" panose="02020603050405020304" pitchFamily="18" charset="0"/>
              </a:rPr>
              <a:t>HOẠT ĐỘNG     </a:t>
            </a:r>
          </a:p>
        </p:txBody>
      </p:sp>
      <p:sp>
        <p:nvSpPr>
          <p:cNvPr id="1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927100" y="1189037"/>
            <a:ext cx="5061576" cy="1068646"/>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14" name="Oval 7">
            <a:extLst>
              <a:ext uri="{FF2B5EF4-FFF2-40B4-BE49-F238E27FC236}">
                <a16:creationId xmlns:a16="http://schemas.microsoft.com/office/drawing/2014/main" id="{F6E5B8FE-C520-0E42-4A3D-9A43190E1405}"/>
              </a:ext>
            </a:extLst>
          </p:cNvPr>
          <p:cNvSpPr/>
          <p:nvPr/>
        </p:nvSpPr>
        <p:spPr>
          <a:xfrm>
            <a:off x="685799" y="1143001"/>
            <a:ext cx="1138239" cy="104641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15" name="Oval 8">
            <a:extLst>
              <a:ext uri="{FF2B5EF4-FFF2-40B4-BE49-F238E27FC236}">
                <a16:creationId xmlns:a16="http://schemas.microsoft.com/office/drawing/2014/main" id="{B361B0B5-7BF8-D09D-4B18-3E8BD021D98C}"/>
              </a:ext>
            </a:extLst>
          </p:cNvPr>
          <p:cNvSpPr>
            <a:spLocks noChangeArrowheads="1"/>
          </p:cNvSpPr>
          <p:nvPr/>
        </p:nvSpPr>
        <p:spPr bwMode="auto">
          <a:xfrm>
            <a:off x="742379" y="1303628"/>
            <a:ext cx="995935" cy="74107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1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1797911" y="1635383"/>
            <a:ext cx="4069724"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a:solidFill>
                  <a:srgbClr val="FFFFFF"/>
                </a:solidFill>
                <a:latin typeface="Times New Roman" panose="02020603050405020304" pitchFamily="18" charset="0"/>
                <a:cs typeface="Times New Roman" panose="02020603050405020304" pitchFamily="18" charset="0"/>
              </a:rPr>
              <a:t>HƯỚNG DẪN VỀ NHÀ     </a:t>
            </a:r>
          </a:p>
        </p:txBody>
      </p:sp>
      <p:sp>
        <p:nvSpPr>
          <p:cNvPr id="1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1500146" y="1128875"/>
            <a:ext cx="3212987"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a:solidFill>
                  <a:srgbClr val="FFFFFF"/>
                </a:solidFill>
                <a:latin typeface="Times New Roman" panose="02020603050405020304" pitchFamily="18" charset="0"/>
                <a:cs typeface="Times New Roman" panose="02020603050405020304" pitchFamily="18" charset="0"/>
              </a:rPr>
              <a:t>HOẠT ĐỘNG     </a:t>
            </a:r>
          </a:p>
        </p:txBody>
      </p:sp>
      <p:pic>
        <p:nvPicPr>
          <p:cNvPr id="18" name="Picture 17">
            <a:extLst>
              <a:ext uri="{FF2B5EF4-FFF2-40B4-BE49-F238E27FC236}">
                <a16:creationId xmlns:a16="http://schemas.microsoft.com/office/drawing/2014/main" id="{86E88F0C-21B9-94DA-99BC-253A4A3407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994" y="1292443"/>
            <a:ext cx="929259" cy="7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178719" y="2425722"/>
            <a:ext cx="9489281" cy="954107"/>
          </a:xfrm>
          <a:prstGeom prst="rect">
            <a:avLst/>
          </a:prstGeom>
        </p:spPr>
        <p:txBody>
          <a:bodyPr wrap="square">
            <a:spAutoFit/>
          </a:bodyPr>
          <a:lstStyle/>
          <a:p>
            <a:r>
              <a:rPr lang="nl-NL"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Đọc lại nội dung bài đã học</a:t>
            </a:r>
            <a:endParaRPr lang="en-US" altLang="en-US" sz="2800" dirty="0">
              <a:solidFill>
                <a:srgbClr val="0000FF"/>
              </a:solidFill>
              <a:ea typeface="Calibri" panose="020F0502020204030204" pitchFamily="34" charset="0"/>
              <a:cs typeface="Times New Roman" panose="02020603050405020304" pitchFamily="18" charset="0"/>
            </a:endParaRPr>
          </a:p>
          <a:p>
            <a:pPr>
              <a:buFontTx/>
              <a:buChar char="-"/>
            </a:pPr>
            <a:r>
              <a:rPr lang="vi-VN"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nl-NL"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 bị cho tiết sau</a:t>
            </a:r>
            <a:r>
              <a:rPr lang="vi-VN"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tất cả các bài tập trong SGK</a:t>
            </a:r>
            <a:endParaRPr lang="en-US" alt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923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9"/>
                                        </p:tgtEl>
                                        <p:attrNameLst>
                                          <p:attrName>style.visibility</p:attrName>
                                        </p:attrNameLst>
                                      </p:cBhvr>
                                      <p:to>
                                        <p:strVal val="visible"/>
                                      </p:to>
                                    </p:set>
                                    <p:animEffect transition="in" filter="box(out)">
                                      <p:cBhvr>
                                        <p:cTn id="7" dur="700"/>
                                        <p:tgtEl>
                                          <p:spTgt spid="9"/>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11"/>
                                        </p:tgtEl>
                                        <p:attrNameLst>
                                          <p:attrName>style.visibility</p:attrName>
                                        </p:attrNameLst>
                                      </p:cBhvr>
                                      <p:to>
                                        <p:strVal val="visible"/>
                                      </p:to>
                                    </p:set>
                                    <p:animEffect transition="in" filter="box(out)">
                                      <p:cBhvr>
                                        <p:cTn id="11" dur="700"/>
                                        <p:tgtEl>
                                          <p:spTgt spid="11"/>
                                        </p:tgtEl>
                                      </p:cBhvr>
                                    </p:animEffect>
                                  </p:childTnLst>
                                </p:cTn>
                              </p:par>
                            </p:childTnLst>
                          </p:cTn>
                        </p:par>
                        <p:par>
                          <p:cTn id="12" fill="hold">
                            <p:stCondLst>
                              <p:cond delay="1400"/>
                            </p:stCondLst>
                            <p:childTnLst>
                              <p:par>
                                <p:cTn id="13" presetID="4" presetClass="entr" presetSubtype="32" fill="hold" grpId="0" nodeType="afterEffect">
                                  <p:stCondLst>
                                    <p:cond delay="0"/>
                                  </p:stCondLst>
                                  <p:iterate>
                                    <p:tmAbs val="0"/>
                                  </p:iterate>
                                  <p:childTnLst>
                                    <p:set>
                                      <p:cBhvr>
                                        <p:cTn id="14" fill="hold"/>
                                        <p:tgtEl>
                                          <p:spTgt spid="14"/>
                                        </p:tgtEl>
                                        <p:attrNameLst>
                                          <p:attrName>style.visibility</p:attrName>
                                        </p:attrNameLst>
                                      </p:cBhvr>
                                      <p:to>
                                        <p:strVal val="visible"/>
                                      </p:to>
                                    </p:set>
                                    <p:animEffect transition="in" filter="box(out)">
                                      <p:cBhvr>
                                        <p:cTn id="15" dur="700"/>
                                        <p:tgtEl>
                                          <p:spTgt spid="14"/>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15"/>
                                        </p:tgtEl>
                                        <p:attrNameLst>
                                          <p:attrName>style.visibility</p:attrName>
                                        </p:attrNameLst>
                                      </p:cBhvr>
                                      <p:to>
                                        <p:strVal val="visible"/>
                                      </p:to>
                                    </p:set>
                                    <p:animEffect transition="in" filter="box(out)">
                                      <p:cBhvr>
                                        <p:cTn id="19" dur="700"/>
                                        <p:tgtEl>
                                          <p:spTgt spid="15"/>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13"/>
                                        </p:tgtEl>
                                        <p:attrNameLst>
                                          <p:attrName>style.visibility</p:attrName>
                                        </p:attrNameLst>
                                      </p:cBhvr>
                                      <p:to>
                                        <p:strVal val="visible"/>
                                      </p:to>
                                    </p:set>
                                    <p:animEffect transition="in" filter="box(out)">
                                      <p:cBhvr>
                                        <p:cTn id="23" dur="700"/>
                                        <p:tgtEl>
                                          <p:spTgt spid="13"/>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17"/>
                                        </p:tgtEl>
                                        <p:attrNameLst>
                                          <p:attrName>style.visibility</p:attrName>
                                        </p:attrNameLst>
                                      </p:cBhvr>
                                      <p:to>
                                        <p:strVal val="visible"/>
                                      </p:to>
                                    </p:set>
                                    <p:animEffect transition="in" filter="box(out)">
                                      <p:cBhvr>
                                        <p:cTn id="27" dur="700"/>
                                        <p:tgtEl>
                                          <p:spTgt spid="17"/>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16"/>
                                        </p:tgtEl>
                                        <p:attrNameLst>
                                          <p:attrName>style.visibility</p:attrName>
                                        </p:attrNameLst>
                                      </p:cBhvr>
                                      <p:to>
                                        <p:strVal val="visible"/>
                                      </p:to>
                                    </p:set>
                                    <p:animEffect transition="in" filter="box(out)">
                                      <p:cBhvr>
                                        <p:cTn id="31" dur="700"/>
                                        <p:tgtEl>
                                          <p:spTgt spid="16"/>
                                        </p:tgtEl>
                                      </p:cBhvr>
                                    </p:animEffect>
                                  </p:childTnLst>
                                </p:cTn>
                              </p:par>
                            </p:childTnLst>
                          </p:cTn>
                        </p:par>
                        <p:par>
                          <p:cTn id="32" fill="hold">
                            <p:stCondLst>
                              <p:cond delay="4900"/>
                            </p:stCondLst>
                            <p:childTnLst>
                              <p:par>
                                <p:cTn id="33" presetID="14" presetClass="entr" presetSubtype="1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7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P spid="9" grpId="0" animBg="1" advAuto="0"/>
      <p:bldP spid="13" grpId="0" animBg="1" advAuto="0"/>
      <p:bldP spid="14" grpId="0" animBg="1" advAuto="0"/>
      <p:bldP spid="15" grpId="0" animBg="1" advAuto="0"/>
      <p:bldP spid="16" grpId="0" animBg="1" advAuto="0"/>
      <p:bldP spid="17" grpId="0" animBg="1" advAuto="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nature border with grass and flower Vector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10832"/>
          <a:stretch/>
        </p:blipFill>
        <p:spPr bwMode="auto">
          <a:xfrm>
            <a:off x="19129" y="553792"/>
            <a:ext cx="12157066" cy="68236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2990" y="1285108"/>
            <a:ext cx="11993336" cy="1077218"/>
          </a:xfrm>
          <a:prstGeom prst="rect">
            <a:avLst/>
          </a:prstGeom>
          <a:noFill/>
        </p:spPr>
        <p:txBody>
          <a:bodyPr wrap="square" rtlCol="0">
            <a:spAutoFit/>
          </a:bodyPr>
          <a:lstStyle/>
          <a:p>
            <a:pPr algn="ctr"/>
            <a:r>
              <a:rPr lang="nl-NL" sz="3200" b="1" dirty="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2</a:t>
            </a:r>
            <a:r>
              <a:rPr lang="nl-NL"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GIẢI BÀI TOÁN BẰNG CÁCH LẬP PHƯƠNG TRÌNH BẬC NHẤT</a:t>
            </a:r>
            <a:endParaRPr lang="vi-VN" sz="3200" dirty="0">
              <a:solidFill>
                <a:srgbClr val="FF0000"/>
              </a:solidFill>
              <a:latin typeface="Times New Roman" pitchFamily="18" charset="0"/>
              <a:cs typeface="Times New Roman" pitchFamily="18" charset="0"/>
            </a:endParaRPr>
          </a:p>
        </p:txBody>
      </p:sp>
      <p:sp>
        <p:nvSpPr>
          <p:cNvPr id="6" name="TextBox 5"/>
          <p:cNvSpPr txBox="1"/>
          <p:nvPr/>
        </p:nvSpPr>
        <p:spPr>
          <a:xfrm>
            <a:off x="591664" y="410308"/>
            <a:ext cx="9587542" cy="646331"/>
          </a:xfrm>
          <a:prstGeom prst="rect">
            <a:avLst/>
          </a:prstGeom>
          <a:noFill/>
        </p:spPr>
        <p:txBody>
          <a:bodyPr wrap="square" rtlCol="0">
            <a:spAutoFit/>
          </a:bodyPr>
          <a:lstStyle/>
          <a:p>
            <a:pPr algn="ctr"/>
            <a:r>
              <a:rPr lang="en-US" sz="3600" b="1" dirty="0">
                <a:latin typeface="Times New Roman" pitchFamily="18" charset="0"/>
                <a:cs typeface="Times New Roman" pitchFamily="18" charset="0"/>
              </a:rPr>
              <a:t>CHƯƠNG 6: </a:t>
            </a:r>
            <a:r>
              <a:rPr lang="vi-VN" sz="3600" b="1" dirty="0">
                <a:latin typeface="Times New Roman" pitchFamily="18" charset="0"/>
                <a:cs typeface="Times New Roman" pitchFamily="18" charset="0"/>
              </a:rPr>
              <a:t>PHƯƠNG TRÌNH</a:t>
            </a:r>
          </a:p>
        </p:txBody>
      </p:sp>
      <p:sp>
        <p:nvSpPr>
          <p:cNvPr id="7" name="TextBox 6">
            <a:extLst>
              <a:ext uri="{FF2B5EF4-FFF2-40B4-BE49-F238E27FC236}">
                <a16:creationId xmlns:a16="http://schemas.microsoft.com/office/drawing/2014/main" id="{029080A5-7D59-E9F6-D406-424D02915851}"/>
              </a:ext>
            </a:extLst>
          </p:cNvPr>
          <p:cNvSpPr txBox="1"/>
          <p:nvPr/>
        </p:nvSpPr>
        <p:spPr>
          <a:xfrm>
            <a:off x="5254778" y="2486202"/>
            <a:ext cx="1889760" cy="646331"/>
          </a:xfrm>
          <a:prstGeom prst="rect">
            <a:avLst/>
          </a:prstGeom>
          <a:no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TIẾT </a:t>
            </a:r>
            <a:r>
              <a:rPr lang="vi-VN" sz="3600" b="1" dirty="0">
                <a:solidFill>
                  <a:srgbClr val="002060"/>
                </a:solidFill>
                <a:latin typeface="Times New Roman" panose="02020603050405020304" pitchFamily="18" charset="0"/>
                <a:cs typeface="Times New Roman" panose="02020603050405020304" pitchFamily="18" charset="0"/>
              </a:rPr>
              <a:t>2</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00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11000"/>
          <a:stretch/>
        </p:blipFill>
        <p:spPr>
          <a:xfrm>
            <a:off x="0" y="0"/>
            <a:ext cx="12192000" cy="6858000"/>
          </a:xfrm>
          <a:prstGeom prst="rect">
            <a:avLst/>
          </a:prstGeom>
        </p:spPr>
      </p:pic>
      <p:sp>
        <p:nvSpPr>
          <p:cNvPr id="3" name="TextBox 2">
            <a:extLst>
              <a:ext uri="{FF2B5EF4-FFF2-40B4-BE49-F238E27FC236}">
                <a16:creationId xmlns:a16="http://schemas.microsoft.com/office/drawing/2014/main" id="{1A9A7896-D70E-4A4F-BCCF-CF1EF9850253}"/>
              </a:ext>
            </a:extLst>
          </p:cNvPr>
          <p:cNvSpPr txBox="1"/>
          <p:nvPr/>
        </p:nvSpPr>
        <p:spPr>
          <a:xfrm>
            <a:off x="644092" y="2780974"/>
            <a:ext cx="10903815" cy="769439"/>
          </a:xfrm>
          <a:prstGeom prst="rect">
            <a:avLst/>
          </a:prstGeom>
          <a:noFill/>
        </p:spPr>
        <p:txBody>
          <a:bodyPr wrap="none" lIns="91438" tIns="45719" rIns="91438" bIns="45719"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HOẠT</a:t>
            </a:r>
            <a:r>
              <a:rPr kumimoji="0" lang="en-US" sz="4400" b="1" i="0" u="none" strike="noStrike" kern="1200" cap="none" spc="0" normalizeH="0" noProof="0" dirty="0">
                <a:ln>
                  <a:noFill/>
                </a:ln>
                <a:solidFill>
                  <a:srgbClr val="FF0000"/>
                </a:solidFill>
                <a:effectLst/>
                <a:uLnTx/>
                <a:uFillTx/>
                <a:latin typeface="Times New Roman" pitchFamily="18" charset="0"/>
                <a:cs typeface="Times New Roman" pitchFamily="18" charset="0"/>
              </a:rPr>
              <a:t> ĐỘNG HÌNH THÀNH KIẾN THỨC</a:t>
            </a:r>
            <a:endPar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56756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61585"/>
            <a:ext cx="12192000" cy="1384995"/>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Khám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a:t>
            </a:r>
            <a:r>
              <a:rPr lang="en-US" sz="2800" b="1" dirty="0">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40km/h.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50km/h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30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AB?</a:t>
            </a:r>
          </a:p>
        </p:txBody>
      </p:sp>
      <p:sp>
        <p:nvSpPr>
          <p:cNvPr id="4" name="TextBox 3">
            <a:extLst>
              <a:ext uri="{FF2B5EF4-FFF2-40B4-BE49-F238E27FC236}">
                <a16:creationId xmlns:a16="http://schemas.microsoft.com/office/drawing/2014/main" id="{6905B83D-C709-D8D1-2230-3216ED3C5061}"/>
              </a:ext>
            </a:extLst>
          </p:cNvPr>
          <p:cNvSpPr txBox="1"/>
          <p:nvPr/>
        </p:nvSpPr>
        <p:spPr>
          <a:xfrm>
            <a:off x="141888" y="2804311"/>
            <a:ext cx="1733550" cy="492443"/>
          </a:xfrm>
          <a:prstGeom prst="rect">
            <a:avLst/>
          </a:prstGeom>
          <a:noFill/>
        </p:spPr>
        <p:txBody>
          <a:bodyPr wrap="square" rtlCol="0">
            <a:spAutoFit/>
          </a:bodyPr>
          <a:lstStyle/>
          <a:p>
            <a:r>
              <a:rPr lang="en-US" sz="2600" b="1" dirty="0" err="1">
                <a:solidFill>
                  <a:srgbClr val="FF0000"/>
                </a:solidFill>
                <a:latin typeface="Times New Roman" panose="02020603050405020304" pitchFamily="18" charset="0"/>
                <a:cs typeface="Times New Roman" panose="02020603050405020304" pitchFamily="18" charset="0"/>
              </a:rPr>
              <a:t>Giải</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18982" y="15393"/>
            <a:ext cx="11993336" cy="1077218"/>
          </a:xfrm>
          <a:prstGeom prst="rect">
            <a:avLst/>
          </a:prstGeom>
          <a:noFill/>
        </p:spPr>
        <p:txBody>
          <a:bodyPr wrap="square" rtlCol="0">
            <a:spAutoFit/>
          </a:bodyPr>
          <a:lstStyle/>
          <a:p>
            <a:pPr algn="ctr"/>
            <a:r>
              <a:rPr lang="nl-NL" sz="3200" b="1" dirty="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2</a:t>
            </a:r>
            <a:r>
              <a:rPr lang="nl-NL"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GIẢI BÀI TOÁN BẰNG CÁCH LẬP PHƯƠNG TRÌNH BẬC NHẤT</a:t>
            </a:r>
            <a:endParaRPr lang="vi-VN" sz="3200" dirty="0">
              <a:solidFill>
                <a:srgbClr val="FF0000"/>
              </a:solidFill>
              <a:latin typeface="Times New Roman" pitchFamily="18" charset="0"/>
              <a:cs typeface="Times New Roman" pitchFamily="18" charset="0"/>
            </a:endParaRPr>
          </a:p>
        </p:txBody>
      </p:sp>
      <p:sp>
        <p:nvSpPr>
          <p:cNvPr id="12" name="Rectangle 11"/>
          <p:cNvSpPr/>
          <p:nvPr/>
        </p:nvSpPr>
        <p:spPr>
          <a:xfrm>
            <a:off x="117432" y="914704"/>
            <a:ext cx="9464450" cy="584775"/>
          </a:xfrm>
          <a:prstGeom prst="rect">
            <a:avLst/>
          </a:prstGeom>
        </p:spPr>
        <p:txBody>
          <a:bodyPr wrap="none">
            <a:spAutoFit/>
          </a:bodyPr>
          <a:lstStyle/>
          <a:p>
            <a:r>
              <a:rPr lang="it-IT" sz="3200" b="1"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bậc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nhất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4" name="Rectangle 58"/>
          <p:cNvSpPr>
            <a:spLocks noChangeArrowheads="1"/>
          </p:cNvSpPr>
          <p:nvPr/>
        </p:nvSpPr>
        <p:spPr bwMode="auto">
          <a:xfrm>
            <a:off x="919470" y="65236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4"/>
          <p:cNvSpPr/>
          <p:nvPr/>
        </p:nvSpPr>
        <p:spPr>
          <a:xfrm>
            <a:off x="1220379" y="2937474"/>
            <a:ext cx="10461971" cy="2407839"/>
          </a:xfrm>
          <a:prstGeom prst="rect">
            <a:avLst/>
          </a:prstGeom>
        </p:spPr>
        <p:txBody>
          <a:bodyPr wrap="square">
            <a:spAutoFit/>
          </a:bodyPr>
          <a:lstStyle/>
          <a:p>
            <a:pPr algn="just">
              <a:lnSpc>
                <a:spcPct val="115000"/>
              </a:lnSpc>
              <a:spcBef>
                <a:spcPts val="600"/>
              </a:spcBef>
              <a:spcAft>
                <a:spcPts val="6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AB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x (km)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Thời gian đi: </a:t>
            </a:r>
            <a:r>
              <a:rPr lang="vi-VN" sz="2800" dirty="0">
                <a:latin typeface="Times New Roman" panose="02020603050405020304" pitchFamily="18" charset="0"/>
                <a:ea typeface="Calibri" panose="020F0502020204030204" pitchFamily="34" charset="0"/>
                <a:cs typeface="Times New Roman" panose="02020603050405020304" pitchFamily="18" charset="0"/>
              </a:rPr>
              <a:t>          giờ</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Thời gian về:</a:t>
            </a:r>
            <a:r>
              <a:rPr lang="vi-VN" sz="2800" dirty="0">
                <a:latin typeface="Times New Roman" panose="02020603050405020304" pitchFamily="18" charset="0"/>
                <a:ea typeface="Calibri" panose="020F0502020204030204" pitchFamily="34" charset="0"/>
                <a:cs typeface="Times New Roman" panose="02020603050405020304" pitchFamily="18" charset="0"/>
              </a:rPr>
              <a:t>          giờ</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Đổi: 30 phú</a:t>
            </a:r>
            <a:r>
              <a:rPr lang="vi-VN" sz="2800" dirty="0">
                <a:latin typeface="Times New Roman" panose="02020603050405020304" pitchFamily="18" charset="0"/>
                <a:ea typeface="Calibri" panose="020F0502020204030204" pitchFamily="34" charset="0"/>
                <a:cs typeface="Times New Roman" panose="02020603050405020304" pitchFamily="18" charset="0"/>
              </a:rPr>
              <a:t>t =</a:t>
            </a:r>
            <a:r>
              <a:rPr lang="it-IT"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giờ</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p:cNvSpPr/>
          <p:nvPr/>
        </p:nvSpPr>
        <p:spPr>
          <a:xfrm>
            <a:off x="268292" y="5464221"/>
            <a:ext cx="10461971" cy="587853"/>
          </a:xfrm>
          <a:prstGeom prst="rect">
            <a:avLst/>
          </a:prstGeom>
        </p:spPr>
        <p:txBody>
          <a:bodyPr wrap="square">
            <a:spAutoFit/>
          </a:bodyPr>
          <a:lstStyle/>
          <a:p>
            <a:pPr>
              <a:lnSpc>
                <a:spcPct val="115000"/>
              </a:lnSpc>
              <a:spcAft>
                <a:spcPts val="1000"/>
              </a:spcAft>
            </a:pPr>
            <a:r>
              <a:rPr lang="it-IT" sz="2800" dirty="0">
                <a:latin typeface="Times New Roman" panose="02020603050405020304" pitchFamily="18" charset="0"/>
                <a:ea typeface="Calibri" panose="020F0502020204030204" pitchFamily="34" charset="0"/>
                <a:cs typeface="Times New Roman" panose="02020603050405020304" pitchFamily="18" charset="0"/>
              </a:rPr>
              <a:t>Vì thời gian về ít hơn thời gian đi </a:t>
            </a:r>
            <a:r>
              <a:rPr lang="vi-VN" sz="2800" dirty="0">
                <a:latin typeface="Calibri" panose="020F0502020204030204" pitchFamily="34" charset="0"/>
                <a:ea typeface="Calibri" panose="020F0502020204030204" pitchFamily="34" charset="0"/>
                <a:cs typeface="Times New Roman" panose="02020603050405020304" pitchFamily="18" charset="0"/>
              </a:rPr>
              <a:t>    </a:t>
            </a:r>
            <a:r>
              <a:rPr lang="it-IT" sz="2800" dirty="0">
                <a:latin typeface="Times New Roman" panose="02020603050405020304" pitchFamily="18" charset="0"/>
                <a:ea typeface="Calibri" panose="020F0502020204030204" pitchFamily="34" charset="0"/>
                <a:cs typeface="Times New Roman" panose="02020603050405020304" pitchFamily="18" charset="0"/>
              </a:rPr>
              <a:t>giờ nên ta có phương trình</a:t>
            </a:r>
            <a:r>
              <a:rPr lang="vi-VN"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60"/>
          <p:cNvSpPr>
            <a:spLocks noChangeArrowheads="1"/>
          </p:cNvSpPr>
          <p:nvPr/>
        </p:nvSpPr>
        <p:spPr bwMode="auto">
          <a:xfrm>
            <a:off x="52695" y="153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p:cNvGraphicFramePr>
            <a:graphicFrameLocks noChangeAspect="1"/>
          </p:cNvGraphicFramePr>
          <p:nvPr>
            <p:extLst>
              <p:ext uri="{D42A27DB-BD31-4B8C-83A1-F6EECF244321}">
                <p14:modId xmlns:p14="http://schemas.microsoft.com/office/powerpoint/2010/main" val="565059168"/>
              </p:ext>
            </p:extLst>
          </p:nvPr>
        </p:nvGraphicFramePr>
        <p:xfrm>
          <a:off x="8874723" y="2989359"/>
          <a:ext cx="887463" cy="453173"/>
        </p:xfrm>
        <a:graphic>
          <a:graphicData uri="http://schemas.openxmlformats.org/presentationml/2006/ole">
            <mc:AlternateContent xmlns:mc="http://schemas.openxmlformats.org/markup-compatibility/2006">
              <mc:Choice xmlns:v="urn:schemas-microsoft-com:vml" Requires="v">
                <p:oleObj name="Equation" r:id="rId2" imgW="355138" imgH="177569" progId="Equation.DSMT4">
                  <p:embed/>
                </p:oleObj>
              </mc:Choice>
              <mc:Fallback>
                <p:oleObj name="Equation" r:id="rId2" imgW="355138" imgH="177569" progId="Equation.DSMT4">
                  <p:embed/>
                  <p:pic>
                    <p:nvPicPr>
                      <p:cNvPr id="0" name="Object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723" y="2989359"/>
                        <a:ext cx="887463" cy="453173"/>
                      </a:xfrm>
                      <a:prstGeom prst="rect">
                        <a:avLst/>
                      </a:prstGeom>
                      <a:noFill/>
                    </p:spPr>
                  </p:pic>
                </p:oleObj>
              </mc:Fallback>
            </mc:AlternateContent>
          </a:graphicData>
        </a:graphic>
      </p:graphicFrame>
      <p:sp>
        <p:nvSpPr>
          <p:cNvPr id="30" name="Rectangle 6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 name="Object 30"/>
          <p:cNvGraphicFramePr>
            <a:graphicFrameLocks noChangeAspect="1"/>
          </p:cNvGraphicFramePr>
          <p:nvPr>
            <p:extLst>
              <p:ext uri="{D42A27DB-BD31-4B8C-83A1-F6EECF244321}">
                <p14:modId xmlns:p14="http://schemas.microsoft.com/office/powerpoint/2010/main" val="2187470828"/>
              </p:ext>
            </p:extLst>
          </p:nvPr>
        </p:nvGraphicFramePr>
        <p:xfrm>
          <a:off x="3376277" y="3405716"/>
          <a:ext cx="424169" cy="735227"/>
        </p:xfrm>
        <a:graphic>
          <a:graphicData uri="http://schemas.openxmlformats.org/presentationml/2006/ole">
            <mc:AlternateContent xmlns:mc="http://schemas.openxmlformats.org/markup-compatibility/2006">
              <mc:Choice xmlns:v="urn:schemas-microsoft-com:vml" Requires="v">
                <p:oleObj name="Equation" r:id="rId4" imgW="228501" imgH="393529" progId="Equation.DSMT4">
                  <p:embed/>
                </p:oleObj>
              </mc:Choice>
              <mc:Fallback>
                <p:oleObj name="Equation" r:id="rId4" imgW="228501" imgH="393529" progId="Equation.DSMT4">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277" y="3405716"/>
                        <a:ext cx="424169" cy="735227"/>
                      </a:xfrm>
                      <a:prstGeom prst="rect">
                        <a:avLst/>
                      </a:prstGeom>
                      <a:noFill/>
                    </p:spPr>
                  </p:pic>
                </p:oleObj>
              </mc:Fallback>
            </mc:AlternateContent>
          </a:graphicData>
        </a:graphic>
      </p:graphicFrame>
      <p:sp>
        <p:nvSpPr>
          <p:cNvPr id="32" name="Rectangle 63"/>
          <p:cNvSpPr>
            <a:spLocks noChangeArrowheads="1"/>
          </p:cNvSpPr>
          <p:nvPr/>
        </p:nvSpPr>
        <p:spPr bwMode="auto">
          <a:xfrm>
            <a:off x="0" y="495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1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1892178203"/>
              </p:ext>
            </p:extLst>
          </p:nvPr>
        </p:nvGraphicFramePr>
        <p:xfrm>
          <a:off x="3373612" y="4011176"/>
          <a:ext cx="426834" cy="765357"/>
        </p:xfrm>
        <a:graphic>
          <a:graphicData uri="http://schemas.openxmlformats.org/presentationml/2006/ole">
            <mc:AlternateContent xmlns:mc="http://schemas.openxmlformats.org/markup-compatibility/2006">
              <mc:Choice xmlns:v="urn:schemas-microsoft-com:vml" Requires="v">
                <p:oleObj name="Equation" r:id="rId6" imgW="215640" imgH="393480" progId="Equation.DSMT4">
                  <p:embed/>
                </p:oleObj>
              </mc:Choice>
              <mc:Fallback>
                <p:oleObj name="Equation" r:id="rId6" imgW="215640" imgH="393480" progId="Equation.DSMT4">
                  <p:embed/>
                  <p:pic>
                    <p:nvPicPr>
                      <p:cNvPr id="0" name="Object 65"/>
                      <p:cNvPicPr>
                        <a:picLocks noChangeAspect="1" noChangeArrowheads="1"/>
                      </p:cNvPicPr>
                      <p:nvPr/>
                    </p:nvPicPr>
                    <p:blipFill>
                      <a:blip r:embed="rId7"/>
                      <a:srcRect/>
                      <a:stretch>
                        <a:fillRect/>
                      </a:stretch>
                    </p:blipFill>
                    <p:spPr bwMode="auto">
                      <a:xfrm>
                        <a:off x="3373612" y="4011176"/>
                        <a:ext cx="426834" cy="765357"/>
                      </a:xfrm>
                      <a:prstGeom prst="rect">
                        <a:avLst/>
                      </a:prstGeom>
                      <a:noFill/>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582359185"/>
              </p:ext>
            </p:extLst>
          </p:nvPr>
        </p:nvGraphicFramePr>
        <p:xfrm>
          <a:off x="3476007" y="4680648"/>
          <a:ext cx="324439" cy="843541"/>
        </p:xfrm>
        <a:graphic>
          <a:graphicData uri="http://schemas.openxmlformats.org/presentationml/2006/ole">
            <mc:AlternateContent xmlns:mc="http://schemas.openxmlformats.org/markup-compatibility/2006">
              <mc:Choice xmlns:v="urn:schemas-microsoft-com:vml" Requires="v">
                <p:oleObj name="Equation" r:id="rId8" imgW="152334" imgH="393529" progId="Equation.DSMT4">
                  <p:embed/>
                </p:oleObj>
              </mc:Choice>
              <mc:Fallback>
                <p:oleObj name="Equation" r:id="rId8" imgW="152334" imgH="393529" progId="Equation.DSMT4">
                  <p:embed/>
                  <p:pic>
                    <p:nvPicPr>
                      <p:cNvPr id="0" name="Object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6007" y="4680648"/>
                        <a:ext cx="324439" cy="843541"/>
                      </a:xfrm>
                      <a:prstGeom prst="rect">
                        <a:avLst/>
                      </a:prstGeom>
                      <a:noFill/>
                    </p:spPr>
                  </p:pic>
                </p:oleObj>
              </mc:Fallback>
            </mc:AlternateContent>
          </a:graphicData>
        </a:graphic>
      </p:graphicFrame>
      <p:sp>
        <p:nvSpPr>
          <p:cNvPr id="35" name="Rectangle 6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it-IT"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67"/>
          <p:cNvSpPr>
            <a:spLocks noChangeArrowheads="1"/>
          </p:cNvSpPr>
          <p:nvPr/>
        </p:nvSpPr>
        <p:spPr bwMode="auto">
          <a:xfrm>
            <a:off x="0" y="952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68"/>
          <p:cNvSpPr>
            <a:spLocks noChangeArrowheads="1"/>
          </p:cNvSpPr>
          <p:nvPr/>
        </p:nvSpPr>
        <p:spPr bwMode="auto">
          <a:xfrm>
            <a:off x="0" y="190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it-IT"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187255899"/>
              </p:ext>
            </p:extLst>
          </p:nvPr>
        </p:nvGraphicFramePr>
        <p:xfrm>
          <a:off x="5206738" y="5436624"/>
          <a:ext cx="292539" cy="760601"/>
        </p:xfrm>
        <a:graphic>
          <a:graphicData uri="http://schemas.openxmlformats.org/presentationml/2006/ole">
            <mc:AlternateContent xmlns:mc="http://schemas.openxmlformats.org/markup-compatibility/2006">
              <mc:Choice xmlns:v="urn:schemas-microsoft-com:vml" Requires="v">
                <p:oleObj name="Equation" r:id="rId10" imgW="152334" imgH="393529" progId="Equation.DSMT4">
                  <p:embed/>
                </p:oleObj>
              </mc:Choice>
              <mc:Fallback>
                <p:oleObj name="Equation" r:id="rId10" imgW="152334" imgH="39352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6738" y="5436624"/>
                        <a:ext cx="292539" cy="760601"/>
                      </a:xfrm>
                      <a:prstGeom prst="rect">
                        <a:avLst/>
                      </a:prstGeom>
                      <a:noFill/>
                    </p:spPr>
                  </p:pic>
                </p:oleObj>
              </mc:Fallback>
            </mc:AlternateContent>
          </a:graphicData>
        </a:graphic>
      </p:graphicFrame>
      <p:sp>
        <p:nvSpPr>
          <p:cNvPr id="39" name="Rectangle 70"/>
          <p:cNvSpPr>
            <a:spLocks noChangeArrowheads="1"/>
          </p:cNvSpPr>
          <p:nvPr/>
        </p:nvSpPr>
        <p:spPr bwMode="auto">
          <a:xfrm>
            <a:off x="0" y="266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 name="Object 39"/>
          <p:cNvGraphicFramePr>
            <a:graphicFrameLocks noChangeAspect="1"/>
          </p:cNvGraphicFramePr>
          <p:nvPr>
            <p:extLst>
              <p:ext uri="{D42A27DB-BD31-4B8C-83A1-F6EECF244321}">
                <p14:modId xmlns:p14="http://schemas.microsoft.com/office/powerpoint/2010/main" val="3094983996"/>
              </p:ext>
            </p:extLst>
          </p:nvPr>
        </p:nvGraphicFramePr>
        <p:xfrm>
          <a:off x="9581882" y="5345310"/>
          <a:ext cx="1506828" cy="768187"/>
        </p:xfrm>
        <a:graphic>
          <a:graphicData uri="http://schemas.openxmlformats.org/presentationml/2006/ole">
            <mc:AlternateContent xmlns:mc="http://schemas.openxmlformats.org/markup-compatibility/2006">
              <mc:Choice xmlns:v="urn:schemas-microsoft-com:vml" Requires="v">
                <p:oleObj name="Equation" r:id="rId11" imgW="774364" imgH="393529" progId="Equation.DSMT4">
                  <p:embed/>
                </p:oleObj>
              </mc:Choice>
              <mc:Fallback>
                <p:oleObj name="Equation" r:id="rId11" imgW="774364" imgH="393529" progId="Equation.DSMT4">
                  <p:embed/>
                  <p:pic>
                    <p:nvPicPr>
                      <p:cNvPr id="0" name="Object 6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81882" y="5345310"/>
                        <a:ext cx="1506828" cy="768187"/>
                      </a:xfrm>
                      <a:prstGeom prst="rect">
                        <a:avLst/>
                      </a:prstGeom>
                      <a:noFill/>
                    </p:spPr>
                  </p:pic>
                </p:oleObj>
              </mc:Fallback>
            </mc:AlternateContent>
          </a:graphicData>
        </a:graphic>
      </p:graphicFrame>
    </p:spTree>
    <p:extLst>
      <p:ext uri="{BB962C8B-B14F-4D97-AF65-F5344CB8AC3E}">
        <p14:creationId xmlns:p14="http://schemas.microsoft.com/office/powerpoint/2010/main" val="16018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arn(inVertical)">
                                      <p:cBhvr>
                                        <p:cTn id="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95" y="1576321"/>
            <a:ext cx="12192000" cy="1384995"/>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Khám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a:t>
            </a:r>
            <a:r>
              <a:rPr lang="en-US" sz="2800" b="1" dirty="0">
                <a:solidFill>
                  <a:srgbClr val="FF0000"/>
                </a:solidFill>
                <a:latin typeface="Times New Roman" panose="02020603050405020304" pitchFamily="18" charset="0"/>
                <a:cs typeface="Times New Roman" panose="02020603050405020304" pitchFamily="18" charset="0"/>
              </a:rPr>
              <a:t> 2:</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B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40km/h.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50km/h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30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AB?</a:t>
            </a:r>
          </a:p>
        </p:txBody>
      </p:sp>
      <p:sp>
        <p:nvSpPr>
          <p:cNvPr id="4" name="TextBox 3">
            <a:extLst>
              <a:ext uri="{FF2B5EF4-FFF2-40B4-BE49-F238E27FC236}">
                <a16:creationId xmlns:a16="http://schemas.microsoft.com/office/drawing/2014/main" id="{6905B83D-C709-D8D1-2230-3216ED3C5061}"/>
              </a:ext>
            </a:extLst>
          </p:cNvPr>
          <p:cNvSpPr txBox="1"/>
          <p:nvPr/>
        </p:nvSpPr>
        <p:spPr>
          <a:xfrm>
            <a:off x="109280" y="2881715"/>
            <a:ext cx="1733550" cy="492443"/>
          </a:xfrm>
          <a:prstGeom prst="rect">
            <a:avLst/>
          </a:prstGeom>
          <a:noFill/>
        </p:spPr>
        <p:txBody>
          <a:bodyPr wrap="square" rtlCol="0">
            <a:spAutoFit/>
          </a:bodyPr>
          <a:lstStyle/>
          <a:p>
            <a:r>
              <a:rPr lang="en-US" sz="2600" b="1" dirty="0" err="1">
                <a:solidFill>
                  <a:srgbClr val="FF0000"/>
                </a:solidFill>
                <a:latin typeface="Times New Roman" panose="02020603050405020304" pitchFamily="18" charset="0"/>
                <a:cs typeface="Times New Roman" panose="02020603050405020304" pitchFamily="18" charset="0"/>
              </a:rPr>
              <a:t>Giải</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18982" y="15393"/>
            <a:ext cx="11993336" cy="1077218"/>
          </a:xfrm>
          <a:prstGeom prst="rect">
            <a:avLst/>
          </a:prstGeom>
          <a:noFill/>
        </p:spPr>
        <p:txBody>
          <a:bodyPr wrap="square" rtlCol="0">
            <a:spAutoFit/>
          </a:bodyPr>
          <a:lstStyle/>
          <a:p>
            <a:pPr algn="ctr"/>
            <a:r>
              <a:rPr lang="nl-NL" sz="3200" b="1" dirty="0">
                <a:solidFill>
                  <a:srgbClr val="FF0000"/>
                </a:solidFill>
                <a:latin typeface="Times New Roman" pitchFamily="18" charset="0"/>
                <a:cs typeface="Times New Roman" pitchFamily="18" charset="0"/>
              </a:rPr>
              <a:t>§</a:t>
            </a:r>
            <a:r>
              <a:rPr lang="vi-VN" sz="3200" b="1" dirty="0">
                <a:solidFill>
                  <a:srgbClr val="FF0000"/>
                </a:solidFill>
                <a:latin typeface="Times New Roman" pitchFamily="18" charset="0"/>
                <a:cs typeface="Times New Roman" pitchFamily="18" charset="0"/>
              </a:rPr>
              <a:t>2</a:t>
            </a:r>
            <a:r>
              <a:rPr lang="nl-NL"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GIẢI BÀI TOÁN BẰNG CÁCH LẬP PHƯƠNG TRÌNH BẬC NHẤT</a:t>
            </a:r>
            <a:endParaRPr lang="vi-VN" sz="3200" dirty="0">
              <a:solidFill>
                <a:srgbClr val="FF0000"/>
              </a:solidFill>
              <a:latin typeface="Times New Roman" pitchFamily="18" charset="0"/>
              <a:cs typeface="Times New Roman" pitchFamily="18" charset="0"/>
            </a:endParaRPr>
          </a:p>
        </p:txBody>
      </p:sp>
      <p:sp>
        <p:nvSpPr>
          <p:cNvPr id="12" name="Rectangle 11"/>
          <p:cNvSpPr/>
          <p:nvPr/>
        </p:nvSpPr>
        <p:spPr>
          <a:xfrm>
            <a:off x="141888" y="1081454"/>
            <a:ext cx="9464450" cy="584775"/>
          </a:xfrm>
          <a:prstGeom prst="rect">
            <a:avLst/>
          </a:prstGeom>
        </p:spPr>
        <p:txBody>
          <a:bodyPr wrap="none">
            <a:spAutoFit/>
          </a:bodyPr>
          <a:lstStyle/>
          <a:p>
            <a:r>
              <a:rPr lang="it-IT" sz="3200" b="1"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bậc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nhất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4" name="Rectangle 58"/>
          <p:cNvSpPr>
            <a:spLocks noChangeArrowheads="1"/>
          </p:cNvSpPr>
          <p:nvPr/>
        </p:nvSpPr>
        <p:spPr bwMode="auto">
          <a:xfrm>
            <a:off x="919470" y="65236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60"/>
          <p:cNvSpPr>
            <a:spLocks noChangeArrowheads="1"/>
          </p:cNvSpPr>
          <p:nvPr/>
        </p:nvSpPr>
        <p:spPr bwMode="auto">
          <a:xfrm>
            <a:off x="52695" y="153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6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63"/>
          <p:cNvSpPr>
            <a:spLocks noChangeArrowheads="1"/>
          </p:cNvSpPr>
          <p:nvPr/>
        </p:nvSpPr>
        <p:spPr bwMode="auto">
          <a:xfrm>
            <a:off x="0" y="495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1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6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it-IT"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67"/>
          <p:cNvSpPr>
            <a:spLocks noChangeArrowheads="1"/>
          </p:cNvSpPr>
          <p:nvPr/>
        </p:nvSpPr>
        <p:spPr bwMode="auto">
          <a:xfrm>
            <a:off x="0" y="952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68"/>
          <p:cNvSpPr>
            <a:spLocks noChangeArrowheads="1"/>
          </p:cNvSpPr>
          <p:nvPr/>
        </p:nvSpPr>
        <p:spPr bwMode="auto">
          <a:xfrm>
            <a:off x="0" y="190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it-IT"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70"/>
          <p:cNvSpPr>
            <a:spLocks noChangeArrowheads="1"/>
          </p:cNvSpPr>
          <p:nvPr/>
        </p:nvSpPr>
        <p:spPr bwMode="auto">
          <a:xfrm>
            <a:off x="0" y="266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1413989" y="3430966"/>
            <a:ext cx="6096000" cy="1835374"/>
          </a:xfrm>
          <a:prstGeom prst="rect">
            <a:avLst/>
          </a:prstGeom>
        </p:spPr>
        <p:txBody>
          <a:bodyPr>
            <a:spAutoFit/>
          </a:bodyPr>
          <a:lstStyle/>
          <a:p>
            <a:pPr>
              <a:lnSpc>
                <a:spcPct val="115000"/>
              </a:lnSpc>
              <a:spcAft>
                <a:spcPts val="10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thoả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kiện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AB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53949342"/>
              </p:ext>
            </p:extLst>
          </p:nvPr>
        </p:nvGraphicFramePr>
        <p:xfrm>
          <a:off x="5459994" y="3577764"/>
          <a:ext cx="948708" cy="350292"/>
        </p:xfrm>
        <a:graphic>
          <a:graphicData uri="http://schemas.openxmlformats.org/presentationml/2006/ole">
            <mc:AlternateContent xmlns:mc="http://schemas.openxmlformats.org/markup-compatibility/2006">
              <mc:Choice xmlns:v="urn:schemas-microsoft-com:vml" Requires="v">
                <p:oleObj name="Equation" r:id="rId2" imgW="494870" imgH="177646" progId="Equation.DSMT4">
                  <p:embed/>
                </p:oleObj>
              </mc:Choice>
              <mc:Fallback>
                <p:oleObj name="Equation" r:id="rId2" imgW="494870" imgH="177646"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994" y="3577764"/>
                        <a:ext cx="948708" cy="35029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28888371"/>
              </p:ext>
            </p:extLst>
          </p:nvPr>
        </p:nvGraphicFramePr>
        <p:xfrm>
          <a:off x="4484761" y="4161138"/>
          <a:ext cx="756940" cy="386523"/>
        </p:xfrm>
        <a:graphic>
          <a:graphicData uri="http://schemas.openxmlformats.org/presentationml/2006/ole">
            <mc:AlternateContent xmlns:mc="http://schemas.openxmlformats.org/markup-compatibility/2006">
              <mc:Choice xmlns:v="urn:schemas-microsoft-com:vml" Requires="v">
                <p:oleObj name="Equation" r:id="rId4" imgW="355138" imgH="177569" progId="Equation.DSMT4">
                  <p:embed/>
                </p:oleObj>
              </mc:Choice>
              <mc:Fallback>
                <p:oleObj name="Equation" r:id="rId4" imgW="355138" imgH="177569"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761" y="4161138"/>
                        <a:ext cx="756940" cy="386523"/>
                      </a:xfrm>
                      <a:prstGeom prst="rect">
                        <a:avLst/>
                      </a:prstGeom>
                      <a:noFill/>
                    </p:spPr>
                  </p:pic>
                </p:oleObj>
              </mc:Fallback>
            </mc:AlternateContent>
          </a:graphicData>
        </a:graphic>
      </p:graphicFrame>
      <p:sp>
        <p:nvSpPr>
          <p:cNvPr id="13" name="Rectangle 12"/>
          <p:cNvSpPr/>
          <p:nvPr/>
        </p:nvSpPr>
        <p:spPr>
          <a:xfrm>
            <a:off x="6510614" y="4705555"/>
            <a:ext cx="1313180"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100km</a:t>
            </a:r>
            <a:r>
              <a:rPr lang="en-US" sz="2800" b="1" dirty="0">
                <a:solidFill>
                  <a:srgbClr val="000000"/>
                </a:solidFill>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238955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P spid="3"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668" y="784542"/>
            <a:ext cx="11732653" cy="6073458"/>
          </a:xfrm>
          <a:prstGeom prst="rect">
            <a:avLst/>
          </a:prstGeom>
        </p:spPr>
        <p:txBody>
          <a:bodyPr wrap="square">
            <a:spAutoFit/>
          </a:bodyPr>
          <a:lstStyle/>
          <a:p>
            <a:pPr>
              <a:lnSpc>
                <a:spcPct val="115000"/>
              </a:lnSpc>
              <a:spcAft>
                <a:spcPts val="1000"/>
              </a:spcAft>
            </a:pP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Tóm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Lập</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trình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trình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3: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mãn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0" y="199767"/>
            <a:ext cx="9464450" cy="584775"/>
          </a:xfrm>
          <a:prstGeom prst="rect">
            <a:avLst/>
          </a:prstGeom>
        </p:spPr>
        <p:txBody>
          <a:bodyPr wrap="none">
            <a:spAutoFit/>
          </a:bodyPr>
          <a:lstStyle/>
          <a:p>
            <a:r>
              <a:rPr lang="it-IT" sz="3200" b="1"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bậc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nhất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1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99767"/>
            <a:ext cx="9464450" cy="584775"/>
          </a:xfrm>
          <a:prstGeom prst="rect">
            <a:avLst/>
          </a:prstGeom>
        </p:spPr>
        <p:txBody>
          <a:bodyPr wrap="none">
            <a:spAutoFit/>
          </a:bodyPr>
          <a:lstStyle/>
          <a:p>
            <a:r>
              <a:rPr lang="it-IT" sz="3200" b="1"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bậc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nhất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902417"/>
            <a:ext cx="11436440" cy="1384995"/>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Ví dụ 2: </a:t>
            </a:r>
            <a:r>
              <a:rPr lang="vi-VN" sz="2800" dirty="0">
                <a:latin typeface="Times New Roman" panose="02020603050405020304" pitchFamily="18" charset="0"/>
                <a:cs typeface="Times New Roman" panose="02020603050405020304" pitchFamily="18" charset="0"/>
              </a:rPr>
              <a:t>Bác Thanh gửi 300 000 000 đồng vào một ngân hàng với kì hạn 1 năm. Sau một năm Bác rút về cả vốn lẫn lãi là 318 600 000 đồng. Tính lãi suất tiền gửi ngân hàng. </a:t>
            </a:r>
            <a:endParaRPr lang="en-US" sz="28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30" y="6121161"/>
            <a:ext cx="8657184" cy="694208"/>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34" y="2287412"/>
            <a:ext cx="9248428" cy="98504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30" y="3198682"/>
            <a:ext cx="7929803" cy="63588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58901"/>
            <a:ext cx="10649231" cy="196601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930" y="5634712"/>
            <a:ext cx="8609273" cy="690366"/>
          </a:xfrm>
          <a:prstGeom prst="rect">
            <a:avLst/>
          </a:prstGeom>
        </p:spPr>
      </p:pic>
    </p:spTree>
    <p:extLst>
      <p:ext uri="{BB962C8B-B14F-4D97-AF65-F5344CB8AC3E}">
        <p14:creationId xmlns:p14="http://schemas.microsoft.com/office/powerpoint/2010/main" val="118045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464450" cy="584775"/>
          </a:xfrm>
          <a:prstGeom prst="rect">
            <a:avLst/>
          </a:prstGeom>
        </p:spPr>
        <p:txBody>
          <a:bodyPr wrap="none">
            <a:spAutoFit/>
          </a:bodyPr>
          <a:lstStyle/>
          <a:p>
            <a:r>
              <a:rPr lang="it-IT" sz="3200" b="1"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bậc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nhất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584775"/>
            <a:ext cx="11436440" cy="954107"/>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Ví dụ 3: </a:t>
            </a:r>
            <a:r>
              <a:rPr lang="vi-VN" sz="2800" dirty="0">
                <a:latin typeface="Times New Roman" panose="02020603050405020304" pitchFamily="18" charset="0"/>
                <a:cs typeface="Times New Roman" panose="02020603050405020304" pitchFamily="18" charset="0"/>
              </a:rPr>
              <a:t>Năm nay tuổi của mẹ gấp 3 lần tuổi của Trang. Biết rằng 5 năm sau tổng số tuổi của mẹ và Trang là 66 tuổi. Hỏi năm nay Trang bao nhiêu tuổi?</a:t>
            </a:r>
            <a:endParaRPr 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882"/>
            <a:ext cx="7317267" cy="2318504"/>
          </a:xfrm>
          <a:prstGeom prst="rect">
            <a:avLst/>
          </a:prstGeom>
        </p:spPr>
      </p:pic>
      <p:sp>
        <p:nvSpPr>
          <p:cNvPr id="5" name="TextBox 4"/>
          <p:cNvSpPr txBox="1"/>
          <p:nvPr/>
        </p:nvSpPr>
        <p:spPr>
          <a:xfrm>
            <a:off x="77273" y="3923292"/>
            <a:ext cx="10573555"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Vì 5 năm sau tuổi của hai người là 66, nên ta có phương trình: </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105363" y="3978083"/>
            <a:ext cx="3554569"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x + 5 + 3x + 5 = 66</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9105363" y="4395890"/>
            <a:ext cx="2331077"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4x + 10 = 66</a:t>
            </a:r>
            <a:endParaRPr lang="en-US"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9105363" y="4845756"/>
            <a:ext cx="1751527"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4x = 56</a:t>
            </a:r>
            <a:endParaRPr lang="en-US" sz="28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9131120" y="5314185"/>
            <a:ext cx="1751527"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x = 14</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2383625" y="6232193"/>
            <a:ext cx="4211538" cy="523220"/>
          </a:xfrm>
          <a:prstGeom prst="rect">
            <a:avLst/>
          </a:prstGeom>
        </p:spPr>
        <p:txBody>
          <a:bodyPr wrap="none">
            <a:spAutoFit/>
          </a:bodyPr>
          <a:lstStyle/>
          <a:p>
            <a:r>
              <a:rPr lang="vi-VN" sz="2800" dirty="0">
                <a:latin typeface="Times New Roman" panose="02020603050405020304" pitchFamily="18" charset="0"/>
                <a:cs typeface="Times New Roman" panose="02020603050405020304" pitchFamily="18" charset="0"/>
              </a:rPr>
              <a:t>Vậy năm nay Trang 14 tuổi </a:t>
            </a:r>
            <a:endParaRPr lang="en-US" sz="2800" dirty="0"/>
          </a:p>
        </p:txBody>
      </p:sp>
      <p:sp>
        <p:nvSpPr>
          <p:cNvPr id="22" name="Rectangle 21"/>
          <p:cNvSpPr/>
          <p:nvPr/>
        </p:nvSpPr>
        <p:spPr>
          <a:xfrm>
            <a:off x="2493094" y="5743152"/>
            <a:ext cx="4186339" cy="523220"/>
          </a:xfrm>
          <a:prstGeom prst="rect">
            <a:avLst/>
          </a:prstGeom>
        </p:spPr>
        <p:txBody>
          <a:bodyPr wrap="none">
            <a:spAutoFit/>
          </a:bodyPr>
          <a:lstStyle/>
          <a:p>
            <a:r>
              <a:rPr lang="vi-VN" sz="2800" dirty="0">
                <a:latin typeface="Times New Roman" panose="02020603050405020304" pitchFamily="18" charset="0"/>
                <a:cs typeface="Times New Roman" panose="02020603050405020304" pitchFamily="18" charset="0"/>
              </a:rPr>
              <a:t>Ta có x =14 thỏa điều kiện </a:t>
            </a:r>
            <a:endParaRPr lang="en-US" sz="2800" dirty="0"/>
          </a:p>
        </p:txBody>
      </p:sp>
    </p:spTree>
    <p:extLst>
      <p:ext uri="{BB962C8B-B14F-4D97-AF65-F5344CB8AC3E}">
        <p14:creationId xmlns:p14="http://schemas.microsoft.com/office/powerpoint/2010/main" val="147869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5" grpId="0"/>
      <p:bldP spid="6" grpId="0"/>
      <p:bldP spid="14" grpId="0"/>
      <p:bldP spid="15" grpId="0"/>
      <p:bldP spid="21" grpId="0"/>
      <p:bldP spid="7"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11000"/>
          <a:stretch/>
        </p:blipFill>
        <p:spPr>
          <a:xfrm>
            <a:off x="44" y="0"/>
            <a:ext cx="12192000" cy="6858000"/>
          </a:xfrm>
          <a:prstGeom prst="rect">
            <a:avLst/>
          </a:prstGeom>
        </p:spPr>
      </p:pic>
      <p:sp>
        <p:nvSpPr>
          <p:cNvPr id="3" name="TextBox 2">
            <a:extLst>
              <a:ext uri="{FF2B5EF4-FFF2-40B4-BE49-F238E27FC236}">
                <a16:creationId xmlns:a16="http://schemas.microsoft.com/office/drawing/2014/main" id="{1A9A7896-D70E-4A4F-BCCF-CF1EF9850253}"/>
              </a:ext>
            </a:extLst>
          </p:cNvPr>
          <p:cNvSpPr txBox="1"/>
          <p:nvPr/>
        </p:nvSpPr>
        <p:spPr>
          <a:xfrm>
            <a:off x="1144516" y="2831364"/>
            <a:ext cx="10385852" cy="707884"/>
          </a:xfrm>
          <a:prstGeom prst="rect">
            <a:avLst/>
          </a:prstGeom>
          <a:noFill/>
        </p:spPr>
        <p:txBody>
          <a:bodyPr wrap="none" lIns="91438" tIns="45719" rIns="91438" bIns="45719"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HOẠT</a:t>
            </a:r>
            <a:r>
              <a:rPr kumimoji="0" lang="en-US" sz="4000" b="1" i="0" u="none" strike="noStrike" kern="1200" cap="none" spc="0" normalizeH="0" noProof="0" dirty="0">
                <a:ln>
                  <a:noFill/>
                </a:ln>
                <a:solidFill>
                  <a:srgbClr val="FF0000"/>
                </a:solidFill>
                <a:effectLst/>
                <a:uLnTx/>
                <a:uFillTx/>
                <a:latin typeface="Times New Roman" pitchFamily="18" charset="0"/>
                <a:cs typeface="Times New Roman" pitchFamily="18" charset="0"/>
              </a:rPr>
              <a:t> ĐỘNG THỰC HÀNH VÀ VẬN DỤNG</a:t>
            </a:r>
            <a:endPar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765216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1078</Words>
  <Application>Microsoft Office PowerPoint</Application>
  <PresentationFormat>Widescreen</PresentationFormat>
  <Paragraphs>109</Paragraphs>
  <Slides>16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Thanh Hung</cp:lastModifiedBy>
  <cp:revision>36</cp:revision>
  <dcterms:created xsi:type="dcterms:W3CDTF">2023-07-05T07:16:52Z</dcterms:created>
  <dcterms:modified xsi:type="dcterms:W3CDTF">2024-08-26T17:08:43Z</dcterms:modified>
</cp:coreProperties>
</file>