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083" r:id="rId2"/>
    <p:sldId id="256" r:id="rId3"/>
    <p:sldId id="257" r:id="rId4"/>
    <p:sldId id="258" r:id="rId5"/>
    <p:sldId id="260" r:id="rId6"/>
    <p:sldId id="262" r:id="rId7"/>
    <p:sldId id="277" r:id="rId8"/>
    <p:sldId id="278" r:id="rId9"/>
    <p:sldId id="273" r:id="rId10"/>
    <p:sldId id="27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3714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198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52090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10636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3743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2983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FCF07-1CEE-4B93-B23A-293C323289E5}"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37716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4FCF07-1CEE-4B93-B23A-293C323289E5}"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98450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FCF07-1CEE-4B93-B23A-293C323289E5}"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28620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66883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18571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FCF07-1CEE-4B93-B23A-293C323289E5}" type="datetimeFigureOut">
              <a:rPr lang="en-US" smtClean="0"/>
              <a:t>8/27/2024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1C4C1-B31B-45DD-8206-CC01494CA0FF}" type="slidenum">
              <a:rPr lang="en-US" smtClean="0"/>
              <a:t>‹#›</a:t>
            </a:fld>
            <a:endParaRPr lang="en-US"/>
          </a:p>
        </p:txBody>
      </p:sp>
    </p:spTree>
    <p:extLst>
      <p:ext uri="{BB962C8B-B14F-4D97-AF65-F5344CB8AC3E}">
        <p14:creationId xmlns:p14="http://schemas.microsoft.com/office/powerpoint/2010/main" val="227245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audio" Target="../media/audio2.wav"/><Relationship Id="rId7" Type="http://schemas.openxmlformats.org/officeDocument/2006/relationships/image" Target="../media/image20.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audio" Target="../media/audio2.wav"/><Relationship Id="rId7"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A"/>
          <p:cNvSpPr/>
          <p:nvPr/>
        </p:nvSpPr>
        <p:spPr>
          <a:xfrm>
            <a:off x="1176118" y="3031134"/>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a:t>
            </a:r>
          </a:p>
        </p:txBody>
      </p:sp>
      <p:sp>
        <p:nvSpPr>
          <p:cNvPr id="11" name="B"/>
          <p:cNvSpPr/>
          <p:nvPr/>
        </p:nvSpPr>
        <p:spPr>
          <a:xfrm>
            <a:off x="1176118" y="41959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a:t>
            </a:r>
          </a:p>
        </p:txBody>
      </p:sp>
      <p:sp>
        <p:nvSpPr>
          <p:cNvPr id="12" name="C"/>
          <p:cNvSpPr/>
          <p:nvPr/>
        </p:nvSpPr>
        <p:spPr>
          <a:xfrm flipH="1">
            <a:off x="5697997" y="3031134"/>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a:t>
            </a:r>
          </a:p>
        </p:txBody>
      </p:sp>
      <p:sp>
        <p:nvSpPr>
          <p:cNvPr id="13" name="D"/>
          <p:cNvSpPr/>
          <p:nvPr/>
        </p:nvSpPr>
        <p:spPr>
          <a:xfrm flipH="1">
            <a:off x="5719768" y="4195905"/>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096555"/>
            <a:ext cx="12011695" cy="1569660"/>
          </a:xfrm>
          <a:prstGeom prst="rect">
            <a:avLst/>
          </a:prstGeom>
        </p:spPr>
        <p:txBody>
          <a:bodyPr wrap="square">
            <a:spAutoFit/>
          </a:bodyPr>
          <a:lstStyle/>
          <a:p>
            <a:r>
              <a:rPr lang="fr-FR" sz="3200" b="1" dirty="0" err="1">
                <a:solidFill>
                  <a:srgbClr val="FF0000"/>
                </a:solidFill>
                <a:latin typeface="Times New Roman" panose="02020603050405020304" pitchFamily="18" charset="0"/>
                <a:cs typeface="Times New Roman" panose="02020603050405020304" pitchFamily="18" charset="0"/>
              </a:rPr>
              <a:t>Câu</a:t>
            </a:r>
            <a:r>
              <a:rPr lang="fr-FR" sz="3200" b="1" dirty="0">
                <a:solidFill>
                  <a:srgbClr val="FF0000"/>
                </a:solidFill>
                <a:latin typeface="Times New Roman" panose="02020603050405020304" pitchFamily="18" charset="0"/>
                <a:cs typeface="Times New Roman" panose="02020603050405020304" pitchFamily="18" charset="0"/>
              </a:rPr>
              <a:t> 4 :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x (cm) (x &gt; 0),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3(cm).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4 (cm</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p:txBody>
      </p:sp>
      <p:sp>
        <p:nvSpPr>
          <p:cNvPr id="3" name="Rectangle 7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00973856"/>
              </p:ext>
            </p:extLst>
          </p:nvPr>
        </p:nvGraphicFramePr>
        <p:xfrm>
          <a:off x="2489871" y="3269135"/>
          <a:ext cx="1863188" cy="581178"/>
        </p:xfrm>
        <a:graphic>
          <a:graphicData uri="http://schemas.openxmlformats.org/presentationml/2006/ole">
            <mc:AlternateContent xmlns:mc="http://schemas.openxmlformats.org/markup-compatibility/2006">
              <mc:Choice xmlns:v="urn:schemas-microsoft-com:vml" Requires="v">
                <p:oleObj name="Equation" r:id="rId4" imgW="825500" imgH="254000" progId="Equation.DSMT4">
                  <p:embed/>
                </p:oleObj>
              </mc:Choice>
              <mc:Fallback>
                <p:oleObj name="Equation" r:id="rId4" imgW="825500" imgH="254000" progId="Equation.DSMT4">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9871" y="3269135"/>
                        <a:ext cx="1863188" cy="581178"/>
                      </a:xfrm>
                      <a:prstGeom prst="rect">
                        <a:avLst/>
                      </a:prstGeom>
                      <a:noFill/>
                    </p:spPr>
                  </p:pic>
                </p:oleObj>
              </mc:Fallback>
            </mc:AlternateContent>
          </a:graphicData>
        </a:graphic>
      </p:graphicFrame>
      <p:sp>
        <p:nvSpPr>
          <p:cNvPr id="6" name="Rectangle 7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94804104"/>
              </p:ext>
            </p:extLst>
          </p:nvPr>
        </p:nvGraphicFramePr>
        <p:xfrm>
          <a:off x="2442245" y="4431310"/>
          <a:ext cx="2034123" cy="581178"/>
        </p:xfrm>
        <a:graphic>
          <a:graphicData uri="http://schemas.openxmlformats.org/presentationml/2006/ole">
            <mc:AlternateContent xmlns:mc="http://schemas.openxmlformats.org/markup-compatibility/2006">
              <mc:Choice xmlns:v="urn:schemas-microsoft-com:vml" Requires="v">
                <p:oleObj name="Equation" r:id="rId6" imgW="901309" imgH="253890" progId="Equation.DSMT4">
                  <p:embed/>
                </p:oleObj>
              </mc:Choice>
              <mc:Fallback>
                <p:oleObj name="Equation" r:id="rId6" imgW="901309" imgH="253890" progId="Equation.DSMT4">
                  <p:embed/>
                  <p:pic>
                    <p:nvPicPr>
                      <p:cNvPr id="0" name="Object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2245" y="4431310"/>
                        <a:ext cx="2034123" cy="581178"/>
                      </a:xfrm>
                      <a:prstGeom prst="rect">
                        <a:avLst/>
                      </a:prstGeom>
                      <a:noFill/>
                    </p:spPr>
                  </p:pic>
                </p:oleObj>
              </mc:Fallback>
            </mc:AlternateContent>
          </a:graphicData>
        </a:graphic>
      </p:graphicFrame>
      <p:sp>
        <p:nvSpPr>
          <p:cNvPr id="8" name="Rectangle 7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738385481"/>
              </p:ext>
            </p:extLst>
          </p:nvPr>
        </p:nvGraphicFramePr>
        <p:xfrm>
          <a:off x="7670800" y="3338313"/>
          <a:ext cx="940141" cy="393150"/>
        </p:xfrm>
        <a:graphic>
          <a:graphicData uri="http://schemas.openxmlformats.org/presentationml/2006/ole">
            <mc:AlternateContent xmlns:mc="http://schemas.openxmlformats.org/markup-compatibility/2006">
              <mc:Choice xmlns:v="urn:schemas-microsoft-com:vml" Requires="v">
                <p:oleObj name="Equation" r:id="rId8" imgW="418918" imgH="177723" progId="Equation.DSMT4">
                  <p:embed/>
                </p:oleObj>
              </mc:Choice>
              <mc:Fallback>
                <p:oleObj name="Equation" r:id="rId8" imgW="418918" imgH="177723" progId="Equation.DSMT4">
                  <p:embed/>
                  <p:pic>
                    <p:nvPicPr>
                      <p:cNvPr id="0" name="Object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0800" y="3338313"/>
                        <a:ext cx="940141" cy="393150"/>
                      </a:xfrm>
                      <a:prstGeom prst="rect">
                        <a:avLst/>
                      </a:prstGeom>
                      <a:noFill/>
                    </p:spPr>
                  </p:pic>
                </p:oleObj>
              </mc:Fallback>
            </mc:AlternateContent>
          </a:graphicData>
        </a:graphic>
      </p:graphicFrame>
      <p:sp>
        <p:nvSpPr>
          <p:cNvPr id="18" name="Rectangle 8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799226881"/>
              </p:ext>
            </p:extLst>
          </p:nvPr>
        </p:nvGraphicFramePr>
        <p:xfrm>
          <a:off x="7413624" y="4431310"/>
          <a:ext cx="1863188" cy="581178"/>
        </p:xfrm>
        <a:graphic>
          <a:graphicData uri="http://schemas.openxmlformats.org/presentationml/2006/ole">
            <mc:AlternateContent xmlns:mc="http://schemas.openxmlformats.org/markup-compatibility/2006">
              <mc:Choice xmlns:v="urn:schemas-microsoft-com:vml" Requires="v">
                <p:oleObj name="Equation" r:id="rId10" imgW="825500" imgH="254000" progId="Equation.DSMT4">
                  <p:embed/>
                </p:oleObj>
              </mc:Choice>
              <mc:Fallback>
                <p:oleObj name="Equation" r:id="rId10" imgW="825500" imgH="254000" progId="Equation.DSMT4">
                  <p:embed/>
                  <p:pic>
                    <p:nvPicPr>
                      <p:cNvPr id="0" name="Object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3624" y="4431310"/>
                        <a:ext cx="1863188" cy="581178"/>
                      </a:xfrm>
                      <a:prstGeom prst="rect">
                        <a:avLst/>
                      </a:prstGeom>
                      <a:noFill/>
                    </p:spPr>
                  </p:pic>
                </p:oleObj>
              </mc:Fallback>
            </mc:AlternateContent>
          </a:graphicData>
        </a:graphic>
      </p:graphicFrame>
    </p:spTree>
    <p:extLst>
      <p:ext uri="{BB962C8B-B14F-4D97-AF65-F5344CB8AC3E}">
        <p14:creationId xmlns:p14="http://schemas.microsoft.com/office/powerpoint/2010/main" val="266116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pic>
        <p:nvPicPr>
          <p:cNvPr id="2"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r>
              <a:rPr lang="nl-NL" sz="2400" b="1" dirty="0">
                <a:solidFill>
                  <a:srgbClr val="FF0000"/>
                </a:solidFill>
                <a:latin typeface="Times New Roman" pitchFamily="18" charset="0"/>
                <a:cs typeface="Times New Roman" pitchFamily="18" charset="0"/>
              </a:rPr>
              <a:t>§</a:t>
            </a:r>
            <a:r>
              <a:rPr lang="vi-VN" sz="2400" b="1" dirty="0">
                <a:solidFill>
                  <a:srgbClr val="FF0000"/>
                </a:solidFill>
                <a:latin typeface="Times New Roman" pitchFamily="18" charset="0"/>
                <a:cs typeface="Times New Roman" pitchFamily="18" charset="0"/>
              </a:rPr>
              <a:t>2</a:t>
            </a:r>
            <a:r>
              <a:rPr lang="nl-NL"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GIẢI BÀI TOÁN BẰNG CÁCH LẬP PHƯƠNG TRÌNH BẬC NHẤT</a:t>
            </a:r>
            <a:endParaRPr lang="vi-VN" sz="2400" dirty="0">
              <a:solidFill>
                <a:srgbClr val="FF0000"/>
              </a:solidFill>
              <a:latin typeface="Times New Roman" pitchFamily="18" charset="0"/>
              <a:cs typeface="Times New Roman" pitchFamily="18" charset="0"/>
            </a:endParaRPr>
          </a:p>
        </p:txBody>
      </p:sp>
      <p:pic>
        <p:nvPicPr>
          <p:cNvPr id="5"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4">
            <a:alphaModFix/>
          </a:blip>
          <a:srcRect/>
          <a:stretch/>
        </p:blipFill>
        <p:spPr>
          <a:xfrm>
            <a:off x="10836964" y="124706"/>
            <a:ext cx="1143000" cy="1116013"/>
          </a:xfrm>
          <a:prstGeom prst="rect">
            <a:avLst/>
          </a:prstGeom>
          <a:noFill/>
          <a:ln>
            <a:noFill/>
          </a:ln>
        </p:spPr>
      </p:pic>
      <p:pic>
        <p:nvPicPr>
          <p:cNvPr id="6"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5">
            <a:alphaModFix/>
          </a:blip>
          <a:srcRect/>
          <a:stretch/>
        </p:blipFill>
        <p:spPr>
          <a:xfrm>
            <a:off x="127976" y="-76200"/>
            <a:ext cx="782534" cy="1116013"/>
          </a:xfrm>
          <a:prstGeom prst="rect">
            <a:avLst/>
          </a:prstGeom>
          <a:noFill/>
          <a:ln>
            <a:noFill/>
          </a:ln>
        </p:spPr>
      </p:pic>
      <p:sp>
        <p:nvSpPr>
          <p:cNvPr id="9"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dirty="0">
                <a:solidFill>
                  <a:srgbClr val="FFFFFF"/>
                </a:solidFill>
                <a:latin typeface="Times New Roman" panose="02020603050405020304" pitchFamily="18" charset="0"/>
                <a:cs typeface="Times New Roman" panose="02020603050405020304" pitchFamily="18" charset="0"/>
              </a:rPr>
              <a:t>HOẠT ĐỘNG     </a:t>
            </a:r>
          </a:p>
        </p:txBody>
      </p:sp>
      <p:sp>
        <p:nvSpPr>
          <p:cNvPr id="1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927100" y="11890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4" name="Oval 7">
            <a:extLst>
              <a:ext uri="{FF2B5EF4-FFF2-40B4-BE49-F238E27FC236}">
                <a16:creationId xmlns:a16="http://schemas.microsoft.com/office/drawing/2014/main" id="{F6E5B8FE-C520-0E42-4A3D-9A43190E1405}"/>
              </a:ext>
            </a:extLst>
          </p:cNvPr>
          <p:cNvSpPr/>
          <p:nvPr/>
        </p:nvSpPr>
        <p:spPr>
          <a:xfrm>
            <a:off x="838200" y="11430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15" name="Oval 8">
            <a:extLst>
              <a:ext uri="{FF2B5EF4-FFF2-40B4-BE49-F238E27FC236}">
                <a16:creationId xmlns:a16="http://schemas.microsoft.com/office/drawing/2014/main" id="{B361B0B5-7BF8-D09D-4B18-3E8BD021D98C}"/>
              </a:ext>
            </a:extLst>
          </p:cNvPr>
          <p:cNvSpPr>
            <a:spLocks noChangeArrowheads="1"/>
          </p:cNvSpPr>
          <p:nvPr/>
        </p:nvSpPr>
        <p:spPr bwMode="auto">
          <a:xfrm>
            <a:off x="927101" y="12334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828800" y="15065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dirty="0">
                <a:solidFill>
                  <a:srgbClr val="FFFFFF"/>
                </a:solidFill>
                <a:latin typeface="Times New Roman" panose="02020603050405020304" pitchFamily="18" charset="0"/>
                <a:cs typeface="Times New Roman" panose="02020603050405020304" pitchFamily="18" charset="0"/>
              </a:rPr>
              <a:t>HƯỚNG DẪN VỀ NHÀ     </a:t>
            </a:r>
          </a:p>
        </p:txBody>
      </p:sp>
      <p:sp>
        <p:nvSpPr>
          <p:cNvPr id="1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608264" y="13192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dirty="0">
                <a:solidFill>
                  <a:srgbClr val="FFFFFF"/>
                </a:solidFill>
                <a:latin typeface="Times New Roman" panose="02020603050405020304" pitchFamily="18" charset="0"/>
                <a:cs typeface="Times New Roman" panose="02020603050405020304" pitchFamily="18" charset="0"/>
              </a:rPr>
              <a:t>HOẠT ĐỘNG     </a:t>
            </a:r>
          </a:p>
        </p:txBody>
      </p:sp>
      <p:pic>
        <p:nvPicPr>
          <p:cNvPr id="18" name="Picture 17">
            <a:extLst>
              <a:ext uri="{FF2B5EF4-FFF2-40B4-BE49-F238E27FC236}">
                <a16:creationId xmlns:a16="http://schemas.microsoft.com/office/drawing/2014/main" id="{86E88F0C-21B9-94DA-99BC-253A4A340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1863" y="1330583"/>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178719" y="2257683"/>
            <a:ext cx="6096000" cy="1569660"/>
          </a:xfrm>
          <a:prstGeom prst="rect">
            <a:avLst/>
          </a:prstGeom>
        </p:spPr>
        <p:txBody>
          <a:bodyPr>
            <a:spAutoFit/>
          </a:bodyPr>
          <a:lstStyle/>
          <a:p>
            <a:r>
              <a:rPr lang="vi-VN"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Học bài cũ, trả lời câu hỏi SGK. </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Hoàn thành bài tập 2, 7 8 SGK trang 39, 40</a:t>
            </a:r>
            <a:endParaRPr lang="en-US"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Chuẩn bị ôn tập chương 6.</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492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box(out)">
                                      <p:cBhvr>
                                        <p:cTn id="7" dur="700"/>
                                        <p:tgtEl>
                                          <p:spTgt spid="9"/>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1"/>
                                        </p:tgtEl>
                                        <p:attrNameLst>
                                          <p:attrName>style.visibility</p:attrName>
                                        </p:attrNameLst>
                                      </p:cBhvr>
                                      <p:to>
                                        <p:strVal val="visible"/>
                                      </p:to>
                                    </p:set>
                                    <p:animEffect transition="in" filter="box(out)">
                                      <p:cBhvr>
                                        <p:cTn id="11" dur="700"/>
                                        <p:tgtEl>
                                          <p:spTgt spid="11"/>
                                        </p:tgtEl>
                                      </p:cBhvr>
                                    </p:animEffect>
                                  </p:childTnLst>
                                </p:cTn>
                              </p:par>
                            </p:childTnLst>
                          </p:cTn>
                        </p:par>
                        <p:par>
                          <p:cTn id="12" fill="hold">
                            <p:stCondLst>
                              <p:cond delay="1400"/>
                            </p:stCondLst>
                            <p:childTnLst>
                              <p:par>
                                <p:cTn id="13" presetID="4" presetClass="entr" presetSubtype="32" fill="hold" grpId="0" nodeType="afterEffect">
                                  <p:stCondLst>
                                    <p:cond delay="0"/>
                                  </p:stCondLst>
                                  <p:iterate>
                                    <p:tmAbs val="0"/>
                                  </p:iterate>
                                  <p:childTnLst>
                                    <p:set>
                                      <p:cBhvr>
                                        <p:cTn id="14" fill="hold"/>
                                        <p:tgtEl>
                                          <p:spTgt spid="14"/>
                                        </p:tgtEl>
                                        <p:attrNameLst>
                                          <p:attrName>style.visibility</p:attrName>
                                        </p:attrNameLst>
                                      </p:cBhvr>
                                      <p:to>
                                        <p:strVal val="visible"/>
                                      </p:to>
                                    </p:set>
                                    <p:animEffect transition="in" filter="box(out)">
                                      <p:cBhvr>
                                        <p:cTn id="15" dur="700"/>
                                        <p:tgtEl>
                                          <p:spTgt spid="14"/>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15"/>
                                        </p:tgtEl>
                                        <p:attrNameLst>
                                          <p:attrName>style.visibility</p:attrName>
                                        </p:attrNameLst>
                                      </p:cBhvr>
                                      <p:to>
                                        <p:strVal val="visible"/>
                                      </p:to>
                                    </p:set>
                                    <p:animEffect transition="in" filter="box(out)">
                                      <p:cBhvr>
                                        <p:cTn id="19" dur="700"/>
                                        <p:tgtEl>
                                          <p:spTgt spid="15"/>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3"/>
                                        </p:tgtEl>
                                        <p:attrNameLst>
                                          <p:attrName>style.visibility</p:attrName>
                                        </p:attrNameLst>
                                      </p:cBhvr>
                                      <p:to>
                                        <p:strVal val="visible"/>
                                      </p:to>
                                    </p:set>
                                    <p:animEffect transition="in" filter="box(out)">
                                      <p:cBhvr>
                                        <p:cTn id="23" dur="700"/>
                                        <p:tgtEl>
                                          <p:spTgt spid="1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17"/>
                                        </p:tgtEl>
                                        <p:attrNameLst>
                                          <p:attrName>style.visibility</p:attrName>
                                        </p:attrNameLst>
                                      </p:cBhvr>
                                      <p:to>
                                        <p:strVal val="visible"/>
                                      </p:to>
                                    </p:set>
                                    <p:animEffect transition="in" filter="box(out)">
                                      <p:cBhvr>
                                        <p:cTn id="27" dur="700"/>
                                        <p:tgtEl>
                                          <p:spTgt spid="17"/>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16"/>
                                        </p:tgtEl>
                                        <p:attrNameLst>
                                          <p:attrName>style.visibility</p:attrName>
                                        </p:attrNameLst>
                                      </p:cBhvr>
                                      <p:to>
                                        <p:strVal val="visible"/>
                                      </p:to>
                                    </p:set>
                                    <p:animEffect transition="in" filter="box(out)">
                                      <p:cBhvr>
                                        <p:cTn id="31" dur="700"/>
                                        <p:tgtEl>
                                          <p:spTgt spid="16"/>
                                        </p:tgtEl>
                                      </p:cBhvr>
                                    </p:animEffect>
                                  </p:childTnLst>
                                </p:cTn>
                              </p:par>
                            </p:childTnLst>
                          </p:cTn>
                        </p:par>
                        <p:par>
                          <p:cTn id="32" fill="hold">
                            <p:stCondLst>
                              <p:cond delay="4900"/>
                            </p:stCondLst>
                            <p:childTnLst>
                              <p:par>
                                <p:cTn id="33" presetID="14"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7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9" grpId="0" animBg="1" advAuto="0"/>
      <p:bldP spid="13" grpId="0" animBg="1" advAuto="0"/>
      <p:bldP spid="14" grpId="0" animBg="1" advAuto="0"/>
      <p:bldP spid="15" grpId="0" animBg="1" advAuto="0"/>
      <p:bldP spid="16" grpId="0" animBg="1" advAuto="0"/>
      <p:bldP spid="17" grpId="0" animBg="1" advAuto="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nature border with grass and flower Vector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15805" y="534184"/>
            <a:ext cx="12192000" cy="6843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990" y="1285108"/>
            <a:ext cx="11993336" cy="1077218"/>
          </a:xfrm>
          <a:prstGeom prst="rect">
            <a:avLst/>
          </a:prstGeom>
          <a:noFill/>
        </p:spPr>
        <p:txBody>
          <a:bodyPr wrap="square" rtlCol="0">
            <a:spAutoFit/>
          </a:bodyPr>
          <a:lstStyle/>
          <a:p>
            <a:pPr algn="ctr"/>
            <a:r>
              <a:rPr lang="nl-NL"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2</a:t>
            </a:r>
            <a:r>
              <a:rPr lang="nl-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GIẢI BÀI TOÁN BẰNG CÁCH LẬP PHƯƠNG TRÌNH BẬC NHẤT</a:t>
            </a:r>
            <a:endParaRPr lang="vi-VN" sz="3200" dirty="0">
              <a:solidFill>
                <a:srgbClr val="FF0000"/>
              </a:solidFill>
              <a:latin typeface="Times New Roman" pitchFamily="18" charset="0"/>
              <a:cs typeface="Times New Roman" pitchFamily="18" charset="0"/>
            </a:endParaRPr>
          </a:p>
        </p:txBody>
      </p:sp>
      <p:sp>
        <p:nvSpPr>
          <p:cNvPr id="6" name="TextBox 5"/>
          <p:cNvSpPr txBox="1"/>
          <p:nvPr/>
        </p:nvSpPr>
        <p:spPr>
          <a:xfrm>
            <a:off x="591664" y="410308"/>
            <a:ext cx="9587542"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CHƯƠNG 6: </a:t>
            </a:r>
            <a:r>
              <a:rPr lang="vi-VN" sz="3600" b="1" dirty="0">
                <a:latin typeface="Times New Roman" pitchFamily="18" charset="0"/>
                <a:cs typeface="Times New Roman" pitchFamily="18" charset="0"/>
              </a:rPr>
              <a:t>PHƯƠNG TRÌNH</a:t>
            </a:r>
          </a:p>
        </p:txBody>
      </p:sp>
      <p:sp>
        <p:nvSpPr>
          <p:cNvPr id="7" name="TextBox 6">
            <a:extLst>
              <a:ext uri="{FF2B5EF4-FFF2-40B4-BE49-F238E27FC236}">
                <a16:creationId xmlns:a16="http://schemas.microsoft.com/office/drawing/2014/main" id="{029080A5-7D59-E9F6-D406-424D02915851}"/>
              </a:ext>
            </a:extLst>
          </p:cNvPr>
          <p:cNvSpPr txBox="1"/>
          <p:nvPr/>
        </p:nvSpPr>
        <p:spPr>
          <a:xfrm>
            <a:off x="4388340" y="2590795"/>
            <a:ext cx="2952618"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TIẾT </a:t>
            </a:r>
            <a:r>
              <a:rPr lang="vi-VN" sz="3600" b="1" dirty="0">
                <a:solidFill>
                  <a:srgbClr val="002060"/>
                </a:solidFill>
                <a:latin typeface="Times New Roman" panose="02020603050405020304" pitchFamily="18" charset="0"/>
                <a:cs typeface="Times New Roman" panose="02020603050405020304" pitchFamily="18" charset="0"/>
              </a:rPr>
              <a:t>3</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40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924E8B5E-B427-4780-B3E4-FB0ABAD5A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0"/>
            <a:ext cx="12192000" cy="6855520"/>
          </a:xfrm>
          <a:prstGeom prst="rect">
            <a:avLst/>
          </a:prstGeom>
        </p:spPr>
      </p:pic>
      <p:sp>
        <p:nvSpPr>
          <p:cNvPr id="5" name="文本框 5">
            <a:extLst>
              <a:ext uri="{FF2B5EF4-FFF2-40B4-BE49-F238E27FC236}">
                <a16:creationId xmlns:a16="http://schemas.microsoft.com/office/drawing/2014/main" id="{8D9DCC77-18E6-4882-B91C-69804E885730}"/>
              </a:ext>
            </a:extLst>
          </p:cNvPr>
          <p:cNvSpPr txBox="1"/>
          <p:nvPr/>
        </p:nvSpPr>
        <p:spPr>
          <a:xfrm>
            <a:off x="4106130" y="1045398"/>
            <a:ext cx="3979740" cy="923328"/>
          </a:xfrm>
          <a:prstGeom prst="rect">
            <a:avLst/>
          </a:prstGeom>
          <a:noFill/>
        </p:spPr>
        <p:txBody>
          <a:bodyPr wrap="none" lIns="91438" tIns="45719" rIns="91438" bIns="45719" rtlCol="0">
            <a:spAutoFit/>
            <a:scene3d>
              <a:camera prst="orthographicFront"/>
              <a:lightRig rig="threePt" dir="t"/>
            </a:scene3d>
            <a:sp3d contourW="12700"/>
          </a:bodyPr>
          <a:lstStyle/>
          <a:p>
            <a:pPr algn="ctr"/>
            <a:r>
              <a:rPr lang="vi-VN" altLang="zh-CN" sz="5400" b="1" spc="-151" dirty="0">
                <a:solidFill>
                  <a:srgbClr val="FF0000"/>
                </a:solidFill>
                <a:latin typeface="Times New Roman" pitchFamily="18" charset="0"/>
                <a:ea typeface="华文行楷" panose="02010800040101010101" pitchFamily="2" charset="-122"/>
                <a:cs typeface="Times New Roman" pitchFamily="18" charset="0"/>
              </a:rPr>
              <a:t>LUYỆN TẬP</a:t>
            </a:r>
            <a:endParaRPr lang="zh-CN" altLang="en-US" sz="5400" b="1" spc="-151" dirty="0">
              <a:solidFill>
                <a:srgbClr val="FF000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15688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12 Points 5">
            <a:extLst>
              <a:ext uri="{FF2B5EF4-FFF2-40B4-BE49-F238E27FC236}">
                <a16:creationId xmlns:a16="http://schemas.microsoft.com/office/drawing/2014/main" id="{8B394C78-07F6-D8CE-29F5-DE3AF4A53FC9}"/>
              </a:ext>
            </a:extLst>
          </p:cNvPr>
          <p:cNvSpPr/>
          <p:nvPr/>
        </p:nvSpPr>
        <p:spPr>
          <a:xfrm>
            <a:off x="0" y="2056866"/>
            <a:ext cx="1979296" cy="581048"/>
          </a:xfrm>
          <a:prstGeom prst="star12">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051" y="15066"/>
            <a:ext cx="9267955" cy="587853"/>
          </a:xfrm>
          <a:prstGeom prst="rect">
            <a:avLst/>
          </a:prstGeom>
        </p:spPr>
        <p:txBody>
          <a:bodyPr wrap="square">
            <a:spAutoFit/>
          </a:bodyPr>
          <a:lstStyle/>
          <a:p>
            <a:pPr algn="just">
              <a:lnSpc>
                <a:spcPct val="115000"/>
              </a:lnSpc>
              <a:spcBef>
                <a:spcPts val="600"/>
              </a:spcBef>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1: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4051" y="649312"/>
            <a:ext cx="11897072" cy="1384995"/>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tập 1/39: </a:t>
            </a:r>
            <a:r>
              <a:rPr lang="vi-VN" sz="2800" dirty="0">
                <a:latin typeface="Times New Roman" panose="02020603050405020304" pitchFamily="18" charset="0"/>
                <a:cs typeface="Times New Roman" panose="02020603050405020304" pitchFamily="18" charset="0"/>
              </a:rPr>
              <a:t>Một nhân viên giao hàng trong hai ngày đã giao được 95 đơn hàng. Biết số đơn hàng ngày thứ hai giao được nhiều hơn ngày thứ nhất là 15 đơn. Tính số đơn hàng nhân viên đó giao được trong ngày thứ nhất.</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2320100" y="2167296"/>
            <a:ext cx="6109365" cy="587853"/>
          </a:xfrm>
          <a:prstGeom prst="rect">
            <a:avLst/>
          </a:prstGeom>
        </p:spPr>
        <p:txBody>
          <a:bodyPr wrap="none">
            <a:spAutoFit/>
          </a:bodyPr>
          <a:lstStyle/>
          <a:p>
            <a:pPr algn="just">
              <a:lnSpc>
                <a:spcPct val="115000"/>
              </a:lnSpc>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Gọi số đơn hàng ngày thứ nhất là x (đơn)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0"/>
          <p:cNvSpPr>
            <a:spLocks noChangeArrowheads="1"/>
          </p:cNvSpPr>
          <p:nvPr/>
        </p:nvSpPr>
        <p:spPr bwMode="auto">
          <a:xfrm>
            <a:off x="2320100" y="2642962"/>
            <a:ext cx="19166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kiện: </a:t>
            </a:r>
            <a:endParaRPr kumimoji="0" lang="nl-NL"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916783903"/>
              </p:ext>
            </p:extLst>
          </p:nvPr>
        </p:nvGraphicFramePr>
        <p:xfrm>
          <a:off x="4224463" y="2704545"/>
          <a:ext cx="788372" cy="402573"/>
        </p:xfrm>
        <a:graphic>
          <a:graphicData uri="http://schemas.openxmlformats.org/presentationml/2006/ole">
            <mc:AlternateContent xmlns:mc="http://schemas.openxmlformats.org/markup-compatibility/2006">
              <mc:Choice xmlns:v="urn:schemas-microsoft-com:vml" Requires="v">
                <p:oleObj name="Equation" r:id="rId2" imgW="355138" imgH="177569" progId="Equation.DSMT4">
                  <p:embed/>
                </p:oleObj>
              </mc:Choice>
              <mc:Fallback>
                <p:oleObj name="Equation" r:id="rId2" imgW="355138" imgH="177569" progId="Equation.DSMT4">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463" y="2704545"/>
                        <a:ext cx="788372" cy="402573"/>
                      </a:xfrm>
                      <a:prstGeom prst="rect">
                        <a:avLst/>
                      </a:prstGeom>
                      <a:noFill/>
                    </p:spPr>
                  </p:pic>
                </p:oleObj>
              </mc:Fallback>
            </mc:AlternateContent>
          </a:graphicData>
        </a:graphic>
      </p:graphicFrame>
      <p:sp>
        <p:nvSpPr>
          <p:cNvPr id="18" name="Rectangle 21"/>
          <p:cNvSpPr>
            <a:spLocks noChangeArrowheads="1"/>
          </p:cNvSpPr>
          <p:nvPr/>
        </p:nvSpPr>
        <p:spPr bwMode="auto">
          <a:xfrm>
            <a:off x="0" y="5003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19" name="Rectangle 18"/>
          <p:cNvSpPr/>
          <p:nvPr/>
        </p:nvSpPr>
        <p:spPr>
          <a:xfrm>
            <a:off x="2295148" y="3682891"/>
            <a:ext cx="9896852" cy="587853"/>
          </a:xfrm>
          <a:prstGeom prst="rect">
            <a:avLst/>
          </a:prstGeom>
        </p:spPr>
        <p:txBody>
          <a:bodyPr wrap="square">
            <a:spAutoFit/>
          </a:bodyPr>
          <a:lstStyle/>
          <a:p>
            <a:pPr algn="just">
              <a:lnSpc>
                <a:spcPct val="115000"/>
              </a:lnSpc>
              <a:spcBef>
                <a:spcPts val="600"/>
              </a:spcBef>
              <a:spcAft>
                <a:spcPts val="6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Tổng hai ngày nhân viên giao được 95 đơn nên ta có phương trình: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23"/>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234547398"/>
              </p:ext>
            </p:extLst>
          </p:nvPr>
        </p:nvGraphicFramePr>
        <p:xfrm>
          <a:off x="6723870" y="3200561"/>
          <a:ext cx="901599" cy="416123"/>
        </p:xfrm>
        <a:graphic>
          <a:graphicData uri="http://schemas.openxmlformats.org/presentationml/2006/ole">
            <mc:AlternateContent xmlns:mc="http://schemas.openxmlformats.org/markup-compatibility/2006">
              <mc:Choice xmlns:v="urn:schemas-microsoft-com:vml" Requires="v">
                <p:oleObj name="Equation" r:id="rId4" imgW="393359" imgH="177646" progId="Equation.DSMT4">
                  <p:embed/>
                </p:oleObj>
              </mc:Choice>
              <mc:Fallback>
                <p:oleObj name="Equation" r:id="rId4" imgW="393359" imgH="177646"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3870" y="3200561"/>
                        <a:ext cx="901599" cy="416123"/>
                      </a:xfrm>
                      <a:prstGeom prst="rect">
                        <a:avLst/>
                      </a:prstGeom>
                      <a:noFill/>
                    </p:spPr>
                  </p:pic>
                </p:oleObj>
              </mc:Fallback>
            </mc:AlternateContent>
          </a:graphicData>
        </a:graphic>
      </p:graphicFrame>
      <p:sp>
        <p:nvSpPr>
          <p:cNvPr id="22" name="Rectangle 25"/>
          <p:cNvSpPr>
            <a:spLocks noChangeArrowheads="1"/>
          </p:cNvSpPr>
          <p:nvPr/>
        </p:nvSpPr>
        <p:spPr bwMode="auto">
          <a:xfrm>
            <a:off x="0" y="-2616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68526238"/>
              </p:ext>
            </p:extLst>
          </p:nvPr>
        </p:nvGraphicFramePr>
        <p:xfrm>
          <a:off x="5012835" y="4266874"/>
          <a:ext cx="2044788" cy="412394"/>
        </p:xfrm>
        <a:graphic>
          <a:graphicData uri="http://schemas.openxmlformats.org/presentationml/2006/ole">
            <mc:AlternateContent xmlns:mc="http://schemas.openxmlformats.org/markup-compatibility/2006">
              <mc:Choice xmlns:v="urn:schemas-microsoft-com:vml" Requires="v">
                <p:oleObj name="Equation" r:id="rId6" imgW="901309" imgH="177723" progId="Equation.DSMT4">
                  <p:embed/>
                </p:oleObj>
              </mc:Choice>
              <mc:Fallback>
                <p:oleObj name="Equation" r:id="rId6" imgW="901309" imgH="177723"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2835" y="4266874"/>
                        <a:ext cx="2044788" cy="412394"/>
                      </a:xfrm>
                      <a:prstGeom prst="rect">
                        <a:avLst/>
                      </a:prstGeom>
                      <a:noFill/>
                    </p:spPr>
                  </p:pic>
                </p:oleObj>
              </mc:Fallback>
            </mc:AlternateContent>
          </a:graphicData>
        </a:graphic>
      </p:graphicFrame>
      <p:sp>
        <p:nvSpPr>
          <p:cNvPr id="24" name="Rectangle 23"/>
          <p:cNvSpPr/>
          <p:nvPr/>
        </p:nvSpPr>
        <p:spPr>
          <a:xfrm>
            <a:off x="5253240" y="4638977"/>
            <a:ext cx="2552700" cy="1384995"/>
          </a:xfrm>
          <a:prstGeom prst="rect">
            <a:avLst/>
          </a:prstGeom>
        </p:spPr>
        <p:txBody>
          <a:bodyPr wrap="square">
            <a:spAutoFit/>
          </a:bodyPr>
          <a:lstStyle/>
          <a:p>
            <a:r>
              <a:rPr lang="pt-BR"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95</a:t>
            </a:r>
            <a:r>
              <a:rPr lang="vi-VN" sz="2800" dirty="0">
                <a:latin typeface="Times New Roman" panose="02020603050405020304" pitchFamily="18" charset="0"/>
                <a:cs typeface="Times New Roman" panose="02020603050405020304" pitchFamily="18" charset="0"/>
              </a:rPr>
              <a:t> - 15</a:t>
            </a:r>
            <a:endParaRPr lang="pt-BR"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80</a:t>
            </a:r>
          </a:p>
          <a:p>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40 (t/m)</a:t>
            </a:r>
            <a:endParaRPr lang="pt-BR" sz="2800" b="0" i="0" dirty="0">
              <a:effectLst/>
              <a:latin typeface="Times New Roman" panose="02020603050405020304" pitchFamily="18" charset="0"/>
              <a:cs typeface="Times New Roman" panose="02020603050405020304" pitchFamily="18" charset="0"/>
            </a:endParaRPr>
          </a:p>
        </p:txBody>
      </p:sp>
      <p:sp>
        <p:nvSpPr>
          <p:cNvPr id="25" name="Rectangle 24"/>
          <p:cNvSpPr/>
          <p:nvPr/>
        </p:nvSpPr>
        <p:spPr>
          <a:xfrm>
            <a:off x="2708510" y="6215946"/>
            <a:ext cx="6875600"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Vậy số đơn giao trong ngày thứ nhất là 40 đơn</a:t>
            </a:r>
            <a:endParaRPr lang="en-US" sz="2800" dirty="0">
              <a:latin typeface="Times New Roman" panose="02020603050405020304" pitchFamily="18" charset="0"/>
              <a:cs typeface="Times New Roman" panose="02020603050405020304" pitchFamily="18" charset="0"/>
            </a:endParaRPr>
          </a:p>
        </p:txBody>
      </p:sp>
      <p:sp>
        <p:nvSpPr>
          <p:cNvPr id="26" name="Rectangle 25"/>
          <p:cNvSpPr/>
          <p:nvPr/>
        </p:nvSpPr>
        <p:spPr>
          <a:xfrm>
            <a:off x="2320100" y="3095038"/>
            <a:ext cx="4403770" cy="587853"/>
          </a:xfrm>
          <a:prstGeom prst="rect">
            <a:avLst/>
          </a:prstGeom>
        </p:spPr>
        <p:txBody>
          <a:bodyPr wrap="none">
            <a:spAutoFit/>
          </a:bodyPr>
          <a:lstStyle/>
          <a:p>
            <a:pPr>
              <a:lnSpc>
                <a:spcPct val="115000"/>
              </a:lnSpc>
              <a:spcAft>
                <a:spcPts val="1000"/>
              </a:spcAft>
            </a:pPr>
            <a:r>
              <a:rPr lang="nl-NL" sz="2800" dirty="0">
                <a:latin typeface="Times New Roman" panose="02020603050405020304" pitchFamily="18" charset="0"/>
                <a:ea typeface="Calibri" panose="020F0502020204030204" pitchFamily="34" charset="0"/>
                <a:cs typeface="Times New Roman" panose="02020603050405020304" pitchFamily="18" charset="0"/>
              </a:rPr>
              <a:t>Số đơn hàng ngày thứ hai là: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06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9"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9713"/>
            <a:ext cx="9267955" cy="587853"/>
          </a:xfrm>
          <a:prstGeom prst="rect">
            <a:avLst/>
          </a:prstGeom>
        </p:spPr>
        <p:txBody>
          <a:bodyPr wrap="square">
            <a:spAutoFit/>
          </a:bodyPr>
          <a:lstStyle/>
          <a:p>
            <a:pPr algn="just">
              <a:lnSpc>
                <a:spcPct val="115000"/>
              </a:lnSpc>
              <a:spcBef>
                <a:spcPts val="600"/>
              </a:spcBef>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1: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0" y="587853"/>
            <a:ext cx="11900079" cy="1384995"/>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tập 3 /40:</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cửa hàng ngày thứ nhất bán được nhiều hơn ngày thứ hai 560 kg gạo. Tính số gạo cửa hàng bán được trong ngày thứ nhất, biết rằng nếu ngày thứ nhất bán được thêm 60 kg gạo thì sẽ gấp 1.5 lần ngày thứ hai.</a:t>
            </a:r>
            <a:endParaRPr lang="en-US" sz="2800" dirty="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729618507"/>
              </p:ext>
            </p:extLst>
          </p:nvPr>
        </p:nvGraphicFramePr>
        <p:xfrm>
          <a:off x="3859369" y="2519817"/>
          <a:ext cx="646370" cy="434573"/>
        </p:xfrm>
        <a:graphic>
          <a:graphicData uri="http://schemas.openxmlformats.org/presentationml/2006/ole">
            <mc:AlternateContent xmlns:mc="http://schemas.openxmlformats.org/markup-compatibility/2006">
              <mc:Choice xmlns:v="urn:schemas-microsoft-com:vml" Requires="v">
                <p:oleObj name="Equation" r:id="rId2" imgW="355138" imgH="177569" progId="Equation.DSMT4">
                  <p:embed/>
                </p:oleObj>
              </mc:Choice>
              <mc:Fallback>
                <p:oleObj name="Equation" r:id="rId2" imgW="355138" imgH="177569" progId="Equation.DSMT4">
                  <p:embed/>
                  <p:pic>
                    <p:nvPicPr>
                      <p:cNvPr id="0" name="Object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369" y="2519817"/>
                        <a:ext cx="646370" cy="434573"/>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00661996"/>
              </p:ext>
            </p:extLst>
          </p:nvPr>
        </p:nvGraphicFramePr>
        <p:xfrm>
          <a:off x="7441134" y="3026572"/>
          <a:ext cx="1493816" cy="461776"/>
        </p:xfrm>
        <a:graphic>
          <a:graphicData uri="http://schemas.openxmlformats.org/presentationml/2006/ole">
            <mc:AlternateContent xmlns:mc="http://schemas.openxmlformats.org/markup-compatibility/2006">
              <mc:Choice xmlns:v="urn:schemas-microsoft-com:vml" Requires="v">
                <p:oleObj name="Equation" r:id="rId4" imgW="876300" imgH="203200" progId="Equation.DSMT4">
                  <p:embed/>
                </p:oleObj>
              </mc:Choice>
              <mc:Fallback>
                <p:oleObj name="Equation" r:id="rId4" imgW="876300" imgH="203200" progId="Equation.DSMT4">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134" y="3026572"/>
                        <a:ext cx="1493816" cy="461776"/>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5614158"/>
              </p:ext>
            </p:extLst>
          </p:nvPr>
        </p:nvGraphicFramePr>
        <p:xfrm>
          <a:off x="6726785" y="3881742"/>
          <a:ext cx="2390711" cy="603922"/>
        </p:xfrm>
        <a:graphic>
          <a:graphicData uri="http://schemas.openxmlformats.org/presentationml/2006/ole">
            <mc:AlternateContent xmlns:mc="http://schemas.openxmlformats.org/markup-compatibility/2006">
              <mc:Choice xmlns:v="urn:schemas-microsoft-com:vml" Requires="v">
                <p:oleObj name="Equation" r:id="rId6" imgW="1307532" imgH="253890" progId="Equation.DSMT4">
                  <p:embed/>
                </p:oleObj>
              </mc:Choice>
              <mc:Fallback>
                <p:oleObj name="Equation" r:id="rId6" imgW="1307532" imgH="253890" progId="Equation.DSMT4">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6785" y="3881742"/>
                        <a:ext cx="2390711" cy="603922"/>
                      </a:xfrm>
                      <a:prstGeom prst="rect">
                        <a:avLst/>
                      </a:prstGeom>
                      <a:noFill/>
                    </p:spPr>
                  </p:pic>
                </p:oleObj>
              </mc:Fallback>
            </mc:AlternateContent>
          </a:graphicData>
        </a:graphic>
      </p:graphicFrame>
      <p:sp>
        <p:nvSpPr>
          <p:cNvPr id="18" name="Rectangle 59"/>
          <p:cNvSpPr>
            <a:spLocks noChangeArrowheads="1"/>
          </p:cNvSpPr>
          <p:nvPr/>
        </p:nvSpPr>
        <p:spPr bwMode="auto">
          <a:xfrm>
            <a:off x="2096830" y="2005859"/>
            <a:ext cx="9259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 số kg gạo bán được ngày thứ nhất là x (kg)</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kiện: </a:t>
            </a:r>
            <a:endParaRPr kumimoji="0" lang="nl-NL"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60"/>
          <p:cNvSpPr>
            <a:spLocks noChangeArrowheads="1"/>
          </p:cNvSpPr>
          <p:nvPr/>
        </p:nvSpPr>
        <p:spPr bwMode="auto">
          <a:xfrm>
            <a:off x="2096830" y="2928284"/>
            <a:ext cx="84651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 kg gạo bán được ngày thứ hai là: </a:t>
            </a:r>
            <a:endParaRPr kumimoji="0" lang="nl-NL"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61"/>
          <p:cNvSpPr>
            <a:spLocks noChangeArrowheads="1"/>
          </p:cNvSpPr>
          <p:nvPr/>
        </p:nvSpPr>
        <p:spPr bwMode="auto">
          <a:xfrm>
            <a:off x="2096830" y="3441532"/>
            <a:ext cx="92599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 ngày thứ nhất bán thêm 60kg thì sẽ gấp 1,5 lần số gạo ngày thứ hai nên ta có phương trình</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63"/>
          <p:cNvSpPr>
            <a:spLocks noChangeArrowheads="1"/>
          </p:cNvSpPr>
          <p:nvPr/>
        </p:nvSpPr>
        <p:spPr bwMode="auto">
          <a:xfrm>
            <a:off x="2520899" y="6183738"/>
            <a:ext cx="9259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Vậy ngày thứ nhất bán được 1800kg gạo.</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23" name="Rectangle 22"/>
          <p:cNvSpPr/>
          <p:nvPr/>
        </p:nvSpPr>
        <p:spPr>
          <a:xfrm>
            <a:off x="6648130" y="4255604"/>
            <a:ext cx="3079824" cy="1815882"/>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+ 60 = 1.5</a:t>
            </a:r>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- 840</a:t>
            </a:r>
          </a:p>
          <a:p>
            <a:r>
              <a:rPr lang="pt-BR" sz="2800" dirty="0">
                <a:latin typeface="Times New Roman" panose="02020603050405020304" pitchFamily="18" charset="0"/>
                <a:cs typeface="Times New Roman" panose="02020603050405020304" pitchFamily="18" charset="0"/>
              </a:rPr>
              <a:t>-0.5</a:t>
            </a:r>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-900</a:t>
            </a:r>
          </a:p>
          <a:p>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(-900) : (-0.5)</a:t>
            </a:r>
          </a:p>
          <a:p>
            <a:r>
              <a:rPr lang="vi-VN" sz="2800" dirty="0">
                <a:latin typeface="Times New Roman" panose="02020603050405020304" pitchFamily="18" charset="0"/>
                <a:cs typeface="Times New Roman" panose="02020603050405020304" pitchFamily="18" charset="0"/>
              </a:rPr>
              <a:t>x</a:t>
            </a:r>
            <a:r>
              <a:rPr lang="pt-BR" sz="2800" dirty="0">
                <a:latin typeface="Times New Roman" panose="02020603050405020304" pitchFamily="18" charset="0"/>
                <a:cs typeface="Times New Roman" panose="02020603050405020304" pitchFamily="18" charset="0"/>
              </a:rPr>
              <a:t> = 1800 (t/m)</a:t>
            </a:r>
            <a:endParaRPr lang="pt-BR" sz="2800" b="0" i="0" dirty="0">
              <a:effectLst/>
              <a:latin typeface="Times New Roman" panose="02020603050405020304" pitchFamily="18" charset="0"/>
              <a:cs typeface="Times New Roman" panose="02020603050405020304" pitchFamily="18" charset="0"/>
            </a:endParaRPr>
          </a:p>
        </p:txBody>
      </p:sp>
      <p:sp>
        <p:nvSpPr>
          <p:cNvPr id="24" name="Star: 12 Points 5">
            <a:extLst>
              <a:ext uri="{FF2B5EF4-FFF2-40B4-BE49-F238E27FC236}">
                <a16:creationId xmlns:a16="http://schemas.microsoft.com/office/drawing/2014/main" id="{8B394C78-07F6-D8CE-29F5-DE3AF4A53FC9}"/>
              </a:ext>
            </a:extLst>
          </p:cNvPr>
          <p:cNvSpPr/>
          <p:nvPr/>
        </p:nvSpPr>
        <p:spPr>
          <a:xfrm>
            <a:off x="0" y="1938769"/>
            <a:ext cx="1979296" cy="581048"/>
          </a:xfrm>
          <a:prstGeom prst="star12">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2" grpId="0"/>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789" y="29460"/>
            <a:ext cx="5109091" cy="548099"/>
          </a:xfrm>
          <a:prstGeom prst="rect">
            <a:avLst/>
          </a:prstGeom>
        </p:spPr>
        <p:txBody>
          <a:bodyPr wrap="none">
            <a:spAutoFit/>
          </a:bodyPr>
          <a:lstStyle/>
          <a:p>
            <a:pPr algn="just">
              <a:lnSpc>
                <a:spcPct val="115000"/>
              </a:lnSpc>
              <a:spcBef>
                <a:spcPts val="600"/>
              </a:spcBef>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 2: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0200" y="543511"/>
            <a:ext cx="11912530" cy="1384995"/>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Bài tập 4 / 40 </a:t>
            </a:r>
            <a:r>
              <a:rPr lang="vi-VN" sz="2800" b="1" dirty="0">
                <a:solidFill>
                  <a:srgbClr val="333333"/>
                </a:solidFill>
                <a:latin typeface="Times New Roman" panose="02020603050405020304" pitchFamily="18" charset="0"/>
                <a:cs typeface="Times New Roman" panose="02020603050405020304" pitchFamily="18" charset="0"/>
              </a:rPr>
              <a:t>:</a:t>
            </a:r>
            <a:r>
              <a:rPr lang="vi-VN" sz="2800" dirty="0">
                <a:solidFill>
                  <a:srgbClr val="333333"/>
                </a:solidFill>
                <a:latin typeface="Times New Roman" panose="02020603050405020304" pitchFamily="18" charset="0"/>
                <a:cs typeface="Times New Roman" panose="02020603050405020304" pitchFamily="18" charset="0"/>
              </a:rPr>
              <a:t> Một xe tải đi từ A đến B với tốc độ 50 km/h. Khi từ B quay về A xe chạy với tốc độ 40 km/h. Thời gian cả đi lẫn về mất 5 giờ 24 phút không kể thời gian nghỉ. Tính chiều dài quãng đường AB.</a:t>
            </a:r>
            <a:endParaRPr lang="en-US" sz="2800" dirty="0">
              <a:latin typeface="Times New Roman" panose="02020603050405020304" pitchFamily="18" charset="0"/>
              <a:cs typeface="Times New Roman" panose="02020603050405020304" pitchFamily="18" charset="0"/>
            </a:endParaRPr>
          </a:p>
        </p:txBody>
      </p:sp>
      <p:sp>
        <p:nvSpPr>
          <p:cNvPr id="12" name="Star: 12 Points 5">
            <a:extLst>
              <a:ext uri="{FF2B5EF4-FFF2-40B4-BE49-F238E27FC236}">
                <a16:creationId xmlns:a16="http://schemas.microsoft.com/office/drawing/2014/main" id="{8B394C78-07F6-D8CE-29F5-DE3AF4A53FC9}"/>
              </a:ext>
            </a:extLst>
          </p:cNvPr>
          <p:cNvSpPr/>
          <p:nvPr/>
        </p:nvSpPr>
        <p:spPr>
          <a:xfrm>
            <a:off x="0" y="1938769"/>
            <a:ext cx="1979296" cy="581048"/>
          </a:xfrm>
          <a:prstGeom prst="star12">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045849" y="3547149"/>
            <a:ext cx="4025461" cy="523220"/>
          </a:xfrm>
          <a:prstGeom prst="rect">
            <a:avLst/>
          </a:prstGeom>
        </p:spPr>
        <p:txBody>
          <a:bodyPr wrap="none">
            <a:spAutoFit/>
          </a:bodyPr>
          <a:lstStyle/>
          <a:p>
            <a:pPr lvl="0" eaLnBrk="0" fontAlgn="base" hangingPunct="0">
              <a:spcBef>
                <a:spcPct val="0"/>
              </a:spcBef>
              <a:spcAft>
                <a:spcPct val="0"/>
              </a:spcAft>
            </a:pPr>
            <a:r>
              <a:rPr lang="vi-VN" altLang="en-US" sz="2800" dirty="0">
                <a:latin typeface="Times New Roman" panose="02020603050405020304" pitchFamily="18" charset="0"/>
                <a:cs typeface="Times New Roman" panose="02020603050405020304" pitchFamily="18" charset="0"/>
              </a:rPr>
              <a:t>Đổi </a:t>
            </a:r>
            <a:r>
              <a:rPr lang="en-US" altLang="en-US" sz="2800" dirty="0">
                <a:latin typeface="Times New Roman" panose="02020603050405020304" pitchFamily="18" charset="0"/>
                <a:cs typeface="Times New Roman" panose="02020603050405020304" pitchFamily="18" charset="0"/>
              </a:rPr>
              <a:t>5 </a:t>
            </a:r>
            <a:r>
              <a:rPr lang="en-US" altLang="en-US" sz="2800" dirty="0" err="1">
                <a:latin typeface="Times New Roman" panose="02020603050405020304" pitchFamily="18" charset="0"/>
                <a:cs typeface="Times New Roman" panose="02020603050405020304" pitchFamily="18" charset="0"/>
              </a:rPr>
              <a:t>giờ</a:t>
            </a:r>
            <a:r>
              <a:rPr lang="en-US" altLang="en-US" sz="2800" dirty="0">
                <a:latin typeface="Times New Roman" panose="02020603050405020304" pitchFamily="18" charset="0"/>
                <a:cs typeface="Times New Roman" panose="02020603050405020304" pitchFamily="18" charset="0"/>
              </a:rPr>
              <a:t> 24 </a:t>
            </a:r>
            <a:r>
              <a:rPr lang="en-US" altLang="en-US" sz="2800" dirty="0" err="1">
                <a:latin typeface="Times New Roman" panose="02020603050405020304" pitchFamily="18" charset="0"/>
                <a:cs typeface="Times New Roman" panose="02020603050405020304" pitchFamily="18" charset="0"/>
              </a:rPr>
              <a:t>phút</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giờ</a:t>
            </a:r>
            <a:endParaRPr lang="en-US" altLang="en-US" sz="2800" dirty="0">
              <a:latin typeface="Times New Roman" panose="02020603050405020304" pitchFamily="18" charset="0"/>
              <a:cs typeface="Times New Roman" panose="02020603050405020304" pitchFamily="18" charset="0"/>
            </a:endParaRPr>
          </a:p>
        </p:txBody>
      </p:sp>
      <p:sp>
        <p:nvSpPr>
          <p:cNvPr id="17" name="Rectangle 7"/>
          <p:cNvSpPr>
            <a:spLocks noChangeArrowheads="1"/>
          </p:cNvSpPr>
          <p:nvPr/>
        </p:nvSpPr>
        <p:spPr bwMode="auto">
          <a:xfrm>
            <a:off x="1979296" y="2042847"/>
            <a:ext cx="86801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quãng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 (km)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96558462"/>
              </p:ext>
            </p:extLst>
          </p:nvPr>
        </p:nvGraphicFramePr>
        <p:xfrm>
          <a:off x="9527484" y="2115607"/>
          <a:ext cx="808383" cy="399257"/>
        </p:xfrm>
        <a:graphic>
          <a:graphicData uri="http://schemas.openxmlformats.org/presentationml/2006/ole">
            <mc:AlternateContent xmlns:mc="http://schemas.openxmlformats.org/markup-compatibility/2006">
              <mc:Choice xmlns:v="urn:schemas-microsoft-com:vml" Requires="v">
                <p:oleObj name="Equation" r:id="rId2" imgW="355320" imgH="177480" progId="Equation.DSMT4">
                  <p:embed/>
                </p:oleObj>
              </mc:Choice>
              <mc:Fallback>
                <p:oleObj name="Equation" r:id="rId2" imgW="355320" imgH="177480" progId="Equation.DSMT4">
                  <p:embed/>
                  <p:pic>
                    <p:nvPicPr>
                      <p:cNvPr id="0" name="Object 6"/>
                      <p:cNvPicPr>
                        <a:picLocks noChangeAspect="1" noChangeArrowheads="1"/>
                      </p:cNvPicPr>
                      <p:nvPr/>
                    </p:nvPicPr>
                    <p:blipFill>
                      <a:blip r:embed="rId3"/>
                      <a:srcRect/>
                      <a:stretch>
                        <a:fillRect/>
                      </a:stretch>
                    </p:blipFill>
                    <p:spPr bwMode="auto">
                      <a:xfrm>
                        <a:off x="9527484" y="2115607"/>
                        <a:ext cx="808383" cy="399257"/>
                      </a:xfrm>
                      <a:prstGeom prst="rect">
                        <a:avLst/>
                      </a:prstGeom>
                      <a:noFill/>
                    </p:spPr>
                  </p:pic>
                </p:oleObj>
              </mc:Fallback>
            </mc:AlternateContent>
          </a:graphicData>
        </a:graphic>
      </p:graphicFrame>
      <p:sp>
        <p:nvSpPr>
          <p:cNvPr id="19" name="Rectangle 8"/>
          <p:cNvSpPr>
            <a:spLocks noChangeArrowheads="1"/>
          </p:cNvSpPr>
          <p:nvPr/>
        </p:nvSpPr>
        <p:spPr bwMode="auto">
          <a:xfrm>
            <a:off x="1537252" y="3557559"/>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20" name="Rectangle 10"/>
          <p:cNvSpPr>
            <a:spLocks noChangeArrowheads="1"/>
          </p:cNvSpPr>
          <p:nvPr/>
        </p:nvSpPr>
        <p:spPr bwMode="auto">
          <a:xfrm>
            <a:off x="1974291" y="2457838"/>
            <a:ext cx="31438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Thời gian đi:</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giờ</a:t>
            </a: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101378729"/>
              </p:ext>
            </p:extLst>
          </p:nvPr>
        </p:nvGraphicFramePr>
        <p:xfrm>
          <a:off x="3987021" y="2408150"/>
          <a:ext cx="407576" cy="730826"/>
        </p:xfrm>
        <a:graphic>
          <a:graphicData uri="http://schemas.openxmlformats.org/presentationml/2006/ole">
            <mc:AlternateContent xmlns:mc="http://schemas.openxmlformats.org/markup-compatibility/2006">
              <mc:Choice xmlns:v="urn:schemas-microsoft-com:vml" Requires="v">
                <p:oleObj name="Equation" r:id="rId4" imgW="215640" imgH="393480" progId="Equation.DSMT4">
                  <p:embed/>
                </p:oleObj>
              </mc:Choice>
              <mc:Fallback>
                <p:oleObj name="Equation" r:id="rId4" imgW="215640" imgH="393480" progId="Equation.DSMT4">
                  <p:embed/>
                  <p:pic>
                    <p:nvPicPr>
                      <p:cNvPr id="0" name="Object 9"/>
                      <p:cNvPicPr>
                        <a:picLocks noChangeAspect="1" noChangeArrowheads="1"/>
                      </p:cNvPicPr>
                      <p:nvPr/>
                    </p:nvPicPr>
                    <p:blipFill>
                      <a:blip r:embed="rId5"/>
                      <a:srcRect/>
                      <a:stretch>
                        <a:fillRect/>
                      </a:stretch>
                    </p:blipFill>
                    <p:spPr bwMode="auto">
                      <a:xfrm>
                        <a:off x="3987021" y="2408150"/>
                        <a:ext cx="407576" cy="730826"/>
                      </a:xfrm>
                      <a:prstGeom prst="rect">
                        <a:avLst/>
                      </a:prstGeom>
                      <a:noFill/>
                    </p:spPr>
                  </p:pic>
                </p:oleObj>
              </mc:Fallback>
            </mc:AlternateContent>
          </a:graphicData>
        </a:graphic>
      </p:graphicFrame>
      <p:sp>
        <p:nvSpPr>
          <p:cNvPr id="23" name="Rectangle 13"/>
          <p:cNvSpPr>
            <a:spLocks noChangeArrowheads="1"/>
          </p:cNvSpPr>
          <p:nvPr/>
        </p:nvSpPr>
        <p:spPr bwMode="auto">
          <a:xfrm>
            <a:off x="1994374" y="2953521"/>
            <a:ext cx="3651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Thời gian về:</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giờ</a:t>
            </a: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052189915"/>
              </p:ext>
            </p:extLst>
          </p:nvPr>
        </p:nvGraphicFramePr>
        <p:xfrm>
          <a:off x="4267430" y="2848712"/>
          <a:ext cx="465822" cy="807424"/>
        </p:xfrm>
        <a:graphic>
          <a:graphicData uri="http://schemas.openxmlformats.org/presentationml/2006/ole">
            <mc:AlternateContent xmlns:mc="http://schemas.openxmlformats.org/markup-compatibility/2006">
              <mc:Choice xmlns:v="urn:schemas-microsoft-com:vml" Requires="v">
                <p:oleObj name="Equation" r:id="rId6" imgW="228501" imgH="393529" progId="Equation.DSMT4">
                  <p:embed/>
                </p:oleObj>
              </mc:Choice>
              <mc:Fallback>
                <p:oleObj name="Equation" r:id="rId6" imgW="228501" imgH="393529"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430" y="2848712"/>
                        <a:ext cx="465822" cy="807424"/>
                      </a:xfrm>
                      <a:prstGeom prst="rect">
                        <a:avLst/>
                      </a:prstGeom>
                      <a:noFill/>
                    </p:spPr>
                  </p:pic>
                </p:oleObj>
              </mc:Fallback>
            </mc:AlternateContent>
          </a:graphicData>
        </a:graphic>
      </p:graphicFrame>
      <p:sp>
        <p:nvSpPr>
          <p:cNvPr id="26" name="Rectangle 16"/>
          <p:cNvSpPr>
            <a:spLocks noChangeArrowheads="1"/>
          </p:cNvSpPr>
          <p:nvPr/>
        </p:nvSpPr>
        <p:spPr bwMode="auto">
          <a:xfrm>
            <a:off x="9931676" y="186927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760389856"/>
              </p:ext>
            </p:extLst>
          </p:nvPr>
        </p:nvGraphicFramePr>
        <p:xfrm>
          <a:off x="5014237" y="3421308"/>
          <a:ext cx="501287" cy="868897"/>
        </p:xfrm>
        <a:graphic>
          <a:graphicData uri="http://schemas.openxmlformats.org/presentationml/2006/ole">
            <mc:AlternateContent xmlns:mc="http://schemas.openxmlformats.org/markup-compatibility/2006">
              <mc:Choice xmlns:v="urn:schemas-microsoft-com:vml" Requires="v">
                <p:oleObj name="Equation" r:id="rId8" imgW="228501" imgH="393529" progId="Equation.DSMT4">
                  <p:embed/>
                </p:oleObj>
              </mc:Choice>
              <mc:Fallback>
                <p:oleObj name="Equation" r:id="rId8" imgW="228501" imgH="393529"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4237" y="3421308"/>
                        <a:ext cx="501287" cy="868897"/>
                      </a:xfrm>
                      <a:prstGeom prst="rect">
                        <a:avLst/>
                      </a:prstGeom>
                      <a:noFill/>
                    </p:spPr>
                  </p:pic>
                </p:oleObj>
              </mc:Fallback>
            </mc:AlternateContent>
          </a:graphicData>
        </a:graphic>
      </p:graphicFrame>
      <p:sp>
        <p:nvSpPr>
          <p:cNvPr id="28" name="Rectangle 18"/>
          <p:cNvSpPr>
            <a:spLocks noChangeArrowheads="1"/>
          </p:cNvSpPr>
          <p:nvPr/>
        </p:nvSpPr>
        <p:spPr bwMode="auto">
          <a:xfrm>
            <a:off x="2005794" y="4057484"/>
            <a:ext cx="3849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 thời gian đi và về mất </a:t>
            </a:r>
            <a:endParaRPr kumimoji="0" lang="it-IT"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035393631"/>
              </p:ext>
            </p:extLst>
          </p:nvPr>
        </p:nvGraphicFramePr>
        <p:xfrm>
          <a:off x="5797138" y="4021471"/>
          <a:ext cx="503584" cy="803967"/>
        </p:xfrm>
        <a:graphic>
          <a:graphicData uri="http://schemas.openxmlformats.org/presentationml/2006/ole">
            <mc:AlternateContent xmlns:mc="http://schemas.openxmlformats.org/markup-compatibility/2006">
              <mc:Choice xmlns:v="urn:schemas-microsoft-com:vml" Requires="v">
                <p:oleObj name="Equation" r:id="rId10" imgW="228501" imgH="393529" progId="Equation.DSMT4">
                  <p:embed/>
                </p:oleObj>
              </mc:Choice>
              <mc:Fallback>
                <p:oleObj name="Equation" r:id="rId10" imgW="228501" imgH="393529"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7138" y="4021471"/>
                        <a:ext cx="503584" cy="803967"/>
                      </a:xfrm>
                      <a:prstGeom prst="rect">
                        <a:avLst/>
                      </a:prstGeom>
                      <a:noFill/>
                    </p:spPr>
                  </p:pic>
                </p:oleObj>
              </mc:Fallback>
            </mc:AlternateContent>
          </a:graphicData>
        </a:graphic>
      </p:graphicFrame>
      <p:sp>
        <p:nvSpPr>
          <p:cNvPr id="31" name="Rectangle 21"/>
          <p:cNvSpPr>
            <a:spLocks noChangeArrowheads="1"/>
          </p:cNvSpPr>
          <p:nvPr/>
        </p:nvSpPr>
        <p:spPr bwMode="auto">
          <a:xfrm>
            <a:off x="6300722" y="4057484"/>
            <a:ext cx="35269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 ta có phương trình.</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260301775"/>
              </p:ext>
            </p:extLst>
          </p:nvPr>
        </p:nvGraphicFramePr>
        <p:xfrm>
          <a:off x="9827650" y="3966421"/>
          <a:ext cx="1866711" cy="859017"/>
        </p:xfrm>
        <a:graphic>
          <a:graphicData uri="http://schemas.openxmlformats.org/presentationml/2006/ole">
            <mc:AlternateContent xmlns:mc="http://schemas.openxmlformats.org/markup-compatibility/2006">
              <mc:Choice xmlns:v="urn:schemas-microsoft-com:vml" Requires="v">
                <p:oleObj name="Equation" r:id="rId12" imgW="863225" imgH="393529" progId="Equation.DSMT4">
                  <p:embed/>
                </p:oleObj>
              </mc:Choice>
              <mc:Fallback>
                <p:oleObj name="Equation" r:id="rId12" imgW="863225" imgH="393529" progId="Equation.DSMT4">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27650" y="3966421"/>
                        <a:ext cx="1866711" cy="859017"/>
                      </a:xfrm>
                      <a:prstGeom prst="rect">
                        <a:avLst/>
                      </a:prstGeom>
                      <a:noFill/>
                    </p:spPr>
                  </p:pic>
                </p:oleObj>
              </mc:Fallback>
            </mc:AlternateContent>
          </a:graphicData>
        </a:graphic>
      </p:graphicFrame>
      <p:sp>
        <p:nvSpPr>
          <p:cNvPr id="33" name="Rectangle 22"/>
          <p:cNvSpPr>
            <a:spLocks noChangeArrowheads="1"/>
          </p:cNvSpPr>
          <p:nvPr/>
        </p:nvSpPr>
        <p:spPr bwMode="auto">
          <a:xfrm>
            <a:off x="7633252" y="5571302"/>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Times New Roman" panose="02020603050405020304" pitchFamily="18" charset="0"/>
              <a:cs typeface="Times New Roman" panose="02020603050405020304" pitchFamily="18" charset="0"/>
            </a:endParaRPr>
          </a:p>
        </p:txBody>
      </p:sp>
      <p:sp>
        <p:nvSpPr>
          <p:cNvPr id="34" name="Rectangle 33"/>
          <p:cNvSpPr/>
          <p:nvPr/>
        </p:nvSpPr>
        <p:spPr>
          <a:xfrm>
            <a:off x="7449804" y="4857312"/>
            <a:ext cx="4622926" cy="954107"/>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=&gt;</a:t>
            </a:r>
            <a:r>
              <a:rPr lang="de-DE" sz="2800" dirty="0">
                <a:latin typeface="Times New Roman" panose="02020603050405020304" pitchFamily="18" charset="0"/>
                <a:cs typeface="Times New Roman" panose="02020603050405020304" pitchFamily="18" charset="0"/>
              </a:rPr>
              <a:t>4x+5x=1080</a:t>
            </a:r>
          </a:p>
          <a:p>
            <a:r>
              <a:rPr lang="de-DE" sz="2800" dirty="0">
                <a:latin typeface="Times New Roman" panose="02020603050405020304" pitchFamily="18" charset="0"/>
                <a:cs typeface="Times New Roman" panose="02020603050405020304" pitchFamily="18" charset="0"/>
              </a:rPr>
              <a:t>=&gt;9x=1080=&gt;x=120 km (t/m)</a:t>
            </a:r>
            <a:endParaRPr lang="de-DE" sz="2800" b="0" i="0" dirty="0">
              <a:effectLst/>
              <a:latin typeface="Times New Roman" panose="02020603050405020304" pitchFamily="18" charset="0"/>
              <a:cs typeface="Times New Roman" panose="02020603050405020304" pitchFamily="18" charset="0"/>
            </a:endParaRPr>
          </a:p>
        </p:txBody>
      </p:sp>
      <p:sp>
        <p:nvSpPr>
          <p:cNvPr id="35" name="Rectangle 34"/>
          <p:cNvSpPr/>
          <p:nvPr/>
        </p:nvSpPr>
        <p:spPr>
          <a:xfrm>
            <a:off x="3987021" y="5984948"/>
            <a:ext cx="5033173"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Vậy quãng đường AB dài 120 km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1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arn(inVertical)">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P spid="16" grpId="0"/>
      <p:bldP spid="17" grpId="0"/>
      <p:bldP spid="20" grpId="0"/>
      <p:bldP spid="23" grpId="0"/>
      <p:bldP spid="28" grpId="0"/>
      <p:bldP spid="31"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152" y="1068947"/>
            <a:ext cx="11487955" cy="1077218"/>
          </a:xfrm>
          <a:prstGeom prst="rect">
            <a:avLst/>
          </a:prstGeom>
        </p:spPr>
        <p:txBody>
          <a:bodyPr wrap="square">
            <a:spAutoFit/>
          </a:bodyPr>
          <a:lstStyle/>
          <a:p>
            <a:r>
              <a:rPr lang="fr-FR" sz="3200" b="1" dirty="0" err="1">
                <a:solidFill>
                  <a:srgbClr val="FF0000"/>
                </a:solidFill>
                <a:latin typeface="Times New Roman" panose="02020603050405020304" pitchFamily="18" charset="0"/>
                <a:cs typeface="Times New Roman" panose="02020603050405020304" pitchFamily="18" charset="0"/>
              </a:rPr>
              <a:t>Câu</a:t>
            </a:r>
            <a:r>
              <a:rPr lang="fr-FR" sz="3200" b="1" dirty="0">
                <a:solidFill>
                  <a:srgbClr val="FF0000"/>
                </a:solidFill>
                <a:latin typeface="Times New Roman" panose="02020603050405020304" pitchFamily="18" charset="0"/>
                <a:cs typeface="Times New Roman" panose="02020603050405020304" pitchFamily="18" charset="0"/>
              </a:rPr>
              <a:t> 1 :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x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p:txBody>
      </p:sp>
      <p:sp>
        <p:nvSpPr>
          <p:cNvPr id="6" name="A"/>
          <p:cNvSpPr/>
          <p:nvPr/>
        </p:nvSpPr>
        <p:spPr>
          <a:xfrm flipH="1">
            <a:off x="5557019" y="296674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B"/>
          <p:cNvSpPr/>
          <p:nvPr/>
        </p:nvSpPr>
        <p:spPr>
          <a:xfrm>
            <a:off x="1035140" y="413151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8" name="D"/>
          <p:cNvSpPr/>
          <p:nvPr/>
        </p:nvSpPr>
        <p:spPr>
          <a:xfrm flipH="1">
            <a:off x="5561326" y="413151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B"/>
          <p:cNvSpPr/>
          <p:nvPr/>
        </p:nvSpPr>
        <p:spPr>
          <a:xfrm>
            <a:off x="1035140" y="296674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7500258" y="3089996"/>
          <a:ext cx="574796" cy="489641"/>
        </p:xfrm>
        <a:graphic>
          <a:graphicData uri="http://schemas.openxmlformats.org/presentationml/2006/ole">
            <mc:AlternateContent xmlns:mc="http://schemas.openxmlformats.org/markup-compatibility/2006">
              <mc:Choice xmlns:v="urn:schemas-microsoft-com:vml" Requires="v">
                <p:oleObj name="Equation" r:id="rId4" imgW="202936" imgH="177569" progId="Equation.DSMT4">
                  <p:embed/>
                </p:oleObj>
              </mc:Choice>
              <mc:Fallback>
                <p:oleObj name="Equation" r:id="rId4" imgW="202936" imgH="17756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258" y="3089996"/>
                        <a:ext cx="574796" cy="489641"/>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2482535" y="3089996"/>
          <a:ext cx="954443" cy="525918"/>
        </p:xfrm>
        <a:graphic>
          <a:graphicData uri="http://schemas.openxmlformats.org/presentationml/2006/ole">
            <mc:AlternateContent xmlns:mc="http://schemas.openxmlformats.org/markup-compatibility/2006">
              <mc:Choice xmlns:v="urn:schemas-microsoft-com:vml" Requires="v">
                <p:oleObj name="Equation" r:id="rId6" imgW="368140" imgH="203112" progId="Equation.DSMT4">
                  <p:embed/>
                </p:oleObj>
              </mc:Choice>
              <mc:Fallback>
                <p:oleObj name="Equation" r:id="rId6" imgW="368140" imgH="20311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2535" y="3089996"/>
                        <a:ext cx="954443" cy="525918"/>
                      </a:xfrm>
                      <a:prstGeom prst="rect">
                        <a:avLst/>
                      </a:prstGeom>
                      <a:noFill/>
                    </p:spPr>
                  </p:pic>
                </p:oleObj>
              </mc:Fallback>
            </mc:AlternateContent>
          </a:graphicData>
        </a:graphic>
      </p:graphicFrame>
      <p:sp>
        <p:nvSpPr>
          <p:cNvPr id="12"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nvGraphicFramePr>
        <p:xfrm>
          <a:off x="2705701" y="4237149"/>
          <a:ext cx="553150" cy="635098"/>
        </p:xfrm>
        <a:graphic>
          <a:graphicData uri="http://schemas.openxmlformats.org/presentationml/2006/ole">
            <mc:AlternateContent xmlns:mc="http://schemas.openxmlformats.org/markup-compatibility/2006">
              <mc:Choice xmlns:v="urn:schemas-microsoft-com:vml" Requires="v">
                <p:oleObj name="Equation" r:id="rId8" imgW="203112" imgH="228501" progId="Equation.DSMT4">
                  <p:embed/>
                </p:oleObj>
              </mc:Choice>
              <mc:Fallback>
                <p:oleObj name="Equation" r:id="rId8" imgW="203112"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701" y="4237149"/>
                        <a:ext cx="553150" cy="635098"/>
                      </a:xfrm>
                      <a:prstGeom prst="rect">
                        <a:avLst/>
                      </a:prstGeom>
                      <a:noFill/>
                    </p:spPr>
                  </p:pic>
                </p:oleObj>
              </mc:Fallback>
            </mc:AlternateContent>
          </a:graphicData>
        </a:graphic>
      </p:graphicFrame>
      <p:graphicFrame>
        <p:nvGraphicFramePr>
          <p:cNvPr id="15" name="Object 14"/>
          <p:cNvGraphicFramePr>
            <a:graphicFrameLocks noChangeAspect="1"/>
          </p:cNvGraphicFramePr>
          <p:nvPr/>
        </p:nvGraphicFramePr>
        <p:xfrm>
          <a:off x="7568648" y="4033693"/>
          <a:ext cx="438015" cy="990295"/>
        </p:xfrm>
        <a:graphic>
          <a:graphicData uri="http://schemas.openxmlformats.org/presentationml/2006/ole">
            <mc:AlternateContent xmlns:mc="http://schemas.openxmlformats.org/markup-compatibility/2006">
              <mc:Choice xmlns:v="urn:schemas-microsoft-com:vml" Requires="v">
                <p:oleObj name="Equation" r:id="rId10" imgW="177646" imgH="393359" progId="Equation.DSMT4">
                  <p:embed/>
                </p:oleObj>
              </mc:Choice>
              <mc:Fallback>
                <p:oleObj name="Equation" r:id="rId10" imgW="177646" imgH="393359"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8648" y="4033693"/>
                        <a:ext cx="438015" cy="990295"/>
                      </a:xfrm>
                      <a:prstGeom prst="rect">
                        <a:avLst/>
                      </a:prstGeom>
                      <a:noFill/>
                    </p:spPr>
                  </p:pic>
                </p:oleObj>
              </mc:Fallback>
            </mc:AlternateContent>
          </a:graphicData>
        </a:graphic>
      </p:graphicFrame>
    </p:spTree>
    <p:extLst>
      <p:ext uri="{BB962C8B-B14F-4D97-AF65-F5344CB8AC3E}">
        <p14:creationId xmlns:p14="http://schemas.microsoft.com/office/powerpoint/2010/main" val="779423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subTnLst>
                                    <p:animClr clrSpc="rgb" dir="cw">
                                      <p:cBhvr override="childStyle">
                                        <p:cTn dur="1" fill="hold" display="0" masterRel="nextClick" afterEffect="1"/>
                                        <p:tgtEl>
                                          <p:spTgt spid="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0152" y="1068947"/>
            <a:ext cx="11487955" cy="1077218"/>
          </a:xfrm>
          <a:prstGeom prst="rect">
            <a:avLst/>
          </a:prstGeom>
        </p:spPr>
        <p:txBody>
          <a:bodyPr wrap="square">
            <a:spAutoFit/>
          </a:bodyPr>
          <a:lstStyle/>
          <a:p>
            <a:r>
              <a:rPr lang="fr-FR" sz="3200" b="1" dirty="0" err="1">
                <a:solidFill>
                  <a:srgbClr val="FF0000"/>
                </a:solidFill>
                <a:latin typeface="Times New Roman" panose="02020603050405020304" pitchFamily="18" charset="0"/>
                <a:cs typeface="Times New Roman" panose="02020603050405020304" pitchFamily="18" charset="0"/>
              </a:rPr>
              <a:t>Câu</a:t>
            </a:r>
            <a:r>
              <a:rPr lang="fr-FR" sz="3200" b="1" dirty="0">
                <a:solidFill>
                  <a:srgbClr val="FF0000"/>
                </a:solidFill>
                <a:latin typeface="Times New Roman" panose="02020603050405020304" pitchFamily="18" charset="0"/>
                <a:cs typeface="Times New Roman" panose="02020603050405020304" pitchFamily="18" charset="0"/>
              </a:rPr>
              <a:t> 2 :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15km/h.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x (km/h)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p:txBody>
      </p:sp>
      <p:sp>
        <p:nvSpPr>
          <p:cNvPr id="10" name="A"/>
          <p:cNvSpPr/>
          <p:nvPr/>
        </p:nvSpPr>
        <p:spPr>
          <a:xfrm>
            <a:off x="1197889" y="41959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x+15 (km/h)</a:t>
            </a:r>
          </a:p>
        </p:txBody>
      </p:sp>
      <p:sp>
        <p:nvSpPr>
          <p:cNvPr id="11" name="B"/>
          <p:cNvSpPr/>
          <p:nvPr/>
        </p:nvSpPr>
        <p:spPr>
          <a:xfrm>
            <a:off x="1197889" y="3041405"/>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x-15 (km/h)</a:t>
            </a:r>
          </a:p>
        </p:txBody>
      </p:sp>
      <p:sp>
        <p:nvSpPr>
          <p:cNvPr id="12" name="C"/>
          <p:cNvSpPr/>
          <p:nvPr/>
        </p:nvSpPr>
        <p:spPr>
          <a:xfrm flipH="1">
            <a:off x="5697997" y="3031134"/>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15x (km/h)</a:t>
            </a:r>
          </a:p>
        </p:txBody>
      </p:sp>
      <p:sp>
        <p:nvSpPr>
          <p:cNvPr id="13" name="D"/>
          <p:cNvSpPr/>
          <p:nvPr/>
        </p:nvSpPr>
        <p:spPr>
          <a:xfrm flipH="1">
            <a:off x="5719768" y="4195905"/>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              15 (km/h)</a:t>
            </a:r>
          </a:p>
        </p:txBody>
      </p:sp>
    </p:spTree>
    <p:extLst>
      <p:ext uri="{BB962C8B-B14F-4D97-AF65-F5344CB8AC3E}">
        <p14:creationId xmlns:p14="http://schemas.microsoft.com/office/powerpoint/2010/main" val="4072875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
                                        </p:tgtEl>
                                      </p:cBhvr>
                                    </p:animEffect>
                                    <p:animScale>
                                      <p:cBhvr>
                                        <p:cTn id="27" dur="250" autoRev="1" fill="hold"/>
                                        <p:tgtEl>
                                          <p:spTgt spid="13"/>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
          <p:cNvSpPr/>
          <p:nvPr/>
        </p:nvSpPr>
        <p:spPr>
          <a:xfrm flipH="1">
            <a:off x="5677236" y="41794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2 giờ</a:t>
            </a:r>
          </a:p>
        </p:txBody>
      </p:sp>
      <p:sp>
        <p:nvSpPr>
          <p:cNvPr id="7" name="B"/>
          <p:cNvSpPr/>
          <p:nvPr/>
        </p:nvSpPr>
        <p:spPr>
          <a:xfrm>
            <a:off x="1035140" y="413151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1,5 giờ</a:t>
            </a:r>
          </a:p>
        </p:txBody>
      </p:sp>
      <p:sp>
        <p:nvSpPr>
          <p:cNvPr id="8" name="D"/>
          <p:cNvSpPr/>
          <p:nvPr/>
        </p:nvSpPr>
        <p:spPr>
          <a:xfrm flipH="1">
            <a:off x="5677236" y="2964133"/>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2,5 giờ</a:t>
            </a:r>
          </a:p>
        </p:txBody>
      </p:sp>
      <p:sp>
        <p:nvSpPr>
          <p:cNvPr id="9" name="B"/>
          <p:cNvSpPr/>
          <p:nvPr/>
        </p:nvSpPr>
        <p:spPr>
          <a:xfrm>
            <a:off x="1035140" y="2966740"/>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1 giờ</a:t>
            </a:r>
          </a:p>
        </p:txBody>
      </p:sp>
      <p:sp>
        <p:nvSpPr>
          <p:cNvPr id="4" name="Rectangle 3"/>
          <p:cNvSpPr/>
          <p:nvPr/>
        </p:nvSpPr>
        <p:spPr>
          <a:xfrm>
            <a:off x="128788" y="941020"/>
            <a:ext cx="11578107" cy="1569660"/>
          </a:xfrm>
          <a:prstGeom prst="rect">
            <a:avLst/>
          </a:prstGeom>
        </p:spPr>
        <p:txBody>
          <a:bodyPr wrap="square">
            <a:spAutoFit/>
          </a:bodyPr>
          <a:lstStyle/>
          <a:p>
            <a:r>
              <a:rPr lang="vi-VN" sz="3200" b="1" dirty="0">
                <a:solidFill>
                  <a:srgbClr val="FF0000"/>
                </a:solidFill>
                <a:latin typeface="+mj-lt"/>
              </a:rPr>
              <a:t>Câu 3:</a:t>
            </a:r>
            <a:r>
              <a:rPr lang="vi-VN" sz="3200" b="1" dirty="0">
                <a:latin typeface="+mj-lt"/>
              </a:rPr>
              <a:t> </a:t>
            </a:r>
            <a:r>
              <a:rPr lang="vi-VN" sz="3200" dirty="0">
                <a:latin typeface="+mj-lt"/>
              </a:rPr>
              <a:t>Một người đi xe máy từ A đến B, với vận tốc 30km/h. Lúc về người đó đi với vận tốc 24 km/h. Do đó thời gian về lâu hơn thời gian đi là 30 phút. Thời gian lúc đi là:</a:t>
            </a:r>
            <a:endParaRPr lang="en-US" sz="3200" dirty="0">
              <a:latin typeface="+mj-lt"/>
              <a:cs typeface="Times New Roman" panose="02020603050405020304" pitchFamily="18"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43458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subTnLst>
                                    <p:animClr clrSpc="rgb" dir="cw">
                                      <p:cBhvr override="childStyle">
                                        <p:cTn dur="1" fill="hold" display="0" masterRel="nextClick" afterEffect="1"/>
                                        <p:tgtEl>
                                          <p:spTgt spid="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8"/>
                                        </p:tgtEl>
                                      </p:cBhvr>
                                    </p:animEffect>
                                    <p:animScale>
                                      <p:cBhvr>
                                        <p:cTn id="21" dur="250" autoRev="1" fill="hold"/>
                                        <p:tgtEl>
                                          <p:spTgt spid="8"/>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731</Words>
  <Application>Microsoft Office PowerPoint</Application>
  <PresentationFormat>Widescreen</PresentationFormat>
  <Paragraphs>66</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Thanh Hung</cp:lastModifiedBy>
  <cp:revision>39</cp:revision>
  <dcterms:created xsi:type="dcterms:W3CDTF">2023-07-05T07:16:52Z</dcterms:created>
  <dcterms:modified xsi:type="dcterms:W3CDTF">2024-08-26T17:09:01Z</dcterms:modified>
</cp:coreProperties>
</file>