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083" r:id="rId2"/>
    <p:sldId id="256" r:id="rId3"/>
    <p:sldId id="257" r:id="rId4"/>
    <p:sldId id="277" r:id="rId5"/>
    <p:sldId id="278" r:id="rId6"/>
    <p:sldId id="279" r:id="rId7"/>
    <p:sldId id="280" r:id="rId8"/>
    <p:sldId id="273" r:id="rId9"/>
    <p:sldId id="27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43714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40198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252090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210636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237432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4FCF07-1CEE-4B93-B23A-293C323289E5}"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402983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4FCF07-1CEE-4B93-B23A-293C323289E5}"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37716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4FCF07-1CEE-4B93-B23A-293C323289E5}"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98450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FCF07-1CEE-4B93-B23A-293C323289E5}"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428620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4FCF07-1CEE-4B93-B23A-293C323289E5}"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66883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4FCF07-1CEE-4B93-B23A-293C323289E5}"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18571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FCF07-1CEE-4B93-B23A-293C323289E5}" type="datetimeFigureOut">
              <a:rPr lang="en-US" smtClean="0"/>
              <a:t>8/27/2024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1C4C1-B31B-45DD-8206-CC01494CA0FF}" type="slidenum">
              <a:rPr lang="en-US" smtClean="0"/>
              <a:t>‹#›</a:t>
            </a:fld>
            <a:endParaRPr lang="en-US"/>
          </a:p>
        </p:txBody>
      </p:sp>
    </p:spTree>
    <p:extLst>
      <p:ext uri="{BB962C8B-B14F-4D97-AF65-F5344CB8AC3E}">
        <p14:creationId xmlns:p14="http://schemas.microsoft.com/office/powerpoint/2010/main" val="2272452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wmf"/><Relationship Id="rId7" Type="http://schemas.openxmlformats.org/officeDocument/2006/relationships/image" Target="../media/image6.wmf"/><Relationship Id="rId12" Type="http://schemas.openxmlformats.org/officeDocument/2006/relationships/image" Target="../media/image18.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17.png"/><Relationship Id="rId5" Type="http://schemas.openxmlformats.org/officeDocument/2006/relationships/image" Target="../media/image5.wmf"/><Relationship Id="rId4" Type="http://schemas.openxmlformats.org/officeDocument/2006/relationships/oleObject" Target="../embeddings/oleObject2.bin"/><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0.wmf"/><Relationship Id="rId12" Type="http://schemas.openxmlformats.org/officeDocument/2006/relationships/oleObject" Target="../embeddings/oleObject10.bin"/><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1.wmf"/><Relationship Id="rId1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90F5F-231D-8CC3-1537-C830A6A0F3B8}"/>
              </a:ext>
            </a:extLst>
          </p:cNvPr>
          <p:cNvPicPr>
            <a:picLocks noChangeAspect="1"/>
          </p:cNvPicPr>
          <p:nvPr/>
        </p:nvPicPr>
        <p:blipFill>
          <a:blip r:embed="rId2"/>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8059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7">
            <a:extLst>
              <a:ext uri="{FF2B5EF4-FFF2-40B4-BE49-F238E27FC236}">
                <a16:creationId xmlns:a16="http://schemas.microsoft.com/office/drawing/2014/main" id="{F6E5B8FE-C520-0E42-4A3D-9A43190E1405}"/>
              </a:ext>
            </a:extLst>
          </p:cNvPr>
          <p:cNvSpPr/>
          <p:nvPr/>
        </p:nvSpPr>
        <p:spPr>
          <a:xfrm>
            <a:off x="685800"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pic>
        <p:nvPicPr>
          <p:cNvPr id="2"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16;p4">
            <a:extLst>
              <a:ext uri="{FF2B5EF4-FFF2-40B4-BE49-F238E27FC236}">
                <a16:creationId xmlns:a16="http://schemas.microsoft.com/office/drawing/2014/main" id="{885DE3B4-D16F-1DFE-0182-840268961018}"/>
              </a:ext>
            </a:extLst>
          </p:cNvPr>
          <p:cNvSpPr/>
          <p:nvPr/>
        </p:nvSpPr>
        <p:spPr>
          <a:xfrm>
            <a:off x="0" y="75157"/>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r>
              <a:rPr lang="nl-NL" sz="2400" b="1" dirty="0">
                <a:solidFill>
                  <a:srgbClr val="FF0000"/>
                </a:solidFill>
                <a:latin typeface="Times New Roman" pitchFamily="18" charset="0"/>
                <a:cs typeface="Times New Roman" pitchFamily="18" charset="0"/>
              </a:rPr>
              <a:t>§</a:t>
            </a:r>
            <a:r>
              <a:rPr lang="vi-VN" sz="2400" b="1" dirty="0">
                <a:solidFill>
                  <a:srgbClr val="FF0000"/>
                </a:solidFill>
                <a:latin typeface="Times New Roman" pitchFamily="18" charset="0"/>
                <a:cs typeface="Times New Roman" pitchFamily="18" charset="0"/>
              </a:rPr>
              <a:t>2</a:t>
            </a:r>
            <a:r>
              <a:rPr lang="nl-NL"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GIẢI BÀI TOÁN BẰNG CÁCH LẬP PHƯƠNG TRÌNH BẬC NHẤT</a:t>
            </a:r>
            <a:endParaRPr lang="vi-VN" sz="2400" dirty="0">
              <a:solidFill>
                <a:srgbClr val="FF0000"/>
              </a:solidFill>
              <a:latin typeface="Times New Roman" pitchFamily="18" charset="0"/>
              <a:cs typeface="Times New Roman" pitchFamily="18" charset="0"/>
            </a:endParaRPr>
          </a:p>
        </p:txBody>
      </p:sp>
      <p:pic>
        <p:nvPicPr>
          <p:cNvPr id="5" name="Google Shape;119;p4" descr="child001 - 04 01">
            <a:extLst>
              <a:ext uri="{FF2B5EF4-FFF2-40B4-BE49-F238E27FC236}">
                <a16:creationId xmlns:a16="http://schemas.microsoft.com/office/drawing/2014/main" id="{E41B88F1-DED6-6CB9-E548-5BAEFCD9752D}"/>
              </a:ext>
            </a:extLst>
          </p:cNvPr>
          <p:cNvPicPr preferRelativeResize="0"/>
          <p:nvPr/>
        </p:nvPicPr>
        <p:blipFill rotWithShape="1">
          <a:blip r:embed="rId4">
            <a:alphaModFix/>
          </a:blip>
          <a:srcRect/>
          <a:stretch/>
        </p:blipFill>
        <p:spPr>
          <a:xfrm>
            <a:off x="10836964" y="124706"/>
            <a:ext cx="1143000" cy="1116013"/>
          </a:xfrm>
          <a:prstGeom prst="rect">
            <a:avLst/>
          </a:prstGeom>
          <a:noFill/>
          <a:ln>
            <a:noFill/>
          </a:ln>
        </p:spPr>
      </p:pic>
      <p:pic>
        <p:nvPicPr>
          <p:cNvPr id="6" name="Google Shape;120;p4" descr="child001 - 04 02">
            <a:extLst>
              <a:ext uri="{FF2B5EF4-FFF2-40B4-BE49-F238E27FC236}">
                <a16:creationId xmlns:a16="http://schemas.microsoft.com/office/drawing/2014/main" id="{81DA0FCE-69C5-96FA-4A43-963FA88BE5CA}"/>
              </a:ext>
            </a:extLst>
          </p:cNvPr>
          <p:cNvPicPr preferRelativeResize="0"/>
          <p:nvPr/>
        </p:nvPicPr>
        <p:blipFill rotWithShape="1">
          <a:blip r:embed="rId5">
            <a:alphaModFix/>
          </a:blip>
          <a:srcRect/>
          <a:stretch/>
        </p:blipFill>
        <p:spPr>
          <a:xfrm>
            <a:off x="127976" y="-76200"/>
            <a:ext cx="782534" cy="1116013"/>
          </a:xfrm>
          <a:prstGeom prst="rect">
            <a:avLst/>
          </a:prstGeom>
          <a:noFill/>
          <a:ln>
            <a:noFill/>
          </a:ln>
        </p:spPr>
      </p:pic>
      <p:sp>
        <p:nvSpPr>
          <p:cNvPr id="9"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2455864"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dirty="0">
                <a:solidFill>
                  <a:srgbClr val="FFFFFF"/>
                </a:solidFill>
                <a:latin typeface="Times New Roman" panose="02020603050405020304" pitchFamily="18" charset="0"/>
                <a:cs typeface="Times New Roman" panose="02020603050405020304" pitchFamily="18" charset="0"/>
              </a:rPr>
              <a:t>HOẠT ĐỘNG     </a:t>
            </a:r>
          </a:p>
        </p:txBody>
      </p:sp>
      <p:sp>
        <p:nvSpPr>
          <p:cNvPr id="1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927100" y="11890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14" name="Oval 7">
            <a:extLst>
              <a:ext uri="{FF2B5EF4-FFF2-40B4-BE49-F238E27FC236}">
                <a16:creationId xmlns:a16="http://schemas.microsoft.com/office/drawing/2014/main" id="{F6E5B8FE-C520-0E42-4A3D-9A43190E1405}"/>
              </a:ext>
            </a:extLst>
          </p:cNvPr>
          <p:cNvSpPr/>
          <p:nvPr/>
        </p:nvSpPr>
        <p:spPr>
          <a:xfrm>
            <a:off x="838200" y="11430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15" name="Oval 8">
            <a:extLst>
              <a:ext uri="{FF2B5EF4-FFF2-40B4-BE49-F238E27FC236}">
                <a16:creationId xmlns:a16="http://schemas.microsoft.com/office/drawing/2014/main" id="{B361B0B5-7BF8-D09D-4B18-3E8BD021D98C}"/>
              </a:ext>
            </a:extLst>
          </p:cNvPr>
          <p:cNvSpPr>
            <a:spLocks noChangeArrowheads="1"/>
          </p:cNvSpPr>
          <p:nvPr/>
        </p:nvSpPr>
        <p:spPr bwMode="auto">
          <a:xfrm>
            <a:off x="927101" y="12334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1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1828800" y="15065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dirty="0">
                <a:solidFill>
                  <a:srgbClr val="FFFFFF"/>
                </a:solidFill>
                <a:latin typeface="Times New Roman" panose="02020603050405020304" pitchFamily="18" charset="0"/>
                <a:cs typeface="Times New Roman" panose="02020603050405020304" pitchFamily="18" charset="0"/>
              </a:rPr>
              <a:t>HƯỚNG DẪN VỀ NHÀ     </a:t>
            </a:r>
          </a:p>
        </p:txBody>
      </p:sp>
      <p:sp>
        <p:nvSpPr>
          <p:cNvPr id="1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2608264" y="13192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dirty="0">
                <a:solidFill>
                  <a:srgbClr val="FFFFFF"/>
                </a:solidFill>
                <a:latin typeface="Times New Roman" panose="02020603050405020304" pitchFamily="18" charset="0"/>
                <a:cs typeface="Times New Roman" panose="02020603050405020304" pitchFamily="18" charset="0"/>
              </a:rPr>
              <a:t>HOẠT ĐỘNG     </a:t>
            </a:r>
          </a:p>
        </p:txBody>
      </p:sp>
      <p:pic>
        <p:nvPicPr>
          <p:cNvPr id="18" name="Picture 17">
            <a:extLst>
              <a:ext uri="{FF2B5EF4-FFF2-40B4-BE49-F238E27FC236}">
                <a16:creationId xmlns:a16="http://schemas.microsoft.com/office/drawing/2014/main" id="{86E88F0C-21B9-94DA-99BC-253A4A3407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1863" y="1330583"/>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178719" y="2257683"/>
            <a:ext cx="6096000" cy="1569660"/>
          </a:xfrm>
          <a:prstGeom prst="rect">
            <a:avLst/>
          </a:prstGeom>
        </p:spPr>
        <p:txBody>
          <a:bodyPr>
            <a:spAutoFit/>
          </a:bodyPr>
          <a:lstStyle/>
          <a:p>
            <a:r>
              <a:rPr lang="vi-VN"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Học bài cũ, trả lời câu hỏi SGK. </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Hoàn thành bài tập 2, 7 8 SGK trang 39, 40</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Chuẩn bị ôn tập chương 6.</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492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9"/>
                                        </p:tgtEl>
                                        <p:attrNameLst>
                                          <p:attrName>style.visibility</p:attrName>
                                        </p:attrNameLst>
                                      </p:cBhvr>
                                      <p:to>
                                        <p:strVal val="visible"/>
                                      </p:to>
                                    </p:set>
                                    <p:animEffect transition="in" filter="box(out)">
                                      <p:cBhvr>
                                        <p:cTn id="7" dur="700"/>
                                        <p:tgtEl>
                                          <p:spTgt spid="9"/>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11"/>
                                        </p:tgtEl>
                                        <p:attrNameLst>
                                          <p:attrName>style.visibility</p:attrName>
                                        </p:attrNameLst>
                                      </p:cBhvr>
                                      <p:to>
                                        <p:strVal val="visible"/>
                                      </p:to>
                                    </p:set>
                                    <p:animEffect transition="in" filter="box(out)">
                                      <p:cBhvr>
                                        <p:cTn id="11" dur="700"/>
                                        <p:tgtEl>
                                          <p:spTgt spid="11"/>
                                        </p:tgtEl>
                                      </p:cBhvr>
                                    </p:animEffect>
                                  </p:childTnLst>
                                </p:cTn>
                              </p:par>
                            </p:childTnLst>
                          </p:cTn>
                        </p:par>
                        <p:par>
                          <p:cTn id="12" fill="hold">
                            <p:stCondLst>
                              <p:cond delay="1400"/>
                            </p:stCondLst>
                            <p:childTnLst>
                              <p:par>
                                <p:cTn id="13" presetID="4" presetClass="entr" presetSubtype="32" fill="hold" grpId="0" nodeType="afterEffect">
                                  <p:stCondLst>
                                    <p:cond delay="0"/>
                                  </p:stCondLst>
                                  <p:iterate>
                                    <p:tmAbs val="0"/>
                                  </p:iterate>
                                  <p:childTnLst>
                                    <p:set>
                                      <p:cBhvr>
                                        <p:cTn id="14" fill="hold"/>
                                        <p:tgtEl>
                                          <p:spTgt spid="14"/>
                                        </p:tgtEl>
                                        <p:attrNameLst>
                                          <p:attrName>style.visibility</p:attrName>
                                        </p:attrNameLst>
                                      </p:cBhvr>
                                      <p:to>
                                        <p:strVal val="visible"/>
                                      </p:to>
                                    </p:set>
                                    <p:animEffect transition="in" filter="box(out)">
                                      <p:cBhvr>
                                        <p:cTn id="15" dur="700"/>
                                        <p:tgtEl>
                                          <p:spTgt spid="14"/>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15"/>
                                        </p:tgtEl>
                                        <p:attrNameLst>
                                          <p:attrName>style.visibility</p:attrName>
                                        </p:attrNameLst>
                                      </p:cBhvr>
                                      <p:to>
                                        <p:strVal val="visible"/>
                                      </p:to>
                                    </p:set>
                                    <p:animEffect transition="in" filter="box(out)">
                                      <p:cBhvr>
                                        <p:cTn id="19" dur="700"/>
                                        <p:tgtEl>
                                          <p:spTgt spid="15"/>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13"/>
                                        </p:tgtEl>
                                        <p:attrNameLst>
                                          <p:attrName>style.visibility</p:attrName>
                                        </p:attrNameLst>
                                      </p:cBhvr>
                                      <p:to>
                                        <p:strVal val="visible"/>
                                      </p:to>
                                    </p:set>
                                    <p:animEffect transition="in" filter="box(out)">
                                      <p:cBhvr>
                                        <p:cTn id="23" dur="700"/>
                                        <p:tgtEl>
                                          <p:spTgt spid="13"/>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17"/>
                                        </p:tgtEl>
                                        <p:attrNameLst>
                                          <p:attrName>style.visibility</p:attrName>
                                        </p:attrNameLst>
                                      </p:cBhvr>
                                      <p:to>
                                        <p:strVal val="visible"/>
                                      </p:to>
                                    </p:set>
                                    <p:animEffect transition="in" filter="box(out)">
                                      <p:cBhvr>
                                        <p:cTn id="27" dur="700"/>
                                        <p:tgtEl>
                                          <p:spTgt spid="17"/>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16"/>
                                        </p:tgtEl>
                                        <p:attrNameLst>
                                          <p:attrName>style.visibility</p:attrName>
                                        </p:attrNameLst>
                                      </p:cBhvr>
                                      <p:to>
                                        <p:strVal val="visible"/>
                                      </p:to>
                                    </p:set>
                                    <p:animEffect transition="in" filter="box(out)">
                                      <p:cBhvr>
                                        <p:cTn id="31" dur="700"/>
                                        <p:tgtEl>
                                          <p:spTgt spid="16"/>
                                        </p:tgtEl>
                                      </p:cBhvr>
                                    </p:animEffect>
                                  </p:childTnLst>
                                </p:cTn>
                              </p:par>
                            </p:childTnLst>
                          </p:cTn>
                        </p:par>
                        <p:par>
                          <p:cTn id="32" fill="hold">
                            <p:stCondLst>
                              <p:cond delay="4900"/>
                            </p:stCondLst>
                            <p:childTnLst>
                              <p:par>
                                <p:cTn id="33" presetID="14" presetClass="entr" presetSubtype="1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7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P spid="9" grpId="0" animBg="1" advAuto="0"/>
      <p:bldP spid="13" grpId="0" animBg="1" advAuto="0"/>
      <p:bldP spid="14" grpId="0" animBg="1" advAuto="0"/>
      <p:bldP spid="15" grpId="0" animBg="1" advAuto="0"/>
      <p:bldP spid="16" grpId="0" animBg="1" advAuto="0"/>
      <p:bldP spid="17" grpId="0" animBg="1" advAuto="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nature border with grass and flower Vector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10832"/>
          <a:stretch/>
        </p:blipFill>
        <p:spPr bwMode="auto">
          <a:xfrm>
            <a:off x="0" y="160697"/>
            <a:ext cx="12192000" cy="68432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2990" y="1285108"/>
            <a:ext cx="11993336" cy="1077218"/>
          </a:xfrm>
          <a:prstGeom prst="rect">
            <a:avLst/>
          </a:prstGeom>
          <a:noFill/>
        </p:spPr>
        <p:txBody>
          <a:bodyPr wrap="square" rtlCol="0">
            <a:spAutoFit/>
          </a:bodyPr>
          <a:lstStyle/>
          <a:p>
            <a:pPr algn="ctr"/>
            <a:r>
              <a:rPr lang="nl-NL"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2</a:t>
            </a:r>
            <a:r>
              <a:rPr lang="nl-NL"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GIẢI BÀI TOÁN BẰNG CÁCH LẬP PHƯƠNG TRÌNH BẬC NHẤT</a:t>
            </a:r>
            <a:endParaRPr lang="vi-VN" sz="3200" dirty="0">
              <a:solidFill>
                <a:srgbClr val="FF0000"/>
              </a:solidFill>
              <a:latin typeface="Times New Roman" pitchFamily="18" charset="0"/>
              <a:cs typeface="Times New Roman" pitchFamily="18" charset="0"/>
            </a:endParaRPr>
          </a:p>
        </p:txBody>
      </p:sp>
      <p:sp>
        <p:nvSpPr>
          <p:cNvPr id="6" name="TextBox 5"/>
          <p:cNvSpPr txBox="1"/>
          <p:nvPr/>
        </p:nvSpPr>
        <p:spPr>
          <a:xfrm>
            <a:off x="591664" y="410308"/>
            <a:ext cx="9587542"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CHƯƠNG 6: </a:t>
            </a:r>
            <a:r>
              <a:rPr lang="vi-VN" sz="3600" b="1" dirty="0">
                <a:latin typeface="Times New Roman" pitchFamily="18" charset="0"/>
                <a:cs typeface="Times New Roman" pitchFamily="18" charset="0"/>
              </a:rPr>
              <a:t>PHƯƠNG TRÌNH</a:t>
            </a:r>
          </a:p>
        </p:txBody>
      </p:sp>
      <p:sp>
        <p:nvSpPr>
          <p:cNvPr id="7" name="TextBox 6">
            <a:extLst>
              <a:ext uri="{FF2B5EF4-FFF2-40B4-BE49-F238E27FC236}">
                <a16:creationId xmlns:a16="http://schemas.microsoft.com/office/drawing/2014/main" id="{029080A5-7D59-E9F6-D406-424D02915851}"/>
              </a:ext>
            </a:extLst>
          </p:cNvPr>
          <p:cNvSpPr txBox="1"/>
          <p:nvPr/>
        </p:nvSpPr>
        <p:spPr>
          <a:xfrm>
            <a:off x="4259551" y="2407938"/>
            <a:ext cx="2952618" cy="646331"/>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TIẾT </a:t>
            </a:r>
            <a:r>
              <a:rPr lang="vi-VN" sz="3600" b="1" dirty="0">
                <a:solidFill>
                  <a:srgbClr val="002060"/>
                </a:solidFill>
                <a:latin typeface="Times New Roman" panose="02020603050405020304" pitchFamily="18" charset="0"/>
                <a:cs typeface="Times New Roman" panose="02020603050405020304" pitchFamily="18" charset="0"/>
              </a:rPr>
              <a:t>4</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77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924E8B5E-B427-4780-B3E4-FB0ABAD5A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0"/>
            <a:ext cx="12192000" cy="6855520"/>
          </a:xfrm>
          <a:prstGeom prst="rect">
            <a:avLst/>
          </a:prstGeom>
        </p:spPr>
      </p:pic>
      <p:sp>
        <p:nvSpPr>
          <p:cNvPr id="5" name="文本框 5">
            <a:extLst>
              <a:ext uri="{FF2B5EF4-FFF2-40B4-BE49-F238E27FC236}">
                <a16:creationId xmlns:a16="http://schemas.microsoft.com/office/drawing/2014/main" id="{8D9DCC77-18E6-4882-B91C-69804E885730}"/>
              </a:ext>
            </a:extLst>
          </p:cNvPr>
          <p:cNvSpPr txBox="1"/>
          <p:nvPr/>
        </p:nvSpPr>
        <p:spPr>
          <a:xfrm>
            <a:off x="4106130" y="1045398"/>
            <a:ext cx="3979740" cy="923328"/>
          </a:xfrm>
          <a:prstGeom prst="rect">
            <a:avLst/>
          </a:prstGeom>
          <a:noFill/>
        </p:spPr>
        <p:txBody>
          <a:bodyPr wrap="none" lIns="91438" tIns="45719" rIns="91438" bIns="45719" rtlCol="0">
            <a:spAutoFit/>
            <a:scene3d>
              <a:camera prst="orthographicFront"/>
              <a:lightRig rig="threePt" dir="t"/>
            </a:scene3d>
            <a:sp3d contourW="12700"/>
          </a:bodyPr>
          <a:lstStyle/>
          <a:p>
            <a:pPr algn="ctr"/>
            <a:r>
              <a:rPr lang="vi-VN" altLang="zh-CN" sz="5400" b="1" spc="-151" dirty="0">
                <a:solidFill>
                  <a:srgbClr val="FF0000"/>
                </a:solidFill>
                <a:latin typeface="Times New Roman" pitchFamily="18" charset="0"/>
                <a:ea typeface="华文行楷" panose="02010800040101010101" pitchFamily="2" charset="-122"/>
                <a:cs typeface="Times New Roman" pitchFamily="18" charset="0"/>
              </a:rPr>
              <a:t>LUYỆN TẬP</a:t>
            </a:r>
            <a:endParaRPr lang="zh-CN" altLang="en-US" sz="5400" b="1" spc="-151" dirty="0">
              <a:solidFill>
                <a:srgbClr val="FF0000"/>
              </a:solidFill>
              <a:latin typeface="Times New Roman" pitchFamily="18" charset="0"/>
              <a:ea typeface="华文行楷" panose="02010800040101010101" pitchFamily="2" charset="-122"/>
              <a:cs typeface="Times New Roman" pitchFamily="18" charset="0"/>
            </a:endParaRPr>
          </a:p>
        </p:txBody>
      </p:sp>
    </p:spTree>
    <p:extLst>
      <p:ext uri="{BB962C8B-B14F-4D97-AF65-F5344CB8AC3E}">
        <p14:creationId xmlns:p14="http://schemas.microsoft.com/office/powerpoint/2010/main" val="15688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83" y="471944"/>
            <a:ext cx="12031800" cy="2246769"/>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Bài tập 5 /40</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Bác Năm gửi tiết kiệm một số tiền tại một ngân hàng theo thể thức kì hạn một năm với lãi suất 6.2%/năm, tiền lãi sau mỗi năm gửi tiết kiệm sẽ được nhập vào tiền vốn để tính lãi cho năm tiếp theo. Sau hai năm gửi bác Năm rút hết tiền về và nhận được cả vốn lẫn lãi là 225568800 đồng. Hỏi số tiền ban đầu bác Năm gửi tiết kiệm là bao nhiêu?</a:t>
            </a:r>
            <a:endParaRPr lang="en-US" sz="2800" dirty="0">
              <a:latin typeface="Times New Roman" panose="02020603050405020304" pitchFamily="18" charset="0"/>
              <a:cs typeface="Times New Roman" panose="02020603050405020304" pitchFamily="18" charset="0"/>
            </a:endParaRPr>
          </a:p>
        </p:txBody>
      </p:sp>
      <p:sp>
        <p:nvSpPr>
          <p:cNvPr id="12" name="Star: 12 Points 5">
            <a:extLst>
              <a:ext uri="{FF2B5EF4-FFF2-40B4-BE49-F238E27FC236}">
                <a16:creationId xmlns:a16="http://schemas.microsoft.com/office/drawing/2014/main" id="{8B394C78-07F6-D8CE-29F5-DE3AF4A53FC9}"/>
              </a:ext>
            </a:extLst>
          </p:cNvPr>
          <p:cNvSpPr/>
          <p:nvPr/>
        </p:nvSpPr>
        <p:spPr>
          <a:xfrm>
            <a:off x="0" y="2698826"/>
            <a:ext cx="1979296" cy="581048"/>
          </a:xfrm>
          <a:prstGeom prst="star12">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Giải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Rectangle 8"/>
          <p:cNvSpPr>
            <a:spLocks noChangeArrowheads="1"/>
          </p:cNvSpPr>
          <p:nvPr/>
        </p:nvSpPr>
        <p:spPr bwMode="auto">
          <a:xfrm>
            <a:off x="1387735" y="3485992"/>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26" name="Rectangle 16"/>
          <p:cNvSpPr>
            <a:spLocks noChangeArrowheads="1"/>
          </p:cNvSpPr>
          <p:nvPr/>
        </p:nvSpPr>
        <p:spPr bwMode="auto">
          <a:xfrm>
            <a:off x="9782159" y="17977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33" name="Rectangle 22"/>
          <p:cNvSpPr>
            <a:spLocks noChangeArrowheads="1"/>
          </p:cNvSpPr>
          <p:nvPr/>
        </p:nvSpPr>
        <p:spPr bwMode="auto">
          <a:xfrm>
            <a:off x="7483735" y="549973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5705408" cy="587853"/>
          </a:xfrm>
          <a:prstGeom prst="rect">
            <a:avLst/>
          </a:prstGeom>
        </p:spPr>
        <p:txBody>
          <a:bodyPr wrap="none">
            <a:spAutoFit/>
          </a:bodyPr>
          <a:lstStyle/>
          <a:p>
            <a:pPr algn="just">
              <a:lnSpc>
                <a:spcPct val="115000"/>
              </a:lnSpc>
              <a:spcBef>
                <a:spcPts val="600"/>
              </a:spcBef>
              <a:spcAft>
                <a:spcPts val="60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 3: </a:t>
            </a:r>
            <a:r>
              <a:rPr lang="pt-BR"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 toán lãi suất tiết kiệm</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auto">
          <a:xfrm>
            <a:off x="1859401" y="2660298"/>
            <a:ext cx="77657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Gọi</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tiền</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gốc</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bác</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x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altLang="en-US" sz="2800" dirty="0"/>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kiện</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339272439"/>
              </p:ext>
            </p:extLst>
          </p:nvPr>
        </p:nvGraphicFramePr>
        <p:xfrm>
          <a:off x="9320375" y="2707789"/>
          <a:ext cx="838630" cy="428237"/>
        </p:xfrm>
        <a:graphic>
          <a:graphicData uri="http://schemas.openxmlformats.org/presentationml/2006/ole">
            <mc:AlternateContent xmlns:mc="http://schemas.openxmlformats.org/markup-compatibility/2006">
              <mc:Choice xmlns:v="urn:schemas-microsoft-com:vml" Requires="v">
                <p:oleObj name="Equation" r:id="rId2" imgW="355138" imgH="177569" progId="Equation.DSMT4">
                  <p:embed/>
                </p:oleObj>
              </mc:Choice>
              <mc:Fallback>
                <p:oleObj name="Equation" r:id="rId2" imgW="355138" imgH="177569"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375" y="2707789"/>
                        <a:ext cx="838630" cy="428237"/>
                      </a:xfrm>
                      <a:prstGeom prst="rect">
                        <a:avLst/>
                      </a:prstGeom>
                      <a:noFill/>
                    </p:spPr>
                  </p:pic>
                </p:oleObj>
              </mc:Fallback>
            </mc:AlternateContent>
          </a:graphicData>
        </a:graphic>
      </p:graphicFrame>
      <p:sp>
        <p:nvSpPr>
          <p:cNvPr id="8" name="Rectangle 6"/>
          <p:cNvSpPr>
            <a:spLocks noChangeArrowheads="1"/>
          </p:cNvSpPr>
          <p:nvPr/>
        </p:nvSpPr>
        <p:spPr bwMode="auto">
          <a:xfrm>
            <a:off x="1859401" y="3202045"/>
            <a:ext cx="45063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 tiền gốc lẫn lãi sau 1 năm: </a:t>
            </a:r>
            <a:endParaRPr kumimoji="0" lang="it-IT"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562518206"/>
              </p:ext>
            </p:extLst>
          </p:nvPr>
        </p:nvGraphicFramePr>
        <p:xfrm>
          <a:off x="6365763" y="3318122"/>
          <a:ext cx="1166314" cy="384030"/>
        </p:xfrm>
        <a:graphic>
          <a:graphicData uri="http://schemas.openxmlformats.org/presentationml/2006/ole">
            <mc:AlternateContent xmlns:mc="http://schemas.openxmlformats.org/markup-compatibility/2006">
              <mc:Choice xmlns:v="urn:schemas-microsoft-com:vml" Requires="v">
                <p:oleObj name="Equation" r:id="rId4" imgW="622030" imgH="203112" progId="Equation.DSMT4">
                  <p:embed/>
                </p:oleObj>
              </mc:Choice>
              <mc:Fallback>
                <p:oleObj name="Equation" r:id="rId4" imgW="622030" imgH="203112"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763" y="3318122"/>
                        <a:ext cx="1166314" cy="384030"/>
                      </a:xfrm>
                      <a:prstGeom prst="rect">
                        <a:avLst/>
                      </a:prstGeom>
                      <a:noFill/>
                    </p:spPr>
                  </p:pic>
                </p:oleObj>
              </mc:Fallback>
            </mc:AlternateContent>
          </a:graphicData>
        </a:graphic>
      </p:graphicFrame>
      <p:sp>
        <p:nvSpPr>
          <p:cNvPr id="11" name="Rectangle 9"/>
          <p:cNvSpPr>
            <a:spLocks noChangeArrowheads="1"/>
          </p:cNvSpPr>
          <p:nvPr/>
        </p:nvSpPr>
        <p:spPr bwMode="auto">
          <a:xfrm>
            <a:off x="1859401" y="3686727"/>
            <a:ext cx="44165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 tiền gốc lẫn lãi sau 2 năm</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it-IT"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773257298"/>
              </p:ext>
            </p:extLst>
          </p:nvPr>
        </p:nvGraphicFramePr>
        <p:xfrm>
          <a:off x="6180231" y="3798882"/>
          <a:ext cx="3341753" cy="399236"/>
        </p:xfrm>
        <a:graphic>
          <a:graphicData uri="http://schemas.openxmlformats.org/presentationml/2006/ole">
            <mc:AlternateContent xmlns:mc="http://schemas.openxmlformats.org/markup-compatibility/2006">
              <mc:Choice xmlns:v="urn:schemas-microsoft-com:vml" Requires="v">
                <p:oleObj name="Equation" r:id="rId6" imgW="1714500" imgH="203200" progId="Equation.DSMT4">
                  <p:embed/>
                </p:oleObj>
              </mc:Choice>
              <mc:Fallback>
                <p:oleObj name="Equation" r:id="rId6" imgW="1714500" imgH="2032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0231" y="3798882"/>
                        <a:ext cx="3341753" cy="399236"/>
                      </a:xfrm>
                      <a:prstGeom prst="rect">
                        <a:avLst/>
                      </a:prstGeom>
                      <a:noFill/>
                    </p:spPr>
                  </p:pic>
                </p:oleObj>
              </mc:Fallback>
            </mc:AlternateContent>
          </a:graphicData>
        </a:graphic>
      </p:graphicFrame>
      <p:sp>
        <p:nvSpPr>
          <p:cNvPr id="15" name="Rectangle 14"/>
          <p:cNvSpPr/>
          <p:nvPr/>
        </p:nvSpPr>
        <p:spPr>
          <a:xfrm>
            <a:off x="989648" y="4152542"/>
            <a:ext cx="10641495" cy="954107"/>
          </a:xfrm>
          <a:prstGeom prst="rect">
            <a:avLst/>
          </a:prstGeom>
        </p:spPr>
        <p:txBody>
          <a:bodyPr wrap="square">
            <a:spAutoFit/>
          </a:bodyPr>
          <a:lstStyle/>
          <a:p>
            <a:r>
              <a:rPr lang="it-IT" sz="2800" dirty="0">
                <a:latin typeface="Times New Roman" panose="02020603050405020304" pitchFamily="18" charset="0"/>
                <a:ea typeface="Calibri" panose="020F0502020204030204" pitchFamily="34" charset="0"/>
              </a:rPr>
              <a:t>Sau hai năm bác Năm rút hết tiền được số tiền là 225 568 800 đồng nên ta có phương trình</a:t>
            </a:r>
            <a:r>
              <a:rPr lang="vi-VN" sz="2800" dirty="0">
                <a:latin typeface="Times New Roman" panose="02020603050405020304" pitchFamily="18" charset="0"/>
                <a:ea typeface="Calibri" panose="020F0502020204030204" pitchFamily="34" charset="0"/>
              </a:rPr>
              <a:t>:</a:t>
            </a:r>
            <a:endParaRPr lang="en-US" sz="2800" dirty="0"/>
          </a:p>
        </p:txBody>
      </p:sp>
      <p:sp>
        <p:nvSpPr>
          <p:cNvPr id="22" name="Rectangle 12"/>
          <p:cNvSpPr>
            <a:spLocks noChangeArrowheads="1"/>
          </p:cNvSpPr>
          <p:nvPr/>
        </p:nvSpPr>
        <p:spPr bwMode="auto">
          <a:xfrm>
            <a:off x="4057583" y="59301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40"/>
          <p:cNvSpPr/>
          <p:nvPr/>
        </p:nvSpPr>
        <p:spPr>
          <a:xfrm>
            <a:off x="1781416" y="6213417"/>
            <a:ext cx="7516801" cy="587853"/>
          </a:xfrm>
          <a:prstGeom prst="rect">
            <a:avLst/>
          </a:prstGeom>
        </p:spPr>
        <p:txBody>
          <a:bodyPr wrap="none">
            <a:spAutoFit/>
          </a:bodyPr>
          <a:lstStyle/>
          <a:p>
            <a:pPr>
              <a:lnSpc>
                <a:spcPct val="115000"/>
              </a:lnSpc>
              <a:spcAft>
                <a:spcPts val="10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200 000 000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2135223400"/>
              </p:ext>
            </p:extLst>
          </p:nvPr>
        </p:nvGraphicFramePr>
        <p:xfrm>
          <a:off x="4559304" y="4718668"/>
          <a:ext cx="5848861" cy="456414"/>
        </p:xfrm>
        <a:graphic>
          <a:graphicData uri="http://schemas.openxmlformats.org/presentationml/2006/ole">
            <mc:AlternateContent xmlns:mc="http://schemas.openxmlformats.org/markup-compatibility/2006">
              <mc:Choice xmlns:v="urn:schemas-microsoft-com:vml" Requires="v">
                <p:oleObj name="Equation" r:id="rId8" imgW="2628900" imgH="203200" progId="Equation.DSMT4">
                  <p:embed/>
                </p:oleObj>
              </mc:Choice>
              <mc:Fallback>
                <p:oleObj name="Equation" r:id="rId8" imgW="26289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9304" y="4718668"/>
                        <a:ext cx="5848861" cy="456414"/>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43" name="Rectangle 42"/>
              <p:cNvSpPr/>
              <p:nvPr/>
            </p:nvSpPr>
            <p:spPr>
              <a:xfrm>
                <a:off x="5837015" y="5160583"/>
                <a:ext cx="5238816"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rPr>
                        <m:t>1</m:t>
                      </m:r>
                      <m:r>
                        <a:rPr lang="en-US" sz="2800" i="0">
                          <a:latin typeface="Cambria Math" panose="02040503050406030204" pitchFamily="18" charset="0"/>
                        </a:rPr>
                        <m:t>,127844</m:t>
                      </m:r>
                      <m:r>
                        <a:rPr lang="en-US" sz="2800" i="1">
                          <a:latin typeface="Cambria Math" panose="02040503050406030204" pitchFamily="18" charset="0"/>
                        </a:rPr>
                        <m:t>𝑥</m:t>
                      </m:r>
                      <m:r>
                        <a:rPr lang="en-US" sz="2800" i="0">
                          <a:latin typeface="Cambria Math" panose="02040503050406030204" pitchFamily="18" charset="0"/>
                        </a:rPr>
                        <m:t>=225568800</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5837015" y="5160583"/>
                <a:ext cx="5238816" cy="52322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6556313" y="5672775"/>
                <a:ext cx="5182639"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𝑥</m:t>
                      </m:r>
                      <m:r>
                        <a:rPr lang="en-US" sz="2800" i="0">
                          <a:latin typeface="Cambria Math" panose="02040503050406030204" pitchFamily="18" charset="0"/>
                        </a:rPr>
                        <m:t>=2</m:t>
                      </m:r>
                      <m:r>
                        <a:rPr lang="vi-VN" sz="2800" b="0" i="0" smtClean="0">
                          <a:latin typeface="Cambria Math" panose="02040503050406030204" pitchFamily="18" charset="0"/>
                        </a:rPr>
                        <m:t>00 000 0</m:t>
                      </m:r>
                      <m:r>
                        <a:rPr lang="en-US" sz="2800" i="0">
                          <a:latin typeface="Cambria Math" panose="02040503050406030204" pitchFamily="18" charset="0"/>
                        </a:rPr>
                        <m:t>00</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6556313" y="5672775"/>
                <a:ext cx="5182639" cy="523220"/>
              </a:xfrm>
              <a:prstGeom prst="rect">
                <a:avLst/>
              </a:prstGeom>
              <a:blipFill rotWithShape="0">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97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arn(inVertical)">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arn(inVertical)">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arn(inVertical)">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arn(inVertical)">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4" grpId="0"/>
      <p:bldP spid="5" grpId="0"/>
      <p:bldP spid="8" grpId="0"/>
      <p:bldP spid="11" grpId="0"/>
      <p:bldP spid="15" grpId="0"/>
      <p:bldP spid="41"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83" y="471944"/>
            <a:ext cx="12031800" cy="1815882"/>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Bài tập 6/40 </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Tổng số học sinh khối 8 và khối 9 của một trường là 580 em, trong đó có 256 em là học sinh giỏi. Tính số học sinh mỗi khối , biết rằng số học sinh giỏi khối 8 chiếm tỉ lệ 40% số học sinh khối 8, số học sinh giỏi khối 9 chiếm tỉ lệ 48% số học sinh khối 9.</a:t>
            </a:r>
            <a:endParaRPr lang="en-US" sz="2800" dirty="0">
              <a:latin typeface="Times New Roman" panose="02020603050405020304" pitchFamily="18" charset="0"/>
              <a:cs typeface="Times New Roman" panose="02020603050405020304" pitchFamily="18" charset="0"/>
            </a:endParaRPr>
          </a:p>
        </p:txBody>
      </p:sp>
      <p:sp>
        <p:nvSpPr>
          <p:cNvPr id="12" name="Star: 12 Points 5">
            <a:extLst>
              <a:ext uri="{FF2B5EF4-FFF2-40B4-BE49-F238E27FC236}">
                <a16:creationId xmlns:a16="http://schemas.microsoft.com/office/drawing/2014/main" id="{8B394C78-07F6-D8CE-29F5-DE3AF4A53FC9}"/>
              </a:ext>
            </a:extLst>
          </p:cNvPr>
          <p:cNvSpPr/>
          <p:nvPr/>
        </p:nvSpPr>
        <p:spPr>
          <a:xfrm>
            <a:off x="-51369" y="2260162"/>
            <a:ext cx="1979296" cy="581048"/>
          </a:xfrm>
          <a:prstGeom prst="star12">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Giải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Rectangle 8"/>
          <p:cNvSpPr>
            <a:spLocks noChangeArrowheads="1"/>
          </p:cNvSpPr>
          <p:nvPr/>
        </p:nvSpPr>
        <p:spPr bwMode="auto">
          <a:xfrm>
            <a:off x="1387735" y="3485992"/>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26" name="Rectangle 16"/>
          <p:cNvSpPr>
            <a:spLocks noChangeArrowheads="1"/>
          </p:cNvSpPr>
          <p:nvPr/>
        </p:nvSpPr>
        <p:spPr bwMode="auto">
          <a:xfrm>
            <a:off x="9782159" y="17977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4" name="Rectangle 3"/>
          <p:cNvSpPr/>
          <p:nvPr/>
        </p:nvSpPr>
        <p:spPr>
          <a:xfrm>
            <a:off x="0" y="-62380"/>
            <a:ext cx="6066084" cy="587853"/>
          </a:xfrm>
          <a:prstGeom prst="rect">
            <a:avLst/>
          </a:prstGeom>
        </p:spPr>
        <p:txBody>
          <a:bodyPr wrap="none">
            <a:spAutoFit/>
          </a:bodyPr>
          <a:lstStyle/>
          <a:p>
            <a:pPr algn="just">
              <a:lnSpc>
                <a:spcPct val="115000"/>
              </a:lnSpc>
              <a:spcBef>
                <a:spcPts val="600"/>
              </a:spcBef>
              <a:spcAft>
                <a:spcPts val="600"/>
              </a:spcAft>
            </a:pPr>
            <a:r>
              <a:rPr lang="vi-VN" sz="2800" b="1" dirty="0">
                <a:solidFill>
                  <a:srgbClr val="FF0000"/>
                </a:solidFill>
                <a:latin typeface="Times New Roman" panose="02020603050405020304" pitchFamily="18" charset="0"/>
                <a:cs typeface="Times New Roman" panose="02020603050405020304" pitchFamily="18" charset="0"/>
              </a:rPr>
              <a:t>Dạng 4: </a:t>
            </a:r>
            <a:r>
              <a:rPr lang="pt-BR" sz="2800" b="1" dirty="0">
                <a:solidFill>
                  <a:srgbClr val="FF0000"/>
                </a:solidFill>
                <a:latin typeface="Times New Roman" panose="02020603050405020304" pitchFamily="18" charset="0"/>
                <a:cs typeface="Times New Roman" panose="02020603050405020304" pitchFamily="18" charset="0"/>
              </a:rPr>
              <a:t>Dạng toán về tính số học sinh.</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2461683" y="2379852"/>
            <a:ext cx="4831772" cy="523220"/>
          </a:xfrm>
          <a:prstGeom prst="rect">
            <a:avLst/>
          </a:prstGeom>
        </p:spPr>
        <p:txBody>
          <a:bodyPr wrap="none">
            <a:spAutoFit/>
          </a:bodyPr>
          <a:lstStyle/>
          <a:p>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x (HS)</a:t>
            </a:r>
          </a:p>
        </p:txBody>
      </p:sp>
      <p:sp>
        <p:nvSpPr>
          <p:cNvPr id="7" name="Rectangle 6"/>
          <p:cNvSpPr/>
          <p:nvPr/>
        </p:nvSpPr>
        <p:spPr>
          <a:xfrm>
            <a:off x="2461683" y="2852145"/>
            <a:ext cx="5080237" cy="523220"/>
          </a:xfrm>
          <a:prstGeom prst="rect">
            <a:avLst/>
          </a:prstGeom>
        </p:spPr>
        <p:txBody>
          <a:bodyPr wrap="none">
            <a:spAutoFit/>
          </a:bodyPr>
          <a:lstStyle/>
          <a:p>
            <a:r>
              <a:rPr lang="pt-BR" sz="2800" dirty="0">
                <a:latin typeface="Times New Roman" panose="02020603050405020304" pitchFamily="18" charset="0"/>
                <a:cs typeface="Times New Roman" panose="02020603050405020304" pitchFamily="18" charset="0"/>
              </a:rPr>
              <a:t>Số học sinh khối 9 là 580 - </a:t>
            </a:r>
            <a:r>
              <a:rPr lang="vi-VN" sz="2800" dirty="0">
                <a:latin typeface="Times New Roman" panose="02020603050405020304" pitchFamily="18" charset="0"/>
                <a:cs typeface="Times New Roman" panose="02020603050405020304" pitchFamily="18" charset="0"/>
              </a:rPr>
              <a:t>x</a:t>
            </a:r>
            <a:r>
              <a:rPr lang="pt-BR" sz="2800" dirty="0">
                <a:latin typeface="Times New Roman" panose="02020603050405020304" pitchFamily="18" charset="0"/>
                <a:cs typeface="Times New Roman" panose="02020603050405020304" pitchFamily="18" charset="0"/>
              </a:rPr>
              <a:t> (em)</a:t>
            </a:r>
            <a:endParaRPr lang="en-US" sz="2800" dirty="0">
              <a:latin typeface="Times New Roman" panose="02020603050405020304" pitchFamily="18" charset="0"/>
              <a:cs typeface="Times New Roman" panose="02020603050405020304" pitchFamily="18" charset="0"/>
            </a:endParaRPr>
          </a:p>
        </p:txBody>
      </p:sp>
      <p:sp>
        <p:nvSpPr>
          <p:cNvPr id="18" name="Rectangle 2"/>
          <p:cNvSpPr>
            <a:spLocks noChangeArrowheads="1"/>
          </p:cNvSpPr>
          <p:nvPr/>
        </p:nvSpPr>
        <p:spPr bwMode="auto">
          <a:xfrm>
            <a:off x="7497878" y="2380698"/>
            <a:ext cx="1887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kiện</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86264486"/>
              </p:ext>
            </p:extLst>
          </p:nvPr>
        </p:nvGraphicFramePr>
        <p:xfrm>
          <a:off x="9111795" y="2498689"/>
          <a:ext cx="1026118" cy="411331"/>
        </p:xfrm>
        <a:graphic>
          <a:graphicData uri="http://schemas.openxmlformats.org/presentationml/2006/ole">
            <mc:AlternateContent xmlns:mc="http://schemas.openxmlformats.org/markup-compatibility/2006">
              <mc:Choice xmlns:v="urn:schemas-microsoft-com:vml" Requires="v">
                <p:oleObj name="Equation" r:id="rId2" imgW="507960" imgH="203040" progId="Equation.DSMT4">
                  <p:embed/>
                </p:oleObj>
              </mc:Choice>
              <mc:Fallback>
                <p:oleObj name="Equation" r:id="rId2" imgW="507960" imgH="203040" progId="Equation.DSMT4">
                  <p:embed/>
                  <p:pic>
                    <p:nvPicPr>
                      <p:cNvPr id="0" name="Object 1"/>
                      <p:cNvPicPr>
                        <a:picLocks noChangeAspect="1" noChangeArrowheads="1"/>
                      </p:cNvPicPr>
                      <p:nvPr/>
                    </p:nvPicPr>
                    <p:blipFill>
                      <a:blip r:embed="rId3"/>
                      <a:srcRect/>
                      <a:stretch>
                        <a:fillRect/>
                      </a:stretch>
                    </p:blipFill>
                    <p:spPr bwMode="auto">
                      <a:xfrm>
                        <a:off x="9111795" y="2498689"/>
                        <a:ext cx="1026118" cy="411331"/>
                      </a:xfrm>
                      <a:prstGeom prst="rect">
                        <a:avLst/>
                      </a:prstGeom>
                      <a:noFill/>
                    </p:spPr>
                  </p:pic>
                </p:oleObj>
              </mc:Fallback>
            </mc:AlternateContent>
          </a:graphicData>
        </a:graphic>
      </p:graphicFrame>
      <p:sp>
        <p:nvSpPr>
          <p:cNvPr id="23" name="Rectangle 5"/>
          <p:cNvSpPr>
            <a:spLocks noChangeArrowheads="1"/>
          </p:cNvSpPr>
          <p:nvPr/>
        </p:nvSpPr>
        <p:spPr bwMode="auto">
          <a:xfrm>
            <a:off x="2462212" y="3306046"/>
            <a:ext cx="36038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 học sinh giỏi khối 8:</a:t>
            </a:r>
            <a:endParaRPr kumimoji="0" lang="it-IT"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920488988"/>
              </p:ext>
            </p:extLst>
          </p:nvPr>
        </p:nvGraphicFramePr>
        <p:xfrm>
          <a:off x="6117787" y="3386554"/>
          <a:ext cx="889746" cy="374630"/>
        </p:xfrm>
        <a:graphic>
          <a:graphicData uri="http://schemas.openxmlformats.org/presentationml/2006/ole">
            <mc:AlternateContent xmlns:mc="http://schemas.openxmlformats.org/markup-compatibility/2006">
              <mc:Choice xmlns:v="urn:schemas-microsoft-com:vml" Requires="v">
                <p:oleObj name="Equation" r:id="rId4" imgW="431425" imgH="177646" progId="Equation.DSMT4">
                  <p:embed/>
                </p:oleObj>
              </mc:Choice>
              <mc:Fallback>
                <p:oleObj name="Equation" r:id="rId4" imgW="431425" imgH="17764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787" y="3386554"/>
                        <a:ext cx="889746" cy="374630"/>
                      </a:xfrm>
                      <a:prstGeom prst="rect">
                        <a:avLst/>
                      </a:prstGeom>
                      <a:noFill/>
                    </p:spPr>
                  </p:pic>
                </p:oleObj>
              </mc:Fallback>
            </mc:AlternateContent>
          </a:graphicData>
        </a:graphic>
      </p:graphicFrame>
      <p:sp>
        <p:nvSpPr>
          <p:cNvPr id="27" name="Rectangle 8"/>
          <p:cNvSpPr>
            <a:spLocks noChangeArrowheads="1"/>
          </p:cNvSpPr>
          <p:nvPr/>
        </p:nvSpPr>
        <p:spPr bwMode="auto">
          <a:xfrm>
            <a:off x="2462212" y="3836683"/>
            <a:ext cx="36038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 học sinh giỏi khối 9:</a:t>
            </a:r>
            <a:endParaRPr kumimoji="0" lang="it-IT"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583985131"/>
              </p:ext>
            </p:extLst>
          </p:nvPr>
        </p:nvGraphicFramePr>
        <p:xfrm>
          <a:off x="6079950" y="3866460"/>
          <a:ext cx="1751759" cy="473836"/>
        </p:xfrm>
        <a:graphic>
          <a:graphicData uri="http://schemas.openxmlformats.org/presentationml/2006/ole">
            <mc:AlternateContent xmlns:mc="http://schemas.openxmlformats.org/markup-compatibility/2006">
              <mc:Choice xmlns:v="urn:schemas-microsoft-com:vml" Requires="v">
                <p:oleObj name="Equation" r:id="rId6" imgW="926698" imgH="253890" progId="Equation.DSMT4">
                  <p:embed/>
                </p:oleObj>
              </mc:Choice>
              <mc:Fallback>
                <p:oleObj name="Equation" r:id="rId6" imgW="926698" imgH="25389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9950" y="3866460"/>
                        <a:ext cx="1751759" cy="473836"/>
                      </a:xfrm>
                      <a:prstGeom prst="rect">
                        <a:avLst/>
                      </a:prstGeom>
                      <a:noFill/>
                    </p:spPr>
                  </p:pic>
                </p:oleObj>
              </mc:Fallback>
            </mc:AlternateContent>
          </a:graphicData>
        </a:graphic>
      </p:graphicFrame>
      <p:sp>
        <p:nvSpPr>
          <p:cNvPr id="30" name="Rectangle 29"/>
          <p:cNvSpPr/>
          <p:nvPr/>
        </p:nvSpPr>
        <p:spPr>
          <a:xfrm>
            <a:off x="1041401" y="4233195"/>
            <a:ext cx="10979337" cy="587853"/>
          </a:xfrm>
          <a:prstGeom prst="rect">
            <a:avLst/>
          </a:prstGeom>
        </p:spPr>
        <p:txBody>
          <a:bodyPr wrap="square">
            <a:spAutoFit/>
          </a:bodyPr>
          <a:lstStyle/>
          <a:p>
            <a:pPr>
              <a:lnSpc>
                <a:spcPct val="115000"/>
              </a:lnSpc>
              <a:spcAft>
                <a:spcPts val="10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Tổng số học sinh giỏi khối 8 và khối 9 là 256 HS nên ta có phương trình.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3519286188"/>
              </p:ext>
            </p:extLst>
          </p:nvPr>
        </p:nvGraphicFramePr>
        <p:xfrm>
          <a:off x="5475720" y="5901778"/>
          <a:ext cx="1101725" cy="379412"/>
        </p:xfrm>
        <a:graphic>
          <a:graphicData uri="http://schemas.openxmlformats.org/presentationml/2006/ole">
            <mc:AlternateContent xmlns:mc="http://schemas.openxmlformats.org/markup-compatibility/2006">
              <mc:Choice xmlns:v="urn:schemas-microsoft-com:vml" Requires="v">
                <p:oleObj name="Equation" r:id="rId8" imgW="507960" imgH="177480" progId="Equation.DSMT4">
                  <p:embed/>
                </p:oleObj>
              </mc:Choice>
              <mc:Fallback>
                <p:oleObj name="Equation" r:id="rId8" imgW="507960" imgH="177480" progId="Equation.DSMT4">
                  <p:embed/>
                  <p:pic>
                    <p:nvPicPr>
                      <p:cNvPr id="0" name="Object 10"/>
                      <p:cNvPicPr>
                        <a:picLocks noChangeAspect="1" noChangeArrowheads="1"/>
                      </p:cNvPicPr>
                      <p:nvPr/>
                    </p:nvPicPr>
                    <p:blipFill>
                      <a:blip r:embed="rId9"/>
                      <a:srcRect/>
                      <a:stretch>
                        <a:fillRect/>
                      </a:stretch>
                    </p:blipFill>
                    <p:spPr bwMode="auto">
                      <a:xfrm>
                        <a:off x="5475720" y="5901778"/>
                        <a:ext cx="1101725" cy="379412"/>
                      </a:xfrm>
                      <a:prstGeom prst="rect">
                        <a:avLst/>
                      </a:prstGeom>
                      <a:noFill/>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799761767"/>
              </p:ext>
            </p:extLst>
          </p:nvPr>
        </p:nvGraphicFramePr>
        <p:xfrm>
          <a:off x="3033042" y="4640124"/>
          <a:ext cx="3995472" cy="542595"/>
        </p:xfrm>
        <a:graphic>
          <a:graphicData uri="http://schemas.openxmlformats.org/presentationml/2006/ole">
            <mc:AlternateContent xmlns:mc="http://schemas.openxmlformats.org/markup-compatibility/2006">
              <mc:Choice xmlns:v="urn:schemas-microsoft-com:vml" Requires="v">
                <p:oleObj name="Equation" r:id="rId10" imgW="1841500" imgH="254000" progId="Equation.DSMT4">
                  <p:embed/>
                </p:oleObj>
              </mc:Choice>
              <mc:Fallback>
                <p:oleObj name="Equation" r:id="rId10" imgW="18415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3042" y="4640124"/>
                        <a:ext cx="3995472" cy="542595"/>
                      </a:xfrm>
                      <a:prstGeom prst="rect">
                        <a:avLst/>
                      </a:prstGeom>
                      <a:noFill/>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169898387"/>
              </p:ext>
            </p:extLst>
          </p:nvPr>
        </p:nvGraphicFramePr>
        <p:xfrm>
          <a:off x="3186113" y="5114925"/>
          <a:ext cx="3690937" cy="434975"/>
        </p:xfrm>
        <a:graphic>
          <a:graphicData uri="http://schemas.openxmlformats.org/presentationml/2006/ole">
            <mc:AlternateContent xmlns:mc="http://schemas.openxmlformats.org/markup-compatibility/2006">
              <mc:Choice xmlns:v="urn:schemas-microsoft-com:vml" Requires="v">
                <p:oleObj name="Equation" r:id="rId12" imgW="1701720" imgH="203040" progId="Equation.DSMT4">
                  <p:embed/>
                </p:oleObj>
              </mc:Choice>
              <mc:Fallback>
                <p:oleObj name="Equation" r:id="rId12" imgW="1701720" imgH="203040" progId="Equation.DSMT4">
                  <p:embed/>
                  <p:pic>
                    <p:nvPicPr>
                      <p:cNvPr id="0" name=""/>
                      <p:cNvPicPr>
                        <a:picLocks noChangeAspect="1" noChangeArrowheads="1"/>
                      </p:cNvPicPr>
                      <p:nvPr/>
                    </p:nvPicPr>
                    <p:blipFill>
                      <a:blip r:embed="rId13"/>
                      <a:srcRect/>
                      <a:stretch>
                        <a:fillRect/>
                      </a:stretch>
                    </p:blipFill>
                    <p:spPr bwMode="auto">
                      <a:xfrm>
                        <a:off x="3186113" y="5114925"/>
                        <a:ext cx="3690937" cy="434975"/>
                      </a:xfrm>
                      <a:prstGeom prst="rect">
                        <a:avLst/>
                      </a:prstGeom>
                      <a:noFill/>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356014460"/>
              </p:ext>
            </p:extLst>
          </p:nvPr>
        </p:nvGraphicFramePr>
        <p:xfrm>
          <a:off x="4700588" y="5519260"/>
          <a:ext cx="2176462" cy="433388"/>
        </p:xfrm>
        <a:graphic>
          <a:graphicData uri="http://schemas.openxmlformats.org/presentationml/2006/ole">
            <mc:AlternateContent xmlns:mc="http://schemas.openxmlformats.org/markup-compatibility/2006">
              <mc:Choice xmlns:v="urn:schemas-microsoft-com:vml" Requires="v">
                <p:oleObj name="Equation" r:id="rId14" imgW="1002960" imgH="203040" progId="Equation.DSMT4">
                  <p:embed/>
                </p:oleObj>
              </mc:Choice>
              <mc:Fallback>
                <p:oleObj name="Equation" r:id="rId14" imgW="1002960" imgH="203040" progId="Equation.DSMT4">
                  <p:embed/>
                  <p:pic>
                    <p:nvPicPr>
                      <p:cNvPr id="0" name=""/>
                      <p:cNvPicPr>
                        <a:picLocks noChangeAspect="1" noChangeArrowheads="1"/>
                      </p:cNvPicPr>
                      <p:nvPr/>
                    </p:nvPicPr>
                    <p:blipFill>
                      <a:blip r:embed="rId15"/>
                      <a:srcRect/>
                      <a:stretch>
                        <a:fillRect/>
                      </a:stretch>
                    </p:blipFill>
                    <p:spPr bwMode="auto">
                      <a:xfrm>
                        <a:off x="4700588" y="5519260"/>
                        <a:ext cx="2176462" cy="433388"/>
                      </a:xfrm>
                      <a:prstGeom prst="rect">
                        <a:avLst/>
                      </a:prstGeom>
                      <a:noFill/>
                    </p:spPr>
                  </p:pic>
                </p:oleObj>
              </mc:Fallback>
            </mc:AlternateContent>
          </a:graphicData>
        </a:graphic>
      </p:graphicFrame>
      <p:sp>
        <p:nvSpPr>
          <p:cNvPr id="35" name="Rectangle 34"/>
          <p:cNvSpPr/>
          <p:nvPr/>
        </p:nvSpPr>
        <p:spPr>
          <a:xfrm>
            <a:off x="781050" y="6221030"/>
            <a:ext cx="6096000" cy="556434"/>
          </a:xfrm>
          <a:prstGeom prst="rect">
            <a:avLst/>
          </a:prstGeom>
        </p:spPr>
        <p:txBody>
          <a:bodyPr>
            <a:spAutoFit/>
          </a:bodyPr>
          <a:lstStyle/>
          <a:p>
            <a:pPr>
              <a:lnSpc>
                <a:spcPct val="115000"/>
              </a:lnSpc>
              <a:spcAft>
                <a:spcPts val="10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280 (HS).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p:cNvSpPr/>
          <p:nvPr/>
        </p:nvSpPr>
        <p:spPr>
          <a:xfrm>
            <a:off x="6066084" y="6221030"/>
            <a:ext cx="4713150" cy="587853"/>
          </a:xfrm>
          <a:prstGeom prst="rect">
            <a:avLst/>
          </a:prstGeom>
        </p:spPr>
        <p:txBody>
          <a:bodyPr wrap="none">
            <a:spAutoFit/>
          </a:bodyPr>
          <a:lstStyle/>
          <a:p>
            <a:pPr>
              <a:lnSpc>
                <a:spcPct val="115000"/>
              </a:lnSpc>
              <a:spcAft>
                <a:spcPts val="10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latin typeface="Times New Roman" panose="02020603050405020304" pitchFamily="18" charset="0"/>
                <a:ea typeface="Calibri" panose="020F0502020204030204" pitchFamily="34" charset="0"/>
                <a:cs typeface="Times New Roman" panose="02020603050405020304" pitchFamily="18" charset="0"/>
              </a:rPr>
              <a:t> 9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300 (HS).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55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arn(inVertical)">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barn(inVertical)">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barn(inVertical)">
                                      <p:cBhvr>
                                        <p:cTn id="66" dur="5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barn(inVertical)">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arn(inVertical)">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barn(inVertical)">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barn(inVertical)">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4" grpId="0"/>
      <p:bldP spid="2" grpId="0"/>
      <p:bldP spid="7" grpId="0"/>
      <p:bldP spid="18" grpId="0"/>
      <p:bldP spid="23" grpId="0"/>
      <p:bldP spid="27" grpId="0"/>
      <p:bldP spid="30"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839" y="141669"/>
            <a:ext cx="5628068"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TRẮC NGHIỆM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A"/>
          <p:cNvSpPr/>
          <p:nvPr/>
        </p:nvSpPr>
        <p:spPr>
          <a:xfrm flipH="1">
            <a:off x="5832810" y="4249305"/>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100 000 000 đồng</a:t>
            </a:r>
          </a:p>
        </p:txBody>
      </p:sp>
      <p:sp>
        <p:nvSpPr>
          <p:cNvPr id="7" name="B"/>
          <p:cNvSpPr/>
          <p:nvPr/>
        </p:nvSpPr>
        <p:spPr>
          <a:xfrm>
            <a:off x="1310931" y="541407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vi-VN" sz="2800" dirty="0">
                <a:solidFill>
                  <a:prstClr val="black"/>
                </a:solidFill>
                <a:latin typeface="Times New Roman" panose="02020603050405020304" pitchFamily="18" charset="0"/>
                <a:cs typeface="Times New Roman" panose="02020603050405020304" pitchFamily="18" charset="0"/>
              </a:rPr>
              <a:t>150 000 000 đồng</a:t>
            </a:r>
          </a:p>
        </p:txBody>
      </p:sp>
      <p:sp>
        <p:nvSpPr>
          <p:cNvPr id="8" name="D"/>
          <p:cNvSpPr/>
          <p:nvPr/>
        </p:nvSpPr>
        <p:spPr>
          <a:xfrm flipH="1">
            <a:off x="5837117" y="541407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200 000 000 đồng</a:t>
            </a:r>
          </a:p>
        </p:txBody>
      </p:sp>
      <p:sp>
        <p:nvSpPr>
          <p:cNvPr id="9" name="B"/>
          <p:cNvSpPr/>
          <p:nvPr/>
        </p:nvSpPr>
        <p:spPr>
          <a:xfrm>
            <a:off x="1310931" y="4249305"/>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50 000 000 đồng</a:t>
            </a: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119362" y="658539"/>
            <a:ext cx="11803022" cy="3046988"/>
          </a:xfrm>
          <a:prstGeom prst="rect">
            <a:avLst/>
          </a:prstGeom>
        </p:spPr>
        <p:txBody>
          <a:bodyPr wrap="square">
            <a:spAutoFit/>
          </a:bodyPr>
          <a:lstStyle/>
          <a:p>
            <a:r>
              <a:rPr lang="vi-VN" sz="3200" b="1" dirty="0">
                <a:solidFill>
                  <a:srgbClr val="FF0000"/>
                </a:solidFill>
                <a:latin typeface="+mj-lt"/>
              </a:rPr>
              <a:t>Câu 1:</a:t>
            </a:r>
            <a:r>
              <a:rPr lang="vi-VN" sz="3200" dirty="0">
                <a:solidFill>
                  <a:srgbClr val="333333"/>
                </a:solidFill>
                <a:latin typeface="+mj-lt"/>
              </a:rPr>
              <a:t> Bác An đã gửi một lượng tiền tiết kiệm kì hạn 1 năm ở một ngân hàng với lãi suất 5,6%/năm (cứ sau kì hạn 1 năm, tiền lãi của kì hạn đó lại được cộng vào tiền vốn). Sau khi gửi 2 năm, bác An có được số tiền cả gốc và lãi là 111 513 600 đồng. Hỏi ban đầu bác An đã gửi vào ngân hàng số tiền là bao nhiêu đồng? Biết rằng lãi suất ngân hàng không thay đổi trong 2 năm đó. </a:t>
            </a:r>
            <a:endParaRPr lang="en-US" sz="3200" dirty="0">
              <a:latin typeface="+mj-lt"/>
            </a:endParaRPr>
          </a:p>
        </p:txBody>
      </p:sp>
    </p:spTree>
    <p:extLst>
      <p:ext uri="{BB962C8B-B14F-4D97-AF65-F5344CB8AC3E}">
        <p14:creationId xmlns:p14="http://schemas.microsoft.com/office/powerpoint/2010/main" val="22629607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subTnLst>
                                    <p:animClr clrSpc="rgb" dir="cw">
                                      <p:cBhvr override="childStyle">
                                        <p:cTn dur="1" fill="hold" display="0" masterRel="nextClick" afterEffect="1"/>
                                        <p:tgtEl>
                                          <p:spTgt spid="6"/>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839" y="141669"/>
            <a:ext cx="5628068"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TRẮC NGHIỆM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3215" y="726444"/>
            <a:ext cx="11487955" cy="3046988"/>
          </a:xfrm>
          <a:prstGeom prst="rect">
            <a:avLst/>
          </a:prstGeom>
        </p:spPr>
        <p:txBody>
          <a:bodyPr wrap="square">
            <a:spAutoFit/>
          </a:bodyPr>
          <a:lstStyle/>
          <a:p>
            <a:r>
              <a:rPr lang="vi-VN" sz="3200" b="1" dirty="0">
                <a:solidFill>
                  <a:srgbClr val="FF0000"/>
                </a:solidFill>
                <a:latin typeface="+mj-lt"/>
              </a:rPr>
              <a:t>Câu 2: </a:t>
            </a:r>
            <a:r>
              <a:rPr lang="vi-VN" sz="3200" dirty="0">
                <a:latin typeface="+mj-lt"/>
              </a:rPr>
              <a:t>Ông Ba có một khoản tiền để kinh doanh. Ông đã đầu tư một nửa số tiền đó vào một công ty trồng rau sạch với lãi suất 10% mỗi tháng và đầu tư     số tiền đó vào một nhà hàng với lãi suất 12% mỗi tháng. Tổng số tiền lãi hàng tháng ông Ba nhận được từ công ty trồng rau sạch và nhà hàng là 64 triệu đồng. Hỏi khoản tiền ông Ba có lúc đầu là bao nhiêu?</a:t>
            </a:r>
            <a:endParaRPr lang="en-US" sz="3200" dirty="0">
              <a:latin typeface="+mj-lt"/>
              <a:cs typeface="Times New Roman" panose="02020603050405020304" pitchFamily="18" charset="0"/>
            </a:endParaRPr>
          </a:p>
        </p:txBody>
      </p:sp>
      <p:sp>
        <p:nvSpPr>
          <p:cNvPr id="10" name="A"/>
          <p:cNvSpPr/>
          <p:nvPr/>
        </p:nvSpPr>
        <p:spPr>
          <a:xfrm>
            <a:off x="1365314" y="5355004"/>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800 000 000 đồng</a:t>
            </a:r>
          </a:p>
        </p:txBody>
      </p:sp>
      <p:sp>
        <p:nvSpPr>
          <p:cNvPr id="11" name="B"/>
          <p:cNvSpPr/>
          <p:nvPr/>
        </p:nvSpPr>
        <p:spPr>
          <a:xfrm>
            <a:off x="1365314" y="4200504"/>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650 000 000 đồng</a:t>
            </a:r>
          </a:p>
        </p:txBody>
      </p:sp>
      <p:sp>
        <p:nvSpPr>
          <p:cNvPr id="12" name="C"/>
          <p:cNvSpPr/>
          <p:nvPr/>
        </p:nvSpPr>
        <p:spPr>
          <a:xfrm flipH="1">
            <a:off x="5865422" y="4190233"/>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   700 000 000 đồng</a:t>
            </a:r>
          </a:p>
        </p:txBody>
      </p:sp>
      <p:sp>
        <p:nvSpPr>
          <p:cNvPr id="13" name="D"/>
          <p:cNvSpPr/>
          <p:nvPr/>
        </p:nvSpPr>
        <p:spPr>
          <a:xfrm flipH="1">
            <a:off x="5887193" y="5355004"/>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  900 000 000 đồng</a:t>
            </a:r>
          </a:p>
        </p:txBody>
      </p:sp>
      <mc:AlternateContent xmlns:mc="http://schemas.openxmlformats.org/markup-compatibility/2006" xmlns:a14="http://schemas.microsoft.com/office/drawing/2010/main">
        <mc:Choice Requires="a14">
          <p:sp>
            <p:nvSpPr>
              <p:cNvPr id="4" name="Rectangle 3"/>
              <p:cNvSpPr/>
              <p:nvPr/>
            </p:nvSpPr>
            <p:spPr>
              <a:xfrm>
                <a:off x="2699366" y="1725289"/>
                <a:ext cx="507473" cy="6109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a:latin typeface="Cambria Math" panose="02040503050406030204" pitchFamily="18" charset="0"/>
                            </a:rPr>
                            <m:t>𝟏</m:t>
                          </m:r>
                        </m:num>
                        <m:den>
                          <m:r>
                            <a:rPr lang="en-US" b="1" i="0">
                              <a:latin typeface="Cambria Math" panose="02040503050406030204" pitchFamily="18" charset="0"/>
                            </a:rPr>
                            <m:t>𝟒</m:t>
                          </m:r>
                        </m:den>
                      </m:f>
                    </m:oMath>
                  </m:oMathPara>
                </a14:m>
                <a:endParaRPr lang="en-US" b="1" dirty="0"/>
              </a:p>
            </p:txBody>
          </p:sp>
        </mc:Choice>
        <mc:Fallback xmlns="">
          <p:sp>
            <p:nvSpPr>
              <p:cNvPr id="4" name="Rectangle 3"/>
              <p:cNvSpPr>
                <a:spLocks noRot="1" noChangeAspect="1" noMove="1" noResize="1" noEditPoints="1" noAdjustHandles="1" noChangeArrowheads="1" noChangeShapeType="1" noTextEdit="1"/>
              </p:cNvSpPr>
              <p:nvPr/>
            </p:nvSpPr>
            <p:spPr>
              <a:xfrm>
                <a:off x="2699366" y="1725289"/>
                <a:ext cx="507473" cy="61093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56892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0" s="12549" l="25098"/>
                                      </p:by>
                                    </p:animClr>
                                    <p:animClr clrSpc="hsl" dir="cw">
                                      <p:cBhvr>
                                        <p:cTn id="7" dur="500" fill="hold"/>
                                        <p:tgtEl>
                                          <p:spTgt spid="10"/>
                                        </p:tgtEl>
                                        <p:attrNameLst>
                                          <p:attrName>fillcolor</p:attrName>
                                        </p:attrNameLst>
                                      </p:cBhvr>
                                      <p:by>
                                        <p:hsl h="0" s="12549" l="25098"/>
                                      </p:by>
                                    </p:animClr>
                                    <p:animClr clrSpc="hsl" dir="cw">
                                      <p:cBhvr>
                                        <p:cTn id="8" dur="500" fill="hold"/>
                                        <p:tgtEl>
                                          <p:spTgt spid="10"/>
                                        </p:tgtEl>
                                        <p:attrNameLst>
                                          <p:attrName>stroke.color</p:attrName>
                                        </p:attrNameLst>
                                      </p:cBhvr>
                                      <p:by>
                                        <p:hsl h="0" s="12549" l="25098"/>
                                      </p:by>
                                    </p:animClr>
                                    <p:set>
                                      <p:cBhvr>
                                        <p:cTn id="9"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839" y="141669"/>
            <a:ext cx="5628068"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TRẮC NGHIỆM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A"/>
          <p:cNvSpPr/>
          <p:nvPr/>
        </p:nvSpPr>
        <p:spPr>
          <a:xfrm flipH="1">
            <a:off x="5870420" y="496165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30 HS </a:t>
            </a:r>
          </a:p>
        </p:txBody>
      </p:sp>
      <p:sp>
        <p:nvSpPr>
          <p:cNvPr id="7" name="B"/>
          <p:cNvSpPr/>
          <p:nvPr/>
        </p:nvSpPr>
        <p:spPr>
          <a:xfrm>
            <a:off x="1228324" y="491373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25 HS</a:t>
            </a:r>
          </a:p>
        </p:txBody>
      </p:sp>
      <p:sp>
        <p:nvSpPr>
          <p:cNvPr id="8" name="D"/>
          <p:cNvSpPr/>
          <p:nvPr/>
        </p:nvSpPr>
        <p:spPr>
          <a:xfrm flipH="1">
            <a:off x="5870420" y="374635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20 HS </a:t>
            </a:r>
          </a:p>
        </p:txBody>
      </p:sp>
      <p:sp>
        <p:nvSpPr>
          <p:cNvPr id="9" name="B"/>
          <p:cNvSpPr/>
          <p:nvPr/>
        </p:nvSpPr>
        <p:spPr>
          <a:xfrm>
            <a:off x="1228324" y="374896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15 HS</a:t>
            </a:r>
          </a:p>
        </p:txBody>
      </p:sp>
      <p:sp>
        <p:nvSpPr>
          <p:cNvPr id="4" name="Rectangle 3"/>
          <p:cNvSpPr/>
          <p:nvPr/>
        </p:nvSpPr>
        <p:spPr>
          <a:xfrm>
            <a:off x="180303" y="722017"/>
            <a:ext cx="11578107" cy="2554545"/>
          </a:xfrm>
          <a:prstGeom prst="rect">
            <a:avLst/>
          </a:prstGeom>
        </p:spPr>
        <p:txBody>
          <a:bodyPr wrap="square">
            <a:spAutoFit/>
          </a:bodyPr>
          <a:lstStyle/>
          <a:p>
            <a:r>
              <a:rPr lang="vi-VN" sz="3200" b="1" dirty="0">
                <a:solidFill>
                  <a:srgbClr val="FF0000"/>
                </a:solidFill>
                <a:latin typeface="+mj-lt"/>
              </a:rPr>
              <a:t>Câu 3:</a:t>
            </a:r>
            <a:r>
              <a:rPr lang="vi-VN" sz="3200" dirty="0">
                <a:solidFill>
                  <a:srgbClr val="FF0000"/>
                </a:solidFill>
                <a:latin typeface="+mj-lt"/>
              </a:rPr>
              <a:t> </a:t>
            </a:r>
            <a:r>
              <a:rPr lang="vi-VN" sz="3200" dirty="0">
                <a:latin typeface="+mj-lt"/>
              </a:rPr>
              <a:t>Trong một buổi họp mặt giữa hai lớp 8A và 8B, có tất cả 50 học sinh tham gia. Các bạn lớp 8B tính số người quen ở lớp 8A và thấy rằng bạn Anh quen 11 bạn, bạn Bắc quen 12 bạn, bạn Châu quen 13 bạn,…và cứ như vậy đến bạn cuối cùng là bạn Yến quen tất cả các bạn của lớp 8A. Tính số học sinh lớp 8B tham gia họp mặt.</a:t>
            </a:r>
            <a:endParaRPr lang="en-US" sz="3200" dirty="0">
              <a:latin typeface="+mj-lt"/>
              <a:cs typeface="Times New Roman" panose="02020603050405020304" pitchFamily="18"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43458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subTnLst>
                                    <p:animClr clrSpc="rgb" dir="cw">
                                      <p:cBhvr override="childStyle">
                                        <p:cTn dur="1" fill="hold" display="0" masterRel="nextClick" afterEffect="1"/>
                                        <p:tgtEl>
                                          <p:spTgt spid="6"/>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839" y="141669"/>
            <a:ext cx="5628068"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TRẮC NGHIỆM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A"/>
          <p:cNvSpPr/>
          <p:nvPr/>
        </p:nvSpPr>
        <p:spPr>
          <a:xfrm>
            <a:off x="1176118" y="3031134"/>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13 tuổi</a:t>
            </a:r>
          </a:p>
        </p:txBody>
      </p:sp>
      <p:sp>
        <p:nvSpPr>
          <p:cNvPr id="11" name="B"/>
          <p:cNvSpPr/>
          <p:nvPr/>
        </p:nvSpPr>
        <p:spPr>
          <a:xfrm>
            <a:off x="1176118" y="4195905"/>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15 tuổi</a:t>
            </a:r>
          </a:p>
        </p:txBody>
      </p:sp>
      <p:sp>
        <p:nvSpPr>
          <p:cNvPr id="12" name="C"/>
          <p:cNvSpPr/>
          <p:nvPr/>
        </p:nvSpPr>
        <p:spPr>
          <a:xfrm flipH="1">
            <a:off x="5697997" y="3031134"/>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   14 tuổi</a:t>
            </a:r>
          </a:p>
        </p:txBody>
      </p:sp>
      <p:sp>
        <p:nvSpPr>
          <p:cNvPr id="13" name="D"/>
          <p:cNvSpPr/>
          <p:nvPr/>
        </p:nvSpPr>
        <p:spPr>
          <a:xfrm flipH="1">
            <a:off x="5719768" y="4195905"/>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16 tuổi</a:t>
            </a:r>
          </a:p>
        </p:txBody>
      </p:sp>
      <p:sp>
        <p:nvSpPr>
          <p:cNvPr id="4" name="Rectangle 3"/>
          <p:cNvSpPr/>
          <p:nvPr/>
        </p:nvSpPr>
        <p:spPr>
          <a:xfrm>
            <a:off x="15025" y="949901"/>
            <a:ext cx="12011695" cy="1569660"/>
          </a:xfrm>
          <a:prstGeom prst="rect">
            <a:avLst/>
          </a:prstGeom>
        </p:spPr>
        <p:txBody>
          <a:bodyPr wrap="square">
            <a:spAutoFit/>
          </a:bodyPr>
          <a:lstStyle/>
          <a:p>
            <a:r>
              <a:rPr lang="vi-VN" sz="3200" b="1" dirty="0">
                <a:solidFill>
                  <a:srgbClr val="FF0000"/>
                </a:solidFill>
                <a:latin typeface="+mj-lt"/>
              </a:rPr>
              <a:t>Câu 4:</a:t>
            </a:r>
            <a:r>
              <a:rPr lang="vi-VN" sz="3200" dirty="0">
                <a:latin typeface="+mj-lt"/>
              </a:rPr>
              <a:t> Năm nay tuổi mẹ gấp 3 lần tuổi Phương. Phương tính rằng 13 năm nữa thì tuổi mẹ chỉ còn gấp 2 lần tuổi Phương. Hỏi năm nay Phương bao nhiêu tuổi?</a:t>
            </a:r>
          </a:p>
        </p:txBody>
      </p:sp>
      <p:sp>
        <p:nvSpPr>
          <p:cNvPr id="3" name="Rectangle 7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8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1166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0" s="12549" l="25098"/>
                                      </p:by>
                                    </p:animClr>
                                    <p:animClr clrSpc="hsl" dir="cw">
                                      <p:cBhvr>
                                        <p:cTn id="7" dur="500" fill="hold"/>
                                        <p:tgtEl>
                                          <p:spTgt spid="10"/>
                                        </p:tgtEl>
                                        <p:attrNameLst>
                                          <p:attrName>fillcolor</p:attrName>
                                        </p:attrNameLst>
                                      </p:cBhvr>
                                      <p:by>
                                        <p:hsl h="0" s="12549" l="25098"/>
                                      </p:by>
                                    </p:animClr>
                                    <p:animClr clrSpc="hsl" dir="cw">
                                      <p:cBhvr>
                                        <p:cTn id="8" dur="500" fill="hold"/>
                                        <p:tgtEl>
                                          <p:spTgt spid="10"/>
                                        </p:tgtEl>
                                        <p:attrNameLst>
                                          <p:attrName>stroke.color</p:attrName>
                                        </p:attrNameLst>
                                      </p:cBhvr>
                                      <p:by>
                                        <p:hsl h="0" s="12549" l="25098"/>
                                      </p:by>
                                    </p:animClr>
                                    <p:set>
                                      <p:cBhvr>
                                        <p:cTn id="9"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801</Words>
  <Application>Microsoft Office PowerPoint</Application>
  <PresentationFormat>Widescreen</PresentationFormat>
  <Paragraphs>58</Paragraphs>
  <Slides>10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Thanh Hung</cp:lastModifiedBy>
  <cp:revision>40</cp:revision>
  <dcterms:created xsi:type="dcterms:W3CDTF">2023-07-05T07:16:52Z</dcterms:created>
  <dcterms:modified xsi:type="dcterms:W3CDTF">2024-08-26T17:09:26Z</dcterms:modified>
</cp:coreProperties>
</file>