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7083" r:id="rId2"/>
    <p:sldId id="308" r:id="rId3"/>
    <p:sldId id="309" r:id="rId4"/>
    <p:sldId id="348" r:id="rId5"/>
    <p:sldId id="311" r:id="rId6"/>
    <p:sldId id="312" r:id="rId7"/>
    <p:sldId id="341" r:id="rId8"/>
    <p:sldId id="319" r:id="rId9"/>
    <p:sldId id="320" r:id="rId10"/>
    <p:sldId id="342" r:id="rId11"/>
    <p:sldId id="321" r:id="rId12"/>
    <p:sldId id="345" r:id="rId13"/>
    <p:sldId id="323" r:id="rId14"/>
    <p:sldId id="349" r:id="rId15"/>
    <p:sldId id="350" r:id="rId16"/>
    <p:sldId id="352" r:id="rId17"/>
    <p:sldId id="351" r:id="rId18"/>
    <p:sldId id="35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7-25T23:05:45.019" idx="1">
    <p:pos x="1366" y="346"/>
    <p:text>slide 3
- Slide 3:  Ký hiệu hoạt động (trong file gợi ý hoặc khác)
điều chỉnh lại font chữ về time new roman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5AB00-0334-4D69-B688-86AFFC99F97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F2C08-0406-415F-A995-5AAECEC8A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4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44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0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3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7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2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6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7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1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7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7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3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3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omments" Target="../comments/comment1.xml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wmf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11" Type="http://schemas.openxmlformats.org/officeDocument/2006/relationships/image" Target="../media/image25.jpe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90F5F-231D-8CC3-1537-C830A6A0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" y="701089"/>
            <a:ext cx="1219208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87795" y="0"/>
            <a:ext cx="8885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2. ĐƯỜNG TRUNG BÌNH CỦA TAM GIÁC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718704" y="1734848"/>
            <a:ext cx="10254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JK = 10 cm, DE = 6.5 cm, EL = 3.7 cm.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DJ, EF, DF, KL.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2687782" y="2535381"/>
            <a:ext cx="4724400" cy="311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1012" y="8286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b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78" y="4502730"/>
            <a:ext cx="2082307" cy="2082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71547"/>
            <a:ext cx="11296691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JK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                           (cm)</a:t>
            </a:r>
          </a:p>
          <a:p>
            <a:pPr>
              <a:buNone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JKL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E, F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JL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KL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EF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JKL</a:t>
            </a:r>
          </a:p>
          <a:p>
            <a:pPr>
              <a:buNone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                              (cm).</a:t>
            </a:r>
          </a:p>
          <a:p>
            <a:pPr>
              <a:buNone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JL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JL = 2.EL = 2.3,7 = 7,4 (cm)</a:t>
            </a:r>
          </a:p>
          <a:p>
            <a:pPr>
              <a:buNone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 DF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JKL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                                 (cm).</a:t>
            </a:r>
          </a:p>
          <a:p>
            <a:pPr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JKL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KL = 2.DE = 2.6,5 = 13 (cm).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5512384" y="817418"/>
          <a:ext cx="2952771" cy="989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4" name="Equation" r:id="rId2" imgW="1384300" imgH="393700" progId="Equation.DSMT4">
                  <p:embed/>
                </p:oleObj>
              </mc:Choice>
              <mc:Fallback>
                <p:oleObj name="Equation" r:id="rId2" imgW="1384300" imgH="393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2384" y="817418"/>
                        <a:ext cx="2952771" cy="9897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731818" y="2535380"/>
          <a:ext cx="3189960" cy="822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5" name="Equation" r:id="rId4" imgW="1396394" imgH="393529" progId="Equation.DSMT4">
                  <p:embed/>
                </p:oleObj>
              </mc:Choice>
              <mc:Fallback>
                <p:oleObj name="Equation" r:id="rId4" imgW="1396394" imgH="393529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818" y="2535380"/>
                        <a:ext cx="3189960" cy="8221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622697" y="4003964"/>
          <a:ext cx="3048021" cy="874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6" name="Equation" r:id="rId6" imgW="1562100" imgH="393700" progId="Equation.DSMT4">
                  <p:embed/>
                </p:oleObj>
              </mc:Choice>
              <mc:Fallback>
                <p:oleObj name="Equation" r:id="rId6" imgW="1562100" imgH="3937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697" y="4003964"/>
                        <a:ext cx="3048021" cy="8741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 descr="j0283679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99996" y="2980819"/>
            <a:ext cx="3116840" cy="330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908947" y="757381"/>
            <a:ext cx="6905015" cy="2581564"/>
          </a:xfrm>
          <a:prstGeom prst="cloudCallout">
            <a:avLst>
              <a:gd name="adj1" fmla="val 29745"/>
              <a:gd name="adj2" fmla="val 7117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BC?</a:t>
            </a:r>
          </a:p>
          <a:p>
            <a:pPr algn="ctr" eaLnBrk="1" hangingPunct="1"/>
            <a:endParaRPr lang="en-US" altLang="en-US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910" y="2740025"/>
            <a:ext cx="10515600" cy="4351338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D, 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BC = 2.DE = 90 (m)</a:t>
            </a:r>
          </a:p>
          <a:p>
            <a:endParaRPr lang="en-US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581891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hồ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= 45 m.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khoảng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195983" y="2452255"/>
            <a:ext cx="2592744" cy="809738"/>
          </a:xfrm>
          <a:prstGeom prst="cloud">
            <a:avLst/>
          </a:prstGeom>
          <a:solidFill>
            <a:srgbClr val="F2C64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GB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1985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940831" y="2678104"/>
            <a:ext cx="705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12631" y="3496122"/>
            <a:ext cx="74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09391" y="4099124"/>
            <a:ext cx="58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64973" y="4774620"/>
            <a:ext cx="664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35" name="Flowchart: Connector 34">
            <a:hlinkClick r:id="rId2" action="ppaction://hlinksldjump"/>
          </p:cNvPr>
          <p:cNvSpPr/>
          <p:nvPr/>
        </p:nvSpPr>
        <p:spPr>
          <a:xfrm>
            <a:off x="2051290" y="4797849"/>
            <a:ext cx="579096" cy="523220"/>
          </a:xfrm>
          <a:prstGeom prst="flowChartConnecto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266698" y="285752"/>
            <a:ext cx="5330537" cy="1547363"/>
            <a:chOff x="266699" y="285752"/>
            <a:chExt cx="3915076" cy="1547363"/>
          </a:xfrm>
        </p:grpSpPr>
        <p:sp>
          <p:nvSpPr>
            <p:cNvPr id="25" name="TextBox 24"/>
            <p:cNvSpPr txBox="1"/>
            <p:nvPr/>
          </p:nvSpPr>
          <p:spPr>
            <a:xfrm>
              <a:off x="1362523" y="509676"/>
              <a:ext cx="2819252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sz="4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ound Same Side Corner Rectangle 25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9721" y="1814670"/>
            <a:ext cx="4713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800" dirty="0"/>
              <a:t>Chọn câu </a:t>
            </a:r>
            <a:r>
              <a:rPr lang="vi-VN" sz="2800" b="1" dirty="0"/>
              <a:t>đúng</a:t>
            </a:r>
            <a:r>
              <a:rPr lang="en-US" sz="2800" b="1" dirty="0"/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26333" y="23002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863971" y="47679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705535" y="37217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01637" y="2648635"/>
            <a:ext cx="7675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ờng trung bình của tam giác song song với cạnh thứ 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61765" y="3646114"/>
            <a:ext cx="7404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ờng trung bình của tam giác song song với cạnh thứ 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89473" y="4200296"/>
            <a:ext cx="825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ờng trung bình của tam 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song song với cạnh thứ 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40181" y="4754526"/>
            <a:ext cx="7204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ờng trung bình của tam giác song song với cạnh thứ 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01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3" grpId="0"/>
      <p:bldP spid="35" grpId="0" animBg="1"/>
      <p:bldP spid="4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853" y="2067827"/>
            <a:ext cx="11407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lần lượt là trung điểm của AB và AC. Biết AC = 10cm.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7522" y="3256596"/>
            <a:ext cx="74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0953" y="3859405"/>
            <a:ext cx="67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113" y="451417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9676" y="5106314"/>
            <a:ext cx="67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sp>
        <p:nvSpPr>
          <p:cNvPr id="9" name="Oval 8">
            <a:hlinkClick r:id="" action="ppaction://noaction"/>
          </p:cNvPr>
          <p:cNvSpPr/>
          <p:nvPr/>
        </p:nvSpPr>
        <p:spPr>
          <a:xfrm>
            <a:off x="2092393" y="3269834"/>
            <a:ext cx="748496" cy="7406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7030A0"/>
              </a:solidFill>
            </a:endParaRPr>
          </a:p>
        </p:txBody>
      </p:sp>
      <p:sp>
        <p:nvSpPr>
          <p:cNvPr id="26" name="Rectangle 112"/>
          <p:cNvSpPr>
            <a:spLocks noChangeArrowheads="1"/>
          </p:cNvSpPr>
          <p:nvPr/>
        </p:nvSpPr>
        <p:spPr bwMode="auto">
          <a:xfrm>
            <a:off x="605540" y="1752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116"/>
          <p:cNvSpPr>
            <a:spLocks noChangeArrowheads="1"/>
          </p:cNvSpPr>
          <p:nvPr/>
        </p:nvSpPr>
        <p:spPr bwMode="auto">
          <a:xfrm>
            <a:off x="2874818" y="4800924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120"/>
          <p:cNvSpPr>
            <a:spLocks noChangeArrowheads="1"/>
          </p:cNvSpPr>
          <p:nvPr/>
        </p:nvSpPr>
        <p:spPr bwMode="auto">
          <a:xfrm>
            <a:off x="4149006" y="4347968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23"/>
          <p:cNvGrpSpPr/>
          <p:nvPr/>
        </p:nvGrpSpPr>
        <p:grpSpPr>
          <a:xfrm>
            <a:off x="266698" y="285752"/>
            <a:ext cx="5330537" cy="1547363"/>
            <a:chOff x="266699" y="285752"/>
            <a:chExt cx="3915076" cy="1547363"/>
          </a:xfrm>
        </p:grpSpPr>
        <p:sp>
          <p:nvSpPr>
            <p:cNvPr id="33" name="TextBox 32"/>
            <p:cNvSpPr txBox="1"/>
            <p:nvPr/>
          </p:nvSpPr>
          <p:spPr>
            <a:xfrm>
              <a:off x="1362523" y="509676"/>
              <a:ext cx="2819252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sz="4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 Same Side Corner Rectangle 34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angle 39"/>
          <p:cNvSpPr/>
          <p:nvPr/>
        </p:nvSpPr>
        <p:spPr>
          <a:xfrm>
            <a:off x="2928730" y="3285897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956440" y="3964770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984147" y="4532806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 cm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942585" y="5170115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 cm</a:t>
            </a:r>
          </a:p>
        </p:txBody>
      </p:sp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4869" y="3103418"/>
            <a:ext cx="3629458" cy="266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74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 animBg="1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853" y="2067827"/>
            <a:ext cx="11407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lần lượt là trung điểm của AB và AC. Biết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cm.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7522" y="3256596"/>
            <a:ext cx="74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0953" y="3859405"/>
            <a:ext cx="67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113" y="451417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9676" y="5106314"/>
            <a:ext cx="67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sp>
        <p:nvSpPr>
          <p:cNvPr id="9" name="Oval 8">
            <a:hlinkClick r:id="" action="ppaction://noaction"/>
          </p:cNvPr>
          <p:cNvSpPr/>
          <p:nvPr/>
        </p:nvSpPr>
        <p:spPr>
          <a:xfrm>
            <a:off x="2106248" y="3865580"/>
            <a:ext cx="748496" cy="7406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7030A0"/>
              </a:solidFill>
            </a:endParaRPr>
          </a:p>
        </p:txBody>
      </p:sp>
      <p:sp>
        <p:nvSpPr>
          <p:cNvPr id="26" name="Rectangle 112"/>
          <p:cNvSpPr>
            <a:spLocks noChangeArrowheads="1"/>
          </p:cNvSpPr>
          <p:nvPr/>
        </p:nvSpPr>
        <p:spPr bwMode="auto">
          <a:xfrm>
            <a:off x="605540" y="1752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116"/>
          <p:cNvSpPr>
            <a:spLocks noChangeArrowheads="1"/>
          </p:cNvSpPr>
          <p:nvPr/>
        </p:nvSpPr>
        <p:spPr bwMode="auto">
          <a:xfrm>
            <a:off x="2874818" y="4800924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120"/>
          <p:cNvSpPr>
            <a:spLocks noChangeArrowheads="1"/>
          </p:cNvSpPr>
          <p:nvPr/>
        </p:nvSpPr>
        <p:spPr bwMode="auto">
          <a:xfrm>
            <a:off x="4149006" y="4347968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23"/>
          <p:cNvGrpSpPr/>
          <p:nvPr/>
        </p:nvGrpSpPr>
        <p:grpSpPr>
          <a:xfrm>
            <a:off x="266698" y="285752"/>
            <a:ext cx="5330537" cy="1547363"/>
            <a:chOff x="266699" y="285752"/>
            <a:chExt cx="3915076" cy="1547363"/>
          </a:xfrm>
        </p:grpSpPr>
        <p:sp>
          <p:nvSpPr>
            <p:cNvPr id="33" name="TextBox 32"/>
            <p:cNvSpPr txBox="1"/>
            <p:nvPr/>
          </p:nvSpPr>
          <p:spPr>
            <a:xfrm>
              <a:off x="1362523" y="509676"/>
              <a:ext cx="2819252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sz="4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 Same Side Corner Rectangle 34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angle 39"/>
          <p:cNvSpPr/>
          <p:nvPr/>
        </p:nvSpPr>
        <p:spPr>
          <a:xfrm>
            <a:off x="2928730" y="3285897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 cm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956440" y="3964770"/>
            <a:ext cx="1199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14 cm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984147" y="4532806"/>
            <a:ext cx="1199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13 cm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942585" y="5170115"/>
            <a:ext cx="1199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 cm</a:t>
            </a:r>
          </a:p>
        </p:txBody>
      </p:sp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4869" y="3103418"/>
            <a:ext cx="3629458" cy="266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74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853" y="2067827"/>
            <a:ext cx="114075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tam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vi 32 cm.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E, F, P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AB, BC, CA. Chu vi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EFP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7522" y="3256596"/>
            <a:ext cx="74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0953" y="3859405"/>
            <a:ext cx="67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113" y="451417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9676" y="5106314"/>
            <a:ext cx="67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sp>
        <p:nvSpPr>
          <p:cNvPr id="9" name="Oval 8">
            <a:hlinkClick r:id="" action="ppaction://noaction"/>
          </p:cNvPr>
          <p:cNvSpPr/>
          <p:nvPr/>
        </p:nvSpPr>
        <p:spPr>
          <a:xfrm>
            <a:off x="2175520" y="4489034"/>
            <a:ext cx="748496" cy="7406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7030A0"/>
              </a:solidFill>
            </a:endParaRPr>
          </a:p>
        </p:txBody>
      </p:sp>
      <p:sp>
        <p:nvSpPr>
          <p:cNvPr id="26" name="Rectangle 112"/>
          <p:cNvSpPr>
            <a:spLocks noChangeArrowheads="1"/>
          </p:cNvSpPr>
          <p:nvPr/>
        </p:nvSpPr>
        <p:spPr bwMode="auto">
          <a:xfrm>
            <a:off x="605540" y="1752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116"/>
          <p:cNvSpPr>
            <a:spLocks noChangeArrowheads="1"/>
          </p:cNvSpPr>
          <p:nvPr/>
        </p:nvSpPr>
        <p:spPr bwMode="auto">
          <a:xfrm>
            <a:off x="2874818" y="4800924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120"/>
          <p:cNvSpPr>
            <a:spLocks noChangeArrowheads="1"/>
          </p:cNvSpPr>
          <p:nvPr/>
        </p:nvSpPr>
        <p:spPr bwMode="auto">
          <a:xfrm>
            <a:off x="4149006" y="4347968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23"/>
          <p:cNvGrpSpPr/>
          <p:nvPr/>
        </p:nvGrpSpPr>
        <p:grpSpPr>
          <a:xfrm>
            <a:off x="266698" y="285752"/>
            <a:ext cx="5330537" cy="1547363"/>
            <a:chOff x="266699" y="285752"/>
            <a:chExt cx="3915076" cy="1547363"/>
          </a:xfrm>
        </p:grpSpPr>
        <p:sp>
          <p:nvSpPr>
            <p:cNvPr id="33" name="TextBox 32"/>
            <p:cNvSpPr txBox="1"/>
            <p:nvPr/>
          </p:nvSpPr>
          <p:spPr>
            <a:xfrm>
              <a:off x="1362523" y="509676"/>
              <a:ext cx="2819252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sz="4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 Same Side Corner Rectangle 34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angle 39"/>
          <p:cNvSpPr/>
          <p:nvPr/>
        </p:nvSpPr>
        <p:spPr>
          <a:xfrm>
            <a:off x="2928730" y="3285897"/>
            <a:ext cx="1199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32 cm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956440" y="3964770"/>
            <a:ext cx="1199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15 cm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984147" y="4532806"/>
            <a:ext cx="1199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16 cm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942585" y="5170115"/>
            <a:ext cx="1199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12 cm</a:t>
            </a:r>
          </a:p>
        </p:txBody>
      </p:sp>
      <p:pic>
        <p:nvPicPr>
          <p:cNvPr id="3624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6151" y="3039774"/>
            <a:ext cx="3400425" cy="273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74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62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 animBg="1"/>
      <p:bldP spid="40" grpId="0"/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4267200" y="228600"/>
            <a:ext cx="3461242" cy="1200329"/>
            <a:chOff x="2883286" y="244496"/>
            <a:chExt cx="3461242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3950978" y="244496"/>
              <a:ext cx="239355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việc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5400000">
              <a:off x="4048438" y="-851265"/>
              <a:ext cx="1130938" cy="3461241"/>
            </a:xfrm>
            <a:prstGeom prst="round2Same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5064" y="362988"/>
              <a:ext cx="1025914" cy="1025914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752600" y="1905000"/>
            <a:ext cx="762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1, 2, 3, 4, 6 SGK.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6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895147" y="1828553"/>
            <a:ext cx="7652005" cy="3606815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706844" y="2824315"/>
            <a:ext cx="7986449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oogle Shape;306;p20"/>
          <p:cNvGrpSpPr/>
          <p:nvPr/>
        </p:nvGrpSpPr>
        <p:grpSpPr>
          <a:xfrm rot="889286">
            <a:off x="8854319" y="1449962"/>
            <a:ext cx="2550365" cy="1346908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315;p20"/>
          <p:cNvGrpSpPr/>
          <p:nvPr/>
        </p:nvGrpSpPr>
        <p:grpSpPr>
          <a:xfrm>
            <a:off x="1928632" y="1360707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9" y="2183466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9" y="2038333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399;p20"/>
          <p:cNvGrpSpPr/>
          <p:nvPr/>
        </p:nvGrpSpPr>
        <p:grpSpPr>
          <a:xfrm>
            <a:off x="2159811" y="4038302"/>
            <a:ext cx="2349776" cy="1872932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422;p20"/>
          <p:cNvGrpSpPr/>
          <p:nvPr/>
        </p:nvGrpSpPr>
        <p:grpSpPr>
          <a:xfrm>
            <a:off x="10228704" y="4305650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943133" y="-22467"/>
            <a:ext cx="184400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1127133" y="-22467"/>
            <a:ext cx="184400" cy="68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1302824" y="-22467"/>
            <a:ext cx="184400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12000" y="-22033"/>
            <a:ext cx="943600" cy="6880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5034465" y="1341545"/>
            <a:ext cx="2989900" cy="1048755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6" name="Google Shape;440;p20"/>
          <p:cNvGrpSpPr/>
          <p:nvPr/>
        </p:nvGrpSpPr>
        <p:grpSpPr>
          <a:xfrm>
            <a:off x="9658417" y="5743267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4249162"/>
      </p:ext>
    </p:extLst>
  </p:cSld>
  <p:clrMapOvr>
    <a:masterClrMapping/>
  </p:clrMapOvr>
  <p:transition spd="slow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20349" r="20345" b="-4"/>
          <a:stretch/>
        </p:blipFill>
        <p:spPr>
          <a:xfrm>
            <a:off x="1153630" y="2784662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17382" r="20120" b="2"/>
          <a:stretch/>
        </p:blipFill>
        <p:spPr>
          <a:xfrm>
            <a:off x="3458137" y="1905004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36012" r="14448" b="2"/>
          <a:stretch/>
        </p:blipFill>
        <p:spPr>
          <a:xfrm>
            <a:off x="7560502" y="2451691"/>
            <a:ext cx="3273940" cy="3730713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59" y="2042478"/>
            <a:ext cx="3103563" cy="3103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1" y="2641978"/>
            <a:ext cx="3103563" cy="3103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95" y="2743202"/>
            <a:ext cx="2082307" cy="2082306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87907" y="184861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4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669872">
            <a:off x="-318078" y="758062"/>
            <a:ext cx="2733846" cy="693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9151" y="835302"/>
            <a:ext cx="2700763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4631" y="81140"/>
            <a:ext cx="2700763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3" y="509300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Content Placeholder 3"/>
          <p:cNvGrpSpPr>
            <a:grpSpLocks noGrp="1"/>
          </p:cNvGrpSpPr>
          <p:nvPr/>
        </p:nvGrpSpPr>
        <p:grpSpPr bwMode="auto">
          <a:xfrm>
            <a:off x="838200" y="206476"/>
            <a:ext cx="10515600" cy="6282813"/>
            <a:chOff x="609600" y="861602"/>
            <a:chExt cx="8153400" cy="5933775"/>
          </a:xfrm>
        </p:grpSpPr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861602"/>
              <a:ext cx="8153400" cy="593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286000" y="4278853"/>
              <a:ext cx="5715000" cy="16124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 TRUNG BÌNH CỦA TAM GIÁC (3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b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15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743869" y="3485574"/>
              <a:ext cx="1885950" cy="610424"/>
            </a:xfrm>
            <a:prstGeom prst="rect">
              <a:avLst/>
            </a:prstGeom>
            <a:noFill/>
            <a:ln w="76200" cmpd="tri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600" b="1" i="1" u="sng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altLang="en-US" sz="3600" b="1" i="1" u="sng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2.</a:t>
              </a:r>
              <a:endParaRPr lang="en-US" altLang="en-US" sz="36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">
            <a:extLst>
              <a:ext uri="{FF2B5EF4-FFF2-40B4-BE49-F238E27FC236}">
                <a16:creationId xmlns:a16="http://schemas.microsoft.com/office/drawing/2014/main" id="{51CC365D-B7E1-FC86-FAF0-EBC99EA59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0312" y="571500"/>
            <a:ext cx="5251451" cy="81438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Straight Connector 6">
            <a:extLst>
              <a:ext uri="{FF2B5EF4-FFF2-40B4-BE49-F238E27FC236}">
                <a16:creationId xmlns:a16="http://schemas.microsoft.com/office/drawing/2014/main" id="{E9257733-4341-944C-CA6E-2F924B8787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8898" y="1135065"/>
            <a:ext cx="986367" cy="1146175"/>
          </a:xfrm>
          <a:prstGeom prst="line">
            <a:avLst/>
          </a:prstGeom>
          <a:noFill/>
          <a:ln w="38100">
            <a:solidFill>
              <a:srgbClr val="FF8A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46" name="Oval 7">
            <a:extLst>
              <a:ext uri="{FF2B5EF4-FFF2-40B4-BE49-F238E27FC236}">
                <a16:creationId xmlns:a16="http://schemas.microsoft.com/office/drawing/2014/main" id="{B5E0C3F0-5154-E472-EFFE-ADC426C5EEA0}"/>
              </a:ext>
            </a:extLst>
          </p:cNvPr>
          <p:cNvSpPr/>
          <p:nvPr/>
        </p:nvSpPr>
        <p:spPr>
          <a:xfrm>
            <a:off x="4021632" y="455615"/>
            <a:ext cx="1314449" cy="985837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8">
            <a:extLst>
              <a:ext uri="{FF2B5EF4-FFF2-40B4-BE49-F238E27FC236}">
                <a16:creationId xmlns:a16="http://schemas.microsoft.com/office/drawing/2014/main" id="{9BC8974D-C433-7278-E331-13E46A55C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1696" y="561976"/>
            <a:ext cx="1081616" cy="811213"/>
          </a:xfrm>
          <a:prstGeom prst="ellipse">
            <a:avLst/>
          </a:prstGeom>
          <a:solidFill>
            <a:srgbClr val="FFC20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Straight Connector 47">
            <a:extLst>
              <a:ext uri="{FF2B5EF4-FFF2-40B4-BE49-F238E27FC236}">
                <a16:creationId xmlns:a16="http://schemas.microsoft.com/office/drawing/2014/main" id="{1565EF7B-249C-F91D-B962-74343C0D5F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1948" y="2232027"/>
            <a:ext cx="1096433" cy="657225"/>
          </a:xfrm>
          <a:prstGeom prst="line">
            <a:avLst/>
          </a:prstGeom>
          <a:noFill/>
          <a:ln w="38100">
            <a:solidFill>
              <a:srgbClr val="FF32A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49" name="Straight Connector 61">
            <a:extLst>
              <a:ext uri="{FF2B5EF4-FFF2-40B4-BE49-F238E27FC236}">
                <a16:creationId xmlns:a16="http://schemas.microsoft.com/office/drawing/2014/main" id="{C22B47D9-1FE7-357B-52A8-DA5982E504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1496" y="3306765"/>
            <a:ext cx="1107016" cy="28575"/>
          </a:xfrm>
          <a:prstGeom prst="line">
            <a:avLst/>
          </a:prstGeom>
          <a:noFill/>
          <a:ln w="38100">
            <a:solidFill>
              <a:srgbClr val="6428AA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50" name="Straight Connector 75">
            <a:extLst>
              <a:ext uri="{FF2B5EF4-FFF2-40B4-BE49-F238E27FC236}">
                <a16:creationId xmlns:a16="http://schemas.microsoft.com/office/drawing/2014/main" id="{608C080E-A33E-AD0E-DB23-2D506DB93E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0047" y="3835402"/>
            <a:ext cx="1130300" cy="430213"/>
          </a:xfrm>
          <a:prstGeom prst="line">
            <a:avLst/>
          </a:prstGeom>
          <a:noFill/>
          <a:ln w="38100">
            <a:solidFill>
              <a:srgbClr val="4FACFE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51" name="Rounded Rectangle">
            <a:extLst>
              <a:ext uri="{FF2B5EF4-FFF2-40B4-BE49-F238E27FC236}">
                <a16:creationId xmlns:a16="http://schemas.microsoft.com/office/drawing/2014/main" id="{06E9BD02-1DEE-4BE7-DF4D-A944F4902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065" y="1631950"/>
            <a:ext cx="5640916" cy="814388"/>
          </a:xfrm>
          <a:prstGeom prst="roundRect">
            <a:avLst>
              <a:gd name="adj" fmla="val 50000"/>
            </a:avLst>
          </a:prstGeom>
          <a:solidFill>
            <a:srgbClr val="FF0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7">
            <a:extLst>
              <a:ext uri="{FF2B5EF4-FFF2-40B4-BE49-F238E27FC236}">
                <a16:creationId xmlns:a16="http://schemas.microsoft.com/office/drawing/2014/main" id="{E184F80F-2EB6-CF7E-CD2A-952A52889ABA}"/>
              </a:ext>
            </a:extLst>
          </p:cNvPr>
          <p:cNvSpPr/>
          <p:nvPr/>
        </p:nvSpPr>
        <p:spPr>
          <a:xfrm>
            <a:off x="4078781" y="1535115"/>
            <a:ext cx="1386417" cy="985837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8">
            <a:extLst>
              <a:ext uri="{FF2B5EF4-FFF2-40B4-BE49-F238E27FC236}">
                <a16:creationId xmlns:a16="http://schemas.microsoft.com/office/drawing/2014/main" id="{F6FB4A43-AC98-3E60-3045-FFE530B3E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0381" y="1622427"/>
            <a:ext cx="1138767" cy="811213"/>
          </a:xfrm>
          <a:prstGeom prst="ellipse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">
            <a:extLst>
              <a:ext uri="{FF2B5EF4-FFF2-40B4-BE49-F238E27FC236}">
                <a16:creationId xmlns:a16="http://schemas.microsoft.com/office/drawing/2014/main" id="{AEAE48A8-48A4-D6A6-69F2-B41383DB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681" y="2763840"/>
            <a:ext cx="6159500" cy="814387"/>
          </a:xfrm>
          <a:prstGeom prst="roundRect">
            <a:avLst>
              <a:gd name="adj" fmla="val 50000"/>
            </a:avLst>
          </a:prstGeom>
          <a:solidFill>
            <a:srgbClr val="8000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7">
            <a:extLst>
              <a:ext uri="{FF2B5EF4-FFF2-40B4-BE49-F238E27FC236}">
                <a16:creationId xmlns:a16="http://schemas.microsoft.com/office/drawing/2014/main" id="{457B3ACF-0BF0-FB37-08F6-19F683FFC38B}"/>
              </a:ext>
            </a:extLst>
          </p:cNvPr>
          <p:cNvSpPr/>
          <p:nvPr/>
        </p:nvSpPr>
        <p:spPr>
          <a:xfrm>
            <a:off x="4851365" y="2667000"/>
            <a:ext cx="1424516" cy="985838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8">
            <a:extLst>
              <a:ext uri="{FF2B5EF4-FFF2-40B4-BE49-F238E27FC236}">
                <a16:creationId xmlns:a16="http://schemas.microsoft.com/office/drawing/2014/main" id="{E5D46C6D-F8D5-5B49-14B1-A74AC9B17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546" y="2754313"/>
            <a:ext cx="1170517" cy="811212"/>
          </a:xfrm>
          <a:prstGeom prst="ellipse">
            <a:avLst/>
          </a:prstGeom>
          <a:solidFill>
            <a:srgbClr val="AD02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ounded Rectangle">
            <a:extLst>
              <a:ext uri="{FF2B5EF4-FFF2-40B4-BE49-F238E27FC236}">
                <a16:creationId xmlns:a16="http://schemas.microsoft.com/office/drawing/2014/main" id="{C90EFF32-F1C4-DFC9-0DFA-C0B11A79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6848" y="3971925"/>
            <a:ext cx="5653617" cy="814388"/>
          </a:xfrm>
          <a:prstGeom prst="roundRect">
            <a:avLst>
              <a:gd name="adj" fmla="val 50000"/>
            </a:avLst>
          </a:prstGeom>
          <a:solidFill>
            <a:srgbClr val="4FAC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val 7">
            <a:extLst>
              <a:ext uri="{FF2B5EF4-FFF2-40B4-BE49-F238E27FC236}">
                <a16:creationId xmlns:a16="http://schemas.microsoft.com/office/drawing/2014/main" id="{A8AE753A-8644-227D-1577-B74FE25B8965}"/>
              </a:ext>
            </a:extLst>
          </p:cNvPr>
          <p:cNvSpPr/>
          <p:nvPr/>
        </p:nvSpPr>
        <p:spPr>
          <a:xfrm>
            <a:off x="4648165" y="3889377"/>
            <a:ext cx="1314449" cy="987425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8">
            <a:extLst>
              <a:ext uri="{FF2B5EF4-FFF2-40B4-BE49-F238E27FC236}">
                <a16:creationId xmlns:a16="http://schemas.microsoft.com/office/drawing/2014/main" id="{425CA69E-8A0F-78BC-6DEF-586A121E7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348" y="3962402"/>
            <a:ext cx="1081617" cy="811213"/>
          </a:xfrm>
          <a:prstGeom prst="ellipse">
            <a:avLst/>
          </a:prstGeom>
          <a:gradFill rotWithShape="0">
            <a:gsLst>
              <a:gs pos="0">
                <a:srgbClr val="4FACFE"/>
              </a:gs>
              <a:gs pos="2486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3">
            <a:extLst>
              <a:ext uri="{FF2B5EF4-FFF2-40B4-BE49-F238E27FC236}">
                <a16:creationId xmlns:a16="http://schemas.microsoft.com/office/drawing/2014/main" id="{7AD446F2-FD38-2728-1692-5ED500A48DA6}"/>
              </a:ext>
            </a:extLst>
          </p:cNvPr>
          <p:cNvSpPr/>
          <p:nvPr/>
        </p:nvSpPr>
        <p:spPr>
          <a:xfrm>
            <a:off x="285710" y="1246909"/>
            <a:ext cx="3749341" cy="3218295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4">
            <a:extLst>
              <a:ext uri="{FF2B5EF4-FFF2-40B4-BE49-F238E27FC236}">
                <a16:creationId xmlns:a16="http://schemas.microsoft.com/office/drawing/2014/main" id="{F4CD1665-235F-E8BE-F783-ACBF82B1DD4F}"/>
              </a:ext>
            </a:extLst>
          </p:cNvPr>
          <p:cNvSpPr/>
          <p:nvPr/>
        </p:nvSpPr>
        <p:spPr>
          <a:xfrm>
            <a:off x="429495" y="1427022"/>
            <a:ext cx="3408218" cy="289865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45719" rIns="45719" numCol="1" anchor="ctr">
            <a:prstTxWarp prst="textArchUp">
              <a:avLst>
                <a:gd name="adj" fmla="val 11151750"/>
              </a:avLst>
            </a:prstTxWarp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800" b="1" spc="-300" dirty="0">
                <a:ln w="13462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À I   2</a:t>
            </a:r>
          </a:p>
        </p:txBody>
      </p:sp>
      <p:sp>
        <p:nvSpPr>
          <p:cNvPr id="62" name="TextBox 52">
            <a:extLst>
              <a:ext uri="{FF2B5EF4-FFF2-40B4-BE49-F238E27FC236}">
                <a16:creationId xmlns:a16="http://schemas.microsoft.com/office/drawing/2014/main" id="{E543698B-F73F-2EE7-1F75-EA35B9143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065" y="874715"/>
            <a:ext cx="234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    </a:t>
            </a:r>
          </a:p>
        </p:txBody>
      </p:sp>
      <p:sp>
        <p:nvSpPr>
          <p:cNvPr id="63" name="TextBox 52">
            <a:extLst>
              <a:ext uri="{FF2B5EF4-FFF2-40B4-BE49-F238E27FC236}">
                <a16:creationId xmlns:a16="http://schemas.microsoft.com/office/drawing/2014/main" id="{4B1BAD52-33E0-A36C-E6CB-119B8C03A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665" y="693738"/>
            <a:ext cx="1602316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    </a:t>
            </a:r>
          </a:p>
        </p:txBody>
      </p:sp>
      <p:sp>
        <p:nvSpPr>
          <p:cNvPr id="64" name="TextBox 52">
            <a:extLst>
              <a:ext uri="{FF2B5EF4-FFF2-40B4-BE49-F238E27FC236}">
                <a16:creationId xmlns:a16="http://schemas.microsoft.com/office/drawing/2014/main" id="{BCC59DE4-A636-1C3C-FCEF-BFE067732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381" y="1952625"/>
            <a:ext cx="495088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     </a:t>
            </a:r>
          </a:p>
        </p:txBody>
      </p:sp>
      <p:sp>
        <p:nvSpPr>
          <p:cNvPr id="65" name="TextBox 52">
            <a:extLst>
              <a:ext uri="{FF2B5EF4-FFF2-40B4-BE49-F238E27FC236}">
                <a16:creationId xmlns:a16="http://schemas.microsoft.com/office/drawing/2014/main" id="{FD2A7F47-9598-2445-67CC-52906F2A9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581" y="1676402"/>
            <a:ext cx="168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HOẠT ĐỘNG</a:t>
            </a:r>
          </a:p>
        </p:txBody>
      </p:sp>
      <p:sp>
        <p:nvSpPr>
          <p:cNvPr id="66" name="TextBox 52">
            <a:extLst>
              <a:ext uri="{FF2B5EF4-FFF2-40B4-BE49-F238E27FC236}">
                <a16:creationId xmlns:a16="http://schemas.microsoft.com/office/drawing/2014/main" id="{611971A8-F114-847A-C5E1-9BDDED97E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704" y="3089706"/>
            <a:ext cx="4374275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THỰC HÀNH     </a:t>
            </a:r>
          </a:p>
        </p:txBody>
      </p:sp>
      <p:sp>
        <p:nvSpPr>
          <p:cNvPr id="67" name="TextBox 52">
            <a:extLst>
              <a:ext uri="{FF2B5EF4-FFF2-40B4-BE49-F238E27FC236}">
                <a16:creationId xmlns:a16="http://schemas.microsoft.com/office/drawing/2014/main" id="{EF1E41FF-6118-1E2F-8E01-D3BB3CE96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512" y="2898777"/>
            <a:ext cx="173566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   </a:t>
            </a:r>
          </a:p>
        </p:txBody>
      </p:sp>
      <p:sp>
        <p:nvSpPr>
          <p:cNvPr id="68" name="TextBox 52">
            <a:extLst>
              <a:ext uri="{FF2B5EF4-FFF2-40B4-BE49-F238E27FC236}">
                <a16:creationId xmlns:a16="http://schemas.microsoft.com/office/drawing/2014/main" id="{62756DE4-EBD4-D905-FBBE-CD5E8FB31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6898" y="4281490"/>
            <a:ext cx="2415116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   </a:t>
            </a:r>
          </a:p>
        </p:txBody>
      </p:sp>
      <p:sp>
        <p:nvSpPr>
          <p:cNvPr id="69" name="TextBox 52">
            <a:extLst>
              <a:ext uri="{FF2B5EF4-FFF2-40B4-BE49-F238E27FC236}">
                <a16:creationId xmlns:a16="http://schemas.microsoft.com/office/drawing/2014/main" id="{C5335E1A-3BC0-69B5-2785-70B6AF733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3446" y="4094163"/>
            <a:ext cx="160231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   </a:t>
            </a:r>
          </a:p>
        </p:txBody>
      </p:sp>
      <p:sp>
        <p:nvSpPr>
          <p:cNvPr id="70" name="TextBox 52">
            <a:extLst>
              <a:ext uri="{FF2B5EF4-FFF2-40B4-BE49-F238E27FC236}">
                <a16:creationId xmlns:a16="http://schemas.microsoft.com/office/drawing/2014/main" id="{C70969CB-94B0-BC38-A19A-93A0B66F0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948" y="5508625"/>
            <a:ext cx="150283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    </a:t>
            </a:r>
          </a:p>
        </p:txBody>
      </p:sp>
      <p:sp>
        <p:nvSpPr>
          <p:cNvPr id="71" name="TextBox 52">
            <a:extLst>
              <a:ext uri="{FF2B5EF4-FFF2-40B4-BE49-F238E27FC236}">
                <a16:creationId xmlns:a16="http://schemas.microsoft.com/office/drawing/2014/main" id="{DE773C16-49B4-00B4-F9E1-40AD99128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431" y="5487990"/>
            <a:ext cx="160231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   </a:t>
            </a:r>
          </a:p>
        </p:txBody>
      </p:sp>
      <p:sp>
        <p:nvSpPr>
          <p:cNvPr id="72" name="Freeform 110">
            <a:extLst>
              <a:ext uri="{FF2B5EF4-FFF2-40B4-BE49-F238E27FC236}">
                <a16:creationId xmlns:a16="http://schemas.microsoft.com/office/drawing/2014/main" id="{FAC96E4C-4C3E-CAB7-4E8F-68171A81D744}"/>
              </a:ext>
            </a:extLst>
          </p:cNvPr>
          <p:cNvSpPr>
            <a:spLocks/>
          </p:cNvSpPr>
          <p:nvPr/>
        </p:nvSpPr>
        <p:spPr bwMode="auto">
          <a:xfrm>
            <a:off x="5731896" y="5346702"/>
            <a:ext cx="573616" cy="4810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6538" y="0"/>
                </a:moveTo>
                <a:cubicBezTo>
                  <a:pt x="5492" y="0"/>
                  <a:pt x="4650" y="756"/>
                  <a:pt x="4650" y="1693"/>
                </a:cubicBezTo>
                <a:cubicBezTo>
                  <a:pt x="4650" y="2630"/>
                  <a:pt x="5492" y="3386"/>
                  <a:pt x="6538" y="3386"/>
                </a:cubicBezTo>
                <a:cubicBezTo>
                  <a:pt x="7583" y="3386"/>
                  <a:pt x="8425" y="2630"/>
                  <a:pt x="8425" y="1693"/>
                </a:cubicBezTo>
                <a:cubicBezTo>
                  <a:pt x="8425" y="756"/>
                  <a:pt x="7583" y="0"/>
                  <a:pt x="6538" y="0"/>
                </a:cubicBezTo>
                <a:close/>
                <a:moveTo>
                  <a:pt x="17944" y="1907"/>
                </a:moveTo>
                <a:cubicBezTo>
                  <a:pt x="16731" y="1907"/>
                  <a:pt x="15738" y="2779"/>
                  <a:pt x="15738" y="3867"/>
                </a:cubicBezTo>
                <a:cubicBezTo>
                  <a:pt x="15738" y="4955"/>
                  <a:pt x="16731" y="5846"/>
                  <a:pt x="17944" y="5846"/>
                </a:cubicBezTo>
                <a:cubicBezTo>
                  <a:pt x="19157" y="5846"/>
                  <a:pt x="20130" y="4955"/>
                  <a:pt x="20130" y="3867"/>
                </a:cubicBezTo>
                <a:cubicBezTo>
                  <a:pt x="20130" y="2779"/>
                  <a:pt x="19157" y="1907"/>
                  <a:pt x="17944" y="1907"/>
                </a:cubicBezTo>
                <a:close/>
                <a:moveTo>
                  <a:pt x="1351" y="2228"/>
                </a:moveTo>
                <a:cubicBezTo>
                  <a:pt x="847" y="2228"/>
                  <a:pt x="457" y="2595"/>
                  <a:pt x="457" y="3048"/>
                </a:cubicBezTo>
                <a:cubicBezTo>
                  <a:pt x="457" y="3500"/>
                  <a:pt x="847" y="3867"/>
                  <a:pt x="1351" y="3867"/>
                </a:cubicBezTo>
                <a:cubicBezTo>
                  <a:pt x="1855" y="3867"/>
                  <a:pt x="2265" y="3500"/>
                  <a:pt x="2265" y="3048"/>
                </a:cubicBezTo>
                <a:cubicBezTo>
                  <a:pt x="2265" y="2595"/>
                  <a:pt x="1855" y="2228"/>
                  <a:pt x="1351" y="2228"/>
                </a:cubicBezTo>
                <a:close/>
                <a:moveTo>
                  <a:pt x="12320" y="5650"/>
                </a:moveTo>
                <a:cubicBezTo>
                  <a:pt x="9800" y="5650"/>
                  <a:pt x="7750" y="7470"/>
                  <a:pt x="7750" y="9731"/>
                </a:cubicBezTo>
                <a:cubicBezTo>
                  <a:pt x="7750" y="9821"/>
                  <a:pt x="7750" y="9920"/>
                  <a:pt x="7750" y="10016"/>
                </a:cubicBezTo>
                <a:cubicBezTo>
                  <a:pt x="10007" y="9031"/>
                  <a:pt x="12732" y="9863"/>
                  <a:pt x="13830" y="11887"/>
                </a:cubicBezTo>
                <a:cubicBezTo>
                  <a:pt x="14091" y="12367"/>
                  <a:pt x="14231" y="12887"/>
                  <a:pt x="14268" y="13420"/>
                </a:cubicBezTo>
                <a:cubicBezTo>
                  <a:pt x="16539" y="12441"/>
                  <a:pt x="17505" y="10004"/>
                  <a:pt x="16414" y="7966"/>
                </a:cubicBezTo>
                <a:cubicBezTo>
                  <a:pt x="15656" y="6552"/>
                  <a:pt x="14069" y="5654"/>
                  <a:pt x="12320" y="5650"/>
                </a:cubicBezTo>
                <a:close/>
                <a:moveTo>
                  <a:pt x="3636" y="5774"/>
                </a:moveTo>
                <a:cubicBezTo>
                  <a:pt x="2124" y="5774"/>
                  <a:pt x="914" y="6877"/>
                  <a:pt x="914" y="8234"/>
                </a:cubicBezTo>
                <a:cubicBezTo>
                  <a:pt x="914" y="9590"/>
                  <a:pt x="2124" y="10693"/>
                  <a:pt x="3636" y="10693"/>
                </a:cubicBezTo>
                <a:cubicBezTo>
                  <a:pt x="5149" y="10693"/>
                  <a:pt x="6379" y="9590"/>
                  <a:pt x="6379" y="8234"/>
                </a:cubicBezTo>
                <a:cubicBezTo>
                  <a:pt x="6379" y="6877"/>
                  <a:pt x="5149" y="5774"/>
                  <a:pt x="3636" y="5774"/>
                </a:cubicBezTo>
                <a:close/>
                <a:moveTo>
                  <a:pt x="4093" y="6737"/>
                </a:moveTo>
                <a:cubicBezTo>
                  <a:pt x="4766" y="6737"/>
                  <a:pt x="5325" y="7221"/>
                  <a:pt x="5325" y="7824"/>
                </a:cubicBezTo>
                <a:cubicBezTo>
                  <a:pt x="5325" y="7974"/>
                  <a:pt x="5176" y="8109"/>
                  <a:pt x="5008" y="8109"/>
                </a:cubicBezTo>
                <a:cubicBezTo>
                  <a:pt x="4840" y="8109"/>
                  <a:pt x="4709" y="7975"/>
                  <a:pt x="4709" y="7824"/>
                </a:cubicBezTo>
                <a:cubicBezTo>
                  <a:pt x="4709" y="7522"/>
                  <a:pt x="4430" y="7289"/>
                  <a:pt x="4093" y="7289"/>
                </a:cubicBezTo>
                <a:cubicBezTo>
                  <a:pt x="3925" y="7289"/>
                  <a:pt x="3795" y="7155"/>
                  <a:pt x="3795" y="7004"/>
                </a:cubicBezTo>
                <a:cubicBezTo>
                  <a:pt x="3795" y="6853"/>
                  <a:pt x="3925" y="6737"/>
                  <a:pt x="4093" y="6737"/>
                </a:cubicBezTo>
                <a:close/>
                <a:moveTo>
                  <a:pt x="12916" y="6737"/>
                </a:moveTo>
                <a:cubicBezTo>
                  <a:pt x="14429" y="6737"/>
                  <a:pt x="15658" y="7840"/>
                  <a:pt x="15659" y="9196"/>
                </a:cubicBezTo>
                <a:cubicBezTo>
                  <a:pt x="15659" y="9347"/>
                  <a:pt x="15528" y="9463"/>
                  <a:pt x="15360" y="9463"/>
                </a:cubicBezTo>
                <a:cubicBezTo>
                  <a:pt x="15192" y="9463"/>
                  <a:pt x="15042" y="9347"/>
                  <a:pt x="15042" y="9196"/>
                </a:cubicBezTo>
                <a:cubicBezTo>
                  <a:pt x="15042" y="8141"/>
                  <a:pt x="14092" y="7289"/>
                  <a:pt x="12916" y="7289"/>
                </a:cubicBezTo>
                <a:cubicBezTo>
                  <a:pt x="12748" y="7289"/>
                  <a:pt x="12618" y="7155"/>
                  <a:pt x="12618" y="7004"/>
                </a:cubicBezTo>
                <a:cubicBezTo>
                  <a:pt x="12618" y="6853"/>
                  <a:pt x="12748" y="6737"/>
                  <a:pt x="12916" y="6737"/>
                </a:cubicBezTo>
                <a:close/>
                <a:moveTo>
                  <a:pt x="9737" y="10141"/>
                </a:moveTo>
                <a:cubicBezTo>
                  <a:pt x="7553" y="10141"/>
                  <a:pt x="5763" y="11728"/>
                  <a:pt x="5763" y="13687"/>
                </a:cubicBezTo>
                <a:cubicBezTo>
                  <a:pt x="5763" y="15646"/>
                  <a:pt x="7553" y="17234"/>
                  <a:pt x="9737" y="17234"/>
                </a:cubicBezTo>
                <a:cubicBezTo>
                  <a:pt x="11921" y="17234"/>
                  <a:pt x="13691" y="15646"/>
                  <a:pt x="13691" y="13687"/>
                </a:cubicBezTo>
                <a:cubicBezTo>
                  <a:pt x="13691" y="11728"/>
                  <a:pt x="11921" y="10141"/>
                  <a:pt x="9737" y="10141"/>
                </a:cubicBezTo>
                <a:close/>
                <a:moveTo>
                  <a:pt x="10333" y="11246"/>
                </a:moveTo>
                <a:cubicBezTo>
                  <a:pt x="11509" y="11246"/>
                  <a:pt x="12459" y="12098"/>
                  <a:pt x="12459" y="13152"/>
                </a:cubicBezTo>
                <a:cubicBezTo>
                  <a:pt x="12459" y="13303"/>
                  <a:pt x="12329" y="13420"/>
                  <a:pt x="12161" y="13420"/>
                </a:cubicBezTo>
                <a:cubicBezTo>
                  <a:pt x="11993" y="13420"/>
                  <a:pt x="11863" y="13303"/>
                  <a:pt x="11863" y="13152"/>
                </a:cubicBezTo>
                <a:cubicBezTo>
                  <a:pt x="11863" y="12399"/>
                  <a:pt x="11173" y="11780"/>
                  <a:pt x="10333" y="11780"/>
                </a:cubicBezTo>
                <a:cubicBezTo>
                  <a:pt x="10165" y="11780"/>
                  <a:pt x="10035" y="11664"/>
                  <a:pt x="10035" y="11513"/>
                </a:cubicBezTo>
                <a:cubicBezTo>
                  <a:pt x="10035" y="11362"/>
                  <a:pt x="10165" y="11246"/>
                  <a:pt x="10333" y="11246"/>
                </a:cubicBezTo>
                <a:close/>
                <a:moveTo>
                  <a:pt x="19613" y="12867"/>
                </a:moveTo>
                <a:cubicBezTo>
                  <a:pt x="19109" y="12867"/>
                  <a:pt x="18699" y="13235"/>
                  <a:pt x="18699" y="13687"/>
                </a:cubicBezTo>
                <a:cubicBezTo>
                  <a:pt x="18699" y="14139"/>
                  <a:pt x="19109" y="14507"/>
                  <a:pt x="19613" y="14507"/>
                </a:cubicBezTo>
                <a:cubicBezTo>
                  <a:pt x="20117" y="14507"/>
                  <a:pt x="20527" y="14139"/>
                  <a:pt x="20527" y="13687"/>
                </a:cubicBezTo>
                <a:cubicBezTo>
                  <a:pt x="20527" y="13235"/>
                  <a:pt x="20117" y="12867"/>
                  <a:pt x="19613" y="12867"/>
                </a:cubicBezTo>
                <a:close/>
                <a:moveTo>
                  <a:pt x="2424" y="15879"/>
                </a:moveTo>
                <a:cubicBezTo>
                  <a:pt x="1080" y="15879"/>
                  <a:pt x="0" y="16848"/>
                  <a:pt x="0" y="18053"/>
                </a:cubicBezTo>
                <a:cubicBezTo>
                  <a:pt x="0" y="19259"/>
                  <a:pt x="1080" y="20246"/>
                  <a:pt x="2424" y="20246"/>
                </a:cubicBezTo>
                <a:cubicBezTo>
                  <a:pt x="3768" y="20246"/>
                  <a:pt x="4868" y="19259"/>
                  <a:pt x="4868" y="18053"/>
                </a:cubicBezTo>
                <a:cubicBezTo>
                  <a:pt x="4868" y="16848"/>
                  <a:pt x="3768" y="15879"/>
                  <a:pt x="2424" y="15879"/>
                </a:cubicBezTo>
                <a:close/>
                <a:moveTo>
                  <a:pt x="18560" y="16147"/>
                </a:moveTo>
                <a:cubicBezTo>
                  <a:pt x="16879" y="16147"/>
                  <a:pt x="15500" y="17366"/>
                  <a:pt x="15500" y="18873"/>
                </a:cubicBezTo>
                <a:cubicBezTo>
                  <a:pt x="15500" y="20380"/>
                  <a:pt x="16879" y="21600"/>
                  <a:pt x="18560" y="21600"/>
                </a:cubicBezTo>
                <a:cubicBezTo>
                  <a:pt x="20240" y="21600"/>
                  <a:pt x="21600" y="20380"/>
                  <a:pt x="21600" y="18873"/>
                </a:cubicBezTo>
                <a:cubicBezTo>
                  <a:pt x="21600" y="17366"/>
                  <a:pt x="20240" y="16147"/>
                  <a:pt x="18560" y="16147"/>
                </a:cubicBezTo>
                <a:close/>
                <a:moveTo>
                  <a:pt x="18997" y="17198"/>
                </a:moveTo>
                <a:cubicBezTo>
                  <a:pt x="19781" y="17200"/>
                  <a:pt x="20426" y="17760"/>
                  <a:pt x="20428" y="18463"/>
                </a:cubicBezTo>
                <a:cubicBezTo>
                  <a:pt x="20426" y="18639"/>
                  <a:pt x="20266" y="18783"/>
                  <a:pt x="20070" y="18784"/>
                </a:cubicBezTo>
                <a:cubicBezTo>
                  <a:pt x="19874" y="18783"/>
                  <a:pt x="19714" y="18639"/>
                  <a:pt x="19712" y="18463"/>
                </a:cubicBezTo>
                <a:cubicBezTo>
                  <a:pt x="19712" y="18112"/>
                  <a:pt x="19388" y="17840"/>
                  <a:pt x="18997" y="17840"/>
                </a:cubicBezTo>
                <a:cubicBezTo>
                  <a:pt x="18800" y="17840"/>
                  <a:pt x="18659" y="17695"/>
                  <a:pt x="18659" y="17519"/>
                </a:cubicBezTo>
                <a:cubicBezTo>
                  <a:pt x="18659" y="17342"/>
                  <a:pt x="18800" y="17198"/>
                  <a:pt x="18997" y="17198"/>
                </a:cubicBezTo>
                <a:close/>
                <a:moveTo>
                  <a:pt x="7452" y="18873"/>
                </a:moveTo>
                <a:cubicBezTo>
                  <a:pt x="6948" y="18873"/>
                  <a:pt x="6538" y="19241"/>
                  <a:pt x="6538" y="19693"/>
                </a:cubicBezTo>
                <a:cubicBezTo>
                  <a:pt x="6538" y="20145"/>
                  <a:pt x="6948" y="20513"/>
                  <a:pt x="7452" y="20513"/>
                </a:cubicBezTo>
                <a:cubicBezTo>
                  <a:pt x="7956" y="20513"/>
                  <a:pt x="8366" y="20145"/>
                  <a:pt x="8366" y="19693"/>
                </a:cubicBezTo>
                <a:cubicBezTo>
                  <a:pt x="8366" y="19241"/>
                  <a:pt x="7956" y="18873"/>
                  <a:pt x="7452" y="188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/>
          <a:p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0436BCE-5438-FF5B-D61B-693ABF2FD03C}"/>
              </a:ext>
            </a:extLst>
          </p:cNvPr>
          <p:cNvSpPr txBox="1"/>
          <p:nvPr/>
        </p:nvSpPr>
        <p:spPr>
          <a:xfrm>
            <a:off x="374073" y="2951019"/>
            <a:ext cx="3491345" cy="830997"/>
          </a:xfrm>
          <a:prstGeom prst="rect">
            <a:avLst/>
          </a:prstGeom>
          <a:noFill/>
        </p:spPr>
        <p:txBody>
          <a:bodyPr spcFirstLastPara="1" wrap="square">
            <a:sp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BÌNH CỦA TAM GIÁC</a:t>
            </a:r>
          </a:p>
        </p:txBody>
      </p:sp>
      <p:pic>
        <p:nvPicPr>
          <p:cNvPr id="74" name="Picture 79">
            <a:extLst>
              <a:ext uri="{FF2B5EF4-FFF2-40B4-BE49-F238E27FC236}">
                <a16:creationId xmlns:a16="http://schemas.microsoft.com/office/drawing/2014/main" id="{F9A1C03C-B2B9-FBB5-3056-6D405C39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63" y="5715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80">
            <a:extLst>
              <a:ext uri="{FF2B5EF4-FFF2-40B4-BE49-F238E27FC236}">
                <a16:creationId xmlns:a16="http://schemas.microsoft.com/office/drawing/2014/main" id="{A5DF72B4-B569-E1A2-F5C2-C84120D3F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79" y="1524000"/>
            <a:ext cx="1314451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81">
            <a:extLst>
              <a:ext uri="{FF2B5EF4-FFF2-40B4-BE49-F238E27FC236}">
                <a16:creationId xmlns:a16="http://schemas.microsoft.com/office/drawing/2014/main" id="{66B95680-1C67-CF17-9598-E1C5AF5D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63" y="2738438"/>
            <a:ext cx="115993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82">
            <a:extLst>
              <a:ext uri="{FF2B5EF4-FFF2-40B4-BE49-F238E27FC236}">
                <a16:creationId xmlns:a16="http://schemas.microsoft.com/office/drawing/2014/main" id="{63E126D2-4CF5-2830-3383-512ABA5AC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63" y="3987802"/>
            <a:ext cx="77893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84">
            <a:extLst>
              <a:ext uri="{FF2B5EF4-FFF2-40B4-BE49-F238E27FC236}">
                <a16:creationId xmlns:a16="http://schemas.microsoft.com/office/drawing/2014/main" id="{F490E429-DF90-78F5-011E-F922F8B0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49" y="2037920"/>
            <a:ext cx="1386416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Straight Connector 90">
            <a:extLst>
              <a:ext uri="{FF2B5EF4-FFF2-40B4-BE49-F238E27FC236}">
                <a16:creationId xmlns:a16="http://schemas.microsoft.com/office/drawing/2014/main" id="{95EF1539-87E3-8AA6-556F-6BF591E63F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1912" y="4391025"/>
            <a:ext cx="1176867" cy="1003300"/>
          </a:xfrm>
          <a:prstGeom prst="line">
            <a:avLst/>
          </a:prstGeom>
          <a:noFill/>
          <a:ln w="38100">
            <a:solidFill>
              <a:srgbClr val="41978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80" name="Rounded Rectangle">
            <a:extLst>
              <a:ext uri="{FF2B5EF4-FFF2-40B4-BE49-F238E27FC236}">
                <a16:creationId xmlns:a16="http://schemas.microsoft.com/office/drawing/2014/main" id="{2321EACB-61F1-1FA6-5E77-AEDD71706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12" y="5191125"/>
            <a:ext cx="5124451" cy="814388"/>
          </a:xfrm>
          <a:prstGeom prst="roundRect">
            <a:avLst>
              <a:gd name="adj" fmla="val 50000"/>
            </a:avLst>
          </a:prstGeom>
          <a:solidFill>
            <a:srgbClr val="0CB1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Oval 7">
            <a:extLst>
              <a:ext uri="{FF2B5EF4-FFF2-40B4-BE49-F238E27FC236}">
                <a16:creationId xmlns:a16="http://schemas.microsoft.com/office/drawing/2014/main" id="{2CA9976A-DA99-A2FE-ED13-BCF97B366B67}"/>
              </a:ext>
            </a:extLst>
          </p:cNvPr>
          <p:cNvSpPr/>
          <p:nvPr/>
        </p:nvSpPr>
        <p:spPr>
          <a:xfrm>
            <a:off x="4078779" y="5145090"/>
            <a:ext cx="1314451" cy="985837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2" name="Oval 8">
            <a:extLst>
              <a:ext uri="{FF2B5EF4-FFF2-40B4-BE49-F238E27FC236}">
                <a16:creationId xmlns:a16="http://schemas.microsoft.com/office/drawing/2014/main" id="{DE8C217F-A521-0225-FD35-2A70D38CE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14" y="5235577"/>
            <a:ext cx="1081617" cy="811213"/>
          </a:xfrm>
          <a:prstGeom prst="ellipse">
            <a:avLst/>
          </a:prstGeom>
          <a:gradFill rotWithShape="0">
            <a:gsLst>
              <a:gs pos="0">
                <a:srgbClr val="0CB100"/>
              </a:gs>
              <a:gs pos="46822">
                <a:srgbClr val="67CE02"/>
              </a:gs>
              <a:gs pos="99075">
                <a:srgbClr val="C3EA03"/>
              </a:gs>
              <a:gs pos="100000">
                <a:srgbClr val="C3EA03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TextBox 52">
            <a:extLst>
              <a:ext uri="{FF2B5EF4-FFF2-40B4-BE49-F238E27FC236}">
                <a16:creationId xmlns:a16="http://schemas.microsoft.com/office/drawing/2014/main" id="{6DAA160F-846D-BADD-C6B5-58D619C03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579" y="5508625"/>
            <a:ext cx="3820584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    </a:t>
            </a:r>
          </a:p>
        </p:txBody>
      </p:sp>
      <p:sp>
        <p:nvSpPr>
          <p:cNvPr id="84" name="TextBox 52">
            <a:extLst>
              <a:ext uri="{FF2B5EF4-FFF2-40B4-BE49-F238E27FC236}">
                <a16:creationId xmlns:a16="http://schemas.microsoft.com/office/drawing/2014/main" id="{25B33345-D07F-FD46-57AB-33D5BB6DF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865" y="5321302"/>
            <a:ext cx="160231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   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811DEAF7-1914-C019-25E9-7BFAB352E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581" y="5391150"/>
            <a:ext cx="9863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72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6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7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7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00"/>
                            </p:stCondLst>
                            <p:childTnLst>
                              <p:par>
                                <p:cTn id="4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9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7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6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3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7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7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4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100"/>
                            </p:stCondLst>
                            <p:childTnLst>
                              <p:par>
                                <p:cTn id="7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8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6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1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8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7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7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2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900"/>
                            </p:stCondLst>
                            <p:childTnLst>
                              <p:par>
                                <p:cTn id="10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0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7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300"/>
                            </p:stCondLst>
                            <p:childTnLst>
                              <p:par>
                                <p:cTn id="1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7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7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9700"/>
                            </p:stCondLst>
                            <p:childTnLst>
                              <p:par>
                                <p:cTn id="1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400"/>
                            </p:stCondLst>
                            <p:childTnLst>
                              <p:par>
                                <p:cTn id="1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1100"/>
                            </p:stCondLst>
                            <p:childTnLst>
                              <p:par>
                                <p:cTn id="1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7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1800"/>
                            </p:stCondLst>
                            <p:childTnLst>
                              <p:par>
                                <p:cTn id="1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5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9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3200"/>
                            </p:stCondLst>
                            <p:childTnLst>
                              <p:par>
                                <p:cTn id="1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3800"/>
                            </p:stCondLst>
                            <p:childTnLst>
                              <p:par>
                                <p:cTn id="14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8" dur="6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4400"/>
                            </p:stCondLst>
                            <p:childTnLst>
                              <p:par>
                                <p:cTn id="1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2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100"/>
                            </p:stCondLst>
                            <p:childTnLst>
                              <p:par>
                                <p:cTn id="1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5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6" dur="7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800"/>
                            </p:stCondLst>
                            <p:childTnLst>
                              <p:par>
                                <p:cTn id="1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7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3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4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7200"/>
                            </p:stCondLst>
                            <p:childTnLst>
                              <p:par>
                                <p:cTn id="1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8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7900"/>
                            </p:stCondLst>
                            <p:childTnLst>
                              <p:par>
                                <p:cTn id="1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2" dur="7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 advAuto="0"/>
      <p:bldP spid="46" grpId="0" animBg="1" advAuto="0"/>
      <p:bldP spid="47" grpId="0" animBg="1" advAuto="0"/>
      <p:bldP spid="51" grpId="0" animBg="1" advAuto="0"/>
      <p:bldP spid="52" grpId="0" animBg="1" advAuto="0"/>
      <p:bldP spid="53" grpId="0" animBg="1" advAuto="0"/>
      <p:bldP spid="54" grpId="0" animBg="1" advAuto="0"/>
      <p:bldP spid="55" grpId="0" animBg="1" advAuto="0"/>
      <p:bldP spid="56" grpId="0" animBg="1" advAuto="0"/>
      <p:bldP spid="57" grpId="0" animBg="1" advAuto="0"/>
      <p:bldP spid="58" grpId="0" animBg="1" advAuto="0"/>
      <p:bldP spid="59" grpId="0" animBg="1" advAuto="0"/>
      <p:bldP spid="62" grpId="0" animBg="1" advAuto="0"/>
      <p:bldP spid="63" grpId="0" animBg="1" advAuto="0"/>
      <p:bldP spid="64" grpId="0" animBg="1" advAuto="0"/>
      <p:bldP spid="65" grpId="0" animBg="1" advAuto="0"/>
      <p:bldP spid="66" grpId="0" animBg="1" advAuto="0"/>
      <p:bldP spid="67" grpId="0" animBg="1" advAuto="0"/>
      <p:bldP spid="68" grpId="0" animBg="1" advAuto="0"/>
      <p:bldP spid="69" grpId="0" animBg="1" advAuto="0"/>
      <p:bldP spid="70" grpId="0" animBg="1" advAuto="0"/>
      <p:bldP spid="71" grpId="0" animBg="1" advAuto="0"/>
      <p:bldP spid="80" grpId="0" animBg="1" advAuto="0"/>
      <p:bldP spid="81" grpId="0" animBg="1" advAuto="0"/>
      <p:bldP spid="82" grpId="0" animBg="1" advAuto="0"/>
      <p:bldP spid="83" grpId="0" animBg="1" advAuto="0"/>
      <p:bldP spid="84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047715" y="642918"/>
            <a:ext cx="476253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324600" y="2541659"/>
            <a:ext cx="4495800" cy="6832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endParaRPr lang="en-US" sz="384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3" y="3511717"/>
            <a:ext cx="3073399" cy="29753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" y="701089"/>
            <a:ext cx="1219208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87795" y="0"/>
            <a:ext cx="8885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2. ĐƯỜNG TRUNG BÌNH CỦA TAM GIÁC</a:t>
            </a:r>
            <a:endParaRPr lang="en-US" sz="3200" dirty="0"/>
          </a:p>
        </p:txBody>
      </p:sp>
      <p:sp>
        <p:nvSpPr>
          <p:cNvPr id="310274" name="Rectangle 2"/>
          <p:cNvSpPr>
            <a:spLocks noChangeArrowheads="1"/>
          </p:cNvSpPr>
          <p:nvPr/>
        </p:nvSpPr>
        <p:spPr bwMode="auto">
          <a:xfrm>
            <a:off x="637309" y="2230582"/>
            <a:ext cx="3129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a)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0273" name="Object 1"/>
          <p:cNvGraphicFramePr>
            <a:graphicFrameLocks noChangeAspect="1"/>
          </p:cNvGraphicFramePr>
          <p:nvPr/>
        </p:nvGraphicFramePr>
        <p:xfrm>
          <a:off x="3657600" y="2105890"/>
          <a:ext cx="1260764" cy="845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73" name="Equation" r:id="rId3" imgW="647419" imgH="393529" progId="Equation.DSMT4">
                  <p:embed/>
                </p:oleObj>
              </mc:Choice>
              <mc:Fallback>
                <p:oleObj name="Equation" r:id="rId3" imgW="647419" imgH="393529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105890"/>
                        <a:ext cx="1260764" cy="8451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75" name="Rectangle 3"/>
          <p:cNvSpPr>
            <a:spLocks noChangeArrowheads="1"/>
          </p:cNvSpPr>
          <p:nvPr/>
        </p:nvSpPr>
        <p:spPr bwMode="auto">
          <a:xfrm>
            <a:off x="823915" y="3643312"/>
            <a:ext cx="28696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minh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0276" name="Object 4"/>
          <p:cNvGraphicFramePr>
            <a:graphicFrameLocks noChangeAspect="1"/>
          </p:cNvGraphicFramePr>
          <p:nvPr/>
        </p:nvGraphicFramePr>
        <p:xfrm>
          <a:off x="3505199" y="4003964"/>
          <a:ext cx="1246909" cy="817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76" name="Equation" r:id="rId5" imgW="571252" imgH="393529" progId="Equation.DSMT4">
                  <p:embed/>
                </p:oleObj>
              </mc:Choice>
              <mc:Fallback>
                <p:oleObj name="Equation" r:id="rId5" imgW="571252" imgH="393529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199" y="4003964"/>
                        <a:ext cx="1246909" cy="8174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/>
          <p:nvPr/>
        </p:nvPicPr>
        <p:blipFill>
          <a:blip r:embed="rId7">
            <a:lum bright="-54000" contrast="100000"/>
          </a:blip>
          <a:srcRect/>
          <a:stretch>
            <a:fillRect/>
          </a:stretch>
        </p:blipFill>
        <p:spPr bwMode="auto">
          <a:xfrm>
            <a:off x="6696074" y="2301154"/>
            <a:ext cx="2780435" cy="240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38168" y="3121166"/>
            <a:ext cx="4637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b)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minh MN // BC</a:t>
            </a:r>
          </a:p>
        </p:txBody>
      </p:sp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437" y="3574329"/>
            <a:ext cx="3103563" cy="3103563"/>
          </a:xfrm>
          <a:prstGeom prst="rect">
            <a:avLst/>
          </a:prstGeom>
        </p:spPr>
      </p:pic>
      <p:grpSp>
        <p:nvGrpSpPr>
          <p:cNvPr id="15" name="Group 3"/>
          <p:cNvGrpSpPr/>
          <p:nvPr/>
        </p:nvGrpSpPr>
        <p:grpSpPr>
          <a:xfrm>
            <a:off x="197389" y="842076"/>
            <a:ext cx="4720975" cy="1097560"/>
            <a:chOff x="5754273" y="2752896"/>
            <a:chExt cx="3699215" cy="107500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273" y="2752896"/>
              <a:ext cx="1075005" cy="107500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632916" y="2932591"/>
              <a:ext cx="26939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HĐKP2 </a:t>
              </a:r>
            </a:p>
          </p:txBody>
        </p:sp>
        <p:sp>
          <p:nvSpPr>
            <p:cNvPr id="18" name="Flowchart: Terminator 17"/>
            <p:cNvSpPr/>
            <p:nvPr/>
          </p:nvSpPr>
          <p:spPr>
            <a:xfrm>
              <a:off x="5809955" y="2771335"/>
              <a:ext cx="3643533" cy="1009993"/>
            </a:xfrm>
            <a:prstGeom prst="flowChartTerminator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/>
      <p:bldP spid="31027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" name="Picture 3" descr="Animat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" y="701089"/>
            <a:ext cx="1219208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87795" y="0"/>
            <a:ext cx="8885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2. ĐƯỜNG TRUNG BÌNH CỦA TAM GIÁC</a:t>
            </a:r>
            <a:endParaRPr lang="en-US" sz="3200" dirty="0"/>
          </a:p>
        </p:txBody>
      </p:sp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9553" name="Object 1"/>
          <p:cNvGraphicFramePr>
            <a:graphicFrameLocks noChangeAspect="1"/>
          </p:cNvGraphicFramePr>
          <p:nvPr/>
        </p:nvGraphicFramePr>
        <p:xfrm>
          <a:off x="6165273" y="2770909"/>
          <a:ext cx="1094509" cy="817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3" name="Equation" r:id="rId3" imgW="583947" imgH="393529" progId="Equation.DSMT4">
                  <p:embed/>
                </p:oleObj>
              </mc:Choice>
              <mc:Fallback>
                <p:oleObj name="Equation" r:id="rId3" imgW="583947" imgH="393529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273" y="2770909"/>
                        <a:ext cx="1094509" cy="8174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039091" y="2729346"/>
            <a:ext cx="972589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  </a:t>
            </a:r>
          </a:p>
          <a:p>
            <a:pPr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     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MN // BC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Thales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MN // BC,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Thales,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27955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9557" name="Object 5"/>
          <p:cNvGraphicFramePr>
            <a:graphicFrameLocks noChangeAspect="1"/>
          </p:cNvGraphicFramePr>
          <p:nvPr/>
        </p:nvGraphicFramePr>
        <p:xfrm>
          <a:off x="2840181" y="3283527"/>
          <a:ext cx="1122218" cy="845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7" name="Equation" r:id="rId5" imgW="545863" imgH="393529" progId="Equation.DSMT4">
                  <p:embed/>
                </p:oleObj>
              </mc:Choice>
              <mc:Fallback>
                <p:oleObj name="Equation" r:id="rId5" imgW="545863" imgH="393529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181" y="3283527"/>
                        <a:ext cx="1122218" cy="8451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56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9559" name="Object 7"/>
          <p:cNvGraphicFramePr>
            <a:graphicFrameLocks noChangeAspect="1"/>
          </p:cNvGraphicFramePr>
          <p:nvPr/>
        </p:nvGraphicFramePr>
        <p:xfrm>
          <a:off x="5237016" y="4059381"/>
          <a:ext cx="1468583" cy="928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9" name="Equation" r:id="rId7" imgW="723586" imgH="393529" progId="Equation.DSMT4">
                  <p:embed/>
                </p:oleObj>
              </mc:Choice>
              <mc:Fallback>
                <p:oleObj name="Equation" r:id="rId7" imgW="723586" imgH="393529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016" y="4059381"/>
                        <a:ext cx="1468583" cy="9282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56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9561" name="Object 9"/>
          <p:cNvGraphicFramePr>
            <a:graphicFrameLocks noChangeAspect="1"/>
          </p:cNvGraphicFramePr>
          <p:nvPr/>
        </p:nvGraphicFramePr>
        <p:xfrm>
          <a:off x="3422073" y="5597237"/>
          <a:ext cx="2119745" cy="858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1" name="Equation" r:id="rId9" imgW="1002865" imgH="393529" progId="Equation.DSMT4">
                  <p:embed/>
                </p:oleObj>
              </mc:Choice>
              <mc:Fallback>
                <p:oleObj name="Equation" r:id="rId9" imgW="1002865" imgH="393529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073" y="5597237"/>
                        <a:ext cx="2119745" cy="8589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3"/>
          <p:cNvGrpSpPr/>
          <p:nvPr/>
        </p:nvGrpSpPr>
        <p:grpSpPr>
          <a:xfrm>
            <a:off x="197390" y="842076"/>
            <a:ext cx="3834284" cy="903597"/>
            <a:chOff x="5754273" y="2752896"/>
            <a:chExt cx="3699215" cy="107500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273" y="2752896"/>
              <a:ext cx="1075005" cy="107500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632916" y="2932591"/>
              <a:ext cx="26939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HĐKP2 </a:t>
              </a:r>
            </a:p>
          </p:txBody>
        </p:sp>
        <p:sp>
          <p:nvSpPr>
            <p:cNvPr id="18" name="Flowchart: Terminator 17"/>
            <p:cNvSpPr/>
            <p:nvPr/>
          </p:nvSpPr>
          <p:spPr>
            <a:xfrm>
              <a:off x="5809955" y="2771335"/>
              <a:ext cx="3643533" cy="1009993"/>
            </a:xfrm>
            <a:prstGeom prst="flowChartTerminator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9" name="Picture 18"/>
          <p:cNvPicPr/>
          <p:nvPr/>
        </p:nvPicPr>
        <p:blipFill>
          <a:blip r:embed="rId12">
            <a:lum bright="-54000" contrast="100000"/>
          </a:blip>
          <a:srcRect/>
          <a:stretch>
            <a:fillRect/>
          </a:stretch>
        </p:blipFill>
        <p:spPr bwMode="auto">
          <a:xfrm>
            <a:off x="7984547" y="1234354"/>
            <a:ext cx="2780435" cy="240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181" y="2769899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 descr="Animat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" y="701089"/>
            <a:ext cx="1219208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87795" y="0"/>
            <a:ext cx="8885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2. ĐƯỜNG TRUNG BÌNH CỦA TAM GIÁC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27514"/>
            <a:ext cx="3241964" cy="7187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7080" y="1055316"/>
            <a:ext cx="69794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734</Words>
  <Application>Microsoft Office PowerPoint</Application>
  <PresentationFormat>Widescreen</PresentationFormat>
  <Paragraphs>99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1_Office Theme</vt:lpstr>
      <vt:lpstr>Equation</vt:lpstr>
      <vt:lpstr>PowerPoint Presentation</vt:lpstr>
      <vt:lpstr>CHÀO MỪNG CÁC EM ĐẾN VỚI TIẾT HỌC!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Thực hành 2. </vt:lpstr>
      <vt:lpstr>Thực hành 2.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Thanh Hung</cp:lastModifiedBy>
  <cp:revision>96</cp:revision>
  <dcterms:created xsi:type="dcterms:W3CDTF">2022-07-26T11:32:53Z</dcterms:created>
  <dcterms:modified xsi:type="dcterms:W3CDTF">2024-08-26T16:58:57Z</dcterms:modified>
</cp:coreProperties>
</file>