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12" r:id="rId2"/>
  </p:sldMasterIdLst>
  <p:notesMasterIdLst>
    <p:notesMasterId r:id="rId29"/>
  </p:notesMasterIdLst>
  <p:sldIdLst>
    <p:sldId id="7083" r:id="rId3"/>
    <p:sldId id="308" r:id="rId4"/>
    <p:sldId id="309" r:id="rId5"/>
    <p:sldId id="347" r:id="rId6"/>
    <p:sldId id="311" r:id="rId7"/>
    <p:sldId id="312" r:id="rId8"/>
    <p:sldId id="348" r:id="rId9"/>
    <p:sldId id="349" r:id="rId10"/>
    <p:sldId id="350" r:id="rId11"/>
    <p:sldId id="351" r:id="rId12"/>
    <p:sldId id="352" r:id="rId13"/>
    <p:sldId id="325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46" r:id="rId24"/>
    <p:sldId id="326" r:id="rId25"/>
    <p:sldId id="337" r:id="rId26"/>
    <p:sldId id="338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7-25T23:05:45.019" idx="1">
    <p:pos x="1366" y="346"/>
    <p:text>slide 3
- Slide 3:  Ký hiệu hoạt động (trong file gợi ý hoặc khác)
điều chỉnh lại font chữ về time new roman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AB00-0334-4D69-B688-86AFFC99F97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2C08-0406-415F-A995-5AAECEC8A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8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EE14D8-CE8D-4635-891D-65FFDD31AA0C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8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* GV sẽ</a:t>
            </a:r>
            <a:r>
              <a:rPr lang="en-US" altLang="en-US" baseline="0"/>
              <a:t> làm thao tác minh hoạ đầu tiên: bấm vào biểu tượng tam giác: “LÊN” cho chú ếch nhảy lên thành và nói: “Chúng ta cùng giải 5 câu hỏi sau đây để giúp chú ếch đến được vị trí cây cờ dành chiến thắng nhé.”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/>
              <a:t>Click vào “c?” để đến câu hỏi; click vào “B?” để chú ếch nhảy lên 1 bậc”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/>
              <a:t>Click vào bức tranh để đi đến slide HĐ Luyện tập tiếp theo</a:t>
            </a:r>
            <a:endParaRPr lang="en-US" altLang="en-US"/>
          </a:p>
        </p:txBody>
      </p:sp>
      <p:sp>
        <p:nvSpPr>
          <p:cNvPr id="148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/>
            <a:fld id="{71B976B7-E8D2-4A2A-9A20-831B42F3ACE0}" type="slidenum">
              <a:rPr lang="en-US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685800"/>
              <a:t>7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3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7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8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7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omments" Target="../comments/comment1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130" y="369846"/>
            <a:ext cx="11716215" cy="6321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8143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5" name="Bent-Up Arrow 4">
            <a:hlinkClick r:id="" action="ppaction://noaction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2507" y="3083478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cm.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cm.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 cm.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 cm.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16389" y="4543759"/>
            <a:ext cx="2090604" cy="209060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00</a:t>
            </a:r>
          </a:p>
        </p:txBody>
      </p: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4913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8149" y="3243263"/>
            <a:ext cx="3554413" cy="2514600"/>
          </a:xfrm>
          <a:prstGeom prst="rect">
            <a:avLst/>
          </a:prstGeom>
          <a:noFill/>
        </p:spPr>
      </p:pic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47858" y="1857376"/>
            <a:ext cx="11453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tam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80.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E, F, P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AB, BC, CA.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 vi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EFP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181 -0.2053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71621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4190" y="78418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5" name="Bent-Up Arrow 4">
            <a:hlinkClick r:id="" action="ppaction://noaction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507" y="1804871"/>
            <a:ext cx="106653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endParaRPr lang="en-US" sz="3733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893" y="4219501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cm.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cm.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7,5 cm.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cm.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86957" y="4600271"/>
            <a:ext cx="2208403" cy="22084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00</a:t>
            </a:r>
          </a:p>
        </p:txBody>
      </p:sp>
      <p:sp>
        <p:nvSpPr>
          <p:cNvPr id="293889" name="Rectangle 1"/>
          <p:cNvSpPr>
            <a:spLocks noChangeArrowheads="1"/>
          </p:cNvSpPr>
          <p:nvPr/>
        </p:nvSpPr>
        <p:spPr bwMode="auto">
          <a:xfrm>
            <a:off x="471488" y="1785938"/>
            <a:ext cx="10801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ΔABC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3cm; M, N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Chu vi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MNCB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4" y="3586162"/>
            <a:ext cx="3643312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3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972 L 0.15494 0.121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7" y="1328058"/>
            <a:ext cx="4841420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5" y="2013287"/>
            <a:ext cx="4126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480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1"/>
          <p:cNvSpPr>
            <a:spLocks noChangeArrowheads="1"/>
          </p:cNvSpPr>
          <p:nvPr/>
        </p:nvSpPr>
        <p:spPr bwMode="auto">
          <a:xfrm>
            <a:off x="1" y="0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1/ SGK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53.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MN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9.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2100263"/>
            <a:ext cx="298608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2014538"/>
            <a:ext cx="2857500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1" y="2171700"/>
            <a:ext cx="2886074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5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1"/>
          <p:cNvSpPr>
            <a:spLocks noChangeArrowheads="1"/>
          </p:cNvSpPr>
          <p:nvPr/>
        </p:nvSpPr>
        <p:spPr bwMode="auto">
          <a:xfrm>
            <a:off x="429491" y="2022764"/>
            <a:ext cx="108800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BC = 2.MN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= 12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BC = 2.MN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2x + 3 = 14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= 5,5.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BC = 2.MN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58=2(5x−1)⇒58=10x−2⇒x=6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417656" y="1039092"/>
            <a:ext cx="2592744" cy="809738"/>
          </a:xfrm>
          <a:prstGeom prst="cloud">
            <a:avLst/>
          </a:prstGeom>
          <a:solidFill>
            <a:srgbClr val="F2C6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GB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458" y="265607"/>
            <a:ext cx="5173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1/ SGK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53.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1"/>
          <p:cNvSpPr>
            <a:spLocks noChangeArrowheads="1"/>
          </p:cNvSpPr>
          <p:nvPr/>
        </p:nvSpPr>
        <p:spPr bwMode="auto">
          <a:xfrm>
            <a:off x="277091" y="914400"/>
            <a:ext cx="1093568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2/ SGK </a:t>
            </a: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PQ (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10)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182" y="2119746"/>
            <a:ext cx="4364182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1745672" y="2493819"/>
            <a:ext cx="86294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 = PB = 8cm; AQ = QC = 7 cm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PQ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3084368" y="4091421"/>
          <a:ext cx="3344140" cy="9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09" name="Equation" r:id="rId2" imgW="1497950" imgH="393529" progId="Equation.DSMT4">
                  <p:embed/>
                </p:oleObj>
              </mc:Choice>
              <mc:Fallback>
                <p:oleObj name="Equation" r:id="rId2" imgW="1497950" imgH="393529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368" y="4091421"/>
                        <a:ext cx="3344140" cy="9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6373091" y="4210051"/>
            <a:ext cx="105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586" y="376443"/>
            <a:ext cx="5729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2/ SGK </a:t>
            </a: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417656" y="1274619"/>
            <a:ext cx="2592744" cy="809738"/>
          </a:xfrm>
          <a:prstGeom prst="cloud">
            <a:avLst/>
          </a:prstGeom>
          <a:solidFill>
            <a:srgbClr val="F2C6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GB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1"/>
          <p:cNvSpPr>
            <a:spLocks noChangeArrowheads="1"/>
          </p:cNvSpPr>
          <p:nvPr/>
        </p:nvSpPr>
        <p:spPr bwMode="auto">
          <a:xfrm>
            <a:off x="0" y="0"/>
            <a:ext cx="11658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3/ SGK </a:t>
            </a: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ô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cm.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PQ, PR, RQ, AB, BC, CA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574474" y="2189018"/>
            <a:ext cx="4447308" cy="367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0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21" y="279461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3/ SGK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1058" name="Object 2"/>
          <p:cNvGraphicFramePr>
            <a:graphicFrameLocks noChangeAspect="1"/>
          </p:cNvGraphicFramePr>
          <p:nvPr/>
        </p:nvGraphicFramePr>
        <p:xfrm>
          <a:off x="1944831" y="1161184"/>
          <a:ext cx="2855769" cy="182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8" name="Equation" r:id="rId2" imgW="1422400" imgH="812800" progId="Equation.DSMT4">
                  <p:embed/>
                </p:oleObj>
              </mc:Choice>
              <mc:Fallback>
                <p:oleObj name="Equation" r:id="rId2" imgW="1422400" imgH="812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831" y="1161184"/>
                        <a:ext cx="2855769" cy="1824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57" name="Object 1"/>
          <p:cNvGraphicFramePr>
            <a:graphicFrameLocks noChangeAspect="1"/>
          </p:cNvGraphicFramePr>
          <p:nvPr/>
        </p:nvGraphicFramePr>
        <p:xfrm>
          <a:off x="1928814" y="3771901"/>
          <a:ext cx="3943350" cy="284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7" name="Equation" r:id="rId4" imgW="1778000" imgH="1206500" progId="Equation.DSMT4">
                  <p:embed/>
                </p:oleObj>
              </mc:Choice>
              <mc:Fallback>
                <p:oleObj name="Equation" r:id="rId4" imgW="1778000" imgH="12065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4" y="3771901"/>
                        <a:ext cx="3943350" cy="284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401782" y="1066800"/>
            <a:ext cx="13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3143251"/>
            <a:ext cx="12184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Q, R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BC, AC,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0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1059" grpId="0"/>
      <p:bldP spid="3010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171450"/>
            <a:ext cx="119328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4/ SGK </a:t>
            </a:r>
            <a:r>
              <a:rPr kumimoji="0" lang="en-US" sz="32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(AB //CD)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BC.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AF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DC (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12).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Tam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FBA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FCK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EF // CD // AB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 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0" y="847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2687780" y="2564389"/>
          <a:ext cx="211974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4" name="Equation" r:id="rId2" imgW="977476" imgH="393529" progId="Equation.DSMT4">
                  <p:embed/>
                </p:oleObj>
              </mc:Choice>
              <mc:Fallback>
                <p:oleObj name="Equation" r:id="rId2" imgW="977476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780" y="2564389"/>
                        <a:ext cx="211974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259" y="2604655"/>
            <a:ext cx="3522085" cy="32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5147" y="1828553"/>
            <a:ext cx="7652005" cy="3606815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706844" y="2824315"/>
            <a:ext cx="7986449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HỌC!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306;p20"/>
          <p:cNvGrpSpPr/>
          <p:nvPr/>
        </p:nvGrpSpPr>
        <p:grpSpPr>
          <a:xfrm rot="889286">
            <a:off x="8854319" y="1449962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15;p20"/>
          <p:cNvGrpSpPr/>
          <p:nvPr/>
        </p:nvGrpSpPr>
        <p:grpSpPr>
          <a:xfrm>
            <a:off x="1928632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9" y="2183466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9" y="2038333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22;p20"/>
          <p:cNvGrpSpPr/>
          <p:nvPr/>
        </p:nvGrpSpPr>
        <p:grpSpPr>
          <a:xfrm>
            <a:off x="10228704" y="4305650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5034465" y="1341545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6" name="Google Shape;440;p20"/>
          <p:cNvGrpSpPr/>
          <p:nvPr/>
        </p:nvGrpSpPr>
        <p:grpSpPr>
          <a:xfrm>
            <a:off x="9658417" y="5743267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016556"/>
      </p:ext>
    </p:extLst>
  </p:cSld>
  <p:clrMapOvr>
    <a:masterClrMapping/>
  </p:clrMapOvr>
  <p:transition spd="slow"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14" name="Object 10"/>
          <p:cNvGraphicFramePr>
            <a:graphicFrameLocks noChangeAspect="1"/>
          </p:cNvGraphicFramePr>
          <p:nvPr/>
        </p:nvGraphicFramePr>
        <p:xfrm>
          <a:off x="1884218" y="2576944"/>
          <a:ext cx="1330036" cy="69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4" name="Equation" r:id="rId2" imgW="533169" imgH="291973" progId="Equation.DSMT4">
                  <p:embed/>
                </p:oleObj>
              </mc:Choice>
              <mc:Fallback>
                <p:oleObj name="Equation" r:id="rId2" imgW="533169" imgH="291973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18" y="2576944"/>
                        <a:ext cx="1330036" cy="692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1039090" y="1814945"/>
            <a:ext cx="6699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FBA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FCK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3200400" y="2608985"/>
            <a:ext cx="3711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đỉnh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1593274" y="3946814"/>
            <a:ext cx="60195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(AB // CD,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le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ΔFBA=ΔFCK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g.c.g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2653" y="32397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FB = FC (</a:t>
            </a:r>
            <a:r>
              <a:rPr lang="en-US" sz="3600" err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gt</a:t>
            </a:r>
            <a:r>
              <a:rPr lang="en-US" sz="360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360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459220" y="914402"/>
            <a:ext cx="2592744" cy="809738"/>
          </a:xfrm>
          <a:prstGeom prst="cloud">
            <a:avLst/>
          </a:prstGeom>
          <a:solidFill>
            <a:srgbClr val="F2C6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GB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221" y="182479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4/ SGK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endParaRPr lang="en-US" sz="360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968" y="1814946"/>
            <a:ext cx="3522085" cy="32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1"/>
          <p:cNvSpPr>
            <a:spLocks noChangeArrowheads="1"/>
          </p:cNvSpPr>
          <p:nvPr/>
        </p:nvSpPr>
        <p:spPr bwMode="auto">
          <a:xfrm>
            <a:off x="193964" y="1634836"/>
            <a:ext cx="119980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 ΔFBA=ΔFCK 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 = FK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ADK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EA = ED, FA = FK,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 // DK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 // CD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EF//CD//AB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154" name="Object 2"/>
          <p:cNvGraphicFramePr>
            <a:graphicFrameLocks noChangeAspect="1"/>
          </p:cNvGraphicFramePr>
          <p:nvPr/>
        </p:nvGraphicFramePr>
        <p:xfrm>
          <a:off x="2202873" y="2216728"/>
          <a:ext cx="4045527" cy="92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82" name="Equation" r:id="rId2" imgW="1726451" imgH="393529" progId="Equation.DSMT4">
                  <p:embed/>
                </p:oleObj>
              </mc:Choice>
              <mc:Fallback>
                <p:oleObj name="Equation" r:id="rId2" imgW="1726451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873" y="2216728"/>
                        <a:ext cx="4045527" cy="928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3" name="Object 1"/>
          <p:cNvGraphicFramePr>
            <a:graphicFrameLocks noChangeAspect="1"/>
          </p:cNvGraphicFramePr>
          <p:nvPr/>
        </p:nvGraphicFramePr>
        <p:xfrm>
          <a:off x="3754581" y="4020416"/>
          <a:ext cx="2937165" cy="125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83" name="Equation" r:id="rId4" imgW="977476" imgH="393529" progId="Equation.DSMT4">
                  <p:embed/>
                </p:oleObj>
              </mc:Choice>
              <mc:Fallback>
                <p:oleObj name="Equation" r:id="rId4" imgW="97747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581" y="4020416"/>
                        <a:ext cx="2937165" cy="1258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360218" y="1579418"/>
            <a:ext cx="9116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EF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ADK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112" y="3216625"/>
            <a:ext cx="7068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err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60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CK = BA (do ΔFBA=ΔFCK) </a:t>
            </a:r>
            <a:r>
              <a:rPr lang="en-US" sz="3600" err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571461" y="1041400"/>
            <a:ext cx="4838739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2003"/>
            <a:ext cx="5994400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13" b="1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413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5" y="3568117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1"/>
          <p:cNvSpPr>
            <a:spLocks noChangeArrowheads="1"/>
          </p:cNvSpPr>
          <p:nvPr/>
        </p:nvSpPr>
        <p:spPr bwMode="auto">
          <a:xfrm>
            <a:off x="0" y="0"/>
            <a:ext cx="120000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6/ SGK </a:t>
            </a:r>
            <a:r>
              <a:rPr kumimoji="0" lang="en-US" sz="36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mái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13.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mái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9782" y="2255694"/>
            <a:ext cx="4461164" cy="274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421" y="1138443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6/ SGK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54.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69818" y="2216727"/>
            <a:ext cx="84335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ABH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AD = BD, BE = EH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ABH </a:t>
            </a:r>
            <a:r>
              <a:rPr kumimoji="0" lang="en-US" sz="32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01" name="Object 1"/>
          <p:cNvGraphicFramePr>
            <a:graphicFrameLocks noChangeAspect="1"/>
          </p:cNvGraphicFramePr>
          <p:nvPr/>
        </p:nvGraphicFramePr>
        <p:xfrm>
          <a:off x="2881744" y="3535507"/>
          <a:ext cx="4475019" cy="120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1" name="Equation" r:id="rId2" imgW="1600200" imgH="393700" progId="Equation.DSMT4">
                  <p:embed/>
                </p:oleObj>
              </mc:Choice>
              <mc:Fallback>
                <p:oleObj name="Equation" r:id="rId2" imgW="1600200" imgH="3937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744" y="3535507"/>
                        <a:ext cx="4475019" cy="1202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7647710" y="3740727"/>
            <a:ext cx="966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(m)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02" grpId="0"/>
      <p:bldP spid="3072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-63374" y="0"/>
            <a:ext cx="12321766" cy="6852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5" y="4343400"/>
            <a:ext cx="2921876" cy="251460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556000" y="482601"/>
            <a:ext cx="77765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4267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1402081" y="1084581"/>
            <a:ext cx="7517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/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nắm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bình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tam </a:t>
            </a:r>
            <a:r>
              <a:rPr lang="en-GB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giác</a:t>
            </a:r>
            <a:r>
              <a:rPr lang="en-GB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200"/>
              <a:t> 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giác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tam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giác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”.</a:t>
            </a:r>
            <a:endParaRPr lang="en-GB" altLang="en-US" sz="32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5,7 </a:t>
            </a:r>
            <a:r>
              <a:rPr lang="en-GB" altLang="en-US" sz="32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20878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1153630" y="2784662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17382" r="20120" b="2"/>
          <a:stretch/>
        </p:blipFill>
        <p:spPr>
          <a:xfrm>
            <a:off x="3458137" y="1905004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7560502" y="2451691"/>
            <a:ext cx="3273940" cy="3730713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8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8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5" y="2743202"/>
            <a:ext cx="2082307" cy="208230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1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4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669872">
            <a:off x="-318078" y="758062"/>
            <a:ext cx="2733846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2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3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 bwMode="auto">
          <a:xfrm>
            <a:off x="838200" y="206476"/>
            <a:ext cx="10515600" cy="6282813"/>
            <a:chOff x="609600" y="861602"/>
            <a:chExt cx="8153400" cy="5933775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861602"/>
              <a:ext cx="8153400" cy="59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86000" y="4278853"/>
              <a:ext cx="5715000" cy="16124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 TRUNG BÌNH CỦA TAM GIÁC</a:t>
              </a:r>
              <a:b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3)</a:t>
              </a:r>
              <a:endParaRPr lang="en-US" sz="15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743869" y="3485574"/>
              <a:ext cx="1885950" cy="610424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u="sng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3600" b="1" i="1" u="sng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2.</a:t>
              </a:r>
              <a:endParaRPr lang="en-US" altLang="en-US" sz="3600" b="1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">
            <a:extLst>
              <a:ext uri="{FF2B5EF4-FFF2-40B4-BE49-F238E27FC236}">
                <a16:creationId xmlns:a16="http://schemas.microsoft.com/office/drawing/2014/main" id="{51CC365D-B7E1-FC86-FAF0-EBC99EA59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12" y="571500"/>
            <a:ext cx="5251451" cy="8143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traight Connector 6">
            <a:extLst>
              <a:ext uri="{FF2B5EF4-FFF2-40B4-BE49-F238E27FC236}">
                <a16:creationId xmlns:a16="http://schemas.microsoft.com/office/drawing/2014/main" id="{E9257733-4341-944C-CA6E-2F924B878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8898" y="1135065"/>
            <a:ext cx="986367" cy="1146175"/>
          </a:xfrm>
          <a:prstGeom prst="line">
            <a:avLst/>
          </a:prstGeom>
          <a:noFill/>
          <a:ln w="38100">
            <a:solidFill>
              <a:srgbClr val="FF8A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B5E0C3F0-5154-E472-EFFE-ADC426C5EEA0}"/>
              </a:ext>
            </a:extLst>
          </p:cNvPr>
          <p:cNvSpPr/>
          <p:nvPr/>
        </p:nvSpPr>
        <p:spPr>
          <a:xfrm>
            <a:off x="4021632" y="455615"/>
            <a:ext cx="1314449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id="{9BC8974D-C433-7278-E331-13E46A55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696" y="561976"/>
            <a:ext cx="1081616" cy="811213"/>
          </a:xfrm>
          <a:prstGeom prst="ellipse">
            <a:avLst/>
          </a:prstGeom>
          <a:solidFill>
            <a:srgbClr val="FFC2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traight Connector 61">
            <a:extLst>
              <a:ext uri="{FF2B5EF4-FFF2-40B4-BE49-F238E27FC236}">
                <a16:creationId xmlns:a16="http://schemas.microsoft.com/office/drawing/2014/main" id="{C22B47D9-1FE7-357B-52A8-DA5982E50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6145" y="2729344"/>
            <a:ext cx="1288473" cy="110838"/>
          </a:xfrm>
          <a:prstGeom prst="line">
            <a:avLst/>
          </a:prstGeom>
          <a:noFill/>
          <a:ln w="38100">
            <a:solidFill>
              <a:srgbClr val="6428A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50" name="Straight Connector 75">
            <a:extLst>
              <a:ext uri="{FF2B5EF4-FFF2-40B4-BE49-F238E27FC236}">
                <a16:creationId xmlns:a16="http://schemas.microsoft.com/office/drawing/2014/main" id="{608C080E-A33E-AD0E-DB23-2D506DB93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047" y="3835402"/>
            <a:ext cx="1130300" cy="430213"/>
          </a:xfrm>
          <a:prstGeom prst="line">
            <a:avLst/>
          </a:prstGeom>
          <a:noFill/>
          <a:ln w="38100">
            <a:solidFill>
              <a:srgbClr val="4FACF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AEAE48A8-48A4-D6A6-69F2-B41383DB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681" y="2278915"/>
            <a:ext cx="6159500" cy="814387"/>
          </a:xfrm>
          <a:prstGeom prst="roundRect">
            <a:avLst>
              <a:gd name="adj" fmla="val 50000"/>
            </a:avLst>
          </a:prstGeom>
          <a:solidFill>
            <a:srgbClr val="8000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457B3ACF-0BF0-FB37-08F6-19F683FFC38B}"/>
              </a:ext>
            </a:extLst>
          </p:cNvPr>
          <p:cNvSpPr/>
          <p:nvPr/>
        </p:nvSpPr>
        <p:spPr>
          <a:xfrm>
            <a:off x="4851365" y="2182075"/>
            <a:ext cx="1424516" cy="985838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id="{E5D46C6D-F8D5-5B49-14B1-A74AC9B1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546" y="2269388"/>
            <a:ext cx="1170517" cy="811212"/>
          </a:xfrm>
          <a:prstGeom prst="ellipse">
            <a:avLst/>
          </a:prstGeom>
          <a:solidFill>
            <a:srgbClr val="AD02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">
            <a:extLst>
              <a:ext uri="{FF2B5EF4-FFF2-40B4-BE49-F238E27FC236}">
                <a16:creationId xmlns:a16="http://schemas.microsoft.com/office/drawing/2014/main" id="{C90EFF32-F1C4-DFC9-0DFA-C0B11A79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848" y="3764100"/>
            <a:ext cx="5653617" cy="814388"/>
          </a:xfrm>
          <a:prstGeom prst="roundRect">
            <a:avLst>
              <a:gd name="adj" fmla="val 50000"/>
            </a:avLst>
          </a:prstGeom>
          <a:solidFill>
            <a:srgbClr val="4FA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A8AE753A-8644-227D-1577-B74FE25B8965}"/>
              </a:ext>
            </a:extLst>
          </p:cNvPr>
          <p:cNvSpPr/>
          <p:nvPr/>
        </p:nvSpPr>
        <p:spPr>
          <a:xfrm>
            <a:off x="4648165" y="3681552"/>
            <a:ext cx="1314449" cy="98742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425CA69E-8A0F-78BC-6DEF-586A121E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348" y="3754577"/>
            <a:ext cx="1081617" cy="811213"/>
          </a:xfrm>
          <a:prstGeom prst="ellipse">
            <a:avLst/>
          </a:prstGeom>
          <a:gradFill rotWithShape="0">
            <a:gsLst>
              <a:gs pos="0">
                <a:srgbClr val="4FACFE"/>
              </a:gs>
              <a:gs pos="2486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3">
            <a:extLst>
              <a:ext uri="{FF2B5EF4-FFF2-40B4-BE49-F238E27FC236}">
                <a16:creationId xmlns:a16="http://schemas.microsoft.com/office/drawing/2014/main" id="{7AD446F2-FD38-2728-1692-5ED500A48DA6}"/>
              </a:ext>
            </a:extLst>
          </p:cNvPr>
          <p:cNvSpPr/>
          <p:nvPr/>
        </p:nvSpPr>
        <p:spPr>
          <a:xfrm>
            <a:off x="285710" y="1246909"/>
            <a:ext cx="3749341" cy="321829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F4CD1665-235F-E8BE-F783-ACBF82B1DD4F}"/>
              </a:ext>
            </a:extLst>
          </p:cNvPr>
          <p:cNvSpPr/>
          <p:nvPr/>
        </p:nvSpPr>
        <p:spPr>
          <a:xfrm>
            <a:off x="429495" y="1427022"/>
            <a:ext cx="3408218" cy="289865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45719" rIns="45719" numCol="1" anchor="ctr">
            <a:prstTxWarp prst="textArchUp">
              <a:avLst>
                <a:gd name="adj" fmla="val 11151750"/>
              </a:avLst>
            </a:prstTxWarp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800" b="1" spc="-300">
                <a:ln w="13462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À I   2</a:t>
            </a:r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E543698B-F73F-2EE7-1F75-EA35B914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065" y="874715"/>
            <a:ext cx="234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    </a:t>
            </a:r>
          </a:p>
        </p:txBody>
      </p:sp>
      <p:sp>
        <p:nvSpPr>
          <p:cNvPr id="63" name="TextBox 52">
            <a:extLst>
              <a:ext uri="{FF2B5EF4-FFF2-40B4-BE49-F238E27FC236}">
                <a16:creationId xmlns:a16="http://schemas.microsoft.com/office/drawing/2014/main" id="{4B1BAD52-33E0-A36C-E6CB-119B8C03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665" y="693738"/>
            <a:ext cx="16023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 </a:t>
            </a:r>
          </a:p>
        </p:txBody>
      </p:sp>
      <p:sp>
        <p:nvSpPr>
          <p:cNvPr id="66" name="TextBox 52">
            <a:extLst>
              <a:ext uri="{FF2B5EF4-FFF2-40B4-BE49-F238E27FC236}">
                <a16:creationId xmlns:a16="http://schemas.microsoft.com/office/drawing/2014/main" id="{611971A8-F114-847A-C5E1-9BDDED97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04" y="2604781"/>
            <a:ext cx="4374275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THỰC HÀNH     </a:t>
            </a: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EF1E41FF-6118-1E2F-8E01-D3BB3CE9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12" y="2413852"/>
            <a:ext cx="17356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68" name="TextBox 52">
            <a:extLst>
              <a:ext uri="{FF2B5EF4-FFF2-40B4-BE49-F238E27FC236}">
                <a16:creationId xmlns:a16="http://schemas.microsoft.com/office/drawing/2014/main" id="{62756DE4-EBD4-D905-FBBE-CD5E8FB3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898" y="4073665"/>
            <a:ext cx="2415116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   </a:t>
            </a:r>
          </a:p>
        </p:txBody>
      </p:sp>
      <p:sp>
        <p:nvSpPr>
          <p:cNvPr id="69" name="TextBox 52">
            <a:extLst>
              <a:ext uri="{FF2B5EF4-FFF2-40B4-BE49-F238E27FC236}">
                <a16:creationId xmlns:a16="http://schemas.microsoft.com/office/drawing/2014/main" id="{C5335E1A-3BC0-69B5-2785-70B6AF73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446" y="3886338"/>
            <a:ext cx="160231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70" name="TextBox 52">
            <a:extLst>
              <a:ext uri="{FF2B5EF4-FFF2-40B4-BE49-F238E27FC236}">
                <a16:creationId xmlns:a16="http://schemas.microsoft.com/office/drawing/2014/main" id="{C70969CB-94B0-BC38-A19A-93A0B66F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48" y="5508625"/>
            <a:ext cx="150283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    </a:t>
            </a:r>
          </a:p>
        </p:txBody>
      </p:sp>
      <p:sp>
        <p:nvSpPr>
          <p:cNvPr id="71" name="TextBox 52">
            <a:extLst>
              <a:ext uri="{FF2B5EF4-FFF2-40B4-BE49-F238E27FC236}">
                <a16:creationId xmlns:a16="http://schemas.microsoft.com/office/drawing/2014/main" id="{DE773C16-49B4-00B4-F9E1-40AD9912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431" y="5487990"/>
            <a:ext cx="16023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72" name="Freeform 110">
            <a:extLst>
              <a:ext uri="{FF2B5EF4-FFF2-40B4-BE49-F238E27FC236}">
                <a16:creationId xmlns:a16="http://schemas.microsoft.com/office/drawing/2014/main" id="{FAC96E4C-4C3E-CAB7-4E8F-68171A81D744}"/>
              </a:ext>
            </a:extLst>
          </p:cNvPr>
          <p:cNvSpPr>
            <a:spLocks/>
          </p:cNvSpPr>
          <p:nvPr/>
        </p:nvSpPr>
        <p:spPr bwMode="auto">
          <a:xfrm>
            <a:off x="5731896" y="5346702"/>
            <a:ext cx="573616" cy="481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6538" y="0"/>
                </a:moveTo>
                <a:cubicBezTo>
                  <a:pt x="5492" y="0"/>
                  <a:pt x="4650" y="756"/>
                  <a:pt x="4650" y="1693"/>
                </a:cubicBezTo>
                <a:cubicBezTo>
                  <a:pt x="4650" y="2630"/>
                  <a:pt x="5492" y="3386"/>
                  <a:pt x="6538" y="3386"/>
                </a:cubicBezTo>
                <a:cubicBezTo>
                  <a:pt x="7583" y="3386"/>
                  <a:pt x="8425" y="2630"/>
                  <a:pt x="8425" y="1693"/>
                </a:cubicBezTo>
                <a:cubicBezTo>
                  <a:pt x="8425" y="756"/>
                  <a:pt x="7583" y="0"/>
                  <a:pt x="6538" y="0"/>
                </a:cubicBezTo>
                <a:close/>
                <a:moveTo>
                  <a:pt x="17944" y="1907"/>
                </a:moveTo>
                <a:cubicBezTo>
                  <a:pt x="16731" y="1907"/>
                  <a:pt x="15738" y="2779"/>
                  <a:pt x="15738" y="3867"/>
                </a:cubicBezTo>
                <a:cubicBezTo>
                  <a:pt x="15738" y="4955"/>
                  <a:pt x="16731" y="5846"/>
                  <a:pt x="17944" y="5846"/>
                </a:cubicBezTo>
                <a:cubicBezTo>
                  <a:pt x="19157" y="5846"/>
                  <a:pt x="20130" y="4955"/>
                  <a:pt x="20130" y="3867"/>
                </a:cubicBezTo>
                <a:cubicBezTo>
                  <a:pt x="20130" y="2779"/>
                  <a:pt x="19157" y="1907"/>
                  <a:pt x="17944" y="1907"/>
                </a:cubicBezTo>
                <a:close/>
                <a:moveTo>
                  <a:pt x="1351" y="2228"/>
                </a:moveTo>
                <a:cubicBezTo>
                  <a:pt x="847" y="2228"/>
                  <a:pt x="457" y="2595"/>
                  <a:pt x="457" y="3048"/>
                </a:cubicBezTo>
                <a:cubicBezTo>
                  <a:pt x="457" y="3500"/>
                  <a:pt x="847" y="3867"/>
                  <a:pt x="1351" y="3867"/>
                </a:cubicBezTo>
                <a:cubicBezTo>
                  <a:pt x="1855" y="3867"/>
                  <a:pt x="2265" y="3500"/>
                  <a:pt x="2265" y="3048"/>
                </a:cubicBezTo>
                <a:cubicBezTo>
                  <a:pt x="2265" y="2595"/>
                  <a:pt x="1855" y="2228"/>
                  <a:pt x="1351" y="2228"/>
                </a:cubicBezTo>
                <a:close/>
                <a:moveTo>
                  <a:pt x="12320" y="5650"/>
                </a:moveTo>
                <a:cubicBezTo>
                  <a:pt x="9800" y="5650"/>
                  <a:pt x="7750" y="7470"/>
                  <a:pt x="7750" y="9731"/>
                </a:cubicBezTo>
                <a:cubicBezTo>
                  <a:pt x="7750" y="9821"/>
                  <a:pt x="7750" y="9920"/>
                  <a:pt x="7750" y="10016"/>
                </a:cubicBezTo>
                <a:cubicBezTo>
                  <a:pt x="10007" y="9031"/>
                  <a:pt x="12732" y="9863"/>
                  <a:pt x="13830" y="11887"/>
                </a:cubicBezTo>
                <a:cubicBezTo>
                  <a:pt x="14091" y="12367"/>
                  <a:pt x="14231" y="12887"/>
                  <a:pt x="14268" y="13420"/>
                </a:cubicBezTo>
                <a:cubicBezTo>
                  <a:pt x="16539" y="12441"/>
                  <a:pt x="17505" y="10004"/>
                  <a:pt x="16414" y="7966"/>
                </a:cubicBezTo>
                <a:cubicBezTo>
                  <a:pt x="15656" y="6552"/>
                  <a:pt x="14069" y="5654"/>
                  <a:pt x="12320" y="5650"/>
                </a:cubicBezTo>
                <a:close/>
                <a:moveTo>
                  <a:pt x="3636" y="5774"/>
                </a:moveTo>
                <a:cubicBezTo>
                  <a:pt x="2124" y="5774"/>
                  <a:pt x="914" y="6877"/>
                  <a:pt x="914" y="8234"/>
                </a:cubicBezTo>
                <a:cubicBezTo>
                  <a:pt x="914" y="9590"/>
                  <a:pt x="2124" y="10693"/>
                  <a:pt x="3636" y="10693"/>
                </a:cubicBezTo>
                <a:cubicBezTo>
                  <a:pt x="5149" y="10693"/>
                  <a:pt x="6379" y="9590"/>
                  <a:pt x="6379" y="8234"/>
                </a:cubicBezTo>
                <a:cubicBezTo>
                  <a:pt x="6379" y="6877"/>
                  <a:pt x="5149" y="5774"/>
                  <a:pt x="3636" y="5774"/>
                </a:cubicBezTo>
                <a:close/>
                <a:moveTo>
                  <a:pt x="4093" y="6737"/>
                </a:moveTo>
                <a:cubicBezTo>
                  <a:pt x="4766" y="6737"/>
                  <a:pt x="5325" y="7221"/>
                  <a:pt x="5325" y="7824"/>
                </a:cubicBezTo>
                <a:cubicBezTo>
                  <a:pt x="5325" y="7974"/>
                  <a:pt x="5176" y="8109"/>
                  <a:pt x="5008" y="8109"/>
                </a:cubicBezTo>
                <a:cubicBezTo>
                  <a:pt x="4840" y="8109"/>
                  <a:pt x="4709" y="7975"/>
                  <a:pt x="4709" y="7824"/>
                </a:cubicBezTo>
                <a:cubicBezTo>
                  <a:pt x="4709" y="7522"/>
                  <a:pt x="4430" y="7289"/>
                  <a:pt x="4093" y="7289"/>
                </a:cubicBezTo>
                <a:cubicBezTo>
                  <a:pt x="3925" y="7289"/>
                  <a:pt x="3795" y="7155"/>
                  <a:pt x="3795" y="7004"/>
                </a:cubicBezTo>
                <a:cubicBezTo>
                  <a:pt x="3795" y="6853"/>
                  <a:pt x="3925" y="6737"/>
                  <a:pt x="4093" y="6737"/>
                </a:cubicBezTo>
                <a:close/>
                <a:moveTo>
                  <a:pt x="12916" y="6737"/>
                </a:moveTo>
                <a:cubicBezTo>
                  <a:pt x="14429" y="6737"/>
                  <a:pt x="15658" y="7840"/>
                  <a:pt x="15659" y="9196"/>
                </a:cubicBezTo>
                <a:cubicBezTo>
                  <a:pt x="15659" y="9347"/>
                  <a:pt x="15528" y="9463"/>
                  <a:pt x="15360" y="9463"/>
                </a:cubicBezTo>
                <a:cubicBezTo>
                  <a:pt x="15192" y="9463"/>
                  <a:pt x="15042" y="9347"/>
                  <a:pt x="15042" y="9196"/>
                </a:cubicBezTo>
                <a:cubicBezTo>
                  <a:pt x="15042" y="8141"/>
                  <a:pt x="14092" y="7289"/>
                  <a:pt x="12916" y="7289"/>
                </a:cubicBezTo>
                <a:cubicBezTo>
                  <a:pt x="12748" y="7289"/>
                  <a:pt x="12618" y="7155"/>
                  <a:pt x="12618" y="7004"/>
                </a:cubicBezTo>
                <a:cubicBezTo>
                  <a:pt x="12618" y="6853"/>
                  <a:pt x="12748" y="6737"/>
                  <a:pt x="12916" y="6737"/>
                </a:cubicBezTo>
                <a:close/>
                <a:moveTo>
                  <a:pt x="9737" y="10141"/>
                </a:moveTo>
                <a:cubicBezTo>
                  <a:pt x="7553" y="10141"/>
                  <a:pt x="5763" y="11728"/>
                  <a:pt x="5763" y="13687"/>
                </a:cubicBezTo>
                <a:cubicBezTo>
                  <a:pt x="5763" y="15646"/>
                  <a:pt x="7553" y="17234"/>
                  <a:pt x="9737" y="17234"/>
                </a:cubicBezTo>
                <a:cubicBezTo>
                  <a:pt x="11921" y="17234"/>
                  <a:pt x="13691" y="15646"/>
                  <a:pt x="13691" y="13687"/>
                </a:cubicBezTo>
                <a:cubicBezTo>
                  <a:pt x="13691" y="11728"/>
                  <a:pt x="11921" y="10141"/>
                  <a:pt x="9737" y="10141"/>
                </a:cubicBezTo>
                <a:close/>
                <a:moveTo>
                  <a:pt x="10333" y="11246"/>
                </a:moveTo>
                <a:cubicBezTo>
                  <a:pt x="11509" y="11246"/>
                  <a:pt x="12459" y="12098"/>
                  <a:pt x="12459" y="13152"/>
                </a:cubicBezTo>
                <a:cubicBezTo>
                  <a:pt x="12459" y="13303"/>
                  <a:pt x="12329" y="13420"/>
                  <a:pt x="12161" y="13420"/>
                </a:cubicBezTo>
                <a:cubicBezTo>
                  <a:pt x="11993" y="13420"/>
                  <a:pt x="11863" y="13303"/>
                  <a:pt x="11863" y="13152"/>
                </a:cubicBezTo>
                <a:cubicBezTo>
                  <a:pt x="11863" y="12399"/>
                  <a:pt x="11173" y="11780"/>
                  <a:pt x="10333" y="11780"/>
                </a:cubicBezTo>
                <a:cubicBezTo>
                  <a:pt x="10165" y="11780"/>
                  <a:pt x="10035" y="11664"/>
                  <a:pt x="10035" y="11513"/>
                </a:cubicBezTo>
                <a:cubicBezTo>
                  <a:pt x="10035" y="11362"/>
                  <a:pt x="10165" y="11246"/>
                  <a:pt x="10333" y="11246"/>
                </a:cubicBezTo>
                <a:close/>
                <a:moveTo>
                  <a:pt x="19613" y="12867"/>
                </a:moveTo>
                <a:cubicBezTo>
                  <a:pt x="19109" y="12867"/>
                  <a:pt x="18699" y="13235"/>
                  <a:pt x="18699" y="13687"/>
                </a:cubicBezTo>
                <a:cubicBezTo>
                  <a:pt x="18699" y="14139"/>
                  <a:pt x="19109" y="14507"/>
                  <a:pt x="19613" y="14507"/>
                </a:cubicBezTo>
                <a:cubicBezTo>
                  <a:pt x="20117" y="14507"/>
                  <a:pt x="20527" y="14139"/>
                  <a:pt x="20527" y="13687"/>
                </a:cubicBezTo>
                <a:cubicBezTo>
                  <a:pt x="20527" y="13235"/>
                  <a:pt x="20117" y="12867"/>
                  <a:pt x="19613" y="12867"/>
                </a:cubicBezTo>
                <a:close/>
                <a:moveTo>
                  <a:pt x="2424" y="15879"/>
                </a:moveTo>
                <a:cubicBezTo>
                  <a:pt x="1080" y="15879"/>
                  <a:pt x="0" y="16848"/>
                  <a:pt x="0" y="18053"/>
                </a:cubicBezTo>
                <a:cubicBezTo>
                  <a:pt x="0" y="19259"/>
                  <a:pt x="1080" y="20246"/>
                  <a:pt x="2424" y="20246"/>
                </a:cubicBezTo>
                <a:cubicBezTo>
                  <a:pt x="3768" y="20246"/>
                  <a:pt x="4868" y="19259"/>
                  <a:pt x="4868" y="18053"/>
                </a:cubicBezTo>
                <a:cubicBezTo>
                  <a:pt x="4868" y="16848"/>
                  <a:pt x="3768" y="15879"/>
                  <a:pt x="2424" y="15879"/>
                </a:cubicBezTo>
                <a:close/>
                <a:moveTo>
                  <a:pt x="18560" y="16147"/>
                </a:moveTo>
                <a:cubicBezTo>
                  <a:pt x="16879" y="16147"/>
                  <a:pt x="15500" y="17366"/>
                  <a:pt x="15500" y="18873"/>
                </a:cubicBezTo>
                <a:cubicBezTo>
                  <a:pt x="15500" y="20380"/>
                  <a:pt x="16879" y="21600"/>
                  <a:pt x="18560" y="21600"/>
                </a:cubicBezTo>
                <a:cubicBezTo>
                  <a:pt x="20240" y="21600"/>
                  <a:pt x="21600" y="20380"/>
                  <a:pt x="21600" y="18873"/>
                </a:cubicBezTo>
                <a:cubicBezTo>
                  <a:pt x="21600" y="17366"/>
                  <a:pt x="20240" y="16147"/>
                  <a:pt x="18560" y="16147"/>
                </a:cubicBezTo>
                <a:close/>
                <a:moveTo>
                  <a:pt x="18997" y="17198"/>
                </a:moveTo>
                <a:cubicBezTo>
                  <a:pt x="19781" y="17200"/>
                  <a:pt x="20426" y="17760"/>
                  <a:pt x="20428" y="18463"/>
                </a:cubicBezTo>
                <a:cubicBezTo>
                  <a:pt x="20426" y="18639"/>
                  <a:pt x="20266" y="18783"/>
                  <a:pt x="20070" y="18784"/>
                </a:cubicBezTo>
                <a:cubicBezTo>
                  <a:pt x="19874" y="18783"/>
                  <a:pt x="19714" y="18639"/>
                  <a:pt x="19712" y="18463"/>
                </a:cubicBezTo>
                <a:cubicBezTo>
                  <a:pt x="19712" y="18112"/>
                  <a:pt x="19388" y="17840"/>
                  <a:pt x="18997" y="17840"/>
                </a:cubicBezTo>
                <a:cubicBezTo>
                  <a:pt x="18800" y="17840"/>
                  <a:pt x="18659" y="17695"/>
                  <a:pt x="18659" y="17519"/>
                </a:cubicBezTo>
                <a:cubicBezTo>
                  <a:pt x="18659" y="17342"/>
                  <a:pt x="18800" y="17198"/>
                  <a:pt x="18997" y="17198"/>
                </a:cubicBezTo>
                <a:close/>
                <a:moveTo>
                  <a:pt x="7452" y="18873"/>
                </a:moveTo>
                <a:cubicBezTo>
                  <a:pt x="6948" y="18873"/>
                  <a:pt x="6538" y="19241"/>
                  <a:pt x="6538" y="19693"/>
                </a:cubicBezTo>
                <a:cubicBezTo>
                  <a:pt x="6538" y="20145"/>
                  <a:pt x="6948" y="20513"/>
                  <a:pt x="7452" y="20513"/>
                </a:cubicBezTo>
                <a:cubicBezTo>
                  <a:pt x="7956" y="20513"/>
                  <a:pt x="8366" y="20145"/>
                  <a:pt x="8366" y="19693"/>
                </a:cubicBezTo>
                <a:cubicBezTo>
                  <a:pt x="8366" y="19241"/>
                  <a:pt x="7956" y="18873"/>
                  <a:pt x="7452" y="188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436BCE-5438-FF5B-D61B-693ABF2FD03C}"/>
              </a:ext>
            </a:extLst>
          </p:cNvPr>
          <p:cNvSpPr txBox="1"/>
          <p:nvPr/>
        </p:nvSpPr>
        <p:spPr>
          <a:xfrm>
            <a:off x="374073" y="2951019"/>
            <a:ext cx="3491345" cy="830997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</a:t>
            </a:r>
          </a:p>
        </p:txBody>
      </p:sp>
      <p:pic>
        <p:nvPicPr>
          <p:cNvPr id="74" name="Picture 79">
            <a:extLst>
              <a:ext uri="{FF2B5EF4-FFF2-40B4-BE49-F238E27FC236}">
                <a16:creationId xmlns:a16="http://schemas.microsoft.com/office/drawing/2014/main" id="{F9A1C03C-B2B9-FBB5-3056-6D405C39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63" y="5715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1">
            <a:extLst>
              <a:ext uri="{FF2B5EF4-FFF2-40B4-BE49-F238E27FC236}">
                <a16:creationId xmlns:a16="http://schemas.microsoft.com/office/drawing/2014/main" id="{66B95680-1C67-CF17-9598-E1C5AF5D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63" y="2253513"/>
            <a:ext cx="115993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2">
            <a:extLst>
              <a:ext uri="{FF2B5EF4-FFF2-40B4-BE49-F238E27FC236}">
                <a16:creationId xmlns:a16="http://schemas.microsoft.com/office/drawing/2014/main" id="{63E126D2-4CF5-2830-3383-512ABA5A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63" y="3779977"/>
            <a:ext cx="7789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4">
            <a:extLst>
              <a:ext uri="{FF2B5EF4-FFF2-40B4-BE49-F238E27FC236}">
                <a16:creationId xmlns:a16="http://schemas.microsoft.com/office/drawing/2014/main" id="{F490E429-DF90-78F5-011E-F922F8B0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49" y="2037920"/>
            <a:ext cx="1386416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Straight Connector 90">
            <a:extLst>
              <a:ext uri="{FF2B5EF4-FFF2-40B4-BE49-F238E27FC236}">
                <a16:creationId xmlns:a16="http://schemas.microsoft.com/office/drawing/2014/main" id="{95EF1539-87E3-8AA6-556F-6BF591E63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912" y="4391025"/>
            <a:ext cx="1176867" cy="1003300"/>
          </a:xfrm>
          <a:prstGeom prst="line">
            <a:avLst/>
          </a:prstGeom>
          <a:noFill/>
          <a:ln w="38100">
            <a:solidFill>
              <a:srgbClr val="41978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80" name="Rounded Rectangle">
            <a:extLst>
              <a:ext uri="{FF2B5EF4-FFF2-40B4-BE49-F238E27FC236}">
                <a16:creationId xmlns:a16="http://schemas.microsoft.com/office/drawing/2014/main" id="{2321EACB-61F1-1FA6-5E77-AEDD71706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12" y="5191125"/>
            <a:ext cx="5124451" cy="814388"/>
          </a:xfrm>
          <a:prstGeom prst="roundRect">
            <a:avLst>
              <a:gd name="adj" fmla="val 50000"/>
            </a:avLst>
          </a:prstGeom>
          <a:solidFill>
            <a:srgbClr val="0CB1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val 7">
            <a:extLst>
              <a:ext uri="{FF2B5EF4-FFF2-40B4-BE49-F238E27FC236}">
                <a16:creationId xmlns:a16="http://schemas.microsoft.com/office/drawing/2014/main" id="{2CA9976A-DA99-A2FE-ED13-BCF97B366B67}"/>
              </a:ext>
            </a:extLst>
          </p:cNvPr>
          <p:cNvSpPr/>
          <p:nvPr/>
        </p:nvSpPr>
        <p:spPr>
          <a:xfrm>
            <a:off x="4078779" y="5145090"/>
            <a:ext cx="1314451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Oval 8">
            <a:extLst>
              <a:ext uri="{FF2B5EF4-FFF2-40B4-BE49-F238E27FC236}">
                <a16:creationId xmlns:a16="http://schemas.microsoft.com/office/drawing/2014/main" id="{DE8C217F-A521-0225-FD35-2A70D38C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14" y="5235577"/>
            <a:ext cx="1081617" cy="811213"/>
          </a:xfrm>
          <a:prstGeom prst="ellipse">
            <a:avLst/>
          </a:prstGeom>
          <a:gradFill rotWithShape="0">
            <a:gsLst>
              <a:gs pos="0">
                <a:srgbClr val="0CB100"/>
              </a:gs>
              <a:gs pos="46822">
                <a:srgbClr val="67CE02"/>
              </a:gs>
              <a:gs pos="99075">
                <a:srgbClr val="C3EA03"/>
              </a:gs>
              <a:gs pos="100000">
                <a:srgbClr val="C3EA03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6DAA160F-846D-BADD-C6B5-58D619C0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79" y="5508625"/>
            <a:ext cx="3820584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    </a:t>
            </a:r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25B33345-D07F-FD46-57AB-33D5BB6D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865" y="5321302"/>
            <a:ext cx="16023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11DEAF7-1914-C019-25E9-7BFAB352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81" y="5391150"/>
            <a:ext cx="9863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6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9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3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7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4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3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900"/>
                            </p:stCondLst>
                            <p:childTnLst>
                              <p:par>
                                <p:cTn id="1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2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9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6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3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dvAuto="0"/>
      <p:bldP spid="46" grpId="0" animBg="1" advAuto="0"/>
      <p:bldP spid="47" grpId="0" animBg="1" advAuto="0"/>
      <p:bldP spid="54" grpId="0" animBg="1" advAuto="0"/>
      <p:bldP spid="55" grpId="0" animBg="1" advAuto="0"/>
      <p:bldP spid="56" grpId="0" animBg="1" advAuto="0"/>
      <p:bldP spid="57" grpId="0" animBg="1" advAuto="0"/>
      <p:bldP spid="58" grpId="0" animBg="1" advAuto="0"/>
      <p:bldP spid="59" grpId="0" animBg="1" advAuto="0"/>
      <p:bldP spid="62" grpId="0" animBg="1" advAuto="0"/>
      <p:bldP spid="63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0" grpId="0" animBg="1" advAuto="0"/>
      <p:bldP spid="71" grpId="0" animBg="1" advAuto="0"/>
      <p:bldP spid="80" grpId="0" animBg="1" advAuto="0"/>
      <p:bldP spid="81" grpId="0" animBg="1" advAuto="0"/>
      <p:bldP spid="82" grpId="0" animBg="1" advAuto="0"/>
      <p:bldP spid="83" grpId="0" animBg="1" advAuto="0"/>
      <p:bldP spid="8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47715" y="642918"/>
            <a:ext cx="476253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9"/>
            <a:ext cx="4495800" cy="6832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840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384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3" y="3511717"/>
            <a:ext cx="3073399" cy="29753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788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7458" name="Picture 3" descr="ECH MOI 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07" y="4177669"/>
            <a:ext cx="4107400" cy="25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rallelogram 6"/>
          <p:cNvSpPr/>
          <p:nvPr/>
        </p:nvSpPr>
        <p:spPr>
          <a:xfrm>
            <a:off x="5857782" y="3040507"/>
            <a:ext cx="1155577" cy="3014709"/>
          </a:xfrm>
          <a:prstGeom prst="parallelogram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400" b="1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147460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521125" y="-228431"/>
            <a:ext cx="7700772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TẦM CAO MỚI</a:t>
            </a:r>
          </a:p>
        </p:txBody>
      </p:sp>
      <p:pic>
        <p:nvPicPr>
          <p:cNvPr id="5" name="Picture 4" descr="ECH-DON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0155" y="5564080"/>
            <a:ext cx="838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4879647" y="6076765"/>
            <a:ext cx="1219199" cy="61551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6746289" y="2802706"/>
            <a:ext cx="1155577" cy="3014709"/>
          </a:xfrm>
          <a:prstGeom prst="parallelogram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  <a:hlinkClick r:id="" action="ppaction://noaction"/>
              </a:rPr>
              <a:t>B2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9" name="Parallelogram 8">
            <a:hlinkClick r:id="" action="ppaction://noaction"/>
          </p:cNvPr>
          <p:cNvSpPr/>
          <p:nvPr/>
        </p:nvSpPr>
        <p:spPr>
          <a:xfrm>
            <a:off x="7609766" y="2614352"/>
            <a:ext cx="1155577" cy="3014709"/>
          </a:xfrm>
          <a:prstGeom prst="parallelogram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B3</a:t>
            </a:r>
          </a:p>
        </p:txBody>
      </p:sp>
      <p:sp>
        <p:nvSpPr>
          <p:cNvPr id="10" name="Parallelogram 9">
            <a:hlinkClick r:id="" action="ppaction://noaction"/>
          </p:cNvPr>
          <p:cNvSpPr/>
          <p:nvPr/>
        </p:nvSpPr>
        <p:spPr>
          <a:xfrm>
            <a:off x="8522630" y="2314851"/>
            <a:ext cx="1155577" cy="3014709"/>
          </a:xfrm>
          <a:prstGeom prst="parallelogram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B4</a:t>
            </a:r>
          </a:p>
        </p:txBody>
      </p:sp>
      <p:sp>
        <p:nvSpPr>
          <p:cNvPr id="17" name="Up Arrow Callout 16">
            <a:hlinkClick r:id="" action="ppaction://noaction"/>
          </p:cNvPr>
          <p:cNvSpPr/>
          <p:nvPr/>
        </p:nvSpPr>
        <p:spPr>
          <a:xfrm>
            <a:off x="6189585" y="5876277"/>
            <a:ext cx="770385" cy="79899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18" name="Up Arrow Callout 17">
            <a:hlinkClick r:id="" action="ppaction://noaction"/>
          </p:cNvPr>
          <p:cNvSpPr/>
          <p:nvPr/>
        </p:nvSpPr>
        <p:spPr>
          <a:xfrm>
            <a:off x="7027662" y="5787501"/>
            <a:ext cx="770385" cy="887767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19" name="Up Arrow Callout 18">
            <a:hlinkClick r:id="" action="ppaction://noaction"/>
          </p:cNvPr>
          <p:cNvSpPr/>
          <p:nvPr/>
        </p:nvSpPr>
        <p:spPr>
          <a:xfrm>
            <a:off x="7888785" y="5432392"/>
            <a:ext cx="641988" cy="124287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20" name="Up Arrow Callout 19">
            <a:hlinkClick r:id="" action="ppaction://noaction"/>
          </p:cNvPr>
          <p:cNvSpPr/>
          <p:nvPr/>
        </p:nvSpPr>
        <p:spPr>
          <a:xfrm>
            <a:off x="8621510" y="5193114"/>
            <a:ext cx="641988" cy="150920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flipH="1">
            <a:off x="9106606" y="1603420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/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 sz="1351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328321" y="1476517"/>
            <a:ext cx="1960959" cy="1960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2428"/>
            <a:ext cx="3069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448676" y="5947716"/>
            <a:ext cx="1436703" cy="574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5 -0.62161 L 0.44357 -0.661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-0.05031 C -0.05521 -0.06266 -0.05486 -0.0747 -0.05469 -0.09476 C -0.05452 -0.11513 -0.05209 -0.1176 -0.05469 -0.17161 C -0.05712 -0.22593 -0.07396 -0.36821 -0.06979 -0.42007 C -0.06563 -0.47223 -0.05209 -0.48272 -0.029 -0.48365 C -0.00573 -0.48457 0.04826 -0.44692 0.06909 -0.42593 C 0.0901 -0.40494 0.0934 -0.38087 0.09687 -0.35649 " pathEditMode="relative" rAng="0" ptsTypes="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35649 L 0.17083 -0.52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-0.52037 L 0.24271 -0.547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-0.54784 L 0.32257 -0.573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57 -0.57346 L 0.3835 -0.621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9550" y="-20045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739924" y="51528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33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là</a:t>
            </a:r>
            <a:br>
              <a:rPr lang="en-US"/>
            </a:b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ent-Up Arrow 4">
            <a:hlinkClick r:id="" action="ppaction://noaction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08262"/>
            <a:ext cx="108477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DE.</a:t>
            </a:r>
            <a:endParaRPr lang="en-US" sz="4800">
              <a:solidFill>
                <a:prstClr val="black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 defTabSz="914377"/>
            <a:r>
              <a:rPr lang="en-US" sz="480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480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914377"/>
            <a:r>
              <a:rPr lang="en-US" sz="480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en-US" sz="480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914377"/>
            <a:r>
              <a:rPr lang="en-US" sz="480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480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480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5487" y="179976"/>
            <a:ext cx="1396063" cy="13960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37776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2" y="2266951"/>
            <a:ext cx="3957638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6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16 -0.01898 L 0.15195 -0.044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754212" y="3495472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3974" y="147014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5" name="Bent-Up Arrow 4">
            <a:hlinkClick r:id="" action="ppaction://noaction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099" y="1753077"/>
            <a:ext cx="100657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I, K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AC.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BC = 8 cm,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IK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420" y="3775001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4 cm. 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4,5 cm.</a:t>
            </a:r>
            <a:endParaRPr lang="en-US" sz="3733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3,5 cm.</a:t>
            </a:r>
          </a:p>
          <a:p>
            <a:pPr algn="just" defTabSz="914377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14 cm.</a:t>
            </a:r>
            <a:endParaRPr lang="en-US" sz="3733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63666" y="4769079"/>
            <a:ext cx="1396063" cy="13960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114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676649"/>
            <a:ext cx="3548063" cy="24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9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 0.25694 L 0.16263 0.05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1064</Words>
  <Application>Microsoft Office PowerPoint</Application>
  <PresentationFormat>Widescreen</PresentationFormat>
  <Paragraphs>203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字魂59号-创粗黑</vt:lpstr>
      <vt:lpstr>1_Office Theme</vt:lpstr>
      <vt:lpstr>1_Office 主题​​</vt:lpstr>
      <vt:lpstr>Equation</vt:lpstr>
      <vt:lpstr>PowerPoint Presentation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VƯƠN LÊN TẦM CAO MỚI</vt:lpstr>
      <vt:lpstr>Câu 1: Chọn câu đúng. Cho hình vẽ sau. Đường trung bình của tam giác ABC là </vt:lpstr>
      <vt:lpstr>Câu 2:</vt:lpstr>
      <vt:lpstr>Câu 3:</vt:lpstr>
      <vt:lpstr>Câu 4: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Thanh Hung</cp:lastModifiedBy>
  <cp:revision>92</cp:revision>
  <dcterms:created xsi:type="dcterms:W3CDTF">2022-07-26T11:32:53Z</dcterms:created>
  <dcterms:modified xsi:type="dcterms:W3CDTF">2024-08-26T16:58:18Z</dcterms:modified>
</cp:coreProperties>
</file>