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7083" r:id="rId2"/>
    <p:sldId id="274" r:id="rId3"/>
    <p:sldId id="256" r:id="rId4"/>
    <p:sldId id="287" r:id="rId5"/>
    <p:sldId id="276" r:id="rId6"/>
    <p:sldId id="257" r:id="rId7"/>
    <p:sldId id="275" r:id="rId8"/>
    <p:sldId id="277" r:id="rId9"/>
    <p:sldId id="264" r:id="rId10"/>
    <p:sldId id="261" r:id="rId11"/>
    <p:sldId id="281" r:id="rId12"/>
    <p:sldId id="283" r:id="rId13"/>
    <p:sldId id="282" r:id="rId14"/>
    <p:sldId id="285" r:id="rId15"/>
    <p:sldId id="284" r:id="rId16"/>
    <p:sldId id="286" r:id="rId17"/>
    <p:sldId id="289" r:id="rId18"/>
    <p:sldId id="288" r:id="rId19"/>
    <p:sldId id="290" r:id="rId20"/>
    <p:sldId id="292" r:id="rId21"/>
    <p:sldId id="291" r:id="rId22"/>
    <p:sldId id="293" r:id="rId23"/>
    <p:sldId id="295" r:id="rId24"/>
    <p:sldId id="297" r:id="rId25"/>
    <p:sldId id="299" r:id="rId26"/>
    <p:sldId id="298" r:id="rId27"/>
  </p:sldIdLst>
  <p:sldSz cx="18288000" cy="10287000"/>
  <p:notesSz cx="6858000" cy="9144000"/>
  <p:embeddedFontLst>
    <p:embeddedFont>
      <p:font typeface=".VnTime" panose="020B7200000000000000" pitchFamily="34" charset="0"/>
      <p:regular r:id="rId28"/>
      <p:bold r:id="rId29"/>
      <p:italic r:id="rId30"/>
      <p:boldItalic r:id="rId31"/>
    </p:embeddedFont>
    <p:embeddedFont>
      <p:font typeface="Arimo" panose="020B0604020202020204" charset="0"/>
      <p:regular r:id="rId32"/>
    </p:embeddedFont>
    <p:embeddedFont>
      <p:font typeface="Cambria Math" panose="02040503050406030204" pitchFamily="18" charset="0"/>
      <p:regular r:id="rId33"/>
    </p:embeddedFont>
    <p:embeddedFont>
      <p:font typeface="Josefin Sans Regular" panose="020B0604020202020204" charset="0"/>
      <p:regular r:id="rId34"/>
    </p:embeddedFont>
    <p:embeddedFont>
      <p:font typeface="Josefin Sans Regular Bold" panose="020B0604020202020204" charset="0"/>
      <p:regular r:id="rId35"/>
    </p:embeddedFont>
    <p:embeddedFont>
      <p:font typeface="Public San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oleObject" Target="../embeddings/oleObject9.bin"/><Relationship Id="rId3" Type="http://schemas.openxmlformats.org/officeDocument/2006/relationships/image" Target="../media/image37.svg"/><Relationship Id="rId21" Type="http://schemas.openxmlformats.org/officeDocument/2006/relationships/image" Target="../media/image51.emf"/><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49.wmf"/><Relationship Id="rId2" Type="http://schemas.openxmlformats.org/officeDocument/2006/relationships/image" Target="../media/image36.png"/><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53.emf"/><Relationship Id="rId5" Type="http://schemas.openxmlformats.org/officeDocument/2006/relationships/image" Target="../media/image39.svg"/><Relationship Id="rId15" Type="http://schemas.openxmlformats.org/officeDocument/2006/relationships/image" Target="../media/image48.emf"/><Relationship Id="rId23" Type="http://schemas.openxmlformats.org/officeDocument/2006/relationships/image" Target="../media/image52.wmf"/><Relationship Id="rId10" Type="http://schemas.openxmlformats.org/officeDocument/2006/relationships/image" Target="../media/image44.png"/><Relationship Id="rId19" Type="http://schemas.openxmlformats.org/officeDocument/2006/relationships/image" Target="../media/image50.wmf"/><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9.wmf"/><Relationship Id="rId3" Type="http://schemas.openxmlformats.org/officeDocument/2006/relationships/image" Target="../media/image54.emf"/><Relationship Id="rId7" Type="http://schemas.openxmlformats.org/officeDocument/2006/relationships/image" Target="../media/image56.e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58.emf"/><Relationship Id="rId5" Type="http://schemas.openxmlformats.org/officeDocument/2006/relationships/image" Target="../media/image55.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57.emf"/><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20.bin"/><Relationship Id="rId5" Type="http://schemas.openxmlformats.org/officeDocument/2006/relationships/image" Target="../media/image62.wmf"/><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image" Target="../media/image64.emf"/><Relationship Id="rId1" Type="http://schemas.openxmlformats.org/officeDocument/2006/relationships/slideLayout" Target="../slideLayouts/slideLayout7.xml"/><Relationship Id="rId6" Type="http://schemas.openxmlformats.org/officeDocument/2006/relationships/image" Target="../media/image66.wmf"/><Relationship Id="rId5" Type="http://schemas.openxmlformats.org/officeDocument/2006/relationships/oleObject" Target="../embeddings/oleObject22.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74.wmf"/><Relationship Id="rId18" Type="http://schemas.openxmlformats.org/officeDocument/2006/relationships/oleObject" Target="../embeddings/oleObject33.bin"/><Relationship Id="rId3" Type="http://schemas.openxmlformats.org/officeDocument/2006/relationships/image" Target="../media/image69.wmf"/><Relationship Id="rId7" Type="http://schemas.openxmlformats.org/officeDocument/2006/relationships/image" Target="../media/image71.wmf"/><Relationship Id="rId12" Type="http://schemas.openxmlformats.org/officeDocument/2006/relationships/oleObject" Target="../embeddings/oleObject30.bin"/><Relationship Id="rId17" Type="http://schemas.openxmlformats.org/officeDocument/2006/relationships/image" Target="../media/image76.wmf"/><Relationship Id="rId2" Type="http://schemas.openxmlformats.org/officeDocument/2006/relationships/oleObject" Target="../embeddings/oleObject25.bin"/><Relationship Id="rId16"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27.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29.bin"/><Relationship Id="rId19" Type="http://schemas.openxmlformats.org/officeDocument/2006/relationships/image" Target="../media/image77.wmf"/><Relationship Id="rId4" Type="http://schemas.openxmlformats.org/officeDocument/2006/relationships/oleObject" Target="../embeddings/oleObject26.bin"/><Relationship Id="rId9" Type="http://schemas.openxmlformats.org/officeDocument/2006/relationships/image" Target="../media/image72.wmf"/><Relationship Id="rId1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34.bin"/><Relationship Id="rId1" Type="http://schemas.openxmlformats.org/officeDocument/2006/relationships/slideLayout" Target="../slideLayouts/slideLayout7.xml"/><Relationship Id="rId6" Type="http://schemas.openxmlformats.org/officeDocument/2006/relationships/oleObject" Target="../embeddings/oleObject36.bin"/><Relationship Id="rId5" Type="http://schemas.openxmlformats.org/officeDocument/2006/relationships/image" Target="../media/image81.wmf"/><Relationship Id="rId4" Type="http://schemas.openxmlformats.org/officeDocument/2006/relationships/oleObject" Target="../embeddings/oleObject35.bin"/><Relationship Id="rId9" Type="http://schemas.openxmlformats.org/officeDocument/2006/relationships/image" Target="../media/image83.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38.bin"/><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89.wmf"/><Relationship Id="rId10" Type="http://schemas.openxmlformats.org/officeDocument/2006/relationships/image" Target="../media/image92.png"/><Relationship Id="rId4" Type="http://schemas.openxmlformats.org/officeDocument/2006/relationships/oleObject" Target="../embeddings/oleObject41.bin"/><Relationship Id="rId9" Type="http://schemas.openxmlformats.org/officeDocument/2006/relationships/image" Target="../media/image91.w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control" Target="../activeX/activeX1.xml"/><Relationship Id="rId5" Type="http://schemas.openxmlformats.org/officeDocument/2006/relationships/image" Target="../media/image93.wmf"/><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oleObject" Target="../embeddings/oleObject44.bin"/><Relationship Id="rId1" Type="http://schemas.openxmlformats.org/officeDocument/2006/relationships/slideLayout" Target="../slideLayouts/slideLayout7.xml"/><Relationship Id="rId5" Type="http://schemas.openxmlformats.org/officeDocument/2006/relationships/image" Target="../media/image95.emf"/><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95.emf"/><Relationship Id="rId1" Type="http://schemas.openxmlformats.org/officeDocument/2006/relationships/slideLayout" Target="../slideLayouts/slideLayout7.xml"/><Relationship Id="rId6" Type="http://schemas.openxmlformats.org/officeDocument/2006/relationships/oleObject" Target="../embeddings/oleObject45.bin"/><Relationship Id="rId5" Type="http://schemas.openxmlformats.org/officeDocument/2006/relationships/image" Target="../media/image94.e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93.wmf"/><Relationship Id="rId2" Type="http://schemas.openxmlformats.org/officeDocument/2006/relationships/control" Target="../activeX/activeX4.xml"/><Relationship Id="rId1" Type="http://schemas.openxmlformats.org/officeDocument/2006/relationships/control" Target="../activeX/activeX3.xml"/><Relationship Id="rId6" Type="http://schemas.openxmlformats.org/officeDocument/2006/relationships/slide" Target="slide19.xml"/><Relationship Id="rId5" Type="http://schemas.openxmlformats.org/officeDocument/2006/relationships/slideLayout" Target="../slideLayouts/slideLayout7.xml"/><Relationship Id="rId4" Type="http://schemas.openxmlformats.org/officeDocument/2006/relationships/control" Target="../activeX/activeX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8.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6.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3.wmf"/><Relationship Id="rId3" Type="http://schemas.openxmlformats.org/officeDocument/2006/relationships/image" Target="../media/image27.svg"/><Relationship Id="rId7" Type="http://schemas.openxmlformats.org/officeDocument/2006/relationships/image" Target="../media/image30.wmf"/><Relationship Id="rId12" Type="http://schemas.openxmlformats.org/officeDocument/2006/relationships/oleObject" Target="../embeddings/oleObject4.bin"/><Relationship Id="rId17" Type="http://schemas.openxmlformats.org/officeDocument/2006/relationships/image" Target="../media/image35.wmf"/><Relationship Id="rId2" Type="http://schemas.openxmlformats.org/officeDocument/2006/relationships/image" Target="../media/image26.png"/><Relationship Id="rId16"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1.bin"/><Relationship Id="rId11" Type="http://schemas.openxmlformats.org/officeDocument/2006/relationships/image" Target="../media/image32.emf"/><Relationship Id="rId5" Type="http://schemas.openxmlformats.org/officeDocument/2006/relationships/image" Target="../media/image29.svg"/><Relationship Id="rId15" Type="http://schemas.openxmlformats.org/officeDocument/2006/relationships/image" Target="../media/image34.wmf"/><Relationship Id="rId10" Type="http://schemas.openxmlformats.org/officeDocument/2006/relationships/oleObject" Target="../embeddings/oleObject3.bin"/><Relationship Id="rId4" Type="http://schemas.openxmlformats.org/officeDocument/2006/relationships/image" Target="../media/image28.png"/><Relationship Id="rId9" Type="http://schemas.openxmlformats.org/officeDocument/2006/relationships/image" Target="../media/image31.emf"/><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777A"/>
        </a:solidFill>
        <a:effectLst/>
      </p:bgPr>
    </p:bg>
    <p:spTree>
      <p:nvGrpSpPr>
        <p:cNvPr id="1" name=""/>
        <p:cNvGrpSpPr/>
        <p:nvPr/>
      </p:nvGrpSpPr>
      <p:grpSpPr>
        <a:xfrm>
          <a:off x="0" y="0"/>
          <a:ext cx="0" cy="0"/>
          <a:chOff x="0" y="0"/>
          <a:chExt cx="0" cy="0"/>
        </a:xfrm>
      </p:grpSpPr>
      <p:grpSp>
        <p:nvGrpSpPr>
          <p:cNvPr id="2" name="Group 2"/>
          <p:cNvGrpSpPr/>
          <p:nvPr/>
        </p:nvGrpSpPr>
        <p:grpSpPr>
          <a:xfrm>
            <a:off x="619432" y="423375"/>
            <a:ext cx="17099025" cy="9244959"/>
            <a:chOff x="0" y="-19050"/>
            <a:chExt cx="4503447" cy="2434886"/>
          </a:xfrm>
        </p:grpSpPr>
        <p:sp>
          <p:nvSpPr>
            <p:cNvPr id="3" name="Freeform 3"/>
            <p:cNvSpPr/>
            <p:nvPr/>
          </p:nvSpPr>
          <p:spPr>
            <a:xfrm>
              <a:off x="0" y="0"/>
              <a:ext cx="4503447" cy="2415836"/>
            </a:xfrm>
            <a:custGeom>
              <a:avLst/>
              <a:gdLst/>
              <a:ahLst/>
              <a:cxnLst/>
              <a:rect l="l" t="t" r="r" b="b"/>
              <a:pathLst>
                <a:path w="4503447" h="2415836">
                  <a:moveTo>
                    <a:pt x="23091" y="0"/>
                  </a:moveTo>
                  <a:lnTo>
                    <a:pt x="4480356" y="0"/>
                  </a:lnTo>
                  <a:cubicBezTo>
                    <a:pt x="4486480" y="0"/>
                    <a:pt x="4492353" y="2433"/>
                    <a:pt x="4496684" y="6763"/>
                  </a:cubicBezTo>
                  <a:cubicBezTo>
                    <a:pt x="4501014" y="11094"/>
                    <a:pt x="4503447" y="16967"/>
                    <a:pt x="4503447" y="23091"/>
                  </a:cubicBezTo>
                  <a:lnTo>
                    <a:pt x="4503447" y="2392745"/>
                  </a:lnTo>
                  <a:cubicBezTo>
                    <a:pt x="4503447" y="2398869"/>
                    <a:pt x="4501014" y="2404743"/>
                    <a:pt x="4496684" y="2409073"/>
                  </a:cubicBezTo>
                  <a:cubicBezTo>
                    <a:pt x="4492353" y="2413403"/>
                    <a:pt x="4486480" y="2415836"/>
                    <a:pt x="4480356" y="2415836"/>
                  </a:cubicBezTo>
                  <a:lnTo>
                    <a:pt x="23091" y="2415836"/>
                  </a:lnTo>
                  <a:cubicBezTo>
                    <a:pt x="16967" y="2415836"/>
                    <a:pt x="11094" y="2413403"/>
                    <a:pt x="6763" y="2409073"/>
                  </a:cubicBezTo>
                  <a:cubicBezTo>
                    <a:pt x="2433" y="2404743"/>
                    <a:pt x="0" y="2398869"/>
                    <a:pt x="0" y="2392745"/>
                  </a:cubicBezTo>
                  <a:lnTo>
                    <a:pt x="0" y="23091"/>
                  </a:lnTo>
                  <a:cubicBezTo>
                    <a:pt x="0" y="16967"/>
                    <a:pt x="2433" y="11094"/>
                    <a:pt x="6763" y="6763"/>
                  </a:cubicBezTo>
                  <a:cubicBezTo>
                    <a:pt x="11094" y="2433"/>
                    <a:pt x="16967" y="0"/>
                    <a:pt x="23091" y="0"/>
                  </a:cubicBezTo>
                  <a:close/>
                </a:path>
              </a:pathLst>
            </a:custGeom>
            <a:solidFill>
              <a:srgbClr val="EBFAFA"/>
            </a:solidFill>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138"/>
                </a:lnSpc>
              </a:pPr>
              <a:endParaRPr/>
            </a:p>
          </p:txBody>
        </p:sp>
      </p:grpSp>
      <p:sp>
        <p:nvSpPr>
          <p:cNvPr id="14" name="Freeform 14"/>
          <p:cNvSpPr/>
          <p:nvPr/>
        </p:nvSpPr>
        <p:spPr>
          <a:xfrm rot="802999">
            <a:off x="14989553" y="8181143"/>
            <a:ext cx="3706239" cy="1495973"/>
          </a:xfrm>
          <a:custGeom>
            <a:avLst/>
            <a:gdLst/>
            <a:ahLst/>
            <a:cxnLst/>
            <a:rect l="l" t="t" r="r" b="b"/>
            <a:pathLst>
              <a:path w="3706239" h="1495973">
                <a:moveTo>
                  <a:pt x="0" y="0"/>
                </a:moveTo>
                <a:lnTo>
                  <a:pt x="3706239" y="0"/>
                </a:lnTo>
                <a:lnTo>
                  <a:pt x="3706239" y="1495973"/>
                </a:lnTo>
                <a:lnTo>
                  <a:pt x="0" y="1495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5" name="Group 15"/>
          <p:cNvGrpSpPr/>
          <p:nvPr/>
        </p:nvGrpSpPr>
        <p:grpSpPr>
          <a:xfrm rot="-5088042">
            <a:off x="15765305" y="7444020"/>
            <a:ext cx="3079175" cy="2256806"/>
            <a:chOff x="0" y="0"/>
            <a:chExt cx="749861" cy="549592"/>
          </a:xfrm>
        </p:grpSpPr>
        <p:sp>
          <p:nvSpPr>
            <p:cNvPr id="16" name="Freeform 16"/>
            <p:cNvSpPr/>
            <p:nvPr/>
          </p:nvSpPr>
          <p:spPr>
            <a:xfrm>
              <a:off x="0" y="0"/>
              <a:ext cx="749861" cy="549592"/>
            </a:xfrm>
            <a:custGeom>
              <a:avLst/>
              <a:gdLst/>
              <a:ahLst/>
              <a:cxnLst/>
              <a:rect l="l" t="t" r="r" b="b"/>
              <a:pathLst>
                <a:path w="749861" h="549592">
                  <a:moveTo>
                    <a:pt x="0" y="0"/>
                  </a:moveTo>
                  <a:lnTo>
                    <a:pt x="749861" y="0"/>
                  </a:lnTo>
                  <a:lnTo>
                    <a:pt x="749861" y="549592"/>
                  </a:lnTo>
                  <a:lnTo>
                    <a:pt x="0" y="549592"/>
                  </a:lnTo>
                  <a:close/>
                </a:path>
              </a:pathLst>
            </a:custGeom>
            <a:solidFill>
              <a:srgbClr val="F8D60D"/>
            </a:solidFill>
          </p:spPr>
        </p:sp>
        <p:sp>
          <p:nvSpPr>
            <p:cNvPr id="17" name="TextBox 17"/>
            <p:cNvSpPr txBox="1"/>
            <p:nvPr/>
          </p:nvSpPr>
          <p:spPr>
            <a:xfrm>
              <a:off x="0" y="-66675"/>
              <a:ext cx="812800" cy="879475"/>
            </a:xfrm>
            <a:prstGeom prst="rect">
              <a:avLst/>
            </a:prstGeom>
          </p:spPr>
          <p:txBody>
            <a:bodyPr lIns="83343" tIns="83343" rIns="83343" bIns="83343" rtlCol="0" anchor="ctr"/>
            <a:lstStyle/>
            <a:p>
              <a:pPr algn="ctr">
                <a:lnSpc>
                  <a:spcPts val="3215"/>
                </a:lnSpc>
              </a:pPr>
              <a:endParaRPr/>
            </a:p>
          </p:txBody>
        </p:sp>
      </p:grpSp>
      <p:sp>
        <p:nvSpPr>
          <p:cNvPr id="18" name="Freeform 18"/>
          <p:cNvSpPr/>
          <p:nvPr/>
        </p:nvSpPr>
        <p:spPr>
          <a:xfrm flipH="1">
            <a:off x="15822561" y="9514042"/>
            <a:ext cx="2745610" cy="1387781"/>
          </a:xfrm>
          <a:custGeom>
            <a:avLst/>
            <a:gdLst/>
            <a:ahLst/>
            <a:cxnLst/>
            <a:rect l="l" t="t" r="r" b="b"/>
            <a:pathLst>
              <a:path w="2745610" h="1387781">
                <a:moveTo>
                  <a:pt x="2745610" y="0"/>
                </a:moveTo>
                <a:lnTo>
                  <a:pt x="0" y="0"/>
                </a:lnTo>
                <a:lnTo>
                  <a:pt x="0" y="1387781"/>
                </a:lnTo>
                <a:lnTo>
                  <a:pt x="2745610" y="1387781"/>
                </a:lnTo>
                <a:lnTo>
                  <a:pt x="274561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311957">
            <a:off x="16774573" y="7897961"/>
            <a:ext cx="1053304" cy="741143"/>
          </a:xfrm>
          <a:custGeom>
            <a:avLst/>
            <a:gdLst/>
            <a:ahLst/>
            <a:cxnLst/>
            <a:rect l="l" t="t" r="r" b="b"/>
            <a:pathLst>
              <a:path w="1053304" h="741143">
                <a:moveTo>
                  <a:pt x="0" y="0"/>
                </a:moveTo>
                <a:lnTo>
                  <a:pt x="1053303" y="0"/>
                </a:lnTo>
                <a:lnTo>
                  <a:pt x="1053303" y="741142"/>
                </a:lnTo>
                <a:lnTo>
                  <a:pt x="0" y="7411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Freeform 38"/>
          <p:cNvSpPr/>
          <p:nvPr/>
        </p:nvSpPr>
        <p:spPr>
          <a:xfrm rot="41429">
            <a:off x="2417993" y="9904311"/>
            <a:ext cx="2634959" cy="1164173"/>
          </a:xfrm>
          <a:custGeom>
            <a:avLst/>
            <a:gdLst/>
            <a:ahLst/>
            <a:cxnLst/>
            <a:rect l="l" t="t" r="r" b="b"/>
            <a:pathLst>
              <a:path w="2634959" h="1164173">
                <a:moveTo>
                  <a:pt x="0" y="0"/>
                </a:moveTo>
                <a:lnTo>
                  <a:pt x="2634960" y="0"/>
                </a:lnTo>
                <a:lnTo>
                  <a:pt x="2634960" y="1164173"/>
                </a:lnTo>
                <a:lnTo>
                  <a:pt x="0" y="11641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39" name="Group 39"/>
          <p:cNvGrpSpPr/>
          <p:nvPr/>
        </p:nvGrpSpPr>
        <p:grpSpPr>
          <a:xfrm rot="-12227">
            <a:off x="2224607" y="7067913"/>
            <a:ext cx="3002850" cy="3002850"/>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8AEBCA"/>
            </a:solidFill>
          </p:spPr>
        </p:sp>
        <p:sp>
          <p:nvSpPr>
            <p:cNvPr id="41" name="TextBox 41"/>
            <p:cNvSpPr txBox="1"/>
            <p:nvPr/>
          </p:nvSpPr>
          <p:spPr>
            <a:xfrm>
              <a:off x="127000" y="146050"/>
              <a:ext cx="558800" cy="615950"/>
            </a:xfrm>
            <a:prstGeom prst="rect">
              <a:avLst/>
            </a:prstGeom>
          </p:spPr>
          <p:txBody>
            <a:bodyPr lIns="88877" tIns="88877" rIns="88877" bIns="88877" rtlCol="0" anchor="ctr"/>
            <a:lstStyle/>
            <a:p>
              <a:pPr algn="ctr">
                <a:lnSpc>
                  <a:spcPts val="3429"/>
                </a:lnSpc>
              </a:pPr>
              <a:endParaRPr/>
            </a:p>
          </p:txBody>
        </p:sp>
      </p:grpSp>
      <p:sp>
        <p:nvSpPr>
          <p:cNvPr id="42" name="Freeform 42"/>
          <p:cNvSpPr/>
          <p:nvPr/>
        </p:nvSpPr>
        <p:spPr>
          <a:xfrm rot="136130">
            <a:off x="975535" y="7980494"/>
            <a:ext cx="5111764" cy="1626470"/>
          </a:xfrm>
          <a:custGeom>
            <a:avLst/>
            <a:gdLst/>
            <a:ahLst/>
            <a:cxnLst/>
            <a:rect l="l" t="t" r="r" b="b"/>
            <a:pathLst>
              <a:path w="5111764" h="1626470">
                <a:moveTo>
                  <a:pt x="0" y="0"/>
                </a:moveTo>
                <a:lnTo>
                  <a:pt x="5111764" y="0"/>
                </a:lnTo>
                <a:lnTo>
                  <a:pt x="5111764" y="1626471"/>
                </a:lnTo>
                <a:lnTo>
                  <a:pt x="0" y="16264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3" name="Freeform 43"/>
          <p:cNvSpPr/>
          <p:nvPr/>
        </p:nvSpPr>
        <p:spPr>
          <a:xfrm rot="-12227">
            <a:off x="3146276" y="8126210"/>
            <a:ext cx="1226516" cy="807271"/>
          </a:xfrm>
          <a:custGeom>
            <a:avLst/>
            <a:gdLst/>
            <a:ahLst/>
            <a:cxnLst/>
            <a:rect l="l" t="t" r="r" b="b"/>
            <a:pathLst>
              <a:path w="1226516" h="807271">
                <a:moveTo>
                  <a:pt x="0" y="0"/>
                </a:moveTo>
                <a:lnTo>
                  <a:pt x="1226516" y="0"/>
                </a:lnTo>
                <a:lnTo>
                  <a:pt x="1226516" y="807271"/>
                </a:lnTo>
                <a:lnTo>
                  <a:pt x="0" y="80727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75" name="Rectangle 74"/>
          <p:cNvSpPr/>
          <p:nvPr/>
        </p:nvSpPr>
        <p:spPr>
          <a:xfrm>
            <a:off x="1371600" y="1334236"/>
            <a:ext cx="4238337" cy="830997"/>
          </a:xfrm>
          <a:prstGeom prst="rect">
            <a:avLst/>
          </a:prstGeom>
        </p:spPr>
        <p:txBody>
          <a:bodyPr wrap="square">
            <a:spAutoFit/>
          </a:bodyPr>
          <a:lstStyle/>
          <a:p>
            <a:pPr algn="just">
              <a:lnSpc>
                <a:spcPct val="150000"/>
              </a:lnSpc>
            </a:pPr>
            <a:r>
              <a:rPr lang="nl-NL" sz="3200" b="1" dirty="0">
                <a:solidFill>
                  <a:srgbClr val="000000"/>
                </a:solidFill>
                <a:latin typeface="Times New Roman" panose="02020603050405020304" pitchFamily="18" charset="0"/>
                <a:ea typeface="Times New Roman" panose="02020603050405020304" pitchFamily="18" charset="0"/>
              </a:rPr>
              <a:t>THỰC HÀNH 1:</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6" name="Object 75"/>
          <p:cNvGraphicFramePr>
            <a:graphicFrameLocks noChangeAspect="1"/>
          </p:cNvGraphicFramePr>
          <p:nvPr>
            <p:extLst>
              <p:ext uri="{D42A27DB-BD31-4B8C-83A1-F6EECF244321}">
                <p14:modId xmlns:p14="http://schemas.microsoft.com/office/powerpoint/2010/main" val="3135318313"/>
              </p:ext>
            </p:extLst>
          </p:nvPr>
        </p:nvGraphicFramePr>
        <p:xfrm>
          <a:off x="3005537" y="3537048"/>
          <a:ext cx="3067050" cy="876300"/>
        </p:xfrm>
        <a:graphic>
          <a:graphicData uri="http://schemas.openxmlformats.org/presentationml/2006/ole">
            <mc:AlternateContent xmlns:mc="http://schemas.openxmlformats.org/markup-compatibility/2006">
              <mc:Choice xmlns:v="urn:schemas-microsoft-com:vml" Requires="v">
                <p:oleObj name="Equation" r:id="rId14" imgW="799533" imgH="228414" progId="Equation.DSMT4">
                  <p:embed/>
                </p:oleObj>
              </mc:Choice>
              <mc:Fallback>
                <p:oleObj name="Equation" r:id="rId14" imgW="799533" imgH="228414" progId="Equation.DSMT4">
                  <p:embed/>
                  <p:pic>
                    <p:nvPicPr>
                      <p:cNvPr id="0" name=""/>
                      <p:cNvPicPr/>
                      <p:nvPr/>
                    </p:nvPicPr>
                    <p:blipFill>
                      <a:blip r:embed="rId15"/>
                      <a:stretch>
                        <a:fillRect/>
                      </a:stretch>
                    </p:blipFill>
                    <p:spPr>
                      <a:xfrm>
                        <a:off x="3005537" y="3537048"/>
                        <a:ext cx="3067050" cy="876300"/>
                      </a:xfrm>
                      <a:prstGeom prst="rect">
                        <a:avLst/>
                      </a:prstGeom>
                    </p:spPr>
                  </p:pic>
                </p:oleObj>
              </mc:Fallback>
            </mc:AlternateContent>
          </a:graphicData>
        </a:graphic>
      </p:graphicFrame>
      <p:graphicFrame>
        <p:nvGraphicFramePr>
          <p:cNvPr id="77" name="Object 76"/>
          <p:cNvGraphicFramePr>
            <a:graphicFrameLocks noChangeAspect="1"/>
          </p:cNvGraphicFramePr>
          <p:nvPr>
            <p:extLst>
              <p:ext uri="{D42A27DB-BD31-4B8C-83A1-F6EECF244321}">
                <p14:modId xmlns:p14="http://schemas.microsoft.com/office/powerpoint/2010/main" val="145229604"/>
              </p:ext>
            </p:extLst>
          </p:nvPr>
        </p:nvGraphicFramePr>
        <p:xfrm>
          <a:off x="2720280" y="4605101"/>
          <a:ext cx="3581400" cy="1227137"/>
        </p:xfrm>
        <a:graphic>
          <a:graphicData uri="http://schemas.openxmlformats.org/presentationml/2006/ole">
            <mc:AlternateContent xmlns:mc="http://schemas.openxmlformats.org/markup-compatibility/2006">
              <mc:Choice xmlns:v="urn:schemas-microsoft-com:vml" Requires="v">
                <p:oleObj name="Equation" r:id="rId16" imgW="609480" imgH="253800" progId="Equation.DSMT4">
                  <p:embed/>
                </p:oleObj>
              </mc:Choice>
              <mc:Fallback>
                <p:oleObj name="Equation" r:id="rId16" imgW="609480" imgH="253800" progId="Equation.DSMT4">
                  <p:embed/>
                  <p:pic>
                    <p:nvPicPr>
                      <p:cNvPr id="0" name=""/>
                      <p:cNvPicPr/>
                      <p:nvPr/>
                    </p:nvPicPr>
                    <p:blipFill>
                      <a:blip r:embed="rId17"/>
                      <a:stretch>
                        <a:fillRect/>
                      </a:stretch>
                    </p:blipFill>
                    <p:spPr>
                      <a:xfrm>
                        <a:off x="2720280" y="4605101"/>
                        <a:ext cx="3581400" cy="1227137"/>
                      </a:xfrm>
                      <a:prstGeom prst="rect">
                        <a:avLst/>
                      </a:prstGeom>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2174656142"/>
              </p:ext>
            </p:extLst>
          </p:nvPr>
        </p:nvGraphicFramePr>
        <p:xfrm>
          <a:off x="2138189" y="5771626"/>
          <a:ext cx="6396212" cy="874770"/>
        </p:xfrm>
        <a:graphic>
          <a:graphicData uri="http://schemas.openxmlformats.org/presentationml/2006/ole">
            <mc:AlternateContent xmlns:mc="http://schemas.openxmlformats.org/markup-compatibility/2006">
              <mc:Choice xmlns:v="urn:schemas-microsoft-com:vml" Requires="v">
                <p:oleObj name="Equation" r:id="rId18" imgW="1485720" imgH="203040" progId="Equation.DSMT4">
                  <p:embed/>
                </p:oleObj>
              </mc:Choice>
              <mc:Fallback>
                <p:oleObj name="Equation" r:id="rId18" imgW="1485720" imgH="203040" progId="Equation.DSMT4">
                  <p:embed/>
                  <p:pic>
                    <p:nvPicPr>
                      <p:cNvPr id="0" name=""/>
                      <p:cNvPicPr/>
                      <p:nvPr/>
                    </p:nvPicPr>
                    <p:blipFill>
                      <a:blip r:embed="rId19"/>
                      <a:stretch>
                        <a:fillRect/>
                      </a:stretch>
                    </p:blipFill>
                    <p:spPr>
                      <a:xfrm>
                        <a:off x="2138189" y="5771626"/>
                        <a:ext cx="6396212" cy="874770"/>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322622781"/>
              </p:ext>
            </p:extLst>
          </p:nvPr>
        </p:nvGraphicFramePr>
        <p:xfrm>
          <a:off x="10402869" y="5008529"/>
          <a:ext cx="4791213" cy="2640984"/>
        </p:xfrm>
        <a:graphic>
          <a:graphicData uri="http://schemas.openxmlformats.org/presentationml/2006/ole">
            <mc:AlternateContent xmlns:mc="http://schemas.openxmlformats.org/markup-compatibility/2006">
              <mc:Choice xmlns:v="urn:schemas-microsoft-com:vml" Requires="v">
                <p:oleObj name="Equation" r:id="rId20" imgW="1503396" imgH="828044" progId="Equation.DSMT4">
                  <p:embed/>
                </p:oleObj>
              </mc:Choice>
              <mc:Fallback>
                <p:oleObj name="Equation" r:id="rId20" imgW="1503396" imgH="828044" progId="Equation.DSMT4">
                  <p:embed/>
                  <p:pic>
                    <p:nvPicPr>
                      <p:cNvPr id="0" name=""/>
                      <p:cNvPicPr/>
                      <p:nvPr/>
                    </p:nvPicPr>
                    <p:blipFill>
                      <a:blip r:embed="rId21"/>
                      <a:stretch>
                        <a:fillRect/>
                      </a:stretch>
                    </p:blipFill>
                    <p:spPr>
                      <a:xfrm>
                        <a:off x="10402869" y="5008529"/>
                        <a:ext cx="4791213" cy="2640984"/>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545079611"/>
              </p:ext>
            </p:extLst>
          </p:nvPr>
        </p:nvGraphicFramePr>
        <p:xfrm>
          <a:off x="1648716" y="2628568"/>
          <a:ext cx="6228423" cy="818333"/>
        </p:xfrm>
        <a:graphic>
          <a:graphicData uri="http://schemas.openxmlformats.org/presentationml/2006/ole">
            <mc:AlternateContent xmlns:mc="http://schemas.openxmlformats.org/markup-compatibility/2006">
              <mc:Choice xmlns:v="urn:schemas-microsoft-com:vml" Requires="v">
                <p:oleObj name="Equation" r:id="rId22" imgW="1739880" imgH="228600" progId="Equation.DSMT4">
                  <p:embed/>
                </p:oleObj>
              </mc:Choice>
              <mc:Fallback>
                <p:oleObj name="Equation" r:id="rId22" imgW="1739880" imgH="228600" progId="Equation.DSMT4">
                  <p:embed/>
                  <p:pic>
                    <p:nvPicPr>
                      <p:cNvPr id="0" name=""/>
                      <p:cNvPicPr/>
                      <p:nvPr/>
                    </p:nvPicPr>
                    <p:blipFill>
                      <a:blip r:embed="rId23"/>
                      <a:stretch>
                        <a:fillRect/>
                      </a:stretch>
                    </p:blipFill>
                    <p:spPr>
                      <a:xfrm>
                        <a:off x="1648716" y="2628568"/>
                        <a:ext cx="6228423" cy="818333"/>
                      </a:xfrm>
                      <a:prstGeom prst="rect">
                        <a:avLst/>
                      </a:prstGeom>
                    </p:spPr>
                  </p:pic>
                </p:oleObj>
              </mc:Fallback>
            </mc:AlternateContent>
          </a:graphicData>
        </a:graphic>
      </p:graphicFrame>
      <p:pic>
        <p:nvPicPr>
          <p:cNvPr id="82" name="Picture 81"/>
          <p:cNvPicPr>
            <a:picLocks noChangeAspect="1"/>
          </p:cNvPicPr>
          <p:nvPr/>
        </p:nvPicPr>
        <p:blipFill>
          <a:blip r:embed="rId24"/>
          <a:stretch>
            <a:fillRect/>
          </a:stretch>
        </p:blipFill>
        <p:spPr>
          <a:xfrm>
            <a:off x="10030327" y="905464"/>
            <a:ext cx="6383440" cy="3699637"/>
          </a:xfrm>
          <a:prstGeom prst="rect">
            <a:avLst/>
          </a:prstGeom>
        </p:spPr>
      </p:pic>
      <p:cxnSp>
        <p:nvCxnSpPr>
          <p:cNvPr id="6" name="Straight Connector 5"/>
          <p:cNvCxnSpPr/>
          <p:nvPr/>
        </p:nvCxnSpPr>
        <p:spPr>
          <a:xfrm>
            <a:off x="9067800" y="905464"/>
            <a:ext cx="152400" cy="860857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571500"/>
            <a:ext cx="17099025" cy="9244959"/>
            <a:chOff x="0" y="-19050"/>
            <a:chExt cx="4503447" cy="2434886"/>
          </a:xfrm>
        </p:grpSpPr>
        <p:sp>
          <p:nvSpPr>
            <p:cNvPr id="3" name="Freeform 3"/>
            <p:cNvSpPr/>
            <p:nvPr/>
          </p:nvSpPr>
          <p:spPr>
            <a:xfrm>
              <a:off x="0" y="0"/>
              <a:ext cx="4503447" cy="2415836"/>
            </a:xfrm>
            <a:custGeom>
              <a:avLst/>
              <a:gdLst/>
              <a:ahLst/>
              <a:cxnLst/>
              <a:rect l="l" t="t" r="r" b="b"/>
              <a:pathLst>
                <a:path w="4503447" h="2415836">
                  <a:moveTo>
                    <a:pt x="23091" y="0"/>
                  </a:moveTo>
                  <a:lnTo>
                    <a:pt x="4480356" y="0"/>
                  </a:lnTo>
                  <a:cubicBezTo>
                    <a:pt x="4486480" y="0"/>
                    <a:pt x="4492353" y="2433"/>
                    <a:pt x="4496684" y="6763"/>
                  </a:cubicBezTo>
                  <a:cubicBezTo>
                    <a:pt x="4501014" y="11094"/>
                    <a:pt x="4503447" y="16967"/>
                    <a:pt x="4503447" y="23091"/>
                  </a:cubicBezTo>
                  <a:lnTo>
                    <a:pt x="4503447" y="2392745"/>
                  </a:lnTo>
                  <a:cubicBezTo>
                    <a:pt x="4503447" y="2398869"/>
                    <a:pt x="4501014" y="2404743"/>
                    <a:pt x="4496684" y="2409073"/>
                  </a:cubicBezTo>
                  <a:cubicBezTo>
                    <a:pt x="4492353" y="2413403"/>
                    <a:pt x="4486480" y="2415836"/>
                    <a:pt x="4480356" y="2415836"/>
                  </a:cubicBezTo>
                  <a:lnTo>
                    <a:pt x="23091" y="2415836"/>
                  </a:lnTo>
                  <a:cubicBezTo>
                    <a:pt x="16967" y="2415836"/>
                    <a:pt x="11094" y="2413403"/>
                    <a:pt x="6763" y="2409073"/>
                  </a:cubicBezTo>
                  <a:cubicBezTo>
                    <a:pt x="2433" y="2404743"/>
                    <a:pt x="0" y="2398869"/>
                    <a:pt x="0" y="2392745"/>
                  </a:cubicBezTo>
                  <a:lnTo>
                    <a:pt x="0" y="23091"/>
                  </a:lnTo>
                  <a:cubicBezTo>
                    <a:pt x="0" y="16967"/>
                    <a:pt x="2433" y="11094"/>
                    <a:pt x="6763" y="6763"/>
                  </a:cubicBezTo>
                  <a:cubicBezTo>
                    <a:pt x="11094" y="2433"/>
                    <a:pt x="16967" y="0"/>
                    <a:pt x="23091" y="0"/>
                  </a:cubicBezTo>
                  <a:close/>
                </a:path>
              </a:pathLst>
            </a:custGeom>
            <a:solidFill>
              <a:srgbClr val="EBFAFA"/>
            </a:solidFill>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138"/>
                </a:lnSpc>
              </a:pPr>
              <a:endParaRPr/>
            </a:p>
          </p:txBody>
        </p:sp>
      </p:grpSp>
      <p:sp>
        <p:nvSpPr>
          <p:cNvPr id="6" name="Rectangle 5"/>
          <p:cNvSpPr/>
          <p:nvPr/>
        </p:nvSpPr>
        <p:spPr>
          <a:xfrm>
            <a:off x="9525000" y="996568"/>
            <a:ext cx="5791200" cy="1569660"/>
          </a:xfrm>
          <a:prstGeom prst="rect">
            <a:avLst/>
          </a:prstGeom>
        </p:spPr>
        <p:txBody>
          <a:bodyPr wrap="square">
            <a:spAutoFit/>
          </a:bodyPr>
          <a:lstStyle/>
          <a:p>
            <a:r>
              <a:rPr lang="nl-NL" sz="3200" dirty="0">
                <a:solidFill>
                  <a:srgbClr val="000000"/>
                </a:solidFill>
                <a:latin typeface="Times New Roman" panose="02020603050405020304" pitchFamily="18" charset="0"/>
                <a:ea typeface="Arial" panose="020B0604020202020204" pitchFamily="34" charset="0"/>
              </a:rPr>
              <a:t>Cùng một thời điểm, ánh sáng mặt trời tạo với mặt đất những góc bằng nhau nên </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1139547010"/>
              </p:ext>
            </p:extLst>
          </p:nvPr>
        </p:nvGraphicFramePr>
        <p:xfrm>
          <a:off x="12818835" y="1974003"/>
          <a:ext cx="1466850" cy="800100"/>
        </p:xfrm>
        <a:graphic>
          <a:graphicData uri="http://schemas.openxmlformats.org/presentationml/2006/ole">
            <mc:AlternateContent xmlns:mc="http://schemas.openxmlformats.org/markup-compatibility/2006">
              <mc:Choice xmlns:v="urn:schemas-microsoft-com:vml" Requires="v">
                <p:oleObj name="Equation" r:id="rId2" imgW="418649" imgH="228414" progId="Equation.DSMT4">
                  <p:embed/>
                </p:oleObj>
              </mc:Choice>
              <mc:Fallback>
                <p:oleObj name="Equation" r:id="rId2" imgW="418649" imgH="228414" progId="Equation.DSMT4">
                  <p:embed/>
                  <p:pic>
                    <p:nvPicPr>
                      <p:cNvPr id="0" name=""/>
                      <p:cNvPicPr/>
                      <p:nvPr/>
                    </p:nvPicPr>
                    <p:blipFill>
                      <a:blip r:embed="rId3"/>
                      <a:stretch>
                        <a:fillRect/>
                      </a:stretch>
                    </p:blipFill>
                    <p:spPr>
                      <a:xfrm>
                        <a:off x="12818835" y="1974003"/>
                        <a:ext cx="1466850" cy="800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99651650"/>
              </p:ext>
            </p:extLst>
          </p:nvPr>
        </p:nvGraphicFramePr>
        <p:xfrm>
          <a:off x="9826439" y="3267507"/>
          <a:ext cx="6331321" cy="893833"/>
        </p:xfrm>
        <a:graphic>
          <a:graphicData uri="http://schemas.openxmlformats.org/presentationml/2006/ole">
            <mc:AlternateContent xmlns:mc="http://schemas.openxmlformats.org/markup-compatibility/2006">
              <mc:Choice xmlns:v="urn:schemas-microsoft-com:vml" Requires="v">
                <p:oleObj name="Equation" r:id="rId4" imgW="1484693" imgH="209349" progId="Equation.DSMT4">
                  <p:embed/>
                </p:oleObj>
              </mc:Choice>
              <mc:Fallback>
                <p:oleObj name="Equation" r:id="rId4" imgW="1484693" imgH="209349" progId="Equation.DSMT4">
                  <p:embed/>
                  <p:pic>
                    <p:nvPicPr>
                      <p:cNvPr id="0" name=""/>
                      <p:cNvPicPr/>
                      <p:nvPr/>
                    </p:nvPicPr>
                    <p:blipFill>
                      <a:blip r:embed="rId5"/>
                      <a:stretch>
                        <a:fillRect/>
                      </a:stretch>
                    </p:blipFill>
                    <p:spPr>
                      <a:xfrm>
                        <a:off x="9826439" y="3267507"/>
                        <a:ext cx="6331321" cy="89383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00958358"/>
              </p:ext>
            </p:extLst>
          </p:nvPr>
        </p:nvGraphicFramePr>
        <p:xfrm>
          <a:off x="10097760" y="4166663"/>
          <a:ext cx="5334000" cy="1068169"/>
        </p:xfrm>
        <a:graphic>
          <a:graphicData uri="http://schemas.openxmlformats.org/presentationml/2006/ole">
            <mc:AlternateContent xmlns:mc="http://schemas.openxmlformats.org/markup-compatibility/2006">
              <mc:Choice xmlns:v="urn:schemas-microsoft-com:vml" Requires="v">
                <p:oleObj name="Equation" r:id="rId6" imgW="1237244" imgH="247478" progId="Equation.DSMT4">
                  <p:embed/>
                </p:oleObj>
              </mc:Choice>
              <mc:Fallback>
                <p:oleObj name="Equation" r:id="rId6" imgW="1237244" imgH="247478" progId="Equation.DSMT4">
                  <p:embed/>
                  <p:pic>
                    <p:nvPicPr>
                      <p:cNvPr id="0" name=""/>
                      <p:cNvPicPr/>
                      <p:nvPr/>
                    </p:nvPicPr>
                    <p:blipFill>
                      <a:blip r:embed="rId7"/>
                      <a:stretch>
                        <a:fillRect/>
                      </a:stretch>
                    </p:blipFill>
                    <p:spPr>
                      <a:xfrm>
                        <a:off x="10097760" y="4166663"/>
                        <a:ext cx="5334000" cy="106816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95565612"/>
              </p:ext>
            </p:extLst>
          </p:nvPr>
        </p:nvGraphicFramePr>
        <p:xfrm>
          <a:off x="9851839" y="5442707"/>
          <a:ext cx="6031131" cy="790575"/>
        </p:xfrm>
        <a:graphic>
          <a:graphicData uri="http://schemas.openxmlformats.org/presentationml/2006/ole">
            <mc:AlternateContent xmlns:mc="http://schemas.openxmlformats.org/markup-compatibility/2006">
              <mc:Choice xmlns:v="urn:schemas-microsoft-com:vml" Requires="v">
                <p:oleObj name="Equation" r:id="rId8" imgW="1598706" imgH="209349" progId="Equation.DSMT4">
                  <p:embed/>
                </p:oleObj>
              </mc:Choice>
              <mc:Fallback>
                <p:oleObj name="Equation" r:id="rId8" imgW="1598706" imgH="209349" progId="Equation.DSMT4">
                  <p:embed/>
                  <p:pic>
                    <p:nvPicPr>
                      <p:cNvPr id="0" name=""/>
                      <p:cNvPicPr/>
                      <p:nvPr/>
                    </p:nvPicPr>
                    <p:blipFill>
                      <a:blip r:embed="rId9"/>
                      <a:stretch>
                        <a:fillRect/>
                      </a:stretch>
                    </p:blipFill>
                    <p:spPr>
                      <a:xfrm>
                        <a:off x="9851839" y="5442707"/>
                        <a:ext cx="6031131" cy="7905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30122598"/>
              </p:ext>
            </p:extLst>
          </p:nvPr>
        </p:nvGraphicFramePr>
        <p:xfrm>
          <a:off x="9851839" y="6530005"/>
          <a:ext cx="2743200" cy="1266092"/>
        </p:xfrm>
        <a:graphic>
          <a:graphicData uri="http://schemas.openxmlformats.org/presentationml/2006/ole">
            <mc:AlternateContent xmlns:mc="http://schemas.openxmlformats.org/markup-compatibility/2006">
              <mc:Choice xmlns:v="urn:schemas-microsoft-com:vml" Requires="v">
                <p:oleObj name="Equation" r:id="rId10" imgW="866071" imgH="399634" progId="Equation.DSMT4">
                  <p:embed/>
                </p:oleObj>
              </mc:Choice>
              <mc:Fallback>
                <p:oleObj name="Equation" r:id="rId10" imgW="866071" imgH="399634" progId="Equation.DSMT4">
                  <p:embed/>
                  <p:pic>
                    <p:nvPicPr>
                      <p:cNvPr id="0" name=""/>
                      <p:cNvPicPr/>
                      <p:nvPr/>
                    </p:nvPicPr>
                    <p:blipFill>
                      <a:blip r:embed="rId11"/>
                      <a:stretch>
                        <a:fillRect/>
                      </a:stretch>
                    </p:blipFill>
                    <p:spPr>
                      <a:xfrm>
                        <a:off x="9851839" y="6530005"/>
                        <a:ext cx="2743200" cy="126609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94533600"/>
              </p:ext>
            </p:extLst>
          </p:nvPr>
        </p:nvGraphicFramePr>
        <p:xfrm>
          <a:off x="9843760" y="7868427"/>
          <a:ext cx="2921000" cy="2282031"/>
        </p:xfrm>
        <a:graphic>
          <a:graphicData uri="http://schemas.openxmlformats.org/presentationml/2006/ole">
            <mc:AlternateContent xmlns:mc="http://schemas.openxmlformats.org/markup-compatibility/2006">
              <mc:Choice xmlns:v="urn:schemas-microsoft-com:vml" Requires="v">
                <p:oleObj name="Equation" r:id="rId12" imgW="812520" imgH="634680" progId="Equation.DSMT4">
                  <p:embed/>
                </p:oleObj>
              </mc:Choice>
              <mc:Fallback>
                <p:oleObj name="Equation" r:id="rId12" imgW="812520" imgH="634680" progId="Equation.DSMT4">
                  <p:embed/>
                  <p:pic>
                    <p:nvPicPr>
                      <p:cNvPr id="0" name=""/>
                      <p:cNvPicPr/>
                      <p:nvPr/>
                    </p:nvPicPr>
                    <p:blipFill>
                      <a:blip r:embed="rId13"/>
                      <a:stretch>
                        <a:fillRect/>
                      </a:stretch>
                    </p:blipFill>
                    <p:spPr>
                      <a:xfrm>
                        <a:off x="9843760" y="7868427"/>
                        <a:ext cx="2921000" cy="2282031"/>
                      </a:xfrm>
                      <a:prstGeom prst="rect">
                        <a:avLst/>
                      </a:prstGeom>
                    </p:spPr>
                  </p:pic>
                </p:oleObj>
              </mc:Fallback>
            </mc:AlternateContent>
          </a:graphicData>
        </a:graphic>
      </p:graphicFrame>
      <p:pic>
        <p:nvPicPr>
          <p:cNvPr id="32" name="Picture 31"/>
          <p:cNvPicPr/>
          <p:nvPr/>
        </p:nvPicPr>
        <p:blipFill>
          <a:blip r:embed="rId14">
            <a:extLst>
              <a:ext uri="{28A0092B-C50C-407E-A947-70E740481C1C}">
                <a14:useLocalDpi xmlns:a14="http://schemas.microsoft.com/office/drawing/2010/main" val="0"/>
              </a:ext>
            </a:extLst>
          </a:blip>
          <a:stretch>
            <a:fillRect/>
          </a:stretch>
        </p:blipFill>
        <p:spPr>
          <a:xfrm>
            <a:off x="112074" y="322531"/>
            <a:ext cx="8988365" cy="9032881"/>
          </a:xfrm>
          <a:prstGeom prst="rect">
            <a:avLst/>
          </a:prstGeom>
        </p:spPr>
      </p:pic>
    </p:spTree>
    <p:extLst>
      <p:ext uri="{BB962C8B-B14F-4D97-AF65-F5344CB8AC3E}">
        <p14:creationId xmlns:p14="http://schemas.microsoft.com/office/powerpoint/2010/main" val="26847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8400" y="647700"/>
            <a:ext cx="6324600" cy="6172200"/>
          </a:xfrm>
          <a:prstGeom prst="rect">
            <a:avLst/>
          </a:prstGeom>
        </p:spPr>
      </p:pic>
      <p:sp>
        <p:nvSpPr>
          <p:cNvPr id="3" name="Rectangle 2"/>
          <p:cNvSpPr/>
          <p:nvPr/>
        </p:nvSpPr>
        <p:spPr>
          <a:xfrm>
            <a:off x="609600" y="1028700"/>
            <a:ext cx="2749471" cy="646331"/>
          </a:xfrm>
          <a:prstGeom prst="rect">
            <a:avLst/>
          </a:prstGeom>
        </p:spPr>
        <p:txBody>
          <a:bodyPr wrap="none">
            <a:spAutoFit/>
          </a:bodyPr>
          <a:lstStyle/>
          <a:p>
            <a:r>
              <a:rPr lang="nl-NL" alt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 động 2:</a:t>
            </a:r>
            <a:endParaRPr lang="en-US" sz="3600" dirty="0"/>
          </a:p>
        </p:txBody>
      </p:sp>
      <p:sp>
        <p:nvSpPr>
          <p:cNvPr id="5" name="Rectangle 4"/>
          <p:cNvSpPr/>
          <p:nvPr/>
        </p:nvSpPr>
        <p:spPr>
          <a:xfrm>
            <a:off x="878840" y="2138491"/>
            <a:ext cx="9144000" cy="4042132"/>
          </a:xfrm>
          <a:prstGeom prst="rect">
            <a:avLst/>
          </a:prstGeom>
        </p:spPr>
        <p:txBody>
          <a:bodyPr>
            <a:spAutoFit/>
          </a:bodyPr>
          <a:lstStyle/>
          <a:p>
            <a:pPr algn="just">
              <a:lnSpc>
                <a:spcPct val="150000"/>
              </a:lnSpc>
              <a:spcAft>
                <a:spcPts val="1000"/>
              </a:spcAft>
            </a:pPr>
            <a:r>
              <a:rPr lang="nl-NL" sz="4000" dirty="0">
                <a:solidFill>
                  <a:srgbClr val="000000"/>
                </a:solidFill>
                <a:latin typeface="Times New Roman" panose="02020603050405020304" pitchFamily="18" charset="0"/>
                <a:ea typeface="Arial" panose="020B0604020202020204" pitchFamily="34" charset="0"/>
                <a:cs typeface="Arial" panose="020B0604020202020204" pitchFamily="34" charset="0"/>
              </a:rPr>
              <a:t>+ Yêu cầu 2 HS lên tính cạnh AC và DF.</a:t>
            </a:r>
            <a:endParaRPr lang="en-US" sz="40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4000" dirty="0">
                <a:solidFill>
                  <a:srgbClr val="000000"/>
                </a:solidFill>
                <a:latin typeface="Times New Roman" panose="02020603050405020304" pitchFamily="18" charset="0"/>
                <a:ea typeface="Arial" panose="020B0604020202020204" pitchFamily="34" charset="0"/>
                <a:cs typeface="Arial" panose="020B0604020202020204" pitchFamily="34" charset="0"/>
              </a:rPr>
              <a:t>+ Yêu cầu 1 HS so sánh các tỉ số</a:t>
            </a:r>
            <a:endParaRPr lang="en-US" sz="40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4000" dirty="0">
                <a:solidFill>
                  <a:srgbClr val="000000"/>
                </a:solidFill>
                <a:latin typeface="Times New Roman" panose="02020603050405020304" pitchFamily="18" charset="0"/>
                <a:ea typeface="Arial" panose="020B0604020202020204" pitchFamily="34" charset="0"/>
                <a:cs typeface="Arial" panose="020B0604020202020204" pitchFamily="34" charset="0"/>
              </a:rPr>
              <a:t>+ Yêu cầu 1 HS dự đoán sự đồng dạng của hai tam giác</a:t>
            </a:r>
            <a:r>
              <a:rPr lang="nl-NL" dirty="0">
                <a:solidFill>
                  <a:srgbClr val="000000"/>
                </a:solidFill>
                <a:latin typeface="Times New Roman" panose="02020603050405020304" pitchFamily="18" charset="0"/>
                <a:ea typeface="Arial" panose="020B0604020202020204" pitchFamily="34" charset="0"/>
                <a:cs typeface="Arial" panose="020B0604020202020204" pitchFamily="34" charset="0"/>
              </a:rPr>
              <a:t>.</a:t>
            </a:r>
            <a:endParaRPr lang="en-US" sz="1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61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32360236"/>
              </p:ext>
            </p:extLst>
          </p:nvPr>
        </p:nvGraphicFramePr>
        <p:xfrm>
          <a:off x="990600" y="3488115"/>
          <a:ext cx="5029200" cy="1620772"/>
        </p:xfrm>
        <a:graphic>
          <a:graphicData uri="http://schemas.openxmlformats.org/presentationml/2006/ole">
            <mc:AlternateContent xmlns:mc="http://schemas.openxmlformats.org/markup-compatibility/2006">
              <mc:Choice xmlns:v="urn:schemas-microsoft-com:vml" Requires="v">
                <p:oleObj name="Equation" r:id="rId2" imgW="1244520" imgH="393480" progId="Equation.DSMT4">
                  <p:embed/>
                </p:oleObj>
              </mc:Choice>
              <mc:Fallback>
                <p:oleObj name="Equation" r:id="rId2" imgW="1244520" imgH="393480" progId="Equation.DSMT4">
                  <p:embed/>
                  <p:pic>
                    <p:nvPicPr>
                      <p:cNvPr id="0" name="Object 4"/>
                      <p:cNvPicPr>
                        <a:picLocks noChangeAspect="1" noChangeArrowheads="1"/>
                      </p:cNvPicPr>
                      <p:nvPr/>
                    </p:nvPicPr>
                    <p:blipFill>
                      <a:blip r:embed="rId3"/>
                      <a:srcRect/>
                      <a:stretch>
                        <a:fillRect/>
                      </a:stretch>
                    </p:blipFill>
                    <p:spPr bwMode="auto">
                      <a:xfrm>
                        <a:off x="990600" y="3488115"/>
                        <a:ext cx="5029200" cy="1620772"/>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52089782"/>
              </p:ext>
            </p:extLst>
          </p:nvPr>
        </p:nvGraphicFramePr>
        <p:xfrm>
          <a:off x="990600" y="5695949"/>
          <a:ext cx="4605286" cy="807622"/>
        </p:xfrm>
        <a:graphic>
          <a:graphicData uri="http://schemas.openxmlformats.org/presentationml/2006/ole">
            <mc:AlternateContent xmlns:mc="http://schemas.openxmlformats.org/markup-compatibility/2006">
              <mc:Choice xmlns:v="urn:schemas-microsoft-com:vml" Requires="v">
                <p:oleObj name="Equation" r:id="rId4" imgW="1193760" imgH="203040" progId="Equation.DSMT4">
                  <p:embed/>
                </p:oleObj>
              </mc:Choice>
              <mc:Fallback>
                <p:oleObj name="Equation" r:id="rId4" imgW="1193760" imgH="203040" progId="Equation.DSMT4">
                  <p:embed/>
                  <p:pic>
                    <p:nvPicPr>
                      <p:cNvPr id="0" name="Object 3"/>
                      <p:cNvPicPr>
                        <a:picLocks noChangeAspect="1" noChangeArrowheads="1"/>
                      </p:cNvPicPr>
                      <p:nvPr/>
                    </p:nvPicPr>
                    <p:blipFill>
                      <a:blip r:embed="rId5"/>
                      <a:srcRect/>
                      <a:stretch>
                        <a:fillRect/>
                      </a:stretch>
                    </p:blipFill>
                    <p:spPr bwMode="auto">
                      <a:xfrm>
                        <a:off x="990600" y="5695949"/>
                        <a:ext cx="4605286" cy="80762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66022965"/>
              </p:ext>
            </p:extLst>
          </p:nvPr>
        </p:nvGraphicFramePr>
        <p:xfrm>
          <a:off x="1447800" y="5486400"/>
          <a:ext cx="133350" cy="104775"/>
        </p:xfrm>
        <a:graphic>
          <a:graphicData uri="http://schemas.openxmlformats.org/presentationml/2006/ole">
            <mc:AlternateContent xmlns:mc="http://schemas.openxmlformats.org/markup-compatibility/2006">
              <mc:Choice xmlns:v="urn:schemas-microsoft-com:vml" Requires="v">
                <p:oleObj name="Equation" r:id="rId6" imgW="139639" imgH="101556" progId="Equation.DSMT4">
                  <p:embed/>
                </p:oleObj>
              </mc:Choice>
              <mc:Fallback>
                <p:oleObj name="Equation" r:id="rId6" imgW="139639" imgH="101556"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486400"/>
                        <a:ext cx="133350" cy="10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833386" y="2261612"/>
            <a:ext cx="9525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4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alt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kumimoji="0" lang="nl-NL" altLang="en-US" sz="4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 = 8cm, DF = 10 cm</a:t>
            </a:r>
            <a:endParaRPr kumimoji="0" lang="vi-VN" altLang="en-US" sz="4400" b="0" i="0" u="none" strike="noStrike" cap="none" normalizeH="0" baseline="0" dirty="0">
              <a:ln>
                <a:noFill/>
              </a:ln>
              <a:solidFill>
                <a:schemeClr val="tx1"/>
              </a:solidFill>
              <a:effectLst/>
              <a:ea typeface="Times New Roman" panose="02020603050405020304" pitchFamily="18" charset="0"/>
            </a:endParaRPr>
          </a:p>
        </p:txBody>
      </p:sp>
      <p:sp>
        <p:nvSpPr>
          <p:cNvPr id="8" name="Rectangle 7"/>
          <p:cNvSpPr>
            <a:spLocks noChangeArrowheads="1"/>
          </p:cNvSpPr>
          <p:nvPr/>
        </p:nvSpPr>
        <p:spPr bwMode="auto">
          <a:xfrm>
            <a:off x="1905000" y="548640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1905000" y="5591175"/>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1905000" y="575310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p:nvPr/>
        </p:nvSpPr>
        <p:spPr>
          <a:xfrm>
            <a:off x="1171466" y="1237768"/>
            <a:ext cx="5229334" cy="646331"/>
          </a:xfrm>
          <a:prstGeom prst="rect">
            <a:avLst/>
          </a:prstGeom>
        </p:spPr>
        <p:txBody>
          <a:bodyPr wrap="square">
            <a:spAutoFit/>
          </a:bodyPr>
          <a:lstStyle/>
          <a:p>
            <a:r>
              <a:rPr lang="nl-NL" alt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 động 2:</a:t>
            </a:r>
            <a:endParaRPr lang="en-US" sz="3600" dirty="0"/>
          </a:p>
        </p:txBody>
      </p:sp>
      <p:pic>
        <p:nvPicPr>
          <p:cNvPr id="12" name="Picture 11"/>
          <p:cNvPicPr>
            <a:picLocks noChangeAspect="1"/>
          </p:cNvPicPr>
          <p:nvPr/>
        </p:nvPicPr>
        <p:blipFill>
          <a:blip r:embed="rId8"/>
          <a:stretch>
            <a:fillRect/>
          </a:stretch>
        </p:blipFill>
        <p:spPr>
          <a:xfrm>
            <a:off x="10171297" y="1205695"/>
            <a:ext cx="6324600" cy="6172200"/>
          </a:xfrm>
          <a:prstGeom prst="rect">
            <a:avLst/>
          </a:prstGeom>
        </p:spPr>
      </p:pic>
    </p:spTree>
    <p:extLst>
      <p:ext uri="{BB962C8B-B14F-4D97-AF65-F5344CB8AC3E}">
        <p14:creationId xmlns:p14="http://schemas.microsoft.com/office/powerpoint/2010/main" val="39239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905000" y="548640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1905000" y="5753100"/>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p:nvPr/>
        </p:nvSpPr>
        <p:spPr>
          <a:xfrm>
            <a:off x="704348" y="1176784"/>
            <a:ext cx="12554451" cy="1200329"/>
          </a:xfrm>
          <a:prstGeom prst="rect">
            <a:avLst/>
          </a:prstGeom>
        </p:spPr>
        <p:txBody>
          <a:bodyPr wrap="square">
            <a:spAutoFit/>
          </a:bodyPr>
          <a:lstStyle/>
          <a:p>
            <a:r>
              <a:rPr lang="nl-NL" alt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 dụng 2:/SGK. Biết  </a:t>
            </a:r>
          </a:p>
          <a:p>
            <a:endParaRPr lang="nl-NL" sz="3600" b="1"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673879" y="2532509"/>
            <a:ext cx="10982644" cy="4443835"/>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553903129"/>
              </p:ext>
            </p:extLst>
          </p:nvPr>
        </p:nvGraphicFramePr>
        <p:xfrm>
          <a:off x="684029" y="3432281"/>
          <a:ext cx="3709581" cy="715752"/>
        </p:xfrm>
        <a:graphic>
          <a:graphicData uri="http://schemas.openxmlformats.org/presentationml/2006/ole">
            <mc:AlternateContent xmlns:mc="http://schemas.openxmlformats.org/markup-compatibility/2006">
              <mc:Choice xmlns:v="urn:schemas-microsoft-com:vml" Requires="v">
                <p:oleObj name="Equation" r:id="rId3" imgW="1079280" imgH="203040" progId="Equation.DSMT4">
                  <p:embed/>
                </p:oleObj>
              </mc:Choice>
              <mc:Fallback>
                <p:oleObj name="Equation" r:id="rId3" imgW="1079280" imgH="203040" progId="Equation.DSMT4">
                  <p:embed/>
                  <p:pic>
                    <p:nvPicPr>
                      <p:cNvPr id="42" name="Object 41"/>
                      <p:cNvPicPr>
                        <a:picLocks noChangeAspect="1" noChangeArrowheads="1"/>
                      </p:cNvPicPr>
                      <p:nvPr/>
                    </p:nvPicPr>
                    <p:blipFill>
                      <a:blip r:embed="rId4"/>
                      <a:srcRect/>
                      <a:stretch>
                        <a:fillRect/>
                      </a:stretch>
                    </p:blipFill>
                    <p:spPr bwMode="auto">
                      <a:xfrm>
                        <a:off x="684029" y="3432281"/>
                        <a:ext cx="3709581" cy="71575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90434984"/>
              </p:ext>
            </p:extLst>
          </p:nvPr>
        </p:nvGraphicFramePr>
        <p:xfrm>
          <a:off x="4571829" y="3137116"/>
          <a:ext cx="2386839" cy="1212984"/>
        </p:xfrm>
        <a:graphic>
          <a:graphicData uri="http://schemas.openxmlformats.org/presentationml/2006/ole">
            <mc:AlternateContent xmlns:mc="http://schemas.openxmlformats.org/markup-compatibility/2006">
              <mc:Choice xmlns:v="urn:schemas-microsoft-com:vml" Requires="v">
                <p:oleObj name="Equation" r:id="rId5" imgW="774360" imgH="393480" progId="Equation.DSMT4">
                  <p:embed/>
                </p:oleObj>
              </mc:Choice>
              <mc:Fallback>
                <p:oleObj name="Equation" r:id="rId5" imgW="774360" imgH="393480" progId="Equation.DSMT4">
                  <p:embed/>
                  <p:pic>
                    <p:nvPicPr>
                      <p:cNvPr id="0" name=""/>
                      <p:cNvPicPr/>
                      <p:nvPr/>
                    </p:nvPicPr>
                    <p:blipFill>
                      <a:blip r:embed="rId6"/>
                      <a:stretch>
                        <a:fillRect/>
                      </a:stretch>
                    </p:blipFill>
                    <p:spPr>
                      <a:xfrm>
                        <a:off x="4571829" y="3137116"/>
                        <a:ext cx="2386839" cy="1212984"/>
                      </a:xfrm>
                      <a:prstGeom prst="rect">
                        <a:avLst/>
                      </a:prstGeom>
                    </p:spPr>
                  </p:pic>
                </p:oleObj>
              </mc:Fallback>
            </mc:AlternateContent>
          </a:graphicData>
        </a:graphic>
      </p:graphicFrame>
      <p:sp>
        <p:nvSpPr>
          <p:cNvPr id="13" name="Rectangle 12"/>
          <p:cNvSpPr/>
          <p:nvPr/>
        </p:nvSpPr>
        <p:spPr>
          <a:xfrm>
            <a:off x="1130812" y="2417637"/>
            <a:ext cx="3230372" cy="646331"/>
          </a:xfrm>
          <a:prstGeom prst="rect">
            <a:avLst/>
          </a:prstGeom>
        </p:spPr>
        <p:txBody>
          <a:bodyPr wrap="none">
            <a:spAutoFit/>
          </a:bodyPr>
          <a:lstStyle/>
          <a:p>
            <a:r>
              <a:rPr lang="nl-NL" sz="3600" b="1" dirty="0">
                <a:solidFill>
                  <a:srgbClr val="000000"/>
                </a:solidFill>
                <a:latin typeface="Times New Roman" panose="02020603050405020304" pitchFamily="18" charset="0"/>
                <a:cs typeface="Times New Roman" panose="02020603050405020304" pitchFamily="18" charset="0"/>
              </a:rPr>
              <a:t>a) </a:t>
            </a:r>
            <a:r>
              <a:rPr lang="nl-NL" sz="3600" dirty="0">
                <a:solidFill>
                  <a:srgbClr val="000000"/>
                </a:solidFill>
                <a:latin typeface="Times New Roman" panose="02020603050405020304" pitchFamily="18" charset="0"/>
                <a:cs typeface="Times New Roman" panose="02020603050405020304" pitchFamily="18" charset="0"/>
              </a:rPr>
              <a:t>Chứng minh  </a:t>
            </a:r>
            <a:endParaRPr lang="en-US" sz="36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516427250"/>
              </p:ext>
            </p:extLst>
          </p:nvPr>
        </p:nvGraphicFramePr>
        <p:xfrm>
          <a:off x="1171465" y="5644663"/>
          <a:ext cx="3229447" cy="1861037"/>
        </p:xfrm>
        <a:graphic>
          <a:graphicData uri="http://schemas.openxmlformats.org/presentationml/2006/ole">
            <mc:AlternateContent xmlns:mc="http://schemas.openxmlformats.org/markup-compatibility/2006">
              <mc:Choice xmlns:v="urn:schemas-microsoft-com:vml" Requires="v">
                <p:oleObj name="Equation" r:id="rId7" imgW="749160" imgH="431640" progId="Equation.DSMT4">
                  <p:embed/>
                </p:oleObj>
              </mc:Choice>
              <mc:Fallback>
                <p:oleObj name="Equation" r:id="rId7" imgW="749160" imgH="431640" progId="Equation.DSMT4">
                  <p:embed/>
                  <p:pic>
                    <p:nvPicPr>
                      <p:cNvPr id="0" name=""/>
                      <p:cNvPicPr/>
                      <p:nvPr/>
                    </p:nvPicPr>
                    <p:blipFill>
                      <a:blip r:embed="rId8"/>
                      <a:stretch>
                        <a:fillRect/>
                      </a:stretch>
                    </p:blipFill>
                    <p:spPr>
                      <a:xfrm>
                        <a:off x="1171465" y="5644663"/>
                        <a:ext cx="3229447" cy="1861037"/>
                      </a:xfrm>
                      <a:prstGeom prst="rect">
                        <a:avLst/>
                      </a:prstGeom>
                    </p:spPr>
                  </p:pic>
                </p:oleObj>
              </mc:Fallback>
            </mc:AlternateContent>
          </a:graphicData>
        </a:graphic>
      </p:graphicFrame>
      <p:sp>
        <p:nvSpPr>
          <p:cNvPr id="16" name="Rectangle 15"/>
          <p:cNvSpPr/>
          <p:nvPr/>
        </p:nvSpPr>
        <p:spPr>
          <a:xfrm>
            <a:off x="1328946" y="4908036"/>
            <a:ext cx="3256020" cy="646331"/>
          </a:xfrm>
          <a:prstGeom prst="rect">
            <a:avLst/>
          </a:prstGeom>
        </p:spPr>
        <p:txBody>
          <a:bodyPr wrap="none">
            <a:spAutoFit/>
          </a:bodyPr>
          <a:lstStyle/>
          <a:p>
            <a:r>
              <a:rPr lang="nl-NL" sz="3600" b="1" dirty="0">
                <a:solidFill>
                  <a:srgbClr val="000000"/>
                </a:solidFill>
                <a:latin typeface="Times New Roman" panose="02020603050405020304" pitchFamily="18" charset="0"/>
                <a:cs typeface="Times New Roman" panose="02020603050405020304" pitchFamily="18" charset="0"/>
              </a:rPr>
              <a:t>b) </a:t>
            </a:r>
            <a:r>
              <a:rPr lang="nl-NL" sz="3600" dirty="0">
                <a:solidFill>
                  <a:srgbClr val="000000"/>
                </a:solidFill>
                <a:latin typeface="Times New Roman" panose="02020603050405020304" pitchFamily="18" charset="0"/>
                <a:cs typeface="Times New Roman" panose="02020603050405020304" pitchFamily="18" charset="0"/>
              </a:rPr>
              <a:t>Chứng minh  </a:t>
            </a:r>
            <a:endParaRPr lang="en-US" sz="3600" dirty="0"/>
          </a:p>
        </p:txBody>
      </p:sp>
      <p:graphicFrame>
        <p:nvGraphicFramePr>
          <p:cNvPr id="17" name="Object 16"/>
          <p:cNvGraphicFramePr>
            <a:graphicFrameLocks noChangeAspect="1"/>
          </p:cNvGraphicFramePr>
          <p:nvPr>
            <p:extLst>
              <p:ext uri="{D42A27DB-BD31-4B8C-83A1-F6EECF244321}">
                <p14:modId xmlns:p14="http://schemas.microsoft.com/office/powerpoint/2010/main" val="1542903427"/>
              </p:ext>
            </p:extLst>
          </p:nvPr>
        </p:nvGraphicFramePr>
        <p:xfrm>
          <a:off x="5562600" y="836425"/>
          <a:ext cx="6324599" cy="1355725"/>
        </p:xfrm>
        <a:graphic>
          <a:graphicData uri="http://schemas.openxmlformats.org/presentationml/2006/ole">
            <mc:AlternateContent xmlns:mc="http://schemas.openxmlformats.org/markup-compatibility/2006">
              <mc:Choice xmlns:v="urn:schemas-microsoft-com:vml" Requires="v">
                <p:oleObj name="Equation" r:id="rId9" imgW="1930320" imgH="393480" progId="Equation.DSMT4">
                  <p:embed/>
                </p:oleObj>
              </mc:Choice>
              <mc:Fallback>
                <p:oleObj name="Equation" r:id="rId9" imgW="1930320" imgH="393480" progId="Equation.DSMT4">
                  <p:embed/>
                  <p:pic>
                    <p:nvPicPr>
                      <p:cNvPr id="0" name=""/>
                      <p:cNvPicPr/>
                      <p:nvPr/>
                    </p:nvPicPr>
                    <p:blipFill>
                      <a:blip r:embed="rId10"/>
                      <a:stretch>
                        <a:fillRect/>
                      </a:stretch>
                    </p:blipFill>
                    <p:spPr>
                      <a:xfrm>
                        <a:off x="5562600" y="836425"/>
                        <a:ext cx="6324599" cy="1355725"/>
                      </a:xfrm>
                      <a:prstGeom prst="rect">
                        <a:avLst/>
                      </a:prstGeom>
                    </p:spPr>
                  </p:pic>
                </p:oleObj>
              </mc:Fallback>
            </mc:AlternateContent>
          </a:graphicData>
        </a:graphic>
      </p:graphicFrame>
    </p:spTree>
    <p:extLst>
      <p:ext uri="{BB962C8B-B14F-4D97-AF65-F5344CB8AC3E}">
        <p14:creationId xmlns:p14="http://schemas.microsoft.com/office/powerpoint/2010/main" val="281424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6002" y="573654"/>
            <a:ext cx="3159839" cy="646331"/>
          </a:xfrm>
          <a:prstGeom prst="rect">
            <a:avLst/>
          </a:prstGeom>
        </p:spPr>
        <p:txBody>
          <a:bodyPr wrap="none">
            <a:spAutoFit/>
          </a:bodyPr>
          <a:lstStyle/>
          <a:p>
            <a:r>
              <a:rPr lang="nl-NL" alt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 DỤNG 2:</a:t>
            </a:r>
            <a:endParaRPr lang="en-US" sz="3600" dirty="0"/>
          </a:p>
        </p:txBody>
      </p:sp>
      <p:graphicFrame>
        <p:nvGraphicFramePr>
          <p:cNvPr id="38" name="Object 37"/>
          <p:cNvGraphicFramePr>
            <a:graphicFrameLocks noChangeAspect="1"/>
          </p:cNvGraphicFramePr>
          <p:nvPr>
            <p:extLst>
              <p:ext uri="{D42A27DB-BD31-4B8C-83A1-F6EECF244321}">
                <p14:modId xmlns:p14="http://schemas.microsoft.com/office/powerpoint/2010/main" val="1662399399"/>
              </p:ext>
            </p:extLst>
          </p:nvPr>
        </p:nvGraphicFramePr>
        <p:xfrm>
          <a:off x="1109772" y="1679185"/>
          <a:ext cx="6619655" cy="806907"/>
        </p:xfrm>
        <a:graphic>
          <a:graphicData uri="http://schemas.openxmlformats.org/presentationml/2006/ole">
            <mc:AlternateContent xmlns:mc="http://schemas.openxmlformats.org/markup-compatibility/2006">
              <mc:Choice xmlns:v="urn:schemas-microsoft-com:vml" Requires="v">
                <p:oleObj name="Equation" r:id="rId2" imgW="1396800" imgH="203040" progId="Equation.DSMT4">
                  <p:embed/>
                </p:oleObj>
              </mc:Choice>
              <mc:Fallback>
                <p:oleObj name="Equation" r:id="rId2" imgW="1396800" imgH="203040" progId="Equation.DSMT4">
                  <p:embed/>
                  <p:pic>
                    <p:nvPicPr>
                      <p:cNvPr id="0" name="Object 39"/>
                      <p:cNvPicPr>
                        <a:picLocks noChangeAspect="1" noChangeArrowheads="1"/>
                      </p:cNvPicPr>
                      <p:nvPr/>
                    </p:nvPicPr>
                    <p:blipFill>
                      <a:blip r:embed="rId3"/>
                      <a:srcRect/>
                      <a:stretch>
                        <a:fillRect/>
                      </a:stretch>
                    </p:blipFill>
                    <p:spPr bwMode="auto">
                      <a:xfrm>
                        <a:off x="1109772" y="1679185"/>
                        <a:ext cx="6619655" cy="806907"/>
                      </a:xfrm>
                      <a:prstGeom prst="rect">
                        <a:avLst/>
                      </a:prstGeom>
                      <a:noFill/>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600493077"/>
              </p:ext>
            </p:extLst>
          </p:nvPr>
        </p:nvGraphicFramePr>
        <p:xfrm>
          <a:off x="1109772" y="2486092"/>
          <a:ext cx="3190319" cy="1063440"/>
        </p:xfrm>
        <a:graphic>
          <a:graphicData uri="http://schemas.openxmlformats.org/presentationml/2006/ole">
            <mc:AlternateContent xmlns:mc="http://schemas.openxmlformats.org/markup-compatibility/2006">
              <mc:Choice xmlns:v="urn:schemas-microsoft-com:vml" Requires="v">
                <p:oleObj name="Equation" r:id="rId4" imgW="774364" imgH="253890" progId="Equation.DSMT4">
                  <p:embed/>
                </p:oleObj>
              </mc:Choice>
              <mc:Fallback>
                <p:oleObj name="Equation" r:id="rId4" imgW="774364" imgH="253890"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772" y="2486092"/>
                        <a:ext cx="3190319" cy="1063440"/>
                      </a:xfrm>
                      <a:prstGeom prst="rect">
                        <a:avLst/>
                      </a:prstGeom>
                      <a:noFill/>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580009965"/>
              </p:ext>
            </p:extLst>
          </p:nvPr>
        </p:nvGraphicFramePr>
        <p:xfrm>
          <a:off x="304800" y="3947771"/>
          <a:ext cx="8176583" cy="892405"/>
        </p:xfrm>
        <a:graphic>
          <a:graphicData uri="http://schemas.openxmlformats.org/presentationml/2006/ole">
            <mc:AlternateContent xmlns:mc="http://schemas.openxmlformats.org/markup-compatibility/2006">
              <mc:Choice xmlns:v="urn:schemas-microsoft-com:vml" Requires="v">
                <p:oleObj name="Equation" r:id="rId6" imgW="1435100" imgH="203200" progId="Equation.DSMT4">
                  <p:embed/>
                </p:oleObj>
              </mc:Choice>
              <mc:Fallback>
                <p:oleObj name="Equation" r:id="rId6" imgW="1435100" imgH="203200" progId="Equation.DSMT4">
                  <p:embed/>
                  <p:pic>
                    <p:nvPicPr>
                      <p:cNvPr id="0" name="Object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947771"/>
                        <a:ext cx="8176583" cy="892405"/>
                      </a:xfrm>
                      <a:prstGeom prst="rect">
                        <a:avLst/>
                      </a:prstGeom>
                      <a:noFill/>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271939535"/>
              </p:ext>
            </p:extLst>
          </p:nvPr>
        </p:nvGraphicFramePr>
        <p:xfrm>
          <a:off x="365345" y="5096507"/>
          <a:ext cx="7731760" cy="1049437"/>
        </p:xfrm>
        <a:graphic>
          <a:graphicData uri="http://schemas.openxmlformats.org/presentationml/2006/ole">
            <mc:AlternateContent xmlns:mc="http://schemas.openxmlformats.org/markup-compatibility/2006">
              <mc:Choice xmlns:v="urn:schemas-microsoft-com:vml" Requires="v">
                <p:oleObj name="Equation" r:id="rId8" imgW="1282700" imgH="254000" progId="Equation.DSMT4">
                  <p:embed/>
                </p:oleObj>
              </mc:Choice>
              <mc:Fallback>
                <p:oleObj name="Equation" r:id="rId8" imgW="1282700" imgH="25400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345" y="5096507"/>
                        <a:ext cx="7731760" cy="1049437"/>
                      </a:xfrm>
                      <a:prstGeom prst="rect">
                        <a:avLst/>
                      </a:prstGeom>
                      <a:noFill/>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850111621"/>
              </p:ext>
            </p:extLst>
          </p:nvPr>
        </p:nvGraphicFramePr>
        <p:xfrm>
          <a:off x="466945" y="6469713"/>
          <a:ext cx="5619309" cy="902371"/>
        </p:xfrm>
        <a:graphic>
          <a:graphicData uri="http://schemas.openxmlformats.org/presentationml/2006/ole">
            <mc:AlternateContent xmlns:mc="http://schemas.openxmlformats.org/markup-compatibility/2006">
              <mc:Choice xmlns:v="urn:schemas-microsoft-com:vml" Requires="v">
                <p:oleObj name="Equation" r:id="rId10" imgW="1295400" imgH="203200" progId="Equation.DSMT4">
                  <p:embed/>
                </p:oleObj>
              </mc:Choice>
              <mc:Fallback>
                <p:oleObj name="Equation" r:id="rId10" imgW="1295400" imgH="203200" progId="Equation.DSMT4">
                  <p:embed/>
                  <p:pic>
                    <p:nvPicPr>
                      <p:cNvPr id="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945" y="6469713"/>
                        <a:ext cx="5619309" cy="902371"/>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364880237"/>
              </p:ext>
            </p:extLst>
          </p:nvPr>
        </p:nvGraphicFramePr>
        <p:xfrm>
          <a:off x="530514" y="7557292"/>
          <a:ext cx="4206127" cy="1459978"/>
        </p:xfrm>
        <a:graphic>
          <a:graphicData uri="http://schemas.openxmlformats.org/presentationml/2006/ole">
            <mc:AlternateContent xmlns:mc="http://schemas.openxmlformats.org/markup-compatibility/2006">
              <mc:Choice xmlns:v="urn:schemas-microsoft-com:vml" Requires="v">
                <p:oleObj name="Equation" r:id="rId12" imgW="1155700" imgH="393700" progId="Equation.DSMT4">
                  <p:embed/>
                </p:oleObj>
              </mc:Choice>
              <mc:Fallback>
                <p:oleObj name="Equation" r:id="rId12" imgW="1155700" imgH="393700" progId="Equation.DSMT4">
                  <p:embed/>
                  <p:pic>
                    <p:nvPicPr>
                      <p:cNvPr id="0" name="Object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0514" y="7557292"/>
                        <a:ext cx="4206127" cy="1459978"/>
                      </a:xfrm>
                      <a:prstGeom prst="rect">
                        <a:avLst/>
                      </a:prstGeom>
                      <a:noFill/>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074548000"/>
              </p:ext>
            </p:extLst>
          </p:nvPr>
        </p:nvGraphicFramePr>
        <p:xfrm>
          <a:off x="11350721" y="2208530"/>
          <a:ext cx="4314823" cy="1857374"/>
        </p:xfrm>
        <a:graphic>
          <a:graphicData uri="http://schemas.openxmlformats.org/presentationml/2006/ole">
            <mc:AlternateContent xmlns:mc="http://schemas.openxmlformats.org/markup-compatibility/2006">
              <mc:Choice xmlns:v="urn:schemas-microsoft-com:vml" Requires="v">
                <p:oleObj name="Equation" r:id="rId14" imgW="1435100" imgH="609600" progId="Equation.DSMT4">
                  <p:embed/>
                </p:oleObj>
              </mc:Choice>
              <mc:Fallback>
                <p:oleObj name="Equation" r:id="rId14" imgW="1435100" imgH="609600" progId="Equation.DSMT4">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50721" y="2208530"/>
                        <a:ext cx="4314823" cy="1857374"/>
                      </a:xfrm>
                      <a:prstGeom prst="rect">
                        <a:avLst/>
                      </a:prstGeom>
                      <a:noFill/>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737642888"/>
              </p:ext>
            </p:extLst>
          </p:nvPr>
        </p:nvGraphicFramePr>
        <p:xfrm>
          <a:off x="11491744" y="4167784"/>
          <a:ext cx="4253972" cy="2906881"/>
        </p:xfrm>
        <a:graphic>
          <a:graphicData uri="http://schemas.openxmlformats.org/presentationml/2006/ole">
            <mc:AlternateContent xmlns:mc="http://schemas.openxmlformats.org/markup-compatibility/2006">
              <mc:Choice xmlns:v="urn:schemas-microsoft-com:vml" Requires="v">
                <p:oleObj name="Equation" r:id="rId16" imgW="1143000" imgH="762000" progId="Equation.DSMT4">
                  <p:embed/>
                </p:oleObj>
              </mc:Choice>
              <mc:Fallback>
                <p:oleObj name="Equation" r:id="rId16" imgW="1143000" imgH="762000" progId="Equation.DSMT4">
                  <p:embed/>
                  <p:pic>
                    <p:nvPicPr>
                      <p:cNvPr id="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91744" y="4167784"/>
                        <a:ext cx="4253972" cy="2906881"/>
                      </a:xfrm>
                      <a:prstGeom prst="rect">
                        <a:avLst/>
                      </a:prstGeom>
                      <a:noFill/>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8147373"/>
              </p:ext>
            </p:extLst>
          </p:nvPr>
        </p:nvGraphicFramePr>
        <p:xfrm>
          <a:off x="11158429" y="7278425"/>
          <a:ext cx="5220526" cy="1496794"/>
        </p:xfrm>
        <a:graphic>
          <a:graphicData uri="http://schemas.openxmlformats.org/presentationml/2006/ole">
            <mc:AlternateContent xmlns:mc="http://schemas.openxmlformats.org/markup-compatibility/2006">
              <mc:Choice xmlns:v="urn:schemas-microsoft-com:vml" Requires="v">
                <p:oleObj name="Equation" r:id="rId18" imgW="1358310" imgH="393529" progId="Equation.DSMT4">
                  <p:embed/>
                </p:oleObj>
              </mc:Choice>
              <mc:Fallback>
                <p:oleObj name="Equation" r:id="rId18" imgW="1358310" imgH="393529" progId="Equation.DSMT4">
                  <p:embed/>
                  <p:pic>
                    <p:nvPicPr>
                      <p:cNvPr id="0" name="Object 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158429" y="7278425"/>
                        <a:ext cx="5220526" cy="1496794"/>
                      </a:xfrm>
                      <a:prstGeom prst="rect">
                        <a:avLst/>
                      </a:prstGeom>
                      <a:noFill/>
                    </p:spPr>
                  </p:pic>
                </p:oleObj>
              </mc:Fallback>
            </mc:AlternateContent>
          </a:graphicData>
        </a:graphic>
      </p:graphicFrame>
      <p:sp>
        <p:nvSpPr>
          <p:cNvPr id="50" name="Rectangle 43"/>
          <p:cNvSpPr>
            <a:spLocks noChangeArrowheads="1"/>
          </p:cNvSpPr>
          <p:nvPr/>
        </p:nvSpPr>
        <p:spPr bwMode="auto">
          <a:xfrm>
            <a:off x="2895600" y="3227606"/>
            <a:ext cx="1828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800" b="0" i="0" u="none" strike="noStrike" cap="none" normalizeH="0" baseline="0">
              <a:ln>
                <a:noFill/>
              </a:ln>
              <a:solidFill>
                <a:schemeClr val="tx1"/>
              </a:solidFill>
              <a:effectLst/>
              <a:latin typeface="Arial" panose="020B0604020202020204" pitchFamily="34" charset="0"/>
            </a:endParaRPr>
          </a:p>
        </p:txBody>
      </p:sp>
      <p:cxnSp>
        <p:nvCxnSpPr>
          <p:cNvPr id="57" name="Straight Connector 56"/>
          <p:cNvCxnSpPr/>
          <p:nvPr/>
        </p:nvCxnSpPr>
        <p:spPr>
          <a:xfrm>
            <a:off x="9372600" y="455832"/>
            <a:ext cx="0" cy="94882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8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 y="1903416"/>
            <a:ext cx="17701743" cy="3229319"/>
            <a:chOff x="-3047696" y="-2233644"/>
            <a:chExt cx="23602325" cy="4305760"/>
          </a:xfrm>
        </p:grpSpPr>
        <p:sp>
          <p:nvSpPr>
            <p:cNvPr id="3" name="TextBox 3"/>
            <p:cNvSpPr txBox="1"/>
            <p:nvPr/>
          </p:nvSpPr>
          <p:spPr>
            <a:xfrm>
              <a:off x="-3047696" y="-2233644"/>
              <a:ext cx="11352598" cy="1778265"/>
            </a:xfrm>
            <a:prstGeom prst="rect">
              <a:avLst/>
            </a:prstGeom>
          </p:spPr>
          <p:txBody>
            <a:bodyPr wrap="square" lIns="0" tIns="0" rIns="0" bIns="0" rtlCol="0" anchor="t">
              <a:spAutoFit/>
            </a:bodyPr>
            <a:lstStyle/>
            <a:p>
              <a:pPr algn="ctr">
                <a:lnSpc>
                  <a:spcPts val="10400"/>
                </a:lnSpc>
              </a:pPr>
              <a:r>
                <a:rPr lang="en-US" sz="4400" dirty="0">
                  <a:solidFill>
                    <a:srgbClr val="202020"/>
                  </a:solidFill>
                  <a:latin typeface="Josefin Sans Regular Bold"/>
                </a:rPr>
                <a:t>CHƯƠNG</a:t>
              </a:r>
              <a:r>
                <a:rPr lang="en-US" sz="10400" dirty="0">
                  <a:solidFill>
                    <a:srgbClr val="202020"/>
                  </a:solidFill>
                  <a:latin typeface="Josefin Sans Regular Bold"/>
                </a:rPr>
                <a:t> 8</a:t>
              </a:r>
            </a:p>
          </p:txBody>
        </p:sp>
        <p:sp>
          <p:nvSpPr>
            <p:cNvPr id="4" name="TextBox 4"/>
            <p:cNvSpPr txBox="1"/>
            <p:nvPr/>
          </p:nvSpPr>
          <p:spPr>
            <a:xfrm>
              <a:off x="-406096" y="54469"/>
              <a:ext cx="20960725" cy="2017647"/>
            </a:xfrm>
            <a:prstGeom prst="rect">
              <a:avLst/>
            </a:prstGeom>
          </p:spPr>
          <p:txBody>
            <a:bodyPr wrap="square" lIns="0" tIns="0" rIns="0" bIns="0" rtlCol="0" anchor="t">
              <a:spAutoFit/>
            </a:bodyPr>
            <a:lstStyle/>
            <a:p>
              <a:pPr algn="ctr">
                <a:lnSpc>
                  <a:spcPts val="5880"/>
                </a:lnSpc>
              </a:pPr>
              <a:r>
                <a:rPr lang="en-US" sz="6000" b="1" spc="84" dirty="0" err="1">
                  <a:latin typeface="Josefin Sans Regular"/>
                </a:rPr>
                <a:t>Bài</a:t>
              </a:r>
              <a:r>
                <a:rPr lang="en-US" sz="6000" b="1" spc="84" dirty="0">
                  <a:latin typeface="Josefin Sans Regular"/>
                </a:rPr>
                <a:t> 3: TIẾT 2: </a:t>
              </a:r>
              <a:r>
                <a:rPr lang="en-US" sz="6000" spc="84" dirty="0">
                  <a:solidFill>
                    <a:srgbClr val="FF0000"/>
                  </a:solidFill>
                  <a:latin typeface="Josefin Sans Regular"/>
                </a:rPr>
                <a:t>CÁC TRƯỜNG HỢP ĐỒNG DẠNG CỦA HAI TAM GIÁC VUÔNG</a:t>
              </a:r>
            </a:p>
          </p:txBody>
        </p:sp>
      </p:grpSp>
      <p:sp>
        <p:nvSpPr>
          <p:cNvPr id="5" name="Freeform 5"/>
          <p:cNvSpPr/>
          <p:nvPr/>
        </p:nvSpPr>
        <p:spPr>
          <a:xfrm>
            <a:off x="14249400" y="6194670"/>
            <a:ext cx="5091953" cy="5091953"/>
          </a:xfrm>
          <a:custGeom>
            <a:avLst/>
            <a:gdLst/>
            <a:ahLst/>
            <a:cxnLst/>
            <a:rect l="l" t="t" r="r" b="b"/>
            <a:pathLst>
              <a:path w="5091953" h="5091953">
                <a:moveTo>
                  <a:pt x="0" y="0"/>
                </a:moveTo>
                <a:lnTo>
                  <a:pt x="5091953" y="0"/>
                </a:lnTo>
                <a:lnTo>
                  <a:pt x="5091953" y="5091952"/>
                </a:lnTo>
                <a:lnTo>
                  <a:pt x="0" y="50919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a:off x="264908" y="-763564"/>
            <a:ext cx="3584528" cy="3584528"/>
          </a:xfrm>
          <a:custGeom>
            <a:avLst/>
            <a:gdLst/>
            <a:ahLst/>
            <a:cxnLst/>
            <a:rect l="l" t="t" r="r" b="b"/>
            <a:pathLst>
              <a:path w="3584528" h="3584528">
                <a:moveTo>
                  <a:pt x="0" y="0"/>
                </a:moveTo>
                <a:lnTo>
                  <a:pt x="3584528" y="0"/>
                </a:lnTo>
                <a:lnTo>
                  <a:pt x="3584528" y="3584528"/>
                </a:lnTo>
                <a:lnTo>
                  <a:pt x="0" y="3584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2"/>
          <p:cNvSpPr/>
          <p:nvPr/>
        </p:nvSpPr>
        <p:spPr>
          <a:xfrm>
            <a:off x="264907" y="6181970"/>
            <a:ext cx="11658600" cy="3838431"/>
          </a:xfrm>
          <a:custGeom>
            <a:avLst/>
            <a:gdLst/>
            <a:ahLst/>
            <a:cxnLst/>
            <a:rect l="l" t="t" r="r" b="b"/>
            <a:pathLst>
              <a:path w="15864289" h="8229600">
                <a:moveTo>
                  <a:pt x="0" y="0"/>
                </a:moveTo>
                <a:lnTo>
                  <a:pt x="15864290" y="0"/>
                </a:lnTo>
                <a:lnTo>
                  <a:pt x="15864290" y="8229600"/>
                </a:lnTo>
                <a:lnTo>
                  <a:pt x="0" y="8229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79849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 y="419100"/>
            <a:ext cx="16741157" cy="9144000"/>
          </a:xfrm>
          <a:prstGeom prst="rect">
            <a:avLst/>
          </a:prstGeom>
        </p:spPr>
      </p:pic>
    </p:spTree>
    <p:extLst>
      <p:ext uri="{BB962C8B-B14F-4D97-AF65-F5344CB8AC3E}">
        <p14:creationId xmlns:p14="http://schemas.microsoft.com/office/powerpoint/2010/main" val="121060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7"/>
          <p:cNvSpPr/>
          <p:nvPr/>
        </p:nvSpPr>
        <p:spPr>
          <a:xfrm>
            <a:off x="13272131" y="5207620"/>
            <a:ext cx="3326162" cy="3326162"/>
          </a:xfrm>
          <a:custGeom>
            <a:avLst/>
            <a:gdLst/>
            <a:ahLst/>
            <a:cxnLst/>
            <a:rect l="l" t="t" r="r" b="b"/>
            <a:pathLst>
              <a:path w="3326162" h="3326162">
                <a:moveTo>
                  <a:pt x="0" y="0"/>
                </a:moveTo>
                <a:lnTo>
                  <a:pt x="3326162" y="0"/>
                </a:lnTo>
                <a:lnTo>
                  <a:pt x="3326162" y="3326162"/>
                </a:lnTo>
                <a:lnTo>
                  <a:pt x="0" y="3326162"/>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1028700" y="817970"/>
            <a:ext cx="4216412" cy="248410"/>
          </a:xfrm>
          <a:prstGeom prst="rect">
            <a:avLst/>
          </a:prstGeom>
        </p:spPr>
        <p:txBody>
          <a:bodyPr lIns="0" tIns="0" rIns="0" bIns="0" rtlCol="0" anchor="t">
            <a:spAutoFit/>
          </a:bodyPr>
          <a:lstStyle/>
          <a:p>
            <a:pPr>
              <a:lnSpc>
                <a:spcPts val="1960"/>
              </a:lnSpc>
            </a:pPr>
            <a:r>
              <a:rPr lang="en-US" sz="1400" spc="210">
                <a:solidFill>
                  <a:srgbClr val="202020"/>
                </a:solidFill>
                <a:latin typeface="Josefin Sans Regular Bold"/>
              </a:rPr>
              <a:t>LỚP TOÁN HỌC</a:t>
            </a:r>
          </a:p>
        </p:txBody>
      </p:sp>
      <p:sp>
        <p:nvSpPr>
          <p:cNvPr id="25" name="Rectangle 24"/>
          <p:cNvSpPr/>
          <p:nvPr/>
        </p:nvSpPr>
        <p:spPr>
          <a:xfrm>
            <a:off x="2286000" y="1051230"/>
            <a:ext cx="9677145" cy="830997"/>
          </a:xfrm>
          <a:prstGeom prst="rect">
            <a:avLst/>
          </a:prstGeom>
        </p:spPr>
        <p:txBody>
          <a:bodyPr wrap="square">
            <a:spAutoFit/>
          </a:bodyPr>
          <a:lstStyle/>
          <a:p>
            <a:pPr algn="just">
              <a:lnSpc>
                <a:spcPct val="150000"/>
              </a:lnSpc>
              <a:spcAft>
                <a:spcPts val="1000"/>
              </a:spcAft>
            </a:pPr>
            <a:r>
              <a:rPr lang="en-US" sz="3200" b="1" dirty="0">
                <a:solidFill>
                  <a:srgbClr val="000000"/>
                </a:solidFill>
                <a:latin typeface="Times New Roman" panose="02020603050405020304" pitchFamily="18" charset="0"/>
                <a:ea typeface="Arial" panose="020B0604020202020204" pitchFamily="34" charset="0"/>
                <a:cs typeface="Arial" panose="020B0604020202020204" pitchFamily="34" charset="0"/>
              </a:rPr>
              <a:t>NHIỆM VỤ</a:t>
            </a:r>
            <a:endParaRPr lang="en-US" sz="3200" b="1" dirty="0">
              <a:effectLst/>
              <a:latin typeface="Arial" panose="020B0604020202020204" pitchFamily="34" charset="0"/>
              <a:ea typeface="Arial" panose="020B0604020202020204" pitchFamily="34" charset="0"/>
              <a:cs typeface="Arial" panose="020B0604020202020204" pitchFamily="34" charset="0"/>
            </a:endParaRPr>
          </a:p>
        </p:txBody>
      </p:sp>
      <p:sp>
        <p:nvSpPr>
          <p:cNvPr id="20" name="Rectangle 19"/>
          <p:cNvSpPr/>
          <p:nvPr/>
        </p:nvSpPr>
        <p:spPr>
          <a:xfrm>
            <a:off x="1028699" y="2321765"/>
            <a:ext cx="8017291" cy="7125027"/>
          </a:xfrm>
          <a:prstGeom prst="rect">
            <a:avLst/>
          </a:prstGeom>
        </p:spPr>
        <p:txBody>
          <a:bodyPr wrap="square">
            <a:spAutoFit/>
          </a:bodyPr>
          <a:lstStyle/>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Cho học sinh thực hiện kỹ thuật “BIẾN THỂ KHĂN TRẢI BÀN”</a:t>
            </a:r>
            <a:endParaRPr lang="en-US" sz="3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GV chia lớp thành </a:t>
            </a:r>
            <a:r>
              <a:rPr lang="nl-NL" sz="3200" b="1" dirty="0">
                <a:solidFill>
                  <a:srgbClr val="000000"/>
                </a:solidFill>
                <a:latin typeface="Times New Roman" panose="02020603050405020304" pitchFamily="18" charset="0"/>
                <a:ea typeface="Arial" panose="020B0604020202020204" pitchFamily="34" charset="0"/>
                <a:cs typeface="Arial" panose="020B0604020202020204" pitchFamily="34" charset="0"/>
              </a:rPr>
              <a:t>8 nhóm </a:t>
            </a: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(mỗi nhóm 5-6 học sinh)</a:t>
            </a:r>
          </a:p>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rPr>
              <a:t>Giáo viên đưa cho mỗi bạn 1 tờ giấy ghi chú (hoặc các bạn có thể tự chuẩn bị). Mỗi bạn sẽ làm vào tờ giấy ghi chú trong 5’</a:t>
            </a:r>
            <a:endParaRPr lang="en-US" sz="3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Sau khi hết giờ, nhóm trưởng sẽ tổng hợp các kết quả và ghi vào giấy A4.</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
        <p:nvSpPr>
          <p:cNvPr id="27" name="Freeform 3"/>
          <p:cNvSpPr/>
          <p:nvPr/>
        </p:nvSpPr>
        <p:spPr>
          <a:xfrm>
            <a:off x="10614514" y="1416335"/>
            <a:ext cx="6329405" cy="7117447"/>
          </a:xfrm>
          <a:custGeom>
            <a:avLst/>
            <a:gdLst/>
            <a:ahLst/>
            <a:cxnLst/>
            <a:rect l="l" t="t" r="r" b="b"/>
            <a:pathLst>
              <a:path w="8483558" h="8914440">
                <a:moveTo>
                  <a:pt x="0" y="0"/>
                </a:moveTo>
                <a:lnTo>
                  <a:pt x="8483558" y="0"/>
                </a:lnTo>
                <a:lnTo>
                  <a:pt x="8483558" y="8914440"/>
                </a:lnTo>
                <a:lnTo>
                  <a:pt x="0" y="8914440"/>
                </a:lnTo>
                <a:lnTo>
                  <a:pt x="0" y="0"/>
                </a:lnTo>
                <a:close/>
              </a:path>
            </a:pathLst>
          </a:custGeom>
          <a:solidFill>
            <a:schemeClr val="accent5">
              <a:lumMod val="20000"/>
              <a:lumOff val="80000"/>
            </a:schemeClr>
          </a:solidFill>
        </p:spPr>
      </p:sp>
      <p:grpSp>
        <p:nvGrpSpPr>
          <p:cNvPr id="28" name="Group 4"/>
          <p:cNvGrpSpPr/>
          <p:nvPr/>
        </p:nvGrpSpPr>
        <p:grpSpPr>
          <a:xfrm>
            <a:off x="10417335" y="585338"/>
            <a:ext cx="1731482" cy="2434070"/>
            <a:chOff x="0" y="0"/>
            <a:chExt cx="812800" cy="812800"/>
          </a:xfrm>
        </p:grpSpPr>
        <p:sp>
          <p:nvSpPr>
            <p:cNvPr id="30" name="Freeform 5"/>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46F14"/>
            </a:solidFill>
          </p:spPr>
        </p:sp>
        <p:sp>
          <p:nvSpPr>
            <p:cNvPr id="32" name="TextBox 6"/>
            <p:cNvSpPr txBox="1"/>
            <p:nvPr/>
          </p:nvSpPr>
          <p:spPr>
            <a:xfrm>
              <a:off x="0" y="-66675"/>
              <a:ext cx="812800" cy="879475"/>
            </a:xfrm>
            <a:prstGeom prst="rect">
              <a:avLst/>
            </a:prstGeom>
          </p:spPr>
          <p:txBody>
            <a:bodyPr lIns="50800" tIns="50800" rIns="50800" bIns="50800" rtlCol="0" anchor="ctr"/>
            <a:lstStyle/>
            <a:p>
              <a:pPr marL="0" marR="0" lvl="0" indent="0" algn="ctr" defTabSz="914400" rtl="0" eaLnBrk="1" fontAlgn="auto" latinLnBrk="0" hangingPunct="1">
                <a:lnSpc>
                  <a:spcPts val="321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7"/>
          <p:cNvGrpSpPr/>
          <p:nvPr/>
        </p:nvGrpSpPr>
        <p:grpSpPr>
          <a:xfrm>
            <a:off x="13952562" y="585338"/>
            <a:ext cx="1472392" cy="2347854"/>
            <a:chOff x="0" y="0"/>
            <a:chExt cx="812800" cy="812800"/>
          </a:xfrm>
        </p:grpSpPr>
        <p:sp>
          <p:nvSpPr>
            <p:cNvPr id="34" name="Freeform 8"/>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46F14"/>
            </a:solidFill>
          </p:spPr>
        </p:sp>
        <p:sp>
          <p:nvSpPr>
            <p:cNvPr id="35" name="TextBox 9"/>
            <p:cNvSpPr txBox="1"/>
            <p:nvPr/>
          </p:nvSpPr>
          <p:spPr>
            <a:xfrm>
              <a:off x="0" y="-66675"/>
              <a:ext cx="812800" cy="879475"/>
            </a:xfrm>
            <a:prstGeom prst="rect">
              <a:avLst/>
            </a:prstGeom>
          </p:spPr>
          <p:txBody>
            <a:bodyPr lIns="50800" tIns="50800" rIns="50800" bIns="50800" rtlCol="0" anchor="ctr"/>
            <a:lstStyle/>
            <a:p>
              <a:pPr marL="0" marR="0" lvl="0" indent="0" algn="ctr" defTabSz="914400" rtl="0" eaLnBrk="1" fontAlgn="auto" latinLnBrk="0" hangingPunct="1">
                <a:lnSpc>
                  <a:spcPts val="321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10"/>
          <p:cNvGrpSpPr/>
          <p:nvPr/>
        </p:nvGrpSpPr>
        <p:grpSpPr>
          <a:xfrm>
            <a:off x="12248377" y="585338"/>
            <a:ext cx="1609705" cy="2347854"/>
            <a:chOff x="0" y="0"/>
            <a:chExt cx="812800" cy="812800"/>
          </a:xfrm>
        </p:grpSpPr>
        <p:sp>
          <p:nvSpPr>
            <p:cNvPr id="37" name="Freeform 11"/>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46F14"/>
            </a:solidFill>
          </p:spPr>
        </p:sp>
        <p:sp>
          <p:nvSpPr>
            <p:cNvPr id="38" name="TextBox 12"/>
            <p:cNvSpPr txBox="1"/>
            <p:nvPr/>
          </p:nvSpPr>
          <p:spPr>
            <a:xfrm>
              <a:off x="0" y="-66675"/>
              <a:ext cx="812800" cy="879475"/>
            </a:xfrm>
            <a:prstGeom prst="rect">
              <a:avLst/>
            </a:prstGeom>
          </p:spPr>
          <p:txBody>
            <a:bodyPr lIns="50800" tIns="50800" rIns="50800" bIns="50800" rtlCol="0" anchor="ctr"/>
            <a:lstStyle/>
            <a:p>
              <a:pPr marL="0" marR="0" lvl="0" indent="0" algn="ctr" defTabSz="914400" rtl="0" eaLnBrk="1" fontAlgn="auto" latinLnBrk="0" hangingPunct="1">
                <a:lnSpc>
                  <a:spcPts val="321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7"/>
          <p:cNvGrpSpPr/>
          <p:nvPr/>
        </p:nvGrpSpPr>
        <p:grpSpPr>
          <a:xfrm>
            <a:off x="15514354" y="528610"/>
            <a:ext cx="1782790" cy="2490797"/>
            <a:chOff x="0" y="0"/>
            <a:chExt cx="812800" cy="812800"/>
          </a:xfrm>
        </p:grpSpPr>
        <p:sp>
          <p:nvSpPr>
            <p:cNvPr id="40" name="Freeform 8"/>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46F14"/>
            </a:solidFill>
          </p:spPr>
        </p:sp>
        <p:sp>
          <p:nvSpPr>
            <p:cNvPr id="41" name="TextBox 9"/>
            <p:cNvSpPr txBox="1"/>
            <p:nvPr/>
          </p:nvSpPr>
          <p:spPr>
            <a:xfrm>
              <a:off x="0" y="-66675"/>
              <a:ext cx="812800" cy="879475"/>
            </a:xfrm>
            <a:prstGeom prst="rect">
              <a:avLst/>
            </a:prstGeom>
          </p:spPr>
          <p:txBody>
            <a:bodyPr lIns="50800" tIns="50800" rIns="50800" bIns="50800" rtlCol="0" anchor="ctr"/>
            <a:lstStyle/>
            <a:p>
              <a:pPr marL="0" marR="0" lvl="0" indent="0" algn="ctr" defTabSz="914400" rtl="0" eaLnBrk="1" fontAlgn="auto" latinLnBrk="0" hangingPunct="1">
                <a:lnSpc>
                  <a:spcPts val="321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28608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39221123"/>
              </p:ext>
            </p:extLst>
          </p:nvPr>
        </p:nvGraphicFramePr>
        <p:xfrm>
          <a:off x="1143000" y="1942556"/>
          <a:ext cx="3251200" cy="609600"/>
        </p:xfrm>
        <a:graphic>
          <a:graphicData uri="http://schemas.openxmlformats.org/presentationml/2006/ole">
            <mc:AlternateContent xmlns:mc="http://schemas.openxmlformats.org/markup-compatibility/2006">
              <mc:Choice xmlns:v="urn:schemas-microsoft-com:vml" Requires="v">
                <p:oleObj name="Equation" r:id="rId2" imgW="1219200" imgH="228600" progId="Equation.DSMT4">
                  <p:embed/>
                </p:oleObj>
              </mc:Choice>
              <mc:Fallback>
                <p:oleObj name="Equation" r:id="rId2" imgW="1219200" imgH="2286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42556"/>
                        <a:ext cx="3251200" cy="60960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74055491"/>
              </p:ext>
            </p:extLst>
          </p:nvPr>
        </p:nvGraphicFramePr>
        <p:xfrm>
          <a:off x="1143000" y="2796812"/>
          <a:ext cx="4115361" cy="1166019"/>
        </p:xfrm>
        <a:graphic>
          <a:graphicData uri="http://schemas.openxmlformats.org/presentationml/2006/ole">
            <mc:AlternateContent xmlns:mc="http://schemas.openxmlformats.org/markup-compatibility/2006">
              <mc:Choice xmlns:v="urn:schemas-microsoft-com:vml" Requires="v">
                <p:oleObj name="Equation" r:id="rId4" imgW="1714500" imgH="482600" progId="Equation.DSMT4">
                  <p:embed/>
                </p:oleObj>
              </mc:Choice>
              <mc:Fallback>
                <p:oleObj name="Equation" r:id="rId4" imgW="1714500" imgH="482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796812"/>
                        <a:ext cx="4115361" cy="1166019"/>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56527601"/>
              </p:ext>
            </p:extLst>
          </p:nvPr>
        </p:nvGraphicFramePr>
        <p:xfrm>
          <a:off x="1278535" y="5127441"/>
          <a:ext cx="5612122" cy="1752077"/>
        </p:xfrm>
        <a:graphic>
          <a:graphicData uri="http://schemas.openxmlformats.org/presentationml/2006/ole">
            <mc:AlternateContent xmlns:mc="http://schemas.openxmlformats.org/markup-compatibility/2006">
              <mc:Choice xmlns:v="urn:schemas-microsoft-com:vml" Requires="v">
                <p:oleObj name="Equation" r:id="rId6" imgW="1955800" imgH="609600" progId="Equation.DSMT4">
                  <p:embed/>
                </p:oleObj>
              </mc:Choice>
              <mc:Fallback>
                <p:oleObj name="Equation" r:id="rId6" imgW="1955800" imgH="6096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8535" y="5127441"/>
                        <a:ext cx="5612122" cy="175207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51164597"/>
              </p:ext>
            </p:extLst>
          </p:nvPr>
        </p:nvGraphicFramePr>
        <p:xfrm>
          <a:off x="1293775" y="7880774"/>
          <a:ext cx="5670193" cy="1787647"/>
        </p:xfrm>
        <a:graphic>
          <a:graphicData uri="http://schemas.openxmlformats.org/presentationml/2006/ole">
            <mc:AlternateContent xmlns:mc="http://schemas.openxmlformats.org/markup-compatibility/2006">
              <mc:Choice xmlns:v="urn:schemas-microsoft-com:vml" Requires="v">
                <p:oleObj name="Equation" r:id="rId8" imgW="1930400" imgH="609600" progId="Equation.DSMT4">
                  <p:embed/>
                </p:oleObj>
              </mc:Choice>
              <mc:Fallback>
                <p:oleObj name="Equation" r:id="rId8" imgW="1930400" imgH="6096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3775" y="7880774"/>
                        <a:ext cx="5670193" cy="1787647"/>
                      </a:xfrm>
                      <a:prstGeom prst="rect">
                        <a:avLst/>
                      </a:prstGeom>
                      <a:noFill/>
                    </p:spPr>
                  </p:pic>
                </p:oleObj>
              </mc:Fallback>
            </mc:AlternateContent>
          </a:graphicData>
        </a:graphic>
      </p:graphicFrame>
      <p:sp>
        <p:nvSpPr>
          <p:cNvPr id="7" name="Rectangle 5"/>
          <p:cNvSpPr>
            <a:spLocks noChangeArrowheads="1"/>
          </p:cNvSpPr>
          <p:nvPr/>
        </p:nvSpPr>
        <p:spPr bwMode="auto">
          <a:xfrm>
            <a:off x="876300" y="321117"/>
            <a:ext cx="10058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600" b="1" i="1" u="sng"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nl-NL" altLang="en-US" sz="3600" b="1" i="1" u="sng" strike="noStrike" cap="none" normalizeH="0" baseline="0" dirty="0">
                <a:ln>
                  <a:noFill/>
                </a:ln>
                <a:solidFill>
                  <a:srgbClr val="000000"/>
                </a:solidFill>
                <a:effectLst/>
                <a:ea typeface="Arial" panose="020B0604020202020204" pitchFamily="34" charset="0"/>
                <a:cs typeface="Times New Roman" panose="02020603050405020304" pitchFamily="18" charset="0"/>
              </a:rPr>
              <a:t>à</a:t>
            </a:r>
            <a:r>
              <a:rPr kumimoji="0" lang="nl-NL" altLang="en-US" sz="3600" b="1" i="1" u="sng"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1/sgk/75</a:t>
            </a: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kumimoji="0" lang="nl-NL" altLang="en-US" sz="3600" b="0" i="1" u="none" strike="noStrike" cap="none" normalizeH="0" baseline="0" dirty="0">
                <a:ln>
                  <a:noFill/>
                </a:ln>
                <a:solidFill>
                  <a:srgbClr val="000000"/>
                </a:solidFill>
                <a:effectLst/>
                <a:ea typeface="Arial" panose="020B0604020202020204" pitchFamily="34" charset="0"/>
                <a:cs typeface="Times New Roman" panose="02020603050405020304" pitchFamily="18" charset="0"/>
              </a:rPr>
              <a:t>ì</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a v</a:t>
            </a:r>
            <a:r>
              <a:rPr kumimoji="0" lang="nl-NL" altLang="en-US" sz="3600" b="0" i="1" u="none" strike="noStrike" cap="none" normalizeH="0" baseline="0" dirty="0">
                <a:ln>
                  <a:noFill/>
                </a:ln>
                <a:solidFill>
                  <a:srgbClr val="000000"/>
                </a:solidFill>
                <a:effectLst/>
                <a:ea typeface="Arial" panose="020B0604020202020204" pitchFamily="34" charset="0"/>
                <a:cs typeface="Times New Roman" panose="02020603050405020304" pitchFamily="18" charset="0"/>
              </a:rPr>
              <a:t>à</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t>
            </a:r>
            <a:r>
              <a:rPr kumimoji="0" lang="nl-NL" altLang="en-US" sz="3600" b="0" i="1" u="none" strike="noStrike" cap="none" normalizeH="0" baseline="0" dirty="0">
                <a:ln>
                  <a:noFill/>
                </a:ln>
                <a:solidFill>
                  <a:srgbClr val="000000"/>
                </a:solidFill>
                <a:effectLst/>
                <a:ea typeface="Arial" panose="020B0604020202020204" pitchFamily="34" charset="0"/>
                <a:cs typeface="Times New Roman" panose="02020603050405020304" pitchFamily="18" charset="0"/>
              </a:rPr>
              <a:t>ì</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e l</a:t>
            </a:r>
            <a:r>
              <a:rPr kumimoji="0" lang="nl-NL" altLang="en-US" sz="3600" b="0" i="1" u="none" strike="noStrike" cap="none" normalizeH="0" baseline="0" dirty="0">
                <a:ln>
                  <a:noFill/>
                </a:ln>
                <a:solidFill>
                  <a:srgbClr val="000000"/>
                </a:solidFill>
                <a:effectLst/>
                <a:ea typeface="Arial" panose="020B0604020202020204" pitchFamily="34" charset="0"/>
                <a:cs typeface="Times New Roman" panose="02020603050405020304" pitchFamily="18" charset="0"/>
              </a:rPr>
              <a:t>à</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hai tam gi</a:t>
            </a:r>
            <a:r>
              <a:rPr kumimoji="0" lang="nl-NL" altLang="en-US" sz="3600" b="0" i="1" u="none" strike="noStrike" cap="none" normalizeH="0" baseline="0" dirty="0">
                <a:ln>
                  <a:noFill/>
                </a:ln>
                <a:solidFill>
                  <a:srgbClr val="000000"/>
                </a:solidFill>
                <a:effectLst/>
                <a:ea typeface="Arial" panose="020B0604020202020204" pitchFamily="34" charset="0"/>
                <a:cs typeface="Times New Roman" panose="02020603050405020304" pitchFamily="18" charset="0"/>
              </a:rPr>
              <a:t>á</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vuông đồng dạng</a:t>
            </a:r>
            <a:r>
              <a:rPr kumimoji="0" lang="nl-NL" altLang="en-US" sz="14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876300" y="4236454"/>
            <a:ext cx="100158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kumimoji="0" lang="nl-NL" altLang="en-US" sz="3600" b="0" i="1"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B v</a:t>
            </a:r>
            <a:r>
              <a:rPr kumimoji="0" lang="nl-NL" altLang="en-US" sz="3600" b="0" i="1"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nl-NL" altLang="en-US" sz="3600" b="1"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kumimoji="0" lang="nl-NL" altLang="en-US" sz="3600" b="1" i="1"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nl-NL" altLang="en-US" sz="3600" b="1"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 l</a:t>
            </a:r>
            <a:r>
              <a:rPr kumimoji="0" lang="nl-NL" altLang="en-US" sz="3600" b="0" i="1"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hai tam gi</a:t>
            </a:r>
            <a:r>
              <a:rPr kumimoji="0" lang="nl-NL" altLang="en-US" sz="3600" b="0" i="1"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nl-NL" altLang="en-US" sz="3600" b="0" i="1"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vuông đồng dạng.</a:t>
            </a:r>
            <a:endParaRPr kumimoji="0" lang="en-US" altLang="en-US" sz="3600" b="0" i="0" u="none" strike="noStrike" cap="none" normalizeH="0" baseline="0" dirty="0">
              <a:ln>
                <a:noFill/>
              </a:ln>
              <a:solidFill>
                <a:schemeClr val="tx1"/>
              </a:solidFill>
              <a:effectLst/>
            </a:endParaRPr>
          </a:p>
        </p:txBody>
      </p:sp>
      <p:sp>
        <p:nvSpPr>
          <p:cNvPr id="11" name="Rectangle 10"/>
          <p:cNvSpPr/>
          <p:nvPr/>
        </p:nvSpPr>
        <p:spPr>
          <a:xfrm>
            <a:off x="828040" y="6879519"/>
            <a:ext cx="9836347" cy="646331"/>
          </a:xfrm>
          <a:prstGeom prst="rect">
            <a:avLst/>
          </a:prstGeom>
        </p:spPr>
        <p:txBody>
          <a:bodyPr wrap="none">
            <a:spAutoFit/>
          </a:bodyPr>
          <a:lstStyle/>
          <a:p>
            <a:pPr lvl="0" algn="just" eaLnBrk="0" fontAlgn="base" hangingPunct="0">
              <a:spcBef>
                <a:spcPct val="0"/>
              </a:spcBef>
              <a:spcAft>
                <a:spcPct val="0"/>
              </a:spcAft>
              <a:buFontTx/>
              <a:buChar char="•"/>
            </a:pPr>
            <a:r>
              <a:rPr lang="nl-NL" altLang="en-US" sz="36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nl-NL" altLang="en-US" sz="3600" i="1" dirty="0">
                <a:solidFill>
                  <a:srgbClr val="000000"/>
                </a:solidFill>
                <a:latin typeface="Arial" panose="020B0604020202020204" pitchFamily="34" charset="0"/>
                <a:ea typeface="Arial" panose="020B0604020202020204" pitchFamily="34" charset="0"/>
                <a:cs typeface="Times New Roman" panose="02020603050405020304" pitchFamily="18" charset="0"/>
              </a:rPr>
              <a:t>ì</a:t>
            </a:r>
            <a:r>
              <a:rPr lang="nl-NL" altLang="en-US" sz="36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nh c v</a:t>
            </a:r>
            <a:r>
              <a:rPr lang="nl-NL" altLang="en-US" sz="3600" i="1" dirty="0">
                <a:solidFill>
                  <a:srgbClr val="000000"/>
                </a:solidFill>
                <a:latin typeface="Arial" panose="020B0604020202020204" pitchFamily="34" charset="0"/>
                <a:ea typeface="Arial" panose="020B0604020202020204" pitchFamily="34" charset="0"/>
                <a:cs typeface="Times New Roman" panose="02020603050405020304" pitchFamily="18" charset="0"/>
              </a:rPr>
              <a:t>à</a:t>
            </a:r>
            <a:r>
              <a:rPr lang="nl-NL" altLang="en-US" sz="36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h</a:t>
            </a:r>
            <a:r>
              <a:rPr lang="nl-NL" altLang="en-US" sz="3600" i="1" dirty="0">
                <a:solidFill>
                  <a:srgbClr val="000000"/>
                </a:solidFill>
                <a:latin typeface="Arial" panose="020B0604020202020204" pitchFamily="34" charset="0"/>
                <a:ea typeface="Arial" panose="020B0604020202020204" pitchFamily="34" charset="0"/>
                <a:cs typeface="Times New Roman" panose="02020603050405020304" pitchFamily="18" charset="0"/>
              </a:rPr>
              <a:t>ì</a:t>
            </a:r>
            <a:r>
              <a:rPr lang="nl-NL" altLang="en-US" sz="36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nh g l</a:t>
            </a:r>
            <a:r>
              <a:rPr lang="nl-NL" altLang="en-US" sz="3600" i="1" dirty="0">
                <a:solidFill>
                  <a:srgbClr val="000000"/>
                </a:solidFill>
                <a:latin typeface="Arial" panose="020B0604020202020204" pitchFamily="34" charset="0"/>
                <a:ea typeface="Arial" panose="020B0604020202020204" pitchFamily="34" charset="0"/>
                <a:cs typeface="Times New Roman" panose="02020603050405020304" pitchFamily="18" charset="0"/>
              </a:rPr>
              <a:t>à</a:t>
            </a:r>
            <a:r>
              <a:rPr lang="nl-NL" altLang="en-US" sz="36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hai tam gi</a:t>
            </a:r>
            <a:r>
              <a:rPr lang="nl-NL" altLang="en-US" sz="3600" i="1" dirty="0">
                <a:solidFill>
                  <a:srgbClr val="000000"/>
                </a:solidFill>
                <a:latin typeface="Arial" panose="020B0604020202020204" pitchFamily="34" charset="0"/>
                <a:ea typeface="Arial" panose="020B0604020202020204" pitchFamily="34" charset="0"/>
                <a:cs typeface="Times New Roman" panose="02020603050405020304" pitchFamily="18" charset="0"/>
              </a:rPr>
              <a:t>á</a:t>
            </a:r>
            <a:r>
              <a:rPr lang="nl-NL" altLang="en-US" sz="36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 vuông đồng dạng.</a:t>
            </a:r>
            <a:endParaRPr lang="nl-NL" altLang="en-US" sz="3600" dirty="0">
              <a:latin typeface="Arial" panose="020B0604020202020204" pitchFamily="34" charset="0"/>
            </a:endParaRPr>
          </a:p>
        </p:txBody>
      </p:sp>
    </p:spTree>
    <p:extLst>
      <p:ext uri="{BB962C8B-B14F-4D97-AF65-F5344CB8AC3E}">
        <p14:creationId xmlns:p14="http://schemas.microsoft.com/office/powerpoint/2010/main" val="133977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57200" y="419100"/>
            <a:ext cx="16154400" cy="6248400"/>
          </a:xfrm>
          <a:prstGeom prst="rect">
            <a:avLst/>
          </a:prstGeom>
        </p:spPr>
      </p:pic>
      <p:sp>
        <p:nvSpPr>
          <p:cNvPr id="3" name="TextBox 2"/>
          <p:cNvSpPr txBox="1"/>
          <p:nvPr/>
        </p:nvSpPr>
        <p:spPr>
          <a:xfrm>
            <a:off x="1990781" y="8420100"/>
            <a:ext cx="13087237"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nay!!!</a:t>
            </a:r>
          </a:p>
        </p:txBody>
      </p:sp>
      <p:sp>
        <p:nvSpPr>
          <p:cNvPr id="5" name="Rectangle 4"/>
          <p:cNvSpPr/>
          <p:nvPr/>
        </p:nvSpPr>
        <p:spPr>
          <a:xfrm>
            <a:off x="1990781" y="7581900"/>
            <a:ext cx="11046614" cy="584775"/>
          </a:xfrm>
          <a:prstGeom prst="rect">
            <a:avLst/>
          </a:prstGeom>
        </p:spPr>
        <p:txBody>
          <a:bodyPr wrap="none">
            <a:spAutoFit/>
          </a:bodyPr>
          <a:lstStyle/>
          <a:p>
            <a:r>
              <a:rPr lang="nl-NL" sz="3200" dirty="0">
                <a:solidFill>
                  <a:srgbClr val="000000"/>
                </a:solidFill>
                <a:latin typeface="Times New Roman" panose="02020603050405020304" pitchFamily="18" charset="0"/>
                <a:ea typeface="Arial" panose="020B0604020202020204" pitchFamily="34" charset="0"/>
              </a:rPr>
              <a:t>Làm sao để tính được chiều cao của cột cờ trong câu hỏi đầu bài ?</a:t>
            </a:r>
            <a:endParaRPr lang="en-US" sz="3200" dirty="0"/>
          </a:p>
        </p:txBody>
      </p:sp>
    </p:spTree>
    <p:extLst>
      <p:ext uri="{BB962C8B-B14F-4D97-AF65-F5344CB8AC3E}">
        <p14:creationId xmlns:p14="http://schemas.microsoft.com/office/powerpoint/2010/main" val="13808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316827884"/>
              </p:ext>
            </p:extLst>
          </p:nvPr>
        </p:nvGraphicFramePr>
        <p:xfrm>
          <a:off x="9829800" y="1992530"/>
          <a:ext cx="5867400" cy="6145147"/>
        </p:xfrm>
        <a:graphic>
          <a:graphicData uri="http://schemas.openxmlformats.org/presentationml/2006/ole">
            <mc:AlternateContent xmlns:mc="http://schemas.openxmlformats.org/markup-compatibility/2006">
              <mc:Choice xmlns:v="urn:schemas-microsoft-com:vml" Requires="v">
                <p:oleObj name="Equation" r:id="rId2" imgW="1612900" imgH="1689100" progId="Equation.DSMT4">
                  <p:embed/>
                </p:oleObj>
              </mc:Choice>
              <mc:Fallback>
                <p:oleObj name="Equation" r:id="rId2" imgW="1612900" imgH="168910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1992530"/>
                        <a:ext cx="5867400" cy="6145147"/>
                      </a:xfrm>
                      <a:prstGeom prst="rect">
                        <a:avLst/>
                      </a:prstGeom>
                      <a:noFill/>
                    </p:spPr>
                  </p:pic>
                </p:oleObj>
              </mc:Fallback>
            </mc:AlternateContent>
          </a:graphicData>
        </a:graphic>
      </p:graphicFrame>
      <p:sp>
        <p:nvSpPr>
          <p:cNvPr id="7" name="Rectangle 6"/>
          <p:cNvSpPr/>
          <p:nvPr/>
        </p:nvSpPr>
        <p:spPr>
          <a:xfrm>
            <a:off x="304800" y="723900"/>
            <a:ext cx="16777222" cy="646331"/>
          </a:xfrm>
          <a:prstGeom prst="rect">
            <a:avLst/>
          </a:prstGeom>
        </p:spPr>
        <p:txBody>
          <a:bodyPr wrap="none">
            <a:spAutoFit/>
          </a:bodyPr>
          <a:lstStyle/>
          <a:p>
            <a:pPr lvl="0" eaLnBrk="0" fontAlgn="base" hangingPunct="0">
              <a:spcBef>
                <a:spcPct val="0"/>
              </a:spcBef>
              <a:spcAft>
                <a:spcPct val="0"/>
              </a:spcAft>
            </a:pPr>
            <a:r>
              <a:rPr lang="vi-VN" altLang="en-US" sz="3600" b="1" i="1" u="sng" dirty="0">
                <a:latin typeface="Times New Roman" panose="02020603050405020304" pitchFamily="18" charset="0"/>
                <a:ea typeface="Arial" panose="020B0604020202020204" pitchFamily="34" charset="0"/>
                <a:cs typeface="Times New Roman" panose="02020603050405020304" pitchFamily="18" charset="0"/>
              </a:rPr>
              <a:t>B</a:t>
            </a:r>
            <a:r>
              <a:rPr lang="vi-VN" altLang="en-US" sz="3600" b="1" i="1" u="sng" dirty="0">
                <a:ea typeface="Arial" panose="020B0604020202020204" pitchFamily="34" charset="0"/>
                <a:cs typeface="Times New Roman" panose="02020603050405020304" pitchFamily="18" charset="0"/>
              </a:rPr>
              <a:t>à</a:t>
            </a:r>
            <a:r>
              <a:rPr lang="vi-VN" altLang="en-US" sz="3600" b="1" i="1" u="sng" dirty="0">
                <a:latin typeface="Times New Roman" panose="02020603050405020304" pitchFamily="18" charset="0"/>
                <a:ea typeface="Arial" panose="020B0604020202020204" pitchFamily="34" charset="0"/>
                <a:cs typeface="Times New Roman" panose="02020603050405020304" pitchFamily="18" charset="0"/>
              </a:rPr>
              <a:t>i 3/sgk/76</a:t>
            </a:r>
            <a:r>
              <a:rPr lang="vi-VN" altLang="en-US" sz="3600" i="1" dirty="0">
                <a:latin typeface="Times New Roman" panose="02020603050405020304" pitchFamily="18" charset="0"/>
                <a:ea typeface="Arial" panose="020B0604020202020204" pitchFamily="34" charset="0"/>
                <a:cs typeface="Times New Roman" panose="02020603050405020304" pitchFamily="18" charset="0"/>
              </a:rPr>
              <a:t>.</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600" i="1" dirty="0" err="1">
                <a:latin typeface="Times New Roman" panose="02020603050405020304" pitchFamily="18" charset="0"/>
                <a:ea typeface="Arial" panose="020B0604020202020204" pitchFamily="34" charset="0"/>
                <a:cs typeface="Times New Roman" panose="02020603050405020304" pitchFamily="18" charset="0"/>
              </a:rPr>
              <a:t>Tính</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600" i="1" dirty="0" err="1">
                <a:latin typeface="Times New Roman" panose="02020603050405020304" pitchFamily="18" charset="0"/>
                <a:ea typeface="Arial" panose="020B0604020202020204" pitchFamily="34" charset="0"/>
                <a:cs typeface="Times New Roman" panose="02020603050405020304" pitchFamily="18" charset="0"/>
              </a:rPr>
              <a:t>chiều</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600" i="1" dirty="0" err="1">
                <a:latin typeface="Times New Roman" panose="02020603050405020304" pitchFamily="18" charset="0"/>
                <a:ea typeface="Arial" panose="020B0604020202020204" pitchFamily="34" charset="0"/>
                <a:cs typeface="Times New Roman" panose="02020603050405020304" pitchFamily="18" charset="0"/>
              </a:rPr>
              <a:t>cao</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Ab </a:t>
            </a:r>
            <a:r>
              <a:rPr lang="en-US" altLang="en-US" sz="3600" i="1"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600" i="1" dirty="0" err="1">
                <a:latin typeface="Times New Roman" panose="02020603050405020304" pitchFamily="18" charset="0"/>
                <a:ea typeface="Arial" panose="020B0604020202020204" pitchFamily="34" charset="0"/>
                <a:cs typeface="Times New Roman" panose="02020603050405020304" pitchFamily="18" charset="0"/>
              </a:rPr>
              <a:t>ngọn</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600" i="1" dirty="0" err="1">
                <a:latin typeface="Times New Roman" panose="02020603050405020304" pitchFamily="18" charset="0"/>
                <a:ea typeface="Arial" panose="020B0604020202020204" pitchFamily="34" charset="0"/>
                <a:cs typeface="Times New Roman" panose="02020603050405020304" pitchFamily="18" charset="0"/>
              </a:rPr>
              <a:t>tháp</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3600" i="1" dirty="0" err="1">
                <a:latin typeface="Times New Roman" panose="02020603050405020304" pitchFamily="18" charset="0"/>
                <a:ea typeface="Arial" panose="020B0604020202020204" pitchFamily="34" charset="0"/>
                <a:cs typeface="Times New Roman" panose="02020603050405020304" pitchFamily="18" charset="0"/>
              </a:rPr>
              <a:t>biết</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MB = 20m, MF = 2m, EF = 1,65m </a:t>
            </a:r>
            <a:endParaRPr lang="vi-VN" altLang="en-US" sz="3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20" y="1382931"/>
            <a:ext cx="9144000" cy="7364347"/>
          </a:xfrm>
          <a:prstGeom prst="rect">
            <a:avLst/>
          </a:prstGeom>
        </p:spPr>
      </p:pic>
    </p:spTree>
    <p:extLst>
      <p:ext uri="{BB962C8B-B14F-4D97-AF65-F5344CB8AC3E}">
        <p14:creationId xmlns:p14="http://schemas.microsoft.com/office/powerpoint/2010/main" val="311016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571500"/>
            <a:ext cx="2813591" cy="646331"/>
          </a:xfrm>
          <a:prstGeom prst="rect">
            <a:avLst/>
          </a:prstGeom>
        </p:spPr>
        <p:txBody>
          <a:bodyPr wrap="none">
            <a:spAutoFit/>
          </a:bodyPr>
          <a:lstStyle/>
          <a:p>
            <a:pPr lvl="0" eaLnBrk="0" fontAlgn="base" hangingPunct="0">
              <a:spcBef>
                <a:spcPct val="0"/>
              </a:spcBef>
              <a:spcAft>
                <a:spcPct val="0"/>
              </a:spcAft>
            </a:pPr>
            <a:r>
              <a:rPr lang="vi-VN" altLang="en-US" sz="3600" b="1" i="1" u="sng" dirty="0">
                <a:latin typeface="Times New Roman" panose="02020603050405020304" pitchFamily="18" charset="0"/>
                <a:ea typeface="Arial" panose="020B0604020202020204" pitchFamily="34" charset="0"/>
                <a:cs typeface="Times New Roman" panose="02020603050405020304" pitchFamily="18" charset="0"/>
              </a:rPr>
              <a:t>B</a:t>
            </a:r>
            <a:r>
              <a:rPr lang="vi-VN" altLang="en-US" sz="3600" b="1" i="1" u="sng" dirty="0">
                <a:ea typeface="Arial" panose="020B0604020202020204" pitchFamily="34" charset="0"/>
                <a:cs typeface="Times New Roman" panose="02020603050405020304" pitchFamily="18" charset="0"/>
              </a:rPr>
              <a:t>à</a:t>
            </a:r>
            <a:r>
              <a:rPr lang="vi-VN" altLang="en-US" sz="3600" b="1" i="1" u="sng" dirty="0">
                <a:latin typeface="Times New Roman" panose="02020603050405020304" pitchFamily="18" charset="0"/>
                <a:ea typeface="Arial" panose="020B0604020202020204" pitchFamily="34" charset="0"/>
                <a:cs typeface="Times New Roman" panose="02020603050405020304" pitchFamily="18" charset="0"/>
              </a:rPr>
              <a:t>i </a:t>
            </a:r>
            <a:r>
              <a:rPr lang="en-US" altLang="en-US" sz="3600" b="1" i="1" u="sng" dirty="0">
                <a:latin typeface="Times New Roman" panose="02020603050405020304" pitchFamily="18" charset="0"/>
                <a:ea typeface="Arial" panose="020B0604020202020204" pitchFamily="34" charset="0"/>
                <a:cs typeface="Times New Roman" panose="02020603050405020304" pitchFamily="18" charset="0"/>
              </a:rPr>
              <a:t>5</a:t>
            </a:r>
            <a:r>
              <a:rPr lang="vi-VN" altLang="en-US" sz="3600" b="1" i="1" u="sng" dirty="0">
                <a:latin typeface="Times New Roman" panose="02020603050405020304" pitchFamily="18" charset="0"/>
                <a:ea typeface="Arial" panose="020B0604020202020204" pitchFamily="34" charset="0"/>
                <a:cs typeface="Times New Roman" panose="02020603050405020304" pitchFamily="18" charset="0"/>
              </a:rPr>
              <a:t>/sgk/76</a:t>
            </a:r>
            <a:r>
              <a:rPr lang="vi-VN" altLang="en-US" sz="3600" i="1" dirty="0">
                <a:latin typeface="Times New Roman" panose="02020603050405020304" pitchFamily="18" charset="0"/>
                <a:ea typeface="Arial" panose="020B0604020202020204" pitchFamily="34" charset="0"/>
                <a:cs typeface="Times New Roman" panose="02020603050405020304" pitchFamily="18" charset="0"/>
              </a:rPr>
              <a:t>.</a:t>
            </a:r>
            <a:r>
              <a:rPr lang="en-US" altLang="en-US" sz="3600" i="1" dirty="0">
                <a:latin typeface="Times New Roman" panose="02020603050405020304" pitchFamily="18" charset="0"/>
                <a:ea typeface="Arial" panose="020B0604020202020204" pitchFamily="34" charset="0"/>
                <a:cs typeface="Times New Roman" panose="02020603050405020304" pitchFamily="18" charset="0"/>
              </a:rPr>
              <a:t> </a:t>
            </a:r>
            <a:endParaRPr lang="vi-VN" altLang="en-US"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1862707"/>
            <a:ext cx="9144000" cy="7391400"/>
          </a:xfrm>
          <a:prstGeom prst="rect">
            <a:avLst/>
          </a:prstGeom>
        </p:spPr>
      </p:pic>
      <p:sp>
        <p:nvSpPr>
          <p:cNvPr id="11" name="Rectangle 6"/>
          <p:cNvSpPr>
            <a:spLocks noChangeArrowheads="1"/>
          </p:cNvSpPr>
          <p:nvPr/>
        </p:nvSpPr>
        <p:spPr bwMode="auto">
          <a:xfrm>
            <a:off x="8382000" y="4349651"/>
            <a:ext cx="62484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661715695"/>
              </p:ext>
            </p:extLst>
          </p:nvPr>
        </p:nvGraphicFramePr>
        <p:xfrm>
          <a:off x="7848600" y="2005000"/>
          <a:ext cx="4766667" cy="3395861"/>
        </p:xfrm>
        <a:graphic>
          <a:graphicData uri="http://schemas.openxmlformats.org/presentationml/2006/ole">
            <mc:AlternateContent xmlns:mc="http://schemas.openxmlformats.org/markup-compatibility/2006">
              <mc:Choice xmlns:v="urn:schemas-microsoft-com:vml" Requires="v">
                <p:oleObj name="Equation" r:id="rId3" imgW="1459866" imgH="1040948" progId="Equation.DSMT4">
                  <p:embed/>
                </p:oleObj>
              </mc:Choice>
              <mc:Fallback>
                <p:oleObj name="Equation" r:id="rId3" imgW="1459866" imgH="1040948"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005000"/>
                        <a:ext cx="4766667" cy="3395861"/>
                      </a:xfrm>
                      <a:prstGeom prst="rect">
                        <a:avLst/>
                      </a:prstGeom>
                      <a:noFill/>
                    </p:spPr>
                  </p:pic>
                </p:oleObj>
              </mc:Fallback>
            </mc:AlternateContent>
          </a:graphicData>
        </a:graphic>
      </p:graphicFrame>
      <p:sp>
        <p:nvSpPr>
          <p:cNvPr id="13" name="Rectangle 7"/>
          <p:cNvSpPr>
            <a:spLocks noChangeArrowheads="1"/>
          </p:cNvSpPr>
          <p:nvPr/>
        </p:nvSpPr>
        <p:spPr bwMode="auto">
          <a:xfrm>
            <a:off x="7843520" y="5815681"/>
            <a:ext cx="922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Vậy chiều cao to</a:t>
            </a:r>
            <a:r>
              <a:rPr kumimoji="0" lang="vi-VN" altLang="en-US" sz="3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à</a:t>
            </a:r>
            <a:r>
              <a:rPr kumimoji="0" lang="vi-VN" altLang="en-US" sz="3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nh</a:t>
            </a:r>
            <a:r>
              <a:rPr kumimoji="0" lang="vi-VN" altLang="en-US" sz="3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à</a:t>
            </a:r>
            <a:r>
              <a:rPr kumimoji="0" lang="vi-VN" altLang="en-US" sz="3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l</a:t>
            </a:r>
            <a:r>
              <a:rPr kumimoji="0" lang="vi-VN" altLang="en-US" sz="36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à</a:t>
            </a:r>
            <a:r>
              <a:rPr kumimoji="0" lang="vi-VN" altLang="en-US" sz="3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70,5 + 1,5 = 72 cm.</a:t>
            </a:r>
            <a:endParaRPr kumimoji="0" lang="vi-VN"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767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328777417"/>
              </p:ext>
            </p:extLst>
          </p:nvPr>
        </p:nvGraphicFramePr>
        <p:xfrm>
          <a:off x="8800056" y="1198881"/>
          <a:ext cx="4193088" cy="1962150"/>
        </p:xfrm>
        <a:graphic>
          <a:graphicData uri="http://schemas.openxmlformats.org/presentationml/2006/ole">
            <mc:AlternateContent xmlns:mc="http://schemas.openxmlformats.org/markup-compatibility/2006">
              <mc:Choice xmlns:v="urn:schemas-microsoft-com:vml" Requires="v">
                <p:oleObj name="Equation" r:id="rId2" imgW="1485900" imgH="698500" progId="Equation.DSMT4">
                  <p:embed/>
                </p:oleObj>
              </mc:Choice>
              <mc:Fallback>
                <p:oleObj name="Equation" r:id="rId2" imgW="1485900" imgH="6985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0056" y="1198881"/>
                        <a:ext cx="4193088" cy="196215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02257657"/>
              </p:ext>
            </p:extLst>
          </p:nvPr>
        </p:nvGraphicFramePr>
        <p:xfrm>
          <a:off x="8810216" y="3801709"/>
          <a:ext cx="4712494" cy="701861"/>
        </p:xfrm>
        <a:graphic>
          <a:graphicData uri="http://schemas.openxmlformats.org/presentationml/2006/ole">
            <mc:AlternateContent xmlns:mc="http://schemas.openxmlformats.org/markup-compatibility/2006">
              <mc:Choice xmlns:v="urn:schemas-microsoft-com:vml" Requires="v">
                <p:oleObj name="Equation" r:id="rId4" imgW="1346200" imgH="203200" progId="Equation.DSMT4">
                  <p:embed/>
                </p:oleObj>
              </mc:Choice>
              <mc:Fallback>
                <p:oleObj name="Equation" r:id="rId4" imgW="1346200" imgH="203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216" y="3801709"/>
                        <a:ext cx="4712494" cy="70186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11487171"/>
              </p:ext>
            </p:extLst>
          </p:nvPr>
        </p:nvGraphicFramePr>
        <p:xfrm>
          <a:off x="9027159" y="4661551"/>
          <a:ext cx="3505200" cy="1885150"/>
        </p:xfrm>
        <a:graphic>
          <a:graphicData uri="http://schemas.openxmlformats.org/presentationml/2006/ole">
            <mc:AlternateContent xmlns:mc="http://schemas.openxmlformats.org/markup-compatibility/2006">
              <mc:Choice xmlns:v="urn:schemas-microsoft-com:vml" Requires="v">
                <p:oleObj name="Equation" r:id="rId6" imgW="1129810" imgH="609336" progId="Equation.DSMT4">
                  <p:embed/>
                </p:oleObj>
              </mc:Choice>
              <mc:Fallback>
                <p:oleObj name="Equation" r:id="rId6" imgW="1129810" imgH="609336"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7159" y="4661551"/>
                        <a:ext cx="3505200" cy="188515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63667860"/>
              </p:ext>
            </p:extLst>
          </p:nvPr>
        </p:nvGraphicFramePr>
        <p:xfrm>
          <a:off x="8774656" y="6896100"/>
          <a:ext cx="7339013" cy="1752600"/>
        </p:xfrm>
        <a:graphic>
          <a:graphicData uri="http://schemas.openxmlformats.org/presentationml/2006/ole">
            <mc:AlternateContent xmlns:mc="http://schemas.openxmlformats.org/markup-compatibility/2006">
              <mc:Choice xmlns:v="urn:schemas-microsoft-com:vml" Requires="v">
                <p:oleObj name="Equation" r:id="rId8" imgW="1917700" imgH="457200" progId="Equation.DSMT4">
                  <p:embed/>
                </p:oleObj>
              </mc:Choice>
              <mc:Fallback>
                <p:oleObj name="Equation" r:id="rId8" imgW="1917700" imgH="4572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4656" y="6896100"/>
                        <a:ext cx="7339013" cy="1752600"/>
                      </a:xfrm>
                      <a:prstGeom prst="rect">
                        <a:avLst/>
                      </a:prstGeom>
                      <a:noFill/>
                    </p:spPr>
                  </p:pic>
                </p:oleObj>
              </mc:Fallback>
            </mc:AlternateContent>
          </a:graphicData>
        </a:graphic>
      </p:graphicFrame>
      <p:sp>
        <p:nvSpPr>
          <p:cNvPr id="8" name="Rectangle 6"/>
          <p:cNvSpPr>
            <a:spLocks noChangeArrowheads="1"/>
          </p:cNvSpPr>
          <p:nvPr/>
        </p:nvSpPr>
        <p:spPr bwMode="auto">
          <a:xfrm>
            <a:off x="10896600" y="32670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0896600" y="45339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57200" y="800100"/>
            <a:ext cx="2569934" cy="646331"/>
          </a:xfrm>
          <a:prstGeom prst="rect">
            <a:avLst/>
          </a:prstGeom>
        </p:spPr>
        <p:txBody>
          <a:bodyPr wrap="none">
            <a:spAutoFit/>
          </a:bodyPr>
          <a:lstStyle/>
          <a:p>
            <a:pPr lvl="0" eaLnBrk="0" fontAlgn="base" hangingPunct="0">
              <a:spcBef>
                <a:spcPct val="0"/>
              </a:spcBef>
              <a:spcAft>
                <a:spcPct val="0"/>
              </a:spcAft>
            </a:pPr>
            <a:r>
              <a:rPr lang="nl-NL" altLang="en-US" sz="3600" b="1" i="1" u="sng"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nl-NL" altLang="en-US" sz="3600" b="1" i="1" u="sng" dirty="0">
                <a:solidFill>
                  <a:srgbClr val="000000"/>
                </a:solidFill>
                <a:ea typeface="Arial" panose="020B0604020202020204" pitchFamily="34" charset="0"/>
                <a:cs typeface="Times New Roman" panose="02020603050405020304" pitchFamily="18" charset="0"/>
              </a:rPr>
              <a:t>à</a:t>
            </a:r>
            <a:r>
              <a:rPr lang="nl-NL" altLang="en-US" sz="3600" b="1" i="1" u="sng"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i 2/sgk/75</a:t>
            </a:r>
            <a:endParaRPr lang="en-US" altLang="en-US" sz="3600" dirty="0"/>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 y="1510233"/>
            <a:ext cx="7239000" cy="8132376"/>
          </a:xfrm>
          <a:prstGeom prst="rect">
            <a:avLst/>
          </a:prstGeom>
        </p:spPr>
      </p:pic>
    </p:spTree>
    <p:extLst>
      <p:ext uri="{BB962C8B-B14F-4D97-AF65-F5344CB8AC3E}">
        <p14:creationId xmlns:p14="http://schemas.microsoft.com/office/powerpoint/2010/main" val="376061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200400" y="914401"/>
            <a:ext cx="1165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sng" dirty="0" err="1">
                <a:solidFill>
                  <a:srgbClr val="FF0066"/>
                </a:solidFill>
                <a:latin typeface=".VnTime" panose="020B7200000000000000" pitchFamily="34" charset="0"/>
              </a:rPr>
              <a:t>C©u</a:t>
            </a:r>
            <a:r>
              <a:rPr lang="en-US" altLang="en-US" sz="3600" b="1" u="sng" dirty="0">
                <a:solidFill>
                  <a:srgbClr val="FF0066"/>
                </a:solidFill>
                <a:latin typeface=".VnTime" panose="020B7200000000000000" pitchFamily="34" charset="0"/>
              </a:rPr>
              <a:t> 1</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MÖnh</a:t>
            </a:r>
            <a:r>
              <a:rPr lang="en-US" altLang="en-US" sz="3600" b="1" dirty="0">
                <a:solidFill>
                  <a:srgbClr val="FF0066"/>
                </a:solidFill>
                <a:latin typeface=".VnTime" panose="020B7200000000000000" pitchFamily="34" charset="0"/>
              </a:rPr>
              <a:t> ®Ò </a:t>
            </a:r>
            <a:r>
              <a:rPr lang="en-US" altLang="en-US" sz="3600" b="1" dirty="0" err="1">
                <a:solidFill>
                  <a:srgbClr val="FF0066"/>
                </a:solidFill>
                <a:latin typeface=".VnTime" panose="020B7200000000000000" pitchFamily="34" charset="0"/>
              </a:rPr>
              <a:t>nµo</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óng</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mÖnh</a:t>
            </a:r>
            <a:r>
              <a:rPr lang="en-US" altLang="en-US" sz="3600" b="1" dirty="0">
                <a:solidFill>
                  <a:srgbClr val="FF0066"/>
                </a:solidFill>
                <a:latin typeface=".VnTime" panose="020B7200000000000000" pitchFamily="34" charset="0"/>
              </a:rPr>
              <a:t> ®Ò </a:t>
            </a:r>
            <a:r>
              <a:rPr lang="en-US" altLang="en-US" sz="3600" b="1" dirty="0" err="1">
                <a:solidFill>
                  <a:srgbClr val="FF0066"/>
                </a:solidFill>
                <a:latin typeface=".VnTime" panose="020B7200000000000000" pitchFamily="34" charset="0"/>
              </a:rPr>
              <a:t>nµo</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sai</a:t>
            </a:r>
            <a:r>
              <a:rPr lang="en-US" altLang="en-US" sz="3600" b="1" dirty="0">
                <a:solidFill>
                  <a:srgbClr val="FF0066"/>
                </a:solidFill>
                <a:latin typeface=".VnTime" panose="020B7200000000000000" pitchFamily="34" charset="0"/>
              </a:rPr>
              <a:t> ?</a:t>
            </a:r>
          </a:p>
        </p:txBody>
      </p:sp>
      <p:sp>
        <p:nvSpPr>
          <p:cNvPr id="23555" name="Text Box 5"/>
          <p:cNvSpPr txBox="1">
            <a:spLocks noChangeArrowheads="1"/>
          </p:cNvSpPr>
          <p:nvPr/>
        </p:nvSpPr>
        <p:spPr bwMode="auto">
          <a:xfrm>
            <a:off x="2743200" y="2286001"/>
            <a:ext cx="99441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3600">
                <a:solidFill>
                  <a:srgbClr val="0000FF"/>
                </a:solidFill>
                <a:latin typeface=".VnTime" panose="020B7200000000000000" pitchFamily="34" charset="0"/>
              </a:rPr>
              <a:t>Hai tam gi¸c b»ng nhau th× ®ång d¹ng víi nhau.</a:t>
            </a:r>
          </a:p>
          <a:p>
            <a:pPr eaLnBrk="1" hangingPunct="1">
              <a:spcBef>
                <a:spcPct val="50000"/>
              </a:spcBef>
              <a:buFontTx/>
              <a:buNone/>
            </a:pPr>
            <a:r>
              <a:rPr lang="en-US" altLang="en-US" sz="3600">
                <a:solidFill>
                  <a:srgbClr val="0000FF"/>
                </a:solidFill>
                <a:latin typeface=".VnTime" panose="020B7200000000000000" pitchFamily="34" charset="0"/>
              </a:rPr>
              <a:t>b)  Hai tam gi¸c ®ång d¹ng víi nhau th× b»ng nhau.</a:t>
            </a:r>
          </a:p>
        </p:txBody>
      </p:sp>
      <p:sp>
        <p:nvSpPr>
          <p:cNvPr id="38920" name="Text Box 8"/>
          <p:cNvSpPr txBox="1">
            <a:spLocks noChangeArrowheads="1"/>
          </p:cNvSpPr>
          <p:nvPr/>
        </p:nvSpPr>
        <p:spPr bwMode="auto">
          <a:xfrm>
            <a:off x="13744575" y="3143251"/>
            <a:ext cx="125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VnTime" panose="020B7200000000000000" pitchFamily="34" charset="0"/>
              </a:rPr>
              <a:t>S</a:t>
            </a:r>
          </a:p>
        </p:txBody>
      </p:sp>
      <p:sp>
        <p:nvSpPr>
          <p:cNvPr id="38921" name="Text Box 9"/>
          <p:cNvSpPr txBox="1">
            <a:spLocks noChangeArrowheads="1"/>
          </p:cNvSpPr>
          <p:nvPr/>
        </p:nvSpPr>
        <p:spPr bwMode="auto">
          <a:xfrm>
            <a:off x="13716000" y="2400301"/>
            <a:ext cx="125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66"/>
                </a:solidFill>
                <a:latin typeface=".VnTime" panose="020B7200000000000000" pitchFamily="34" charset="0"/>
              </a:rPr>
              <a:t>§</a:t>
            </a:r>
          </a:p>
        </p:txBody>
      </p:sp>
      <p:sp>
        <p:nvSpPr>
          <p:cNvPr id="23558" name="AutoShape 10">
            <a:hlinkClick r:id="rId4" action="ppaction://hlinksldjump" highlightClick="1"/>
          </p:cNvPr>
          <p:cNvSpPr>
            <a:spLocks noChangeArrowheads="1"/>
          </p:cNvSpPr>
          <p:nvPr/>
        </p:nvSpPr>
        <p:spPr bwMode="auto">
          <a:xfrm>
            <a:off x="14630400" y="9372600"/>
            <a:ext cx="10287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700"/>
          </a:p>
        </p:txBody>
      </p:sp>
    </p:spTree>
    <p:controls>
      <mc:AlternateContent xmlns:mc="http://schemas.openxmlformats.org/markup-compatibility/2006">
        <mc:Choice xmlns:v="urn:schemas-microsoft-com:vml" Requires="v">
          <p:control name="TextBox1" r:id="rId1" imgW="1143000" imgH="685800"/>
        </mc:Choice>
        <mc:Fallback>
          <p:control name="TextBox1" r:id="rId1" imgW="1143000" imgH="685800">
            <p:pic>
              <p:nvPicPr>
                <p:cNvPr id="23559" name="TextBox1"/>
                <p:cNvPicPr preferRelativeResize="0">
                  <a:picLocks noChangeArrowheads="1" noChangeShapeType="1"/>
                </p:cNvPicPr>
                <p:nvPr/>
              </p:nvPicPr>
              <p:blipFill>
                <a:blip r:embed="rId5"/>
                <a:srcRect/>
                <a:stretch>
                  <a:fillRect/>
                </a:stretch>
              </p:blipFill>
              <p:spPr bwMode="auto">
                <a:xfrm>
                  <a:off x="12458700" y="2343150"/>
                  <a:ext cx="1143000" cy="68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2" imgW="1143000" imgH="685800"/>
        </mc:Choice>
        <mc:Fallback>
          <p:control name="TextBox2" r:id="rId2" imgW="1143000" imgH="685800">
            <p:pic>
              <p:nvPicPr>
                <p:cNvPr id="23560" name="TextBox2"/>
                <p:cNvPicPr preferRelativeResize="0">
                  <a:picLocks noChangeArrowheads="1" noChangeShapeType="1"/>
                </p:cNvPicPr>
                <p:nvPr/>
              </p:nvPicPr>
              <p:blipFill>
                <a:blip r:embed="rId5"/>
                <a:srcRect/>
                <a:stretch>
                  <a:fillRect/>
                </a:stretch>
              </p:blipFill>
              <p:spPr bwMode="auto">
                <a:xfrm>
                  <a:off x="12458700" y="3171825"/>
                  <a:ext cx="1143000" cy="68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55708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fade">
                                      <p:cBhvr>
                                        <p:cTn id="7" dur="1000"/>
                                        <p:tgtEl>
                                          <p:spTgt spid="38921"/>
                                        </p:tgtEl>
                                      </p:cBhvr>
                                    </p:animEffect>
                                    <p:anim calcmode="lin" valueType="num">
                                      <p:cBhvr>
                                        <p:cTn id="8" dur="1000" fill="hold"/>
                                        <p:tgtEl>
                                          <p:spTgt spid="38921"/>
                                        </p:tgtEl>
                                        <p:attrNameLst>
                                          <p:attrName>style.rotation</p:attrName>
                                        </p:attrNameLst>
                                      </p:cBhvr>
                                      <p:tavLst>
                                        <p:tav tm="0">
                                          <p:val>
                                            <p:fltVal val="720"/>
                                          </p:val>
                                        </p:tav>
                                        <p:tav tm="100000">
                                          <p:val>
                                            <p:fltVal val="0"/>
                                          </p:val>
                                        </p:tav>
                                      </p:tavLst>
                                    </p:anim>
                                    <p:anim calcmode="lin" valueType="num">
                                      <p:cBhvr>
                                        <p:cTn id="9" dur="1000" fill="hold"/>
                                        <p:tgtEl>
                                          <p:spTgt spid="38921"/>
                                        </p:tgtEl>
                                        <p:attrNameLst>
                                          <p:attrName>ppt_h</p:attrName>
                                        </p:attrNameLst>
                                      </p:cBhvr>
                                      <p:tavLst>
                                        <p:tav tm="0">
                                          <p:val>
                                            <p:fltVal val="0"/>
                                          </p:val>
                                        </p:tav>
                                        <p:tav tm="100000">
                                          <p:val>
                                            <p:strVal val="#ppt_h"/>
                                          </p:val>
                                        </p:tav>
                                      </p:tavLst>
                                    </p:anim>
                                    <p:anim calcmode="lin" valueType="num">
                                      <p:cBhvr>
                                        <p:cTn id="10" dur="1000" fill="hold"/>
                                        <p:tgtEl>
                                          <p:spTgt spid="3892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8920"/>
                                        </p:tgtEl>
                                        <p:attrNameLst>
                                          <p:attrName>style.visibility</p:attrName>
                                        </p:attrNameLst>
                                      </p:cBhvr>
                                      <p:to>
                                        <p:strVal val="visible"/>
                                      </p:to>
                                    </p:set>
                                    <p:anim calcmode="lin" valueType="num">
                                      <p:cBhvr>
                                        <p:cTn id="15" dur="1000" fill="hold"/>
                                        <p:tgtEl>
                                          <p:spTgt spid="38920"/>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38920"/>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38920"/>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38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389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Oval 9"/>
          <p:cNvSpPr>
            <a:spLocks noChangeArrowheads="1"/>
          </p:cNvSpPr>
          <p:nvPr/>
        </p:nvSpPr>
        <p:spPr bwMode="auto">
          <a:xfrm>
            <a:off x="2743200" y="3419475"/>
            <a:ext cx="800100" cy="8001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700"/>
          </a:p>
        </p:txBody>
      </p:sp>
      <p:sp>
        <p:nvSpPr>
          <p:cNvPr id="27651" name="Text Box 2"/>
          <p:cNvSpPr txBox="1">
            <a:spLocks noChangeArrowheads="1"/>
          </p:cNvSpPr>
          <p:nvPr/>
        </p:nvSpPr>
        <p:spPr bwMode="auto">
          <a:xfrm>
            <a:off x="2857500" y="561976"/>
            <a:ext cx="124587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sng" dirty="0" err="1">
                <a:solidFill>
                  <a:srgbClr val="FF0066"/>
                </a:solidFill>
                <a:latin typeface=".VnTime" panose="020B7200000000000000" pitchFamily="34" charset="0"/>
              </a:rPr>
              <a:t>C©u</a:t>
            </a:r>
            <a:r>
              <a:rPr lang="en-US" altLang="en-US" sz="3600" b="1" u="sng" dirty="0">
                <a:solidFill>
                  <a:srgbClr val="FF0066"/>
                </a:solidFill>
                <a:latin typeface=".VnTime" panose="020B7200000000000000" pitchFamily="34" charset="0"/>
              </a:rPr>
              <a:t> 2</a:t>
            </a:r>
            <a:r>
              <a:rPr lang="en-US" altLang="en-US" sz="3600" dirty="0">
                <a:solidFill>
                  <a:srgbClr val="FF0066"/>
                </a:solidFill>
                <a:latin typeface=".VnTime" panose="020B7200000000000000" pitchFamily="34" charset="0"/>
              </a:rPr>
              <a:t>. </a:t>
            </a:r>
            <a:r>
              <a:rPr lang="en-US" altLang="en-US" sz="3600" dirty="0" err="1">
                <a:solidFill>
                  <a:srgbClr val="FF0066"/>
                </a:solidFill>
                <a:latin typeface=".VnTime" panose="020B7200000000000000" pitchFamily="34" charset="0"/>
              </a:rPr>
              <a:t>Chän</a:t>
            </a:r>
            <a:r>
              <a:rPr lang="en-US" altLang="en-US" sz="3600" dirty="0">
                <a:solidFill>
                  <a:srgbClr val="FF0066"/>
                </a:solidFill>
                <a:latin typeface=".VnTime" panose="020B7200000000000000" pitchFamily="34" charset="0"/>
              </a:rPr>
              <a:t> ®¸p ¸n ®</a:t>
            </a:r>
            <a:r>
              <a:rPr lang="en-US" altLang="en-US" sz="3600" dirty="0" err="1">
                <a:solidFill>
                  <a:srgbClr val="FF0066"/>
                </a:solidFill>
                <a:latin typeface=".VnTime" panose="020B7200000000000000" pitchFamily="34" charset="0"/>
              </a:rPr>
              <a:t>óng</a:t>
            </a:r>
            <a:r>
              <a:rPr lang="en-US" altLang="en-US" sz="3600" dirty="0">
                <a:solidFill>
                  <a:srgbClr val="FF0066"/>
                </a:solidFill>
                <a:latin typeface=".VnTime" panose="020B7200000000000000" pitchFamily="34" charset="0"/>
              </a:rPr>
              <a:t>.</a:t>
            </a:r>
          </a:p>
          <a:p>
            <a:pPr eaLnBrk="1" hangingPunct="1">
              <a:spcBef>
                <a:spcPct val="50000"/>
              </a:spcBef>
              <a:buFontTx/>
              <a:buNone/>
            </a:pPr>
            <a:r>
              <a:rPr lang="en-US" altLang="en-US" sz="3600" dirty="0" err="1">
                <a:solidFill>
                  <a:srgbClr val="0000FF"/>
                </a:solidFill>
                <a:latin typeface=".VnTime" panose="020B7200000000000000" pitchFamily="34" charset="0"/>
              </a:rPr>
              <a:t>NÕu</a:t>
            </a:r>
            <a:r>
              <a:rPr lang="en-US" altLang="en-US" sz="3600" dirty="0">
                <a:solidFill>
                  <a:srgbClr val="0000FF"/>
                </a:solidFill>
                <a:latin typeface=".VnTime" panose="020B7200000000000000" pitchFamily="34" charset="0"/>
              </a:rPr>
              <a:t>  ∆ ABC     ∆ A’B’C’ </a:t>
            </a:r>
            <a:r>
              <a:rPr lang="en-US" altLang="en-US" sz="3600" dirty="0" err="1">
                <a:solidFill>
                  <a:srgbClr val="0000FF"/>
                </a:solidFill>
                <a:latin typeface=".VnTime" panose="020B7200000000000000" pitchFamily="34" charset="0"/>
              </a:rPr>
              <a:t>theo</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tØ</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sè</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th</a:t>
            </a:r>
            <a:r>
              <a:rPr lang="en-US" altLang="en-US" sz="3600" dirty="0">
                <a:solidFill>
                  <a:srgbClr val="0000FF"/>
                </a:solidFill>
                <a:latin typeface=".VnTime" panose="020B7200000000000000" pitchFamily="34" charset="0"/>
              </a:rPr>
              <a:t>× ∆ A’B’C’      ∆ ABC </a:t>
            </a:r>
            <a:r>
              <a:rPr lang="en-US" altLang="en-US" sz="3600" dirty="0" err="1">
                <a:solidFill>
                  <a:srgbClr val="0000FF"/>
                </a:solidFill>
                <a:latin typeface=".VnTime" panose="020B7200000000000000" pitchFamily="34" charset="0"/>
              </a:rPr>
              <a:t>theo</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tØ</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sè</a:t>
            </a:r>
            <a:r>
              <a:rPr lang="en-US" altLang="en-US" sz="3600" dirty="0">
                <a:solidFill>
                  <a:srgbClr val="0000FF"/>
                </a:solidFill>
                <a:latin typeface=".VnTime" panose="020B7200000000000000" pitchFamily="34" charset="0"/>
              </a:rPr>
              <a:t>:</a:t>
            </a:r>
          </a:p>
        </p:txBody>
      </p:sp>
      <p:sp>
        <p:nvSpPr>
          <p:cNvPr id="27652" name="WordArt 3"/>
          <p:cNvSpPr>
            <a:spLocks noChangeArrowheads="1" noChangeShapeType="1" noTextEdit="1"/>
          </p:cNvSpPr>
          <p:nvPr/>
        </p:nvSpPr>
        <p:spPr bwMode="auto">
          <a:xfrm rot="167747">
            <a:off x="5343525" y="1704975"/>
            <a:ext cx="326232" cy="145257"/>
          </a:xfrm>
          <a:prstGeom prst="rect">
            <a:avLst/>
          </a:prstGeom>
        </p:spPr>
        <p:txBody>
          <a:bodyPr vert="wordArtVert" wrap="none" fromWordArt="1">
            <a:prstTxWarp prst="textPlain">
              <a:avLst>
                <a:gd name="adj" fmla="val 50000"/>
              </a:avLst>
            </a:prstTxWarp>
          </a:bodyPr>
          <a:lstStyle/>
          <a:p>
            <a:pPr algn="ctr" fontAlgn="auto"/>
            <a:r>
              <a:rPr lang="en-US" sz="2700" kern="10">
                <a:ln w="0">
                  <a:solidFill>
                    <a:srgbClr val="0000FF"/>
                  </a:solidFill>
                  <a:round/>
                  <a:headEnd/>
                  <a:tailEnd/>
                </a:ln>
                <a:cs typeface="Arial" panose="020B0604020202020204" pitchFamily="34" charset="0"/>
              </a:rPr>
              <a:t>s</a:t>
            </a:r>
          </a:p>
        </p:txBody>
      </p:sp>
      <p:sp>
        <p:nvSpPr>
          <p:cNvPr id="27653" name="Text Box 4"/>
          <p:cNvSpPr txBox="1">
            <a:spLocks noChangeArrowheads="1"/>
          </p:cNvSpPr>
          <p:nvPr/>
        </p:nvSpPr>
        <p:spPr bwMode="auto">
          <a:xfrm>
            <a:off x="2857500" y="3419476"/>
            <a:ext cx="10858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FF0066"/>
                </a:solidFill>
                <a:latin typeface=".VnTime" panose="020B7200000000000000" pitchFamily="34" charset="0"/>
              </a:rPr>
              <a:t>A.</a:t>
            </a:r>
            <a:r>
              <a:rPr lang="en-US" altLang="en-US" sz="3600">
                <a:solidFill>
                  <a:srgbClr val="0000FF"/>
                </a:solidFill>
                <a:latin typeface=".VnTime" panose="020B7200000000000000" pitchFamily="34" charset="0"/>
              </a:rPr>
              <a:t>  2                                           </a:t>
            </a:r>
            <a:r>
              <a:rPr lang="en-US" altLang="en-US" sz="3600">
                <a:solidFill>
                  <a:srgbClr val="FF0066"/>
                </a:solidFill>
                <a:latin typeface=".VnTime" panose="020B7200000000000000" pitchFamily="34" charset="0"/>
              </a:rPr>
              <a:t>B.</a:t>
            </a:r>
            <a:r>
              <a:rPr lang="en-US" altLang="en-US" sz="3600">
                <a:solidFill>
                  <a:srgbClr val="0000FF"/>
                </a:solidFill>
                <a:latin typeface=".VnTime" panose="020B7200000000000000" pitchFamily="34" charset="0"/>
              </a:rPr>
              <a:t> 1</a:t>
            </a:r>
          </a:p>
          <a:p>
            <a:pPr eaLnBrk="1" hangingPunct="1">
              <a:spcBef>
                <a:spcPct val="50000"/>
              </a:spcBef>
              <a:buFontTx/>
              <a:buNone/>
            </a:pPr>
            <a:r>
              <a:rPr lang="en-US" altLang="en-US" sz="3600">
                <a:solidFill>
                  <a:srgbClr val="FF0066"/>
                </a:solidFill>
                <a:latin typeface=".VnTime" panose="020B7200000000000000" pitchFamily="34" charset="0"/>
              </a:rPr>
              <a:t>C.</a:t>
            </a:r>
            <a:r>
              <a:rPr lang="en-US" altLang="en-US" sz="3600">
                <a:solidFill>
                  <a:srgbClr val="0000FF"/>
                </a:solidFill>
                <a:latin typeface=".VnTime" panose="020B7200000000000000" pitchFamily="34" charset="0"/>
              </a:rPr>
              <a:t>                                               </a:t>
            </a:r>
            <a:r>
              <a:rPr lang="en-US" altLang="en-US" sz="3600">
                <a:solidFill>
                  <a:srgbClr val="FF0066"/>
                </a:solidFill>
                <a:latin typeface=".VnTime" panose="020B7200000000000000" pitchFamily="34" charset="0"/>
              </a:rPr>
              <a:t>D.</a:t>
            </a:r>
            <a:r>
              <a:rPr lang="en-US" altLang="en-US" sz="3600">
                <a:solidFill>
                  <a:srgbClr val="0000FF"/>
                </a:solidFill>
                <a:latin typeface=".VnTime" panose="020B7200000000000000" pitchFamily="34" charset="0"/>
              </a:rPr>
              <a:t> C¶ 3 c©u trªn ®Òu sai.</a:t>
            </a:r>
          </a:p>
        </p:txBody>
      </p:sp>
      <p:sp>
        <p:nvSpPr>
          <p:cNvPr id="27654" name="WordArt 6"/>
          <p:cNvSpPr>
            <a:spLocks noChangeArrowheads="1" noChangeShapeType="1" noTextEdit="1"/>
          </p:cNvSpPr>
          <p:nvPr/>
        </p:nvSpPr>
        <p:spPr bwMode="auto">
          <a:xfrm rot="167747">
            <a:off x="12118183" y="1676400"/>
            <a:ext cx="326231" cy="145257"/>
          </a:xfrm>
          <a:prstGeom prst="rect">
            <a:avLst/>
          </a:prstGeom>
        </p:spPr>
        <p:txBody>
          <a:bodyPr vert="wordArtVert" wrap="none" fromWordArt="1">
            <a:prstTxWarp prst="textPlain">
              <a:avLst>
                <a:gd name="adj" fmla="val 50000"/>
              </a:avLst>
            </a:prstTxWarp>
          </a:bodyPr>
          <a:lstStyle/>
          <a:p>
            <a:pPr algn="ctr" fontAlgn="auto"/>
            <a:r>
              <a:rPr lang="en-US" sz="2700" kern="10" dirty="0">
                <a:ln w="0">
                  <a:solidFill>
                    <a:srgbClr val="0000FF"/>
                  </a:solidFill>
                  <a:round/>
                  <a:headEnd/>
                  <a:tailEnd/>
                </a:ln>
                <a:cs typeface="Arial" panose="020B0604020202020204" pitchFamily="34" charset="0"/>
              </a:rPr>
              <a:t>s</a:t>
            </a:r>
          </a:p>
        </p:txBody>
      </p:sp>
      <p:graphicFrame>
        <p:nvGraphicFramePr>
          <p:cNvPr id="27655" name="Object 7"/>
          <p:cNvGraphicFramePr>
            <a:graphicFrameLocks noChangeAspect="1"/>
          </p:cNvGraphicFramePr>
          <p:nvPr/>
        </p:nvGraphicFramePr>
        <p:xfrm>
          <a:off x="9429750" y="1133475"/>
          <a:ext cx="469107" cy="1209675"/>
        </p:xfrm>
        <a:graphic>
          <a:graphicData uri="http://schemas.openxmlformats.org/presentationml/2006/ole">
            <mc:AlternateContent xmlns:mc="http://schemas.openxmlformats.org/markup-compatibility/2006">
              <mc:Choice xmlns:v="urn:schemas-microsoft-com:vml" Requires="v">
                <p:oleObj name="Equation" r:id="rId2" imgW="123903" imgH="361981" progId="Equation.3">
                  <p:embed/>
                </p:oleObj>
              </mc:Choice>
              <mc:Fallback>
                <p:oleObj name="Equation" r:id="rId2" imgW="123903" imgH="361981" progId="Equation.3">
                  <p:embed/>
                  <p:pic>
                    <p:nvPicPr>
                      <p:cNvPr id="27655"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0" y="1133475"/>
                        <a:ext cx="469107"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3543300" y="4048125"/>
          <a:ext cx="469107" cy="1209675"/>
        </p:xfrm>
        <a:graphic>
          <a:graphicData uri="http://schemas.openxmlformats.org/presentationml/2006/ole">
            <mc:AlternateContent xmlns:mc="http://schemas.openxmlformats.org/markup-compatibility/2006">
              <mc:Choice xmlns:v="urn:schemas-microsoft-com:vml" Requires="v">
                <p:oleObj name="Equation" r:id="rId4" imgW="123903" imgH="361981" progId="Equation.3">
                  <p:embed/>
                </p:oleObj>
              </mc:Choice>
              <mc:Fallback>
                <p:oleObj name="Equation" r:id="rId4" imgW="123903" imgH="361981" progId="Equation.3">
                  <p:embed/>
                  <p:pic>
                    <p:nvPicPr>
                      <p:cNvPr id="2765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300" y="4048125"/>
                        <a:ext cx="469107"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278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wheel(4)">
                                      <p:cBhvr>
                                        <p:cTn id="7" dur="20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Oval 9"/>
          <p:cNvSpPr>
            <a:spLocks noChangeArrowheads="1"/>
          </p:cNvSpPr>
          <p:nvPr/>
        </p:nvSpPr>
        <p:spPr bwMode="auto">
          <a:xfrm>
            <a:off x="2743200" y="3419475"/>
            <a:ext cx="800100" cy="8001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700"/>
          </a:p>
        </p:txBody>
      </p:sp>
      <mc:AlternateContent xmlns:mc="http://schemas.openxmlformats.org/markup-compatibility/2006" xmlns:a14="http://schemas.microsoft.com/office/drawing/2010/main">
        <mc:Choice Requires="a14">
          <p:sp>
            <p:nvSpPr>
              <p:cNvPr id="27651" name="Text Box 2"/>
              <p:cNvSpPr txBox="1">
                <a:spLocks noChangeArrowheads="1"/>
              </p:cNvSpPr>
              <p:nvPr/>
            </p:nvSpPr>
            <p:spPr bwMode="auto">
              <a:xfrm>
                <a:off x="2857500" y="665320"/>
                <a:ext cx="12458700" cy="18321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sng" dirty="0">
                    <a:solidFill>
                      <a:srgbClr val="FF0066"/>
                    </a:solidFill>
                    <a:latin typeface=".VnTime" panose="020B7200000000000000" pitchFamily="34" charset="0"/>
                  </a:rPr>
                  <a:t>C©u 2</a:t>
                </a:r>
                <a:r>
                  <a:rPr lang="en-US" altLang="en-US" sz="3600" dirty="0">
                    <a:solidFill>
                      <a:srgbClr val="FF0066"/>
                    </a:solidFill>
                    <a:latin typeface=".VnTime" panose="020B7200000000000000" pitchFamily="34" charset="0"/>
                  </a:rPr>
                  <a:t>. </a:t>
                </a:r>
                <a:r>
                  <a:rPr lang="en-US" altLang="en-US" sz="3600" dirty="0" err="1">
                    <a:solidFill>
                      <a:srgbClr val="FF0066"/>
                    </a:solidFill>
                    <a:latin typeface=".VnTime" panose="020B7200000000000000" pitchFamily="34" charset="0"/>
                  </a:rPr>
                  <a:t>Chän</a:t>
                </a:r>
                <a:r>
                  <a:rPr lang="en-US" altLang="en-US" sz="3600" dirty="0">
                    <a:solidFill>
                      <a:srgbClr val="FF0066"/>
                    </a:solidFill>
                    <a:latin typeface=".VnTime" panose="020B7200000000000000" pitchFamily="34" charset="0"/>
                  </a:rPr>
                  <a:t> ®¸p ¸n ®</a:t>
                </a:r>
                <a:r>
                  <a:rPr lang="en-US" altLang="en-US" sz="3600" dirty="0" err="1">
                    <a:solidFill>
                      <a:srgbClr val="FF0066"/>
                    </a:solidFill>
                    <a:latin typeface=".VnTime" panose="020B7200000000000000" pitchFamily="34" charset="0"/>
                  </a:rPr>
                  <a:t>óng</a:t>
                </a:r>
                <a:r>
                  <a:rPr lang="en-US" altLang="en-US" sz="3600" dirty="0">
                    <a:solidFill>
                      <a:srgbClr val="FF0066"/>
                    </a:solidFill>
                    <a:latin typeface=".VnTime" panose="020B7200000000000000" pitchFamily="34" charset="0"/>
                  </a:rPr>
                  <a:t>.</a:t>
                </a:r>
              </a:p>
              <a:p>
                <a:pPr eaLnBrk="1" hangingPunct="1">
                  <a:spcBef>
                    <a:spcPct val="50000"/>
                  </a:spcBef>
                  <a:buFontTx/>
                  <a:buNone/>
                </a:pPr>
                <a:r>
                  <a:rPr lang="en-US" altLang="en-US" sz="3600" dirty="0" err="1">
                    <a:solidFill>
                      <a:srgbClr val="0000FF"/>
                    </a:solidFill>
                    <a:latin typeface=".VnTime" panose="020B7200000000000000" pitchFamily="34" charset="0"/>
                  </a:rPr>
                  <a:t>NÕu</a:t>
                </a:r>
                <a:r>
                  <a:rPr lang="en-US" altLang="en-US" sz="3600" dirty="0">
                    <a:solidFill>
                      <a:srgbClr val="0000FF"/>
                    </a:solidFill>
                    <a:latin typeface=".VnTime" panose="020B7200000000000000" pitchFamily="34" charset="0"/>
                  </a:rPr>
                  <a:t>  ∆ ABC     ∆ A’B’C’ </a:t>
                </a:r>
                <a:r>
                  <a:rPr lang="en-US" altLang="en-US" sz="3600" dirty="0" err="1">
                    <a:solidFill>
                      <a:srgbClr val="0000FF"/>
                    </a:solidFill>
                    <a:latin typeface=".VnTime" panose="020B7200000000000000" pitchFamily="34" charset="0"/>
                  </a:rPr>
                  <a:t>theo</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tØ</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sè</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th</a:t>
                </a:r>
                <a:r>
                  <a:rPr lang="en-US" altLang="en-US" sz="3600" dirty="0">
                    <a:solidFill>
                      <a:srgbClr val="0000FF"/>
                    </a:solidFill>
                    <a:latin typeface=".VnTime" panose="020B7200000000000000" pitchFamily="34" charset="0"/>
                  </a:rPr>
                  <a:t>× </a:t>
                </a:r>
                <a14:m>
                  <m:oMath xmlns:m="http://schemas.openxmlformats.org/officeDocument/2006/math">
                    <m:f>
                      <m:fPr>
                        <m:ctrlPr>
                          <a:rPr lang="en-US" altLang="en-US" sz="3600" i="1" smtClean="0">
                            <a:solidFill>
                              <a:srgbClr val="0000FF"/>
                            </a:solidFill>
                            <a:latin typeface="Cambria Math" panose="02040503050406030204" pitchFamily="18" charset="0"/>
                          </a:rPr>
                        </m:ctrlPr>
                      </m:fPr>
                      <m:num>
                        <m:r>
                          <a:rPr lang="en-US" altLang="en-US" sz="3600" b="0" i="1" smtClean="0">
                            <a:solidFill>
                              <a:srgbClr val="0000FF"/>
                            </a:solidFill>
                            <a:latin typeface="Cambria Math" panose="02040503050406030204" pitchFamily="18" charset="0"/>
                          </a:rPr>
                          <m:t>𝑆𝐴𝐵𝐶</m:t>
                        </m:r>
                      </m:num>
                      <m:den>
                        <m:r>
                          <a:rPr lang="en-US" altLang="en-US" sz="3600" b="0" i="1" smtClean="0">
                            <a:solidFill>
                              <a:srgbClr val="0000FF"/>
                            </a:solidFill>
                            <a:latin typeface="Cambria Math" panose="02040503050406030204" pitchFamily="18" charset="0"/>
                          </a:rPr>
                          <m:t>𝑆</m:t>
                        </m:r>
                        <m:sSup>
                          <m:sSupPr>
                            <m:ctrlPr>
                              <a:rPr lang="en-US" altLang="en-US" sz="3600" b="0" i="1" smtClean="0">
                                <a:solidFill>
                                  <a:srgbClr val="0000FF"/>
                                </a:solidFill>
                                <a:latin typeface="Cambria Math" panose="02040503050406030204" pitchFamily="18" charset="0"/>
                              </a:rPr>
                            </m:ctrlPr>
                          </m:sSupPr>
                          <m:e>
                            <m:r>
                              <a:rPr lang="en-US" altLang="en-US" sz="3600" b="0" i="1" smtClean="0">
                                <a:solidFill>
                                  <a:srgbClr val="0000FF"/>
                                </a:solidFill>
                                <a:latin typeface="Cambria Math" panose="02040503050406030204" pitchFamily="18" charset="0"/>
                              </a:rPr>
                              <m:t>𝐴</m:t>
                            </m:r>
                          </m:e>
                          <m:sup>
                            <m:r>
                              <a:rPr lang="en-US" altLang="en-US" sz="3600" b="0" i="1" smtClean="0">
                                <a:solidFill>
                                  <a:srgbClr val="0000FF"/>
                                </a:solidFill>
                                <a:latin typeface="Cambria Math" panose="02040503050406030204" pitchFamily="18" charset="0"/>
                              </a:rPr>
                              <m:t>′</m:t>
                            </m:r>
                          </m:sup>
                        </m:sSup>
                        <m:sSup>
                          <m:sSupPr>
                            <m:ctrlPr>
                              <a:rPr lang="en-US" altLang="en-US" sz="3600" b="0" i="1" smtClean="0">
                                <a:solidFill>
                                  <a:srgbClr val="0000FF"/>
                                </a:solidFill>
                                <a:latin typeface="Cambria Math" panose="02040503050406030204" pitchFamily="18" charset="0"/>
                              </a:rPr>
                            </m:ctrlPr>
                          </m:sSupPr>
                          <m:e>
                            <m:r>
                              <a:rPr lang="en-US" altLang="en-US" sz="3600" b="0" i="1" smtClean="0">
                                <a:solidFill>
                                  <a:srgbClr val="0000FF"/>
                                </a:solidFill>
                                <a:latin typeface="Cambria Math" panose="02040503050406030204" pitchFamily="18" charset="0"/>
                              </a:rPr>
                              <m:t>𝐵</m:t>
                            </m:r>
                          </m:e>
                          <m:sup>
                            <m:r>
                              <a:rPr lang="en-US" altLang="en-US" sz="3600" b="0" i="1" smtClean="0">
                                <a:solidFill>
                                  <a:srgbClr val="0000FF"/>
                                </a:solidFill>
                                <a:latin typeface="Cambria Math" panose="02040503050406030204" pitchFamily="18" charset="0"/>
                              </a:rPr>
                              <m:t>′</m:t>
                            </m:r>
                          </m:sup>
                        </m:sSup>
                        <m:r>
                          <a:rPr lang="en-US" altLang="en-US" sz="3600" b="0" i="1" smtClean="0">
                            <a:solidFill>
                              <a:srgbClr val="0000FF"/>
                            </a:solidFill>
                            <a:latin typeface="Cambria Math" panose="02040503050406030204" pitchFamily="18" charset="0"/>
                          </a:rPr>
                          <m:t>𝐶</m:t>
                        </m:r>
                        <m:r>
                          <a:rPr lang="en-US" altLang="en-US" sz="3600" b="0" i="1" smtClean="0">
                            <a:solidFill>
                              <a:srgbClr val="0000FF"/>
                            </a:solidFill>
                            <a:latin typeface="Cambria Math" panose="02040503050406030204" pitchFamily="18" charset="0"/>
                          </a:rPr>
                          <m:t>′</m:t>
                        </m:r>
                      </m:den>
                    </m:f>
                  </m:oMath>
                </a14:m>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theo</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tØ</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sè</a:t>
                </a:r>
                <a:r>
                  <a:rPr lang="en-US" altLang="en-US" sz="3600" dirty="0">
                    <a:solidFill>
                      <a:srgbClr val="0000FF"/>
                    </a:solidFill>
                    <a:latin typeface=".VnTime" panose="020B7200000000000000" pitchFamily="34" charset="0"/>
                  </a:rPr>
                  <a:t>:</a:t>
                </a:r>
              </a:p>
            </p:txBody>
          </p:sp>
        </mc:Choice>
        <mc:Fallback xmlns="">
          <p:sp>
            <p:nvSpPr>
              <p:cNvPr id="27651" name="Text Box 2"/>
              <p:cNvSpPr txBox="1">
                <a:spLocks noRot="1" noChangeAspect="1" noMove="1" noResize="1" noEditPoints="1" noAdjustHandles="1" noChangeArrowheads="1" noChangeShapeType="1" noTextEdit="1"/>
              </p:cNvSpPr>
              <p:nvPr/>
            </p:nvSpPr>
            <p:spPr bwMode="auto">
              <a:xfrm>
                <a:off x="2857500" y="665320"/>
                <a:ext cx="12458700" cy="1832168"/>
              </a:xfrm>
              <a:prstGeom prst="rect">
                <a:avLst/>
              </a:prstGeom>
              <a:blipFill>
                <a:blip r:embed="rId3"/>
                <a:stretch>
                  <a:fillRect l="-1517" t="-5648" b="-43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652" name="WordArt 3"/>
          <p:cNvSpPr>
            <a:spLocks noChangeArrowheads="1" noChangeShapeType="1" noTextEdit="1"/>
          </p:cNvSpPr>
          <p:nvPr/>
        </p:nvSpPr>
        <p:spPr bwMode="auto">
          <a:xfrm rot="167747">
            <a:off x="5337349" y="1950971"/>
            <a:ext cx="326232" cy="145257"/>
          </a:xfrm>
          <a:prstGeom prst="rect">
            <a:avLst/>
          </a:prstGeom>
        </p:spPr>
        <p:txBody>
          <a:bodyPr vert="wordArtVert" wrap="none" fromWordArt="1">
            <a:prstTxWarp prst="textPlain">
              <a:avLst>
                <a:gd name="adj" fmla="val 50000"/>
              </a:avLst>
            </a:prstTxWarp>
          </a:bodyPr>
          <a:lstStyle/>
          <a:p>
            <a:pPr algn="ctr" fontAlgn="auto"/>
            <a:r>
              <a:rPr lang="en-US" sz="2700" kern="10" dirty="0">
                <a:ln w="0">
                  <a:solidFill>
                    <a:srgbClr val="0000FF"/>
                  </a:solidFill>
                  <a:round/>
                  <a:headEnd/>
                  <a:tailEnd/>
                </a:ln>
                <a:cs typeface="Arial" panose="020B0604020202020204" pitchFamily="34" charset="0"/>
              </a:rPr>
              <a:t>s</a:t>
            </a:r>
          </a:p>
        </p:txBody>
      </p:sp>
      <p:sp>
        <p:nvSpPr>
          <p:cNvPr id="27653" name="Text Box 4"/>
          <p:cNvSpPr txBox="1">
            <a:spLocks noChangeArrowheads="1"/>
          </p:cNvSpPr>
          <p:nvPr/>
        </p:nvSpPr>
        <p:spPr bwMode="auto">
          <a:xfrm>
            <a:off x="2857500" y="3419476"/>
            <a:ext cx="10858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solidFill>
                  <a:srgbClr val="FF0066"/>
                </a:solidFill>
                <a:latin typeface=".VnTime" panose="020B7200000000000000" pitchFamily="34" charset="0"/>
              </a:rPr>
              <a:t>A.</a:t>
            </a:r>
            <a:r>
              <a:rPr lang="en-US" altLang="en-US" sz="3600" dirty="0">
                <a:solidFill>
                  <a:srgbClr val="0000FF"/>
                </a:solidFill>
                <a:latin typeface=".VnTime" panose="020B7200000000000000" pitchFamily="34" charset="0"/>
              </a:rPr>
              <a:t>  1/4                                          </a:t>
            </a:r>
            <a:r>
              <a:rPr lang="en-US" altLang="en-US" sz="3600" dirty="0">
                <a:solidFill>
                  <a:srgbClr val="FF0066"/>
                </a:solidFill>
                <a:latin typeface=".VnTime" panose="020B7200000000000000" pitchFamily="34" charset="0"/>
              </a:rPr>
              <a:t>B.</a:t>
            </a:r>
            <a:r>
              <a:rPr lang="en-US" altLang="en-US" sz="3600" dirty="0">
                <a:solidFill>
                  <a:srgbClr val="0000FF"/>
                </a:solidFill>
                <a:latin typeface=".VnTime" panose="020B7200000000000000" pitchFamily="34" charset="0"/>
              </a:rPr>
              <a:t> 1</a:t>
            </a:r>
          </a:p>
          <a:p>
            <a:pPr eaLnBrk="1" hangingPunct="1">
              <a:spcBef>
                <a:spcPct val="50000"/>
              </a:spcBef>
              <a:buFontTx/>
              <a:buNone/>
            </a:pPr>
            <a:r>
              <a:rPr lang="en-US" altLang="en-US" sz="3600" dirty="0">
                <a:solidFill>
                  <a:srgbClr val="FF0066"/>
                </a:solidFill>
                <a:latin typeface=".VnTime" panose="020B7200000000000000" pitchFamily="34" charset="0"/>
              </a:rPr>
              <a:t>C.</a:t>
            </a:r>
            <a:r>
              <a:rPr lang="en-US" altLang="en-US" sz="3600" dirty="0">
                <a:solidFill>
                  <a:srgbClr val="0000FF"/>
                </a:solidFill>
                <a:latin typeface=".VnTime" panose="020B7200000000000000" pitchFamily="34" charset="0"/>
              </a:rPr>
              <a:t>                                               </a:t>
            </a:r>
            <a:r>
              <a:rPr lang="en-US" altLang="en-US" sz="3600" dirty="0">
                <a:solidFill>
                  <a:srgbClr val="FF0066"/>
                </a:solidFill>
                <a:latin typeface=".VnTime" panose="020B7200000000000000" pitchFamily="34" charset="0"/>
              </a:rPr>
              <a:t>D.</a:t>
            </a:r>
            <a:r>
              <a:rPr lang="en-US" altLang="en-US" sz="3600" dirty="0">
                <a:solidFill>
                  <a:srgbClr val="0000FF"/>
                </a:solidFill>
                <a:latin typeface=".VnTime" panose="020B7200000000000000" pitchFamily="34" charset="0"/>
              </a:rPr>
              <a:t> C¶ 3 </a:t>
            </a:r>
            <a:r>
              <a:rPr lang="en-US" altLang="en-US" sz="3600" dirty="0" err="1">
                <a:solidFill>
                  <a:srgbClr val="0000FF"/>
                </a:solidFill>
                <a:latin typeface=".VnTime" panose="020B7200000000000000" pitchFamily="34" charset="0"/>
              </a:rPr>
              <a:t>c©u</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trªn</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Òu</a:t>
            </a:r>
            <a:r>
              <a:rPr lang="en-US" altLang="en-US" sz="3600" dirty="0">
                <a:solidFill>
                  <a:srgbClr val="0000FF"/>
                </a:solidFill>
                <a:latin typeface=".VnTime" panose="020B7200000000000000" pitchFamily="34" charset="0"/>
              </a:rPr>
              <a:t> </a:t>
            </a:r>
            <a:r>
              <a:rPr lang="en-US" altLang="en-US" sz="3600" dirty="0" err="1">
                <a:solidFill>
                  <a:srgbClr val="0000FF"/>
                </a:solidFill>
                <a:latin typeface=".VnTime" panose="020B7200000000000000" pitchFamily="34" charset="0"/>
              </a:rPr>
              <a:t>sai</a:t>
            </a:r>
            <a:r>
              <a:rPr lang="en-US" altLang="en-US" sz="3600" dirty="0">
                <a:solidFill>
                  <a:srgbClr val="0000FF"/>
                </a:solidFill>
                <a:latin typeface=".VnTime" panose="020B7200000000000000" pitchFamily="34" charset="0"/>
              </a:rPr>
              <a:t>.</a:t>
            </a:r>
          </a:p>
        </p:txBody>
      </p:sp>
      <p:graphicFrame>
        <p:nvGraphicFramePr>
          <p:cNvPr id="27655" name="Object 7"/>
          <p:cNvGraphicFramePr>
            <a:graphicFrameLocks noChangeAspect="1"/>
          </p:cNvGraphicFramePr>
          <p:nvPr/>
        </p:nvGraphicFramePr>
        <p:xfrm>
          <a:off x="9429750" y="1133475"/>
          <a:ext cx="469107" cy="1209675"/>
        </p:xfrm>
        <a:graphic>
          <a:graphicData uri="http://schemas.openxmlformats.org/presentationml/2006/ole">
            <mc:AlternateContent xmlns:mc="http://schemas.openxmlformats.org/markup-compatibility/2006">
              <mc:Choice xmlns:v="urn:schemas-microsoft-com:vml" Requires="v">
                <p:oleObj name="Equation" r:id="rId4" imgW="123903" imgH="361981" progId="Equation.3">
                  <p:embed/>
                </p:oleObj>
              </mc:Choice>
              <mc:Fallback>
                <p:oleObj name="Equation" r:id="rId4" imgW="123903" imgH="361981" progId="Equation.3">
                  <p:embed/>
                  <p:pic>
                    <p:nvPicPr>
                      <p:cNvPr id="276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0" y="1133475"/>
                        <a:ext cx="469107"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3543300" y="4048125"/>
          <a:ext cx="469107" cy="1209675"/>
        </p:xfrm>
        <a:graphic>
          <a:graphicData uri="http://schemas.openxmlformats.org/presentationml/2006/ole">
            <mc:AlternateContent xmlns:mc="http://schemas.openxmlformats.org/markup-compatibility/2006">
              <mc:Choice xmlns:v="urn:schemas-microsoft-com:vml" Requires="v">
                <p:oleObj name="Equation" r:id="rId6" imgW="123903" imgH="361981" progId="Equation.3">
                  <p:embed/>
                </p:oleObj>
              </mc:Choice>
              <mc:Fallback>
                <p:oleObj name="Equation" r:id="rId6" imgW="123903" imgH="361981" progId="Equation.3">
                  <p:embed/>
                  <p:pic>
                    <p:nvPicPr>
                      <p:cNvPr id="2765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300" y="4048125"/>
                        <a:ext cx="469107"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3938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wheel(4)">
                                      <p:cBhvr>
                                        <p:cTn id="7" dur="20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200400" y="914401"/>
            <a:ext cx="11658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sng" dirty="0" err="1">
                <a:solidFill>
                  <a:srgbClr val="FF0066"/>
                </a:solidFill>
                <a:latin typeface=".VnTime" panose="020B7200000000000000" pitchFamily="34" charset="0"/>
              </a:rPr>
              <a:t>C©u</a:t>
            </a:r>
            <a:r>
              <a:rPr lang="en-US" altLang="en-US" sz="3600" b="1" u="sng" dirty="0">
                <a:solidFill>
                  <a:srgbClr val="FF0066"/>
                </a:solidFill>
                <a:latin typeface=".VnTime" panose="020B7200000000000000" pitchFamily="34" charset="0"/>
              </a:rPr>
              <a:t> 4</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Trong</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c¸c</a:t>
            </a:r>
            <a:r>
              <a:rPr lang="en-US" altLang="en-US" sz="3600" b="1" dirty="0">
                <a:solidFill>
                  <a:srgbClr val="FF0066"/>
                </a:solidFill>
                <a:latin typeface=".VnTime" panose="020B7200000000000000" pitchFamily="34" charset="0"/>
              </a:rPr>
              <a:t> kh¼ng ®</a:t>
            </a:r>
            <a:r>
              <a:rPr lang="en-US" altLang="en-US" sz="3600" b="1" dirty="0" err="1">
                <a:solidFill>
                  <a:srgbClr val="FF0066"/>
                </a:solidFill>
                <a:latin typeface=".VnTime" panose="020B7200000000000000" pitchFamily="34" charset="0"/>
              </a:rPr>
              <a:t>Þnh</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sau</a:t>
            </a:r>
            <a:r>
              <a:rPr lang="en-US" altLang="en-US" sz="3600" b="1" dirty="0">
                <a:solidFill>
                  <a:srgbClr val="FF0066"/>
                </a:solidFill>
                <a:latin typeface=".VnTime" panose="020B7200000000000000" pitchFamily="34" charset="0"/>
              </a:rPr>
              <a:t>, kh¼ng ®</a:t>
            </a:r>
            <a:r>
              <a:rPr lang="en-US" altLang="en-US" sz="3600" b="1" dirty="0" err="1">
                <a:solidFill>
                  <a:srgbClr val="FF0066"/>
                </a:solidFill>
                <a:latin typeface=".VnTime" panose="020B7200000000000000" pitchFamily="34" charset="0"/>
              </a:rPr>
              <a:t>Þnh</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nµo</a:t>
            </a:r>
            <a:r>
              <a:rPr lang="en-US" altLang="en-US" sz="3600" b="1" dirty="0">
                <a:solidFill>
                  <a:srgbClr val="FF0066"/>
                </a:solidFill>
                <a:latin typeface=".VnTime" panose="020B7200000000000000" pitchFamily="34" charset="0"/>
              </a:rPr>
              <a:t> </a:t>
            </a:r>
            <a:r>
              <a:rPr lang="en-US" altLang="en-US" sz="3600" b="1" dirty="0">
                <a:latin typeface=".VnTime" panose="020B7200000000000000" pitchFamily="34" charset="0"/>
              </a:rPr>
              <a:t>®</a:t>
            </a:r>
            <a:r>
              <a:rPr lang="en-US" altLang="en-US" sz="3600" b="1" dirty="0" err="1">
                <a:latin typeface=".VnTime" panose="020B7200000000000000" pitchFamily="34" charset="0"/>
              </a:rPr>
              <a:t>óng</a:t>
            </a:r>
            <a:r>
              <a:rPr lang="en-US" altLang="en-US" sz="3600" b="1" dirty="0">
                <a:solidFill>
                  <a:srgbClr val="FF0066"/>
                </a:solidFill>
                <a:latin typeface=".VnTime" panose="020B7200000000000000" pitchFamily="34" charset="0"/>
              </a:rPr>
              <a:t>,</a:t>
            </a:r>
          </a:p>
          <a:p>
            <a:pPr eaLnBrk="1" hangingPunct="1">
              <a:spcBef>
                <a:spcPct val="50000"/>
              </a:spcBef>
              <a:buFontTx/>
              <a:buNone/>
            </a:pPr>
            <a:r>
              <a:rPr lang="en-US" altLang="en-US" sz="3600" b="1" dirty="0">
                <a:solidFill>
                  <a:srgbClr val="FF0066"/>
                </a:solidFill>
                <a:latin typeface=".VnTime" panose="020B7200000000000000" pitchFamily="34" charset="0"/>
              </a:rPr>
              <a:t>Kh¼ng ®</a:t>
            </a:r>
            <a:r>
              <a:rPr lang="en-US" altLang="en-US" sz="3600" b="1" dirty="0" err="1">
                <a:solidFill>
                  <a:srgbClr val="FF0066"/>
                </a:solidFill>
                <a:latin typeface=".VnTime" panose="020B7200000000000000" pitchFamily="34" charset="0"/>
              </a:rPr>
              <a:t>Þnh</a:t>
            </a:r>
            <a:r>
              <a:rPr lang="en-US" altLang="en-US" sz="3600" b="1" dirty="0">
                <a:solidFill>
                  <a:srgbClr val="FF0066"/>
                </a:solidFill>
                <a:latin typeface=".VnTime" panose="020B7200000000000000" pitchFamily="34" charset="0"/>
              </a:rPr>
              <a:t> </a:t>
            </a:r>
            <a:r>
              <a:rPr lang="en-US" altLang="en-US" sz="3600" b="1" dirty="0" err="1">
                <a:solidFill>
                  <a:srgbClr val="FF0066"/>
                </a:solidFill>
                <a:latin typeface=".VnTime" panose="020B7200000000000000" pitchFamily="34" charset="0"/>
              </a:rPr>
              <a:t>nµo</a:t>
            </a:r>
            <a:r>
              <a:rPr lang="en-US" altLang="en-US" sz="3600" b="1" dirty="0">
                <a:latin typeface=".VnTime" panose="020B7200000000000000" pitchFamily="34" charset="0"/>
              </a:rPr>
              <a:t> </a:t>
            </a:r>
            <a:r>
              <a:rPr lang="en-US" altLang="en-US" sz="3600" b="1" dirty="0" err="1">
                <a:latin typeface=".VnTime" panose="020B7200000000000000" pitchFamily="34" charset="0"/>
              </a:rPr>
              <a:t>sai</a:t>
            </a:r>
            <a:r>
              <a:rPr lang="en-US" altLang="en-US" sz="3600" b="1" dirty="0">
                <a:latin typeface=".VnTime" panose="020B7200000000000000" pitchFamily="34" charset="0"/>
              </a:rPr>
              <a:t> </a:t>
            </a:r>
            <a:r>
              <a:rPr lang="en-US" altLang="en-US" sz="3600" b="1" dirty="0">
                <a:solidFill>
                  <a:srgbClr val="FF0066"/>
                </a:solidFill>
                <a:latin typeface=".VnTime" panose="020B7200000000000000" pitchFamily="34" charset="0"/>
              </a:rPr>
              <a:t>?</a:t>
            </a:r>
          </a:p>
          <a:p>
            <a:pPr eaLnBrk="1" hangingPunct="1">
              <a:spcBef>
                <a:spcPct val="50000"/>
              </a:spcBef>
              <a:buFontTx/>
              <a:buNone/>
            </a:pPr>
            <a:r>
              <a:rPr lang="en-US" altLang="en-US" sz="3600" b="1" dirty="0">
                <a:solidFill>
                  <a:srgbClr val="0000FF"/>
                </a:solidFill>
                <a:latin typeface=".VnTime" panose="020B7200000000000000" pitchFamily="34" charset="0"/>
              </a:rPr>
              <a:t>  ∆ ABC vµ ∆ DEF </a:t>
            </a:r>
            <a:r>
              <a:rPr lang="en-US" altLang="en-US" sz="3600" b="1" dirty="0" err="1">
                <a:solidFill>
                  <a:srgbClr val="0000FF"/>
                </a:solidFill>
                <a:latin typeface=".VnTime" panose="020B7200000000000000" pitchFamily="34" charset="0"/>
              </a:rPr>
              <a:t>cã</a:t>
            </a:r>
            <a:r>
              <a:rPr lang="en-US" altLang="en-US" sz="3600" b="1" dirty="0">
                <a:solidFill>
                  <a:srgbClr val="0000FF"/>
                </a:solidFill>
                <a:latin typeface=".VnTime" panose="020B7200000000000000" pitchFamily="34" charset="0"/>
              </a:rPr>
              <a:t>  A = 80 , B = 70 , F = 30.</a:t>
            </a:r>
          </a:p>
          <a:p>
            <a:pPr eaLnBrk="1" hangingPunct="1">
              <a:spcBef>
                <a:spcPct val="50000"/>
              </a:spcBef>
              <a:buFontTx/>
              <a:buNone/>
            </a:pPr>
            <a:r>
              <a:rPr lang="en-US" altLang="en-US" sz="3600" b="1" dirty="0" err="1">
                <a:solidFill>
                  <a:srgbClr val="0000FF"/>
                </a:solidFill>
                <a:latin typeface=".VnTime" panose="020B7200000000000000" pitchFamily="34" charset="0"/>
              </a:rPr>
              <a:t>NÕu</a:t>
            </a:r>
            <a:r>
              <a:rPr lang="en-US" altLang="en-US" sz="3600" b="1" dirty="0">
                <a:solidFill>
                  <a:srgbClr val="0000FF"/>
                </a:solidFill>
                <a:latin typeface=".VnTime" panose="020B7200000000000000" pitchFamily="34" charset="0"/>
              </a:rPr>
              <a:t> ∆ ABC       ∆ DEF </a:t>
            </a:r>
            <a:r>
              <a:rPr lang="en-US" altLang="en-US" sz="3600" b="1" dirty="0" err="1">
                <a:solidFill>
                  <a:srgbClr val="0000FF"/>
                </a:solidFill>
                <a:latin typeface=".VnTime" panose="020B7200000000000000" pitchFamily="34" charset="0"/>
              </a:rPr>
              <a:t>th</a:t>
            </a:r>
            <a:r>
              <a:rPr lang="en-US" altLang="en-US" sz="3600" b="1" dirty="0">
                <a:solidFill>
                  <a:srgbClr val="0000FF"/>
                </a:solidFill>
                <a:latin typeface=".VnTime" panose="020B7200000000000000" pitchFamily="34" charset="0"/>
              </a:rPr>
              <a:t>×:</a:t>
            </a:r>
            <a:endParaRPr lang="en-US" altLang="en-US" sz="2700" dirty="0"/>
          </a:p>
        </p:txBody>
      </p:sp>
      <p:sp>
        <p:nvSpPr>
          <p:cNvPr id="28675" name="Text Box 3"/>
          <p:cNvSpPr txBox="1">
            <a:spLocks noChangeArrowheads="1"/>
          </p:cNvSpPr>
          <p:nvPr/>
        </p:nvSpPr>
        <p:spPr bwMode="auto">
          <a:xfrm>
            <a:off x="5143500" y="4171951"/>
            <a:ext cx="3200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FF0066"/>
                </a:solidFill>
                <a:latin typeface=".VnTime" panose="020B7200000000000000" pitchFamily="34" charset="0"/>
              </a:rPr>
              <a:t>A)</a:t>
            </a:r>
            <a:r>
              <a:rPr lang="en-US" altLang="en-US" sz="3600">
                <a:solidFill>
                  <a:srgbClr val="0000FF"/>
                </a:solidFill>
                <a:latin typeface=".VnTime" panose="020B7200000000000000" pitchFamily="34" charset="0"/>
              </a:rPr>
              <a:t>  D = 80</a:t>
            </a:r>
          </a:p>
          <a:p>
            <a:pPr eaLnBrk="1" hangingPunct="1">
              <a:spcBef>
                <a:spcPct val="50000"/>
              </a:spcBef>
              <a:buFontTx/>
              <a:buNone/>
            </a:pPr>
            <a:r>
              <a:rPr lang="en-US" altLang="en-US" sz="3600">
                <a:solidFill>
                  <a:srgbClr val="FF0066"/>
                </a:solidFill>
                <a:latin typeface=".VnTime" panose="020B7200000000000000" pitchFamily="34" charset="0"/>
              </a:rPr>
              <a:t>B)</a:t>
            </a:r>
            <a:r>
              <a:rPr lang="en-US" altLang="en-US" sz="3600">
                <a:solidFill>
                  <a:srgbClr val="0000FF"/>
                </a:solidFill>
                <a:latin typeface=".VnTime" panose="020B7200000000000000" pitchFamily="34" charset="0"/>
              </a:rPr>
              <a:t>  E = 80</a:t>
            </a:r>
          </a:p>
          <a:p>
            <a:pPr eaLnBrk="1" hangingPunct="1">
              <a:spcBef>
                <a:spcPct val="50000"/>
              </a:spcBef>
              <a:buFontTx/>
              <a:buNone/>
            </a:pPr>
            <a:r>
              <a:rPr lang="en-US" altLang="en-US" sz="3600">
                <a:solidFill>
                  <a:srgbClr val="FF0066"/>
                </a:solidFill>
                <a:latin typeface=".VnTime" panose="020B7200000000000000" pitchFamily="34" charset="0"/>
              </a:rPr>
              <a:t>C)</a:t>
            </a:r>
            <a:r>
              <a:rPr lang="en-US" altLang="en-US" sz="3600">
                <a:solidFill>
                  <a:srgbClr val="0000FF"/>
                </a:solidFill>
                <a:latin typeface=".VnTime" panose="020B7200000000000000" pitchFamily="34" charset="0"/>
              </a:rPr>
              <a:t>  D = 70</a:t>
            </a:r>
          </a:p>
          <a:p>
            <a:pPr eaLnBrk="1" hangingPunct="1">
              <a:spcBef>
                <a:spcPct val="50000"/>
              </a:spcBef>
              <a:buFontTx/>
              <a:buNone/>
            </a:pPr>
            <a:r>
              <a:rPr lang="en-US" altLang="en-US" sz="3600">
                <a:solidFill>
                  <a:srgbClr val="FF0066"/>
                </a:solidFill>
                <a:latin typeface=".VnTime" panose="020B7200000000000000" pitchFamily="34" charset="0"/>
              </a:rPr>
              <a:t>D)</a:t>
            </a:r>
            <a:r>
              <a:rPr lang="en-US" altLang="en-US" sz="3600">
                <a:solidFill>
                  <a:srgbClr val="0000FF"/>
                </a:solidFill>
                <a:latin typeface=".VnTime" panose="020B7200000000000000" pitchFamily="34" charset="0"/>
              </a:rPr>
              <a:t>  C = 30</a:t>
            </a:r>
          </a:p>
        </p:txBody>
      </p:sp>
      <p:sp>
        <p:nvSpPr>
          <p:cNvPr id="51206" name="Text Box 6"/>
          <p:cNvSpPr txBox="1">
            <a:spLocks noChangeArrowheads="1"/>
          </p:cNvSpPr>
          <p:nvPr/>
        </p:nvSpPr>
        <p:spPr bwMode="auto">
          <a:xfrm>
            <a:off x="8743950" y="4972051"/>
            <a:ext cx="125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VnTime" panose="020B7200000000000000" pitchFamily="34" charset="0"/>
              </a:rPr>
              <a:t>S</a:t>
            </a:r>
          </a:p>
        </p:txBody>
      </p:sp>
      <p:sp>
        <p:nvSpPr>
          <p:cNvPr id="51207" name="Text Box 7"/>
          <p:cNvSpPr txBox="1">
            <a:spLocks noChangeArrowheads="1"/>
          </p:cNvSpPr>
          <p:nvPr/>
        </p:nvSpPr>
        <p:spPr bwMode="auto">
          <a:xfrm>
            <a:off x="8715375" y="4171951"/>
            <a:ext cx="125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66"/>
                </a:solidFill>
                <a:latin typeface=".VnTime" panose="020B7200000000000000" pitchFamily="34" charset="0"/>
              </a:rPr>
              <a:t>§</a:t>
            </a:r>
          </a:p>
        </p:txBody>
      </p:sp>
      <p:sp>
        <p:nvSpPr>
          <p:cNvPr id="28678" name="WordArt 9"/>
          <p:cNvSpPr>
            <a:spLocks noChangeArrowheads="1" noChangeShapeType="1" noTextEdit="1"/>
          </p:cNvSpPr>
          <p:nvPr/>
        </p:nvSpPr>
        <p:spPr bwMode="auto">
          <a:xfrm rot="167747">
            <a:off x="5800725" y="3686175"/>
            <a:ext cx="326232" cy="145257"/>
          </a:xfrm>
          <a:prstGeom prst="rect">
            <a:avLst/>
          </a:prstGeom>
        </p:spPr>
        <p:txBody>
          <a:bodyPr vert="wordArtVert" wrap="none" fromWordArt="1">
            <a:prstTxWarp prst="textPlain">
              <a:avLst>
                <a:gd name="adj" fmla="val 50000"/>
              </a:avLst>
            </a:prstTxWarp>
          </a:bodyPr>
          <a:lstStyle/>
          <a:p>
            <a:pPr algn="ctr" fontAlgn="auto"/>
            <a:r>
              <a:rPr lang="en-US" sz="2700" kern="10">
                <a:ln w="0">
                  <a:solidFill>
                    <a:srgbClr val="0000FF"/>
                  </a:solidFill>
                  <a:round/>
                  <a:headEnd/>
                  <a:tailEnd/>
                </a:ln>
                <a:cs typeface="Arial" panose="020B0604020202020204" pitchFamily="34" charset="0"/>
              </a:rPr>
              <a:t>s</a:t>
            </a:r>
          </a:p>
        </p:txBody>
      </p:sp>
      <p:sp>
        <p:nvSpPr>
          <p:cNvPr id="28679" name="Text Box 10"/>
          <p:cNvSpPr txBox="1">
            <a:spLocks noChangeArrowheads="1"/>
          </p:cNvSpPr>
          <p:nvPr/>
        </p:nvSpPr>
        <p:spPr bwMode="auto">
          <a:xfrm>
            <a:off x="8829675" y="2457451"/>
            <a:ext cx="80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rPr>
              <a:t>o</a:t>
            </a:r>
          </a:p>
        </p:txBody>
      </p:sp>
      <p:sp>
        <p:nvSpPr>
          <p:cNvPr id="28680" name="Text Box 11"/>
          <p:cNvSpPr txBox="1">
            <a:spLocks noChangeArrowheads="1"/>
          </p:cNvSpPr>
          <p:nvPr/>
        </p:nvSpPr>
        <p:spPr bwMode="auto">
          <a:xfrm>
            <a:off x="10458450" y="2486026"/>
            <a:ext cx="80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rPr>
              <a:t>o</a:t>
            </a:r>
          </a:p>
        </p:txBody>
      </p:sp>
      <p:sp>
        <p:nvSpPr>
          <p:cNvPr id="28681" name="Text Box 12"/>
          <p:cNvSpPr txBox="1">
            <a:spLocks noChangeArrowheads="1"/>
          </p:cNvSpPr>
          <p:nvPr/>
        </p:nvSpPr>
        <p:spPr bwMode="auto">
          <a:xfrm>
            <a:off x="12030075" y="2457451"/>
            <a:ext cx="80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rPr>
              <a:t>o</a:t>
            </a:r>
          </a:p>
        </p:txBody>
      </p:sp>
      <p:sp>
        <p:nvSpPr>
          <p:cNvPr id="28682" name="Text Box 13"/>
          <p:cNvSpPr txBox="1">
            <a:spLocks noChangeArrowheads="1"/>
          </p:cNvSpPr>
          <p:nvPr/>
        </p:nvSpPr>
        <p:spPr bwMode="auto">
          <a:xfrm>
            <a:off x="7115175" y="4057651"/>
            <a:ext cx="80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rPr>
              <a:t>o</a:t>
            </a:r>
          </a:p>
        </p:txBody>
      </p:sp>
      <p:sp>
        <p:nvSpPr>
          <p:cNvPr id="28683" name="Text Box 14"/>
          <p:cNvSpPr txBox="1">
            <a:spLocks noChangeArrowheads="1"/>
          </p:cNvSpPr>
          <p:nvPr/>
        </p:nvSpPr>
        <p:spPr bwMode="auto">
          <a:xfrm>
            <a:off x="7029450" y="4829176"/>
            <a:ext cx="80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rPr>
              <a:t>o</a:t>
            </a:r>
          </a:p>
        </p:txBody>
      </p:sp>
      <p:sp>
        <p:nvSpPr>
          <p:cNvPr id="28684" name="Text Box 15"/>
          <p:cNvSpPr txBox="1">
            <a:spLocks noChangeArrowheads="1"/>
          </p:cNvSpPr>
          <p:nvPr/>
        </p:nvSpPr>
        <p:spPr bwMode="auto">
          <a:xfrm>
            <a:off x="7029450" y="5629276"/>
            <a:ext cx="80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rPr>
              <a:t>o</a:t>
            </a:r>
          </a:p>
        </p:txBody>
      </p:sp>
      <p:sp>
        <p:nvSpPr>
          <p:cNvPr id="28685" name="Text Box 16"/>
          <p:cNvSpPr txBox="1">
            <a:spLocks noChangeArrowheads="1"/>
          </p:cNvSpPr>
          <p:nvPr/>
        </p:nvSpPr>
        <p:spPr bwMode="auto">
          <a:xfrm>
            <a:off x="7058025" y="6515101"/>
            <a:ext cx="80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rPr>
              <a:t>o</a:t>
            </a:r>
          </a:p>
        </p:txBody>
      </p:sp>
      <p:grpSp>
        <p:nvGrpSpPr>
          <p:cNvPr id="28686" name="Group 23"/>
          <p:cNvGrpSpPr>
            <a:grpSpLocks/>
          </p:cNvGrpSpPr>
          <p:nvPr/>
        </p:nvGrpSpPr>
        <p:grpSpPr bwMode="auto">
          <a:xfrm>
            <a:off x="7686675" y="2628900"/>
            <a:ext cx="342900" cy="114300"/>
            <a:chOff x="5852" y="4811"/>
            <a:chExt cx="185" cy="57"/>
          </a:xfrm>
        </p:grpSpPr>
        <p:sp>
          <p:nvSpPr>
            <p:cNvPr id="28712" name="Line 24"/>
            <p:cNvSpPr>
              <a:spLocks noChangeShapeType="1"/>
            </p:cNvSpPr>
            <p:nvPr/>
          </p:nvSpPr>
          <p:spPr bwMode="auto">
            <a:xfrm flipV="1">
              <a:off x="5852"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8713" name="Line 25"/>
            <p:cNvSpPr>
              <a:spLocks noChangeShapeType="1"/>
            </p:cNvSpPr>
            <p:nvPr/>
          </p:nvSpPr>
          <p:spPr bwMode="auto">
            <a:xfrm flipH="1" flipV="1">
              <a:off x="5944"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8687" name="Group 26"/>
          <p:cNvGrpSpPr>
            <a:grpSpLocks/>
          </p:cNvGrpSpPr>
          <p:nvPr/>
        </p:nvGrpSpPr>
        <p:grpSpPr bwMode="auto">
          <a:xfrm>
            <a:off x="9344025" y="2600325"/>
            <a:ext cx="342900" cy="114300"/>
            <a:chOff x="5852" y="4811"/>
            <a:chExt cx="185" cy="57"/>
          </a:xfrm>
        </p:grpSpPr>
        <p:sp>
          <p:nvSpPr>
            <p:cNvPr id="28710" name="Line 27"/>
            <p:cNvSpPr>
              <a:spLocks noChangeShapeType="1"/>
            </p:cNvSpPr>
            <p:nvPr/>
          </p:nvSpPr>
          <p:spPr bwMode="auto">
            <a:xfrm flipV="1">
              <a:off x="5852"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8711" name="Line 28"/>
            <p:cNvSpPr>
              <a:spLocks noChangeShapeType="1"/>
            </p:cNvSpPr>
            <p:nvPr/>
          </p:nvSpPr>
          <p:spPr bwMode="auto">
            <a:xfrm flipH="1" flipV="1">
              <a:off x="5944"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8688" name="Group 29"/>
          <p:cNvGrpSpPr>
            <a:grpSpLocks/>
          </p:cNvGrpSpPr>
          <p:nvPr/>
        </p:nvGrpSpPr>
        <p:grpSpPr bwMode="auto">
          <a:xfrm>
            <a:off x="10944225" y="2571750"/>
            <a:ext cx="342900" cy="114300"/>
            <a:chOff x="5852" y="4811"/>
            <a:chExt cx="185" cy="57"/>
          </a:xfrm>
        </p:grpSpPr>
        <p:sp>
          <p:nvSpPr>
            <p:cNvPr id="28708" name="Line 30"/>
            <p:cNvSpPr>
              <a:spLocks noChangeShapeType="1"/>
            </p:cNvSpPr>
            <p:nvPr/>
          </p:nvSpPr>
          <p:spPr bwMode="auto">
            <a:xfrm flipV="1">
              <a:off x="5852"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8709" name="Line 31"/>
            <p:cNvSpPr>
              <a:spLocks noChangeShapeType="1"/>
            </p:cNvSpPr>
            <p:nvPr/>
          </p:nvSpPr>
          <p:spPr bwMode="auto">
            <a:xfrm flipH="1" flipV="1">
              <a:off x="5944"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8689" name="Group 32"/>
          <p:cNvGrpSpPr>
            <a:grpSpLocks/>
          </p:cNvGrpSpPr>
          <p:nvPr/>
        </p:nvGrpSpPr>
        <p:grpSpPr bwMode="auto">
          <a:xfrm>
            <a:off x="5972175" y="4200525"/>
            <a:ext cx="342900" cy="114300"/>
            <a:chOff x="5852" y="4811"/>
            <a:chExt cx="185" cy="57"/>
          </a:xfrm>
        </p:grpSpPr>
        <p:sp>
          <p:nvSpPr>
            <p:cNvPr id="28706" name="Line 33"/>
            <p:cNvSpPr>
              <a:spLocks noChangeShapeType="1"/>
            </p:cNvSpPr>
            <p:nvPr/>
          </p:nvSpPr>
          <p:spPr bwMode="auto">
            <a:xfrm flipV="1">
              <a:off x="5852"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8707" name="Line 34"/>
            <p:cNvSpPr>
              <a:spLocks noChangeShapeType="1"/>
            </p:cNvSpPr>
            <p:nvPr/>
          </p:nvSpPr>
          <p:spPr bwMode="auto">
            <a:xfrm flipH="1" flipV="1">
              <a:off x="5944"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8690" name="Group 35"/>
          <p:cNvGrpSpPr>
            <a:grpSpLocks/>
          </p:cNvGrpSpPr>
          <p:nvPr/>
        </p:nvGrpSpPr>
        <p:grpSpPr bwMode="auto">
          <a:xfrm>
            <a:off x="5915025" y="5000625"/>
            <a:ext cx="342900" cy="114300"/>
            <a:chOff x="5852" y="4811"/>
            <a:chExt cx="185" cy="57"/>
          </a:xfrm>
        </p:grpSpPr>
        <p:sp>
          <p:nvSpPr>
            <p:cNvPr id="28704" name="Line 36"/>
            <p:cNvSpPr>
              <a:spLocks noChangeShapeType="1"/>
            </p:cNvSpPr>
            <p:nvPr/>
          </p:nvSpPr>
          <p:spPr bwMode="auto">
            <a:xfrm flipV="1">
              <a:off x="5852"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8705" name="Line 37"/>
            <p:cNvSpPr>
              <a:spLocks noChangeShapeType="1"/>
            </p:cNvSpPr>
            <p:nvPr/>
          </p:nvSpPr>
          <p:spPr bwMode="auto">
            <a:xfrm flipH="1" flipV="1">
              <a:off x="5944"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8691" name="Group 38"/>
          <p:cNvGrpSpPr>
            <a:grpSpLocks/>
          </p:cNvGrpSpPr>
          <p:nvPr/>
        </p:nvGrpSpPr>
        <p:grpSpPr bwMode="auto">
          <a:xfrm>
            <a:off x="5915025" y="5829300"/>
            <a:ext cx="342900" cy="114300"/>
            <a:chOff x="5852" y="4811"/>
            <a:chExt cx="185" cy="57"/>
          </a:xfrm>
        </p:grpSpPr>
        <p:sp>
          <p:nvSpPr>
            <p:cNvPr id="28702" name="Line 39"/>
            <p:cNvSpPr>
              <a:spLocks noChangeShapeType="1"/>
            </p:cNvSpPr>
            <p:nvPr/>
          </p:nvSpPr>
          <p:spPr bwMode="auto">
            <a:xfrm flipV="1">
              <a:off x="5852"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8703" name="Line 40"/>
            <p:cNvSpPr>
              <a:spLocks noChangeShapeType="1"/>
            </p:cNvSpPr>
            <p:nvPr/>
          </p:nvSpPr>
          <p:spPr bwMode="auto">
            <a:xfrm flipH="1" flipV="1">
              <a:off x="5944"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28692" name="Group 41"/>
          <p:cNvGrpSpPr>
            <a:grpSpLocks/>
          </p:cNvGrpSpPr>
          <p:nvPr/>
        </p:nvGrpSpPr>
        <p:grpSpPr bwMode="auto">
          <a:xfrm>
            <a:off x="5972175" y="6657975"/>
            <a:ext cx="342900" cy="114300"/>
            <a:chOff x="5852" y="4811"/>
            <a:chExt cx="185" cy="57"/>
          </a:xfrm>
        </p:grpSpPr>
        <p:sp>
          <p:nvSpPr>
            <p:cNvPr id="28700" name="Line 42"/>
            <p:cNvSpPr>
              <a:spLocks noChangeShapeType="1"/>
            </p:cNvSpPr>
            <p:nvPr/>
          </p:nvSpPr>
          <p:spPr bwMode="auto">
            <a:xfrm flipV="1">
              <a:off x="5852"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28701" name="Line 43"/>
            <p:cNvSpPr>
              <a:spLocks noChangeShapeType="1"/>
            </p:cNvSpPr>
            <p:nvPr/>
          </p:nvSpPr>
          <p:spPr bwMode="auto">
            <a:xfrm flipH="1" flipV="1">
              <a:off x="5944" y="4811"/>
              <a:ext cx="93" cy="5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51244" name="Text Box 44"/>
          <p:cNvSpPr txBox="1">
            <a:spLocks noChangeArrowheads="1"/>
          </p:cNvSpPr>
          <p:nvPr/>
        </p:nvSpPr>
        <p:spPr bwMode="auto">
          <a:xfrm>
            <a:off x="8743950" y="5829301"/>
            <a:ext cx="125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VnTime" panose="020B7200000000000000" pitchFamily="34" charset="0"/>
              </a:rPr>
              <a:t>S</a:t>
            </a:r>
          </a:p>
        </p:txBody>
      </p:sp>
      <p:sp>
        <p:nvSpPr>
          <p:cNvPr id="51245" name="Text Box 45"/>
          <p:cNvSpPr txBox="1">
            <a:spLocks noChangeArrowheads="1"/>
          </p:cNvSpPr>
          <p:nvPr/>
        </p:nvSpPr>
        <p:spPr bwMode="auto">
          <a:xfrm>
            <a:off x="8743950" y="6629401"/>
            <a:ext cx="1257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66"/>
                </a:solidFill>
                <a:latin typeface=".VnTime" panose="020B7200000000000000" pitchFamily="34" charset="0"/>
              </a:rPr>
              <a:t>§</a:t>
            </a:r>
          </a:p>
        </p:txBody>
      </p:sp>
      <p:sp>
        <p:nvSpPr>
          <p:cNvPr id="28695" name="AutoShape 46">
            <a:hlinkClick r:id="rId6" action="ppaction://hlinksldjump" highlightClick="1"/>
          </p:cNvPr>
          <p:cNvSpPr>
            <a:spLocks noChangeArrowheads="1"/>
          </p:cNvSpPr>
          <p:nvPr/>
        </p:nvSpPr>
        <p:spPr bwMode="auto">
          <a:xfrm>
            <a:off x="14630400" y="9372600"/>
            <a:ext cx="10287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700"/>
          </a:p>
        </p:txBody>
      </p:sp>
    </p:spTree>
    <p:controls>
      <mc:AlternateContent xmlns:mc="http://schemas.openxmlformats.org/markup-compatibility/2006">
        <mc:Choice xmlns:v="urn:schemas-microsoft-com:vml" Requires="v">
          <p:control name="TextBox1" r:id="rId1" imgW="1143000" imgH="685800"/>
        </mc:Choice>
        <mc:Fallback>
          <p:control name="TextBox1" r:id="rId1" imgW="1143000" imgH="685800">
            <p:pic>
              <p:nvPicPr>
                <p:cNvPr id="28696" name="TextBox1"/>
                <p:cNvPicPr preferRelativeResize="0">
                  <a:picLocks noChangeArrowheads="1" noChangeShapeType="1"/>
                </p:cNvPicPr>
                <p:nvPr/>
              </p:nvPicPr>
              <p:blipFill>
                <a:blip r:embed="rId7"/>
                <a:srcRect/>
                <a:stretch>
                  <a:fillRect/>
                </a:stretch>
              </p:blipFill>
              <p:spPr bwMode="auto">
                <a:xfrm>
                  <a:off x="7543800" y="4171950"/>
                  <a:ext cx="1143000" cy="68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3" r:id="rId2" imgW="1143000" imgH="685800"/>
        </mc:Choice>
        <mc:Fallback>
          <p:control name="TextBox3" r:id="rId2" imgW="1143000" imgH="685800">
            <p:pic>
              <p:nvPicPr>
                <p:cNvPr id="28697" name="TextBox3"/>
                <p:cNvPicPr preferRelativeResize="0">
                  <a:picLocks noChangeArrowheads="1" noChangeShapeType="1"/>
                </p:cNvPicPr>
                <p:nvPr/>
              </p:nvPicPr>
              <p:blipFill>
                <a:blip r:embed="rId7"/>
                <a:srcRect/>
                <a:stretch>
                  <a:fillRect/>
                </a:stretch>
              </p:blipFill>
              <p:spPr bwMode="auto">
                <a:xfrm>
                  <a:off x="7543800" y="5029200"/>
                  <a:ext cx="1143000" cy="68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4" r:id="rId3" imgW="1143000" imgH="685800"/>
        </mc:Choice>
        <mc:Fallback>
          <p:control name="TextBox4" r:id="rId3" imgW="1143000" imgH="685800">
            <p:pic>
              <p:nvPicPr>
                <p:cNvPr id="28698" name="TextBox4"/>
                <p:cNvPicPr preferRelativeResize="0">
                  <a:picLocks noChangeArrowheads="1" noChangeShapeType="1"/>
                </p:cNvPicPr>
                <p:nvPr/>
              </p:nvPicPr>
              <p:blipFill>
                <a:blip r:embed="rId7"/>
                <a:srcRect/>
                <a:stretch>
                  <a:fillRect/>
                </a:stretch>
              </p:blipFill>
              <p:spPr bwMode="auto">
                <a:xfrm>
                  <a:off x="7543800" y="5829300"/>
                  <a:ext cx="1143000" cy="68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5" r:id="rId4" imgW="1143000" imgH="685800"/>
        </mc:Choice>
        <mc:Fallback>
          <p:control name="TextBox5" r:id="rId4" imgW="1143000" imgH="685800">
            <p:pic>
              <p:nvPicPr>
                <p:cNvPr id="28699" name="TextBox5"/>
                <p:cNvPicPr preferRelativeResize="0">
                  <a:picLocks noChangeArrowheads="1" noChangeShapeType="1"/>
                </p:cNvPicPr>
                <p:nvPr/>
              </p:nvPicPr>
              <p:blipFill>
                <a:blip r:embed="rId7"/>
                <a:srcRect/>
                <a:stretch>
                  <a:fillRect/>
                </a:stretch>
              </p:blipFill>
              <p:spPr bwMode="auto">
                <a:xfrm>
                  <a:off x="7543800" y="6657975"/>
                  <a:ext cx="1143000" cy="68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58402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fade">
                                      <p:cBhvr>
                                        <p:cTn id="7" dur="1000"/>
                                        <p:tgtEl>
                                          <p:spTgt spid="51207"/>
                                        </p:tgtEl>
                                      </p:cBhvr>
                                    </p:animEffect>
                                    <p:anim calcmode="lin" valueType="num">
                                      <p:cBhvr>
                                        <p:cTn id="8" dur="1000" fill="hold"/>
                                        <p:tgtEl>
                                          <p:spTgt spid="51207"/>
                                        </p:tgtEl>
                                        <p:attrNameLst>
                                          <p:attrName>style.rotation</p:attrName>
                                        </p:attrNameLst>
                                      </p:cBhvr>
                                      <p:tavLst>
                                        <p:tav tm="0">
                                          <p:val>
                                            <p:fltVal val="720"/>
                                          </p:val>
                                        </p:tav>
                                        <p:tav tm="100000">
                                          <p:val>
                                            <p:fltVal val="0"/>
                                          </p:val>
                                        </p:tav>
                                      </p:tavLst>
                                    </p:anim>
                                    <p:anim calcmode="lin" valueType="num">
                                      <p:cBhvr>
                                        <p:cTn id="9" dur="1000" fill="hold"/>
                                        <p:tgtEl>
                                          <p:spTgt spid="51207"/>
                                        </p:tgtEl>
                                        <p:attrNameLst>
                                          <p:attrName>ppt_h</p:attrName>
                                        </p:attrNameLst>
                                      </p:cBhvr>
                                      <p:tavLst>
                                        <p:tav tm="0">
                                          <p:val>
                                            <p:fltVal val="0"/>
                                          </p:val>
                                        </p:tav>
                                        <p:tav tm="100000">
                                          <p:val>
                                            <p:strVal val="#ppt_h"/>
                                          </p:val>
                                        </p:tav>
                                      </p:tavLst>
                                    </p:anim>
                                    <p:anim calcmode="lin" valueType="num">
                                      <p:cBhvr>
                                        <p:cTn id="10" dur="1000" fill="hold"/>
                                        <p:tgtEl>
                                          <p:spTgt spid="51207"/>
                                        </p:tgtEl>
                                        <p:attrNameLst>
                                          <p:attrName>ppt_w</p:attrName>
                                        </p:attrNameLst>
                                      </p:cBhvr>
                                      <p:tavLst>
                                        <p:tav tm="0">
                                          <p:val>
                                            <p:fltVal val="0"/>
                                          </p:val>
                                        </p:tav>
                                        <p:tav tm="100000">
                                          <p:val>
                                            <p:strVal val="#ppt_w"/>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51206"/>
                                        </p:tgtEl>
                                        <p:attrNameLst>
                                          <p:attrName>style.visibility</p:attrName>
                                        </p:attrNameLst>
                                      </p:cBhvr>
                                      <p:to>
                                        <p:strVal val="visible"/>
                                      </p:to>
                                    </p:set>
                                    <p:anim calcmode="lin" valueType="num">
                                      <p:cBhvr>
                                        <p:cTn id="13" dur="1000" fill="hold"/>
                                        <p:tgtEl>
                                          <p:spTgt spid="51206"/>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1206"/>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1206"/>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1206"/>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51244"/>
                                        </p:tgtEl>
                                        <p:attrNameLst>
                                          <p:attrName>style.visibility</p:attrName>
                                        </p:attrNameLst>
                                      </p:cBhvr>
                                      <p:to>
                                        <p:strVal val="visible"/>
                                      </p:to>
                                    </p:set>
                                    <p:anim calcmode="lin" valueType="num">
                                      <p:cBhvr>
                                        <p:cTn id="19" dur="1000" fill="hold"/>
                                        <p:tgtEl>
                                          <p:spTgt spid="5124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5124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5124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51244"/>
                                        </p:tgtEl>
                                        <p:attrNameLst>
                                          <p:attrName>ppt_y</p:attrName>
                                        </p:attrNameLst>
                                      </p:cBhvr>
                                      <p:tavLst>
                                        <p:tav tm="0">
                                          <p:val>
                                            <p:strVal val="#ppt_y"/>
                                          </p:val>
                                        </p:tav>
                                        <p:tav tm="100000">
                                          <p:val>
                                            <p:strVal val="#ppt_y"/>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51245"/>
                                        </p:tgtEl>
                                        <p:attrNameLst>
                                          <p:attrName>style.visibility</p:attrName>
                                        </p:attrNameLst>
                                      </p:cBhvr>
                                      <p:to>
                                        <p:strVal val="visible"/>
                                      </p:to>
                                    </p:set>
                                    <p:animEffect transition="in" filter="fade">
                                      <p:cBhvr>
                                        <p:cTn id="25" dur="1000"/>
                                        <p:tgtEl>
                                          <p:spTgt spid="51245"/>
                                        </p:tgtEl>
                                      </p:cBhvr>
                                    </p:animEffect>
                                    <p:anim calcmode="lin" valueType="num">
                                      <p:cBhvr>
                                        <p:cTn id="26" dur="1000" fill="hold"/>
                                        <p:tgtEl>
                                          <p:spTgt spid="51245"/>
                                        </p:tgtEl>
                                        <p:attrNameLst>
                                          <p:attrName>style.rotation</p:attrName>
                                        </p:attrNameLst>
                                      </p:cBhvr>
                                      <p:tavLst>
                                        <p:tav tm="0">
                                          <p:val>
                                            <p:fltVal val="720"/>
                                          </p:val>
                                        </p:tav>
                                        <p:tav tm="100000">
                                          <p:val>
                                            <p:fltVal val="0"/>
                                          </p:val>
                                        </p:tav>
                                      </p:tavLst>
                                    </p:anim>
                                    <p:anim calcmode="lin" valueType="num">
                                      <p:cBhvr>
                                        <p:cTn id="27" dur="1000" fill="hold"/>
                                        <p:tgtEl>
                                          <p:spTgt spid="51245"/>
                                        </p:tgtEl>
                                        <p:attrNameLst>
                                          <p:attrName>ppt_h</p:attrName>
                                        </p:attrNameLst>
                                      </p:cBhvr>
                                      <p:tavLst>
                                        <p:tav tm="0">
                                          <p:val>
                                            <p:fltVal val="0"/>
                                          </p:val>
                                        </p:tav>
                                        <p:tav tm="100000">
                                          <p:val>
                                            <p:strVal val="#ppt_h"/>
                                          </p:val>
                                        </p:tav>
                                      </p:tavLst>
                                    </p:anim>
                                    <p:anim calcmode="lin" valueType="num">
                                      <p:cBhvr>
                                        <p:cTn id="28" dur="1000" fill="hold"/>
                                        <p:tgtEl>
                                          <p:spTgt spid="512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7" grpId="0"/>
      <p:bldP spid="51244" grpId="0"/>
      <p:bldP spid="512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533400" y="2042354"/>
            <a:ext cx="14691157" cy="4008192"/>
            <a:chOff x="-3454096" y="-2048393"/>
            <a:chExt cx="19588210" cy="5344257"/>
          </a:xfrm>
        </p:grpSpPr>
        <p:sp>
          <p:nvSpPr>
            <p:cNvPr id="3" name="TextBox 3"/>
            <p:cNvSpPr txBox="1"/>
            <p:nvPr/>
          </p:nvSpPr>
          <p:spPr>
            <a:xfrm>
              <a:off x="-3454096" y="-2048393"/>
              <a:ext cx="18536031" cy="1778264"/>
            </a:xfrm>
            <a:prstGeom prst="rect">
              <a:avLst/>
            </a:prstGeom>
          </p:spPr>
          <p:txBody>
            <a:bodyPr lIns="0" tIns="0" rIns="0" bIns="0" rtlCol="0" anchor="t">
              <a:spAutoFit/>
            </a:bodyPr>
            <a:lstStyle/>
            <a:p>
              <a:pPr algn="ctr">
                <a:lnSpc>
                  <a:spcPts val="10400"/>
                </a:lnSpc>
              </a:pPr>
              <a:r>
                <a:rPr lang="en-US" sz="4400" dirty="0">
                  <a:solidFill>
                    <a:srgbClr val="202020"/>
                  </a:solidFill>
                  <a:latin typeface="Josefin Sans Regular Bold"/>
                </a:rPr>
                <a:t>CHƯƠNG</a:t>
              </a:r>
              <a:r>
                <a:rPr lang="en-US" sz="10400" dirty="0">
                  <a:solidFill>
                    <a:srgbClr val="202020"/>
                  </a:solidFill>
                  <a:latin typeface="Josefin Sans Regular Bold"/>
                </a:rPr>
                <a:t> 8</a:t>
              </a:r>
            </a:p>
          </p:txBody>
        </p:sp>
        <p:sp>
          <p:nvSpPr>
            <p:cNvPr id="4" name="TextBox 4"/>
            <p:cNvSpPr txBox="1"/>
            <p:nvPr/>
          </p:nvSpPr>
          <p:spPr>
            <a:xfrm>
              <a:off x="2376140" y="269394"/>
              <a:ext cx="13757974" cy="3026470"/>
            </a:xfrm>
            <a:prstGeom prst="rect">
              <a:avLst/>
            </a:prstGeom>
          </p:spPr>
          <p:txBody>
            <a:bodyPr lIns="0" tIns="0" rIns="0" bIns="0" rtlCol="0" anchor="t">
              <a:spAutoFit/>
            </a:bodyPr>
            <a:lstStyle/>
            <a:p>
              <a:pPr algn="ctr">
                <a:lnSpc>
                  <a:spcPts val="5880"/>
                </a:lnSpc>
              </a:pPr>
              <a:r>
                <a:rPr lang="en-US" sz="4200" b="1" spc="84" dirty="0" err="1">
                  <a:latin typeface="Josefin Sans Regular"/>
                </a:rPr>
                <a:t>Bài</a:t>
              </a:r>
              <a:r>
                <a:rPr lang="en-US" sz="4200" b="1" spc="84" dirty="0">
                  <a:latin typeface="Josefin Sans Regular"/>
                </a:rPr>
                <a:t> 3: TIẾT 1: </a:t>
              </a:r>
              <a:r>
                <a:rPr lang="en-US" sz="4200" spc="84" dirty="0">
                  <a:solidFill>
                    <a:srgbClr val="FF0000"/>
                  </a:solidFill>
                  <a:latin typeface="Josefin Sans Regular"/>
                </a:rPr>
                <a:t>CÁC TRƯỜNG HỢP ĐỒNG DẠNG CỦA HAI TAM GIÁC VUÔNG</a:t>
              </a:r>
            </a:p>
          </p:txBody>
        </p:sp>
      </p:grpSp>
      <p:sp>
        <p:nvSpPr>
          <p:cNvPr id="5" name="Freeform 5"/>
          <p:cNvSpPr/>
          <p:nvPr/>
        </p:nvSpPr>
        <p:spPr>
          <a:xfrm>
            <a:off x="14609343" y="7102522"/>
            <a:ext cx="5091953" cy="5091953"/>
          </a:xfrm>
          <a:custGeom>
            <a:avLst/>
            <a:gdLst/>
            <a:ahLst/>
            <a:cxnLst/>
            <a:rect l="l" t="t" r="r" b="b"/>
            <a:pathLst>
              <a:path w="5091953" h="5091953">
                <a:moveTo>
                  <a:pt x="0" y="0"/>
                </a:moveTo>
                <a:lnTo>
                  <a:pt x="5091953" y="0"/>
                </a:lnTo>
                <a:lnTo>
                  <a:pt x="5091953" y="5091952"/>
                </a:lnTo>
                <a:lnTo>
                  <a:pt x="0" y="50919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9654897">
            <a:off x="-1156233" y="993276"/>
            <a:ext cx="4748041" cy="2374020"/>
          </a:xfrm>
          <a:custGeom>
            <a:avLst/>
            <a:gdLst/>
            <a:ahLst/>
            <a:cxnLst/>
            <a:rect l="l" t="t" r="r" b="b"/>
            <a:pathLst>
              <a:path w="4748041" h="2374020">
                <a:moveTo>
                  <a:pt x="0" y="0"/>
                </a:moveTo>
                <a:lnTo>
                  <a:pt x="4748041" y="0"/>
                </a:lnTo>
                <a:lnTo>
                  <a:pt x="4748041" y="2374020"/>
                </a:lnTo>
                <a:lnTo>
                  <a:pt x="0" y="23740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429399" y="-824993"/>
            <a:ext cx="3707385" cy="3707385"/>
          </a:xfrm>
          <a:custGeom>
            <a:avLst/>
            <a:gdLst/>
            <a:ahLst/>
            <a:cxnLst/>
            <a:rect l="l" t="t" r="r" b="b"/>
            <a:pathLst>
              <a:path w="3707385" h="3707385">
                <a:moveTo>
                  <a:pt x="0" y="0"/>
                </a:moveTo>
                <a:lnTo>
                  <a:pt x="3707385" y="0"/>
                </a:lnTo>
                <a:lnTo>
                  <a:pt x="3707385" y="3707386"/>
                </a:lnTo>
                <a:lnTo>
                  <a:pt x="0" y="37073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5400000">
            <a:off x="264908" y="-763564"/>
            <a:ext cx="3584528" cy="3584528"/>
          </a:xfrm>
          <a:custGeom>
            <a:avLst/>
            <a:gdLst/>
            <a:ahLst/>
            <a:cxnLst/>
            <a:rect l="l" t="t" r="r" b="b"/>
            <a:pathLst>
              <a:path w="3584528" h="3584528">
                <a:moveTo>
                  <a:pt x="0" y="0"/>
                </a:moveTo>
                <a:lnTo>
                  <a:pt x="3584528" y="0"/>
                </a:lnTo>
                <a:lnTo>
                  <a:pt x="3584528" y="3584528"/>
                </a:lnTo>
                <a:lnTo>
                  <a:pt x="0" y="35845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495736" y="7951811"/>
            <a:ext cx="3584528" cy="3584528"/>
          </a:xfrm>
          <a:custGeom>
            <a:avLst/>
            <a:gdLst/>
            <a:ahLst/>
            <a:cxnLst/>
            <a:rect l="l" t="t" r="r" b="b"/>
            <a:pathLst>
              <a:path w="3584528" h="3584528">
                <a:moveTo>
                  <a:pt x="0" y="0"/>
                </a:moveTo>
                <a:lnTo>
                  <a:pt x="3584528" y="0"/>
                </a:lnTo>
                <a:lnTo>
                  <a:pt x="3584528" y="3584528"/>
                </a:lnTo>
                <a:lnTo>
                  <a:pt x="0" y="35845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0" name="Group 10"/>
          <p:cNvGrpSpPr>
            <a:grpSpLocks noChangeAspect="1"/>
          </p:cNvGrpSpPr>
          <p:nvPr/>
        </p:nvGrpSpPr>
        <p:grpSpPr>
          <a:xfrm>
            <a:off x="-1667442" y="7810289"/>
            <a:ext cx="4953421" cy="4953421"/>
            <a:chOff x="0" y="0"/>
            <a:chExt cx="1708150" cy="1708150"/>
          </a:xfrm>
        </p:grpSpPr>
        <p:sp>
          <p:nvSpPr>
            <p:cNvPr id="11" name="Freeform 11"/>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 y="1903416"/>
            <a:ext cx="17701743" cy="3229319"/>
            <a:chOff x="-3047696" y="-2233644"/>
            <a:chExt cx="23602325" cy="4305760"/>
          </a:xfrm>
        </p:grpSpPr>
        <p:sp>
          <p:nvSpPr>
            <p:cNvPr id="3" name="TextBox 3"/>
            <p:cNvSpPr txBox="1"/>
            <p:nvPr/>
          </p:nvSpPr>
          <p:spPr>
            <a:xfrm>
              <a:off x="-3047696" y="-2233644"/>
              <a:ext cx="11352598" cy="1778265"/>
            </a:xfrm>
            <a:prstGeom prst="rect">
              <a:avLst/>
            </a:prstGeom>
          </p:spPr>
          <p:txBody>
            <a:bodyPr wrap="square" lIns="0" tIns="0" rIns="0" bIns="0" rtlCol="0" anchor="t">
              <a:spAutoFit/>
            </a:bodyPr>
            <a:lstStyle/>
            <a:p>
              <a:pPr algn="ctr">
                <a:lnSpc>
                  <a:spcPts val="10400"/>
                </a:lnSpc>
              </a:pPr>
              <a:r>
                <a:rPr lang="en-US" sz="4400" dirty="0">
                  <a:solidFill>
                    <a:srgbClr val="202020"/>
                  </a:solidFill>
                  <a:latin typeface="Josefin Sans Regular Bold"/>
                </a:rPr>
                <a:t>CHƯƠNG</a:t>
              </a:r>
              <a:r>
                <a:rPr lang="en-US" sz="10400" dirty="0">
                  <a:solidFill>
                    <a:srgbClr val="202020"/>
                  </a:solidFill>
                  <a:latin typeface="Josefin Sans Regular Bold"/>
                </a:rPr>
                <a:t> 8</a:t>
              </a:r>
            </a:p>
          </p:txBody>
        </p:sp>
        <p:sp>
          <p:nvSpPr>
            <p:cNvPr id="4" name="TextBox 4"/>
            <p:cNvSpPr txBox="1"/>
            <p:nvPr/>
          </p:nvSpPr>
          <p:spPr>
            <a:xfrm>
              <a:off x="-406096" y="54469"/>
              <a:ext cx="20960725" cy="2017647"/>
            </a:xfrm>
            <a:prstGeom prst="rect">
              <a:avLst/>
            </a:prstGeom>
          </p:spPr>
          <p:txBody>
            <a:bodyPr wrap="square" lIns="0" tIns="0" rIns="0" bIns="0" rtlCol="0" anchor="t">
              <a:spAutoFit/>
            </a:bodyPr>
            <a:lstStyle/>
            <a:p>
              <a:pPr algn="ctr">
                <a:lnSpc>
                  <a:spcPts val="5880"/>
                </a:lnSpc>
              </a:pPr>
              <a:r>
                <a:rPr lang="en-US" sz="6000" b="1" spc="84" dirty="0" err="1">
                  <a:latin typeface="Josefin Sans Regular"/>
                </a:rPr>
                <a:t>Bài</a:t>
              </a:r>
              <a:r>
                <a:rPr lang="en-US" sz="6000" b="1" spc="84" dirty="0">
                  <a:latin typeface="Josefin Sans Regular"/>
                </a:rPr>
                <a:t> 3: TIẾT 1: </a:t>
              </a:r>
              <a:r>
                <a:rPr lang="en-US" sz="6000" spc="84" dirty="0">
                  <a:solidFill>
                    <a:srgbClr val="FF0000"/>
                  </a:solidFill>
                  <a:latin typeface="Josefin Sans Regular"/>
                </a:rPr>
                <a:t>CÁC TRƯỜNG HỢP ĐỒNG DẠNG CỦA HAI TAM GIÁC VUÔNG</a:t>
              </a:r>
            </a:p>
          </p:txBody>
        </p:sp>
      </p:grpSp>
      <p:sp>
        <p:nvSpPr>
          <p:cNvPr id="5" name="Freeform 5"/>
          <p:cNvSpPr/>
          <p:nvPr/>
        </p:nvSpPr>
        <p:spPr>
          <a:xfrm>
            <a:off x="14609343" y="7102522"/>
            <a:ext cx="5091953" cy="5091953"/>
          </a:xfrm>
          <a:custGeom>
            <a:avLst/>
            <a:gdLst/>
            <a:ahLst/>
            <a:cxnLst/>
            <a:rect l="l" t="t" r="r" b="b"/>
            <a:pathLst>
              <a:path w="5091953" h="5091953">
                <a:moveTo>
                  <a:pt x="0" y="0"/>
                </a:moveTo>
                <a:lnTo>
                  <a:pt x="5091953" y="0"/>
                </a:lnTo>
                <a:lnTo>
                  <a:pt x="5091953" y="5091952"/>
                </a:lnTo>
                <a:lnTo>
                  <a:pt x="0" y="50919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a:off x="264908" y="-763564"/>
            <a:ext cx="3584528" cy="3584528"/>
          </a:xfrm>
          <a:custGeom>
            <a:avLst/>
            <a:gdLst/>
            <a:ahLst/>
            <a:cxnLst/>
            <a:rect l="l" t="t" r="r" b="b"/>
            <a:pathLst>
              <a:path w="3584528" h="3584528">
                <a:moveTo>
                  <a:pt x="0" y="0"/>
                </a:moveTo>
                <a:lnTo>
                  <a:pt x="3584528" y="0"/>
                </a:lnTo>
                <a:lnTo>
                  <a:pt x="3584528" y="3584528"/>
                </a:lnTo>
                <a:lnTo>
                  <a:pt x="0" y="3584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2"/>
          <p:cNvSpPr/>
          <p:nvPr/>
        </p:nvSpPr>
        <p:spPr>
          <a:xfrm>
            <a:off x="264907" y="6181970"/>
            <a:ext cx="11658600" cy="3838431"/>
          </a:xfrm>
          <a:custGeom>
            <a:avLst/>
            <a:gdLst/>
            <a:ahLst/>
            <a:cxnLst/>
            <a:rect l="l" t="t" r="r" b="b"/>
            <a:pathLst>
              <a:path w="15864289" h="8229600">
                <a:moveTo>
                  <a:pt x="0" y="0"/>
                </a:moveTo>
                <a:lnTo>
                  <a:pt x="15864290" y="0"/>
                </a:lnTo>
                <a:lnTo>
                  <a:pt x="15864290" y="8229600"/>
                </a:lnTo>
                <a:lnTo>
                  <a:pt x="0" y="8229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05556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14415"/>
            <a:ext cx="17526000" cy="7280031"/>
          </a:xfrm>
          <a:prstGeom prst="rect">
            <a:avLst/>
          </a:prstGeom>
        </p:spPr>
      </p:pic>
      <p:sp>
        <p:nvSpPr>
          <p:cNvPr id="3" name="TextBox 2"/>
          <p:cNvSpPr txBox="1"/>
          <p:nvPr/>
        </p:nvSpPr>
        <p:spPr>
          <a:xfrm>
            <a:off x="990600" y="952500"/>
            <a:ext cx="6213111"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CÁC EM QUAN SÁT VÀ ĐỌC ĐỀ</a:t>
            </a:r>
          </a:p>
        </p:txBody>
      </p:sp>
    </p:spTree>
    <p:extLst>
      <p:ext uri="{BB962C8B-B14F-4D97-AF65-F5344CB8AC3E}">
        <p14:creationId xmlns:p14="http://schemas.microsoft.com/office/powerpoint/2010/main" val="121184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Freeform 2"/>
          <p:cNvSpPr/>
          <p:nvPr/>
        </p:nvSpPr>
        <p:spPr>
          <a:xfrm>
            <a:off x="13868400" y="29386"/>
            <a:ext cx="1306408" cy="1306408"/>
          </a:xfrm>
          <a:custGeom>
            <a:avLst/>
            <a:gdLst/>
            <a:ahLst/>
            <a:cxnLst/>
            <a:rect l="l" t="t" r="r" b="b"/>
            <a:pathLst>
              <a:path w="1306408" h="1306408">
                <a:moveTo>
                  <a:pt x="0" y="0"/>
                </a:moveTo>
                <a:lnTo>
                  <a:pt x="1306407" y="0"/>
                </a:lnTo>
                <a:lnTo>
                  <a:pt x="1306407" y="1306408"/>
                </a:lnTo>
                <a:lnTo>
                  <a:pt x="0" y="1306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7114729" y="-41567"/>
            <a:ext cx="2172646" cy="1086323"/>
          </a:xfrm>
          <a:custGeom>
            <a:avLst/>
            <a:gdLst/>
            <a:ahLst/>
            <a:cxnLst/>
            <a:rect l="l" t="t" r="r" b="b"/>
            <a:pathLst>
              <a:path w="2172646" h="1086323">
                <a:moveTo>
                  <a:pt x="0" y="0"/>
                </a:moveTo>
                <a:lnTo>
                  <a:pt x="2172646" y="0"/>
                </a:lnTo>
                <a:lnTo>
                  <a:pt x="2172646" y="1086323"/>
                </a:lnTo>
                <a:lnTo>
                  <a:pt x="0" y="1086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15839515" y="183397"/>
            <a:ext cx="1517556" cy="1517556"/>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C0C0"/>
            </a:solidFill>
          </p:spPr>
        </p:sp>
      </p:grpSp>
      <p:sp>
        <p:nvSpPr>
          <p:cNvPr id="6" name="Freeform 6"/>
          <p:cNvSpPr/>
          <p:nvPr/>
        </p:nvSpPr>
        <p:spPr>
          <a:xfrm>
            <a:off x="16358229" y="1700953"/>
            <a:ext cx="1806353" cy="1806353"/>
          </a:xfrm>
          <a:custGeom>
            <a:avLst/>
            <a:gdLst/>
            <a:ahLst/>
            <a:cxnLst/>
            <a:rect l="l" t="t" r="r" b="b"/>
            <a:pathLst>
              <a:path w="1806353" h="1806353">
                <a:moveTo>
                  <a:pt x="0" y="0"/>
                </a:moveTo>
                <a:lnTo>
                  <a:pt x="1806352" y="0"/>
                </a:lnTo>
                <a:lnTo>
                  <a:pt x="1806352" y="1806353"/>
                </a:lnTo>
                <a:lnTo>
                  <a:pt x="0" y="18063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6796041" y="3917075"/>
            <a:ext cx="1491959" cy="1290545"/>
          </a:xfrm>
          <a:custGeom>
            <a:avLst/>
            <a:gdLst/>
            <a:ahLst/>
            <a:cxnLst/>
            <a:rect l="l" t="t" r="r" b="b"/>
            <a:pathLst>
              <a:path w="1491959" h="1290545">
                <a:moveTo>
                  <a:pt x="0" y="0"/>
                </a:moveTo>
                <a:lnTo>
                  <a:pt x="1491959" y="0"/>
                </a:lnTo>
                <a:lnTo>
                  <a:pt x="1491959" y="1290545"/>
                </a:lnTo>
                <a:lnTo>
                  <a:pt x="0" y="12905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6950211" y="5881900"/>
            <a:ext cx="1324297" cy="1324297"/>
          </a:xfrm>
          <a:custGeom>
            <a:avLst/>
            <a:gdLst/>
            <a:ahLst/>
            <a:cxnLst/>
            <a:rect l="l" t="t" r="r" b="b"/>
            <a:pathLst>
              <a:path w="1324297" h="1324297">
                <a:moveTo>
                  <a:pt x="0" y="0"/>
                </a:moveTo>
                <a:lnTo>
                  <a:pt x="1324297" y="0"/>
                </a:lnTo>
                <a:lnTo>
                  <a:pt x="1324297" y="1324298"/>
                </a:lnTo>
                <a:lnTo>
                  <a:pt x="0" y="13242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9" name="Group 9"/>
          <p:cNvGrpSpPr/>
          <p:nvPr/>
        </p:nvGrpSpPr>
        <p:grpSpPr>
          <a:xfrm>
            <a:off x="16967247" y="7990620"/>
            <a:ext cx="1324297" cy="1324297"/>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DBE14"/>
            </a:solidFill>
          </p:spPr>
        </p:sp>
      </p:grpSp>
      <p:grpSp>
        <p:nvGrpSpPr>
          <p:cNvPr id="11" name="Group 11"/>
          <p:cNvGrpSpPr/>
          <p:nvPr/>
        </p:nvGrpSpPr>
        <p:grpSpPr>
          <a:xfrm rot="-5400000">
            <a:off x="10971055" y="-654784"/>
            <a:ext cx="498957" cy="2940153"/>
            <a:chOff x="0" y="0"/>
            <a:chExt cx="665276" cy="3920203"/>
          </a:xfrm>
        </p:grpSpPr>
        <p:sp>
          <p:nvSpPr>
            <p:cNvPr id="12" name="Freeform 12"/>
            <p:cNvSpPr/>
            <p:nvPr/>
          </p:nvSpPr>
          <p:spPr>
            <a:xfrm>
              <a:off x="0" y="0"/>
              <a:ext cx="665276" cy="665276"/>
            </a:xfrm>
            <a:custGeom>
              <a:avLst/>
              <a:gdLst/>
              <a:ahLst/>
              <a:cxnLst/>
              <a:rect l="l" t="t" r="r" b="b"/>
              <a:pathLst>
                <a:path w="665276" h="665276">
                  <a:moveTo>
                    <a:pt x="0" y="0"/>
                  </a:moveTo>
                  <a:lnTo>
                    <a:pt x="665276" y="0"/>
                  </a:lnTo>
                  <a:lnTo>
                    <a:pt x="665276" y="665276"/>
                  </a:lnTo>
                  <a:lnTo>
                    <a:pt x="0" y="6652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0" y="2169952"/>
              <a:ext cx="665276" cy="665276"/>
            </a:xfrm>
            <a:custGeom>
              <a:avLst/>
              <a:gdLst/>
              <a:ahLst/>
              <a:cxnLst/>
              <a:rect l="l" t="t" r="r" b="b"/>
              <a:pathLst>
                <a:path w="665276" h="665276">
                  <a:moveTo>
                    <a:pt x="0" y="0"/>
                  </a:moveTo>
                  <a:lnTo>
                    <a:pt x="665276" y="0"/>
                  </a:lnTo>
                  <a:lnTo>
                    <a:pt x="665276" y="665276"/>
                  </a:lnTo>
                  <a:lnTo>
                    <a:pt x="0" y="6652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Freeform 14"/>
            <p:cNvSpPr/>
            <p:nvPr/>
          </p:nvSpPr>
          <p:spPr>
            <a:xfrm>
              <a:off x="0" y="1084976"/>
              <a:ext cx="665276" cy="665276"/>
            </a:xfrm>
            <a:custGeom>
              <a:avLst/>
              <a:gdLst/>
              <a:ahLst/>
              <a:cxnLst/>
              <a:rect l="l" t="t" r="r" b="b"/>
              <a:pathLst>
                <a:path w="665276" h="665276">
                  <a:moveTo>
                    <a:pt x="0" y="0"/>
                  </a:moveTo>
                  <a:lnTo>
                    <a:pt x="665276" y="0"/>
                  </a:lnTo>
                  <a:lnTo>
                    <a:pt x="665276" y="665276"/>
                  </a:lnTo>
                  <a:lnTo>
                    <a:pt x="0" y="6652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0" y="3254928"/>
              <a:ext cx="665276" cy="665276"/>
            </a:xfrm>
            <a:custGeom>
              <a:avLst/>
              <a:gdLst/>
              <a:ahLst/>
              <a:cxnLst/>
              <a:rect l="l" t="t" r="r" b="b"/>
              <a:pathLst>
                <a:path w="665276" h="665276">
                  <a:moveTo>
                    <a:pt x="0" y="0"/>
                  </a:moveTo>
                  <a:lnTo>
                    <a:pt x="665276" y="0"/>
                  </a:lnTo>
                  <a:lnTo>
                    <a:pt x="665276" y="665275"/>
                  </a:lnTo>
                  <a:lnTo>
                    <a:pt x="0" y="6652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sp>
        <p:nvSpPr>
          <p:cNvPr id="16" name="AutoShape 16"/>
          <p:cNvSpPr/>
          <p:nvPr/>
        </p:nvSpPr>
        <p:spPr>
          <a:xfrm>
            <a:off x="16358229" y="9559466"/>
            <a:ext cx="1929771" cy="727534"/>
          </a:xfrm>
          <a:prstGeom prst="rect">
            <a:avLst/>
          </a:prstGeom>
          <a:solidFill>
            <a:srgbClr val="FFC0C0"/>
          </a:solidFill>
        </p:spPr>
      </p:sp>
      <p:sp>
        <p:nvSpPr>
          <p:cNvPr id="17" name="Freeform 17"/>
          <p:cNvSpPr/>
          <p:nvPr/>
        </p:nvSpPr>
        <p:spPr>
          <a:xfrm>
            <a:off x="13272131" y="5207620"/>
            <a:ext cx="3326162" cy="3326162"/>
          </a:xfrm>
          <a:custGeom>
            <a:avLst/>
            <a:gdLst/>
            <a:ahLst/>
            <a:cxnLst/>
            <a:rect l="l" t="t" r="r" b="b"/>
            <a:pathLst>
              <a:path w="3326162" h="3326162">
                <a:moveTo>
                  <a:pt x="0" y="0"/>
                </a:moveTo>
                <a:lnTo>
                  <a:pt x="3326162" y="0"/>
                </a:lnTo>
                <a:lnTo>
                  <a:pt x="3326162" y="3326162"/>
                </a:lnTo>
                <a:lnTo>
                  <a:pt x="0" y="3326162"/>
                </a:lnTo>
                <a:lnTo>
                  <a:pt x="0" y="0"/>
                </a:lnTo>
                <a:close/>
              </a:path>
            </a:pathLst>
          </a:custGeom>
          <a:blipFill>
            <a:blip r:embed="rId14">
              <a:alphaModFix amt="9999"/>
              <a:extLst>
                <a:ext uri="{96DAC541-7B7A-43D3-8B79-37D633B846F1}">
                  <asvg:svgBlip xmlns:asvg="http://schemas.microsoft.com/office/drawing/2016/SVG/main" r:embed="rId15"/>
                </a:ext>
              </a:extLst>
            </a:blip>
            <a:stretch>
              <a:fillRect/>
            </a:stretch>
          </a:blipFill>
        </p:spPr>
      </p:sp>
      <p:sp>
        <p:nvSpPr>
          <p:cNvPr id="18" name="TextBox 18"/>
          <p:cNvSpPr txBox="1"/>
          <p:nvPr/>
        </p:nvSpPr>
        <p:spPr>
          <a:xfrm>
            <a:off x="1028700" y="817970"/>
            <a:ext cx="4216412" cy="248410"/>
          </a:xfrm>
          <a:prstGeom prst="rect">
            <a:avLst/>
          </a:prstGeom>
        </p:spPr>
        <p:txBody>
          <a:bodyPr lIns="0" tIns="0" rIns="0" bIns="0" rtlCol="0" anchor="t">
            <a:spAutoFit/>
          </a:bodyPr>
          <a:lstStyle/>
          <a:p>
            <a:pPr>
              <a:lnSpc>
                <a:spcPts val="1960"/>
              </a:lnSpc>
            </a:pPr>
            <a:r>
              <a:rPr lang="en-US" sz="1400" spc="210">
                <a:solidFill>
                  <a:srgbClr val="202020"/>
                </a:solidFill>
                <a:latin typeface="Josefin Sans Regular Bold"/>
              </a:rPr>
              <a:t>LỚP TOÁN HỌC</a:t>
            </a:r>
          </a:p>
        </p:txBody>
      </p:sp>
      <p:sp>
        <p:nvSpPr>
          <p:cNvPr id="24" name="Rectangle 23"/>
          <p:cNvSpPr/>
          <p:nvPr/>
        </p:nvSpPr>
        <p:spPr>
          <a:xfrm>
            <a:off x="1283535" y="1955803"/>
            <a:ext cx="9144000" cy="2564805"/>
          </a:xfrm>
          <a:prstGeom prst="rect">
            <a:avLst/>
          </a:prstGeom>
        </p:spPr>
        <p:txBody>
          <a:bodyPr>
            <a:spAutoFit/>
          </a:bodyPr>
          <a:lstStyle/>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Bây giờ cô sẽ chia lớp làm </a:t>
            </a:r>
            <a:r>
              <a:rPr lang="nl-NL" sz="3200" b="1" u="sng" dirty="0">
                <a:solidFill>
                  <a:srgbClr val="000000"/>
                </a:solidFill>
                <a:latin typeface="Times New Roman" panose="02020603050405020304" pitchFamily="18" charset="0"/>
                <a:ea typeface="Arial" panose="020B0604020202020204" pitchFamily="34" charset="0"/>
                <a:cs typeface="Arial" panose="020B0604020202020204" pitchFamily="34" charset="0"/>
              </a:rPr>
              <a:t>8 nhóm </a:t>
            </a:r>
            <a:endParaRPr lang="en-US" sz="3200" b="1" u="sng"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Các nhóm 1,3,5,7 làm hoạt động 1 câu a.</a:t>
            </a:r>
            <a:endParaRPr lang="en-US" sz="3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Các nhóm 2,4,6,8 làm hoạt động 1 câu b.</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
        <p:nvSpPr>
          <p:cNvPr id="25" name="Rectangle 24"/>
          <p:cNvSpPr/>
          <p:nvPr/>
        </p:nvSpPr>
        <p:spPr>
          <a:xfrm>
            <a:off x="2286000" y="1051230"/>
            <a:ext cx="9677145" cy="830997"/>
          </a:xfrm>
          <a:prstGeom prst="rect">
            <a:avLst/>
          </a:prstGeom>
        </p:spPr>
        <p:txBody>
          <a:bodyPr wrap="square">
            <a:spAutoFit/>
          </a:bodyPr>
          <a:lstStyle/>
          <a:p>
            <a:pPr algn="just">
              <a:lnSpc>
                <a:spcPct val="150000"/>
              </a:lnSpc>
              <a:spcAft>
                <a:spcPts val="1000"/>
              </a:spcAft>
            </a:pPr>
            <a:r>
              <a:rPr lang="en-US" sz="3200" b="1" dirty="0">
                <a:solidFill>
                  <a:srgbClr val="000000"/>
                </a:solidFill>
                <a:latin typeface="Times New Roman" panose="02020603050405020304" pitchFamily="18" charset="0"/>
                <a:ea typeface="Arial" panose="020B0604020202020204" pitchFamily="34" charset="0"/>
                <a:cs typeface="Arial" panose="020B0604020202020204" pitchFamily="34" charset="0"/>
              </a:rPr>
              <a:t>NHIỆM VỤ</a:t>
            </a:r>
            <a:endParaRPr lang="en-US" sz="3200" b="1" dirty="0">
              <a:effectLst/>
              <a:latin typeface="Arial" panose="020B0604020202020204" pitchFamily="34" charset="0"/>
              <a:ea typeface="Arial" panose="020B0604020202020204" pitchFamily="34" charset="0"/>
              <a:cs typeface="Arial" panose="020B0604020202020204" pitchFamily="34" charset="0"/>
            </a:endParaRPr>
          </a:p>
        </p:txBody>
      </p:sp>
      <p:sp>
        <p:nvSpPr>
          <p:cNvPr id="26" name="Rectangle 25"/>
          <p:cNvSpPr/>
          <p:nvPr/>
        </p:nvSpPr>
        <p:spPr>
          <a:xfrm>
            <a:off x="1343695" y="4668033"/>
            <a:ext cx="9144000" cy="830997"/>
          </a:xfrm>
          <a:prstGeom prst="rect">
            <a:avLst/>
          </a:prstGeom>
          <a:solidFill>
            <a:schemeClr val="accent1">
              <a:lumMod val="20000"/>
              <a:lumOff val="80000"/>
            </a:schemeClr>
          </a:solidFill>
        </p:spPr>
        <p:txBody>
          <a:bodyPr>
            <a:spAutoFit/>
          </a:bodyPr>
          <a:lstStyle/>
          <a:p>
            <a:pPr algn="just">
              <a:lnSpc>
                <a:spcPct val="150000"/>
              </a:lnSpc>
              <a:spcAft>
                <a:spcPts val="1000"/>
              </a:spcAft>
            </a:pPr>
            <a:r>
              <a:rPr lang="en-US" sz="32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Sau</a:t>
            </a:r>
            <a:r>
              <a:rPr lang="en-US"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thời</a:t>
            </a:r>
            <a:r>
              <a:rPr lang="en-US"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 5’ </a:t>
            </a:r>
            <a:r>
              <a:rPr lang="en-US" sz="32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các</a:t>
            </a:r>
            <a:r>
              <a:rPr lang="en-US"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em</a:t>
            </a:r>
            <a:r>
              <a:rPr lang="en-US"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sẽ</a:t>
            </a:r>
            <a:r>
              <a:rPr lang="en-US"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tách</a:t>
            </a:r>
            <a:r>
              <a:rPr lang="en-US"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 </a:t>
            </a:r>
            <a:r>
              <a:rPr lang="en-US" sz="3200" dirty="0" err="1">
                <a:solidFill>
                  <a:srgbClr val="000000"/>
                </a:solidFill>
                <a:latin typeface="Times New Roman" panose="02020603050405020304" pitchFamily="18" charset="0"/>
                <a:ea typeface="Arial" panose="020B0604020202020204" pitchFamily="34" charset="0"/>
                <a:cs typeface="Arial" panose="020B0604020202020204" pitchFamily="34" charset="0"/>
              </a:rPr>
              <a:t>nhóm</a:t>
            </a:r>
            <a:r>
              <a:rPr lang="en-US"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
        <p:nvSpPr>
          <p:cNvPr id="29" name="Rectangle 28"/>
          <p:cNvSpPr/>
          <p:nvPr/>
        </p:nvSpPr>
        <p:spPr>
          <a:xfrm>
            <a:off x="1288615" y="5661118"/>
            <a:ext cx="15309678" cy="1569660"/>
          </a:xfrm>
          <a:prstGeom prst="rect">
            <a:avLst/>
          </a:prstGeom>
        </p:spPr>
        <p:txBody>
          <a:bodyPr wrap="square">
            <a:spAutoFit/>
          </a:bodyPr>
          <a:lstStyle/>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Các nhóm (1,2), (3,4), (5,6), (7,8) trao đổi với nhau sao cho những bạn mang thẻ xanh sẽ di chuyển về các nhóm 1, 3,5,7. Các bạn mang thẻ đỏ di chuyển về các nhóm 2,4,6,8.</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
        <p:nvSpPr>
          <p:cNvPr id="31" name="Rectangle 30"/>
          <p:cNvSpPr/>
          <p:nvPr/>
        </p:nvSpPr>
        <p:spPr>
          <a:xfrm>
            <a:off x="1343695" y="7395444"/>
            <a:ext cx="16013376" cy="1697901"/>
          </a:xfrm>
          <a:prstGeom prst="rect">
            <a:avLst/>
          </a:prstGeom>
          <a:ln>
            <a:solidFill>
              <a:schemeClr val="accent1">
                <a:lumMod val="75000"/>
              </a:schemeClr>
            </a:solidFill>
          </a:ln>
        </p:spPr>
        <p:txBody>
          <a:bodyPr wrap="square">
            <a:spAutoFit/>
          </a:bodyPr>
          <a:lstStyle/>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Sau khi về nhóm mới các em trao đổi 1 bạn làm bài khác mình để hoàn thành hoạt động 1. </a:t>
            </a:r>
            <a:endParaRPr lang="en-US" sz="32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3200" dirty="0">
                <a:solidFill>
                  <a:srgbClr val="000000"/>
                </a:solidFill>
                <a:latin typeface="Times New Roman" panose="02020603050405020304" pitchFamily="18" charset="0"/>
                <a:ea typeface="Arial" panose="020B0604020202020204" pitchFamily="34" charset="0"/>
                <a:cs typeface="Arial" panose="020B0604020202020204" pitchFamily="34" charset="0"/>
              </a:rPr>
              <a:t>Cô gọi bất kì HS trong nhóm trả lời. Điểm sẽ lấy cho cả nhóm ( nhóm mới).</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9"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218912" y="1066380"/>
            <a:ext cx="2675318" cy="2668706"/>
            <a:chOff x="0" y="0"/>
            <a:chExt cx="812800" cy="810791"/>
          </a:xfrm>
        </p:grpSpPr>
        <p:sp>
          <p:nvSpPr>
            <p:cNvPr id="3" name="Freeform 3"/>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4" name="TextBox 4"/>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1</a:t>
              </a:r>
            </a:p>
          </p:txBody>
        </p:sp>
      </p:grpSp>
      <p:grpSp>
        <p:nvGrpSpPr>
          <p:cNvPr id="6" name="Group 6"/>
          <p:cNvGrpSpPr/>
          <p:nvPr/>
        </p:nvGrpSpPr>
        <p:grpSpPr>
          <a:xfrm>
            <a:off x="2139176" y="543831"/>
            <a:ext cx="834789" cy="83478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8" name="Group 8"/>
          <p:cNvGrpSpPr/>
          <p:nvPr/>
        </p:nvGrpSpPr>
        <p:grpSpPr>
          <a:xfrm>
            <a:off x="1028700" y="1066380"/>
            <a:ext cx="834789" cy="83478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10" name="Group 10"/>
          <p:cNvGrpSpPr/>
          <p:nvPr/>
        </p:nvGrpSpPr>
        <p:grpSpPr>
          <a:xfrm>
            <a:off x="3476835" y="1066380"/>
            <a:ext cx="834789" cy="834789"/>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12" name="Group 12"/>
          <p:cNvGrpSpPr/>
          <p:nvPr/>
        </p:nvGrpSpPr>
        <p:grpSpPr>
          <a:xfrm>
            <a:off x="1028700" y="2900296"/>
            <a:ext cx="834789" cy="834789"/>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4" name="Group 14"/>
          <p:cNvGrpSpPr/>
          <p:nvPr/>
        </p:nvGrpSpPr>
        <p:grpSpPr>
          <a:xfrm>
            <a:off x="2346771" y="3317691"/>
            <a:ext cx="834789" cy="834789"/>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6" name="Group 16"/>
          <p:cNvGrpSpPr/>
          <p:nvPr/>
        </p:nvGrpSpPr>
        <p:grpSpPr>
          <a:xfrm>
            <a:off x="3474631" y="2900296"/>
            <a:ext cx="834789" cy="834789"/>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8" name="Group 18"/>
          <p:cNvGrpSpPr/>
          <p:nvPr/>
        </p:nvGrpSpPr>
        <p:grpSpPr>
          <a:xfrm>
            <a:off x="5546982" y="1118957"/>
            <a:ext cx="2675318" cy="2668706"/>
            <a:chOff x="0" y="0"/>
            <a:chExt cx="812800" cy="810791"/>
          </a:xfrm>
        </p:grpSpPr>
        <p:sp>
          <p:nvSpPr>
            <p:cNvPr id="19" name="Freeform 1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20" name="TextBox 2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3</a:t>
              </a:r>
            </a:p>
          </p:txBody>
        </p:sp>
      </p:grpSp>
      <p:grpSp>
        <p:nvGrpSpPr>
          <p:cNvPr id="21" name="Group 21"/>
          <p:cNvGrpSpPr/>
          <p:nvPr/>
        </p:nvGrpSpPr>
        <p:grpSpPr>
          <a:xfrm>
            <a:off x="6467246" y="596408"/>
            <a:ext cx="834789" cy="834789"/>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23" name="Group 23"/>
          <p:cNvGrpSpPr/>
          <p:nvPr/>
        </p:nvGrpSpPr>
        <p:grpSpPr>
          <a:xfrm>
            <a:off x="5356770" y="1118957"/>
            <a:ext cx="834789" cy="834789"/>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25" name="Group 25"/>
          <p:cNvGrpSpPr/>
          <p:nvPr/>
        </p:nvGrpSpPr>
        <p:grpSpPr>
          <a:xfrm>
            <a:off x="7804905" y="1118957"/>
            <a:ext cx="834789" cy="834789"/>
            <a:chOff x="0" y="0"/>
            <a:chExt cx="1913890" cy="1913890"/>
          </a:xfrm>
        </p:grpSpPr>
        <p:sp>
          <p:nvSpPr>
            <p:cNvPr id="26" name="Freeform 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27" name="Group 27"/>
          <p:cNvGrpSpPr/>
          <p:nvPr/>
        </p:nvGrpSpPr>
        <p:grpSpPr>
          <a:xfrm>
            <a:off x="5356770" y="2952874"/>
            <a:ext cx="834789" cy="834789"/>
            <a:chOff x="0" y="0"/>
            <a:chExt cx="1913890" cy="1913890"/>
          </a:xfrm>
        </p:grpSpPr>
        <p:sp>
          <p:nvSpPr>
            <p:cNvPr id="28" name="Freeform 2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29" name="Group 29"/>
          <p:cNvGrpSpPr/>
          <p:nvPr/>
        </p:nvGrpSpPr>
        <p:grpSpPr>
          <a:xfrm>
            <a:off x="6674841" y="3370268"/>
            <a:ext cx="834789" cy="834789"/>
            <a:chOff x="0" y="0"/>
            <a:chExt cx="1913890" cy="1913890"/>
          </a:xfrm>
        </p:grpSpPr>
        <p:sp>
          <p:nvSpPr>
            <p:cNvPr id="30" name="Freeform 3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31" name="Group 31"/>
          <p:cNvGrpSpPr/>
          <p:nvPr/>
        </p:nvGrpSpPr>
        <p:grpSpPr>
          <a:xfrm>
            <a:off x="7802701" y="2952874"/>
            <a:ext cx="834789" cy="834789"/>
            <a:chOff x="0" y="0"/>
            <a:chExt cx="1913890" cy="1913890"/>
          </a:xfrm>
        </p:grpSpPr>
        <p:sp>
          <p:nvSpPr>
            <p:cNvPr id="32" name="Freeform 3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33" name="Group 33"/>
          <p:cNvGrpSpPr/>
          <p:nvPr/>
        </p:nvGrpSpPr>
        <p:grpSpPr>
          <a:xfrm>
            <a:off x="9875052" y="1171535"/>
            <a:ext cx="2675318" cy="2668706"/>
            <a:chOff x="0" y="0"/>
            <a:chExt cx="812800" cy="810791"/>
          </a:xfrm>
        </p:grpSpPr>
        <p:sp>
          <p:nvSpPr>
            <p:cNvPr id="34" name="Freeform 34"/>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35" name="TextBox 35"/>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5</a:t>
              </a:r>
            </a:p>
          </p:txBody>
        </p:sp>
      </p:grpSp>
      <p:grpSp>
        <p:nvGrpSpPr>
          <p:cNvPr id="36" name="Group 36"/>
          <p:cNvGrpSpPr/>
          <p:nvPr/>
        </p:nvGrpSpPr>
        <p:grpSpPr>
          <a:xfrm>
            <a:off x="10795316" y="648985"/>
            <a:ext cx="834789" cy="834789"/>
            <a:chOff x="0" y="0"/>
            <a:chExt cx="1913890" cy="1913890"/>
          </a:xfrm>
        </p:grpSpPr>
        <p:sp>
          <p:nvSpPr>
            <p:cNvPr id="37" name="Freeform 3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38" name="Group 38"/>
          <p:cNvGrpSpPr/>
          <p:nvPr/>
        </p:nvGrpSpPr>
        <p:grpSpPr>
          <a:xfrm>
            <a:off x="9684840" y="1171535"/>
            <a:ext cx="834789" cy="834789"/>
            <a:chOff x="0" y="0"/>
            <a:chExt cx="1913890" cy="1913890"/>
          </a:xfrm>
        </p:grpSpPr>
        <p:sp>
          <p:nvSpPr>
            <p:cNvPr id="39" name="Freeform 3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40" name="Group 40"/>
          <p:cNvGrpSpPr/>
          <p:nvPr/>
        </p:nvGrpSpPr>
        <p:grpSpPr>
          <a:xfrm>
            <a:off x="12132975" y="1171535"/>
            <a:ext cx="834789" cy="834789"/>
            <a:chOff x="0" y="0"/>
            <a:chExt cx="1913890" cy="1913890"/>
          </a:xfrm>
        </p:grpSpPr>
        <p:sp>
          <p:nvSpPr>
            <p:cNvPr id="41" name="Freeform 4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42" name="Group 42"/>
          <p:cNvGrpSpPr/>
          <p:nvPr/>
        </p:nvGrpSpPr>
        <p:grpSpPr>
          <a:xfrm>
            <a:off x="9684840" y="3005451"/>
            <a:ext cx="834789" cy="834789"/>
            <a:chOff x="0" y="0"/>
            <a:chExt cx="1913890" cy="1913890"/>
          </a:xfrm>
        </p:grpSpPr>
        <p:sp>
          <p:nvSpPr>
            <p:cNvPr id="43" name="Freeform 4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4" name="Group 44"/>
          <p:cNvGrpSpPr/>
          <p:nvPr/>
        </p:nvGrpSpPr>
        <p:grpSpPr>
          <a:xfrm>
            <a:off x="11002911" y="3422846"/>
            <a:ext cx="834789" cy="834789"/>
            <a:chOff x="0" y="0"/>
            <a:chExt cx="1913890" cy="1913890"/>
          </a:xfrm>
        </p:grpSpPr>
        <p:sp>
          <p:nvSpPr>
            <p:cNvPr id="45" name="Freeform 4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6" name="Group 46"/>
          <p:cNvGrpSpPr/>
          <p:nvPr/>
        </p:nvGrpSpPr>
        <p:grpSpPr>
          <a:xfrm>
            <a:off x="12130771" y="3005451"/>
            <a:ext cx="834789" cy="834789"/>
            <a:chOff x="0" y="0"/>
            <a:chExt cx="1913890" cy="1913890"/>
          </a:xfrm>
        </p:grpSpPr>
        <p:sp>
          <p:nvSpPr>
            <p:cNvPr id="47" name="Freeform 4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8" name="Group 48"/>
          <p:cNvGrpSpPr/>
          <p:nvPr/>
        </p:nvGrpSpPr>
        <p:grpSpPr>
          <a:xfrm>
            <a:off x="14203122" y="1224112"/>
            <a:ext cx="2675318" cy="2668706"/>
            <a:chOff x="0" y="0"/>
            <a:chExt cx="812800" cy="810791"/>
          </a:xfrm>
        </p:grpSpPr>
        <p:sp>
          <p:nvSpPr>
            <p:cNvPr id="49" name="Freeform 4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50" name="TextBox 5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7</a:t>
              </a:r>
            </a:p>
          </p:txBody>
        </p:sp>
      </p:grpSp>
      <p:grpSp>
        <p:nvGrpSpPr>
          <p:cNvPr id="51" name="Group 51"/>
          <p:cNvGrpSpPr/>
          <p:nvPr/>
        </p:nvGrpSpPr>
        <p:grpSpPr>
          <a:xfrm>
            <a:off x="15123386" y="701563"/>
            <a:ext cx="834789" cy="834789"/>
            <a:chOff x="0" y="0"/>
            <a:chExt cx="1913890" cy="1913890"/>
          </a:xfrm>
        </p:grpSpPr>
        <p:sp>
          <p:nvSpPr>
            <p:cNvPr id="52" name="Freeform 5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53" name="Group 53"/>
          <p:cNvGrpSpPr/>
          <p:nvPr/>
        </p:nvGrpSpPr>
        <p:grpSpPr>
          <a:xfrm>
            <a:off x="14012910" y="1224112"/>
            <a:ext cx="834789" cy="834789"/>
            <a:chOff x="0" y="0"/>
            <a:chExt cx="1913890" cy="1913890"/>
          </a:xfrm>
        </p:grpSpPr>
        <p:sp>
          <p:nvSpPr>
            <p:cNvPr id="54" name="Freeform 5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55" name="Group 55"/>
          <p:cNvGrpSpPr/>
          <p:nvPr/>
        </p:nvGrpSpPr>
        <p:grpSpPr>
          <a:xfrm>
            <a:off x="16461045" y="1224112"/>
            <a:ext cx="834789" cy="834789"/>
            <a:chOff x="0" y="0"/>
            <a:chExt cx="1913890" cy="1913890"/>
          </a:xfrm>
        </p:grpSpPr>
        <p:sp>
          <p:nvSpPr>
            <p:cNvPr id="56" name="Freeform 5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57" name="Group 57"/>
          <p:cNvGrpSpPr/>
          <p:nvPr/>
        </p:nvGrpSpPr>
        <p:grpSpPr>
          <a:xfrm>
            <a:off x="14012910" y="3058029"/>
            <a:ext cx="834789" cy="834789"/>
            <a:chOff x="0" y="0"/>
            <a:chExt cx="1913890" cy="1913890"/>
          </a:xfrm>
        </p:grpSpPr>
        <p:sp>
          <p:nvSpPr>
            <p:cNvPr id="58" name="Freeform 5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59" name="Group 59"/>
          <p:cNvGrpSpPr/>
          <p:nvPr/>
        </p:nvGrpSpPr>
        <p:grpSpPr>
          <a:xfrm>
            <a:off x="15330981" y="3475423"/>
            <a:ext cx="834789" cy="834789"/>
            <a:chOff x="0" y="0"/>
            <a:chExt cx="1913890" cy="1913890"/>
          </a:xfrm>
        </p:grpSpPr>
        <p:sp>
          <p:nvSpPr>
            <p:cNvPr id="60" name="Freeform 6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61" name="Group 61"/>
          <p:cNvGrpSpPr/>
          <p:nvPr/>
        </p:nvGrpSpPr>
        <p:grpSpPr>
          <a:xfrm>
            <a:off x="16458841" y="3058029"/>
            <a:ext cx="834789" cy="834789"/>
            <a:chOff x="0" y="0"/>
            <a:chExt cx="1913890" cy="1913890"/>
          </a:xfrm>
        </p:grpSpPr>
        <p:sp>
          <p:nvSpPr>
            <p:cNvPr id="62" name="Freeform 6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63" name="Group 63"/>
          <p:cNvGrpSpPr/>
          <p:nvPr/>
        </p:nvGrpSpPr>
        <p:grpSpPr>
          <a:xfrm>
            <a:off x="1218912" y="5675154"/>
            <a:ext cx="2675318" cy="2668706"/>
            <a:chOff x="0" y="0"/>
            <a:chExt cx="812800" cy="810791"/>
          </a:xfrm>
        </p:grpSpPr>
        <p:sp>
          <p:nvSpPr>
            <p:cNvPr id="64" name="Freeform 64"/>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65" name="TextBox 65"/>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2</a:t>
              </a:r>
            </a:p>
          </p:txBody>
        </p:sp>
      </p:grpSp>
      <p:grpSp>
        <p:nvGrpSpPr>
          <p:cNvPr id="66" name="Group 66"/>
          <p:cNvGrpSpPr/>
          <p:nvPr/>
        </p:nvGrpSpPr>
        <p:grpSpPr>
          <a:xfrm>
            <a:off x="2139176" y="5152605"/>
            <a:ext cx="834789" cy="834789"/>
            <a:chOff x="0" y="0"/>
            <a:chExt cx="1913890" cy="1913890"/>
          </a:xfrm>
        </p:grpSpPr>
        <p:sp>
          <p:nvSpPr>
            <p:cNvPr id="67" name="Freeform 6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68" name="Group 68"/>
          <p:cNvGrpSpPr/>
          <p:nvPr/>
        </p:nvGrpSpPr>
        <p:grpSpPr>
          <a:xfrm>
            <a:off x="1028700" y="5675154"/>
            <a:ext cx="834789" cy="834789"/>
            <a:chOff x="0" y="0"/>
            <a:chExt cx="1913890" cy="1913890"/>
          </a:xfrm>
        </p:grpSpPr>
        <p:sp>
          <p:nvSpPr>
            <p:cNvPr id="69" name="Freeform 6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70" name="Group 70"/>
          <p:cNvGrpSpPr/>
          <p:nvPr/>
        </p:nvGrpSpPr>
        <p:grpSpPr>
          <a:xfrm>
            <a:off x="3476835" y="5675154"/>
            <a:ext cx="834789" cy="834789"/>
            <a:chOff x="0" y="0"/>
            <a:chExt cx="1913890" cy="1913890"/>
          </a:xfrm>
        </p:grpSpPr>
        <p:sp>
          <p:nvSpPr>
            <p:cNvPr id="71" name="Freeform 7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72" name="Group 72"/>
          <p:cNvGrpSpPr/>
          <p:nvPr/>
        </p:nvGrpSpPr>
        <p:grpSpPr>
          <a:xfrm>
            <a:off x="1028700" y="7509071"/>
            <a:ext cx="834789" cy="834789"/>
            <a:chOff x="0" y="0"/>
            <a:chExt cx="1913890" cy="1913890"/>
          </a:xfrm>
        </p:grpSpPr>
        <p:sp>
          <p:nvSpPr>
            <p:cNvPr id="73" name="Freeform 7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74" name="Group 74"/>
          <p:cNvGrpSpPr/>
          <p:nvPr/>
        </p:nvGrpSpPr>
        <p:grpSpPr>
          <a:xfrm>
            <a:off x="2346771" y="7926465"/>
            <a:ext cx="834789" cy="834789"/>
            <a:chOff x="0" y="0"/>
            <a:chExt cx="1913890" cy="1913890"/>
          </a:xfrm>
        </p:grpSpPr>
        <p:sp>
          <p:nvSpPr>
            <p:cNvPr id="75" name="Freeform 7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76" name="Group 76"/>
          <p:cNvGrpSpPr/>
          <p:nvPr/>
        </p:nvGrpSpPr>
        <p:grpSpPr>
          <a:xfrm>
            <a:off x="3474631" y="7509071"/>
            <a:ext cx="834789" cy="834789"/>
            <a:chOff x="0" y="0"/>
            <a:chExt cx="1913890" cy="1913890"/>
          </a:xfrm>
        </p:grpSpPr>
        <p:sp>
          <p:nvSpPr>
            <p:cNvPr id="77" name="Freeform 7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78" name="Group 78"/>
          <p:cNvGrpSpPr/>
          <p:nvPr/>
        </p:nvGrpSpPr>
        <p:grpSpPr>
          <a:xfrm>
            <a:off x="5433390" y="5727732"/>
            <a:ext cx="2675318" cy="2668706"/>
            <a:chOff x="0" y="0"/>
            <a:chExt cx="812800" cy="810791"/>
          </a:xfrm>
        </p:grpSpPr>
        <p:sp>
          <p:nvSpPr>
            <p:cNvPr id="79" name="Freeform 7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80" name="TextBox 8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4</a:t>
              </a:r>
            </a:p>
          </p:txBody>
        </p:sp>
      </p:grpSp>
      <p:grpSp>
        <p:nvGrpSpPr>
          <p:cNvPr id="81" name="Group 81"/>
          <p:cNvGrpSpPr/>
          <p:nvPr/>
        </p:nvGrpSpPr>
        <p:grpSpPr>
          <a:xfrm>
            <a:off x="6353655" y="5205182"/>
            <a:ext cx="834789" cy="834789"/>
            <a:chOff x="0" y="0"/>
            <a:chExt cx="1913890" cy="1913890"/>
          </a:xfrm>
        </p:grpSpPr>
        <p:sp>
          <p:nvSpPr>
            <p:cNvPr id="82" name="Freeform 8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83" name="Group 83"/>
          <p:cNvGrpSpPr/>
          <p:nvPr/>
        </p:nvGrpSpPr>
        <p:grpSpPr>
          <a:xfrm>
            <a:off x="5243179" y="5727732"/>
            <a:ext cx="834789" cy="834789"/>
            <a:chOff x="0" y="0"/>
            <a:chExt cx="1913890" cy="1913890"/>
          </a:xfrm>
        </p:grpSpPr>
        <p:sp>
          <p:nvSpPr>
            <p:cNvPr id="84" name="Freeform 8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85" name="Group 85"/>
          <p:cNvGrpSpPr/>
          <p:nvPr/>
        </p:nvGrpSpPr>
        <p:grpSpPr>
          <a:xfrm>
            <a:off x="7691314" y="5727732"/>
            <a:ext cx="834789" cy="834789"/>
            <a:chOff x="0" y="0"/>
            <a:chExt cx="1913890" cy="1913890"/>
          </a:xfrm>
        </p:grpSpPr>
        <p:sp>
          <p:nvSpPr>
            <p:cNvPr id="86" name="Freeform 8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87" name="Group 87"/>
          <p:cNvGrpSpPr/>
          <p:nvPr/>
        </p:nvGrpSpPr>
        <p:grpSpPr>
          <a:xfrm>
            <a:off x="5243179" y="7561648"/>
            <a:ext cx="834789" cy="834789"/>
            <a:chOff x="0" y="0"/>
            <a:chExt cx="1913890" cy="1913890"/>
          </a:xfrm>
        </p:grpSpPr>
        <p:sp>
          <p:nvSpPr>
            <p:cNvPr id="88" name="Freeform 8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89" name="Group 89"/>
          <p:cNvGrpSpPr/>
          <p:nvPr/>
        </p:nvGrpSpPr>
        <p:grpSpPr>
          <a:xfrm>
            <a:off x="6561250" y="7979043"/>
            <a:ext cx="834789" cy="834789"/>
            <a:chOff x="0" y="0"/>
            <a:chExt cx="1913890" cy="1913890"/>
          </a:xfrm>
        </p:grpSpPr>
        <p:sp>
          <p:nvSpPr>
            <p:cNvPr id="90" name="Freeform 9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91" name="Group 91"/>
          <p:cNvGrpSpPr/>
          <p:nvPr/>
        </p:nvGrpSpPr>
        <p:grpSpPr>
          <a:xfrm>
            <a:off x="7689110" y="7561648"/>
            <a:ext cx="834789" cy="834789"/>
            <a:chOff x="0" y="0"/>
            <a:chExt cx="1913890" cy="1913890"/>
          </a:xfrm>
        </p:grpSpPr>
        <p:sp>
          <p:nvSpPr>
            <p:cNvPr id="92" name="Freeform 9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93" name="Group 93"/>
          <p:cNvGrpSpPr/>
          <p:nvPr/>
        </p:nvGrpSpPr>
        <p:grpSpPr>
          <a:xfrm>
            <a:off x="9647869" y="5780309"/>
            <a:ext cx="2675318" cy="2668706"/>
            <a:chOff x="0" y="0"/>
            <a:chExt cx="812800" cy="810791"/>
          </a:xfrm>
        </p:grpSpPr>
        <p:sp>
          <p:nvSpPr>
            <p:cNvPr id="94" name="Freeform 94"/>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95" name="TextBox 95"/>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6</a:t>
              </a:r>
            </a:p>
          </p:txBody>
        </p:sp>
      </p:grpSp>
      <p:grpSp>
        <p:nvGrpSpPr>
          <p:cNvPr id="96" name="Group 96"/>
          <p:cNvGrpSpPr/>
          <p:nvPr/>
        </p:nvGrpSpPr>
        <p:grpSpPr>
          <a:xfrm>
            <a:off x="10568133" y="5257760"/>
            <a:ext cx="834789" cy="834789"/>
            <a:chOff x="0" y="0"/>
            <a:chExt cx="1913890" cy="1913890"/>
          </a:xfrm>
        </p:grpSpPr>
        <p:sp>
          <p:nvSpPr>
            <p:cNvPr id="97" name="Freeform 9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98" name="Group 98"/>
          <p:cNvGrpSpPr/>
          <p:nvPr/>
        </p:nvGrpSpPr>
        <p:grpSpPr>
          <a:xfrm>
            <a:off x="9457657" y="5780309"/>
            <a:ext cx="834789" cy="834789"/>
            <a:chOff x="0" y="0"/>
            <a:chExt cx="1913890" cy="1913890"/>
          </a:xfrm>
        </p:grpSpPr>
        <p:sp>
          <p:nvSpPr>
            <p:cNvPr id="99" name="Freeform 9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100" name="Group 100"/>
          <p:cNvGrpSpPr/>
          <p:nvPr/>
        </p:nvGrpSpPr>
        <p:grpSpPr>
          <a:xfrm>
            <a:off x="11905792" y="5780309"/>
            <a:ext cx="834789" cy="834789"/>
            <a:chOff x="0" y="0"/>
            <a:chExt cx="1913890" cy="1913890"/>
          </a:xfrm>
        </p:grpSpPr>
        <p:sp>
          <p:nvSpPr>
            <p:cNvPr id="101" name="Freeform 10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102" name="Group 102"/>
          <p:cNvGrpSpPr/>
          <p:nvPr/>
        </p:nvGrpSpPr>
        <p:grpSpPr>
          <a:xfrm>
            <a:off x="9457657" y="7614226"/>
            <a:ext cx="834789" cy="834789"/>
            <a:chOff x="0" y="0"/>
            <a:chExt cx="1913890" cy="1913890"/>
          </a:xfrm>
        </p:grpSpPr>
        <p:sp>
          <p:nvSpPr>
            <p:cNvPr id="103" name="Freeform 10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04" name="Group 104"/>
          <p:cNvGrpSpPr/>
          <p:nvPr/>
        </p:nvGrpSpPr>
        <p:grpSpPr>
          <a:xfrm>
            <a:off x="10775728" y="8031620"/>
            <a:ext cx="834789" cy="834789"/>
            <a:chOff x="0" y="0"/>
            <a:chExt cx="1913890" cy="1913890"/>
          </a:xfrm>
        </p:grpSpPr>
        <p:sp>
          <p:nvSpPr>
            <p:cNvPr id="105" name="Freeform 10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06" name="Group 106"/>
          <p:cNvGrpSpPr/>
          <p:nvPr/>
        </p:nvGrpSpPr>
        <p:grpSpPr>
          <a:xfrm>
            <a:off x="11903588" y="7614226"/>
            <a:ext cx="834789" cy="834789"/>
            <a:chOff x="0" y="0"/>
            <a:chExt cx="1913890" cy="1913890"/>
          </a:xfrm>
        </p:grpSpPr>
        <p:sp>
          <p:nvSpPr>
            <p:cNvPr id="107" name="Freeform 10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08" name="Group 108"/>
          <p:cNvGrpSpPr/>
          <p:nvPr/>
        </p:nvGrpSpPr>
        <p:grpSpPr>
          <a:xfrm>
            <a:off x="13862347" y="5832886"/>
            <a:ext cx="2675318" cy="2668706"/>
            <a:chOff x="0" y="0"/>
            <a:chExt cx="812800" cy="810791"/>
          </a:xfrm>
        </p:grpSpPr>
        <p:sp>
          <p:nvSpPr>
            <p:cNvPr id="109" name="Freeform 10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EDE8EA"/>
            </a:solidFill>
            <a:ln w="142875">
              <a:solidFill>
                <a:srgbClr val="000000"/>
              </a:solidFill>
            </a:ln>
          </p:spPr>
        </p:sp>
        <p:sp>
          <p:nvSpPr>
            <p:cNvPr id="110" name="TextBox 11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8</a:t>
              </a:r>
            </a:p>
          </p:txBody>
        </p:sp>
      </p:grpSp>
      <p:grpSp>
        <p:nvGrpSpPr>
          <p:cNvPr id="111" name="Group 111"/>
          <p:cNvGrpSpPr/>
          <p:nvPr/>
        </p:nvGrpSpPr>
        <p:grpSpPr>
          <a:xfrm>
            <a:off x="14782612" y="5310337"/>
            <a:ext cx="834789" cy="834789"/>
            <a:chOff x="0" y="0"/>
            <a:chExt cx="1913890" cy="1913890"/>
          </a:xfrm>
        </p:grpSpPr>
        <p:sp>
          <p:nvSpPr>
            <p:cNvPr id="112" name="Freeform 1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113" name="Group 113"/>
          <p:cNvGrpSpPr/>
          <p:nvPr/>
        </p:nvGrpSpPr>
        <p:grpSpPr>
          <a:xfrm>
            <a:off x="13672136" y="5832886"/>
            <a:ext cx="834789" cy="834789"/>
            <a:chOff x="0" y="0"/>
            <a:chExt cx="1913890" cy="1913890"/>
          </a:xfrm>
        </p:grpSpPr>
        <p:sp>
          <p:nvSpPr>
            <p:cNvPr id="114" name="Freeform 1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115" name="Group 115"/>
          <p:cNvGrpSpPr/>
          <p:nvPr/>
        </p:nvGrpSpPr>
        <p:grpSpPr>
          <a:xfrm>
            <a:off x="16120271" y="5832886"/>
            <a:ext cx="834789" cy="834789"/>
            <a:chOff x="0" y="0"/>
            <a:chExt cx="1913890" cy="1913890"/>
          </a:xfrm>
        </p:grpSpPr>
        <p:sp>
          <p:nvSpPr>
            <p:cNvPr id="116" name="Freeform 1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20707"/>
            </a:solidFill>
          </p:spPr>
        </p:sp>
      </p:grpSp>
      <p:grpSp>
        <p:nvGrpSpPr>
          <p:cNvPr id="117" name="Group 117"/>
          <p:cNvGrpSpPr/>
          <p:nvPr/>
        </p:nvGrpSpPr>
        <p:grpSpPr>
          <a:xfrm>
            <a:off x="13672136" y="7666803"/>
            <a:ext cx="834789" cy="834789"/>
            <a:chOff x="0" y="0"/>
            <a:chExt cx="1913890" cy="1913890"/>
          </a:xfrm>
        </p:grpSpPr>
        <p:sp>
          <p:nvSpPr>
            <p:cNvPr id="118" name="Freeform 1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19" name="Group 119"/>
          <p:cNvGrpSpPr/>
          <p:nvPr/>
        </p:nvGrpSpPr>
        <p:grpSpPr>
          <a:xfrm>
            <a:off x="14990207" y="8084197"/>
            <a:ext cx="834789" cy="834789"/>
            <a:chOff x="0" y="0"/>
            <a:chExt cx="1913890" cy="1913890"/>
          </a:xfrm>
        </p:grpSpPr>
        <p:sp>
          <p:nvSpPr>
            <p:cNvPr id="120" name="Freeform 1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21" name="Group 121"/>
          <p:cNvGrpSpPr/>
          <p:nvPr/>
        </p:nvGrpSpPr>
        <p:grpSpPr>
          <a:xfrm>
            <a:off x="16118067" y="7666803"/>
            <a:ext cx="834789" cy="834789"/>
            <a:chOff x="0" y="0"/>
            <a:chExt cx="1913890" cy="1913890"/>
          </a:xfrm>
        </p:grpSpPr>
        <p:sp>
          <p:nvSpPr>
            <p:cNvPr id="122" name="Freeform 1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spTree>
    <p:extLst>
      <p:ext uri="{BB962C8B-B14F-4D97-AF65-F5344CB8AC3E}">
        <p14:creationId xmlns:p14="http://schemas.microsoft.com/office/powerpoint/2010/main" val="319820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218912" y="1066380"/>
            <a:ext cx="2675318" cy="2668706"/>
            <a:chOff x="0" y="0"/>
            <a:chExt cx="812800" cy="810791"/>
          </a:xfrm>
        </p:grpSpPr>
        <p:sp>
          <p:nvSpPr>
            <p:cNvPr id="3" name="Freeform 3"/>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4" name="TextBox 4"/>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1</a:t>
              </a:r>
            </a:p>
          </p:txBody>
        </p:sp>
      </p:grpSp>
      <p:sp>
        <p:nvSpPr>
          <p:cNvPr id="5" name="TextBox 5"/>
          <p:cNvSpPr txBox="1"/>
          <p:nvPr/>
        </p:nvSpPr>
        <p:spPr>
          <a:xfrm>
            <a:off x="13042888" y="817970"/>
            <a:ext cx="4216412" cy="248410"/>
          </a:xfrm>
          <a:prstGeom prst="rect">
            <a:avLst/>
          </a:prstGeom>
        </p:spPr>
        <p:txBody>
          <a:bodyPr lIns="0" tIns="0" rIns="0" bIns="0" rtlCol="0" anchor="t">
            <a:spAutoFit/>
          </a:bodyPr>
          <a:lstStyle/>
          <a:p>
            <a:pPr marL="0" marR="0" lvl="1" indent="0" algn="r" defTabSz="914400" rtl="0" eaLnBrk="1" fontAlgn="auto" latinLnBrk="0" hangingPunct="1">
              <a:lnSpc>
                <a:spcPts val="1960"/>
              </a:lnSpc>
              <a:spcBef>
                <a:spcPct val="0"/>
              </a:spcBef>
              <a:spcAft>
                <a:spcPts val="0"/>
              </a:spcAft>
              <a:buClrTx/>
              <a:buSzTx/>
              <a:buFontTx/>
              <a:buNone/>
              <a:tabLst/>
              <a:defRPr/>
            </a:pPr>
            <a:r>
              <a:rPr kumimoji="0" lang="en-US" sz="1400" b="0" i="0" u="none" strike="noStrike" kern="1200" cap="none" spc="210" normalizeH="0" baseline="0" noProof="0">
                <a:ln>
                  <a:noFill/>
                </a:ln>
                <a:solidFill>
                  <a:srgbClr val="202020"/>
                </a:solidFill>
                <a:effectLst/>
                <a:uLnTx/>
                <a:uFillTx/>
                <a:latin typeface="Josefin Sans Regular"/>
                <a:ea typeface="+mn-ea"/>
                <a:cs typeface="+mn-cs"/>
              </a:rPr>
              <a:t>TRƯỜNG ĐÔNG Á</a:t>
            </a:r>
          </a:p>
        </p:txBody>
      </p:sp>
      <p:grpSp>
        <p:nvGrpSpPr>
          <p:cNvPr id="6" name="Group 6"/>
          <p:cNvGrpSpPr/>
          <p:nvPr/>
        </p:nvGrpSpPr>
        <p:grpSpPr>
          <a:xfrm>
            <a:off x="2139176" y="543831"/>
            <a:ext cx="834789" cy="83478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8" name="Group 8"/>
          <p:cNvGrpSpPr/>
          <p:nvPr/>
        </p:nvGrpSpPr>
        <p:grpSpPr>
          <a:xfrm>
            <a:off x="1028700" y="1066380"/>
            <a:ext cx="834789" cy="83478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0" name="Group 10"/>
          <p:cNvGrpSpPr/>
          <p:nvPr/>
        </p:nvGrpSpPr>
        <p:grpSpPr>
          <a:xfrm>
            <a:off x="3476835" y="1066380"/>
            <a:ext cx="834789" cy="834789"/>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2" name="Group 12"/>
          <p:cNvGrpSpPr/>
          <p:nvPr/>
        </p:nvGrpSpPr>
        <p:grpSpPr>
          <a:xfrm>
            <a:off x="1028700" y="2900296"/>
            <a:ext cx="834789" cy="834789"/>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4" name="Group 14"/>
          <p:cNvGrpSpPr/>
          <p:nvPr/>
        </p:nvGrpSpPr>
        <p:grpSpPr>
          <a:xfrm>
            <a:off x="2346771" y="3317691"/>
            <a:ext cx="834789" cy="834789"/>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6" name="Group 16"/>
          <p:cNvGrpSpPr/>
          <p:nvPr/>
        </p:nvGrpSpPr>
        <p:grpSpPr>
          <a:xfrm>
            <a:off x="3474631" y="2900296"/>
            <a:ext cx="834789" cy="834789"/>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18" name="Group 18"/>
          <p:cNvGrpSpPr/>
          <p:nvPr/>
        </p:nvGrpSpPr>
        <p:grpSpPr>
          <a:xfrm>
            <a:off x="5546982" y="1118957"/>
            <a:ext cx="2675318" cy="2668706"/>
            <a:chOff x="0" y="0"/>
            <a:chExt cx="812800" cy="810791"/>
          </a:xfrm>
        </p:grpSpPr>
        <p:sp>
          <p:nvSpPr>
            <p:cNvPr id="19" name="Freeform 1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20" name="TextBox 2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3</a:t>
              </a:r>
            </a:p>
          </p:txBody>
        </p:sp>
      </p:grpSp>
      <p:grpSp>
        <p:nvGrpSpPr>
          <p:cNvPr id="21" name="Group 21"/>
          <p:cNvGrpSpPr/>
          <p:nvPr/>
        </p:nvGrpSpPr>
        <p:grpSpPr>
          <a:xfrm>
            <a:off x="6467246" y="596408"/>
            <a:ext cx="834789" cy="834789"/>
            <a:chOff x="0" y="0"/>
            <a:chExt cx="1913890" cy="1913890"/>
          </a:xfrm>
        </p:grpSpPr>
        <p:sp>
          <p:nvSpPr>
            <p:cNvPr id="22" name="Freeform 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23" name="Group 23"/>
          <p:cNvGrpSpPr/>
          <p:nvPr/>
        </p:nvGrpSpPr>
        <p:grpSpPr>
          <a:xfrm>
            <a:off x="5356770" y="1118957"/>
            <a:ext cx="834789" cy="834789"/>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25" name="Group 25"/>
          <p:cNvGrpSpPr/>
          <p:nvPr/>
        </p:nvGrpSpPr>
        <p:grpSpPr>
          <a:xfrm>
            <a:off x="7804905" y="1118957"/>
            <a:ext cx="834789" cy="834789"/>
            <a:chOff x="0" y="0"/>
            <a:chExt cx="1913890" cy="1913890"/>
          </a:xfrm>
        </p:grpSpPr>
        <p:sp>
          <p:nvSpPr>
            <p:cNvPr id="26" name="Freeform 2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27" name="Group 27"/>
          <p:cNvGrpSpPr/>
          <p:nvPr/>
        </p:nvGrpSpPr>
        <p:grpSpPr>
          <a:xfrm>
            <a:off x="5356770" y="2952874"/>
            <a:ext cx="834789" cy="834789"/>
            <a:chOff x="0" y="0"/>
            <a:chExt cx="1913890" cy="1913890"/>
          </a:xfrm>
        </p:grpSpPr>
        <p:sp>
          <p:nvSpPr>
            <p:cNvPr id="28" name="Freeform 2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29" name="Group 29"/>
          <p:cNvGrpSpPr/>
          <p:nvPr/>
        </p:nvGrpSpPr>
        <p:grpSpPr>
          <a:xfrm>
            <a:off x="6674841" y="3370268"/>
            <a:ext cx="834789" cy="834789"/>
            <a:chOff x="0" y="0"/>
            <a:chExt cx="1913890" cy="1913890"/>
          </a:xfrm>
        </p:grpSpPr>
        <p:sp>
          <p:nvSpPr>
            <p:cNvPr id="30" name="Freeform 3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31" name="Group 31"/>
          <p:cNvGrpSpPr/>
          <p:nvPr/>
        </p:nvGrpSpPr>
        <p:grpSpPr>
          <a:xfrm>
            <a:off x="7802701" y="2952874"/>
            <a:ext cx="834789" cy="834789"/>
            <a:chOff x="0" y="0"/>
            <a:chExt cx="1913890" cy="1913890"/>
          </a:xfrm>
        </p:grpSpPr>
        <p:sp>
          <p:nvSpPr>
            <p:cNvPr id="32" name="Freeform 3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33" name="Group 33"/>
          <p:cNvGrpSpPr/>
          <p:nvPr/>
        </p:nvGrpSpPr>
        <p:grpSpPr>
          <a:xfrm>
            <a:off x="9875052" y="1171535"/>
            <a:ext cx="2675318" cy="2668706"/>
            <a:chOff x="0" y="0"/>
            <a:chExt cx="812800" cy="810791"/>
          </a:xfrm>
        </p:grpSpPr>
        <p:sp>
          <p:nvSpPr>
            <p:cNvPr id="34" name="Freeform 34"/>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35" name="TextBox 35"/>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5</a:t>
              </a:r>
            </a:p>
          </p:txBody>
        </p:sp>
      </p:grpSp>
      <p:grpSp>
        <p:nvGrpSpPr>
          <p:cNvPr id="36" name="Group 36"/>
          <p:cNvGrpSpPr/>
          <p:nvPr/>
        </p:nvGrpSpPr>
        <p:grpSpPr>
          <a:xfrm>
            <a:off x="10795316" y="648985"/>
            <a:ext cx="834789" cy="834789"/>
            <a:chOff x="0" y="0"/>
            <a:chExt cx="1913890" cy="1913890"/>
          </a:xfrm>
        </p:grpSpPr>
        <p:sp>
          <p:nvSpPr>
            <p:cNvPr id="37" name="Freeform 3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38" name="Group 38"/>
          <p:cNvGrpSpPr/>
          <p:nvPr/>
        </p:nvGrpSpPr>
        <p:grpSpPr>
          <a:xfrm>
            <a:off x="9684840" y="1171535"/>
            <a:ext cx="834789" cy="834789"/>
            <a:chOff x="0" y="0"/>
            <a:chExt cx="1913890" cy="1913890"/>
          </a:xfrm>
        </p:grpSpPr>
        <p:sp>
          <p:nvSpPr>
            <p:cNvPr id="39" name="Freeform 3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0" name="Group 40"/>
          <p:cNvGrpSpPr/>
          <p:nvPr/>
        </p:nvGrpSpPr>
        <p:grpSpPr>
          <a:xfrm>
            <a:off x="12132975" y="1171535"/>
            <a:ext cx="834789" cy="834789"/>
            <a:chOff x="0" y="0"/>
            <a:chExt cx="1913890" cy="1913890"/>
          </a:xfrm>
        </p:grpSpPr>
        <p:sp>
          <p:nvSpPr>
            <p:cNvPr id="41" name="Freeform 4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2" name="Group 42"/>
          <p:cNvGrpSpPr/>
          <p:nvPr/>
        </p:nvGrpSpPr>
        <p:grpSpPr>
          <a:xfrm>
            <a:off x="9684840" y="3005451"/>
            <a:ext cx="834789" cy="834789"/>
            <a:chOff x="0" y="0"/>
            <a:chExt cx="1913890" cy="1913890"/>
          </a:xfrm>
        </p:grpSpPr>
        <p:sp>
          <p:nvSpPr>
            <p:cNvPr id="43" name="Freeform 4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4" name="Group 44"/>
          <p:cNvGrpSpPr/>
          <p:nvPr/>
        </p:nvGrpSpPr>
        <p:grpSpPr>
          <a:xfrm>
            <a:off x="11002911" y="3422846"/>
            <a:ext cx="834789" cy="834789"/>
            <a:chOff x="0" y="0"/>
            <a:chExt cx="1913890" cy="1913890"/>
          </a:xfrm>
        </p:grpSpPr>
        <p:sp>
          <p:nvSpPr>
            <p:cNvPr id="45" name="Freeform 4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6" name="Group 46"/>
          <p:cNvGrpSpPr/>
          <p:nvPr/>
        </p:nvGrpSpPr>
        <p:grpSpPr>
          <a:xfrm>
            <a:off x="12130771" y="3005451"/>
            <a:ext cx="834789" cy="834789"/>
            <a:chOff x="0" y="0"/>
            <a:chExt cx="1913890" cy="1913890"/>
          </a:xfrm>
        </p:grpSpPr>
        <p:sp>
          <p:nvSpPr>
            <p:cNvPr id="47" name="Freeform 4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48" name="Group 48"/>
          <p:cNvGrpSpPr/>
          <p:nvPr/>
        </p:nvGrpSpPr>
        <p:grpSpPr>
          <a:xfrm>
            <a:off x="14203122" y="1224112"/>
            <a:ext cx="2675318" cy="2668706"/>
            <a:chOff x="0" y="0"/>
            <a:chExt cx="812800" cy="810791"/>
          </a:xfrm>
        </p:grpSpPr>
        <p:sp>
          <p:nvSpPr>
            <p:cNvPr id="49" name="Freeform 4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50" name="TextBox 5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7</a:t>
              </a:r>
            </a:p>
          </p:txBody>
        </p:sp>
      </p:grpSp>
      <p:grpSp>
        <p:nvGrpSpPr>
          <p:cNvPr id="51" name="Group 51"/>
          <p:cNvGrpSpPr/>
          <p:nvPr/>
        </p:nvGrpSpPr>
        <p:grpSpPr>
          <a:xfrm>
            <a:off x="15123386" y="701563"/>
            <a:ext cx="834789" cy="834789"/>
            <a:chOff x="0" y="0"/>
            <a:chExt cx="1913890" cy="1913890"/>
          </a:xfrm>
        </p:grpSpPr>
        <p:sp>
          <p:nvSpPr>
            <p:cNvPr id="52" name="Freeform 5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53" name="Group 53"/>
          <p:cNvGrpSpPr/>
          <p:nvPr/>
        </p:nvGrpSpPr>
        <p:grpSpPr>
          <a:xfrm>
            <a:off x="14012910" y="1224112"/>
            <a:ext cx="834789" cy="834789"/>
            <a:chOff x="0" y="0"/>
            <a:chExt cx="1913890" cy="1913890"/>
          </a:xfrm>
        </p:grpSpPr>
        <p:sp>
          <p:nvSpPr>
            <p:cNvPr id="54" name="Freeform 5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55" name="Group 55"/>
          <p:cNvGrpSpPr/>
          <p:nvPr/>
        </p:nvGrpSpPr>
        <p:grpSpPr>
          <a:xfrm>
            <a:off x="16461045" y="1224112"/>
            <a:ext cx="834789" cy="834789"/>
            <a:chOff x="0" y="0"/>
            <a:chExt cx="1913890" cy="1913890"/>
          </a:xfrm>
        </p:grpSpPr>
        <p:sp>
          <p:nvSpPr>
            <p:cNvPr id="56" name="Freeform 5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57" name="Group 57"/>
          <p:cNvGrpSpPr/>
          <p:nvPr/>
        </p:nvGrpSpPr>
        <p:grpSpPr>
          <a:xfrm>
            <a:off x="14012910" y="3058029"/>
            <a:ext cx="834789" cy="834789"/>
            <a:chOff x="0" y="0"/>
            <a:chExt cx="1913890" cy="1913890"/>
          </a:xfrm>
        </p:grpSpPr>
        <p:sp>
          <p:nvSpPr>
            <p:cNvPr id="58" name="Freeform 5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59" name="Group 59"/>
          <p:cNvGrpSpPr/>
          <p:nvPr/>
        </p:nvGrpSpPr>
        <p:grpSpPr>
          <a:xfrm>
            <a:off x="15330981" y="3475423"/>
            <a:ext cx="834789" cy="834789"/>
            <a:chOff x="0" y="0"/>
            <a:chExt cx="1913890" cy="1913890"/>
          </a:xfrm>
        </p:grpSpPr>
        <p:sp>
          <p:nvSpPr>
            <p:cNvPr id="60" name="Freeform 6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61" name="Group 61"/>
          <p:cNvGrpSpPr/>
          <p:nvPr/>
        </p:nvGrpSpPr>
        <p:grpSpPr>
          <a:xfrm>
            <a:off x="16458841" y="3058029"/>
            <a:ext cx="834789" cy="834789"/>
            <a:chOff x="0" y="0"/>
            <a:chExt cx="1913890" cy="1913890"/>
          </a:xfrm>
        </p:grpSpPr>
        <p:sp>
          <p:nvSpPr>
            <p:cNvPr id="62" name="Freeform 6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8037"/>
            </a:solidFill>
          </p:spPr>
        </p:sp>
      </p:grpSp>
      <p:grpSp>
        <p:nvGrpSpPr>
          <p:cNvPr id="63" name="Group 63"/>
          <p:cNvGrpSpPr/>
          <p:nvPr/>
        </p:nvGrpSpPr>
        <p:grpSpPr>
          <a:xfrm>
            <a:off x="1218912" y="5675154"/>
            <a:ext cx="2675318" cy="2668706"/>
            <a:chOff x="0" y="0"/>
            <a:chExt cx="812800" cy="810791"/>
          </a:xfrm>
        </p:grpSpPr>
        <p:sp>
          <p:nvSpPr>
            <p:cNvPr id="64" name="Freeform 64"/>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65" name="TextBox 65"/>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2</a:t>
              </a:r>
            </a:p>
          </p:txBody>
        </p:sp>
      </p:grpSp>
      <p:grpSp>
        <p:nvGrpSpPr>
          <p:cNvPr id="66" name="Group 66"/>
          <p:cNvGrpSpPr/>
          <p:nvPr/>
        </p:nvGrpSpPr>
        <p:grpSpPr>
          <a:xfrm>
            <a:off x="2139176" y="5152605"/>
            <a:ext cx="834789" cy="834789"/>
            <a:chOff x="0" y="0"/>
            <a:chExt cx="1913890" cy="1913890"/>
          </a:xfrm>
        </p:grpSpPr>
        <p:sp>
          <p:nvSpPr>
            <p:cNvPr id="67" name="Freeform 6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68" name="Group 68"/>
          <p:cNvGrpSpPr/>
          <p:nvPr/>
        </p:nvGrpSpPr>
        <p:grpSpPr>
          <a:xfrm>
            <a:off x="1028700" y="5675154"/>
            <a:ext cx="834789" cy="834789"/>
            <a:chOff x="0" y="0"/>
            <a:chExt cx="1913890" cy="1913890"/>
          </a:xfrm>
        </p:grpSpPr>
        <p:sp>
          <p:nvSpPr>
            <p:cNvPr id="69" name="Freeform 6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70" name="Group 70"/>
          <p:cNvGrpSpPr/>
          <p:nvPr/>
        </p:nvGrpSpPr>
        <p:grpSpPr>
          <a:xfrm>
            <a:off x="3476835" y="5675154"/>
            <a:ext cx="834789" cy="834789"/>
            <a:chOff x="0" y="0"/>
            <a:chExt cx="1913890" cy="1913890"/>
          </a:xfrm>
        </p:grpSpPr>
        <p:sp>
          <p:nvSpPr>
            <p:cNvPr id="71" name="Freeform 7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72" name="Group 72"/>
          <p:cNvGrpSpPr/>
          <p:nvPr/>
        </p:nvGrpSpPr>
        <p:grpSpPr>
          <a:xfrm>
            <a:off x="1028700" y="7509071"/>
            <a:ext cx="834789" cy="834789"/>
            <a:chOff x="0" y="0"/>
            <a:chExt cx="1913890" cy="1913890"/>
          </a:xfrm>
        </p:grpSpPr>
        <p:sp>
          <p:nvSpPr>
            <p:cNvPr id="73" name="Freeform 7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74" name="Group 74"/>
          <p:cNvGrpSpPr/>
          <p:nvPr/>
        </p:nvGrpSpPr>
        <p:grpSpPr>
          <a:xfrm>
            <a:off x="2346771" y="7926465"/>
            <a:ext cx="834789" cy="834789"/>
            <a:chOff x="0" y="0"/>
            <a:chExt cx="1913890" cy="1913890"/>
          </a:xfrm>
        </p:grpSpPr>
        <p:sp>
          <p:nvSpPr>
            <p:cNvPr id="75" name="Freeform 7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76" name="Group 76"/>
          <p:cNvGrpSpPr/>
          <p:nvPr/>
        </p:nvGrpSpPr>
        <p:grpSpPr>
          <a:xfrm>
            <a:off x="3474631" y="7509071"/>
            <a:ext cx="834789" cy="834789"/>
            <a:chOff x="0" y="0"/>
            <a:chExt cx="1913890" cy="1913890"/>
          </a:xfrm>
        </p:grpSpPr>
        <p:sp>
          <p:nvSpPr>
            <p:cNvPr id="77" name="Freeform 7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78" name="Group 78"/>
          <p:cNvGrpSpPr/>
          <p:nvPr/>
        </p:nvGrpSpPr>
        <p:grpSpPr>
          <a:xfrm>
            <a:off x="5433390" y="5727732"/>
            <a:ext cx="2675318" cy="2668706"/>
            <a:chOff x="0" y="0"/>
            <a:chExt cx="812800" cy="810791"/>
          </a:xfrm>
        </p:grpSpPr>
        <p:sp>
          <p:nvSpPr>
            <p:cNvPr id="79" name="Freeform 7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80" name="TextBox 8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4</a:t>
              </a:r>
            </a:p>
          </p:txBody>
        </p:sp>
      </p:grpSp>
      <p:grpSp>
        <p:nvGrpSpPr>
          <p:cNvPr id="81" name="Group 81"/>
          <p:cNvGrpSpPr/>
          <p:nvPr/>
        </p:nvGrpSpPr>
        <p:grpSpPr>
          <a:xfrm>
            <a:off x="6353655" y="5205182"/>
            <a:ext cx="834789" cy="834789"/>
            <a:chOff x="0" y="0"/>
            <a:chExt cx="1913890" cy="1913890"/>
          </a:xfrm>
        </p:grpSpPr>
        <p:sp>
          <p:nvSpPr>
            <p:cNvPr id="82" name="Freeform 8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83" name="Group 83"/>
          <p:cNvGrpSpPr/>
          <p:nvPr/>
        </p:nvGrpSpPr>
        <p:grpSpPr>
          <a:xfrm>
            <a:off x="5243179" y="5727732"/>
            <a:ext cx="834789" cy="834789"/>
            <a:chOff x="0" y="0"/>
            <a:chExt cx="1913890" cy="1913890"/>
          </a:xfrm>
        </p:grpSpPr>
        <p:sp>
          <p:nvSpPr>
            <p:cNvPr id="84" name="Freeform 8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85" name="Group 85"/>
          <p:cNvGrpSpPr/>
          <p:nvPr/>
        </p:nvGrpSpPr>
        <p:grpSpPr>
          <a:xfrm>
            <a:off x="7691314" y="5727732"/>
            <a:ext cx="834789" cy="834789"/>
            <a:chOff x="0" y="0"/>
            <a:chExt cx="1913890" cy="1913890"/>
          </a:xfrm>
        </p:grpSpPr>
        <p:sp>
          <p:nvSpPr>
            <p:cNvPr id="86" name="Freeform 8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87" name="Group 87"/>
          <p:cNvGrpSpPr/>
          <p:nvPr/>
        </p:nvGrpSpPr>
        <p:grpSpPr>
          <a:xfrm>
            <a:off x="5243179" y="7561648"/>
            <a:ext cx="834789" cy="834789"/>
            <a:chOff x="0" y="0"/>
            <a:chExt cx="1913890" cy="1913890"/>
          </a:xfrm>
        </p:grpSpPr>
        <p:sp>
          <p:nvSpPr>
            <p:cNvPr id="88" name="Freeform 8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89" name="Group 89"/>
          <p:cNvGrpSpPr/>
          <p:nvPr/>
        </p:nvGrpSpPr>
        <p:grpSpPr>
          <a:xfrm>
            <a:off x="6561250" y="7979043"/>
            <a:ext cx="834789" cy="834789"/>
            <a:chOff x="0" y="0"/>
            <a:chExt cx="1913890" cy="1913890"/>
          </a:xfrm>
        </p:grpSpPr>
        <p:sp>
          <p:nvSpPr>
            <p:cNvPr id="90" name="Freeform 9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91" name="Group 91"/>
          <p:cNvGrpSpPr/>
          <p:nvPr/>
        </p:nvGrpSpPr>
        <p:grpSpPr>
          <a:xfrm>
            <a:off x="7689110" y="7561648"/>
            <a:ext cx="834789" cy="834789"/>
            <a:chOff x="0" y="0"/>
            <a:chExt cx="1913890" cy="1913890"/>
          </a:xfrm>
        </p:grpSpPr>
        <p:sp>
          <p:nvSpPr>
            <p:cNvPr id="92" name="Freeform 9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93" name="Group 93"/>
          <p:cNvGrpSpPr/>
          <p:nvPr/>
        </p:nvGrpSpPr>
        <p:grpSpPr>
          <a:xfrm>
            <a:off x="9647869" y="5780309"/>
            <a:ext cx="2675318" cy="2668706"/>
            <a:chOff x="0" y="0"/>
            <a:chExt cx="812800" cy="810791"/>
          </a:xfrm>
        </p:grpSpPr>
        <p:sp>
          <p:nvSpPr>
            <p:cNvPr id="94" name="Freeform 94"/>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95" name="TextBox 95"/>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6</a:t>
              </a:r>
            </a:p>
          </p:txBody>
        </p:sp>
      </p:grpSp>
      <p:grpSp>
        <p:nvGrpSpPr>
          <p:cNvPr id="96" name="Group 96"/>
          <p:cNvGrpSpPr/>
          <p:nvPr/>
        </p:nvGrpSpPr>
        <p:grpSpPr>
          <a:xfrm>
            <a:off x="10568133" y="5257760"/>
            <a:ext cx="834789" cy="834789"/>
            <a:chOff x="0" y="0"/>
            <a:chExt cx="1913890" cy="1913890"/>
          </a:xfrm>
        </p:grpSpPr>
        <p:sp>
          <p:nvSpPr>
            <p:cNvPr id="97" name="Freeform 9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98" name="Group 98"/>
          <p:cNvGrpSpPr/>
          <p:nvPr/>
        </p:nvGrpSpPr>
        <p:grpSpPr>
          <a:xfrm>
            <a:off x="9457657" y="5780309"/>
            <a:ext cx="834789" cy="834789"/>
            <a:chOff x="0" y="0"/>
            <a:chExt cx="1913890" cy="1913890"/>
          </a:xfrm>
        </p:grpSpPr>
        <p:sp>
          <p:nvSpPr>
            <p:cNvPr id="99" name="Freeform 9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00" name="Group 100"/>
          <p:cNvGrpSpPr/>
          <p:nvPr/>
        </p:nvGrpSpPr>
        <p:grpSpPr>
          <a:xfrm>
            <a:off x="11905792" y="5780309"/>
            <a:ext cx="834789" cy="834789"/>
            <a:chOff x="0" y="0"/>
            <a:chExt cx="1913890" cy="1913890"/>
          </a:xfrm>
        </p:grpSpPr>
        <p:sp>
          <p:nvSpPr>
            <p:cNvPr id="101" name="Freeform 10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02" name="Group 102"/>
          <p:cNvGrpSpPr/>
          <p:nvPr/>
        </p:nvGrpSpPr>
        <p:grpSpPr>
          <a:xfrm>
            <a:off x="9457657" y="7614226"/>
            <a:ext cx="834789" cy="834789"/>
            <a:chOff x="0" y="0"/>
            <a:chExt cx="1913890" cy="1913890"/>
          </a:xfrm>
        </p:grpSpPr>
        <p:sp>
          <p:nvSpPr>
            <p:cNvPr id="103" name="Freeform 10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04" name="Group 104"/>
          <p:cNvGrpSpPr/>
          <p:nvPr/>
        </p:nvGrpSpPr>
        <p:grpSpPr>
          <a:xfrm>
            <a:off x="10775728" y="8031620"/>
            <a:ext cx="834789" cy="834789"/>
            <a:chOff x="0" y="0"/>
            <a:chExt cx="1913890" cy="1913890"/>
          </a:xfrm>
        </p:grpSpPr>
        <p:sp>
          <p:nvSpPr>
            <p:cNvPr id="105" name="Freeform 10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06" name="Group 106"/>
          <p:cNvGrpSpPr/>
          <p:nvPr/>
        </p:nvGrpSpPr>
        <p:grpSpPr>
          <a:xfrm>
            <a:off x="11903588" y="7614226"/>
            <a:ext cx="834789" cy="834789"/>
            <a:chOff x="0" y="0"/>
            <a:chExt cx="1913890" cy="1913890"/>
          </a:xfrm>
        </p:grpSpPr>
        <p:sp>
          <p:nvSpPr>
            <p:cNvPr id="107" name="Freeform 10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08" name="Group 108"/>
          <p:cNvGrpSpPr/>
          <p:nvPr/>
        </p:nvGrpSpPr>
        <p:grpSpPr>
          <a:xfrm>
            <a:off x="13862347" y="5832886"/>
            <a:ext cx="2675318" cy="2668706"/>
            <a:chOff x="0" y="0"/>
            <a:chExt cx="812800" cy="810791"/>
          </a:xfrm>
        </p:grpSpPr>
        <p:sp>
          <p:nvSpPr>
            <p:cNvPr id="109" name="Freeform 109"/>
            <p:cNvSpPr/>
            <p:nvPr/>
          </p:nvSpPr>
          <p:spPr>
            <a:xfrm>
              <a:off x="28556" y="0"/>
              <a:ext cx="755687" cy="810791"/>
            </a:xfrm>
            <a:custGeom>
              <a:avLst/>
              <a:gdLst/>
              <a:ahLst/>
              <a:cxnLst/>
              <a:rect l="l" t="t" r="r" b="b"/>
              <a:pathLst>
                <a:path w="755687" h="810791">
                  <a:moveTo>
                    <a:pt x="377844" y="0"/>
                  </a:moveTo>
                  <a:cubicBezTo>
                    <a:pt x="590684" y="14993"/>
                    <a:pt x="755688" y="192029"/>
                    <a:pt x="755688" y="405395"/>
                  </a:cubicBezTo>
                  <a:cubicBezTo>
                    <a:pt x="755688" y="618762"/>
                    <a:pt x="590684" y="795798"/>
                    <a:pt x="377844" y="810791"/>
                  </a:cubicBezTo>
                  <a:cubicBezTo>
                    <a:pt x="165004" y="795798"/>
                    <a:pt x="0" y="618762"/>
                    <a:pt x="0" y="405395"/>
                  </a:cubicBezTo>
                  <a:cubicBezTo>
                    <a:pt x="0" y="192029"/>
                    <a:pt x="165004" y="14993"/>
                    <a:pt x="377844" y="0"/>
                  </a:cubicBezTo>
                  <a:close/>
                </a:path>
              </a:pathLst>
            </a:custGeom>
            <a:solidFill>
              <a:srgbClr val="000000">
                <a:alpha val="0"/>
              </a:srgbClr>
            </a:solidFill>
            <a:ln w="142875">
              <a:solidFill>
                <a:srgbClr val="000000"/>
              </a:solidFill>
            </a:ln>
          </p:spPr>
        </p:sp>
        <p:sp>
          <p:nvSpPr>
            <p:cNvPr id="110" name="TextBox 110"/>
            <p:cNvSpPr txBox="1"/>
            <p:nvPr/>
          </p:nvSpPr>
          <p:spPr>
            <a:xfrm>
              <a:off x="76200" y="-57150"/>
              <a:ext cx="660400" cy="793750"/>
            </a:xfrm>
            <a:prstGeom prst="rect">
              <a:avLst/>
            </a:prstGeom>
          </p:spPr>
          <p:txBody>
            <a:bodyPr lIns="50800" tIns="50800" rIns="50800" bIns="50800" rtlCol="0" anchor="ctr"/>
            <a:lstStyle/>
            <a:p>
              <a:pPr marL="0" marR="0" lvl="0" indent="0" algn="ctr" defTabSz="914400" rtl="0" eaLnBrk="1" fontAlgn="auto" latinLnBrk="0" hangingPunct="1">
                <a:lnSpc>
                  <a:spcPts val="7558"/>
                </a:lnSpc>
                <a:spcBef>
                  <a:spcPts val="0"/>
                </a:spcBef>
                <a:spcAft>
                  <a:spcPts val="0"/>
                </a:spcAft>
                <a:buClrTx/>
                <a:buSzTx/>
                <a:buFontTx/>
                <a:buNone/>
                <a:tabLst/>
                <a:defRPr/>
              </a:pPr>
              <a:r>
                <a:rPr kumimoji="0" lang="en-US" sz="5398" b="0" i="0" u="none" strike="noStrike" kern="1200" cap="none" spc="0" normalizeH="0" baseline="0" noProof="0">
                  <a:ln>
                    <a:noFill/>
                  </a:ln>
                  <a:solidFill>
                    <a:srgbClr val="000000"/>
                  </a:solidFill>
                  <a:effectLst/>
                  <a:uLnTx/>
                  <a:uFillTx/>
                  <a:latin typeface="Arimo"/>
                  <a:ea typeface="+mn-ea"/>
                  <a:cs typeface="+mn-cs"/>
                </a:rPr>
                <a:t>8</a:t>
              </a:r>
            </a:p>
          </p:txBody>
        </p:sp>
      </p:grpSp>
      <p:grpSp>
        <p:nvGrpSpPr>
          <p:cNvPr id="111" name="Group 111"/>
          <p:cNvGrpSpPr/>
          <p:nvPr/>
        </p:nvGrpSpPr>
        <p:grpSpPr>
          <a:xfrm>
            <a:off x="14782612" y="5310337"/>
            <a:ext cx="834789" cy="834789"/>
            <a:chOff x="0" y="0"/>
            <a:chExt cx="1913890" cy="1913890"/>
          </a:xfrm>
        </p:grpSpPr>
        <p:sp>
          <p:nvSpPr>
            <p:cNvPr id="112" name="Freeform 1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13" name="Group 113"/>
          <p:cNvGrpSpPr/>
          <p:nvPr/>
        </p:nvGrpSpPr>
        <p:grpSpPr>
          <a:xfrm>
            <a:off x="13672136" y="5832886"/>
            <a:ext cx="834789" cy="834789"/>
            <a:chOff x="0" y="0"/>
            <a:chExt cx="1913890" cy="1913890"/>
          </a:xfrm>
        </p:grpSpPr>
        <p:sp>
          <p:nvSpPr>
            <p:cNvPr id="114" name="Freeform 1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15" name="Group 115"/>
          <p:cNvGrpSpPr/>
          <p:nvPr/>
        </p:nvGrpSpPr>
        <p:grpSpPr>
          <a:xfrm>
            <a:off x="16120271" y="5832886"/>
            <a:ext cx="834789" cy="834789"/>
            <a:chOff x="0" y="0"/>
            <a:chExt cx="1913890" cy="1913890"/>
          </a:xfrm>
        </p:grpSpPr>
        <p:sp>
          <p:nvSpPr>
            <p:cNvPr id="116" name="Freeform 1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17" name="Group 117"/>
          <p:cNvGrpSpPr/>
          <p:nvPr/>
        </p:nvGrpSpPr>
        <p:grpSpPr>
          <a:xfrm>
            <a:off x="13672136" y="7666803"/>
            <a:ext cx="834789" cy="834789"/>
            <a:chOff x="0" y="0"/>
            <a:chExt cx="1913890" cy="1913890"/>
          </a:xfrm>
        </p:grpSpPr>
        <p:sp>
          <p:nvSpPr>
            <p:cNvPr id="118" name="Freeform 11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19" name="Group 119"/>
          <p:cNvGrpSpPr/>
          <p:nvPr/>
        </p:nvGrpSpPr>
        <p:grpSpPr>
          <a:xfrm>
            <a:off x="14990207" y="8084197"/>
            <a:ext cx="834789" cy="834789"/>
            <a:chOff x="0" y="0"/>
            <a:chExt cx="1913890" cy="1913890"/>
          </a:xfrm>
        </p:grpSpPr>
        <p:sp>
          <p:nvSpPr>
            <p:cNvPr id="120" name="Freeform 12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grpSp>
        <p:nvGrpSpPr>
          <p:cNvPr id="121" name="Group 121"/>
          <p:cNvGrpSpPr/>
          <p:nvPr/>
        </p:nvGrpSpPr>
        <p:grpSpPr>
          <a:xfrm>
            <a:off x="16118067" y="7666803"/>
            <a:ext cx="834789" cy="834789"/>
            <a:chOff x="0" y="0"/>
            <a:chExt cx="1913890" cy="1913890"/>
          </a:xfrm>
        </p:grpSpPr>
        <p:sp>
          <p:nvSpPr>
            <p:cNvPr id="122" name="Freeform 12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91E1E"/>
            </a:solidFill>
          </p:spPr>
        </p:sp>
      </p:grpSp>
    </p:spTree>
    <p:extLst>
      <p:ext uri="{BB962C8B-B14F-4D97-AF65-F5344CB8AC3E}">
        <p14:creationId xmlns:p14="http://schemas.microsoft.com/office/powerpoint/2010/main" val="230164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sp>
        <p:nvSpPr>
          <p:cNvPr id="5" name="Freeform 5"/>
          <p:cNvSpPr/>
          <p:nvPr/>
        </p:nvSpPr>
        <p:spPr>
          <a:xfrm rot="-2383552">
            <a:off x="16682983" y="1670180"/>
            <a:ext cx="3023221" cy="4606016"/>
          </a:xfrm>
          <a:custGeom>
            <a:avLst/>
            <a:gdLst/>
            <a:ahLst/>
            <a:cxnLst/>
            <a:rect l="l" t="t" r="r" b="b"/>
            <a:pathLst>
              <a:path w="3023221" h="4606016">
                <a:moveTo>
                  <a:pt x="0" y="0"/>
                </a:moveTo>
                <a:lnTo>
                  <a:pt x="3023221" y="0"/>
                </a:lnTo>
                <a:lnTo>
                  <a:pt x="3023221" y="4606016"/>
                </a:lnTo>
                <a:lnTo>
                  <a:pt x="0" y="46060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643470">
            <a:off x="9311410" y="8218756"/>
            <a:ext cx="1603940" cy="2443676"/>
          </a:xfrm>
          <a:custGeom>
            <a:avLst/>
            <a:gdLst/>
            <a:ahLst/>
            <a:cxnLst/>
            <a:rect l="l" t="t" r="r" b="b"/>
            <a:pathLst>
              <a:path w="1603940" h="2443676">
                <a:moveTo>
                  <a:pt x="0" y="0"/>
                </a:moveTo>
                <a:lnTo>
                  <a:pt x="1603940" y="0"/>
                </a:lnTo>
                <a:lnTo>
                  <a:pt x="1603940" y="2443676"/>
                </a:lnTo>
                <a:lnTo>
                  <a:pt x="0" y="2443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1942780">
            <a:off x="15689840" y="1191114"/>
            <a:ext cx="1567565" cy="1651649"/>
          </a:xfrm>
          <a:custGeom>
            <a:avLst/>
            <a:gdLst/>
            <a:ahLst/>
            <a:cxnLst/>
            <a:rect l="l" t="t" r="r" b="b"/>
            <a:pathLst>
              <a:path w="1567565" h="1651649">
                <a:moveTo>
                  <a:pt x="0" y="0"/>
                </a:moveTo>
                <a:lnTo>
                  <a:pt x="1567565" y="0"/>
                </a:lnTo>
                <a:lnTo>
                  <a:pt x="1567565" y="1651649"/>
                </a:lnTo>
                <a:lnTo>
                  <a:pt x="0" y="16516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rot="-5400000">
            <a:off x="8938738" y="4722259"/>
            <a:ext cx="1253006" cy="842482"/>
            <a:chOff x="0" y="0"/>
            <a:chExt cx="1930400" cy="1297940"/>
          </a:xfrm>
        </p:grpSpPr>
        <p:sp>
          <p:nvSpPr>
            <p:cNvPr id="9" name="Freeform 9"/>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D834"/>
            </a:solidFill>
          </p:spPr>
        </p:sp>
      </p:grpSp>
      <p:sp>
        <p:nvSpPr>
          <p:cNvPr id="14" name="TextBox 14"/>
          <p:cNvSpPr txBox="1"/>
          <p:nvPr/>
        </p:nvSpPr>
        <p:spPr>
          <a:xfrm>
            <a:off x="1407290" y="962025"/>
            <a:ext cx="6338739" cy="445763"/>
          </a:xfrm>
          <a:prstGeom prst="rect">
            <a:avLst/>
          </a:prstGeom>
        </p:spPr>
        <p:txBody>
          <a:bodyPr lIns="0" tIns="0" rIns="0" bIns="0" rtlCol="0" anchor="t">
            <a:spAutoFit/>
          </a:bodyPr>
          <a:lstStyle/>
          <a:p>
            <a:pPr algn="ctr">
              <a:lnSpc>
                <a:spcPts val="3814"/>
              </a:lnSpc>
              <a:spcBef>
                <a:spcPct val="0"/>
              </a:spcBef>
            </a:pPr>
            <a:r>
              <a:rPr lang="en-US" sz="2724" spc="689" dirty="0">
                <a:solidFill>
                  <a:srgbClr val="2A2952"/>
                </a:solidFill>
                <a:latin typeface="Public Sans"/>
              </a:rPr>
              <a:t>HOẠT ĐỘNG 1</a:t>
            </a:r>
          </a:p>
        </p:txBody>
      </p:sp>
      <p:sp>
        <p:nvSpPr>
          <p:cNvPr id="23" name="TextBox 14"/>
          <p:cNvSpPr txBox="1"/>
          <p:nvPr/>
        </p:nvSpPr>
        <p:spPr>
          <a:xfrm>
            <a:off x="500364" y="1773281"/>
            <a:ext cx="6338739" cy="974626"/>
          </a:xfrm>
          <a:prstGeom prst="rect">
            <a:avLst/>
          </a:prstGeom>
        </p:spPr>
        <p:txBody>
          <a:bodyPr lIns="0" tIns="0" rIns="0" bIns="0" rtlCol="0" anchor="t">
            <a:spAutoFit/>
          </a:bodyPr>
          <a:lstStyle/>
          <a:p>
            <a:pPr algn="ctr">
              <a:lnSpc>
                <a:spcPts val="3814"/>
              </a:lnSpc>
              <a:spcBef>
                <a:spcPct val="0"/>
              </a:spcBef>
            </a:pPr>
            <a:r>
              <a:rPr lang="en-US" sz="2724" spc="689" dirty="0">
                <a:solidFill>
                  <a:srgbClr val="2A2952"/>
                </a:solidFill>
                <a:latin typeface="Public Sans"/>
              </a:rPr>
              <a:t>a) </a:t>
            </a:r>
            <a:r>
              <a:rPr lang="en-US" sz="3200" spc="689" dirty="0" err="1">
                <a:solidFill>
                  <a:srgbClr val="2A2952"/>
                </a:solidFill>
                <a:latin typeface="Times New Roman" panose="02020603050405020304" pitchFamily="18" charset="0"/>
                <a:cs typeface="Times New Roman" panose="02020603050405020304" pitchFamily="18" charset="0"/>
              </a:rPr>
              <a:t>Xét</a:t>
            </a:r>
            <a:r>
              <a:rPr lang="en-US" sz="3200" spc="689" dirty="0">
                <a:solidFill>
                  <a:srgbClr val="2A2952"/>
                </a:solidFill>
                <a:latin typeface="Times New Roman" panose="02020603050405020304" pitchFamily="18" charset="0"/>
                <a:cs typeface="Times New Roman" panose="02020603050405020304" pitchFamily="18" charset="0"/>
              </a:rPr>
              <a:t> tam </a:t>
            </a:r>
            <a:r>
              <a:rPr lang="en-US" sz="3200" spc="689" dirty="0" err="1">
                <a:solidFill>
                  <a:srgbClr val="2A2952"/>
                </a:solidFill>
                <a:latin typeface="Times New Roman" panose="02020603050405020304" pitchFamily="18" charset="0"/>
                <a:cs typeface="Times New Roman" panose="02020603050405020304" pitchFamily="18" charset="0"/>
              </a:rPr>
              <a:t>giácABC</a:t>
            </a:r>
            <a:r>
              <a:rPr lang="en-US" sz="3200" spc="689" dirty="0">
                <a:solidFill>
                  <a:srgbClr val="2A2952"/>
                </a:solidFill>
                <a:latin typeface="Times New Roman" panose="02020603050405020304" pitchFamily="18" charset="0"/>
                <a:cs typeface="Times New Roman" panose="02020603050405020304" pitchFamily="18" charset="0"/>
              </a:rPr>
              <a:t> </a:t>
            </a:r>
            <a:r>
              <a:rPr lang="en-US" sz="3200" spc="689" dirty="0" err="1">
                <a:solidFill>
                  <a:srgbClr val="2A2952"/>
                </a:solidFill>
                <a:latin typeface="Times New Roman" panose="02020603050405020304" pitchFamily="18" charset="0"/>
                <a:cs typeface="Times New Roman" panose="02020603050405020304" pitchFamily="18" charset="0"/>
              </a:rPr>
              <a:t>và</a:t>
            </a:r>
            <a:r>
              <a:rPr lang="en-US" sz="3200" spc="689" dirty="0">
                <a:solidFill>
                  <a:srgbClr val="2A2952"/>
                </a:solidFill>
                <a:latin typeface="Times New Roman" panose="02020603050405020304" pitchFamily="18" charset="0"/>
                <a:cs typeface="Times New Roman" panose="02020603050405020304" pitchFamily="18" charset="0"/>
              </a:rPr>
              <a:t>   tam </a:t>
            </a:r>
            <a:r>
              <a:rPr lang="en-US" sz="3200" spc="689" dirty="0" err="1">
                <a:solidFill>
                  <a:srgbClr val="2A2952"/>
                </a:solidFill>
                <a:latin typeface="Times New Roman" panose="02020603050405020304" pitchFamily="18" charset="0"/>
                <a:cs typeface="Times New Roman" panose="02020603050405020304" pitchFamily="18" charset="0"/>
              </a:rPr>
              <a:t>giác</a:t>
            </a:r>
            <a:r>
              <a:rPr lang="en-US" sz="3200" spc="689" dirty="0">
                <a:solidFill>
                  <a:srgbClr val="2A2952"/>
                </a:solidFill>
                <a:latin typeface="Times New Roman" panose="02020603050405020304" pitchFamily="18" charset="0"/>
                <a:cs typeface="Times New Roman" panose="02020603050405020304" pitchFamily="18" charset="0"/>
              </a:rPr>
              <a:t> MNP </a:t>
            </a:r>
            <a:r>
              <a:rPr lang="en-US" sz="3200" spc="689" dirty="0" err="1">
                <a:solidFill>
                  <a:srgbClr val="2A2952"/>
                </a:solidFill>
                <a:latin typeface="Times New Roman" panose="02020603050405020304" pitchFamily="18" charset="0"/>
                <a:cs typeface="Times New Roman" panose="02020603050405020304" pitchFamily="18" charset="0"/>
              </a:rPr>
              <a:t>có</a:t>
            </a:r>
            <a:endParaRPr lang="en-US" sz="2724" spc="689" dirty="0">
              <a:solidFill>
                <a:srgbClr val="2A2952"/>
              </a:solidFill>
              <a:latin typeface="Public Sans"/>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899934272"/>
              </p:ext>
            </p:extLst>
          </p:nvPr>
        </p:nvGraphicFramePr>
        <p:xfrm>
          <a:off x="1066800" y="3003297"/>
          <a:ext cx="4275081" cy="921003"/>
        </p:xfrm>
        <a:graphic>
          <a:graphicData uri="http://schemas.openxmlformats.org/presentationml/2006/ole">
            <mc:AlternateContent xmlns:mc="http://schemas.openxmlformats.org/markup-compatibility/2006">
              <mc:Choice xmlns:v="urn:schemas-microsoft-com:vml" Requires="v">
                <p:oleObj name="Equation" r:id="rId6" imgW="799920" imgH="228600" progId="Equation.DSMT4">
                  <p:embed/>
                </p:oleObj>
              </mc:Choice>
              <mc:Fallback>
                <p:oleObj name="Equation" r:id="rId6" imgW="799920" imgH="228600" progId="Equation.DSMT4">
                  <p:embed/>
                  <p:pic>
                    <p:nvPicPr>
                      <p:cNvPr id="0" name=""/>
                      <p:cNvPicPr/>
                      <p:nvPr/>
                    </p:nvPicPr>
                    <p:blipFill>
                      <a:blip r:embed="rId7"/>
                      <a:stretch>
                        <a:fillRect/>
                      </a:stretch>
                    </p:blipFill>
                    <p:spPr>
                      <a:xfrm>
                        <a:off x="1066800" y="3003297"/>
                        <a:ext cx="4275081" cy="92100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735875812"/>
              </p:ext>
            </p:extLst>
          </p:nvPr>
        </p:nvGraphicFramePr>
        <p:xfrm>
          <a:off x="1066800" y="4055231"/>
          <a:ext cx="1731623" cy="923532"/>
        </p:xfrm>
        <a:graphic>
          <a:graphicData uri="http://schemas.openxmlformats.org/presentationml/2006/ole">
            <mc:AlternateContent xmlns:mc="http://schemas.openxmlformats.org/markup-compatibility/2006">
              <mc:Choice xmlns:v="urn:schemas-microsoft-com:vml" Requires="v">
                <p:oleObj name="Equation" r:id="rId8" imgW="428360" imgH="228414" progId="Equation.DSMT4">
                  <p:embed/>
                </p:oleObj>
              </mc:Choice>
              <mc:Fallback>
                <p:oleObj name="Equation" r:id="rId8" imgW="428360" imgH="228414" progId="Equation.DSMT4">
                  <p:embed/>
                  <p:pic>
                    <p:nvPicPr>
                      <p:cNvPr id="0" name=""/>
                      <p:cNvPicPr/>
                      <p:nvPr/>
                    </p:nvPicPr>
                    <p:blipFill>
                      <a:blip r:embed="rId9"/>
                      <a:stretch>
                        <a:fillRect/>
                      </a:stretch>
                    </p:blipFill>
                    <p:spPr>
                      <a:xfrm>
                        <a:off x="1066800" y="4055231"/>
                        <a:ext cx="1731623" cy="92353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183189903"/>
              </p:ext>
            </p:extLst>
          </p:nvPr>
        </p:nvGraphicFramePr>
        <p:xfrm>
          <a:off x="321607" y="5308778"/>
          <a:ext cx="6492096" cy="922451"/>
        </p:xfrm>
        <a:graphic>
          <a:graphicData uri="http://schemas.openxmlformats.org/presentationml/2006/ole">
            <mc:AlternateContent xmlns:mc="http://schemas.openxmlformats.org/markup-compatibility/2006">
              <mc:Choice xmlns:v="urn:schemas-microsoft-com:vml" Requires="v">
                <p:oleObj name="Equation" r:id="rId10" imgW="1474982" imgH="209349" progId="Equation.DSMT4">
                  <p:embed/>
                </p:oleObj>
              </mc:Choice>
              <mc:Fallback>
                <p:oleObj name="Equation" r:id="rId10" imgW="1474982" imgH="209349" progId="Equation.DSMT4">
                  <p:embed/>
                  <p:pic>
                    <p:nvPicPr>
                      <p:cNvPr id="0" name=""/>
                      <p:cNvPicPr/>
                      <p:nvPr/>
                    </p:nvPicPr>
                    <p:blipFill>
                      <a:blip r:embed="rId11"/>
                      <a:stretch>
                        <a:fillRect/>
                      </a:stretch>
                    </p:blipFill>
                    <p:spPr>
                      <a:xfrm>
                        <a:off x="321607" y="5308778"/>
                        <a:ext cx="6492096" cy="922451"/>
                      </a:xfrm>
                      <a:prstGeom prst="rect">
                        <a:avLst/>
                      </a:prstGeom>
                    </p:spPr>
                  </p:pic>
                </p:oleObj>
              </mc:Fallback>
            </mc:AlternateContent>
          </a:graphicData>
        </a:graphic>
      </p:graphicFrame>
      <p:sp>
        <p:nvSpPr>
          <p:cNvPr id="29" name="Rectangle 28"/>
          <p:cNvSpPr/>
          <p:nvPr/>
        </p:nvSpPr>
        <p:spPr>
          <a:xfrm>
            <a:off x="9034879" y="1617186"/>
            <a:ext cx="6634351" cy="1066959"/>
          </a:xfrm>
          <a:prstGeom prst="rect">
            <a:avLst/>
          </a:prstGeom>
        </p:spPr>
        <p:txBody>
          <a:bodyPr wrap="square">
            <a:spAutoFit/>
          </a:bodyPr>
          <a:lstStyle/>
          <a:p>
            <a:pPr algn="ctr">
              <a:lnSpc>
                <a:spcPts val="3814"/>
              </a:lnSpc>
              <a:spcBef>
                <a:spcPct val="0"/>
              </a:spcBef>
            </a:pPr>
            <a:r>
              <a:rPr lang="en-US" sz="3200" spc="689" dirty="0">
                <a:solidFill>
                  <a:srgbClr val="2A2952"/>
                </a:solidFill>
                <a:latin typeface="Public Sans"/>
              </a:rPr>
              <a:t>b) </a:t>
            </a:r>
            <a:r>
              <a:rPr lang="en-US" sz="3200" spc="689" dirty="0" err="1">
                <a:solidFill>
                  <a:srgbClr val="2A2952"/>
                </a:solidFill>
                <a:latin typeface="Times New Roman" panose="02020603050405020304" pitchFamily="18" charset="0"/>
                <a:cs typeface="Times New Roman" panose="02020603050405020304" pitchFamily="18" charset="0"/>
              </a:rPr>
              <a:t>Xét</a:t>
            </a:r>
            <a:r>
              <a:rPr lang="en-US" sz="3200" spc="689" dirty="0">
                <a:solidFill>
                  <a:srgbClr val="2A2952"/>
                </a:solidFill>
                <a:latin typeface="Times New Roman" panose="02020603050405020304" pitchFamily="18" charset="0"/>
                <a:cs typeface="Times New Roman" panose="02020603050405020304" pitchFamily="18" charset="0"/>
              </a:rPr>
              <a:t> tam </a:t>
            </a:r>
            <a:r>
              <a:rPr lang="en-US" sz="3200" spc="689" dirty="0" err="1">
                <a:solidFill>
                  <a:srgbClr val="2A2952"/>
                </a:solidFill>
                <a:latin typeface="Times New Roman" panose="02020603050405020304" pitchFamily="18" charset="0"/>
                <a:cs typeface="Times New Roman" panose="02020603050405020304" pitchFamily="18" charset="0"/>
              </a:rPr>
              <a:t>giácABC</a:t>
            </a:r>
            <a:r>
              <a:rPr lang="en-US" sz="3200" spc="689" dirty="0">
                <a:solidFill>
                  <a:srgbClr val="2A2952"/>
                </a:solidFill>
                <a:latin typeface="Times New Roman" panose="02020603050405020304" pitchFamily="18" charset="0"/>
                <a:cs typeface="Times New Roman" panose="02020603050405020304" pitchFamily="18" charset="0"/>
              </a:rPr>
              <a:t> </a:t>
            </a:r>
            <a:r>
              <a:rPr lang="en-US" sz="3200" spc="689" dirty="0" err="1">
                <a:solidFill>
                  <a:srgbClr val="2A2952"/>
                </a:solidFill>
                <a:latin typeface="Times New Roman" panose="02020603050405020304" pitchFamily="18" charset="0"/>
                <a:cs typeface="Times New Roman" panose="02020603050405020304" pitchFamily="18" charset="0"/>
              </a:rPr>
              <a:t>và</a:t>
            </a:r>
            <a:r>
              <a:rPr lang="en-US" sz="3200" spc="689" dirty="0">
                <a:solidFill>
                  <a:srgbClr val="2A2952"/>
                </a:solidFill>
                <a:latin typeface="Times New Roman" panose="02020603050405020304" pitchFamily="18" charset="0"/>
                <a:cs typeface="Times New Roman" panose="02020603050405020304" pitchFamily="18" charset="0"/>
              </a:rPr>
              <a:t>   tam </a:t>
            </a:r>
            <a:r>
              <a:rPr lang="en-US" sz="3200" spc="689" dirty="0" err="1">
                <a:solidFill>
                  <a:srgbClr val="2A2952"/>
                </a:solidFill>
                <a:latin typeface="Times New Roman" panose="02020603050405020304" pitchFamily="18" charset="0"/>
                <a:cs typeface="Times New Roman" panose="02020603050405020304" pitchFamily="18" charset="0"/>
              </a:rPr>
              <a:t>giác</a:t>
            </a:r>
            <a:r>
              <a:rPr lang="en-US" sz="3200" spc="689" dirty="0">
                <a:solidFill>
                  <a:srgbClr val="2A2952"/>
                </a:solidFill>
                <a:latin typeface="Times New Roman" panose="02020603050405020304" pitchFamily="18" charset="0"/>
                <a:cs typeface="Times New Roman" panose="02020603050405020304" pitchFamily="18" charset="0"/>
              </a:rPr>
              <a:t> MNP </a:t>
            </a:r>
            <a:r>
              <a:rPr lang="en-US" sz="3200" spc="689" dirty="0" err="1">
                <a:solidFill>
                  <a:srgbClr val="2A2952"/>
                </a:solidFill>
                <a:latin typeface="Times New Roman" panose="02020603050405020304" pitchFamily="18" charset="0"/>
                <a:cs typeface="Times New Roman" panose="02020603050405020304" pitchFamily="18" charset="0"/>
              </a:rPr>
              <a:t>có</a:t>
            </a:r>
            <a:endParaRPr lang="en-US" sz="3200" spc="689" dirty="0">
              <a:solidFill>
                <a:srgbClr val="2A2952"/>
              </a:solidFill>
              <a:latin typeface="Public Sans"/>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840815303"/>
              </p:ext>
            </p:extLst>
          </p:nvPr>
        </p:nvGraphicFramePr>
        <p:xfrm>
          <a:off x="10744997" y="2980437"/>
          <a:ext cx="3512284" cy="1003510"/>
        </p:xfrm>
        <a:graphic>
          <a:graphicData uri="http://schemas.openxmlformats.org/presentationml/2006/ole">
            <mc:AlternateContent xmlns:mc="http://schemas.openxmlformats.org/markup-compatibility/2006">
              <mc:Choice xmlns:v="urn:schemas-microsoft-com:vml" Requires="v">
                <p:oleObj name="Equation" r:id="rId12" imgW="800100" imgH="228600" progId="Equation.DSMT4">
                  <p:embed/>
                </p:oleObj>
              </mc:Choice>
              <mc:Fallback>
                <p:oleObj name="Equation" r:id="rId12" imgW="800100" imgH="22860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44997" y="2980437"/>
                        <a:ext cx="3512284" cy="1003510"/>
                      </a:xfrm>
                      <a:prstGeom prst="rect">
                        <a:avLst/>
                      </a:prstGeom>
                      <a:noFill/>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947753267"/>
              </p:ext>
            </p:extLst>
          </p:nvPr>
        </p:nvGraphicFramePr>
        <p:xfrm>
          <a:off x="10744997" y="4162089"/>
          <a:ext cx="2710516" cy="1462252"/>
        </p:xfrm>
        <a:graphic>
          <a:graphicData uri="http://schemas.openxmlformats.org/presentationml/2006/ole">
            <mc:AlternateContent xmlns:mc="http://schemas.openxmlformats.org/markup-compatibility/2006">
              <mc:Choice xmlns:v="urn:schemas-microsoft-com:vml" Requires="v">
                <p:oleObj name="Equation" r:id="rId14" imgW="723586" imgH="393529" progId="Equation.DSMT4">
                  <p:embed/>
                </p:oleObj>
              </mc:Choice>
              <mc:Fallback>
                <p:oleObj name="Equation" r:id="rId14" imgW="723586" imgH="393529"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44997" y="4162089"/>
                        <a:ext cx="2710516" cy="1462252"/>
                      </a:xfrm>
                      <a:prstGeom prst="rect">
                        <a:avLst/>
                      </a:prstGeom>
                      <a:noFill/>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636668611"/>
              </p:ext>
            </p:extLst>
          </p:nvPr>
        </p:nvGraphicFramePr>
        <p:xfrm>
          <a:off x="9401991" y="5901271"/>
          <a:ext cx="7285810" cy="962277"/>
        </p:xfrm>
        <a:graphic>
          <a:graphicData uri="http://schemas.openxmlformats.org/presentationml/2006/ole">
            <mc:AlternateContent xmlns:mc="http://schemas.openxmlformats.org/markup-compatibility/2006">
              <mc:Choice xmlns:v="urn:schemas-microsoft-com:vml" Requires="v">
                <p:oleObj name="Equation" r:id="rId16" imgW="1511300" imgH="203200" progId="Equation.DSMT4">
                  <p:embed/>
                </p:oleObj>
              </mc:Choice>
              <mc:Fallback>
                <p:oleObj name="Equation" r:id="rId16" imgW="1511300" imgH="203200" progId="Equation.DSMT4">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01991" y="5901271"/>
                        <a:ext cx="7285810" cy="962277"/>
                      </a:xfrm>
                      <a:prstGeom prst="rect">
                        <a:avLst/>
                      </a:prstGeom>
                      <a:noFill/>
                    </p:spPr>
                  </p:pic>
                </p:oleObj>
              </mc:Fallback>
            </mc:AlternateContent>
          </a:graphicData>
        </a:graphic>
      </p:graphicFrame>
      <p:sp>
        <p:nvSpPr>
          <p:cNvPr id="34" name="Rectangle 9"/>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1"/>
          <p:cNvSpPr>
            <a:spLocks noChangeArrowheads="1"/>
          </p:cNvSpPr>
          <p:nvPr/>
        </p:nvSpPr>
        <p:spPr bwMode="auto">
          <a:xfrm>
            <a:off x="0" y="10763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807</Words>
  <Application>Microsoft Office PowerPoint</Application>
  <PresentationFormat>Custom</PresentationFormat>
  <Paragraphs>104</Paragraphs>
  <Slides>26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Times New Roman</vt:lpstr>
      <vt:lpstr>Public Sans</vt:lpstr>
      <vt:lpstr>Cambria Math</vt:lpstr>
      <vt:lpstr>Arimo</vt:lpstr>
      <vt:lpstr>.VnTime</vt:lpstr>
      <vt:lpstr>Josefin Sans Regular</vt:lpstr>
      <vt:lpstr>Arial</vt:lpstr>
      <vt:lpstr>Josefin Sans Regular Bold</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8</dc:title>
  <dc:creator>Admin</dc:creator>
  <cp:lastModifiedBy>Thanh Hung</cp:lastModifiedBy>
  <cp:revision>19</cp:revision>
  <dcterms:created xsi:type="dcterms:W3CDTF">2006-08-16T00:00:00Z</dcterms:created>
  <dcterms:modified xsi:type="dcterms:W3CDTF">2024-08-26T17:26:04Z</dcterms:modified>
  <dc:identifier>DAFmDNy_lbk</dc:identifier>
</cp:coreProperties>
</file>