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7083" r:id="rId2"/>
    <p:sldId id="330" r:id="rId3"/>
    <p:sldId id="259" r:id="rId4"/>
    <p:sldId id="353" r:id="rId5"/>
    <p:sldId id="331" r:id="rId6"/>
    <p:sldId id="262" r:id="rId7"/>
    <p:sldId id="333" r:id="rId8"/>
    <p:sldId id="332" r:id="rId9"/>
    <p:sldId id="334" r:id="rId10"/>
    <p:sldId id="335" r:id="rId11"/>
    <p:sldId id="308" r:id="rId12"/>
    <p:sldId id="336" r:id="rId13"/>
    <p:sldId id="354" r:id="rId14"/>
    <p:sldId id="337" r:id="rId15"/>
    <p:sldId id="338" r:id="rId16"/>
    <p:sldId id="339" r:id="rId17"/>
    <p:sldId id="341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4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7FD37-67FD-41E9-BDC5-8CC1F59F501C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07FFF-CEA2-4BEC-80C4-D8AD51948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0253C1-60B0-4C47-B793-09881F2C3240}" type="slidenum">
              <a:rPr lang="vi-VN"/>
              <a:pPr eaLnBrk="1" hangingPunct="1"/>
              <a:t>3</a:t>
            </a:fld>
            <a:endParaRPr lang="vi-VN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2E681EA-E350-4DDF-A628-B3857D8A21DA}" type="slidenum">
              <a:rPr lang="en-US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6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2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06FB2-1E42-470C-90FC-A09F3CA87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5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01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0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9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C6024-1609-4538-8387-6D0A162FDE23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2BD1E-835A-4D54-890A-82075A5EF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7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12.xml"/><Relationship Id="rId4" Type="http://schemas.openxmlformats.org/officeDocument/2006/relationships/oleObject" Target="../embeddings/oleObject2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3.wmf"/><Relationship Id="rId7" Type="http://schemas.openxmlformats.org/officeDocument/2006/relationships/oleObject" Target="../embeddings/oleObject32.bin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7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oleObject" Target="../embeddings/oleObject35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3.gif"/><Relationship Id="rId7" Type="http://schemas.openxmlformats.org/officeDocument/2006/relationships/image" Target="../media/image44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slide" Target="slide22.xml"/><Relationship Id="rId12" Type="http://schemas.openxmlformats.org/officeDocument/2006/relationships/image" Target="../media/image41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8.png"/><Relationship Id="rId1" Type="http://schemas.openxmlformats.org/officeDocument/2006/relationships/video" Target="NULL" TargetMode="External"/><Relationship Id="rId6" Type="http://schemas.openxmlformats.org/officeDocument/2006/relationships/slide" Target="slide21.xml"/><Relationship Id="rId11" Type="http://schemas.openxmlformats.org/officeDocument/2006/relationships/image" Target="../media/image40.png"/><Relationship Id="rId5" Type="http://schemas.openxmlformats.org/officeDocument/2006/relationships/image" Target="../media/image38.gif"/><Relationship Id="rId15" Type="http://schemas.openxmlformats.org/officeDocument/2006/relationships/image" Target="../media/image47.png"/><Relationship Id="rId10" Type="http://schemas.openxmlformats.org/officeDocument/2006/relationships/image" Target="../media/image39.gif"/><Relationship Id="rId4" Type="http://schemas.openxmlformats.org/officeDocument/2006/relationships/slide" Target="slide25.xml"/><Relationship Id="rId9" Type="http://schemas.openxmlformats.org/officeDocument/2006/relationships/slide" Target="slide23.xml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wmf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54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11" Type="http://schemas.openxmlformats.org/officeDocument/2006/relationships/image" Target="../media/image51.wmf"/><Relationship Id="rId5" Type="http://schemas.openxmlformats.org/officeDocument/2006/relationships/audio" Target="../media/audio5.wav"/><Relationship Id="rId15" Type="http://schemas.openxmlformats.org/officeDocument/2006/relationships/image" Target="../media/image53.wmf"/><Relationship Id="rId10" Type="http://schemas.openxmlformats.org/officeDocument/2006/relationships/oleObject" Target="../embeddings/oleObject36.bin"/><Relationship Id="rId4" Type="http://schemas.openxmlformats.org/officeDocument/2006/relationships/audio" Target="../media/audio4.wav"/><Relationship Id="rId9" Type="http://schemas.openxmlformats.org/officeDocument/2006/relationships/image" Target="../media/image38.gif"/><Relationship Id="rId1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wmf"/><Relationship Id="rId3" Type="http://schemas.openxmlformats.org/officeDocument/2006/relationships/audio" Target="../media/audio3.wav"/><Relationship Id="rId7" Type="http://schemas.openxmlformats.org/officeDocument/2006/relationships/slide" Target="slide20.xml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58.wmf"/><Relationship Id="rId2" Type="http://schemas.openxmlformats.org/officeDocument/2006/relationships/audio" Target="../media/audio2.wav"/><Relationship Id="rId16" Type="http://schemas.openxmlformats.org/officeDocument/2006/relationships/oleObject" Target="../embeddings/oleObject4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11" Type="http://schemas.openxmlformats.org/officeDocument/2006/relationships/image" Target="../media/image55.wmf"/><Relationship Id="rId5" Type="http://schemas.openxmlformats.org/officeDocument/2006/relationships/audio" Target="../media/audio5.wav"/><Relationship Id="rId15" Type="http://schemas.openxmlformats.org/officeDocument/2006/relationships/image" Target="../media/image57.wmf"/><Relationship Id="rId10" Type="http://schemas.openxmlformats.org/officeDocument/2006/relationships/oleObject" Target="../embeddings/oleObject40.bin"/><Relationship Id="rId4" Type="http://schemas.openxmlformats.org/officeDocument/2006/relationships/audio" Target="../media/audio4.wav"/><Relationship Id="rId9" Type="http://schemas.openxmlformats.org/officeDocument/2006/relationships/image" Target="../media/image38.gif"/><Relationship Id="rId14" Type="http://schemas.openxmlformats.org/officeDocument/2006/relationships/oleObject" Target="../embeddings/oleObject4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5.wmf"/><Relationship Id="rId12" Type="http://schemas.openxmlformats.org/officeDocument/2006/relationships/oleObject" Target="../embeddings/oleObject8.bin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7.wmf"/><Relationship Id="rId5" Type="http://schemas.openxmlformats.org/officeDocument/2006/relationships/image" Target="../media/image4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.png"/><Relationship Id="rId7" Type="http://schemas.openxmlformats.org/officeDocument/2006/relationships/image" Target="../media/image8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7" Type="http://schemas.openxmlformats.org/officeDocument/2006/relationships/image" Target="../media/image1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9.wmf"/><Relationship Id="rId4" Type="http://schemas.openxmlformats.org/officeDocument/2006/relationships/image" Target="../media/image16.wmf"/><Relationship Id="rId9" Type="http://schemas.openxmlformats.org/officeDocument/2006/relationships/oleObject" Target="../embeddings/oleObject2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33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3429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67443" y="1200451"/>
            <a:ext cx="7751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Nếu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A’B’C’ =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A’B’C’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FontTx/>
              <a:buAutoNum type="alphaLcParenR"/>
            </a:pP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A’B’C’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A’B’C’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571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35182" y="3810000"/>
            <a:ext cx="77516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Nếu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A’B’C’ =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A’B’C’ 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ABC.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marL="514350" indent="-514350">
              <a:buAutoNum type="alphaLcParenR"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A’B’C’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A’B’C’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96" y="5705279"/>
            <a:ext cx="4381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8"/>
          <p:cNvGraphicFramePr>
            <a:graphicFrameLocks noGrp="1" noChangeAspect="1"/>
          </p:cNvGraphicFramePr>
          <p:nvPr>
            <p:ph/>
          </p:nvPr>
        </p:nvGraphicFramePr>
        <p:xfrm>
          <a:off x="1524000" y="7162800"/>
          <a:ext cx="685800" cy="8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15640" progId="Equation.3">
                  <p:embed/>
                </p:oleObj>
              </mc:Choice>
              <mc:Fallback>
                <p:oleObj name="Equation" r:id="rId2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7162800"/>
                        <a:ext cx="685800" cy="82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59" name="Object 43"/>
          <p:cNvGraphicFramePr>
            <a:graphicFrameLocks noChangeAspect="1"/>
          </p:cNvGraphicFramePr>
          <p:nvPr/>
        </p:nvGraphicFramePr>
        <p:xfrm>
          <a:off x="6705600" y="7162800"/>
          <a:ext cx="3937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7162800"/>
                        <a:ext cx="393700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0" name="Rectangle 420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>
              <a:latin typeface="+mj-lt"/>
            </a:endParaRPr>
          </a:p>
        </p:txBody>
      </p:sp>
      <p:sp>
        <p:nvSpPr>
          <p:cNvPr id="2097" name="Rectangle 435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>
              <a:latin typeface="+mj-lt"/>
            </a:endParaRPr>
          </a:p>
        </p:txBody>
      </p:sp>
      <p:sp>
        <p:nvSpPr>
          <p:cNvPr id="70" name="Text Box 61"/>
          <p:cNvSpPr txBox="1">
            <a:spLocks noChangeArrowheads="1"/>
          </p:cNvSpPr>
          <p:nvPr/>
        </p:nvSpPr>
        <p:spPr bwMode="auto">
          <a:xfrm>
            <a:off x="533400" y="1279535"/>
            <a:ext cx="8382000" cy="32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2900" b="1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900" b="1" i="1" u="sng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u="sng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9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nó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A’B’C’    ABC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ABC       A’B’C’.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9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A’B’C’     A”B”C”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A”B”C”      ABC    </a:t>
            </a:r>
            <a:r>
              <a:rPr lang="en-US" sz="29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sz="2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A’B’C’      ABC.</a:t>
            </a:r>
          </a:p>
        </p:txBody>
      </p:sp>
      <p:sp>
        <p:nvSpPr>
          <p:cNvPr id="58" name="Text Box 405"/>
          <p:cNvSpPr txBox="1">
            <a:spLocks noChangeArrowheads="1"/>
          </p:cNvSpPr>
          <p:nvPr/>
        </p:nvSpPr>
        <p:spPr bwMode="auto">
          <a:xfrm rot="16200000">
            <a:off x="5663334" y="2671051"/>
            <a:ext cx="336550" cy="538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59" name="Text Box 405"/>
          <p:cNvSpPr txBox="1">
            <a:spLocks noChangeArrowheads="1"/>
          </p:cNvSpPr>
          <p:nvPr/>
        </p:nvSpPr>
        <p:spPr bwMode="auto">
          <a:xfrm rot="16200000">
            <a:off x="2610716" y="2671051"/>
            <a:ext cx="336550" cy="538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60" name="Text Box 405"/>
          <p:cNvSpPr txBox="1">
            <a:spLocks noChangeArrowheads="1"/>
          </p:cNvSpPr>
          <p:nvPr/>
        </p:nvSpPr>
        <p:spPr bwMode="auto">
          <a:xfrm rot="16200000">
            <a:off x="2763116" y="3585451"/>
            <a:ext cx="336550" cy="538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61" name="Text Box 405"/>
          <p:cNvSpPr txBox="1">
            <a:spLocks noChangeArrowheads="1"/>
          </p:cNvSpPr>
          <p:nvPr/>
        </p:nvSpPr>
        <p:spPr bwMode="auto">
          <a:xfrm rot="16200000">
            <a:off x="7182716" y="3585450"/>
            <a:ext cx="336550" cy="538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62" name="Text Box 405"/>
          <p:cNvSpPr txBox="1">
            <a:spLocks noChangeArrowheads="1"/>
          </p:cNvSpPr>
          <p:nvPr/>
        </p:nvSpPr>
        <p:spPr bwMode="auto">
          <a:xfrm rot="16200000">
            <a:off x="2615334" y="3998201"/>
            <a:ext cx="336550" cy="538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3400" y="533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</p:spTree>
    <p:extLst>
      <p:ext uri="{BB962C8B-B14F-4D97-AF65-F5344CB8AC3E}">
        <p14:creationId xmlns:p14="http://schemas.microsoft.com/office/powerpoint/2010/main" val="3224536068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58" grpId="0"/>
      <p:bldP spid="59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09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25394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1295400"/>
            <a:ext cx="84938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Ví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dụ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3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 Cho MNP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DEF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DEF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ABC, </a:t>
            </a:r>
          </a:p>
          <a:p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               .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A</a:t>
            </a:r>
            <a:endParaRPr lang="en-US" sz="32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499601"/>
              </p:ext>
            </p:extLst>
          </p:nvPr>
        </p:nvGraphicFramePr>
        <p:xfrm>
          <a:off x="1465938" y="1752600"/>
          <a:ext cx="15700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23600" imgH="266400" progId="Equation.DSMT4">
                  <p:embed/>
                </p:oleObj>
              </mc:Choice>
              <mc:Fallback>
                <p:oleObj name="Equation" r:id="rId2" imgW="723600" imgH="266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5938" y="1752600"/>
                        <a:ext cx="15700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000492" y="3266182"/>
            <a:ext cx="73815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Ta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 MNP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DEF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DEF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ABC, </a:t>
            </a:r>
          </a:p>
          <a:p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MNP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ABC.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Do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 </a:t>
            </a:r>
            <a:endParaRPr lang="en-US" sz="32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097500"/>
              </p:ext>
            </p:extLst>
          </p:nvPr>
        </p:nvGraphicFramePr>
        <p:xfrm>
          <a:off x="2423567" y="4216400"/>
          <a:ext cx="14319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253800" progId="Equation.DSMT4">
                  <p:embed/>
                </p:oleObj>
              </mc:Choice>
              <mc:Fallback>
                <p:oleObj name="Equation" r:id="rId4" imgW="66024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67" y="4216400"/>
                        <a:ext cx="1431925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36092" y="482542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VÌ                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428981"/>
              </p:ext>
            </p:extLst>
          </p:nvPr>
        </p:nvGraphicFramePr>
        <p:xfrm>
          <a:off x="1752055" y="4800600"/>
          <a:ext cx="157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23600" imgH="266400" progId="Equation.DSMT4">
                  <p:embed/>
                </p:oleObj>
              </mc:Choice>
              <mc:Fallback>
                <p:oleObj name="Equation" r:id="rId6" imgW="723600" imgH="2664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055" y="4800600"/>
                        <a:ext cx="157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687873"/>
              </p:ext>
            </p:extLst>
          </p:nvPr>
        </p:nvGraphicFramePr>
        <p:xfrm>
          <a:off x="4711155" y="4806950"/>
          <a:ext cx="148748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66400" progId="Equation.DSMT4">
                  <p:embed/>
                </p:oleObj>
              </mc:Choice>
              <mc:Fallback>
                <p:oleObj name="Equation" r:id="rId8" imgW="685800" imgH="266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1155" y="4806950"/>
                        <a:ext cx="148748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23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77798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9" y="350520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2" y="1219200"/>
            <a:ext cx="846512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518641" y="5029200"/>
            <a:ext cx="133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Thời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3883669" y="4267200"/>
            <a:ext cx="3202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00:01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7543800" y="4419600"/>
            <a:ext cx="13716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56690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8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6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1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3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4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5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7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0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1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4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77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78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1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3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4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5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87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88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1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3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4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5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97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98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2" grpId="0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77798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10625"/>
            <a:ext cx="2971800" cy="256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872" y="1062573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1676400"/>
            <a:ext cx="6026727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</p:spTree>
    <p:extLst>
      <p:ext uri="{BB962C8B-B14F-4D97-AF65-F5344CB8AC3E}">
        <p14:creationId xmlns:p14="http://schemas.microsoft.com/office/powerpoint/2010/main" val="41130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5200" y="457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237461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1097340"/>
            <a:ext cx="92001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Bài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tập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3a)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Trong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hình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11,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ABC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A’B’C’</a:t>
            </a:r>
          </a:p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của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cạnh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tương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ứng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ra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cặp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góc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tương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ứng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endParaRPr lang="en-US" sz="32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59386"/>
            <a:ext cx="4343400" cy="265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3059668"/>
            <a:ext cx="435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Ta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có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: ABC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A’B’C’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3733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948270"/>
              </p:ext>
            </p:extLst>
          </p:nvPr>
        </p:nvGraphicFramePr>
        <p:xfrm>
          <a:off x="5054212" y="4425950"/>
          <a:ext cx="354647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640" imgH="406080" progId="Equation.DSMT4">
                  <p:embed/>
                </p:oleObj>
              </mc:Choice>
              <mc:Fallback>
                <p:oleObj name="Equation" r:id="rId3" imgW="1358640" imgH="4060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212" y="4425950"/>
                        <a:ext cx="354647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416873"/>
              </p:ext>
            </p:extLst>
          </p:nvPr>
        </p:nvGraphicFramePr>
        <p:xfrm>
          <a:off x="4419600" y="5715000"/>
          <a:ext cx="4433887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44440" imgH="291960" progId="Equation.DSMT4">
                  <p:embed/>
                </p:oleObj>
              </mc:Choice>
              <mc:Fallback>
                <p:oleObj name="Equation" r:id="rId5" imgW="2044440" imgH="2919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715000"/>
                        <a:ext cx="4433887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53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5200" y="6858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2222212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" y="1361182"/>
            <a:ext cx="91422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Bài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tập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3b)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.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Trong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hình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12,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DEF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D’E’F’</a:t>
            </a:r>
          </a:p>
          <a:p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Tính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đo</a:t>
            </a:r>
            <a:endParaRPr lang="en-US" altLang="vi-VN" sz="32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239787"/>
              </p:ext>
            </p:extLst>
          </p:nvPr>
        </p:nvGraphicFramePr>
        <p:xfrm>
          <a:off x="2057400" y="1864618"/>
          <a:ext cx="132238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480" imgH="291960" progId="Equation.DSMT4">
                  <p:embed/>
                </p:oleObj>
              </mc:Choice>
              <mc:Fallback>
                <p:oleObj name="Equation" r:id="rId2" imgW="609480" imgH="291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64618"/>
                        <a:ext cx="1322388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4600"/>
            <a:ext cx="549453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2844225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721957"/>
              </p:ext>
            </p:extLst>
          </p:nvPr>
        </p:nvGraphicFramePr>
        <p:xfrm>
          <a:off x="5554663" y="3505200"/>
          <a:ext cx="3360737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49080" imgH="304560" progId="Equation.DSMT4">
                  <p:embed/>
                </p:oleObj>
              </mc:Choice>
              <mc:Fallback>
                <p:oleObj name="Equation" r:id="rId5" imgW="1549080" imgH="304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4663" y="3505200"/>
                        <a:ext cx="3360737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838336"/>
              </p:ext>
            </p:extLst>
          </p:nvPr>
        </p:nvGraphicFramePr>
        <p:xfrm>
          <a:off x="5508625" y="4165600"/>
          <a:ext cx="3635375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76160" imgH="583920" progId="Equation.DSMT4">
                  <p:embed/>
                </p:oleObj>
              </mc:Choice>
              <mc:Fallback>
                <p:oleObj name="Equation" r:id="rId7" imgW="1676160" imgH="58392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165600"/>
                        <a:ext cx="3635375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895600" y="5286065"/>
            <a:ext cx="4330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DEF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D’E’F’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nên</a:t>
            </a:r>
            <a:endParaRPr lang="en-US" altLang="vi-VN" sz="3200" dirty="0">
              <a:latin typeface="Times New Roman" pitchFamily="18" charset="0"/>
              <a:cs typeface="Times New Roman" pitchFamily="18" charset="0"/>
              <a:sym typeface="Symbol" panose="05050102010706020507" pitchFamily="18" charset="2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938754"/>
              </p:ext>
            </p:extLst>
          </p:nvPr>
        </p:nvGraphicFramePr>
        <p:xfrm>
          <a:off x="2317750" y="5989638"/>
          <a:ext cx="48212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22280" imgH="291960" progId="Equation.DSMT4">
                  <p:embed/>
                </p:oleObj>
              </mc:Choice>
              <mc:Fallback>
                <p:oleObj name="Equation" r:id="rId9" imgW="2222280" imgH="291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5989638"/>
                        <a:ext cx="4821238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6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914400"/>
            <a:ext cx="70428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A’B’C’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gọi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dạng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ABC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nếu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  <a:endParaRPr lang="en-US" altLang="en-US" sz="3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914498"/>
              </p:ext>
            </p:extLst>
          </p:nvPr>
        </p:nvGraphicFramePr>
        <p:xfrm>
          <a:off x="533400" y="1371600"/>
          <a:ext cx="409877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01800" imgH="241300" progId="Equation.DSMT4">
                  <p:embed/>
                </p:oleObj>
              </mc:Choice>
              <mc:Fallback>
                <p:oleObj name="Equation" r:id="rId2" imgW="1701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409877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208558"/>
              </p:ext>
            </p:extLst>
          </p:nvPr>
        </p:nvGraphicFramePr>
        <p:xfrm>
          <a:off x="4953000" y="1377950"/>
          <a:ext cx="33797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280" imgH="406080" progId="Equation.DSMT4">
                  <p:embed/>
                </p:oleObj>
              </mc:Choice>
              <mc:Fallback>
                <p:oleObj name="Equation" r:id="rId4" imgW="12952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377950"/>
                        <a:ext cx="3379787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4952999" y="2798802"/>
            <a:ext cx="449377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gọi là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 số đồng dạng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270164" y="2133600"/>
            <a:ext cx="115318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ClrTx/>
              <a:buSzTx/>
              <a:buFontTx/>
              <a:buChar char="-"/>
            </a:pP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vi-VN" sz="30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u="sng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A’</a:t>
            </a:r>
            <a:r>
              <a:rPr lang="en-US" altLang="vi-VN" sz="30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B’</a:t>
            </a:r>
            <a:r>
              <a:rPr lang="en-US" altLang="vi-VN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C’ </a:t>
            </a:r>
            <a:r>
              <a:rPr lang="en-US" altLang="vi-VN" sz="3000" b="1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vi-VN" sz="30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687598"/>
            <a:ext cx="4717473" cy="8133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04800" y="457200"/>
            <a:ext cx="4185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152400" y="3903612"/>
            <a:ext cx="8839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A’B’C’     ABC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ABC       A’B’C’.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-"/>
            </a:pP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A’B’C’     A”B”C”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A”B”C”      ABC   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thì</a:t>
            </a:r>
            <a:r>
              <a:rPr lang="en-US" sz="3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A’B’C’      ABC.</a:t>
            </a: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 rot="16200000" flipH="1" flipV="1">
            <a:off x="1405707" y="4814108"/>
            <a:ext cx="333385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3" name="Text Box 405"/>
          <p:cNvSpPr txBox="1">
            <a:spLocks noChangeArrowheads="1"/>
          </p:cNvSpPr>
          <p:nvPr/>
        </p:nvSpPr>
        <p:spPr bwMode="auto">
          <a:xfrm rot="16200000">
            <a:off x="4528324" y="4431526"/>
            <a:ext cx="33655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4" name="Text Box 405"/>
          <p:cNvSpPr txBox="1">
            <a:spLocks noChangeArrowheads="1"/>
          </p:cNvSpPr>
          <p:nvPr/>
        </p:nvSpPr>
        <p:spPr bwMode="auto">
          <a:xfrm rot="16200000">
            <a:off x="2394724" y="5803126"/>
            <a:ext cx="33655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Text Box 405"/>
          <p:cNvSpPr txBox="1">
            <a:spLocks noChangeArrowheads="1"/>
          </p:cNvSpPr>
          <p:nvPr/>
        </p:nvSpPr>
        <p:spPr bwMode="auto">
          <a:xfrm rot="16200000">
            <a:off x="6585724" y="5803126"/>
            <a:ext cx="33655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Text Box 405"/>
          <p:cNvSpPr txBox="1">
            <a:spLocks noChangeArrowheads="1"/>
          </p:cNvSpPr>
          <p:nvPr/>
        </p:nvSpPr>
        <p:spPr bwMode="auto">
          <a:xfrm rot="16200000">
            <a:off x="1632724" y="6260325"/>
            <a:ext cx="336550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000" y="3408402"/>
            <a:ext cx="2438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000" b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</p:spTree>
    <p:extLst>
      <p:ext uri="{BB962C8B-B14F-4D97-AF65-F5344CB8AC3E}">
        <p14:creationId xmlns:p14="http://schemas.microsoft.com/office/powerpoint/2010/main" val="1760220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72" y="1667690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37160" y="1521257"/>
            <a:ext cx="23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Ong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538151" y="407201"/>
            <a:ext cx="214385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non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4608232" y="2312126"/>
            <a:ext cx="2112608" cy="191806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việc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2939144" y="1418485"/>
            <a:ext cx="219456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học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8" y="3684495"/>
            <a:ext cx="1302137" cy="17438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2110" y="331919"/>
            <a:ext cx="58637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TRÒ CHƠI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68" y="5330050"/>
            <a:ext cx="1100762" cy="1527950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10" y="5330050"/>
            <a:ext cx="1100762" cy="1527950"/>
          </a:xfrm>
          <a:prstGeom prst="rect">
            <a:avLst/>
          </a:prstGeom>
        </p:spPr>
      </p:pic>
      <p:pic>
        <p:nvPicPr>
          <p:cNvPr id="1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34" y="5330050"/>
            <a:ext cx="1100762" cy="1527950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67" y="5330050"/>
            <a:ext cx="1100762" cy="1527950"/>
          </a:xfrm>
          <a:prstGeom prst="rect">
            <a:avLst/>
          </a:prstGeom>
        </p:spPr>
      </p:pic>
      <p:pic>
        <p:nvPicPr>
          <p:cNvPr id="18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00048"/>
            <a:ext cx="1050335" cy="1457953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17" y="5410733"/>
            <a:ext cx="1100762" cy="1527950"/>
          </a:xfrm>
          <a:prstGeom prst="rect">
            <a:avLst/>
          </a:prstGeom>
        </p:spPr>
      </p:pic>
      <p:pic>
        <p:nvPicPr>
          <p:cNvPr id="20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999571" y="-87050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21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" y="41903"/>
            <a:ext cx="1431235" cy="1645098"/>
          </a:xfrm>
          <a:prstGeom prst="rect">
            <a:avLst/>
          </a:prstGeom>
        </p:spPr>
      </p:pic>
      <p:pic>
        <p:nvPicPr>
          <p:cNvPr id="7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99571" y="-870502"/>
            <a:ext cx="4572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57" y="1075766"/>
            <a:ext cx="2143125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48148"/>
            <a:ext cx="1302137" cy="1743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8100709" y="3255515"/>
            <a:ext cx="976580" cy="1247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758" y="4724497"/>
            <a:ext cx="976580" cy="12474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89" y="4165712"/>
            <a:ext cx="2200752" cy="2934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16" y="4098476"/>
            <a:ext cx="2200752" cy="2934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98" y="3923664"/>
            <a:ext cx="2200752" cy="2934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7" y="4156356"/>
            <a:ext cx="2200752" cy="29343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43379" y="1210270"/>
            <a:ext cx="3543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CÁCH CHƠI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1684" y="2741474"/>
            <a:ext cx="5133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Arial" pitchFamily="34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18082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6096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200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2228165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0" y="1905000"/>
          <a:ext cx="75438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956959" imgH="4559534" progId="Paint.Picture">
                  <p:embed/>
                </p:oleObj>
              </mc:Choice>
              <mc:Fallback>
                <p:oleObj name="Bitmap Image" r:id="rId2" imgW="7956959" imgH="4559534" progId="Paint.Picture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905000"/>
                        <a:ext cx="7543800" cy="3886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609600" y="208002"/>
            <a:ext cx="586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 quan sát hình vẽ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736937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2845" y="762000"/>
            <a:ext cx="8866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57150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10" grpId="0"/>
      <p:bldP spid="10" grpId="1"/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72" y="1667690"/>
            <a:ext cx="2143125" cy="2857500"/>
          </a:xfrm>
          <a:prstGeom prst="rect">
            <a:avLst/>
          </a:prstGeom>
        </p:spPr>
      </p:pic>
      <p:sp>
        <p:nvSpPr>
          <p:cNvPr id="8" name="Hexagon 7">
            <a:hlinkClick r:id="rId6" action="ppaction://hlinksldjump"/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37160" y="1521257"/>
            <a:ext cx="233337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 Math" pitchFamily="18" charset="0"/>
                <a:ea typeface="Cambria Math" pitchFamily="18" charset="0"/>
                <a:cs typeface="+mn-cs"/>
              </a:rPr>
              <a:t>1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</p:txBody>
      </p:sp>
      <p:sp>
        <p:nvSpPr>
          <p:cNvPr id="9" name="Hexagon 8">
            <a:hlinkClick r:id="rId7" action="ppaction://hlinksldjump"/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538151" y="407201"/>
            <a:ext cx="214385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 Math" pitchFamily="18" charset="0"/>
                <a:ea typeface="Cambria Math" pitchFamily="18" charset="0"/>
                <a:cs typeface="+mn-cs"/>
              </a:rPr>
              <a:t>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</p:txBody>
      </p:sp>
      <p:sp>
        <p:nvSpPr>
          <p:cNvPr id="10" name="Hexagon 9">
            <a:hlinkClick r:id="rId8" action="ppaction://hlinksldjump"/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4608232" y="2312126"/>
            <a:ext cx="2112608" cy="191806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 Math" pitchFamily="18" charset="0"/>
                <a:ea typeface="Cambria Math" pitchFamily="18" charset="0"/>
                <a:cs typeface="+mn-cs"/>
              </a:rPr>
              <a:t>4</a:t>
            </a:r>
          </a:p>
        </p:txBody>
      </p:sp>
      <p:sp>
        <p:nvSpPr>
          <p:cNvPr id="13" name="Hexagon 12">
            <a:hlinkClick r:id="rId9" action="ppaction://hlinksldjump"/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2939144" y="1418485"/>
            <a:ext cx="219456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 Math" pitchFamily="18" charset="0"/>
                <a:ea typeface="Cambria Math" pitchFamily="18" charset="0"/>
                <a:cs typeface="+mn-cs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7" y="3922646"/>
            <a:ext cx="1302137" cy="17438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72110" y="331919"/>
            <a:ext cx="586377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TRÒ CHƠI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68" y="5330050"/>
            <a:ext cx="1100762" cy="1527950"/>
          </a:xfrm>
          <a:prstGeom prst="rect">
            <a:avLst/>
          </a:prstGeom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10" y="5330050"/>
            <a:ext cx="1100762" cy="1527950"/>
          </a:xfrm>
          <a:prstGeom prst="rect">
            <a:avLst/>
          </a:prstGeom>
        </p:spPr>
      </p:pic>
      <p:pic>
        <p:nvPicPr>
          <p:cNvPr id="16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834" y="5330050"/>
            <a:ext cx="1100762" cy="1527950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867" y="5330050"/>
            <a:ext cx="1100762" cy="1527950"/>
          </a:xfrm>
          <a:prstGeom prst="rect">
            <a:avLst/>
          </a:prstGeom>
        </p:spPr>
      </p:pic>
      <p:pic>
        <p:nvPicPr>
          <p:cNvPr id="18" name="图片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00048"/>
            <a:ext cx="1050335" cy="1457953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17" y="5410733"/>
            <a:ext cx="1100762" cy="1527950"/>
          </a:xfrm>
          <a:prstGeom prst="rect">
            <a:avLst/>
          </a:prstGeom>
        </p:spPr>
      </p:pic>
      <p:pic>
        <p:nvPicPr>
          <p:cNvPr id="20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999571" y="-870502"/>
            <a:ext cx="457200" cy="6096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659" y="2349383"/>
            <a:ext cx="692944" cy="80962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19693" y="1178725"/>
            <a:ext cx="600075" cy="819150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9479" y="2323741"/>
            <a:ext cx="492919" cy="68580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9786" y="2974648"/>
            <a:ext cx="457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21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6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BodoniH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04266" y="37012"/>
            <a:ext cx="5952052" cy="995032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n-cs"/>
              </a:rPr>
              <a:t>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+mn-cs"/>
              </a:rPr>
              <a:t>                      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38" y="1"/>
            <a:ext cx="1622051" cy="2162735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 bwMode="auto">
          <a:xfrm>
            <a:off x="651758" y="89414"/>
            <a:ext cx="927599" cy="48166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wrap="square" lIns="91438" tIns="45719" rIns="91438" bIns="45719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</a:p>
        </p:txBody>
      </p:sp>
      <p:pic>
        <p:nvPicPr>
          <p:cNvPr id="54" name="Picture 5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/>
          <a:srcRect l="14807" t="28545" r="36145" b="18756"/>
          <a:stretch/>
        </p:blipFill>
        <p:spPr>
          <a:xfrm>
            <a:off x="8200039" y="5511982"/>
            <a:ext cx="943961" cy="1346018"/>
          </a:xfrm>
          <a:prstGeom prst="rect">
            <a:avLst/>
          </a:prstGeom>
        </p:spPr>
      </p:pic>
      <p:sp>
        <p:nvSpPr>
          <p:cNvPr id="56" name="Oval 22"/>
          <p:cNvSpPr>
            <a:spLocks noChangeArrowheads="1"/>
          </p:cNvSpPr>
          <p:nvPr/>
        </p:nvSpPr>
        <p:spPr bwMode="auto">
          <a:xfrm>
            <a:off x="593923" y="1676400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57" name="AutoShape 34"/>
          <p:cNvSpPr>
            <a:spLocks noChangeArrowheads="1"/>
          </p:cNvSpPr>
          <p:nvPr/>
        </p:nvSpPr>
        <p:spPr bwMode="auto">
          <a:xfrm>
            <a:off x="221863" y="1143000"/>
            <a:ext cx="1314450" cy="7620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Oval 21"/>
          <p:cNvSpPr>
            <a:spLocks noChangeArrowheads="1"/>
          </p:cNvSpPr>
          <p:nvPr/>
        </p:nvSpPr>
        <p:spPr bwMode="auto">
          <a:xfrm>
            <a:off x="587491" y="2747191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B</a:t>
            </a:r>
          </a:p>
        </p:txBody>
      </p:sp>
      <p:sp>
        <p:nvSpPr>
          <p:cNvPr id="59" name="AutoShape 31"/>
          <p:cNvSpPr>
            <a:spLocks noChangeArrowheads="1"/>
          </p:cNvSpPr>
          <p:nvPr/>
        </p:nvSpPr>
        <p:spPr bwMode="auto">
          <a:xfrm>
            <a:off x="538794" y="2133600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Oval 23"/>
          <p:cNvSpPr>
            <a:spLocks noChangeArrowheads="1"/>
          </p:cNvSpPr>
          <p:nvPr/>
        </p:nvSpPr>
        <p:spPr bwMode="auto">
          <a:xfrm>
            <a:off x="579052" y="3973815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C</a:t>
            </a:r>
          </a:p>
        </p:txBody>
      </p:sp>
      <p:sp>
        <p:nvSpPr>
          <p:cNvPr id="61" name="AutoShape 32"/>
          <p:cNvSpPr>
            <a:spLocks noChangeArrowheads="1"/>
          </p:cNvSpPr>
          <p:nvPr/>
        </p:nvSpPr>
        <p:spPr bwMode="auto">
          <a:xfrm>
            <a:off x="609308" y="3288015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Oval 24"/>
          <p:cNvSpPr>
            <a:spLocks noChangeArrowheads="1"/>
          </p:cNvSpPr>
          <p:nvPr/>
        </p:nvSpPr>
        <p:spPr bwMode="auto">
          <a:xfrm>
            <a:off x="585120" y="5055291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D</a:t>
            </a:r>
          </a:p>
        </p:txBody>
      </p:sp>
      <p:sp>
        <p:nvSpPr>
          <p:cNvPr id="63" name="AutoShape 33"/>
          <p:cNvSpPr>
            <a:spLocks noChangeArrowheads="1"/>
          </p:cNvSpPr>
          <p:nvPr/>
        </p:nvSpPr>
        <p:spPr bwMode="auto">
          <a:xfrm>
            <a:off x="756570" y="4434694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2694" y="1720334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6494" y="2769291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966494" y="3978198"/>
            <a:ext cx="7572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990600" y="5121325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57" grpId="0" animBg="1"/>
      <p:bldP spid="59" grpId="0" animBg="1"/>
      <p:bldP spid="61" grpId="0" animBg="1"/>
      <p:bldP spid="6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082" y="3666728"/>
            <a:ext cx="2200752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8" y="484143"/>
            <a:ext cx="5989514" cy="328109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84810" y="4477872"/>
            <a:ext cx="1906120" cy="9129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A.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764450" y="5653555"/>
            <a:ext cx="2197949" cy="94750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chemeClr val="tx1"/>
              </a:solidFill>
              <a:latin typeface="Times" pitchFamily="18" charset="0"/>
              <a:cs typeface="Times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Cambria Math" pitchFamily="18" charset="0"/>
                <a:cs typeface="Times" pitchFamily="18" charset="0"/>
              </a:rPr>
              <a:t> </a:t>
            </a:r>
            <a:r>
              <a:rPr lang="en-US" sz="2800" dirty="0">
                <a:solidFill>
                  <a:schemeClr val="tx1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itchFamily="18" charset="0"/>
                <a:ea typeface="Cambria Math" pitchFamily="18" charset="0"/>
                <a:cs typeface="Times" pitchFamily="18" charset="0"/>
              </a:rPr>
              <a:t>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18" charset="0"/>
                <a:ea typeface="Cambria Math" pitchFamily="18" charset="0"/>
                <a:cs typeface="Times" pitchFamily="18" charset="0"/>
              </a:rPr>
              <a:t> 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421032" y="4310168"/>
            <a:ext cx="2102598" cy="10806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C.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92" y="3923664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481545" y="5583605"/>
            <a:ext cx="2042085" cy="10174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D.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984861" y="449508"/>
            <a:ext cx="1199902" cy="715962"/>
          </a:xfrm>
          <a:solidFill>
            <a:srgbClr val="FFFF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kern="1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000" b="1" kern="1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2</a:t>
            </a: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/>
          <a:srcRect l="14807" t="28545" r="36145" b="18756"/>
          <a:stretch/>
        </p:blipFill>
        <p:spPr>
          <a:xfrm>
            <a:off x="4336676" y="5511982"/>
            <a:ext cx="943961" cy="1346018"/>
          </a:xfrm>
          <a:prstGeom prst="rect">
            <a:avLst/>
          </a:prstGeom>
        </p:spPr>
      </p:pic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1764451" y="5893406"/>
            <a:ext cx="420312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B</a:t>
            </a:r>
          </a:p>
        </p:txBody>
      </p:sp>
      <p:sp>
        <p:nvSpPr>
          <p:cNvPr id="20" name="AutoShape 34"/>
          <p:cNvSpPr>
            <a:spLocks noChangeArrowheads="1"/>
          </p:cNvSpPr>
          <p:nvPr/>
        </p:nvSpPr>
        <p:spPr bwMode="auto">
          <a:xfrm>
            <a:off x="1628775" y="5202605"/>
            <a:ext cx="1314450" cy="7620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1777796" y="4694560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26" name="AutoShape 31"/>
          <p:cNvSpPr>
            <a:spLocks noChangeArrowheads="1"/>
          </p:cNvSpPr>
          <p:nvPr/>
        </p:nvSpPr>
        <p:spPr bwMode="auto">
          <a:xfrm>
            <a:off x="1628775" y="4038600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5448459" y="4611829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C</a:t>
            </a:r>
          </a:p>
        </p:txBody>
      </p: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5421032" y="3967268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517039" y="5839737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D</a:t>
            </a:r>
          </a:p>
        </p:txBody>
      </p:sp>
      <p:sp>
        <p:nvSpPr>
          <p:cNvPr id="32" name="AutoShape 31"/>
          <p:cNvSpPr>
            <a:spLocks noChangeArrowheads="1"/>
          </p:cNvSpPr>
          <p:nvPr/>
        </p:nvSpPr>
        <p:spPr bwMode="auto">
          <a:xfrm>
            <a:off x="5434887" y="5202439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70" y="398416"/>
            <a:ext cx="2143125" cy="2857500"/>
          </a:xfrm>
          <a:prstGeom prst="rect">
            <a:avLst/>
          </a:prstGeom>
        </p:spPr>
      </p:pic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30" name="Oval 13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34" name="Oval 15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39" name="Oval 20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40" name="Oval 21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41" name="Oval 22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44" name="Oval 25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13</a:t>
            </a:r>
          </a:p>
        </p:txBody>
      </p:sp>
      <p:sp>
        <p:nvSpPr>
          <p:cNvPr id="45" name="Oval 26"/>
          <p:cNvSpPr>
            <a:spLocks noChangeArrowheads="1"/>
          </p:cNvSpPr>
          <p:nvPr/>
        </p:nvSpPr>
        <p:spPr bwMode="auto">
          <a:xfrm>
            <a:off x="7614386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14</a:t>
            </a:r>
          </a:p>
        </p:txBody>
      </p:sp>
      <p:sp>
        <p:nvSpPr>
          <p:cNvPr id="46" name="Oval 27"/>
          <p:cNvSpPr>
            <a:spLocks noChangeArrowheads="1"/>
          </p:cNvSpPr>
          <p:nvPr/>
        </p:nvSpPr>
        <p:spPr bwMode="auto">
          <a:xfrm>
            <a:off x="7403335" y="152400"/>
            <a:ext cx="1740665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15</a:t>
            </a:r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403335" y="152400"/>
            <a:ext cx="1740665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6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BodoniH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609600"/>
            <a:ext cx="34339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074261" y="1210692"/>
            <a:ext cx="48693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MNP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MNP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762948"/>
              </p:ext>
            </p:extLst>
          </p:nvPr>
        </p:nvGraphicFramePr>
        <p:xfrm>
          <a:off x="2425132" y="4398287"/>
          <a:ext cx="62547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28600" imgH="431640" progId="Equation.DSMT4">
                  <p:embed/>
                </p:oleObj>
              </mc:Choice>
              <mc:Fallback>
                <p:oleObj name="Equation" r:id="rId10" imgW="228600" imgH="4316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132" y="4398287"/>
                        <a:ext cx="62547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011968"/>
              </p:ext>
            </p:extLst>
          </p:nvPr>
        </p:nvGraphicFramePr>
        <p:xfrm>
          <a:off x="2323807" y="5511982"/>
          <a:ext cx="1736725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34680" imgH="431640" progId="Equation.DSMT4">
                  <p:embed/>
                </p:oleObj>
              </mc:Choice>
              <mc:Fallback>
                <p:oleObj name="Equation" r:id="rId12" imgW="634680" imgH="4316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3807" y="5511982"/>
                        <a:ext cx="1736725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529686"/>
              </p:ext>
            </p:extLst>
          </p:nvPr>
        </p:nvGraphicFramePr>
        <p:xfrm>
          <a:off x="6054818" y="4568967"/>
          <a:ext cx="8350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60" imgH="203040" progId="Equation.DSMT4">
                  <p:embed/>
                </p:oleObj>
              </mc:Choice>
              <mc:Fallback>
                <p:oleObj name="Equation" r:id="rId14" imgW="304560" imgH="20304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818" y="4568967"/>
                        <a:ext cx="8350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248431"/>
              </p:ext>
            </p:extLst>
          </p:nvPr>
        </p:nvGraphicFramePr>
        <p:xfrm>
          <a:off x="6102032" y="5860374"/>
          <a:ext cx="4873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480" imgH="177480" progId="Equation.DSMT4">
                  <p:embed/>
                </p:oleObj>
              </mc:Choice>
              <mc:Fallback>
                <p:oleObj name="Equation" r:id="rId16" imgW="177480" imgH="177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032" y="5860374"/>
                        <a:ext cx="487363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33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8" grpId="0" animBg="1"/>
      <p:bldP spid="32" grpId="0" animBg="1"/>
      <p:bldP spid="29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4" name="Oval 12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3568" name="Oval 16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23570" name="Oval 18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23571" name="Oval 19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23573" name="Oval 21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23574" name="Oval 22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23576" name="Oval 24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23577" name="Oval 25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13</a:t>
            </a:r>
          </a:p>
        </p:txBody>
      </p:sp>
      <p:sp>
        <p:nvSpPr>
          <p:cNvPr id="23578" name="Oval 26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14</a:t>
            </a:r>
          </a:p>
        </p:txBody>
      </p:sp>
      <p:sp>
        <p:nvSpPr>
          <p:cNvPr id="23579" name="Oval 27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15</a:t>
            </a:r>
          </a:p>
        </p:txBody>
      </p:sp>
      <p:sp>
        <p:nvSpPr>
          <p:cNvPr id="23580" name="Oval 28"/>
          <p:cNvSpPr>
            <a:spLocks noChangeArrowheads="1"/>
          </p:cNvSpPr>
          <p:nvPr/>
        </p:nvSpPr>
        <p:spPr bwMode="auto">
          <a:xfrm>
            <a:off x="6858000" y="152400"/>
            <a:ext cx="1828800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6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BodoniH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504266" y="37012"/>
            <a:ext cx="5952052" cy="133458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Cambria Math" pitchFamily="18" charset="0"/>
                <a:cs typeface="Times" pitchFamily="18" charset="0"/>
              </a:rPr>
              <a:t>                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itchFamily="18" charset="0"/>
                <a:ea typeface="Cambria Math" pitchFamily="18" charset="0"/>
                <a:cs typeface="Times" pitchFamily="18" charset="0"/>
              </a:rPr>
              <a:t>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9" y="-149783"/>
            <a:ext cx="1622051" cy="2162735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 bwMode="auto">
          <a:xfrm>
            <a:off x="139201" y="184666"/>
            <a:ext cx="927599" cy="48166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vert="horz" wrap="square" lIns="91438" tIns="45719" rIns="91438" bIns="45719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</p:txBody>
      </p:sp>
      <p:pic>
        <p:nvPicPr>
          <p:cNvPr id="54" name="Picture 5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/>
          <a:srcRect l="14807" t="28545" r="36145" b="18756"/>
          <a:stretch/>
        </p:blipFill>
        <p:spPr>
          <a:xfrm>
            <a:off x="8200039" y="5503991"/>
            <a:ext cx="943961" cy="1346018"/>
          </a:xfrm>
          <a:prstGeom prst="rect">
            <a:avLst/>
          </a:prstGeom>
        </p:spPr>
      </p:pic>
      <p:sp>
        <p:nvSpPr>
          <p:cNvPr id="56" name="Oval 22"/>
          <p:cNvSpPr>
            <a:spLocks noChangeArrowheads="1"/>
          </p:cNvSpPr>
          <p:nvPr/>
        </p:nvSpPr>
        <p:spPr bwMode="auto">
          <a:xfrm>
            <a:off x="395871" y="1828800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57" name="AutoShape 34"/>
          <p:cNvSpPr>
            <a:spLocks noChangeArrowheads="1"/>
          </p:cNvSpPr>
          <p:nvPr/>
        </p:nvSpPr>
        <p:spPr bwMode="auto">
          <a:xfrm>
            <a:off x="567321" y="1371600"/>
            <a:ext cx="1314450" cy="7620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Oval 21"/>
          <p:cNvSpPr>
            <a:spLocks noChangeArrowheads="1"/>
          </p:cNvSpPr>
          <p:nvPr/>
        </p:nvSpPr>
        <p:spPr bwMode="auto">
          <a:xfrm>
            <a:off x="389439" y="2713007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B</a:t>
            </a:r>
          </a:p>
        </p:txBody>
      </p:sp>
      <p:sp>
        <p:nvSpPr>
          <p:cNvPr id="59" name="AutoShape 31"/>
          <p:cNvSpPr>
            <a:spLocks noChangeArrowheads="1"/>
          </p:cNvSpPr>
          <p:nvPr/>
        </p:nvSpPr>
        <p:spPr bwMode="auto">
          <a:xfrm>
            <a:off x="381000" y="2162736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Oval 23"/>
          <p:cNvSpPr>
            <a:spLocks noChangeArrowheads="1"/>
          </p:cNvSpPr>
          <p:nvPr/>
        </p:nvSpPr>
        <p:spPr bwMode="auto">
          <a:xfrm>
            <a:off x="381000" y="3939631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C</a:t>
            </a:r>
          </a:p>
        </p:txBody>
      </p:sp>
      <p:sp>
        <p:nvSpPr>
          <p:cNvPr id="61" name="AutoShape 32"/>
          <p:cNvSpPr>
            <a:spLocks noChangeArrowheads="1"/>
          </p:cNvSpPr>
          <p:nvPr/>
        </p:nvSpPr>
        <p:spPr bwMode="auto">
          <a:xfrm>
            <a:off x="381000" y="3276600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Oval 24"/>
          <p:cNvSpPr>
            <a:spLocks noChangeArrowheads="1"/>
          </p:cNvSpPr>
          <p:nvPr/>
        </p:nvSpPr>
        <p:spPr bwMode="auto">
          <a:xfrm>
            <a:off x="387068" y="5021107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D</a:t>
            </a:r>
          </a:p>
        </p:txBody>
      </p:sp>
      <p:sp>
        <p:nvSpPr>
          <p:cNvPr id="63" name="AutoShape 33"/>
          <p:cNvSpPr>
            <a:spLocks noChangeArrowheads="1"/>
          </p:cNvSpPr>
          <p:nvPr/>
        </p:nvSpPr>
        <p:spPr bwMode="auto">
          <a:xfrm>
            <a:off x="381000" y="4412040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5430" y="1777425"/>
            <a:ext cx="7606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337" y="2691825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834825"/>
            <a:ext cx="7276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4754940"/>
            <a:ext cx="7268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78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  <p:bldP spid="23572" grpId="0" animBg="1"/>
      <p:bldP spid="23573" grpId="0" animBg="1"/>
      <p:bldP spid="23574" grpId="0" animBg="1"/>
      <p:bldP spid="23575" grpId="0" animBg="1"/>
      <p:bldP spid="23576" grpId="0" animBg="1"/>
      <p:bldP spid="23577" grpId="0" animBg="1"/>
      <p:bldP spid="23578" grpId="0" animBg="1"/>
      <p:bldP spid="23579" grpId="0" animBg="1"/>
      <p:bldP spid="23580" grpId="0" animBg="1"/>
      <p:bldP spid="57" grpId="0" animBg="1"/>
      <p:bldP spid="59" grpId="0" animBg="1"/>
      <p:bldP spid="61" grpId="0" animBg="1"/>
      <p:bldP spid="6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082" y="3666728"/>
            <a:ext cx="2200752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01706" y="255545"/>
            <a:ext cx="5989514" cy="2877621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24000" y="3962400"/>
            <a:ext cx="2602005" cy="9607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A.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637088" y="5796069"/>
            <a:ext cx="1977194" cy="60511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B     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itchFamily="18" charset="0"/>
                <a:ea typeface="Cambria Math" pitchFamily="18" charset="0"/>
                <a:cs typeface="Times" pitchFamily="18" charset="0"/>
              </a:rPr>
              <a:t>   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410200" y="4037960"/>
            <a:ext cx="2841122" cy="885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C.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481545" y="5583605"/>
            <a:ext cx="2042085" cy="8418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" pitchFamily="18" charset="0"/>
              </a:rPr>
              <a:t>D. </a:t>
            </a:r>
            <a:r>
              <a:rPr lang="en-US" sz="2800" b="1" dirty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Times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393574" y="152400"/>
            <a:ext cx="1423796" cy="715962"/>
          </a:xfrm>
          <a:solidFill>
            <a:srgbClr val="FFFF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b="1" kern="120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000" b="1" kern="12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000" b="1" kern="1200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Picture 1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/>
          <a:srcRect l="14807" t="28545" r="36145" b="18756"/>
          <a:stretch/>
        </p:blipFill>
        <p:spPr>
          <a:xfrm>
            <a:off x="4377017" y="5511982"/>
            <a:ext cx="943961" cy="134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62" y="753036"/>
            <a:ext cx="2143125" cy="2857500"/>
          </a:xfrm>
          <a:prstGeom prst="rect">
            <a:avLst/>
          </a:prstGeom>
        </p:spPr>
      </p:pic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0</a:t>
            </a:r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8" name="Oval 17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5</a:t>
            </a:r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6</a:t>
            </a: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7</a:t>
            </a:r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8</a:t>
            </a:r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9</a:t>
            </a: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10</a:t>
            </a:r>
          </a:p>
        </p:txBody>
      </p:sp>
      <p:sp>
        <p:nvSpPr>
          <p:cNvPr id="34" name="Oval 23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11</a:t>
            </a: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12</a:t>
            </a:r>
          </a:p>
        </p:txBody>
      </p:sp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13</a:t>
            </a:r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7553875" y="152400"/>
            <a:ext cx="1371600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14</a:t>
            </a: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7328214" y="152400"/>
            <a:ext cx="1815786" cy="175260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.VnBodoniH" pitchFamily="34" charset="0"/>
                <a:ea typeface="+mn-ea"/>
                <a:cs typeface="Arial" pitchFamily="34" charset="0"/>
              </a:rPr>
              <a:t>15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7328214" y="152400"/>
            <a:ext cx="1815786" cy="1752600"/>
          </a:xfrm>
          <a:prstGeom prst="ellips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6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.VnBodoniH" pitchFamily="34" charset="0"/>
              <a:ea typeface="+mn-ea"/>
              <a:cs typeface="Arial" pitchFamily="34" charset="0"/>
            </a:endParaRPr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1645920" y="5880343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B</a:t>
            </a:r>
          </a:p>
        </p:txBody>
      </p:sp>
      <p:sp>
        <p:nvSpPr>
          <p:cNvPr id="41" name="AutoShape 34"/>
          <p:cNvSpPr>
            <a:spLocks noChangeArrowheads="1"/>
          </p:cNvSpPr>
          <p:nvPr/>
        </p:nvSpPr>
        <p:spPr bwMode="auto">
          <a:xfrm>
            <a:off x="3217689" y="5611906"/>
            <a:ext cx="1314450" cy="7620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526784" y="4095717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A</a:t>
            </a:r>
          </a:p>
        </p:txBody>
      </p:sp>
      <p:sp>
        <p:nvSpPr>
          <p:cNvPr id="43" name="AutoShape 31"/>
          <p:cNvSpPr>
            <a:spLocks noChangeArrowheads="1"/>
          </p:cNvSpPr>
          <p:nvPr/>
        </p:nvSpPr>
        <p:spPr bwMode="auto">
          <a:xfrm>
            <a:off x="1512929" y="3472262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437627" y="4171917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C</a:t>
            </a:r>
          </a:p>
        </p:txBody>
      </p:sp>
      <p:sp>
        <p:nvSpPr>
          <p:cNvPr id="45" name="AutoShape 31"/>
          <p:cNvSpPr>
            <a:spLocks noChangeArrowheads="1"/>
          </p:cNvSpPr>
          <p:nvPr/>
        </p:nvSpPr>
        <p:spPr bwMode="auto">
          <a:xfrm>
            <a:off x="5359562" y="3453179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5517039" y="5839737"/>
            <a:ext cx="342900" cy="4572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itchFamily="34" charset="0"/>
              </a:rPr>
              <a:t>D</a:t>
            </a:r>
          </a:p>
        </p:txBody>
      </p:sp>
      <p:sp>
        <p:nvSpPr>
          <p:cNvPr id="47" name="AutoShape 31"/>
          <p:cNvSpPr>
            <a:spLocks noChangeArrowheads="1"/>
          </p:cNvSpPr>
          <p:nvPr/>
        </p:nvSpPr>
        <p:spPr bwMode="auto">
          <a:xfrm>
            <a:off x="6984497" y="5891478"/>
            <a:ext cx="1314450" cy="685800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378618"/>
              </p:ext>
            </p:extLst>
          </p:nvPr>
        </p:nvGraphicFramePr>
        <p:xfrm>
          <a:off x="2006367" y="5839737"/>
          <a:ext cx="15017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58720" imgH="228600" progId="Equation.DSMT4">
                  <p:embed/>
                </p:oleObj>
              </mc:Choice>
              <mc:Fallback>
                <p:oleObj name="Equation" r:id="rId10" imgW="558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6367" y="5839737"/>
                        <a:ext cx="150177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442073" y="8382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tam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A’B’C’.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600" dirty="0">
              <a:solidFill>
                <a:srgbClr val="C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3061290"/>
              </p:ext>
            </p:extLst>
          </p:nvPr>
        </p:nvGraphicFramePr>
        <p:xfrm>
          <a:off x="5879392" y="3935812"/>
          <a:ext cx="2356715" cy="92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160" imgH="431640" progId="Equation.DSMT4">
                  <p:embed/>
                </p:oleObj>
              </mc:Choice>
              <mc:Fallback>
                <p:oleObj name="Equation" r:id="rId12" imgW="965160" imgH="43164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392" y="3935812"/>
                        <a:ext cx="2356715" cy="929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595001"/>
              </p:ext>
            </p:extLst>
          </p:nvPr>
        </p:nvGraphicFramePr>
        <p:xfrm>
          <a:off x="1897393" y="3935812"/>
          <a:ext cx="2277171" cy="92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41120" imgH="431640" progId="Equation.DSMT4">
                  <p:embed/>
                </p:oleObj>
              </mc:Choice>
              <mc:Fallback>
                <p:oleObj name="Equation" r:id="rId14" imgW="1041120" imgH="43164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393" y="3935812"/>
                        <a:ext cx="2277171" cy="9294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783189"/>
              </p:ext>
            </p:extLst>
          </p:nvPr>
        </p:nvGraphicFramePr>
        <p:xfrm>
          <a:off x="5943600" y="5715000"/>
          <a:ext cx="12620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69800" imgH="215640" progId="Equation.DSMT4">
                  <p:embed/>
                </p:oleObj>
              </mc:Choice>
              <mc:Fallback>
                <p:oleObj name="Equation" r:id="rId16" imgW="469800" imgH="215640" progId="Equation.DSMT4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715000"/>
                        <a:ext cx="126206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685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" presetClass="exit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" presetClass="exit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" presetClass="exit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" presetClass="exit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" presetClass="exit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" presetClass="exit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3" grpId="0" animBg="1"/>
      <p:bldP spid="45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601212"/>
            <a:ext cx="800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65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2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189288" y="520700"/>
            <a:ext cx="2882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66"/>
                </a:solidFill>
              </a:rPr>
              <a:t>HÌNH HỌC 8</a:t>
            </a:r>
            <a:endParaRPr lang="en-GB" sz="3600" b="1">
              <a:solidFill>
                <a:srgbClr val="FF0066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625725" y="1416050"/>
            <a:ext cx="3886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333399"/>
                </a:solidFill>
              </a:rPr>
              <a:t>TIẾT PPCT:…… </a:t>
            </a:r>
            <a:endParaRPr lang="en-GB" sz="3600" b="1" dirty="0">
              <a:solidFill>
                <a:srgbClr val="333399"/>
              </a:solidFill>
            </a:endParaRPr>
          </a:p>
        </p:txBody>
      </p:sp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1014412" y="2209800"/>
            <a:ext cx="7443787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09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CHƯƠNG 8: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HÌNH ĐỒNG DẠNG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1:  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TAM GIÁC ĐỒNG DẠNG</a:t>
            </a:r>
          </a:p>
        </p:txBody>
      </p:sp>
    </p:spTree>
    <p:extLst>
      <p:ext uri="{BB962C8B-B14F-4D97-AF65-F5344CB8AC3E}">
        <p14:creationId xmlns:p14="http://schemas.microsoft.com/office/powerpoint/2010/main" val="134044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537121"/>
              </p:ext>
            </p:extLst>
          </p:nvPr>
        </p:nvGraphicFramePr>
        <p:xfrm>
          <a:off x="609600" y="838200"/>
          <a:ext cx="8077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209524" imgH="2695951" progId="Paint.Picture">
                  <p:embed/>
                </p:oleObj>
              </mc:Choice>
              <mc:Fallback>
                <p:oleObj name="Bitmap Image" r:id="rId2" imgW="10209524" imgH="269595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8200"/>
                        <a:ext cx="8077200" cy="2819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19460" y="457200"/>
            <a:ext cx="418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02:40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02:30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02:00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01:50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01:49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01:48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01:47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01:46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01:45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01:44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01:43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01:42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01:41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01:40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01:39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01:38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01:37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01:36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01:35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01:33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01:32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01:31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01:30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01:29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01:28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01:27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01:26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01:25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01:24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01:23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01:22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01:21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01:20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01:19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01:18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01:17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01:16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01:15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01:14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01:13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01:12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01:11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01:10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01:09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01:08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01:07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01:06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01:05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01:04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01:03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01:02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01:01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01:00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00:59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00:58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00:57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00:56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00:55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00:54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00:53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00:52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00:51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00:50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00:49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00:48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00:47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00:46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00:45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00:44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00:43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00:42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00:41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00:40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00:39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00:38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00:37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00:36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00:35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00:34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00:33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00:32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00:31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00:30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00:29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00:28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00:27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00:26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00:25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00:24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00:23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00:22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00:21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00:20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00:19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00:18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00:17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00:16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00:15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00:14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00:13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00:12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00:11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00:10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00:09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00:08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00:07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00:06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00:05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00:04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00:03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00:02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5831206" y="4366792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00:01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5793731" y="4349304"/>
            <a:ext cx="1217951" cy="568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00:00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5907406" y="5010090"/>
            <a:ext cx="133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Thời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gian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2362200" y="4267200"/>
            <a:ext cx="3202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7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2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2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9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9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210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220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230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40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250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70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90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300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310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320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330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340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60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70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80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90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400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410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440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450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460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70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80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90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520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530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540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550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560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70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80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90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600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610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620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630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640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660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70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80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90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700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710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720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730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740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750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760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70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80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90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/>
      <p:bldP spid="1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710199"/>
              </p:ext>
            </p:extLst>
          </p:nvPr>
        </p:nvGraphicFramePr>
        <p:xfrm>
          <a:off x="609600" y="838200"/>
          <a:ext cx="8077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209524" imgH="2695951" progId="Paint.Picture">
                  <p:embed/>
                </p:oleObj>
              </mc:Choice>
              <mc:Fallback>
                <p:oleObj name="Bitmap Image" r:id="rId2" imgW="10209524" imgH="269595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8200"/>
                        <a:ext cx="8077200" cy="2819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85800" y="350520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666143"/>
              </p:ext>
            </p:extLst>
          </p:nvPr>
        </p:nvGraphicFramePr>
        <p:xfrm>
          <a:off x="1641475" y="3733800"/>
          <a:ext cx="46831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800" imgH="241300" progId="Equation.DSMT4">
                  <p:embed/>
                </p:oleObj>
              </mc:Choice>
              <mc:Fallback>
                <p:oleObj name="Equation" r:id="rId4" imgW="1701800" imgH="2413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3733800"/>
                        <a:ext cx="468312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367322"/>
              </p:ext>
            </p:extLst>
          </p:nvPr>
        </p:nvGraphicFramePr>
        <p:xfrm>
          <a:off x="560388" y="4310063"/>
          <a:ext cx="2392362" cy="113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444240" progId="Equation.DSMT4">
                  <p:embed/>
                </p:oleObj>
              </mc:Choice>
              <mc:Fallback>
                <p:oleObj name="Equation" r:id="rId6" imgW="939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4310063"/>
                        <a:ext cx="2392362" cy="113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941968"/>
              </p:ext>
            </p:extLst>
          </p:nvPr>
        </p:nvGraphicFramePr>
        <p:xfrm>
          <a:off x="3078163" y="4383088"/>
          <a:ext cx="24701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444240" progId="Equation.DSMT4">
                  <p:embed/>
                </p:oleObj>
              </mc:Choice>
              <mc:Fallback>
                <p:oleObj name="Equation" r:id="rId8" imgW="939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8163" y="4383088"/>
                        <a:ext cx="2470150" cy="116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407108"/>
              </p:ext>
            </p:extLst>
          </p:nvPr>
        </p:nvGraphicFramePr>
        <p:xfrm>
          <a:off x="5880100" y="4327525"/>
          <a:ext cx="27717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15920" imgH="444240" progId="Equation.DSMT4">
                  <p:embed/>
                </p:oleObj>
              </mc:Choice>
              <mc:Fallback>
                <p:oleObj name="Equation" r:id="rId10" imgW="101592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4327525"/>
                        <a:ext cx="27717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829073"/>
              </p:ext>
            </p:extLst>
          </p:nvPr>
        </p:nvGraphicFramePr>
        <p:xfrm>
          <a:off x="1219200" y="4419600"/>
          <a:ext cx="4538663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39880" imgH="406080" progId="Equation.DSMT4">
                  <p:embed/>
                </p:oleObj>
              </mc:Choice>
              <mc:Fallback>
                <p:oleObj name="Equation" r:id="rId12" imgW="1739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4419600"/>
                        <a:ext cx="4538663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674976" y="5704582"/>
            <a:ext cx="80118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Ta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nói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tam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vậy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tam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đồng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khi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9460" y="457200"/>
            <a:ext cx="418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2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457200"/>
            <a:ext cx="4185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990600" y="1524000"/>
            <a:ext cx="7600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 A’B’C’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gọi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là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đồng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dạng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với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ABC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nếu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 </a:t>
            </a:r>
            <a:endParaRPr lang="en-US" altLang="en-US" sz="3200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1358330"/>
              </p:ext>
            </p:extLst>
          </p:nvPr>
        </p:nvGraphicFramePr>
        <p:xfrm>
          <a:off x="1793875" y="2133600"/>
          <a:ext cx="46831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01800" imgH="241300" progId="Equation.DSMT4">
                  <p:embed/>
                </p:oleObj>
              </mc:Choice>
              <mc:Fallback>
                <p:oleObj name="Equation" r:id="rId2" imgW="1701800" imgH="2413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5" y="2133600"/>
                        <a:ext cx="468312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851141"/>
              </p:ext>
            </p:extLst>
          </p:nvPr>
        </p:nvGraphicFramePr>
        <p:xfrm>
          <a:off x="2335213" y="2743200"/>
          <a:ext cx="337978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280" imgH="406080" progId="Equation.DSMT4">
                  <p:embed/>
                </p:oleObj>
              </mc:Choice>
              <mc:Fallback>
                <p:oleObj name="Equation" r:id="rId4" imgW="1295280" imgH="40608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2743200"/>
                        <a:ext cx="3379787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 Box 44"/>
          <p:cNvSpPr txBox="1">
            <a:spLocks noChangeArrowheads="1"/>
          </p:cNvSpPr>
          <p:nvPr/>
        </p:nvSpPr>
        <p:spPr bwMode="auto">
          <a:xfrm>
            <a:off x="5181600" y="4749225"/>
            <a:ext cx="44937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gọi là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 số đồng dạng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26704" y="3810000"/>
            <a:ext cx="115318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ClrTx/>
              <a:buSzTx/>
              <a:buFontTx/>
              <a:buChar char="-"/>
            </a:pPr>
            <a:r>
              <a:rPr lang="en-US" altLang="vi-VN" sz="3200" b="1" u="sng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vi-VN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u="sng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A’</a:t>
            </a:r>
            <a:r>
              <a:rPr lang="en-US" altLang="vi-VN" sz="32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B’</a:t>
            </a:r>
            <a:r>
              <a:rPr lang="en-US" altLang="vi-V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C’ </a:t>
            </a:r>
            <a:r>
              <a:rPr lang="en-US" altLang="vi-VN" sz="3200" b="1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vi-VN" sz="32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vi-VN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327" y="4565650"/>
            <a:ext cx="4717473" cy="9969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</p:spTree>
    <p:extLst>
      <p:ext uri="{BB962C8B-B14F-4D97-AF65-F5344CB8AC3E}">
        <p14:creationId xmlns:p14="http://schemas.microsoft.com/office/powerpoint/2010/main" val="42717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13072"/>
              </p:ext>
            </p:extLst>
          </p:nvPr>
        </p:nvGraphicFramePr>
        <p:xfrm>
          <a:off x="609600" y="838200"/>
          <a:ext cx="8077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0209524" imgH="2695951" progId="Paint.Picture">
                  <p:embed/>
                </p:oleObj>
              </mc:Choice>
              <mc:Fallback>
                <p:oleObj name="Bitmap Image" r:id="rId2" imgW="10209524" imgH="269595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8200"/>
                        <a:ext cx="8077200" cy="2819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85800" y="3505200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183317"/>
              </p:ext>
            </p:extLst>
          </p:nvPr>
        </p:nvGraphicFramePr>
        <p:xfrm>
          <a:off x="1641475" y="3733800"/>
          <a:ext cx="46831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800" imgH="241300" progId="Equation.DSMT4">
                  <p:embed/>
                </p:oleObj>
              </mc:Choice>
              <mc:Fallback>
                <p:oleObj name="Equation" r:id="rId4" imgW="1701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3733800"/>
                        <a:ext cx="468312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634893"/>
              </p:ext>
            </p:extLst>
          </p:nvPr>
        </p:nvGraphicFramePr>
        <p:xfrm>
          <a:off x="1491343" y="4578350"/>
          <a:ext cx="4538663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06080" progId="Equation.DSMT4">
                  <p:embed/>
                </p:oleObj>
              </mc:Choice>
              <mc:Fallback>
                <p:oleObj name="Equation" r:id="rId6" imgW="17398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1343" y="4578350"/>
                        <a:ext cx="4538663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19460" y="457200"/>
            <a:ext cx="418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110003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(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64)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514" y="1684807"/>
            <a:ext cx="8265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A’B’C’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27620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171" y="3352800"/>
            <a:ext cx="752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A’B’C’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053786"/>
              </p:ext>
            </p:extLst>
          </p:nvPr>
        </p:nvGraphicFramePr>
        <p:xfrm>
          <a:off x="2369126" y="3972211"/>
          <a:ext cx="3193473" cy="101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73120" imgH="507960" progId="Equation.DSMT4">
                  <p:embed/>
                </p:oleObj>
              </mc:Choice>
              <mc:Fallback>
                <p:oleObj name="Equation" r:id="rId8" imgW="1473120" imgH="50796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9126" y="3972211"/>
                        <a:ext cx="3193473" cy="101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</p:spTree>
    <p:extLst>
      <p:ext uri="{BB962C8B-B14F-4D97-AF65-F5344CB8AC3E}">
        <p14:creationId xmlns:p14="http://schemas.microsoft.com/office/powerpoint/2010/main" val="25055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634425"/>
            <a:ext cx="418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8194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352800"/>
            <a:ext cx="4966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a)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MNP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171718"/>
              </p:ext>
            </p:extLst>
          </p:nvPr>
        </p:nvGraphicFramePr>
        <p:xfrm>
          <a:off x="1781175" y="3948113"/>
          <a:ext cx="432117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6920" imgH="253800" progId="Equation.DSMT4">
                  <p:embed/>
                </p:oleObj>
              </mc:Choice>
              <mc:Fallback>
                <p:oleObj name="Equation" r:id="rId2" imgW="1726920" imgH="253800" progId="Equation.DSMT4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3948113"/>
                        <a:ext cx="432117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129191" y="4520625"/>
            <a:ext cx="48667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b)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MNP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97632"/>
              </p:ext>
            </p:extLst>
          </p:nvPr>
        </p:nvGraphicFramePr>
        <p:xfrm>
          <a:off x="1600200" y="5187950"/>
          <a:ext cx="3379787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5280" imgH="406080" progId="Equation.DSMT4">
                  <p:embed/>
                </p:oleObj>
              </mc:Choice>
              <mc:Fallback>
                <p:oleObj name="Equation" r:id="rId4" imgW="1295280" imgH="406080" progId="Equation.DSMT4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187950"/>
                        <a:ext cx="3379787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1249740"/>
            <a:ext cx="74755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Ví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dụ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2.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Cho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MNP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</a:p>
          <a:p>
            <a:pPr marL="514350" indent="-514350">
              <a:buAutoNum type="alphaLcParenR"/>
            </a:pP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altLang="vi-VN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arenR"/>
            </a:pP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Cho MN = 15cm, AB = 6cm.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39063"/>
              </p:ext>
            </p:extLst>
          </p:nvPr>
        </p:nvGraphicFramePr>
        <p:xfrm>
          <a:off x="7611239" y="2063750"/>
          <a:ext cx="795338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4560" imgH="406080" progId="Equation.DSMT4">
                  <p:embed/>
                </p:oleObj>
              </mc:Choice>
              <mc:Fallback>
                <p:oleObj name="Equation" r:id="rId6" imgW="304560" imgH="4060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1239" y="2063750"/>
                        <a:ext cx="795338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49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457200"/>
            <a:ext cx="418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3581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286000" y="3429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48919" y="3200400"/>
            <a:ext cx="5547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a) Do  AMN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ta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848069"/>
              </p:ext>
            </p:extLst>
          </p:nvPr>
        </p:nvGraphicFramePr>
        <p:xfrm>
          <a:off x="3925131" y="3740150"/>
          <a:ext cx="4471988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320" imgH="406080" progId="Equation.DSMT4">
                  <p:embed/>
                </p:oleObj>
              </mc:Choice>
              <mc:Fallback>
                <p:oleObj name="Equation" r:id="rId3" imgW="1714320" imgH="4060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131" y="3740150"/>
                        <a:ext cx="4471988" cy="106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721691"/>
              </p:ext>
            </p:extLst>
          </p:nvPr>
        </p:nvGraphicFramePr>
        <p:xfrm>
          <a:off x="3499682" y="4648200"/>
          <a:ext cx="1570037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507960" progId="Equation.DSMT4">
                  <p:embed/>
                </p:oleObj>
              </mc:Choice>
              <mc:Fallback>
                <p:oleObj name="Equation" r:id="rId5" imgW="723600" imgH="5079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9682" y="4648200"/>
                        <a:ext cx="1570037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769701" y="5587425"/>
            <a:ext cx="5463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b)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Vì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 AMN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32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825464"/>
              </p:ext>
            </p:extLst>
          </p:nvPr>
        </p:nvGraphicFramePr>
        <p:xfrm>
          <a:off x="4129919" y="6172200"/>
          <a:ext cx="35544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38000" imgH="266400" progId="Equation.DSMT4">
                  <p:embed/>
                </p:oleObj>
              </mc:Choice>
              <mc:Fallback>
                <p:oleObj name="Equation" r:id="rId7" imgW="1638000" imgH="266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919" y="6172200"/>
                        <a:ext cx="35544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394855" y="950655"/>
            <a:ext cx="82157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Thực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hành</a:t>
            </a:r>
            <a:r>
              <a:rPr lang="en-US" alt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1.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Quan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sát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hình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3,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cho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  <a:r>
              <a:rPr lang="en-US" altLang="vi-VN" sz="3200" dirty="0" err="1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biết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AMN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ea typeface="MS Mincho" pitchFamily="49" charset="-128"/>
                <a:cs typeface="Times New Roman" pitchFamily="18" charset="0"/>
                <a:sym typeface="Symbol" panose="05050102010706020507" pitchFamily="18" charset="2"/>
              </a:rPr>
              <a:t>∽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</a:t>
            </a:r>
            <a:r>
              <a:rPr lang="en-US" altLang="vi-VN" sz="3200" dirty="0">
                <a:latin typeface="Times New Roman" pitchFamily="18" charset="0"/>
                <a:cs typeface="Times New Roman" pitchFamily="18" charset="0"/>
              </a:rPr>
              <a:t>ABC</a:t>
            </a:r>
          </a:p>
          <a:p>
            <a:pPr marL="514350" indent="-514350">
              <a:buAutoNum type="alphaL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LcParenR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-1261174" y="55602"/>
            <a:ext cx="1166634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TIẾT 1- </a:t>
            </a:r>
            <a:r>
              <a:rPr lang="en-US" altLang="vi-VN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vi-VN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TAM GIÁC ĐỒNG DẠNG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123465"/>
              </p:ext>
            </p:extLst>
          </p:nvPr>
        </p:nvGraphicFramePr>
        <p:xfrm>
          <a:off x="1866900" y="2881745"/>
          <a:ext cx="12684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3920" imgH="266400" progId="Equation.DSMT4">
                  <p:embed/>
                </p:oleObj>
              </mc:Choice>
              <mc:Fallback>
                <p:oleObj name="Equation" r:id="rId9" imgW="583920" imgH="266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2881745"/>
                        <a:ext cx="12684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5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8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5282</TotalTime>
  <Words>1594</Words>
  <Application>Microsoft Office PowerPoint</Application>
  <PresentationFormat>On-screen Show (4:3)</PresentationFormat>
  <Paragraphs>564</Paragraphs>
  <Slides>25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.VnBodoniH</vt:lpstr>
      <vt:lpstr>Arial</vt:lpstr>
      <vt:lpstr>Calibri</vt:lpstr>
      <vt:lpstr>Cambria Math</vt:lpstr>
      <vt:lpstr>Times</vt:lpstr>
      <vt:lpstr>Times New Roman</vt:lpstr>
      <vt:lpstr>VNI-Times</vt:lpstr>
      <vt:lpstr>Office Theme</vt:lpstr>
      <vt:lpstr>Bitmap 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</vt:lpstr>
      <vt:lpstr>PowerPoint Presentation</vt:lpstr>
      <vt:lpstr>Câu 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Thanh Hung</cp:lastModifiedBy>
  <cp:revision>276</cp:revision>
  <dcterms:created xsi:type="dcterms:W3CDTF">2023-01-27T08:31:40Z</dcterms:created>
  <dcterms:modified xsi:type="dcterms:W3CDTF">2024-08-26T17:23:05Z</dcterms:modified>
</cp:coreProperties>
</file>