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7083" r:id="rId2"/>
    <p:sldId id="310" r:id="rId3"/>
    <p:sldId id="299" r:id="rId4"/>
    <p:sldId id="270" r:id="rId5"/>
    <p:sldId id="269" r:id="rId6"/>
    <p:sldId id="273" r:id="rId7"/>
    <p:sldId id="292" r:id="rId8"/>
    <p:sldId id="294" r:id="rId9"/>
    <p:sldId id="293" r:id="rId10"/>
    <p:sldId id="275" r:id="rId11"/>
    <p:sldId id="276" r:id="rId12"/>
    <p:sldId id="279" r:id="rId13"/>
    <p:sldId id="280" r:id="rId14"/>
    <p:sldId id="282" r:id="rId15"/>
    <p:sldId id="285" r:id="rId16"/>
    <p:sldId id="296" r:id="rId17"/>
    <p:sldId id="298" r:id="rId18"/>
    <p:sldId id="287" r:id="rId19"/>
  </p:sldIdLst>
  <p:sldSz cx="14630400" cy="82296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Sitka Banner" pitchFamily="2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Ý THUYẾT" id="{F4BC58DF-4B0E-4D3E-8F0C-481493FCA132}">
          <p14:sldIdLst>
            <p14:sldId id="7083"/>
            <p14:sldId id="310"/>
            <p14:sldId id="299"/>
          </p14:sldIdLst>
        </p14:section>
        <p14:section name="TRÒ CHƠI VÒNG QUAY MAY MẮN" id="{779D41C5-9241-4344-BCAC-5FE01E296CEA}">
          <p14:sldIdLst>
            <p14:sldId id="270"/>
            <p14:sldId id="269"/>
            <p14:sldId id="273"/>
            <p14:sldId id="292"/>
            <p14:sldId id="294"/>
            <p14:sldId id="293"/>
            <p14:sldId id="275"/>
            <p14:sldId id="276"/>
            <p14:sldId id="279"/>
            <p14:sldId id="280"/>
          </p14:sldIdLst>
        </p14:section>
        <p14:section name="BÀI TẬP" id="{97A006CF-B174-40D2-BDCC-79D389881329}">
          <p14:sldIdLst>
            <p14:sldId id="282"/>
            <p14:sldId id="285"/>
            <p14:sldId id="296"/>
            <p14:sldId id="298"/>
          </p14:sldIdLst>
        </p14:section>
        <p14:section name="HƯỚNG DAN VE NHA" id="{49A86677-02FD-490B-85EA-2C252B537305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43230"/>
    <a:srgbClr val="0E73B7"/>
    <a:srgbClr val="CF5F13"/>
    <a:srgbClr val="30CFCD"/>
    <a:srgbClr val="E99D05"/>
    <a:srgbClr val="DBB2CB"/>
    <a:srgbClr val="DCADCB"/>
    <a:srgbClr val="9F7906"/>
    <a:srgbClr val="E9A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7" autoAdjust="0"/>
    <p:restoredTop sz="94022" autoAdjust="0"/>
  </p:normalViewPr>
  <p:slideViewPr>
    <p:cSldViewPr snapToGrid="0">
      <p:cViewPr varScale="1">
        <p:scale>
          <a:sx n="65" d="100"/>
          <a:sy n="65" d="100"/>
        </p:scale>
        <p:origin x="984" y="43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-4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070A-99CF-47AA-913B-3EF0E0012D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1D44-4AC0-49C2-892F-55BB7415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1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 userDrawn="1">
  <p:cSld name="TITLE + TEXT + DESIGN 5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 userDrawn="1"/>
        </p:nvSpPr>
        <p:spPr>
          <a:xfrm>
            <a:off x="612240" y="629322"/>
            <a:ext cx="13405920" cy="6961078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1484400" y="2848061"/>
            <a:ext cx="11661600" cy="704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384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96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39.png"/><Relationship Id="rId3" Type="http://schemas.openxmlformats.org/officeDocument/2006/relationships/image" Target="../media/image27.png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4.wmf"/><Relationship Id="rId25" Type="http://schemas.openxmlformats.org/officeDocument/2006/relationships/image" Target="../media/image37.wmf"/><Relationship Id="rId2" Type="http://schemas.openxmlformats.org/officeDocument/2006/relationships/image" Target="../media/image26.png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29.png"/><Relationship Id="rId15" Type="http://schemas.openxmlformats.org/officeDocument/2006/relationships/image" Target="../media/image33.wmf"/><Relationship Id="rId23" Type="http://schemas.openxmlformats.org/officeDocument/2006/relationships/oleObject" Target="../embeddings/oleObject12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5.wmf"/><Relationship Id="rId4" Type="http://schemas.openxmlformats.org/officeDocument/2006/relationships/image" Target="../media/image28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audio" Target="../media/media1.wav"/><Relationship Id="rId16" Type="http://schemas.openxmlformats.org/officeDocument/2006/relationships/slide" Target="slide14.xml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slide" Target="slide10.xml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632623" y="701842"/>
            <a:ext cx="11237988" cy="110915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 của phương trình x</a:t>
            </a:r>
            <a:r>
              <a:rPr lang="vi-VN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14x +13 = 0 là</a:t>
            </a:r>
          </a:p>
        </p:txBody>
      </p:sp>
      <p:sp>
        <p:nvSpPr>
          <p:cNvPr id="26" name="CÂU A"/>
          <p:cNvSpPr/>
          <p:nvPr/>
        </p:nvSpPr>
        <p:spPr>
          <a:xfrm>
            <a:off x="1763585" y="232342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- 1;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13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CÂU B"/>
          <p:cNvSpPr/>
          <p:nvPr/>
        </p:nvSpPr>
        <p:spPr>
          <a:xfrm>
            <a:off x="7839817" y="2347913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- 13</a:t>
            </a:r>
          </a:p>
        </p:txBody>
      </p:sp>
      <p:sp>
        <p:nvSpPr>
          <p:cNvPr id="43" name="CÂU C"/>
          <p:cNvSpPr/>
          <p:nvPr/>
        </p:nvSpPr>
        <p:spPr>
          <a:xfrm>
            <a:off x="1763585" y="3339754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-13 </a:t>
            </a:r>
          </a:p>
        </p:txBody>
      </p:sp>
      <p:sp>
        <p:nvSpPr>
          <p:cNvPr id="44" name="CÂU D"/>
          <p:cNvSpPr/>
          <p:nvPr/>
        </p:nvSpPr>
        <p:spPr>
          <a:xfrm>
            <a:off x="7839817" y="3339753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13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3410658"/>
            <a:ext cx="965443" cy="772354"/>
          </a:xfrm>
          <a:prstGeom prst="rect">
            <a:avLst/>
          </a:prstGeom>
        </p:spPr>
      </p:pic>
      <p:sp>
        <p:nvSpPr>
          <p:cNvPr id="20" name="Horizontal Scroll 19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>
              <a:defRPr/>
            </a:pPr>
            <a:r>
              <a:rPr lang="en-US" sz="3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trình nào dưới đây không phải là phương trình bậc hai một ẩn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60176"/>
            <a:ext cx="872862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11248"/>
            <a:ext cx="86463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752092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sp>
        <p:nvSpPr>
          <p:cNvPr id="19" name="Horizontal Scroll 18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C6ACA-6176-953B-BBB7-241D22C4534C}"/>
                  </a:ext>
                </a:extLst>
              </p:cNvPr>
              <p:cNvSpPr txBox="1"/>
              <p:nvPr/>
            </p:nvSpPr>
            <p:spPr>
              <a:xfrm>
                <a:off x="1679056" y="2405379"/>
                <a:ext cx="4479721" cy="742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sz="38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+7=0</m:t>
                      </m:r>
                    </m:oMath>
                  </m:oMathPara>
                </a14:m>
                <a:endParaRPr lang="en-US" sz="3800" dirty="0">
                  <a:solidFill>
                    <a:srgbClr val="002060"/>
                  </a:solidFill>
                  <a:latin typeface="Sitka Banner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C6ACA-6176-953B-BBB7-241D22C4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56" y="2405379"/>
                <a:ext cx="4479721" cy="742126"/>
              </a:xfrm>
              <a:prstGeom prst="rect">
                <a:avLst/>
              </a:prstGeom>
              <a:blipFill>
                <a:blip r:embed="rId10"/>
                <a:stretch>
                  <a:fillRect t="-5785" b="-3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D5959-025C-30F0-226C-FDBA0F42CC5E}"/>
                  </a:ext>
                </a:extLst>
              </p:cNvPr>
              <p:cNvSpPr txBox="1"/>
              <p:nvPr/>
            </p:nvSpPr>
            <p:spPr>
              <a:xfrm>
                <a:off x="7793169" y="2506696"/>
                <a:ext cx="416511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3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3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D5959-025C-30F0-226C-FDBA0F42C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69" y="2506696"/>
                <a:ext cx="4165111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93FFE7-6FC3-48C7-A435-976866189C20}"/>
                  </a:ext>
                </a:extLst>
              </p:cNvPr>
              <p:cNvSpPr txBox="1"/>
              <p:nvPr/>
            </p:nvSpPr>
            <p:spPr>
              <a:xfrm>
                <a:off x="1764582" y="3535183"/>
                <a:ext cx="3634816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−2365=0</m:t>
                      </m:r>
                    </m:oMath>
                  </m:oMathPara>
                </a14:m>
                <a:endParaRPr lang="en-US" sz="3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93FFE7-6FC3-48C7-A435-976866189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2" y="3535183"/>
                <a:ext cx="3634816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5328DD-365E-BFEF-2439-AF78042163F1}"/>
                  </a:ext>
                </a:extLst>
              </p:cNvPr>
              <p:cNvSpPr txBox="1"/>
              <p:nvPr/>
            </p:nvSpPr>
            <p:spPr>
              <a:xfrm>
                <a:off x="8001922" y="3555832"/>
                <a:ext cx="313570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+25=0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5328DD-365E-BFEF-2439-AF780421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922" y="3555832"/>
                <a:ext cx="3135701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3057496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>
              <a:defRPr/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+5x –10 = 0. Khi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 = 5; P= 10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= -5; P =10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S = - 5; P= -10</a:t>
            </a:r>
            <a:endParaRPr lang="vi-VN" sz="3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S = 5; P = -10</a:t>
            </a:r>
            <a:endParaRPr lang="vi-VN" sz="3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60" y="3482435"/>
            <a:ext cx="965690" cy="772552"/>
          </a:xfrm>
          <a:prstGeom prst="rect">
            <a:avLst/>
          </a:prstGeom>
        </p:spPr>
      </p:pic>
      <p:sp>
        <p:nvSpPr>
          <p:cNvPr id="19" name="Horizontal Scroll 18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245732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>
              <a:defRPr/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 Cho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+ 7x – 15 = 0.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Khi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09980" y="2509418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077030" y="2701289"/>
            <a:ext cx="1062164" cy="8496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23" name="Horizontal Scroll 22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C46E6-99AF-80A0-3D6A-95A4A6C224BA}"/>
              </a:ext>
            </a:extLst>
          </p:cNvPr>
          <p:cNvSpPr/>
          <p:nvPr/>
        </p:nvSpPr>
        <p:spPr>
          <a:xfrm>
            <a:off x="1923935" y="2710389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79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D907E-6128-B4EC-0655-7428F0EFCFD4}"/>
              </a:ext>
            </a:extLst>
          </p:cNvPr>
          <p:cNvSpPr/>
          <p:nvPr/>
        </p:nvSpPr>
        <p:spPr>
          <a:xfrm>
            <a:off x="8882441" y="2690133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94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575C10-14DA-8360-9B94-F24FC75F4639}"/>
              </a:ext>
            </a:extLst>
          </p:cNvPr>
          <p:cNvSpPr/>
          <p:nvPr/>
        </p:nvSpPr>
        <p:spPr>
          <a:xfrm>
            <a:off x="1923934" y="4180397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-94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26CEFF-24B7-E3B8-E8E0-8C19311DA1D3}"/>
              </a:ext>
            </a:extLst>
          </p:cNvPr>
          <p:cNvSpPr/>
          <p:nvPr/>
        </p:nvSpPr>
        <p:spPr>
          <a:xfrm>
            <a:off x="8872471" y="3868711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-79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8129" y="976929"/>
            <a:ext cx="12491328" cy="128035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(9/22 SGK) Cho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8129" y="3234273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Hoàn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1042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3494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27A62D-3B30-D024-473B-61DC34AA3CDF}"/>
              </a:ext>
            </a:extLst>
          </p:cNvPr>
          <p:cNvSpPr txBox="1"/>
          <p:nvPr/>
        </p:nvSpPr>
        <p:spPr>
          <a:xfrm>
            <a:off x="1098129" y="104856"/>
            <a:ext cx="4474535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TỰ LUẬN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4D745-F36D-5FDD-4F43-90C4AC08F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058" y="880726"/>
            <a:ext cx="13506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3200" u="sng" dirty="0" err="1">
                <a:solidFill>
                  <a:srgbClr val="FF0000"/>
                </a:solidFill>
                <a:latin typeface="Open Sans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Open Sans"/>
              </a:rPr>
              <a:t> 10/22 (</a:t>
            </a:r>
            <a:r>
              <a:rPr lang="en-US" sz="3200" u="sng" dirty="0" err="1">
                <a:solidFill>
                  <a:srgbClr val="FF0000"/>
                </a:solidFill>
                <a:latin typeface="Open Sans"/>
              </a:rPr>
              <a:t>sgk</a:t>
            </a:r>
            <a:r>
              <a:rPr lang="en-US" sz="3200" u="sng" dirty="0">
                <a:solidFill>
                  <a:srgbClr val="FF0000"/>
                </a:solidFill>
                <a:latin typeface="Open Sans"/>
              </a:rPr>
              <a:t>)</a:t>
            </a:r>
          </a:p>
          <a:p>
            <a:pPr lvl="0" defTabSz="914400"/>
            <a:r>
              <a:rPr lang="en-US" sz="3200" dirty="0">
                <a:solidFill>
                  <a:srgbClr val="000000"/>
                </a:solidFill>
                <a:latin typeface="Open Sans"/>
              </a:rPr>
              <a:t>Cho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y = ax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(a   0)</a:t>
            </a:r>
          </a:p>
          <a:p>
            <a:pPr marL="514350" lvl="0" indent="-514350" defTabSz="914400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M(2;2)</a:t>
            </a:r>
          </a:p>
          <a:p>
            <a:pPr marL="514350" lvl="0" indent="-514350" defTabSz="914400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P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514350" lvl="0" indent="-514350" defTabSz="914400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(P)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tung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y =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295951"/>
            <a:ext cx="1192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Học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luận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theo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nhóm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làm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bài</a:t>
            </a:r>
            <a:r>
              <a:rPr lang="en-US" sz="3200" dirty="0">
                <a:solidFill>
                  <a:srgbClr val="0070C0"/>
                </a:solidFill>
              </a:rPr>
              <a:t> 10/22/SGK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863368-AE8B-4F6C-C072-65B0A0383567}"/>
              </a:ext>
            </a:extLst>
          </p:cNvPr>
          <p:cNvSpPr/>
          <p:nvPr/>
        </p:nvSpPr>
        <p:spPr>
          <a:xfrm>
            <a:off x="1011865" y="4020046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Hoàn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121302-EB36-2939-C0C1-08213E59C8D6}"/>
                  </a:ext>
                </a:extLst>
              </p:cNvPr>
              <p:cNvSpPr txBox="1"/>
              <p:nvPr/>
            </p:nvSpPr>
            <p:spPr>
              <a:xfrm>
                <a:off x="4791974" y="1327478"/>
                <a:ext cx="780691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121302-EB36-2939-C0C1-08213E59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74" y="1327478"/>
                <a:ext cx="78069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3307"/>
            <a:ext cx="487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BÀI 10/22 (SGK)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135" y="686848"/>
            <a:ext cx="55630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M(2;2)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 =  a. 2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 = 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7A168E-F14E-E2C9-6F85-2E260D655319}"/>
                  </a:ext>
                </a:extLst>
              </p:cNvPr>
              <p:cNvSpPr txBox="1"/>
              <p:nvPr/>
            </p:nvSpPr>
            <p:spPr>
              <a:xfrm>
                <a:off x="2593831" y="2474512"/>
                <a:ext cx="724619" cy="95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7A168E-F14E-E2C9-6F85-2E260D65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831" y="2474512"/>
                <a:ext cx="724619" cy="956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82DBCA2-0353-43C2-6DB8-80CBE72ABF0E}"/>
              </a:ext>
            </a:extLst>
          </p:cNvPr>
          <p:cNvSpPr/>
          <p:nvPr/>
        </p:nvSpPr>
        <p:spPr>
          <a:xfrm>
            <a:off x="781482" y="3991074"/>
            <a:ext cx="55630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y = 8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-4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x= 4; x= -4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C913CA-CFFD-33CF-4151-98BA5B354566}"/>
                  </a:ext>
                </a:extLst>
              </p:cNvPr>
              <p:cNvSpPr txBox="1"/>
              <p:nvPr/>
            </p:nvSpPr>
            <p:spPr>
              <a:xfrm>
                <a:off x="3538394" y="3800879"/>
                <a:ext cx="1941938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C913CA-CFFD-33CF-4151-98BA5B354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394" y="3800879"/>
                <a:ext cx="1941938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E4DCB8E-60CE-8BD4-9325-DC50548871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65"/>
          <a:stretch/>
        </p:blipFill>
        <p:spPr>
          <a:xfrm>
            <a:off x="8101326" y="3135047"/>
            <a:ext cx="5266153" cy="4572826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1FB9DBA1-FFC4-40DA-7B87-3678F2C72787}"/>
              </a:ext>
            </a:extLst>
          </p:cNvPr>
          <p:cNvSpPr/>
          <p:nvPr/>
        </p:nvSpPr>
        <p:spPr>
          <a:xfrm>
            <a:off x="8391746" y="3645332"/>
            <a:ext cx="4413294" cy="3497340"/>
          </a:xfrm>
          <a:custGeom>
            <a:avLst/>
            <a:gdLst>
              <a:gd name="connsiteX0" fmla="*/ 0 w 2428504"/>
              <a:gd name="connsiteY0" fmla="*/ 35626 h 3800109"/>
              <a:gd name="connsiteX1" fmla="*/ 421574 w 2428504"/>
              <a:gd name="connsiteY1" fmla="*/ 2232561 h 3800109"/>
              <a:gd name="connsiteX2" fmla="*/ 819398 w 2428504"/>
              <a:gd name="connsiteY2" fmla="*/ 3408218 h 3800109"/>
              <a:gd name="connsiteX3" fmla="*/ 1205346 w 2428504"/>
              <a:gd name="connsiteY3" fmla="*/ 3800104 h 3800109"/>
              <a:gd name="connsiteX4" fmla="*/ 1591294 w 2428504"/>
              <a:gd name="connsiteY4" fmla="*/ 3414156 h 3800109"/>
              <a:gd name="connsiteX5" fmla="*/ 1989117 w 2428504"/>
              <a:gd name="connsiteY5" fmla="*/ 2238499 h 3800109"/>
              <a:gd name="connsiteX6" fmla="*/ 2428504 w 2428504"/>
              <a:gd name="connsiteY6" fmla="*/ 0 h 380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504" h="3800109">
                <a:moveTo>
                  <a:pt x="0" y="35626"/>
                </a:moveTo>
                <a:cubicBezTo>
                  <a:pt x="142504" y="853044"/>
                  <a:pt x="285008" y="1670462"/>
                  <a:pt x="421574" y="2232561"/>
                </a:cubicBezTo>
                <a:cubicBezTo>
                  <a:pt x="558140" y="2794660"/>
                  <a:pt x="688769" y="3146961"/>
                  <a:pt x="819398" y="3408218"/>
                </a:cubicBezTo>
                <a:cubicBezTo>
                  <a:pt x="950027" y="3669475"/>
                  <a:pt x="1076697" y="3799114"/>
                  <a:pt x="1205346" y="3800104"/>
                </a:cubicBezTo>
                <a:cubicBezTo>
                  <a:pt x="1333995" y="3801094"/>
                  <a:pt x="1460666" y="3674424"/>
                  <a:pt x="1591294" y="3414156"/>
                </a:cubicBezTo>
                <a:cubicBezTo>
                  <a:pt x="1721923" y="3153889"/>
                  <a:pt x="1849582" y="2807525"/>
                  <a:pt x="1989117" y="2238499"/>
                </a:cubicBezTo>
                <a:cubicBezTo>
                  <a:pt x="2128652" y="1669473"/>
                  <a:pt x="2350325" y="409699"/>
                  <a:pt x="242850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C2E579-9ACF-4B2F-FD79-A4791D0322C4}"/>
              </a:ext>
            </a:extLst>
          </p:cNvPr>
          <p:cNvGrpSpPr/>
          <p:nvPr/>
        </p:nvGrpSpPr>
        <p:grpSpPr>
          <a:xfrm>
            <a:off x="9054545" y="5868510"/>
            <a:ext cx="424519" cy="460163"/>
            <a:chOff x="5468535" y="1354667"/>
            <a:chExt cx="424519" cy="4601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71233A-4782-272C-DEA9-362CE673E606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A08EA5-5609-C27E-0B21-855E43FCD281}"/>
                </a:ext>
              </a:extLst>
            </p:cNvPr>
            <p:cNvSpPr txBox="1"/>
            <p:nvPr/>
          </p:nvSpPr>
          <p:spPr>
            <a:xfrm>
              <a:off x="5468535" y="1354667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</a:t>
              </a:r>
              <a:endParaRPr lang="vi-VN" sz="2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2C5345-27FD-1F96-94B6-86DDBA81E238}"/>
              </a:ext>
            </a:extLst>
          </p:cNvPr>
          <p:cNvGrpSpPr/>
          <p:nvPr/>
        </p:nvGrpSpPr>
        <p:grpSpPr>
          <a:xfrm>
            <a:off x="12709903" y="3566542"/>
            <a:ext cx="521838" cy="430887"/>
            <a:chOff x="5819902" y="1547908"/>
            <a:chExt cx="521838" cy="43088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3539ECD-4BFE-ED8B-20E6-356F473EA55E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A2541-F71A-A079-627C-203DA0F72E5B}"/>
                </a:ext>
              </a:extLst>
            </p:cNvPr>
            <p:cNvSpPr txBox="1"/>
            <p:nvPr/>
          </p:nvSpPr>
          <p:spPr>
            <a:xfrm>
              <a:off x="5862580" y="1547908"/>
              <a:ext cx="479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A’</a:t>
              </a:r>
              <a:endParaRPr lang="vi-VN" sz="2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8330A6-EDEF-8349-2EE0-ED50F54F3E4D}"/>
              </a:ext>
            </a:extLst>
          </p:cNvPr>
          <p:cNvGrpSpPr/>
          <p:nvPr/>
        </p:nvGrpSpPr>
        <p:grpSpPr>
          <a:xfrm>
            <a:off x="11666393" y="5888952"/>
            <a:ext cx="589155" cy="439721"/>
            <a:chOff x="5819902" y="1375109"/>
            <a:chExt cx="589155" cy="43972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4BE52E-A6E5-9EB9-53CE-F3C03FC5CA3E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7CE734-DC2D-D5DE-2228-86040AB46369}"/>
                </a:ext>
              </a:extLst>
            </p:cNvPr>
            <p:cNvSpPr txBox="1"/>
            <p:nvPr/>
          </p:nvSpPr>
          <p:spPr>
            <a:xfrm>
              <a:off x="5892775" y="1375109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B’</a:t>
              </a:r>
              <a:endParaRPr lang="vi-VN" sz="2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A60509-0E34-18C1-F35E-990E06DDA2D8}"/>
              </a:ext>
            </a:extLst>
          </p:cNvPr>
          <p:cNvGrpSpPr/>
          <p:nvPr/>
        </p:nvGrpSpPr>
        <p:grpSpPr>
          <a:xfrm>
            <a:off x="8035106" y="3476794"/>
            <a:ext cx="428236" cy="430887"/>
            <a:chOff x="5464818" y="1398566"/>
            <a:chExt cx="428236" cy="43088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3D00FA-7735-6709-9826-8C0D1B61DE98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2366C8-D557-77A8-6C2E-A4D08A55BD19}"/>
                </a:ext>
              </a:extLst>
            </p:cNvPr>
            <p:cNvSpPr txBox="1"/>
            <p:nvPr/>
          </p:nvSpPr>
          <p:spPr>
            <a:xfrm>
              <a:off x="5464818" y="1398566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vi-VN" sz="2200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3FD1E5F-0786-1E0D-790D-29078C4A7699}"/>
              </a:ext>
            </a:extLst>
          </p:cNvPr>
          <p:cNvSpPr/>
          <p:nvPr/>
        </p:nvSpPr>
        <p:spPr>
          <a:xfrm>
            <a:off x="10525241" y="7106096"/>
            <a:ext cx="73152" cy="73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9B0B1-B489-632F-D8B9-DA68EFF5B38D}"/>
              </a:ext>
            </a:extLst>
          </p:cNvPr>
          <p:cNvSpPr/>
          <p:nvPr/>
        </p:nvSpPr>
        <p:spPr>
          <a:xfrm>
            <a:off x="7273418" y="720651"/>
            <a:ext cx="612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BF2AA4F5-F977-FAB2-6A76-E376EFFE5C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7928961"/>
                  </p:ext>
                </p:extLst>
              </p:nvPr>
            </p:nvGraphicFramePr>
            <p:xfrm>
              <a:off x="7954612" y="1396569"/>
              <a:ext cx="5563043" cy="1597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8354">
                      <a:extLst>
                        <a:ext uri="{9D8B030D-6E8A-4147-A177-3AD203B41FA5}">
                          <a16:colId xmlns:a16="http://schemas.microsoft.com/office/drawing/2014/main" val="1842512756"/>
                        </a:ext>
                      </a:extLst>
                    </a:gridCol>
                    <a:gridCol w="745121">
                      <a:extLst>
                        <a:ext uri="{9D8B030D-6E8A-4147-A177-3AD203B41FA5}">
                          <a16:colId xmlns:a16="http://schemas.microsoft.com/office/drawing/2014/main" val="2616387887"/>
                        </a:ext>
                      </a:extLst>
                    </a:gridCol>
                    <a:gridCol w="759125">
                      <a:extLst>
                        <a:ext uri="{9D8B030D-6E8A-4147-A177-3AD203B41FA5}">
                          <a16:colId xmlns:a16="http://schemas.microsoft.com/office/drawing/2014/main" val="3702924377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val="2145623504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val="4162619863"/>
                        </a:ext>
                      </a:extLst>
                    </a:gridCol>
                    <a:gridCol w="633183">
                      <a:extLst>
                        <a:ext uri="{9D8B030D-6E8A-4147-A177-3AD203B41FA5}">
                          <a16:colId xmlns:a16="http://schemas.microsoft.com/office/drawing/2014/main" val="2992629805"/>
                        </a:ext>
                      </a:extLst>
                    </a:gridCol>
                  </a:tblGrid>
                  <a:tr h="592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 xx</a:t>
                          </a:r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3638878"/>
                      </a:ext>
                    </a:extLst>
                  </a:tr>
                  <a:tr h="5927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US" sz="3200" b="0" i="0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0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0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0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32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03772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BF2AA4F5-F977-FAB2-6A76-E376EFFE5C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7928961"/>
                  </p:ext>
                </p:extLst>
              </p:nvPr>
            </p:nvGraphicFramePr>
            <p:xfrm>
              <a:off x="7954612" y="1396569"/>
              <a:ext cx="5563043" cy="1597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8354">
                      <a:extLst>
                        <a:ext uri="{9D8B030D-6E8A-4147-A177-3AD203B41FA5}">
                          <a16:colId xmlns:a16="http://schemas.microsoft.com/office/drawing/2014/main" val="1842512756"/>
                        </a:ext>
                      </a:extLst>
                    </a:gridCol>
                    <a:gridCol w="745121">
                      <a:extLst>
                        <a:ext uri="{9D8B030D-6E8A-4147-A177-3AD203B41FA5}">
                          <a16:colId xmlns:a16="http://schemas.microsoft.com/office/drawing/2014/main" val="2616387887"/>
                        </a:ext>
                      </a:extLst>
                    </a:gridCol>
                    <a:gridCol w="759125">
                      <a:extLst>
                        <a:ext uri="{9D8B030D-6E8A-4147-A177-3AD203B41FA5}">
                          <a16:colId xmlns:a16="http://schemas.microsoft.com/office/drawing/2014/main" val="3702924377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val="2145623504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val="4162619863"/>
                        </a:ext>
                      </a:extLst>
                    </a:gridCol>
                    <a:gridCol w="633183">
                      <a:extLst>
                        <a:ext uri="{9D8B030D-6E8A-4147-A177-3AD203B41FA5}">
                          <a16:colId xmlns:a16="http://schemas.microsoft.com/office/drawing/2014/main" val="2992629805"/>
                        </a:ext>
                      </a:extLst>
                    </a:gridCol>
                  </a:tblGrid>
                  <a:tr h="592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 xx</a:t>
                          </a:r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3638878"/>
                      </a:ext>
                    </a:extLst>
                  </a:tr>
                  <a:tr h="1004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31" t="-63636" r="-203311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037724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6BA027D-95B7-DEB9-9017-B8E372361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06886"/>
              </p:ext>
            </p:extLst>
          </p:nvPr>
        </p:nvGraphicFramePr>
        <p:xfrm>
          <a:off x="8842164" y="1601241"/>
          <a:ext cx="845389" cy="3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2164" y="1601241"/>
                        <a:ext cx="845389" cy="37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B2D74833-6791-4A8C-0076-8627383F5AFD}"/>
              </a:ext>
            </a:extLst>
          </p:cNvPr>
          <p:cNvSpPr/>
          <p:nvPr/>
        </p:nvSpPr>
        <p:spPr>
          <a:xfrm>
            <a:off x="7954612" y="670568"/>
            <a:ext cx="438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3206A24-1062-C04A-BA24-72D7351B2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32800"/>
              </p:ext>
            </p:extLst>
          </p:nvPr>
        </p:nvGraphicFramePr>
        <p:xfrm>
          <a:off x="9944526" y="1601241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304560" progId="Equation.DSMT4">
                  <p:embed/>
                </p:oleObj>
              </mc:Choice>
              <mc:Fallback>
                <p:oleObj name="Equation" r:id="rId8" imgW="406080" imgH="3045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44526" y="1601241"/>
                        <a:ext cx="40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DD1E23B-2C59-BC9B-ADCC-DC4E548B9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31224"/>
              </p:ext>
            </p:extLst>
          </p:nvPr>
        </p:nvGraphicFramePr>
        <p:xfrm>
          <a:off x="10687050" y="1577975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304560" progId="Equation.DSMT4">
                  <p:embed/>
                </p:oleObj>
              </mc:Choice>
              <mc:Fallback>
                <p:oleObj name="Equation" r:id="rId10" imgW="4060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87050" y="1577975"/>
                        <a:ext cx="40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BA45852-7719-CEA3-A300-4E2871FE4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22267"/>
              </p:ext>
            </p:extLst>
          </p:nvPr>
        </p:nvGraphicFramePr>
        <p:xfrm>
          <a:off x="11526436" y="1578566"/>
          <a:ext cx="308871" cy="32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317160" progId="Equation.DSMT4">
                  <p:embed/>
                </p:oleObj>
              </mc:Choice>
              <mc:Fallback>
                <p:oleObj name="Equation" r:id="rId12" imgW="203040" imgH="3171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526436" y="1578566"/>
                        <a:ext cx="308871" cy="323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9CD072EC-8D18-5361-A10A-0547FD314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41906"/>
              </p:ext>
            </p:extLst>
          </p:nvPr>
        </p:nvGraphicFramePr>
        <p:xfrm>
          <a:off x="12312041" y="1583707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304560" progId="Equation.DSMT4">
                  <p:embed/>
                </p:oleObj>
              </mc:Choice>
              <mc:Fallback>
                <p:oleObj name="Equation" r:id="rId14" imgW="215640" imgH="30456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8DD1E23B-2C59-BC9B-ADCC-DC4E548B9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312041" y="1583707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511AFCF8-B971-2946-5532-BFDDE81E2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37470"/>
              </p:ext>
            </p:extLst>
          </p:nvPr>
        </p:nvGraphicFramePr>
        <p:xfrm>
          <a:off x="13033375" y="1577975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304560" progId="Equation.DSMT4">
                  <p:embed/>
                </p:oleObj>
              </mc:Choice>
              <mc:Fallback>
                <p:oleObj name="Equation" r:id="rId16" imgW="215640" imgH="30456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8DD1E23B-2C59-BC9B-ADCC-DC4E548B9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033375" y="1577975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2781D67-9ABF-3D61-6F7D-C25F42F36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44528"/>
              </p:ext>
            </p:extLst>
          </p:nvPr>
        </p:nvGraphicFramePr>
        <p:xfrm>
          <a:off x="10052050" y="2341563"/>
          <a:ext cx="19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317160" progId="Equation.DSMT4">
                  <p:embed/>
                </p:oleObj>
              </mc:Choice>
              <mc:Fallback>
                <p:oleObj name="Equation" r:id="rId18" imgW="190440" imgH="317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052050" y="2341563"/>
                        <a:ext cx="19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4F6C69E-3F79-AE23-F4BE-D73D5A72B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59887"/>
              </p:ext>
            </p:extLst>
          </p:nvPr>
        </p:nvGraphicFramePr>
        <p:xfrm>
          <a:off x="10799763" y="2347913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640" imgH="304560" progId="Equation.DSMT4">
                  <p:embed/>
                </p:oleObj>
              </mc:Choice>
              <mc:Fallback>
                <p:oleObj name="Equation" r:id="rId20" imgW="215640" imgH="304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799763" y="2347913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D544DAD5-3E14-B9F3-A784-7FB9503D9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83001"/>
              </p:ext>
            </p:extLst>
          </p:nvPr>
        </p:nvGraphicFramePr>
        <p:xfrm>
          <a:off x="11483975" y="2362200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3040" imgH="317160" progId="Equation.DSMT4">
                  <p:embed/>
                </p:oleObj>
              </mc:Choice>
              <mc:Fallback>
                <p:oleObj name="Equation" r:id="rId21" imgW="203040" imgH="317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83975" y="2362200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5C797AE-68CD-BEC1-F9C8-4D84CA1FC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53974"/>
              </p:ext>
            </p:extLst>
          </p:nvPr>
        </p:nvGraphicFramePr>
        <p:xfrm>
          <a:off x="12406313" y="2359025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640" imgH="304560" progId="Equation.DSMT4">
                  <p:embed/>
                </p:oleObj>
              </mc:Choice>
              <mc:Fallback>
                <p:oleObj name="Equation" r:id="rId23" imgW="215640" imgH="304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406313" y="2359025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650E3FD3-077B-5647-66A2-B99D35FCD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46223"/>
              </p:ext>
            </p:extLst>
          </p:nvPr>
        </p:nvGraphicFramePr>
        <p:xfrm>
          <a:off x="13188949" y="2352675"/>
          <a:ext cx="19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317160" progId="Equation.DSMT4">
                  <p:embed/>
                </p:oleObj>
              </mc:Choice>
              <mc:Fallback>
                <p:oleObj name="Equation" r:id="rId24" imgW="190440" imgH="317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3188949" y="2352675"/>
                        <a:ext cx="19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0BC6CB-2BC4-0311-11B8-5CA809A65568}"/>
                  </a:ext>
                </a:extLst>
              </p:cNvPr>
              <p:cNvSpPr txBox="1"/>
              <p:nvPr/>
            </p:nvSpPr>
            <p:spPr>
              <a:xfrm>
                <a:off x="12444244" y="4314228"/>
                <a:ext cx="1679911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lang="en-US" sz="2400" b="1" i="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400" b="1" i="1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b="1" i="1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0BC6CB-2BC4-0311-11B8-5CA809A6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244" y="4314228"/>
                <a:ext cx="1679911" cy="7838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E3C47E6-2CC1-B2A8-E6B0-F14C142AF054}"/>
              </a:ext>
            </a:extLst>
          </p:cNvPr>
          <p:cNvCxnSpPr>
            <a:cxnSpLocks/>
          </p:cNvCxnSpPr>
          <p:nvPr/>
        </p:nvCxnSpPr>
        <p:spPr>
          <a:xfrm>
            <a:off x="6931599" y="670568"/>
            <a:ext cx="0" cy="7157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8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bài11; 12; 13, 14/22, 23 (SGK)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7"/>
          <p:cNvSpPr txBox="1">
            <a:spLocks noGrp="1"/>
          </p:cNvSpPr>
          <p:nvPr>
            <p:ph type="subTitle" idx="2"/>
          </p:nvPr>
        </p:nvSpPr>
        <p:spPr>
          <a:xfrm>
            <a:off x="1073419" y="1245810"/>
            <a:ext cx="11661600" cy="4042144"/>
          </a:xfrm>
          <a:prstGeom prst="rect">
            <a:avLst/>
          </a:prstGeom>
        </p:spPr>
        <p:txBody>
          <a:bodyPr spcFirstLastPara="1" vert="horz" wrap="square" lIns="146280" tIns="146280" rIns="146280" bIns="146280" rtlCol="0" anchor="b" anchorCtr="0">
            <a:noAutofit/>
          </a:bodyPr>
          <a:lstStyle/>
          <a:p>
            <a:pPr marL="0" indent="0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CHÀO MỪNG CÁC EM HỌC SINH ĐẾN VỚI TIẾT HỌC!</a:t>
            </a:r>
            <a:endParaRPr sz="80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76" name="Google Shape;1776;p37"/>
          <p:cNvGrpSpPr/>
          <p:nvPr/>
        </p:nvGrpSpPr>
        <p:grpSpPr>
          <a:xfrm>
            <a:off x="2184800" y="2624456"/>
            <a:ext cx="11786739" cy="4991693"/>
            <a:chOff x="1278444" y="1640285"/>
            <a:chExt cx="7366712" cy="3119808"/>
          </a:xfrm>
        </p:grpSpPr>
        <p:grpSp>
          <p:nvGrpSpPr>
            <p:cNvPr id="1777" name="Google Shape;1777;p37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78" name="Google Shape;1778;p37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79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0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1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2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3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4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5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6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7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</p:grpSp>
            <p:sp>
              <p:nvSpPr>
                <p:cNvPr id="1788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89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2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3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4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5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6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7" name="Google Shape;1797;p37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1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2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3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4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5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6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8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9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8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9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1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2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3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4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5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0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1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2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3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4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5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6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7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8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grpSp>
              <p:nvGrpSpPr>
                <p:cNvPr id="1840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1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2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3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4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5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6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7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8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</p:grpSp>
            <p:grpSp>
              <p:nvGrpSpPr>
                <p:cNvPr id="184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</p:grpSp>
            <p:sp>
              <p:nvSpPr>
                <p:cNvPr id="1860" name="Google Shape;1860;p37"/>
                <p:cNvSpPr/>
                <p:nvPr/>
              </p:nvSpPr>
              <p:spPr>
                <a:xfrm rot="20225827">
                  <a:off x="2046149" y="3570077"/>
                  <a:ext cx="592309" cy="3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</p:grpSp>
          <p:grpSp>
            <p:nvGrpSpPr>
              <p:cNvPr id="1863" name="Google Shape;1863;p37"/>
              <p:cNvGrpSpPr/>
              <p:nvPr/>
            </p:nvGrpSpPr>
            <p:grpSpPr>
              <a:xfrm>
                <a:off x="4759976" y="3350425"/>
                <a:ext cx="2263120" cy="1409668"/>
                <a:chOff x="4759976" y="3350425"/>
                <a:chExt cx="2263120" cy="1409668"/>
              </a:xfrm>
            </p:grpSpPr>
            <p:sp>
              <p:nvSpPr>
                <p:cNvPr id="1864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5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6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7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8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9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0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1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2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3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4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5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6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7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8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9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0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1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2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3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4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5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6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7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8" name="Google Shape;1888;p37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9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2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3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4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5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14" name="Google Shape;1914;p37"/>
                <p:cNvSpPr/>
                <p:nvPr/>
              </p:nvSpPr>
              <p:spPr>
                <a:xfrm rot="20162671" flipH="1">
                  <a:off x="4759976" y="3493951"/>
                  <a:ext cx="553420" cy="29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</p:grpSp>
        </p:grpSp>
        <p:grpSp>
          <p:nvGrpSpPr>
            <p:cNvPr id="1915" name="Google Shape;1915;p37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16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DB833A"/>
                  </a:solidFill>
                </a:endParaRPr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cxnSp>
            <p:nvCxnSpPr>
              <p:cNvPr id="1990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49319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568B5-F648-748C-285A-35B1A49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701" y="380477"/>
            <a:ext cx="9552257" cy="873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CUỐI CHƯƠNG 6 (TIẾT 1)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BCFEF-A1CF-76D2-E323-1C18906C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1673526"/>
            <a:ext cx="3669042" cy="1293961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y = ax</a:t>
            </a:r>
            <a:r>
              <a:rPr lang="en-US" sz="3200" u="sng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CF75F-1719-754F-75A8-C61A169ABDCF}"/>
              </a:ext>
            </a:extLst>
          </p:cNvPr>
          <p:cNvSpPr/>
          <p:nvPr/>
        </p:nvSpPr>
        <p:spPr>
          <a:xfrm>
            <a:off x="1006475" y="3657898"/>
            <a:ext cx="3669041" cy="1275987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FD3B2-A0CF-38B8-CF8A-692EED16751F}"/>
              </a:ext>
            </a:extLst>
          </p:cNvPr>
          <p:cNvSpPr/>
          <p:nvPr/>
        </p:nvSpPr>
        <p:spPr>
          <a:xfrm>
            <a:off x="1006475" y="6193768"/>
            <a:ext cx="3669040" cy="1138686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Viète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712E7F9-CA71-CCAD-FD71-5C492EBB4377}"/>
              </a:ext>
            </a:extLst>
          </p:cNvPr>
          <p:cNvSpPr/>
          <p:nvPr/>
        </p:nvSpPr>
        <p:spPr>
          <a:xfrm>
            <a:off x="5361983" y="1673526"/>
            <a:ext cx="481264" cy="612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23D85-B750-DB1C-38E6-61852E09CC57}"/>
              </a:ext>
            </a:extLst>
          </p:cNvPr>
          <p:cNvSpPr txBox="1"/>
          <p:nvPr/>
        </p:nvSpPr>
        <p:spPr>
          <a:xfrm>
            <a:off x="6167432" y="173573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= ax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(a  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86D4B4-6573-0009-0CA1-15A818B155CE}"/>
                  </a:ext>
                </a:extLst>
              </p:cNvPr>
              <p:cNvSpPr txBox="1"/>
              <p:nvPr/>
            </p:nvSpPr>
            <p:spPr>
              <a:xfrm>
                <a:off x="9084874" y="1830606"/>
                <a:ext cx="58122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86D4B4-6573-0009-0CA1-15A818B1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874" y="1830606"/>
                <a:ext cx="58122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9AC228A-CA8F-2CB0-08F2-107B0E0A1D0B}"/>
              </a:ext>
            </a:extLst>
          </p:cNvPr>
          <p:cNvSpPr/>
          <p:nvPr/>
        </p:nvSpPr>
        <p:spPr>
          <a:xfrm>
            <a:off x="5361983" y="245169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88E69-00FB-53F2-CBEF-F995AD1582E6}"/>
              </a:ext>
            </a:extLst>
          </p:cNvPr>
          <p:cNvSpPr txBox="1"/>
          <p:nvPr/>
        </p:nvSpPr>
        <p:spPr>
          <a:xfrm>
            <a:off x="6199033" y="2417204"/>
            <a:ext cx="604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= ax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6BF3F5B-8463-339F-B131-D0D085707627}"/>
              </a:ext>
            </a:extLst>
          </p:cNvPr>
          <p:cNvSpPr/>
          <p:nvPr/>
        </p:nvSpPr>
        <p:spPr>
          <a:xfrm>
            <a:off x="5361982" y="370205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D239065-5979-109A-0576-A062F64E9A26}"/>
              </a:ext>
            </a:extLst>
          </p:cNvPr>
          <p:cNvSpPr/>
          <p:nvPr/>
        </p:nvSpPr>
        <p:spPr>
          <a:xfrm>
            <a:off x="5361982" y="458062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CCA3D99-BDFB-8F20-E5EB-F2FC1FD15B1D}"/>
              </a:ext>
            </a:extLst>
          </p:cNvPr>
          <p:cNvSpPr/>
          <p:nvPr/>
        </p:nvSpPr>
        <p:spPr>
          <a:xfrm>
            <a:off x="5347840" y="576334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51A3C88-6FAB-3760-E1CC-25DE68B5B4CF}"/>
              </a:ext>
            </a:extLst>
          </p:cNvPr>
          <p:cNvSpPr/>
          <p:nvPr/>
        </p:nvSpPr>
        <p:spPr>
          <a:xfrm>
            <a:off x="5361982" y="64979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D7F7CE1-882B-3CA5-CD43-0A96E6E91E59}"/>
              </a:ext>
            </a:extLst>
          </p:cNvPr>
          <p:cNvSpPr/>
          <p:nvPr/>
        </p:nvSpPr>
        <p:spPr>
          <a:xfrm>
            <a:off x="5361981" y="717985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78E7FD-5DB2-6BC8-3DF6-5E9647E804D0}"/>
              </a:ext>
            </a:extLst>
          </p:cNvPr>
          <p:cNvSpPr txBox="1"/>
          <p:nvPr/>
        </p:nvSpPr>
        <p:spPr>
          <a:xfrm>
            <a:off x="6199033" y="7179880"/>
            <a:ext cx="806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BCA5B-AC0D-B8F6-B050-E2E154F201BD}"/>
              </a:ext>
            </a:extLst>
          </p:cNvPr>
          <p:cNvSpPr txBox="1"/>
          <p:nvPr/>
        </p:nvSpPr>
        <p:spPr>
          <a:xfrm>
            <a:off x="6199033" y="6451881"/>
            <a:ext cx="715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A8361-3349-1E88-B2D6-25D01FCC3550}"/>
              </a:ext>
            </a:extLst>
          </p:cNvPr>
          <p:cNvSpPr txBox="1"/>
          <p:nvPr/>
        </p:nvSpPr>
        <p:spPr>
          <a:xfrm>
            <a:off x="6199033" y="5723882"/>
            <a:ext cx="604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06AA98-E5E3-A5F0-710F-9CAA4F209A5D}"/>
              </a:ext>
            </a:extLst>
          </p:cNvPr>
          <p:cNvSpPr txBox="1"/>
          <p:nvPr/>
        </p:nvSpPr>
        <p:spPr>
          <a:xfrm>
            <a:off x="6167432" y="4424165"/>
            <a:ext cx="806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7E8E95-53FD-8A7E-E041-D45DCAD29D11}"/>
              </a:ext>
            </a:extLst>
          </p:cNvPr>
          <p:cNvSpPr txBox="1"/>
          <p:nvPr/>
        </p:nvSpPr>
        <p:spPr>
          <a:xfrm>
            <a:off x="6199033" y="3551604"/>
            <a:ext cx="604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bx + c = 0  (a  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C5B717-A7D4-2E6D-D358-C5B96BDC49C9}"/>
                  </a:ext>
                </a:extLst>
              </p:cNvPr>
              <p:cNvSpPr txBox="1"/>
              <p:nvPr/>
            </p:nvSpPr>
            <p:spPr>
              <a:xfrm>
                <a:off x="10306949" y="3646753"/>
                <a:ext cx="58122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C5B717-A7D4-2E6D-D358-C5B96BDC4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949" y="3646753"/>
                <a:ext cx="5812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CC5A5E-EDD8-9C19-064F-54D20D536F0E}"/>
                  </a:ext>
                </a:extLst>
              </p:cNvPr>
              <p:cNvSpPr txBox="1"/>
              <p:nvPr/>
            </p:nvSpPr>
            <p:spPr>
              <a:xfrm>
                <a:off x="6199032" y="5679704"/>
                <a:ext cx="5739925" cy="735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CC5A5E-EDD8-9C19-064F-54D20D536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032" y="5679704"/>
                <a:ext cx="5739925" cy="735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F987CF-3801-7C0D-CA9F-250C2EBEAB3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616755" y="2130364"/>
            <a:ext cx="3" cy="321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82314E-1DE0-6218-4C23-D3FAD3518154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5616757" y="4201613"/>
            <a:ext cx="22163" cy="379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54D5E6-6235-89E1-9709-A039B99628FE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5602611" y="6279136"/>
            <a:ext cx="4" cy="89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3372074" y="-901492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26" name="caau c"/>
          <p:cNvSpPr/>
          <p:nvPr/>
        </p:nvSpPr>
        <p:spPr>
          <a:xfrm>
            <a:off x="1192359" y="4700209"/>
            <a:ext cx="12367493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/>
            <a:r>
              <a:rPr lang="en-US" sz="4000" dirty="0">
                <a:solidFill>
                  <a:srgbClr val="1A0DAB"/>
                </a:solidFill>
                <a:latin typeface="Open Sans"/>
              </a:rPr>
              <a:t>C.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&gt;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dưới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thấp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.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Cau b"/>
          <p:cNvSpPr/>
          <p:nvPr/>
        </p:nvSpPr>
        <p:spPr>
          <a:xfrm>
            <a:off x="1247887" y="3390903"/>
            <a:ext cx="1195516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/>
            <a:r>
              <a:rPr lang="en-US" sz="4000" dirty="0">
                <a:solidFill>
                  <a:srgbClr val="1A0DAB"/>
                </a:solidFill>
                <a:latin typeface="Open Sans"/>
              </a:rPr>
              <a:t>B.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&lt;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dưới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thấp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.</a:t>
            </a:r>
          </a:p>
        </p:txBody>
      </p:sp>
      <p:sp>
        <p:nvSpPr>
          <p:cNvPr id="43" name="cau a"/>
          <p:cNvSpPr/>
          <p:nvPr/>
        </p:nvSpPr>
        <p:spPr>
          <a:xfrm>
            <a:off x="1192359" y="2123069"/>
            <a:ext cx="12300223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/>
            <a:r>
              <a:rPr lang="en-US" sz="4000" dirty="0">
                <a:solidFill>
                  <a:srgbClr val="1A0DAB"/>
                </a:solidFill>
                <a:latin typeface="Open Sans"/>
              </a:rPr>
              <a:t>A.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&gt;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trên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cao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endParaRPr lang="en-US" sz="4000" dirty="0">
              <a:solidFill>
                <a:srgbClr val="1A0DAB"/>
              </a:solidFill>
              <a:latin typeface="Open Sans"/>
            </a:endParaRPr>
          </a:p>
        </p:txBody>
      </p:sp>
      <p:sp>
        <p:nvSpPr>
          <p:cNvPr id="44" name="caau d"/>
          <p:cNvSpPr/>
          <p:nvPr/>
        </p:nvSpPr>
        <p:spPr>
          <a:xfrm>
            <a:off x="1247887" y="5994960"/>
            <a:ext cx="12367493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D.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&lt;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dưới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cao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.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28469" y="6457449"/>
            <a:ext cx="1062164" cy="8496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1822" y="72735"/>
            <a:ext cx="12529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Open Sans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</a:rPr>
              <a:t> 1:</a:t>
            </a:r>
            <a:endParaRPr lang="en-US" sz="4000" b="1" dirty="0">
              <a:solidFill>
                <a:srgbClr val="FF0000"/>
              </a:solidFill>
              <a:latin typeface="Open Sans"/>
            </a:endParaRPr>
          </a:p>
          <a:p>
            <a:r>
              <a:rPr lang="en-US" sz="4000" dirty="0" err="1">
                <a:solidFill>
                  <a:srgbClr val="1A0DAB"/>
                </a:solidFill>
                <a:latin typeface="Open Sans"/>
              </a:rPr>
              <a:t>Kết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luận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nào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sau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đây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đúng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khi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nói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về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hàm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số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y = ax</a:t>
            </a:r>
            <a:r>
              <a:rPr lang="en-US" sz="4000" baseline="30000" dirty="0">
                <a:solidFill>
                  <a:srgbClr val="1A0DAB"/>
                </a:solidFill>
                <a:latin typeface="Open Sans"/>
              </a:rPr>
              <a:t>2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(a   0) ?</a:t>
            </a:r>
          </a:p>
        </p:txBody>
      </p:sp>
      <p:sp>
        <p:nvSpPr>
          <p:cNvPr id="3" name="Horizontal Scroll 2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9C499A-1DBA-5850-4173-164554CB0375}"/>
                  </a:ext>
                </a:extLst>
              </p:cNvPr>
              <p:cNvSpPr txBox="1"/>
              <p:nvPr/>
            </p:nvSpPr>
            <p:spPr>
              <a:xfrm>
                <a:off x="3348074" y="1445235"/>
                <a:ext cx="53653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9C499A-1DBA-5850-4173-164554CB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74" y="1445235"/>
                <a:ext cx="53653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d"/>
          <p:cNvSpPr>
            <a:spLocks noChangeArrowheads="1"/>
          </p:cNvSpPr>
          <p:nvPr/>
        </p:nvSpPr>
        <p:spPr bwMode="auto">
          <a:xfrm>
            <a:off x="1487012" y="787062"/>
            <a:ext cx="12736792" cy="199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Câu</a:t>
            </a:r>
            <a:r>
              <a:rPr kumimoji="0" lang="en-US" sz="4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2:</a:t>
            </a:r>
            <a:r>
              <a:rPr kumimoji="0" lang="en-US" sz="4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hàm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y =   x</a:t>
            </a:r>
            <a:r>
              <a:rPr lang="en-US" sz="4000" baseline="30000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 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âu a"/>
          <p:cNvSpPr/>
          <p:nvPr/>
        </p:nvSpPr>
        <p:spPr>
          <a:xfrm>
            <a:off x="1512187" y="2022021"/>
            <a:ext cx="236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A0DAB"/>
                </a:solidFill>
                <a:latin typeface="Open Sans"/>
              </a:rPr>
              <a:t>A. (4; 4) </a:t>
            </a:r>
            <a:endParaRPr lang="en-US" sz="4000" dirty="0"/>
          </a:p>
        </p:txBody>
      </p:sp>
      <p:sp>
        <p:nvSpPr>
          <p:cNvPr id="6" name="câu b"/>
          <p:cNvSpPr/>
          <p:nvPr/>
        </p:nvSpPr>
        <p:spPr>
          <a:xfrm>
            <a:off x="8299938" y="2036932"/>
            <a:ext cx="236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B. (-4; 8)</a:t>
            </a:r>
            <a:endParaRPr lang="en-US" sz="4000" dirty="0"/>
          </a:p>
        </p:txBody>
      </p:sp>
      <p:sp>
        <p:nvSpPr>
          <p:cNvPr id="7" name="câu c"/>
          <p:cNvSpPr/>
          <p:nvPr/>
        </p:nvSpPr>
        <p:spPr>
          <a:xfrm>
            <a:off x="1141955" y="3760857"/>
            <a:ext cx="6523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C. (4; -4)</a:t>
            </a:r>
            <a:endParaRPr lang="en-US" sz="4000" dirty="0"/>
          </a:p>
        </p:txBody>
      </p:sp>
      <p:sp>
        <p:nvSpPr>
          <p:cNvPr id="8" name="CÂU D"/>
          <p:cNvSpPr/>
          <p:nvPr/>
        </p:nvSpPr>
        <p:spPr>
          <a:xfrm>
            <a:off x="8299938" y="3406914"/>
            <a:ext cx="592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D. (-4;-8)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86" y="1933482"/>
            <a:ext cx="965690" cy="772552"/>
          </a:xfrm>
          <a:prstGeom prst="rect">
            <a:avLst/>
          </a:prstGeom>
        </p:spPr>
      </p:pic>
      <p:sp>
        <p:nvSpPr>
          <p:cNvPr id="13" name="Horizontal Scroll 12">
            <a:hlinkClick r:id="rId3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47A9EB-30D4-3741-3539-D83ACC94AF91}"/>
                  </a:ext>
                </a:extLst>
              </p:cNvPr>
              <p:cNvSpPr txBox="1"/>
              <p:nvPr/>
            </p:nvSpPr>
            <p:spPr>
              <a:xfrm>
                <a:off x="12903566" y="685357"/>
                <a:ext cx="846939" cy="95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47A9EB-30D4-3741-3539-D83ACC94A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66" y="685357"/>
                <a:ext cx="846939" cy="95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813" y="282458"/>
            <a:ext cx="1400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Open Sans"/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  <a:latin typeface="Open Sans"/>
              </a:rPr>
              <a:t> 3: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 Cho </a:t>
            </a:r>
            <a:r>
              <a:rPr lang="en-US" sz="4800" b="1" dirty="0" err="1">
                <a:solidFill>
                  <a:srgbClr val="FF0000"/>
                </a:solidFill>
                <a:latin typeface="Open Sans"/>
              </a:rPr>
              <a:t>hàm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Open Sans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y = 2x</a:t>
            </a:r>
            <a:r>
              <a:rPr lang="en-US" sz="4800" b="1" baseline="30000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. Khi y = 2 </a:t>
            </a:r>
            <a:r>
              <a:rPr lang="en-US" sz="4800" b="1" dirty="0" err="1">
                <a:solidFill>
                  <a:srgbClr val="FF0000"/>
                </a:solidFill>
                <a:latin typeface="Open Sans"/>
              </a:rPr>
              <a:t>thì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</a:t>
            </a:r>
            <a:endParaRPr lang="en-US" sz="4800" dirty="0">
              <a:solidFill>
                <a:srgbClr val="1A0DAB"/>
              </a:solidFill>
              <a:latin typeface="Open Sans"/>
            </a:endParaRPr>
          </a:p>
        </p:txBody>
      </p:sp>
      <p:sp>
        <p:nvSpPr>
          <p:cNvPr id="5" name="CÂU A"/>
          <p:cNvSpPr/>
          <p:nvPr/>
        </p:nvSpPr>
        <p:spPr>
          <a:xfrm>
            <a:off x="1570007" y="1528954"/>
            <a:ext cx="756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A. x=1</a:t>
            </a:r>
          </a:p>
        </p:txBody>
      </p:sp>
      <p:sp>
        <p:nvSpPr>
          <p:cNvPr id="6" name="CÂU B"/>
          <p:cNvSpPr/>
          <p:nvPr/>
        </p:nvSpPr>
        <p:spPr>
          <a:xfrm>
            <a:off x="1570006" y="2454518"/>
            <a:ext cx="607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B. x=2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hoặc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x=-2</a:t>
            </a:r>
          </a:p>
        </p:txBody>
      </p:sp>
      <p:sp>
        <p:nvSpPr>
          <p:cNvPr id="7" name="CÂU C"/>
          <p:cNvSpPr/>
          <p:nvPr/>
        </p:nvSpPr>
        <p:spPr>
          <a:xfrm>
            <a:off x="1570006" y="3496863"/>
            <a:ext cx="489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C. x=1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hoặc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x=-1</a:t>
            </a:r>
          </a:p>
        </p:txBody>
      </p:sp>
      <p:sp>
        <p:nvSpPr>
          <p:cNvPr id="8" name="CÂU D"/>
          <p:cNvSpPr/>
          <p:nvPr/>
        </p:nvSpPr>
        <p:spPr>
          <a:xfrm>
            <a:off x="1570006" y="4633775"/>
            <a:ext cx="4761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D. X =2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58" y="3496863"/>
            <a:ext cx="965690" cy="772552"/>
          </a:xfrm>
          <a:prstGeom prst="rect">
            <a:avLst/>
          </a:prstGeom>
        </p:spPr>
      </p:pic>
      <p:sp>
        <p:nvSpPr>
          <p:cNvPr id="13" name="Horizontal Scroll 12">
            <a:hlinkClick r:id="rId3" action="ppaction://hlinksldjump"/>
          </p:cNvPr>
          <p:cNvSpPr/>
          <p:nvPr/>
        </p:nvSpPr>
        <p:spPr>
          <a:xfrm>
            <a:off x="11418387" y="6909092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hlinkClick r:id="rId3" action="ppaction://hlinksldjump"/>
              </a:rPr>
              <a:t>Quay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về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A"/>
          <p:cNvSpPr/>
          <p:nvPr/>
        </p:nvSpPr>
        <p:spPr>
          <a:xfrm>
            <a:off x="1713586" y="2980084"/>
            <a:ext cx="6429249" cy="7341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4400" dirty="0">
                <a:solidFill>
                  <a:srgbClr val="002060"/>
                </a:solidFill>
                <a:latin typeface="Open Sans"/>
              </a:rPr>
              <a:t>A. 2</a:t>
            </a:r>
          </a:p>
          <a:p>
            <a:pPr>
              <a:defRPr/>
            </a:pPr>
            <a:endParaRPr lang="vi-VN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4810" y="655315"/>
            <a:ext cx="11929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Câu 4: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Đồ thị của hàm số y = ax</a:t>
            </a:r>
            <a:r>
              <a:rPr lang="vi-VN" sz="40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(a  0) đi qua điểm A(2;-2). Giá trị của a bằng ?</a:t>
            </a:r>
            <a:endParaRPr lang="vi-VN" sz="40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6" name="CÂU B"/>
          <p:cNvSpPr/>
          <p:nvPr/>
        </p:nvSpPr>
        <p:spPr>
          <a:xfrm>
            <a:off x="7798877" y="2513438"/>
            <a:ext cx="1720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Open Sans"/>
              </a:rPr>
              <a:t>B. – 2 </a:t>
            </a:r>
          </a:p>
        </p:txBody>
      </p:sp>
      <p:sp>
        <p:nvSpPr>
          <p:cNvPr id="7" name="CÂU C"/>
          <p:cNvSpPr/>
          <p:nvPr/>
        </p:nvSpPr>
        <p:spPr>
          <a:xfrm>
            <a:off x="1631203" y="4284209"/>
            <a:ext cx="4459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Open Sans"/>
              </a:rPr>
              <a:t>C. </a:t>
            </a:r>
          </a:p>
        </p:txBody>
      </p:sp>
      <p:sp>
        <p:nvSpPr>
          <p:cNvPr id="8" name="CAU D"/>
          <p:cNvSpPr/>
          <p:nvPr/>
        </p:nvSpPr>
        <p:spPr>
          <a:xfrm>
            <a:off x="7798877" y="4284209"/>
            <a:ext cx="870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Open Sans"/>
              </a:rPr>
              <a:t>D.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992560" y="4299596"/>
            <a:ext cx="1062164" cy="849671"/>
          </a:xfrm>
          <a:prstGeom prst="rect">
            <a:avLst/>
          </a:prstGeom>
        </p:spPr>
      </p:pic>
      <p:sp>
        <p:nvSpPr>
          <p:cNvPr id="18" name="Horizontal Scroll 17">
            <a:hlinkClick r:id="rId3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969573-6A06-9B16-8AB3-A512F0A49442}"/>
                  </a:ext>
                </a:extLst>
              </p:cNvPr>
              <p:cNvSpPr txBox="1"/>
              <p:nvPr/>
            </p:nvSpPr>
            <p:spPr>
              <a:xfrm>
                <a:off x="9768005" y="806381"/>
                <a:ext cx="54769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969573-6A06-9B16-8AB3-A512F0A4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005" y="806381"/>
                <a:ext cx="54769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36481-82B5-F89F-B068-82DDB26AD6C2}"/>
                  </a:ext>
                </a:extLst>
              </p:cNvPr>
              <p:cNvSpPr txBox="1"/>
              <p:nvPr/>
            </p:nvSpPr>
            <p:spPr>
              <a:xfrm>
                <a:off x="1987705" y="4096473"/>
                <a:ext cx="1062165" cy="124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36481-82B5-F89F-B068-82DDB26A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05" y="4096473"/>
                <a:ext cx="1062165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327B1A-1A5E-F447-72FB-07FA59912DC8}"/>
                  </a:ext>
                </a:extLst>
              </p:cNvPr>
              <p:cNvSpPr txBox="1"/>
              <p:nvPr/>
            </p:nvSpPr>
            <p:spPr>
              <a:xfrm>
                <a:off x="8475473" y="4046515"/>
                <a:ext cx="1062165" cy="124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327B1A-1A5E-F447-72FB-07FA59912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473" y="4046515"/>
                <a:ext cx="1062165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1028</Words>
  <Application>Microsoft Office PowerPoint</Application>
  <PresentationFormat>Custom</PresentationFormat>
  <Paragraphs>150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Times New Roman</vt:lpstr>
      <vt:lpstr>Cambria Math</vt:lpstr>
      <vt:lpstr>Calibri Light</vt:lpstr>
      <vt:lpstr>Tahoma</vt:lpstr>
      <vt:lpstr>Sitka Banner</vt:lpstr>
      <vt:lpstr>Arial</vt:lpstr>
      <vt:lpstr>Open Sans</vt:lpstr>
      <vt:lpstr>Calibri</vt:lpstr>
      <vt:lpstr>Denk One</vt:lpstr>
      <vt:lpstr>Office Theme</vt:lpstr>
      <vt:lpstr>Equation</vt:lpstr>
      <vt:lpstr>PowerPoint Presentation</vt:lpstr>
      <vt:lpstr>PowerPoint Presentation</vt:lpstr>
      <vt:lpstr>BÀI TẬP CUỐI CHƯƠNG 6 (TIẾT 1) 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Thanh Hung</cp:lastModifiedBy>
  <cp:revision>242</cp:revision>
  <dcterms:created xsi:type="dcterms:W3CDTF">2018-05-10T00:06:18Z</dcterms:created>
  <dcterms:modified xsi:type="dcterms:W3CDTF">2024-08-26T05:50:37Z</dcterms:modified>
</cp:coreProperties>
</file>