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708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5" r:id="rId31"/>
    <p:sldId id="296" r:id="rId32"/>
    <p:sldId id="297" r:id="rId33"/>
    <p:sldId id="298" r:id="rId34"/>
    <p:sldId id="299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300" r:id="rId44"/>
    <p:sldId id="293" r:id="rId45"/>
  </p:sldIdLst>
  <p:sldSz cx="18288000" cy="10287000"/>
  <p:notesSz cx="6858000" cy="9144000"/>
  <p:embeddedFontLst>
    <p:embeddedFont>
      <p:font typeface="Cambria Math" panose="02040503050406030204" pitchFamily="18" charset="0"/>
      <p:regular r:id="rId46"/>
    </p:embeddedFont>
    <p:embeddedFont>
      <p:font typeface="Eczar Bold" panose="020B0604020202020204" charset="0"/>
      <p:regular r:id="rId47"/>
    </p:embeddedFont>
    <p:embeddedFont>
      <p:font typeface="Fahkwang Bold" panose="020B0604020202020204" charset="-34"/>
      <p:regular r:id="rId48"/>
    </p:embeddedFont>
    <p:embeddedFont>
      <p:font typeface="Faustina Bold" panose="020B0604020202020204" charset="0"/>
      <p:regular r:id="rId49"/>
    </p:embeddedFont>
    <p:embeddedFont>
      <p:font typeface="Fira Sans Bold" panose="020B0604020202020204" charset="0"/>
      <p:regular r:id="rId50"/>
    </p:embeddedFont>
    <p:embeddedFont>
      <p:font typeface="Jokerman" panose="04090605060006020702" pitchFamily="82" charset="0"/>
      <p:regular r:id="rId51"/>
    </p:embeddedFont>
    <p:embeddedFont>
      <p:font typeface="Josefin Sans Bold" pitchFamily="2" charset="0"/>
      <p:regular r:id="rId52"/>
      <p:boldItalic r:id="rId53"/>
    </p:embeddedFont>
    <p:embeddedFont>
      <p:font typeface="Josefin Sans Semi-Bold" panose="020B0604020202020204" charset="0"/>
      <p:regular r:id="rId54"/>
    </p:embeddedFont>
    <p:embeddedFont>
      <p:font typeface="Muli" panose="020B0604020202020204" charset="0"/>
      <p:regular r:id="rId55"/>
    </p:embeddedFont>
    <p:embeddedFont>
      <p:font typeface="Muli Semi-Bold" panose="020B0604020202020204" charset="0"/>
      <p:regular r:id="rId56"/>
    </p:embeddedFont>
    <p:embeddedFont>
      <p:font typeface="Muli Ultra-Bold" panose="020B0604020202020204" charset="0"/>
      <p:regular r:id="rId57"/>
    </p:embeddedFont>
    <p:embeddedFont>
      <p:font typeface="Muli Ultra-Bold Italics" panose="020B0604020202020204" charset="0"/>
      <p:regular r:id="rId58"/>
    </p:embeddedFont>
    <p:embeddedFont>
      <p:font typeface="Saira Heavy" panose="020B0604020202020204" charset="0"/>
      <p:regular r:id="rId59"/>
    </p:embeddedFont>
    <p:embeddedFont>
      <p:font typeface="Sigmar One" panose="020B0604020202020204" charset="0"/>
      <p:regular r:id="rId60"/>
    </p:embeddedFont>
    <p:embeddedFont>
      <p:font typeface="Sitka Heading Semibold" pitchFamily="2" charset="0"/>
      <p:bold r:id="rId61"/>
      <p:boldItalic r:id="rId62"/>
    </p:embeddedFont>
    <p:embeddedFont>
      <p:font typeface="Sitka Small Semibold" pitchFamily="2" charset="0"/>
      <p:bold r:id="rId63"/>
      <p:boldItalic r:id="rId64"/>
    </p:embeddedFont>
    <p:embeddedFont>
      <p:font typeface="Sitka Subheading Semibold" pitchFamily="2" charset="0"/>
      <p:bold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5.fntdata"/><Relationship Id="rId55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.png"/><Relationship Id="rId7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85877"/>
            <a:ext cx="13716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21648" y="3695460"/>
            <a:ext cx="9152475" cy="9677640"/>
            <a:chOff x="0" y="0"/>
            <a:chExt cx="12203299" cy="12903521"/>
          </a:xfrm>
        </p:grpSpPr>
        <p:sp>
          <p:nvSpPr>
            <p:cNvPr id="3" name="Freeform 3"/>
            <p:cNvSpPr/>
            <p:nvPr/>
          </p:nvSpPr>
          <p:spPr>
            <a:xfrm>
              <a:off x="0" y="1930721"/>
              <a:ext cx="12203299" cy="10972800"/>
            </a:xfrm>
            <a:custGeom>
              <a:avLst/>
              <a:gdLst/>
              <a:ahLst/>
              <a:cxnLst/>
              <a:rect l="l" t="t" r="r" b="b"/>
              <a:pathLst>
                <a:path w="12203299" h="10972800">
                  <a:moveTo>
                    <a:pt x="0" y="0"/>
                  </a:moveTo>
                  <a:lnTo>
                    <a:pt x="12203299" y="0"/>
                  </a:lnTo>
                  <a:lnTo>
                    <a:pt x="1220329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167319" y="0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1432000">
            <a:off x="-677886" y="2716366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49178">
            <a:off x="14744700" y="7559438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58552" y="2362200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6" y="0"/>
                </a:lnTo>
                <a:lnTo>
                  <a:pt x="7401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02157" y="2808965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62954" y="4877259"/>
            <a:ext cx="9644982" cy="1971045"/>
          </a:xfrm>
          <a:custGeom>
            <a:avLst/>
            <a:gdLst/>
            <a:ahLst/>
            <a:cxnLst/>
            <a:rect l="l" t="t" r="r" b="b"/>
            <a:pathLst>
              <a:path w="9644982" h="1971045">
                <a:moveTo>
                  <a:pt x="0" y="0"/>
                </a:moveTo>
                <a:lnTo>
                  <a:pt x="9644982" y="0"/>
                </a:lnTo>
                <a:lnTo>
                  <a:pt x="9644982" y="1971046"/>
                </a:lnTo>
                <a:lnTo>
                  <a:pt x="0" y="19710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363331" y="7528300"/>
            <a:ext cx="9844227" cy="2011959"/>
          </a:xfrm>
          <a:custGeom>
            <a:avLst/>
            <a:gdLst/>
            <a:ahLst/>
            <a:cxnLst/>
            <a:rect l="l" t="t" r="r" b="b"/>
            <a:pathLst>
              <a:path w="9844227" h="2011959">
                <a:moveTo>
                  <a:pt x="0" y="0"/>
                </a:moveTo>
                <a:lnTo>
                  <a:pt x="9844227" y="0"/>
                </a:lnTo>
                <a:lnTo>
                  <a:pt x="9844227" y="2011959"/>
                </a:lnTo>
                <a:lnTo>
                  <a:pt x="0" y="2011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43683" y="1028700"/>
            <a:ext cx="3983829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59"/>
              </a:lnSpc>
              <a:spcBef>
                <a:spcPct val="0"/>
              </a:spcBef>
            </a:pPr>
            <a:r>
              <a:rPr lang="en-US" sz="8799">
                <a:solidFill>
                  <a:srgbClr val="273384"/>
                </a:solidFill>
                <a:latin typeface="Eczar Bold"/>
              </a:rPr>
              <a:t>Câu 4: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68733" y="733873"/>
            <a:ext cx="12290567" cy="399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71"/>
              </a:lnSpc>
            </a:pP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Cho tam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giác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MNP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có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MD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là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tia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phân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giác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của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góc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M (D </a:t>
            </a:r>
            <a:r>
              <a:rPr lang="en-US" sz="5535" spc="459" dirty="0">
                <a:solidFill>
                  <a:srgbClr val="27338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NP).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Trong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các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khẳng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định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sau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,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khẳng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định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nào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 </a:t>
            </a:r>
            <a:r>
              <a:rPr lang="en-US" sz="5535" spc="459" dirty="0" err="1">
                <a:solidFill>
                  <a:srgbClr val="273384"/>
                </a:solidFill>
                <a:latin typeface="Faustina Bold"/>
              </a:rPr>
              <a:t>đúng</a:t>
            </a:r>
            <a:r>
              <a:rPr lang="en-US" sz="5535" spc="459" dirty="0">
                <a:solidFill>
                  <a:srgbClr val="273384"/>
                </a:solidFill>
                <a:latin typeface="Faustina Bold"/>
              </a:rP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21648" y="3695460"/>
            <a:ext cx="9152475" cy="9677640"/>
            <a:chOff x="0" y="0"/>
            <a:chExt cx="12203299" cy="12903521"/>
          </a:xfrm>
        </p:grpSpPr>
        <p:sp>
          <p:nvSpPr>
            <p:cNvPr id="3" name="Freeform 3"/>
            <p:cNvSpPr/>
            <p:nvPr/>
          </p:nvSpPr>
          <p:spPr>
            <a:xfrm>
              <a:off x="0" y="1930721"/>
              <a:ext cx="12203299" cy="10972800"/>
            </a:xfrm>
            <a:custGeom>
              <a:avLst/>
              <a:gdLst/>
              <a:ahLst/>
              <a:cxnLst/>
              <a:rect l="l" t="t" r="r" b="b"/>
              <a:pathLst>
                <a:path w="12203299" h="10972800">
                  <a:moveTo>
                    <a:pt x="0" y="0"/>
                  </a:moveTo>
                  <a:lnTo>
                    <a:pt x="12203299" y="0"/>
                  </a:lnTo>
                  <a:lnTo>
                    <a:pt x="1220329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167319" y="0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1432000">
            <a:off x="-677886" y="2716366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49178">
            <a:off x="14744700" y="7559438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58552" y="2362200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6" y="0"/>
                </a:lnTo>
                <a:lnTo>
                  <a:pt x="7401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02157" y="2808965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10717" y="4638625"/>
            <a:ext cx="9149456" cy="2209680"/>
          </a:xfrm>
          <a:custGeom>
            <a:avLst/>
            <a:gdLst/>
            <a:ahLst/>
            <a:cxnLst/>
            <a:rect l="l" t="t" r="r" b="b"/>
            <a:pathLst>
              <a:path w="9149456" h="2209680">
                <a:moveTo>
                  <a:pt x="0" y="0"/>
                </a:moveTo>
                <a:lnTo>
                  <a:pt x="9149456" y="0"/>
                </a:lnTo>
                <a:lnTo>
                  <a:pt x="9149456" y="2209680"/>
                </a:lnTo>
                <a:lnTo>
                  <a:pt x="0" y="22096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00684" y="7623150"/>
            <a:ext cx="9359489" cy="2317007"/>
          </a:xfrm>
          <a:custGeom>
            <a:avLst/>
            <a:gdLst/>
            <a:ahLst/>
            <a:cxnLst/>
            <a:rect l="l" t="t" r="r" b="b"/>
            <a:pathLst>
              <a:path w="9359489" h="2317007">
                <a:moveTo>
                  <a:pt x="0" y="0"/>
                </a:moveTo>
                <a:lnTo>
                  <a:pt x="9359489" y="0"/>
                </a:lnTo>
                <a:lnTo>
                  <a:pt x="9359489" y="2317007"/>
                </a:lnTo>
                <a:lnTo>
                  <a:pt x="0" y="23170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43683" y="1028700"/>
            <a:ext cx="3983829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59"/>
              </a:lnSpc>
              <a:spcBef>
                <a:spcPct val="0"/>
              </a:spcBef>
            </a:pPr>
            <a:r>
              <a:rPr lang="en-US" sz="8799">
                <a:solidFill>
                  <a:srgbClr val="273384"/>
                </a:solidFill>
                <a:latin typeface="Eczar Bold"/>
              </a:rPr>
              <a:t>Câu 5: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68733" y="714823"/>
            <a:ext cx="12290567" cy="3407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3"/>
              </a:lnSpc>
            </a:pPr>
            <a:r>
              <a:rPr lang="en-US" sz="6335" spc="525">
                <a:solidFill>
                  <a:srgbClr val="273384"/>
                </a:solidFill>
                <a:latin typeface="Faustina Bold"/>
              </a:rPr>
              <a:t>Cho đoạn thẳng AB = 12cm, CD = 18cm. Tỉ số của hai đoạn thẳng AB và CD là: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44242" y="-2250231"/>
            <a:ext cx="16327245" cy="17349607"/>
            <a:chOff x="0" y="0"/>
            <a:chExt cx="21769660" cy="23132809"/>
          </a:xfrm>
        </p:grpSpPr>
        <p:sp>
          <p:nvSpPr>
            <p:cNvPr id="3" name="Freeform 3"/>
            <p:cNvSpPr/>
            <p:nvPr/>
          </p:nvSpPr>
          <p:spPr>
            <a:xfrm rot="-5400000">
              <a:off x="1306613" y="-1306613"/>
              <a:ext cx="10160182" cy="12773409"/>
            </a:xfrm>
            <a:custGeom>
              <a:avLst/>
              <a:gdLst/>
              <a:ahLst/>
              <a:cxnLst/>
              <a:rect l="l" t="t" r="r" b="b"/>
              <a:pathLst>
                <a:path w="10160182" h="12773409">
                  <a:moveTo>
                    <a:pt x="0" y="0"/>
                  </a:moveTo>
                  <a:lnTo>
                    <a:pt x="10160183" y="0"/>
                  </a:lnTo>
                  <a:lnTo>
                    <a:pt x="10160183" y="12773409"/>
                  </a:lnTo>
                  <a:lnTo>
                    <a:pt x="0" y="12773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8100000">
              <a:off x="6380661" y="6453942"/>
              <a:ext cx="5877852" cy="4809152"/>
            </a:xfrm>
            <a:custGeom>
              <a:avLst/>
              <a:gdLst/>
              <a:ahLst/>
              <a:cxnLst/>
              <a:rect l="l" t="t" r="r" b="b"/>
              <a:pathLst>
                <a:path w="5877852" h="4809152">
                  <a:moveTo>
                    <a:pt x="0" y="0"/>
                  </a:moveTo>
                  <a:lnTo>
                    <a:pt x="5877853" y="0"/>
                  </a:lnTo>
                  <a:lnTo>
                    <a:pt x="5877853" y="4809152"/>
                  </a:lnTo>
                  <a:lnTo>
                    <a:pt x="0" y="4809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262454" y="7586824"/>
              <a:ext cx="9835560" cy="8843808"/>
            </a:xfrm>
            <a:custGeom>
              <a:avLst/>
              <a:gdLst/>
              <a:ahLst/>
              <a:cxnLst/>
              <a:rect l="l" t="t" r="r" b="b"/>
              <a:pathLst>
                <a:path w="9835560" h="8843808">
                  <a:moveTo>
                    <a:pt x="0" y="0"/>
                  </a:moveTo>
                  <a:lnTo>
                    <a:pt x="9835560" y="0"/>
                  </a:lnTo>
                  <a:lnTo>
                    <a:pt x="9835560" y="8843808"/>
                  </a:lnTo>
                  <a:lnTo>
                    <a:pt x="0" y="8843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938341">
              <a:off x="8735281" y="9571240"/>
              <a:ext cx="10447479" cy="11616377"/>
            </a:xfrm>
            <a:custGeom>
              <a:avLst/>
              <a:gdLst/>
              <a:ahLst/>
              <a:cxnLst/>
              <a:rect l="l" t="t" r="r" b="b"/>
              <a:pathLst>
                <a:path w="10447479" h="11616377">
                  <a:moveTo>
                    <a:pt x="0" y="0"/>
                  </a:moveTo>
                  <a:lnTo>
                    <a:pt x="10447479" y="0"/>
                  </a:lnTo>
                  <a:lnTo>
                    <a:pt x="10447479" y="11616377"/>
                  </a:lnTo>
                  <a:lnTo>
                    <a:pt x="0" y="11616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30788" y="6080123"/>
              <a:ext cx="7953900" cy="8843808"/>
            </a:xfrm>
            <a:custGeom>
              <a:avLst/>
              <a:gdLst/>
              <a:ahLst/>
              <a:cxnLst/>
              <a:rect l="l" t="t" r="r" b="b"/>
              <a:pathLst>
                <a:path w="7953900" h="8843808">
                  <a:moveTo>
                    <a:pt x="0" y="0"/>
                  </a:moveTo>
                  <a:lnTo>
                    <a:pt x="7953899" y="0"/>
                  </a:lnTo>
                  <a:lnTo>
                    <a:pt x="7953899" y="8843808"/>
                  </a:lnTo>
                  <a:lnTo>
                    <a:pt x="0" y="8843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1203235">
              <a:off x="4170625" y="2235913"/>
              <a:ext cx="9828126" cy="5091911"/>
            </a:xfrm>
            <a:custGeom>
              <a:avLst/>
              <a:gdLst/>
              <a:ahLst/>
              <a:cxnLst/>
              <a:rect l="l" t="t" r="r" b="b"/>
              <a:pathLst>
                <a:path w="9828126" h="5091911">
                  <a:moveTo>
                    <a:pt x="0" y="0"/>
                  </a:moveTo>
                  <a:lnTo>
                    <a:pt x="9828125" y="0"/>
                  </a:lnTo>
                  <a:lnTo>
                    <a:pt x="9828125" y="5091911"/>
                  </a:lnTo>
                  <a:lnTo>
                    <a:pt x="0" y="5091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4609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3493943" y="99954"/>
            <a:ext cx="12338676" cy="5043546"/>
          </a:xfrm>
          <a:custGeom>
            <a:avLst/>
            <a:gdLst/>
            <a:ahLst/>
            <a:cxnLst/>
            <a:rect l="l" t="t" r="r" b="b"/>
            <a:pathLst>
              <a:path w="12338676" h="5043546">
                <a:moveTo>
                  <a:pt x="0" y="0"/>
                </a:moveTo>
                <a:lnTo>
                  <a:pt x="12338676" y="0"/>
                </a:lnTo>
                <a:lnTo>
                  <a:pt x="12338676" y="5043546"/>
                </a:lnTo>
                <a:lnTo>
                  <a:pt x="0" y="50435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09390" y="5143500"/>
            <a:ext cx="8382381" cy="5213784"/>
          </a:xfrm>
          <a:custGeom>
            <a:avLst/>
            <a:gdLst/>
            <a:ahLst/>
            <a:cxnLst/>
            <a:rect l="l" t="t" r="r" b="b"/>
            <a:pathLst>
              <a:path w="8382381" h="5213784">
                <a:moveTo>
                  <a:pt x="0" y="0"/>
                </a:moveTo>
                <a:lnTo>
                  <a:pt x="8382381" y="0"/>
                </a:lnTo>
                <a:lnTo>
                  <a:pt x="8382381" y="5213784"/>
                </a:lnTo>
                <a:lnTo>
                  <a:pt x="0" y="52137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4739" y="409611"/>
            <a:ext cx="3329204" cy="122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273384"/>
                </a:solidFill>
                <a:latin typeface="Eczar Bold"/>
              </a:rPr>
              <a:t>Câu 6: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44242" y="-2250231"/>
            <a:ext cx="16327245" cy="17349607"/>
            <a:chOff x="0" y="0"/>
            <a:chExt cx="21769660" cy="23132809"/>
          </a:xfrm>
        </p:grpSpPr>
        <p:sp>
          <p:nvSpPr>
            <p:cNvPr id="3" name="Freeform 3"/>
            <p:cNvSpPr/>
            <p:nvPr/>
          </p:nvSpPr>
          <p:spPr>
            <a:xfrm rot="-5400000">
              <a:off x="1306613" y="-1306613"/>
              <a:ext cx="10160182" cy="12773409"/>
            </a:xfrm>
            <a:custGeom>
              <a:avLst/>
              <a:gdLst/>
              <a:ahLst/>
              <a:cxnLst/>
              <a:rect l="l" t="t" r="r" b="b"/>
              <a:pathLst>
                <a:path w="10160182" h="12773409">
                  <a:moveTo>
                    <a:pt x="0" y="0"/>
                  </a:moveTo>
                  <a:lnTo>
                    <a:pt x="10160183" y="0"/>
                  </a:lnTo>
                  <a:lnTo>
                    <a:pt x="10160183" y="12773409"/>
                  </a:lnTo>
                  <a:lnTo>
                    <a:pt x="0" y="12773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8100000">
              <a:off x="6380661" y="6453942"/>
              <a:ext cx="5877852" cy="4809152"/>
            </a:xfrm>
            <a:custGeom>
              <a:avLst/>
              <a:gdLst/>
              <a:ahLst/>
              <a:cxnLst/>
              <a:rect l="l" t="t" r="r" b="b"/>
              <a:pathLst>
                <a:path w="5877852" h="4809152">
                  <a:moveTo>
                    <a:pt x="0" y="0"/>
                  </a:moveTo>
                  <a:lnTo>
                    <a:pt x="5877853" y="0"/>
                  </a:lnTo>
                  <a:lnTo>
                    <a:pt x="5877853" y="4809152"/>
                  </a:lnTo>
                  <a:lnTo>
                    <a:pt x="0" y="4809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262454" y="7586824"/>
              <a:ext cx="9835560" cy="8843808"/>
            </a:xfrm>
            <a:custGeom>
              <a:avLst/>
              <a:gdLst/>
              <a:ahLst/>
              <a:cxnLst/>
              <a:rect l="l" t="t" r="r" b="b"/>
              <a:pathLst>
                <a:path w="9835560" h="8843808">
                  <a:moveTo>
                    <a:pt x="0" y="0"/>
                  </a:moveTo>
                  <a:lnTo>
                    <a:pt x="9835560" y="0"/>
                  </a:lnTo>
                  <a:lnTo>
                    <a:pt x="9835560" y="8843808"/>
                  </a:lnTo>
                  <a:lnTo>
                    <a:pt x="0" y="8843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938341">
              <a:off x="8735281" y="9571240"/>
              <a:ext cx="10447479" cy="11616377"/>
            </a:xfrm>
            <a:custGeom>
              <a:avLst/>
              <a:gdLst/>
              <a:ahLst/>
              <a:cxnLst/>
              <a:rect l="l" t="t" r="r" b="b"/>
              <a:pathLst>
                <a:path w="10447479" h="11616377">
                  <a:moveTo>
                    <a:pt x="0" y="0"/>
                  </a:moveTo>
                  <a:lnTo>
                    <a:pt x="10447479" y="0"/>
                  </a:lnTo>
                  <a:lnTo>
                    <a:pt x="10447479" y="11616377"/>
                  </a:lnTo>
                  <a:lnTo>
                    <a:pt x="0" y="11616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30788" y="6080123"/>
              <a:ext cx="7953900" cy="8843808"/>
            </a:xfrm>
            <a:custGeom>
              <a:avLst/>
              <a:gdLst/>
              <a:ahLst/>
              <a:cxnLst/>
              <a:rect l="l" t="t" r="r" b="b"/>
              <a:pathLst>
                <a:path w="7953900" h="8843808">
                  <a:moveTo>
                    <a:pt x="0" y="0"/>
                  </a:moveTo>
                  <a:lnTo>
                    <a:pt x="7953899" y="0"/>
                  </a:lnTo>
                  <a:lnTo>
                    <a:pt x="7953899" y="8843808"/>
                  </a:lnTo>
                  <a:lnTo>
                    <a:pt x="0" y="8843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1203235">
              <a:off x="4170625" y="2235913"/>
              <a:ext cx="9828126" cy="5091911"/>
            </a:xfrm>
            <a:custGeom>
              <a:avLst/>
              <a:gdLst/>
              <a:ahLst/>
              <a:cxnLst/>
              <a:rect l="l" t="t" r="r" b="b"/>
              <a:pathLst>
                <a:path w="9828126" h="5091911">
                  <a:moveTo>
                    <a:pt x="0" y="0"/>
                  </a:moveTo>
                  <a:lnTo>
                    <a:pt x="9828125" y="0"/>
                  </a:lnTo>
                  <a:lnTo>
                    <a:pt x="9828125" y="5091911"/>
                  </a:lnTo>
                  <a:lnTo>
                    <a:pt x="0" y="5091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4609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4547087" y="0"/>
            <a:ext cx="11708986" cy="4666417"/>
          </a:xfrm>
          <a:custGeom>
            <a:avLst/>
            <a:gdLst/>
            <a:ahLst/>
            <a:cxnLst/>
            <a:rect l="l" t="t" r="r" b="b"/>
            <a:pathLst>
              <a:path w="11708986" h="4666417">
                <a:moveTo>
                  <a:pt x="0" y="0"/>
                </a:moveTo>
                <a:lnTo>
                  <a:pt x="11708986" y="0"/>
                </a:lnTo>
                <a:lnTo>
                  <a:pt x="11708986" y="4666417"/>
                </a:lnTo>
                <a:lnTo>
                  <a:pt x="0" y="46664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06782" y="4666417"/>
            <a:ext cx="8649291" cy="5620583"/>
          </a:xfrm>
          <a:custGeom>
            <a:avLst/>
            <a:gdLst/>
            <a:ahLst/>
            <a:cxnLst/>
            <a:rect l="l" t="t" r="r" b="b"/>
            <a:pathLst>
              <a:path w="8649291" h="5620583">
                <a:moveTo>
                  <a:pt x="0" y="0"/>
                </a:moveTo>
                <a:lnTo>
                  <a:pt x="8649291" y="0"/>
                </a:lnTo>
                <a:lnTo>
                  <a:pt x="8649291" y="5620583"/>
                </a:lnTo>
                <a:lnTo>
                  <a:pt x="0" y="56205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4739" y="409611"/>
            <a:ext cx="3329204" cy="122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273384"/>
                </a:solidFill>
                <a:latin typeface="Eczar Bold"/>
              </a:rPr>
              <a:t>Câu 7: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21648" y="3695460"/>
            <a:ext cx="9152475" cy="9677640"/>
            <a:chOff x="0" y="0"/>
            <a:chExt cx="12203299" cy="12903521"/>
          </a:xfrm>
        </p:grpSpPr>
        <p:sp>
          <p:nvSpPr>
            <p:cNvPr id="3" name="Freeform 3"/>
            <p:cNvSpPr/>
            <p:nvPr/>
          </p:nvSpPr>
          <p:spPr>
            <a:xfrm>
              <a:off x="0" y="1930721"/>
              <a:ext cx="12203299" cy="10972800"/>
            </a:xfrm>
            <a:custGeom>
              <a:avLst/>
              <a:gdLst/>
              <a:ahLst/>
              <a:cxnLst/>
              <a:rect l="l" t="t" r="r" b="b"/>
              <a:pathLst>
                <a:path w="12203299" h="10972800">
                  <a:moveTo>
                    <a:pt x="0" y="0"/>
                  </a:moveTo>
                  <a:lnTo>
                    <a:pt x="12203299" y="0"/>
                  </a:lnTo>
                  <a:lnTo>
                    <a:pt x="1220329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167319" y="0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1432000">
            <a:off x="-677886" y="2716366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49178">
            <a:off x="14744700" y="7559438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58552" y="2362200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6" y="0"/>
                </a:lnTo>
                <a:lnTo>
                  <a:pt x="7401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02157" y="2808965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47631" y="703361"/>
            <a:ext cx="3360820" cy="1171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40"/>
              </a:lnSpc>
              <a:spcBef>
                <a:spcPct val="0"/>
              </a:spcBef>
            </a:pPr>
            <a:r>
              <a:rPr lang="en-US" sz="7700">
                <a:solidFill>
                  <a:srgbClr val="273384"/>
                </a:solidFill>
                <a:latin typeface="Eczar Bold"/>
              </a:rPr>
              <a:t>Câu 8: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11590" y="-55778"/>
            <a:ext cx="14976410" cy="6776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11"/>
              </a:lnSpc>
            </a:pPr>
            <a:r>
              <a:rPr lang="en-US" sz="6257" spc="519">
                <a:solidFill>
                  <a:srgbClr val="273384"/>
                </a:solidFill>
                <a:latin typeface="Faustina Bold"/>
              </a:rPr>
              <a:t>Cho tam giác ABC, một đường thẳng song song với BC cắt AB và AC lần lượt tại B và E. Qua E kẻ đường thẳng song song với CD cắt AB tại F. Biết AB = 25cm, AF = 9cm, EF = 12cm. Độ dài đoạn thẳng DC là:</a:t>
            </a:r>
          </a:p>
        </p:txBody>
      </p:sp>
      <p:sp>
        <p:nvSpPr>
          <p:cNvPr id="11" name="Freeform 11"/>
          <p:cNvSpPr/>
          <p:nvPr/>
        </p:nvSpPr>
        <p:spPr>
          <a:xfrm>
            <a:off x="6120050" y="7245851"/>
            <a:ext cx="9359489" cy="853634"/>
          </a:xfrm>
          <a:custGeom>
            <a:avLst/>
            <a:gdLst/>
            <a:ahLst/>
            <a:cxnLst/>
            <a:rect l="l" t="t" r="r" b="b"/>
            <a:pathLst>
              <a:path w="9359489" h="853634">
                <a:moveTo>
                  <a:pt x="0" y="0"/>
                </a:moveTo>
                <a:lnTo>
                  <a:pt x="9359489" y="0"/>
                </a:lnTo>
                <a:lnTo>
                  <a:pt x="9359489" y="853635"/>
                </a:lnTo>
                <a:lnTo>
                  <a:pt x="0" y="8536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20050" y="8781654"/>
            <a:ext cx="9996469" cy="874327"/>
          </a:xfrm>
          <a:custGeom>
            <a:avLst/>
            <a:gdLst/>
            <a:ahLst/>
            <a:cxnLst/>
            <a:rect l="l" t="t" r="r" b="b"/>
            <a:pathLst>
              <a:path w="9996469" h="874327">
                <a:moveTo>
                  <a:pt x="0" y="0"/>
                </a:moveTo>
                <a:lnTo>
                  <a:pt x="9996470" y="0"/>
                </a:lnTo>
                <a:lnTo>
                  <a:pt x="9996470" y="874326"/>
                </a:lnTo>
                <a:lnTo>
                  <a:pt x="0" y="8743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67692">
            <a:off x="-3547537" y="79317"/>
            <a:ext cx="9152475" cy="10911615"/>
            <a:chOff x="0" y="0"/>
            <a:chExt cx="12203299" cy="14548820"/>
          </a:xfrm>
        </p:grpSpPr>
        <p:sp>
          <p:nvSpPr>
            <p:cNvPr id="3" name="Freeform 3"/>
            <p:cNvSpPr/>
            <p:nvPr/>
          </p:nvSpPr>
          <p:spPr>
            <a:xfrm>
              <a:off x="0" y="3576020"/>
              <a:ext cx="12203299" cy="10972800"/>
            </a:xfrm>
            <a:custGeom>
              <a:avLst/>
              <a:gdLst/>
              <a:ahLst/>
              <a:cxnLst/>
              <a:rect l="l" t="t" r="r" b="b"/>
              <a:pathLst>
                <a:path w="12203299" h="10972800">
                  <a:moveTo>
                    <a:pt x="0" y="0"/>
                  </a:moveTo>
                  <a:lnTo>
                    <a:pt x="12203299" y="0"/>
                  </a:lnTo>
                  <a:lnTo>
                    <a:pt x="1220329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167319" y="1645299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7078699">
              <a:off x="2748850" y="1504680"/>
              <a:ext cx="6705600" cy="5486400"/>
            </a:xfrm>
            <a:custGeom>
              <a:avLst/>
              <a:gdLst/>
              <a:ahLst/>
              <a:cxnLst/>
              <a:rect l="l" t="t" r="r" b="b"/>
              <a:pathLst>
                <a:path w="6705600" h="5486400">
                  <a:moveTo>
                    <a:pt x="0" y="0"/>
                  </a:moveTo>
                  <a:lnTo>
                    <a:pt x="6705600" y="0"/>
                  </a:lnTo>
                  <a:lnTo>
                    <a:pt x="67056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1149178">
            <a:off x="14744700" y="7559438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58552" y="2362200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6" y="0"/>
                </a:lnTo>
                <a:lnTo>
                  <a:pt x="7401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02157" y="2808965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54659" y="5535125"/>
            <a:ext cx="10370151" cy="2023444"/>
          </a:xfrm>
          <a:custGeom>
            <a:avLst/>
            <a:gdLst/>
            <a:ahLst/>
            <a:cxnLst/>
            <a:rect l="l" t="t" r="r" b="b"/>
            <a:pathLst>
              <a:path w="10370151" h="2023444">
                <a:moveTo>
                  <a:pt x="0" y="0"/>
                </a:moveTo>
                <a:lnTo>
                  <a:pt x="10370151" y="0"/>
                </a:lnTo>
                <a:lnTo>
                  <a:pt x="10370151" y="2023444"/>
                </a:lnTo>
                <a:lnTo>
                  <a:pt x="0" y="2023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54659" y="7976069"/>
            <a:ext cx="10370151" cy="1698778"/>
          </a:xfrm>
          <a:custGeom>
            <a:avLst/>
            <a:gdLst/>
            <a:ahLst/>
            <a:cxnLst/>
            <a:rect l="l" t="t" r="r" b="b"/>
            <a:pathLst>
              <a:path w="10370151" h="1698778">
                <a:moveTo>
                  <a:pt x="0" y="0"/>
                </a:moveTo>
                <a:lnTo>
                  <a:pt x="10370151" y="0"/>
                </a:lnTo>
                <a:lnTo>
                  <a:pt x="10370151" y="1698778"/>
                </a:lnTo>
                <a:lnTo>
                  <a:pt x="0" y="16987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47631" y="703361"/>
            <a:ext cx="3360820" cy="130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20"/>
              </a:lnSpc>
              <a:spcBef>
                <a:spcPct val="0"/>
              </a:spcBef>
            </a:pPr>
            <a:r>
              <a:rPr lang="en-US" sz="8600">
                <a:solidFill>
                  <a:srgbClr val="273384"/>
                </a:solidFill>
                <a:latin typeface="Eczar Bold"/>
              </a:rPr>
              <a:t>Câu 9: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70780" y="127110"/>
            <a:ext cx="12988520" cy="501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41"/>
              </a:lnSpc>
            </a:pPr>
            <a:r>
              <a:rPr lang="en-US" sz="6973" spc="578">
                <a:solidFill>
                  <a:srgbClr val="273384"/>
                </a:solidFill>
                <a:latin typeface="Faustina Bold"/>
              </a:rPr>
              <a:t>Cho tam giác ABC, biết AM là đường phân giác. Trong các khẳng định sau, khẳng định nào đúng: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1587" y="6172200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7861" y="-1804488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8" y="0"/>
                </a:lnTo>
                <a:lnTo>
                  <a:pt x="5155298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315864" y="347687"/>
            <a:ext cx="7306015" cy="9591626"/>
            <a:chOff x="0" y="0"/>
            <a:chExt cx="9741354" cy="1278883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75838" cy="1675838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F5EF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2778249"/>
              <a:ext cx="1675838" cy="1675838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F5EF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8334747"/>
              <a:ext cx="1675838" cy="1675838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F5EF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1112996"/>
              <a:ext cx="1675838" cy="1675838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F5E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3073424" y="-225893"/>
              <a:ext cx="1402317" cy="1539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070"/>
                </a:lnSpc>
              </a:pPr>
              <a:r>
                <a:rPr lang="en-US" sz="5535" spc="459">
                  <a:solidFill>
                    <a:srgbClr val="F5F5EF"/>
                  </a:solidFill>
                  <a:latin typeface="Josefin Sans Bold"/>
                </a:rPr>
                <a:t>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46153" y="27078"/>
              <a:ext cx="1183532" cy="1402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01"/>
                </a:lnSpc>
              </a:pPr>
              <a:r>
                <a:rPr lang="en-US" sz="5861" spc="679">
                  <a:solidFill>
                    <a:srgbClr val="136450"/>
                  </a:solidFill>
                  <a:latin typeface="Muli"/>
                </a:rPr>
                <a:t>1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46153" y="2805327"/>
              <a:ext cx="1183532" cy="1402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9201"/>
                </a:lnSpc>
                <a:spcBef>
                  <a:spcPct val="0"/>
                </a:spcBef>
              </a:pPr>
              <a:r>
                <a:rPr lang="en-US" sz="5861" u="none" spc="679">
                  <a:solidFill>
                    <a:srgbClr val="136450"/>
                  </a:solidFill>
                  <a:latin typeface="Muli"/>
                </a:rPr>
                <a:t>2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46153" y="8274537"/>
              <a:ext cx="1183532" cy="1402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9201"/>
                </a:lnSpc>
                <a:spcBef>
                  <a:spcPct val="0"/>
                </a:spcBef>
              </a:pPr>
              <a:r>
                <a:rPr lang="en-US" sz="5861" u="none" spc="679">
                  <a:solidFill>
                    <a:srgbClr val="136450"/>
                  </a:solidFill>
                  <a:latin typeface="Muli"/>
                </a:rPr>
                <a:t>4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5556498"/>
              <a:ext cx="1675838" cy="1675838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F5E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246153" y="5508474"/>
              <a:ext cx="1183532" cy="1402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9201"/>
                </a:lnSpc>
                <a:spcBef>
                  <a:spcPct val="0"/>
                </a:spcBef>
              </a:pPr>
              <a:r>
                <a:rPr lang="en-US" sz="5861" u="none" spc="679">
                  <a:solidFill>
                    <a:srgbClr val="136450"/>
                  </a:solidFill>
                  <a:latin typeface="Muli"/>
                </a:rPr>
                <a:t>3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46153" y="11052786"/>
              <a:ext cx="1183532" cy="1402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9201"/>
                </a:lnSpc>
                <a:spcBef>
                  <a:spcPct val="0"/>
                </a:spcBef>
              </a:pPr>
              <a:r>
                <a:rPr lang="en-US" sz="5861" u="none" spc="679">
                  <a:solidFill>
                    <a:srgbClr val="136450"/>
                  </a:solidFill>
                  <a:latin typeface="Muli"/>
                </a:rPr>
                <a:t>5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073424" y="2668283"/>
              <a:ext cx="1402317" cy="1539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070"/>
                </a:lnSpc>
              </a:pPr>
              <a:r>
                <a:rPr lang="en-US" sz="5535" spc="459">
                  <a:solidFill>
                    <a:srgbClr val="F5F5EF"/>
                  </a:solidFill>
                  <a:latin typeface="Josefin Sans Bold"/>
                </a:rPr>
                <a:t>D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073424" y="5541782"/>
              <a:ext cx="1402317" cy="1539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070"/>
                </a:lnSpc>
              </a:pPr>
              <a:r>
                <a:rPr lang="en-US" sz="5535" spc="459">
                  <a:solidFill>
                    <a:srgbClr val="F5F5EF"/>
                  </a:solidFill>
                  <a:latin typeface="Josefin Sans Bold"/>
                </a:rPr>
                <a:t>B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073424" y="8311897"/>
              <a:ext cx="1402317" cy="1539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070"/>
                </a:lnSpc>
              </a:pPr>
              <a:r>
                <a:rPr lang="en-US" sz="5535" spc="459">
                  <a:solidFill>
                    <a:srgbClr val="F5F5EF"/>
                  </a:solidFill>
                  <a:latin typeface="Josefin Sans Bold"/>
                </a:rPr>
                <a:t>A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073424" y="11077056"/>
              <a:ext cx="1402317" cy="1539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070"/>
                </a:lnSpc>
              </a:pPr>
              <a:r>
                <a:rPr lang="en-US" sz="5535" spc="459">
                  <a:solidFill>
                    <a:srgbClr val="F5F5EF"/>
                  </a:solidFill>
                  <a:latin typeface="Josefin Sans Bold"/>
                </a:rPr>
                <a:t>C</a:t>
              </a: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5013081" y="0"/>
              <a:ext cx="1919943" cy="1919943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F5EF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5295089" y="-42159"/>
              <a:ext cx="1355927" cy="1594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542"/>
                </a:lnSpc>
                <a:spcBef>
                  <a:spcPct val="0"/>
                </a:spcBef>
              </a:pPr>
              <a:r>
                <a:rPr lang="en-US" sz="6714" spc="778">
                  <a:solidFill>
                    <a:srgbClr val="136450"/>
                  </a:solidFill>
                  <a:latin typeface="Muli"/>
                </a:rPr>
                <a:t>6</a:t>
              </a: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5257186" y="2778249"/>
              <a:ext cx="1675838" cy="1675838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F5EF"/>
              </a:solidFill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5503339" y="2730225"/>
              <a:ext cx="1183532" cy="1402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9201"/>
                </a:lnSpc>
                <a:spcBef>
                  <a:spcPct val="0"/>
                </a:spcBef>
              </a:pPr>
              <a:r>
                <a:rPr lang="en-US" sz="5861" spc="679">
                  <a:solidFill>
                    <a:srgbClr val="136450"/>
                  </a:solidFill>
                  <a:latin typeface="Muli"/>
                </a:rPr>
                <a:t>7</a:t>
              </a:r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5257186" y="5688001"/>
              <a:ext cx="1675838" cy="1675838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F5EF"/>
              </a:solidFill>
            </p:spPr>
          </p:sp>
        </p:grpSp>
        <p:sp>
          <p:nvSpPr>
            <p:cNvPr id="33" name="TextBox 33"/>
            <p:cNvSpPr txBox="1"/>
            <p:nvPr/>
          </p:nvSpPr>
          <p:spPr>
            <a:xfrm>
              <a:off x="5503339" y="5639977"/>
              <a:ext cx="1183532" cy="1402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9201"/>
                </a:lnSpc>
                <a:spcBef>
                  <a:spcPct val="0"/>
                </a:spcBef>
              </a:pPr>
              <a:r>
                <a:rPr lang="en-US" sz="5861" spc="679">
                  <a:solidFill>
                    <a:srgbClr val="136450"/>
                  </a:solidFill>
                  <a:latin typeface="Muli"/>
                </a:rPr>
                <a:t>8</a:t>
              </a:r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5302808" y="8334747"/>
              <a:ext cx="1675838" cy="1675838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F5EF"/>
              </a:solidFill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5548961" y="8286723"/>
              <a:ext cx="1183532" cy="1402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9201"/>
                </a:lnSpc>
                <a:spcBef>
                  <a:spcPct val="0"/>
                </a:spcBef>
              </a:pPr>
              <a:r>
                <a:rPr lang="en-US" sz="5861" spc="679">
                  <a:solidFill>
                    <a:srgbClr val="136450"/>
                  </a:solidFill>
                  <a:latin typeface="Muli"/>
                </a:rPr>
                <a:t>9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8339037" y="-24166"/>
              <a:ext cx="1402317" cy="1539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070"/>
                </a:lnSpc>
              </a:pPr>
              <a:r>
                <a:rPr lang="en-US" sz="5535" spc="459">
                  <a:solidFill>
                    <a:srgbClr val="F5F5EF"/>
                  </a:solidFill>
                  <a:latin typeface="Josefin Sans Bold"/>
                </a:rPr>
                <a:t>C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8339037" y="2595777"/>
              <a:ext cx="1402317" cy="1539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070"/>
                </a:lnSpc>
              </a:pPr>
              <a:r>
                <a:rPr lang="en-US" sz="5535" spc="459">
                  <a:solidFill>
                    <a:srgbClr val="F5F5EF"/>
                  </a:solidFill>
                  <a:latin typeface="Josefin Sans Bold"/>
                </a:rPr>
                <a:t>D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8339037" y="5692685"/>
              <a:ext cx="1402317" cy="1539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070"/>
                </a:lnSpc>
              </a:pPr>
              <a:r>
                <a:rPr lang="en-US" sz="5535" spc="459">
                  <a:solidFill>
                    <a:srgbClr val="F5F5EF"/>
                  </a:solidFill>
                  <a:latin typeface="Josefin Sans Bold"/>
                </a:rPr>
                <a:t>B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8339037" y="8311897"/>
              <a:ext cx="1402317" cy="1539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070"/>
                </a:lnSpc>
              </a:pPr>
              <a:r>
                <a:rPr lang="en-US" sz="5535" spc="459">
                  <a:solidFill>
                    <a:srgbClr val="F5F5EF"/>
                  </a:solidFill>
                  <a:latin typeface="Josefin Sans Bold"/>
                </a:rPr>
                <a:t>A</a:t>
              </a: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028700" y="1606518"/>
            <a:ext cx="4199786" cy="3536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55"/>
              </a:lnSpc>
              <a:spcBef>
                <a:spcPct val="0"/>
              </a:spcBef>
            </a:pPr>
            <a:r>
              <a:rPr lang="en-US" sz="11712">
                <a:solidFill>
                  <a:srgbClr val="ECEFE8"/>
                </a:solidFill>
                <a:latin typeface="Fahkwang Bold"/>
              </a:rPr>
              <a:t>ĐÁP ÁN </a:t>
            </a:r>
          </a:p>
        </p:txBody>
      </p:sp>
      <p:sp>
        <p:nvSpPr>
          <p:cNvPr id="42" name="Freeform 42"/>
          <p:cNvSpPr/>
          <p:nvPr/>
        </p:nvSpPr>
        <p:spPr>
          <a:xfrm rot="-1149178">
            <a:off x="14157702" y="-1093354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5400000">
            <a:off x="971418" y="2898966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3621880" y="1863890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 rot="1432000">
            <a:off x="13199582" y="7200900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49068" y="-3224554"/>
            <a:ext cx="20257743" cy="21526221"/>
            <a:chOff x="0" y="0"/>
            <a:chExt cx="27010325" cy="28701628"/>
          </a:xfrm>
        </p:grpSpPr>
        <p:sp>
          <p:nvSpPr>
            <p:cNvPr id="3" name="Freeform 3"/>
            <p:cNvSpPr/>
            <p:nvPr/>
          </p:nvSpPr>
          <p:spPr>
            <a:xfrm rot="-5400000">
              <a:off x="1621158" y="-1621158"/>
              <a:ext cx="12606069" cy="15848384"/>
            </a:xfrm>
            <a:custGeom>
              <a:avLst/>
              <a:gdLst/>
              <a:ahLst/>
              <a:cxnLst/>
              <a:rect l="l" t="t" r="r" b="b"/>
              <a:pathLst>
                <a:path w="12606069" h="15848384">
                  <a:moveTo>
                    <a:pt x="0" y="0"/>
                  </a:moveTo>
                  <a:lnTo>
                    <a:pt x="12606068" y="0"/>
                  </a:lnTo>
                  <a:lnTo>
                    <a:pt x="12606068" y="15848384"/>
                  </a:lnTo>
                  <a:lnTo>
                    <a:pt x="0" y="15848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8100000">
              <a:off x="7916694" y="8007615"/>
              <a:ext cx="7292843" cy="5966871"/>
            </a:xfrm>
            <a:custGeom>
              <a:avLst/>
              <a:gdLst/>
              <a:ahLst/>
              <a:cxnLst/>
              <a:rect l="l" t="t" r="r" b="b"/>
              <a:pathLst>
                <a:path w="7292843" h="5966871">
                  <a:moveTo>
                    <a:pt x="0" y="0"/>
                  </a:moveTo>
                  <a:lnTo>
                    <a:pt x="7292843" y="0"/>
                  </a:lnTo>
                  <a:lnTo>
                    <a:pt x="7292843" y="5966872"/>
                  </a:lnTo>
                  <a:lnTo>
                    <a:pt x="0" y="5966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047833" y="9413219"/>
              <a:ext cx="12203299" cy="10972800"/>
            </a:xfrm>
            <a:custGeom>
              <a:avLst/>
              <a:gdLst/>
              <a:ahLst/>
              <a:cxnLst/>
              <a:rect l="l" t="t" r="r" b="b"/>
              <a:pathLst>
                <a:path w="12203299" h="10972800">
                  <a:moveTo>
                    <a:pt x="0" y="0"/>
                  </a:moveTo>
                  <a:lnTo>
                    <a:pt x="12203299" y="0"/>
                  </a:lnTo>
                  <a:lnTo>
                    <a:pt x="1220329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938341">
              <a:off x="10838147" y="11875348"/>
              <a:ext cx="12962527" cy="14412816"/>
            </a:xfrm>
            <a:custGeom>
              <a:avLst/>
              <a:gdLst/>
              <a:ahLst/>
              <a:cxnLst/>
              <a:rect l="l" t="t" r="r" b="b"/>
              <a:pathLst>
                <a:path w="12962527" h="14412816">
                  <a:moveTo>
                    <a:pt x="0" y="0"/>
                  </a:moveTo>
                  <a:lnTo>
                    <a:pt x="12962526" y="0"/>
                  </a:lnTo>
                  <a:lnTo>
                    <a:pt x="12962526" y="14412816"/>
                  </a:lnTo>
                  <a:lnTo>
                    <a:pt x="0" y="14412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403005" y="7543806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1203235">
              <a:off x="5174629" y="2774170"/>
              <a:ext cx="12194075" cy="6317699"/>
            </a:xfrm>
            <a:custGeom>
              <a:avLst/>
              <a:gdLst/>
              <a:ahLst/>
              <a:cxnLst/>
              <a:rect l="l" t="t" r="r" b="b"/>
              <a:pathLst>
                <a:path w="12194075" h="6317699">
                  <a:moveTo>
                    <a:pt x="0" y="0"/>
                  </a:moveTo>
                  <a:lnTo>
                    <a:pt x="12194075" y="0"/>
                  </a:lnTo>
                  <a:lnTo>
                    <a:pt x="12194075" y="6317700"/>
                  </a:lnTo>
                  <a:lnTo>
                    <a:pt x="0" y="6317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460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9144000" y="2284037"/>
            <a:ext cx="8409422" cy="353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97"/>
              </a:lnSpc>
            </a:pPr>
            <a:r>
              <a:rPr lang="en-US" sz="11100" dirty="0">
                <a:solidFill>
                  <a:srgbClr val="FCEDD1"/>
                </a:solidFill>
                <a:latin typeface="Saira Heavy"/>
              </a:rPr>
              <a:t>HOẠT ĐỘNG 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3964" y="3417945"/>
            <a:ext cx="5906803" cy="5157697"/>
            <a:chOff x="0" y="0"/>
            <a:chExt cx="7875737" cy="68769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73" r="573"/>
            <a:stretch>
              <a:fillRect/>
            </a:stretch>
          </p:blipFill>
          <p:spPr>
            <a:xfrm>
              <a:off x="0" y="0"/>
              <a:ext cx="7875737" cy="6876929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4990610">
            <a:off x="15773400" y="2529014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289357">
            <a:off x="-2322434" y="-4207917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4" y="0"/>
                </a:lnTo>
                <a:lnTo>
                  <a:pt x="9152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086664">
            <a:off x="-894969" y="2529014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3460256"/>
            <a:ext cx="6263964" cy="5115385"/>
            <a:chOff x="0" y="0"/>
            <a:chExt cx="8351952" cy="682051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374" r="374"/>
            <a:stretch>
              <a:fillRect/>
            </a:stretch>
          </p:blipFill>
          <p:spPr>
            <a:xfrm>
              <a:off x="0" y="0"/>
              <a:ext cx="8351952" cy="6820514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 rot="-2784042">
            <a:off x="10703442" y="9141854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4" y="0"/>
                </a:lnTo>
                <a:lnTo>
                  <a:pt x="9152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58625" y="6172200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2208594" y="3330859"/>
            <a:ext cx="6142171" cy="5244783"/>
            <a:chOff x="0" y="0"/>
            <a:chExt cx="8189561" cy="6993043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/>
            <a:srcRect t="1705" b="1705"/>
            <a:stretch>
              <a:fillRect/>
            </a:stretch>
          </p:blipFill>
          <p:spPr>
            <a:xfrm>
              <a:off x="0" y="0"/>
              <a:ext cx="8189561" cy="6993043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 rot="1109801">
            <a:off x="6782388" y="8344271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4" y="0"/>
                </a:lnTo>
                <a:lnTo>
                  <a:pt x="9152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9278873">
            <a:off x="5074209" y="9583599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977312" y="-4207917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535920" y="866775"/>
            <a:ext cx="9410504" cy="146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74"/>
              </a:lnSpc>
            </a:pPr>
            <a:r>
              <a:rPr lang="en-US" sz="8553">
                <a:solidFill>
                  <a:srgbClr val="136450"/>
                </a:solidFill>
                <a:latin typeface="Faustina Bold"/>
              </a:rPr>
              <a:t>Bài 13. Tính độ dài x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2242" y="8824297"/>
            <a:ext cx="9662497" cy="85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28"/>
              </a:lnSpc>
            </a:pPr>
            <a:r>
              <a:rPr lang="en-US" sz="5020" dirty="0" err="1">
                <a:solidFill>
                  <a:srgbClr val="136450"/>
                </a:solidFill>
                <a:latin typeface="Muli Ultra-Bold"/>
              </a:rPr>
              <a:t>Gợi</a:t>
            </a:r>
            <a:r>
              <a:rPr lang="en-US" sz="5020" dirty="0">
                <a:solidFill>
                  <a:srgbClr val="136450"/>
                </a:solidFill>
                <a:latin typeface="Muli Ultra-Bold"/>
              </a:rPr>
              <a:t> ý: </a:t>
            </a:r>
            <a:r>
              <a:rPr lang="en-US" sz="5020" dirty="0" err="1">
                <a:solidFill>
                  <a:srgbClr val="136450"/>
                </a:solidFill>
                <a:latin typeface="Muli Ultra-Bold"/>
              </a:rPr>
              <a:t>Sử</a:t>
            </a:r>
            <a:r>
              <a:rPr lang="en-US" sz="5020" dirty="0">
                <a:solidFill>
                  <a:srgbClr val="136450"/>
                </a:solidFill>
                <a:latin typeface="Muli Ultra-Bold"/>
              </a:rPr>
              <a:t> </a:t>
            </a:r>
            <a:r>
              <a:rPr lang="en-US" sz="5020" dirty="0" err="1">
                <a:solidFill>
                  <a:srgbClr val="136450"/>
                </a:solidFill>
                <a:latin typeface="Muli Ultra-Bold"/>
              </a:rPr>
              <a:t>dụng</a:t>
            </a:r>
            <a:r>
              <a:rPr lang="en-US" sz="5020" dirty="0">
                <a:solidFill>
                  <a:srgbClr val="136450"/>
                </a:solidFill>
                <a:latin typeface="Muli Ultra-Bold"/>
              </a:rPr>
              <a:t> </a:t>
            </a:r>
            <a:r>
              <a:rPr lang="en-US" sz="5020" dirty="0" err="1">
                <a:solidFill>
                  <a:srgbClr val="136450"/>
                </a:solidFill>
                <a:latin typeface="Muli Ultra-Bold"/>
              </a:rPr>
              <a:t>định</a:t>
            </a:r>
            <a:r>
              <a:rPr lang="en-US" sz="5020" dirty="0">
                <a:solidFill>
                  <a:srgbClr val="136450"/>
                </a:solidFill>
                <a:latin typeface="Muli Ultra-Bold"/>
              </a:rPr>
              <a:t> </a:t>
            </a:r>
            <a:r>
              <a:rPr lang="en-US" sz="5020" dirty="0" err="1">
                <a:solidFill>
                  <a:srgbClr val="136450"/>
                </a:solidFill>
                <a:latin typeface="Muli Ultra-Bold"/>
              </a:rPr>
              <a:t>lý</a:t>
            </a:r>
            <a:r>
              <a:rPr lang="en-US" sz="5020" dirty="0">
                <a:solidFill>
                  <a:srgbClr val="136450"/>
                </a:solidFill>
                <a:latin typeface="Muli Ultra-Bold"/>
              </a:rPr>
              <a:t> Thales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1587" y="6172200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90902" y="5762496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9" y="0"/>
                </a:lnTo>
                <a:lnTo>
                  <a:pt x="5155299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49178">
            <a:off x="14157702" y="-1093354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971418" y="2898966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1880" y="1863890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2000">
            <a:off x="13199582" y="7200900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2702" y="1581869"/>
            <a:ext cx="10688470" cy="3698735"/>
          </a:xfrm>
          <a:custGeom>
            <a:avLst/>
            <a:gdLst/>
            <a:ahLst/>
            <a:cxnLst/>
            <a:rect l="l" t="t" r="r" b="b"/>
            <a:pathLst>
              <a:path w="10688470" h="3698735">
                <a:moveTo>
                  <a:pt x="0" y="0"/>
                </a:moveTo>
                <a:lnTo>
                  <a:pt x="10688471" y="0"/>
                </a:lnTo>
                <a:lnTo>
                  <a:pt x="10688471" y="3698735"/>
                </a:lnTo>
                <a:lnTo>
                  <a:pt x="0" y="36987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2702" y="5562625"/>
            <a:ext cx="10688470" cy="4560787"/>
          </a:xfrm>
          <a:custGeom>
            <a:avLst/>
            <a:gdLst/>
            <a:ahLst/>
            <a:cxnLst/>
            <a:rect l="l" t="t" r="r" b="b"/>
            <a:pathLst>
              <a:path w="10688470" h="4560787">
                <a:moveTo>
                  <a:pt x="0" y="0"/>
                </a:moveTo>
                <a:lnTo>
                  <a:pt x="10688471" y="0"/>
                </a:lnTo>
                <a:lnTo>
                  <a:pt x="10688471" y="4560787"/>
                </a:lnTo>
                <a:lnTo>
                  <a:pt x="0" y="45607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359409" y="2327142"/>
            <a:ext cx="6295550" cy="6931158"/>
          </a:xfrm>
          <a:custGeom>
            <a:avLst/>
            <a:gdLst/>
            <a:ahLst/>
            <a:cxnLst/>
            <a:rect l="l" t="t" r="r" b="b"/>
            <a:pathLst>
              <a:path w="6295550" h="6931158">
                <a:moveTo>
                  <a:pt x="0" y="0"/>
                </a:moveTo>
                <a:lnTo>
                  <a:pt x="6295550" y="0"/>
                </a:lnTo>
                <a:lnTo>
                  <a:pt x="6295550" y="6931158"/>
                </a:lnTo>
                <a:lnTo>
                  <a:pt x="0" y="6931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53584" y="-161925"/>
            <a:ext cx="13640142" cy="1459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74"/>
              </a:lnSpc>
            </a:pPr>
            <a:r>
              <a:rPr lang="en-US" sz="8553" spc="171">
                <a:solidFill>
                  <a:srgbClr val="204447"/>
                </a:solidFill>
                <a:latin typeface="Sigmar One"/>
              </a:rPr>
              <a:t>Bài 13. Tính độ dài x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53626" y="3339936"/>
            <a:ext cx="11815050" cy="3146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27"/>
              </a:lnSpc>
            </a:pPr>
            <a:r>
              <a:rPr lang="en-US" sz="10632" dirty="0">
                <a:latin typeface="Saira Heavy"/>
              </a:rPr>
              <a:t> BÀI TẬP CUỐI CHƯƠNG 7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5188048" y="-3912432"/>
            <a:ext cx="12364617" cy="17614340"/>
            <a:chOff x="0" y="3529661"/>
            <a:chExt cx="16486156" cy="23485786"/>
          </a:xfrm>
        </p:grpSpPr>
        <p:sp>
          <p:nvSpPr>
            <p:cNvPr id="5" name="Freeform 5"/>
            <p:cNvSpPr/>
            <p:nvPr/>
          </p:nvSpPr>
          <p:spPr>
            <a:xfrm rot="-1264648">
              <a:off x="3963542" y="12526812"/>
              <a:ext cx="6705600" cy="5486400"/>
            </a:xfrm>
            <a:custGeom>
              <a:avLst/>
              <a:gdLst/>
              <a:ahLst/>
              <a:cxnLst/>
              <a:rect l="l" t="t" r="r" b="b"/>
              <a:pathLst>
                <a:path w="6705600" h="5486400">
                  <a:moveTo>
                    <a:pt x="0" y="0"/>
                  </a:moveTo>
                  <a:lnTo>
                    <a:pt x="6705600" y="0"/>
                  </a:lnTo>
                  <a:lnTo>
                    <a:pt x="67056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14996290"/>
              <a:ext cx="13373193" cy="12019157"/>
            </a:xfrm>
            <a:custGeom>
              <a:avLst/>
              <a:gdLst/>
              <a:ahLst/>
              <a:cxnLst/>
              <a:rect l="l" t="t" r="r" b="b"/>
              <a:pathLst>
                <a:path w="13373193" h="12019157">
                  <a:moveTo>
                    <a:pt x="0" y="0"/>
                  </a:moveTo>
                  <a:lnTo>
                    <a:pt x="13373193" y="0"/>
                  </a:lnTo>
                  <a:lnTo>
                    <a:pt x="13373193" y="12019157"/>
                  </a:lnTo>
                  <a:lnTo>
                    <a:pt x="0" y="1201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6495018">
              <a:off x="5020337" y="15663137"/>
              <a:ext cx="9875520" cy="10972800"/>
            </a:xfrm>
            <a:custGeom>
              <a:avLst/>
              <a:gdLst/>
              <a:ahLst/>
              <a:cxnLst/>
              <a:rect l="l" t="t" r="r" b="b"/>
              <a:pathLst>
                <a:path w="9875520" h="10972800">
                  <a:moveTo>
                    <a:pt x="0" y="0"/>
                  </a:moveTo>
                  <a:lnTo>
                    <a:pt x="9875520" y="0"/>
                  </a:lnTo>
                  <a:lnTo>
                    <a:pt x="987552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18900000">
              <a:off x="6610636" y="3529661"/>
              <a:ext cx="9875520" cy="10972800"/>
            </a:xfrm>
            <a:custGeom>
              <a:avLst/>
              <a:gdLst/>
              <a:ahLst/>
              <a:cxnLst/>
              <a:rect l="l" t="t" r="r" b="b"/>
              <a:pathLst>
                <a:path w="9875520" h="10972800">
                  <a:moveTo>
                    <a:pt x="0" y="0"/>
                  </a:moveTo>
                  <a:lnTo>
                    <a:pt x="9875520" y="0"/>
                  </a:lnTo>
                  <a:lnTo>
                    <a:pt x="987552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451756" y="-4457700"/>
            <a:ext cx="10564196" cy="17200227"/>
            <a:chOff x="0" y="0"/>
            <a:chExt cx="14085596" cy="22933637"/>
          </a:xfrm>
        </p:grpSpPr>
        <p:sp>
          <p:nvSpPr>
            <p:cNvPr id="10" name="Freeform 10"/>
            <p:cNvSpPr/>
            <p:nvPr/>
          </p:nvSpPr>
          <p:spPr>
            <a:xfrm rot="2984660">
              <a:off x="7120071" y="10792188"/>
              <a:ext cx="6705600" cy="5486400"/>
            </a:xfrm>
            <a:custGeom>
              <a:avLst/>
              <a:gdLst/>
              <a:ahLst/>
              <a:cxnLst/>
              <a:rect l="l" t="t" r="r" b="b"/>
              <a:pathLst>
                <a:path w="6705600" h="5486400">
                  <a:moveTo>
                    <a:pt x="0" y="0"/>
                  </a:moveTo>
                  <a:lnTo>
                    <a:pt x="6705600" y="0"/>
                  </a:lnTo>
                  <a:lnTo>
                    <a:pt x="67056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3373193" cy="12019157"/>
            </a:xfrm>
            <a:custGeom>
              <a:avLst/>
              <a:gdLst/>
              <a:ahLst/>
              <a:cxnLst/>
              <a:rect l="l" t="t" r="r" b="b"/>
              <a:pathLst>
                <a:path w="13373193" h="12019157">
                  <a:moveTo>
                    <a:pt x="0" y="0"/>
                  </a:moveTo>
                  <a:lnTo>
                    <a:pt x="13373193" y="0"/>
                  </a:lnTo>
                  <a:lnTo>
                    <a:pt x="13373193" y="12019157"/>
                  </a:lnTo>
                  <a:lnTo>
                    <a:pt x="0" y="1201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4210075" y="2504877"/>
              <a:ext cx="9875521" cy="10972800"/>
            </a:xfrm>
            <a:custGeom>
              <a:avLst/>
              <a:gdLst/>
              <a:ahLst/>
              <a:cxnLst/>
              <a:rect l="l" t="t" r="r" b="b"/>
              <a:pathLst>
                <a:path w="9875520" h="10972800">
                  <a:moveTo>
                    <a:pt x="0" y="0"/>
                  </a:moveTo>
                  <a:lnTo>
                    <a:pt x="9875520" y="0"/>
                  </a:lnTo>
                  <a:lnTo>
                    <a:pt x="987552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18157672">
              <a:off x="2050900" y="12509477"/>
              <a:ext cx="9875520" cy="10972799"/>
            </a:xfrm>
            <a:custGeom>
              <a:avLst/>
              <a:gdLst/>
              <a:ahLst/>
              <a:cxnLst/>
              <a:rect l="l" t="t" r="r" b="b"/>
              <a:pathLst>
                <a:path w="9875520" h="10972800">
                  <a:moveTo>
                    <a:pt x="0" y="0"/>
                  </a:moveTo>
                  <a:lnTo>
                    <a:pt x="9875520" y="0"/>
                  </a:lnTo>
                  <a:lnTo>
                    <a:pt x="987552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40078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90610">
            <a:off x="15773400" y="3537649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638876" y="2008763"/>
            <a:ext cx="7214961" cy="6404471"/>
            <a:chOff x="0" y="0"/>
            <a:chExt cx="9619948" cy="853929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986" r="1986"/>
            <a:stretch>
              <a:fillRect/>
            </a:stretch>
          </p:blipFill>
          <p:spPr>
            <a:xfrm>
              <a:off x="0" y="0"/>
              <a:ext cx="9619948" cy="8539295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-2784042">
            <a:off x="-2322434" y="-4207917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4" y="0"/>
                </a:lnTo>
                <a:lnTo>
                  <a:pt x="9152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086664">
            <a:off x="-894969" y="2529014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3535" y="2005392"/>
            <a:ext cx="8140071" cy="6407842"/>
            <a:chOff x="0" y="0"/>
            <a:chExt cx="10853428" cy="854379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742" r="742"/>
            <a:stretch>
              <a:fillRect/>
            </a:stretch>
          </p:blipFill>
          <p:spPr>
            <a:xfrm>
              <a:off x="0" y="0"/>
              <a:ext cx="10853428" cy="8543790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 rot="-2784042">
            <a:off x="10703442" y="9141854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4" y="0"/>
                </a:lnTo>
                <a:lnTo>
                  <a:pt x="9152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31087" y="5146871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6" y="0"/>
                </a:lnTo>
                <a:lnTo>
                  <a:pt x="7401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09801">
            <a:off x="6782388" y="8344271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4" y="0"/>
                </a:lnTo>
                <a:lnTo>
                  <a:pt x="9152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278873">
            <a:off x="5074209" y="9583599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77312" y="-4207917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863413" y="548247"/>
            <a:ext cx="11395887" cy="1162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07"/>
              </a:lnSpc>
              <a:spcBef>
                <a:spcPct val="0"/>
              </a:spcBef>
            </a:pPr>
            <a:r>
              <a:rPr lang="en-US" sz="7673">
                <a:solidFill>
                  <a:srgbClr val="136450"/>
                </a:solidFill>
                <a:latin typeface="Faustina Bold"/>
              </a:rPr>
              <a:t>Bài 14. Tính độ dài x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3535" y="9175946"/>
            <a:ext cx="12170767" cy="763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28"/>
              </a:lnSpc>
            </a:pPr>
            <a:r>
              <a:rPr lang="en-US" sz="4448" dirty="0" err="1">
                <a:solidFill>
                  <a:srgbClr val="136450"/>
                </a:solidFill>
                <a:latin typeface="Muli Ultra-Bold"/>
              </a:rPr>
              <a:t>Gợi</a:t>
            </a:r>
            <a:r>
              <a:rPr lang="en-US" sz="4448" dirty="0">
                <a:solidFill>
                  <a:srgbClr val="136450"/>
                </a:solidFill>
                <a:latin typeface="Muli Ultra-Bold"/>
              </a:rPr>
              <a:t> ý: </a:t>
            </a:r>
            <a:r>
              <a:rPr lang="en-US" sz="4448" dirty="0" err="1">
                <a:solidFill>
                  <a:srgbClr val="136450"/>
                </a:solidFill>
                <a:latin typeface="Muli Ultra-Bold"/>
              </a:rPr>
              <a:t>Sử</a:t>
            </a:r>
            <a:r>
              <a:rPr lang="en-US" sz="4448" dirty="0">
                <a:solidFill>
                  <a:srgbClr val="136450"/>
                </a:solidFill>
                <a:latin typeface="Muli Ultra-Bold"/>
              </a:rPr>
              <a:t> </a:t>
            </a:r>
            <a:r>
              <a:rPr lang="en-US" sz="4448" dirty="0" err="1">
                <a:solidFill>
                  <a:srgbClr val="136450"/>
                </a:solidFill>
                <a:latin typeface="Muli Ultra-Bold"/>
              </a:rPr>
              <a:t>dụng</a:t>
            </a:r>
            <a:r>
              <a:rPr lang="en-US" sz="4448" dirty="0">
                <a:solidFill>
                  <a:srgbClr val="136450"/>
                </a:solidFill>
                <a:latin typeface="Muli Ultra-Bold"/>
              </a:rPr>
              <a:t> </a:t>
            </a:r>
            <a:r>
              <a:rPr lang="en-US" sz="4448" dirty="0" err="1">
                <a:solidFill>
                  <a:srgbClr val="136450"/>
                </a:solidFill>
                <a:latin typeface="Muli Ultra-Bold"/>
              </a:rPr>
              <a:t>tính</a:t>
            </a:r>
            <a:r>
              <a:rPr lang="en-US" sz="4448" dirty="0">
                <a:solidFill>
                  <a:srgbClr val="136450"/>
                </a:solidFill>
                <a:latin typeface="Muli Ultra-Bold"/>
              </a:rPr>
              <a:t> </a:t>
            </a:r>
            <a:r>
              <a:rPr lang="en-US" sz="4448" dirty="0" err="1">
                <a:solidFill>
                  <a:srgbClr val="136450"/>
                </a:solidFill>
                <a:latin typeface="Muli Ultra-Bold"/>
              </a:rPr>
              <a:t>chất</a:t>
            </a:r>
            <a:r>
              <a:rPr lang="en-US" sz="4448" dirty="0">
                <a:solidFill>
                  <a:srgbClr val="136450"/>
                </a:solidFill>
                <a:latin typeface="Muli Ultra-Bold"/>
              </a:rPr>
              <a:t> </a:t>
            </a:r>
            <a:r>
              <a:rPr lang="en-US" sz="4448" dirty="0" err="1">
                <a:solidFill>
                  <a:srgbClr val="136450"/>
                </a:solidFill>
                <a:latin typeface="Muli Ultra-Bold"/>
              </a:rPr>
              <a:t>đường</a:t>
            </a:r>
            <a:r>
              <a:rPr lang="en-US" sz="4448" dirty="0">
                <a:solidFill>
                  <a:srgbClr val="136450"/>
                </a:solidFill>
                <a:latin typeface="Muli Ultra-Bold"/>
              </a:rPr>
              <a:t> </a:t>
            </a:r>
            <a:r>
              <a:rPr lang="en-US" sz="4448" dirty="0" err="1">
                <a:solidFill>
                  <a:srgbClr val="136450"/>
                </a:solidFill>
                <a:latin typeface="Muli Ultra-Bold"/>
              </a:rPr>
              <a:t>phân</a:t>
            </a:r>
            <a:r>
              <a:rPr lang="en-US" sz="4448" dirty="0">
                <a:solidFill>
                  <a:srgbClr val="136450"/>
                </a:solidFill>
                <a:latin typeface="Muli Ultra-Bold"/>
              </a:rPr>
              <a:t> </a:t>
            </a:r>
            <a:r>
              <a:rPr lang="en-US" sz="4448" dirty="0" err="1">
                <a:solidFill>
                  <a:srgbClr val="136450"/>
                </a:solidFill>
                <a:latin typeface="Muli Ultra-Bold"/>
              </a:rPr>
              <a:t>giác</a:t>
            </a:r>
            <a:endParaRPr lang="en-US" sz="4448" dirty="0">
              <a:solidFill>
                <a:srgbClr val="136450"/>
              </a:solidFill>
              <a:latin typeface="Muli Ultra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1813" y="-4055139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90902" y="5762496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9" y="0"/>
                </a:lnTo>
                <a:lnTo>
                  <a:pt x="5155299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49178">
            <a:off x="535822" y="3010645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971418" y="2898966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4850234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2000">
            <a:off x="13199582" y="7200900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3693" y="1856872"/>
            <a:ext cx="17471641" cy="4156938"/>
          </a:xfrm>
          <a:custGeom>
            <a:avLst/>
            <a:gdLst/>
            <a:ahLst/>
            <a:cxnLst/>
            <a:rect l="l" t="t" r="r" b="b"/>
            <a:pathLst>
              <a:path w="17471641" h="4156938">
                <a:moveTo>
                  <a:pt x="0" y="0"/>
                </a:moveTo>
                <a:lnTo>
                  <a:pt x="17471641" y="0"/>
                </a:lnTo>
                <a:lnTo>
                  <a:pt x="17471641" y="4156938"/>
                </a:lnTo>
                <a:lnTo>
                  <a:pt x="0" y="41569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3693" y="6065972"/>
            <a:ext cx="17471641" cy="3658982"/>
          </a:xfrm>
          <a:custGeom>
            <a:avLst/>
            <a:gdLst/>
            <a:ahLst/>
            <a:cxnLst/>
            <a:rect l="l" t="t" r="r" b="b"/>
            <a:pathLst>
              <a:path w="17471641" h="3658982">
                <a:moveTo>
                  <a:pt x="0" y="0"/>
                </a:moveTo>
                <a:lnTo>
                  <a:pt x="17471641" y="0"/>
                </a:lnTo>
                <a:lnTo>
                  <a:pt x="17471641" y="3658982"/>
                </a:lnTo>
                <a:lnTo>
                  <a:pt x="0" y="36589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3693" y="218184"/>
            <a:ext cx="13770479" cy="1459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74"/>
              </a:lnSpc>
            </a:pPr>
            <a:r>
              <a:rPr lang="en-US" sz="8553" spc="171">
                <a:solidFill>
                  <a:srgbClr val="204447"/>
                </a:solidFill>
                <a:latin typeface="Sigmar One"/>
              </a:rPr>
              <a:t>Bài 14. Tính độ dài x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84597" y="2287958"/>
            <a:ext cx="7073217" cy="2189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23"/>
              </a:lnSpc>
            </a:pPr>
            <a:r>
              <a:rPr lang="en-US" sz="14802">
                <a:solidFill>
                  <a:srgbClr val="FCEDD1"/>
                </a:solidFill>
                <a:latin typeface="Saira Heavy"/>
              </a:rPr>
              <a:t>TIẾT 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014947" y="4834038"/>
            <a:ext cx="9893397" cy="320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33"/>
              </a:lnSpc>
            </a:pPr>
            <a:r>
              <a:rPr lang="en-US" sz="7996" spc="399" dirty="0">
                <a:solidFill>
                  <a:srgbClr val="FCEDD1"/>
                </a:solidFill>
                <a:latin typeface="Josefin Sans Semi-Bold"/>
              </a:rPr>
              <a:t>HOẠT ĐỘNG THỰC HÀNH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5014947" y="-6309009"/>
            <a:ext cx="12695443" cy="20667814"/>
            <a:chOff x="0" y="0"/>
            <a:chExt cx="16927257" cy="27557085"/>
          </a:xfrm>
        </p:grpSpPr>
        <p:sp>
          <p:nvSpPr>
            <p:cNvPr id="5" name="Freeform 5"/>
            <p:cNvSpPr/>
            <p:nvPr/>
          </p:nvSpPr>
          <p:spPr>
            <a:xfrm rot="-1264648">
              <a:off x="3963542" y="12526812"/>
              <a:ext cx="6705600" cy="5486400"/>
            </a:xfrm>
            <a:custGeom>
              <a:avLst/>
              <a:gdLst/>
              <a:ahLst/>
              <a:cxnLst/>
              <a:rect l="l" t="t" r="r" b="b"/>
              <a:pathLst>
                <a:path w="6705600" h="5486400">
                  <a:moveTo>
                    <a:pt x="0" y="0"/>
                  </a:moveTo>
                  <a:lnTo>
                    <a:pt x="6705600" y="0"/>
                  </a:lnTo>
                  <a:lnTo>
                    <a:pt x="67056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14996290"/>
              <a:ext cx="13373193" cy="12019157"/>
            </a:xfrm>
            <a:custGeom>
              <a:avLst/>
              <a:gdLst/>
              <a:ahLst/>
              <a:cxnLst/>
              <a:rect l="l" t="t" r="r" b="b"/>
              <a:pathLst>
                <a:path w="13373193" h="12019157">
                  <a:moveTo>
                    <a:pt x="0" y="0"/>
                  </a:moveTo>
                  <a:lnTo>
                    <a:pt x="13373193" y="0"/>
                  </a:lnTo>
                  <a:lnTo>
                    <a:pt x="13373193" y="12019157"/>
                  </a:lnTo>
                  <a:lnTo>
                    <a:pt x="0" y="1201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6495018">
              <a:off x="5020337" y="15663137"/>
              <a:ext cx="9875520" cy="10972800"/>
            </a:xfrm>
            <a:custGeom>
              <a:avLst/>
              <a:gdLst/>
              <a:ahLst/>
              <a:cxnLst/>
              <a:rect l="l" t="t" r="r" b="b"/>
              <a:pathLst>
                <a:path w="9875520" h="10972800">
                  <a:moveTo>
                    <a:pt x="0" y="0"/>
                  </a:moveTo>
                  <a:lnTo>
                    <a:pt x="9875520" y="0"/>
                  </a:lnTo>
                  <a:lnTo>
                    <a:pt x="987552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2700000">
              <a:off x="4618503" y="1884594"/>
              <a:ext cx="9875520" cy="10972800"/>
            </a:xfrm>
            <a:custGeom>
              <a:avLst/>
              <a:gdLst/>
              <a:ahLst/>
              <a:cxnLst/>
              <a:rect l="l" t="t" r="r" b="b"/>
              <a:pathLst>
                <a:path w="9875520" h="10972800">
                  <a:moveTo>
                    <a:pt x="0" y="0"/>
                  </a:moveTo>
                  <a:lnTo>
                    <a:pt x="9875520" y="0"/>
                  </a:lnTo>
                  <a:lnTo>
                    <a:pt x="987552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119339" y="-4507184"/>
            <a:ext cx="11871981" cy="20120431"/>
            <a:chOff x="0" y="0"/>
            <a:chExt cx="15829309" cy="26827242"/>
          </a:xfrm>
        </p:grpSpPr>
        <p:sp>
          <p:nvSpPr>
            <p:cNvPr id="10" name="Freeform 10"/>
            <p:cNvSpPr/>
            <p:nvPr/>
          </p:nvSpPr>
          <p:spPr>
            <a:xfrm rot="2984660">
              <a:off x="7120071" y="10792188"/>
              <a:ext cx="6705600" cy="5486400"/>
            </a:xfrm>
            <a:custGeom>
              <a:avLst/>
              <a:gdLst/>
              <a:ahLst/>
              <a:cxnLst/>
              <a:rect l="l" t="t" r="r" b="b"/>
              <a:pathLst>
                <a:path w="6705600" h="5486400">
                  <a:moveTo>
                    <a:pt x="0" y="0"/>
                  </a:moveTo>
                  <a:lnTo>
                    <a:pt x="6705600" y="0"/>
                  </a:lnTo>
                  <a:lnTo>
                    <a:pt x="67056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3373193" cy="12019157"/>
            </a:xfrm>
            <a:custGeom>
              <a:avLst/>
              <a:gdLst/>
              <a:ahLst/>
              <a:cxnLst/>
              <a:rect l="l" t="t" r="r" b="b"/>
              <a:pathLst>
                <a:path w="13373193" h="12019157">
                  <a:moveTo>
                    <a:pt x="0" y="0"/>
                  </a:moveTo>
                  <a:lnTo>
                    <a:pt x="13373193" y="0"/>
                  </a:lnTo>
                  <a:lnTo>
                    <a:pt x="13373193" y="12019157"/>
                  </a:lnTo>
                  <a:lnTo>
                    <a:pt x="0" y="1201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953789" y="2743200"/>
              <a:ext cx="9875520" cy="10972800"/>
            </a:xfrm>
            <a:custGeom>
              <a:avLst/>
              <a:gdLst/>
              <a:ahLst/>
              <a:cxnLst/>
              <a:rect l="l" t="t" r="r" b="b"/>
              <a:pathLst>
                <a:path w="9875520" h="10972800">
                  <a:moveTo>
                    <a:pt x="0" y="0"/>
                  </a:moveTo>
                  <a:lnTo>
                    <a:pt x="9875520" y="0"/>
                  </a:lnTo>
                  <a:lnTo>
                    <a:pt x="987552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3442328">
              <a:off x="3520554" y="14224149"/>
              <a:ext cx="9875520" cy="10972800"/>
            </a:xfrm>
            <a:custGeom>
              <a:avLst/>
              <a:gdLst/>
              <a:ahLst/>
              <a:cxnLst/>
              <a:rect l="l" t="t" r="r" b="b"/>
              <a:pathLst>
                <a:path w="9875520" h="10972800">
                  <a:moveTo>
                    <a:pt x="0" y="0"/>
                  </a:moveTo>
                  <a:lnTo>
                    <a:pt x="9875520" y="0"/>
                  </a:lnTo>
                  <a:lnTo>
                    <a:pt x="987552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40486" y="-5163192"/>
            <a:ext cx="11237628" cy="13724740"/>
            <a:chOff x="0" y="0"/>
            <a:chExt cx="14983504" cy="18299654"/>
          </a:xfrm>
        </p:grpSpPr>
        <p:sp>
          <p:nvSpPr>
            <p:cNvPr id="3" name="Freeform 3"/>
            <p:cNvSpPr/>
            <p:nvPr/>
          </p:nvSpPr>
          <p:spPr>
            <a:xfrm rot="2792599">
              <a:off x="6158382" y="13061294"/>
              <a:ext cx="4972749" cy="4068613"/>
            </a:xfrm>
            <a:custGeom>
              <a:avLst/>
              <a:gdLst/>
              <a:ahLst/>
              <a:cxnLst/>
              <a:rect l="l" t="t" r="r" b="b"/>
              <a:pathLst>
                <a:path w="4972749" h="4068613">
                  <a:moveTo>
                    <a:pt x="0" y="0"/>
                  </a:moveTo>
                  <a:lnTo>
                    <a:pt x="4972749" y="0"/>
                  </a:lnTo>
                  <a:lnTo>
                    <a:pt x="4972749" y="4068612"/>
                  </a:lnTo>
                  <a:lnTo>
                    <a:pt x="0" y="406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1593932">
              <a:off x="1713531" y="2668821"/>
              <a:ext cx="11556442" cy="10391168"/>
            </a:xfrm>
            <a:custGeom>
              <a:avLst/>
              <a:gdLst/>
              <a:ahLst/>
              <a:cxnLst/>
              <a:rect l="l" t="t" r="r" b="b"/>
              <a:pathLst>
                <a:path w="11556442" h="10391168">
                  <a:moveTo>
                    <a:pt x="0" y="0"/>
                  </a:moveTo>
                  <a:lnTo>
                    <a:pt x="11556442" y="0"/>
                  </a:lnTo>
                  <a:lnTo>
                    <a:pt x="11556442" y="10391168"/>
                  </a:lnTo>
                  <a:lnTo>
                    <a:pt x="0" y="10391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970019">
              <a:off x="3241069" y="270654"/>
              <a:ext cx="9345556" cy="10391168"/>
            </a:xfrm>
            <a:custGeom>
              <a:avLst/>
              <a:gdLst/>
              <a:ahLst/>
              <a:cxnLst/>
              <a:rect l="l" t="t" r="r" b="b"/>
              <a:pathLst>
                <a:path w="9345556" h="10391168">
                  <a:moveTo>
                    <a:pt x="0" y="0"/>
                  </a:moveTo>
                  <a:lnTo>
                    <a:pt x="9345557" y="0"/>
                  </a:lnTo>
                  <a:lnTo>
                    <a:pt x="9345557" y="10391168"/>
                  </a:lnTo>
                  <a:lnTo>
                    <a:pt x="0" y="10391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878494">
            <a:off x="-6877604" y="303535"/>
            <a:ext cx="12227145" cy="16516028"/>
            <a:chOff x="0" y="0"/>
            <a:chExt cx="16302861" cy="22021370"/>
          </a:xfrm>
        </p:grpSpPr>
        <p:sp>
          <p:nvSpPr>
            <p:cNvPr id="7" name="Freeform 7"/>
            <p:cNvSpPr/>
            <p:nvPr/>
          </p:nvSpPr>
          <p:spPr>
            <a:xfrm>
              <a:off x="6434199" y="11048570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3451795">
              <a:off x="1802798" y="5035573"/>
              <a:ext cx="12203299" cy="10972800"/>
            </a:xfrm>
            <a:custGeom>
              <a:avLst/>
              <a:gdLst/>
              <a:ahLst/>
              <a:cxnLst/>
              <a:rect l="l" t="t" r="r" b="b"/>
              <a:pathLst>
                <a:path w="12203299" h="10972800">
                  <a:moveTo>
                    <a:pt x="0" y="0"/>
                  </a:moveTo>
                  <a:lnTo>
                    <a:pt x="12203299" y="0"/>
                  </a:lnTo>
                  <a:lnTo>
                    <a:pt x="1220329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4917954">
              <a:off x="1919523" y="166293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289197" y="971550"/>
            <a:ext cx="3945081" cy="1398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5"/>
              </a:lnSpc>
            </a:pPr>
            <a:r>
              <a:rPr lang="en-US" sz="8799">
                <a:solidFill>
                  <a:srgbClr val="273384"/>
                </a:solidFill>
                <a:latin typeface="Fira Sans Bold"/>
              </a:rPr>
              <a:t>BÀI 10.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63550" y="2677396"/>
            <a:ext cx="15160900" cy="5560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9"/>
              </a:lnSpc>
            </a:pP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Cho tam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giác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ABC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và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điểm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D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trên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cạnh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AB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sao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cho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AD = 13,5 cm, DB = 4,5 cm.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Tính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tỉ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số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các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khoảng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cách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từ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điểm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D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và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B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đến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684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cạnh</a:t>
            </a:r>
            <a:r>
              <a:rPr lang="en-US" sz="684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AC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1587" y="6172200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7861" y="-1804488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8" y="0"/>
                </a:lnTo>
                <a:lnTo>
                  <a:pt x="5155298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923159" y="468371"/>
            <a:ext cx="4092411" cy="98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6"/>
              </a:lnSpc>
              <a:spcBef>
                <a:spcPct val="0"/>
              </a:spcBef>
            </a:pPr>
            <a:r>
              <a:rPr lang="en-US" sz="6422" spc="128">
                <a:solidFill>
                  <a:srgbClr val="204447"/>
                </a:solidFill>
                <a:latin typeface="Sigmar One"/>
              </a:rPr>
              <a:t>Bài 10</a:t>
            </a:r>
          </a:p>
        </p:txBody>
      </p:sp>
      <p:sp>
        <p:nvSpPr>
          <p:cNvPr id="5" name="Freeform 5"/>
          <p:cNvSpPr/>
          <p:nvPr/>
        </p:nvSpPr>
        <p:spPr>
          <a:xfrm rot="-1149178">
            <a:off x="14157702" y="-1093354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971418" y="2898966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21880" y="1863890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432000">
            <a:off x="13199582" y="7200900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1927133"/>
            <a:ext cx="13091325" cy="4432265"/>
          </a:xfrm>
          <a:custGeom>
            <a:avLst/>
            <a:gdLst/>
            <a:ahLst/>
            <a:cxnLst/>
            <a:rect l="l" t="t" r="r" b="b"/>
            <a:pathLst>
              <a:path w="13091325" h="4432265">
                <a:moveTo>
                  <a:pt x="0" y="0"/>
                </a:moveTo>
                <a:lnTo>
                  <a:pt x="13091325" y="0"/>
                </a:lnTo>
                <a:lnTo>
                  <a:pt x="13091325" y="4432265"/>
                </a:lnTo>
                <a:lnTo>
                  <a:pt x="0" y="44322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90519" y="3251204"/>
            <a:ext cx="8597481" cy="6814102"/>
          </a:xfrm>
          <a:custGeom>
            <a:avLst/>
            <a:gdLst/>
            <a:ahLst/>
            <a:cxnLst/>
            <a:rect l="l" t="t" r="r" b="b"/>
            <a:pathLst>
              <a:path w="8597481" h="6814102">
                <a:moveTo>
                  <a:pt x="0" y="0"/>
                </a:moveTo>
                <a:lnTo>
                  <a:pt x="8597481" y="0"/>
                </a:lnTo>
                <a:lnTo>
                  <a:pt x="8597481" y="6814102"/>
                </a:lnTo>
                <a:lnTo>
                  <a:pt x="0" y="68141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848466">
            <a:off x="9843273" y="-5984666"/>
            <a:ext cx="9800324" cy="11969332"/>
            <a:chOff x="0" y="0"/>
            <a:chExt cx="13067098" cy="15959110"/>
          </a:xfrm>
        </p:grpSpPr>
        <p:sp>
          <p:nvSpPr>
            <p:cNvPr id="3" name="Freeform 3"/>
            <p:cNvSpPr/>
            <p:nvPr/>
          </p:nvSpPr>
          <p:spPr>
            <a:xfrm rot="2792599">
              <a:off x="5370719" y="11390741"/>
              <a:ext cx="4336729" cy="3548233"/>
            </a:xfrm>
            <a:custGeom>
              <a:avLst/>
              <a:gdLst/>
              <a:ahLst/>
              <a:cxnLst/>
              <a:rect l="l" t="t" r="r" b="b"/>
              <a:pathLst>
                <a:path w="4336729" h="3548233">
                  <a:moveTo>
                    <a:pt x="0" y="0"/>
                  </a:moveTo>
                  <a:lnTo>
                    <a:pt x="4336729" y="0"/>
                  </a:lnTo>
                  <a:lnTo>
                    <a:pt x="4336729" y="3548233"/>
                  </a:lnTo>
                  <a:lnTo>
                    <a:pt x="0" y="3548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1593932">
              <a:off x="1494368" y="2327476"/>
              <a:ext cx="10078362" cy="9062127"/>
            </a:xfrm>
            <a:custGeom>
              <a:avLst/>
              <a:gdLst/>
              <a:ahLst/>
              <a:cxnLst/>
              <a:rect l="l" t="t" r="r" b="b"/>
              <a:pathLst>
                <a:path w="10078362" h="9062127">
                  <a:moveTo>
                    <a:pt x="0" y="0"/>
                  </a:moveTo>
                  <a:lnTo>
                    <a:pt x="10078362" y="0"/>
                  </a:lnTo>
                  <a:lnTo>
                    <a:pt x="10078362" y="9062127"/>
                  </a:lnTo>
                  <a:lnTo>
                    <a:pt x="0" y="9062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970019">
              <a:off x="2826533" y="236037"/>
              <a:ext cx="8150250" cy="9062127"/>
            </a:xfrm>
            <a:custGeom>
              <a:avLst/>
              <a:gdLst/>
              <a:ahLst/>
              <a:cxnLst/>
              <a:rect l="l" t="t" r="r" b="b"/>
              <a:pathLst>
                <a:path w="8150250" h="9062127">
                  <a:moveTo>
                    <a:pt x="0" y="0"/>
                  </a:moveTo>
                  <a:lnTo>
                    <a:pt x="8150251" y="0"/>
                  </a:lnTo>
                  <a:lnTo>
                    <a:pt x="8150251" y="9062127"/>
                  </a:lnTo>
                  <a:lnTo>
                    <a:pt x="0" y="9062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1065741">
            <a:off x="-6611365" y="-1767095"/>
            <a:ext cx="12227145" cy="16516028"/>
            <a:chOff x="0" y="0"/>
            <a:chExt cx="16302861" cy="22021370"/>
          </a:xfrm>
        </p:grpSpPr>
        <p:sp>
          <p:nvSpPr>
            <p:cNvPr id="7" name="Freeform 7"/>
            <p:cNvSpPr/>
            <p:nvPr/>
          </p:nvSpPr>
          <p:spPr>
            <a:xfrm>
              <a:off x="6434199" y="11048570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3451795">
              <a:off x="1802798" y="5035573"/>
              <a:ext cx="12203299" cy="10972800"/>
            </a:xfrm>
            <a:custGeom>
              <a:avLst/>
              <a:gdLst/>
              <a:ahLst/>
              <a:cxnLst/>
              <a:rect l="l" t="t" r="r" b="b"/>
              <a:pathLst>
                <a:path w="12203299" h="10972800">
                  <a:moveTo>
                    <a:pt x="0" y="0"/>
                  </a:moveTo>
                  <a:lnTo>
                    <a:pt x="12203299" y="0"/>
                  </a:lnTo>
                  <a:lnTo>
                    <a:pt x="1220329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4917954">
              <a:off x="1919523" y="166293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075687" y="301071"/>
            <a:ext cx="3945081" cy="1398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5"/>
              </a:lnSpc>
            </a:pPr>
            <a:r>
              <a:rPr lang="en-US" sz="8799">
                <a:solidFill>
                  <a:srgbClr val="273384"/>
                </a:solidFill>
                <a:latin typeface="Fira Sans Bold"/>
              </a:rPr>
              <a:t>BÀI 12.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34957" y="1866976"/>
            <a:ext cx="15458469" cy="7999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8"/>
              </a:lnSpc>
            </a:pP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Cho tam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giác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ABC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có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BC = 30 cm.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Trên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đường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cao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AH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lấy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các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điểm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K, I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sao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cho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AK = KI = IH. Qua I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và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K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kẻ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các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đường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EF//BC, MN//BC (E, M 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∈ 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AB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và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F, N 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∈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AC).</a:t>
            </a:r>
          </a:p>
          <a:p>
            <a:pPr>
              <a:lnSpc>
                <a:spcPts val="9118"/>
              </a:lnSpc>
            </a:pP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a)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Tính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độ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dài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các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đoạn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thẳng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MN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và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EF</a:t>
            </a:r>
          </a:p>
          <a:p>
            <a:pPr>
              <a:lnSpc>
                <a:spcPts val="9118"/>
              </a:lnSpc>
            </a:pP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b)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Tính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diện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tích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tứ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giác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MNFE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biết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diện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tích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tam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giác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ABC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là</a:t>
            </a:r>
            <a:r>
              <a:rPr lang="en-US" sz="5594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 10,8 dm </a:t>
            </a:r>
            <a:r>
              <a:rPr lang="en-US" sz="5594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  <a:ea typeface="Ebrima" panose="02000000000000000000" pitchFamily="2" charset="0"/>
                <a:cs typeface="Ebrima" panose="02000000000000000000" pitchFamily="2" charset="0"/>
              </a:rPr>
              <a:t>vuông</a:t>
            </a:r>
            <a:endParaRPr lang="en-US" sz="5594" dirty="0">
              <a:solidFill>
                <a:schemeClr val="tx2">
                  <a:lumMod val="75000"/>
                </a:schemeClr>
              </a:solidFill>
              <a:latin typeface="Sitka Heading Semibold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1587" y="6172200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7861" y="-1804488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8" y="0"/>
                </a:lnTo>
                <a:lnTo>
                  <a:pt x="5155298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919768">
            <a:off x="8677567" y="-1374994"/>
            <a:ext cx="7063125" cy="5778921"/>
          </a:xfrm>
          <a:custGeom>
            <a:avLst/>
            <a:gdLst/>
            <a:ahLst/>
            <a:cxnLst/>
            <a:rect l="l" t="t" r="r" b="b"/>
            <a:pathLst>
              <a:path w="7063125" h="5778921">
                <a:moveTo>
                  <a:pt x="0" y="0"/>
                </a:moveTo>
                <a:lnTo>
                  <a:pt x="7063125" y="0"/>
                </a:lnTo>
                <a:lnTo>
                  <a:pt x="7063125" y="5778920"/>
                </a:lnTo>
                <a:lnTo>
                  <a:pt x="0" y="57789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971418" y="2898966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1880" y="1863890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2000">
            <a:off x="13199582" y="7200900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1546940"/>
            <a:ext cx="6460759" cy="5120602"/>
          </a:xfrm>
          <a:custGeom>
            <a:avLst/>
            <a:gdLst/>
            <a:ahLst/>
            <a:cxnLst/>
            <a:rect l="l" t="t" r="r" b="b"/>
            <a:pathLst>
              <a:path w="6460759" h="5120602">
                <a:moveTo>
                  <a:pt x="0" y="0"/>
                </a:moveTo>
                <a:lnTo>
                  <a:pt x="6460759" y="0"/>
                </a:lnTo>
                <a:lnTo>
                  <a:pt x="6460759" y="5120601"/>
                </a:lnTo>
                <a:lnTo>
                  <a:pt x="0" y="512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30380" y="1019175"/>
            <a:ext cx="4092411" cy="98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6"/>
              </a:lnSpc>
              <a:spcBef>
                <a:spcPct val="0"/>
              </a:spcBef>
            </a:pPr>
            <a:r>
              <a:rPr lang="en-US" sz="6422" spc="128">
                <a:solidFill>
                  <a:srgbClr val="204447"/>
                </a:solidFill>
                <a:latin typeface="Sigmar One"/>
              </a:rPr>
              <a:t>Bài 12</a:t>
            </a:r>
          </a:p>
        </p:txBody>
      </p:sp>
      <p:sp>
        <p:nvSpPr>
          <p:cNvPr id="11" name="Freeform 11"/>
          <p:cNvSpPr/>
          <p:nvPr/>
        </p:nvSpPr>
        <p:spPr>
          <a:xfrm>
            <a:off x="6540888" y="2490588"/>
            <a:ext cx="11747112" cy="7737619"/>
          </a:xfrm>
          <a:custGeom>
            <a:avLst/>
            <a:gdLst/>
            <a:ahLst/>
            <a:cxnLst/>
            <a:rect l="l" t="t" r="r" b="b"/>
            <a:pathLst>
              <a:path w="11747112" h="7737619">
                <a:moveTo>
                  <a:pt x="0" y="0"/>
                </a:moveTo>
                <a:lnTo>
                  <a:pt x="11747112" y="0"/>
                </a:lnTo>
                <a:lnTo>
                  <a:pt x="11747112" y="7737619"/>
                </a:lnTo>
                <a:lnTo>
                  <a:pt x="0" y="77376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686737">
            <a:off x="12110203" y="3563094"/>
            <a:ext cx="10298193" cy="12577390"/>
            <a:chOff x="0" y="0"/>
            <a:chExt cx="13730924" cy="16769854"/>
          </a:xfrm>
        </p:grpSpPr>
        <p:sp>
          <p:nvSpPr>
            <p:cNvPr id="3" name="Freeform 3"/>
            <p:cNvSpPr/>
            <p:nvPr/>
          </p:nvSpPr>
          <p:spPr>
            <a:xfrm rot="2792599">
              <a:off x="5643558" y="11969406"/>
              <a:ext cx="4557041" cy="3728488"/>
            </a:xfrm>
            <a:custGeom>
              <a:avLst/>
              <a:gdLst/>
              <a:ahLst/>
              <a:cxnLst/>
              <a:rect l="l" t="t" r="r" b="b"/>
              <a:pathLst>
                <a:path w="4557041" h="3728488">
                  <a:moveTo>
                    <a:pt x="0" y="0"/>
                  </a:moveTo>
                  <a:lnTo>
                    <a:pt x="4557041" y="0"/>
                  </a:lnTo>
                  <a:lnTo>
                    <a:pt x="4557041" y="3728488"/>
                  </a:lnTo>
                  <a:lnTo>
                    <a:pt x="0" y="3728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1593932">
              <a:off x="1570284" y="2445715"/>
              <a:ext cx="10590356" cy="9522495"/>
            </a:xfrm>
            <a:custGeom>
              <a:avLst/>
              <a:gdLst/>
              <a:ahLst/>
              <a:cxnLst/>
              <a:rect l="l" t="t" r="r" b="b"/>
              <a:pathLst>
                <a:path w="10590356" h="9522495">
                  <a:moveTo>
                    <a:pt x="0" y="0"/>
                  </a:moveTo>
                  <a:lnTo>
                    <a:pt x="10590356" y="0"/>
                  </a:lnTo>
                  <a:lnTo>
                    <a:pt x="10590356" y="9522495"/>
                  </a:lnTo>
                  <a:lnTo>
                    <a:pt x="0" y="9522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970019">
              <a:off x="2970125" y="248028"/>
              <a:ext cx="8564294" cy="9522495"/>
            </a:xfrm>
            <a:custGeom>
              <a:avLst/>
              <a:gdLst/>
              <a:ahLst/>
              <a:cxnLst/>
              <a:rect l="l" t="t" r="r" b="b"/>
              <a:pathLst>
                <a:path w="8564294" h="9522495">
                  <a:moveTo>
                    <a:pt x="0" y="0"/>
                  </a:moveTo>
                  <a:lnTo>
                    <a:pt x="8564294" y="0"/>
                  </a:lnTo>
                  <a:lnTo>
                    <a:pt x="8564294" y="9522495"/>
                  </a:lnTo>
                  <a:lnTo>
                    <a:pt x="0" y="9522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5192933">
            <a:off x="9230485" y="-9205121"/>
            <a:ext cx="12227145" cy="16516028"/>
            <a:chOff x="0" y="0"/>
            <a:chExt cx="16302861" cy="22021370"/>
          </a:xfrm>
        </p:grpSpPr>
        <p:sp>
          <p:nvSpPr>
            <p:cNvPr id="7" name="Freeform 7"/>
            <p:cNvSpPr/>
            <p:nvPr/>
          </p:nvSpPr>
          <p:spPr>
            <a:xfrm>
              <a:off x="6434199" y="11048570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3451795">
              <a:off x="1802798" y="5035573"/>
              <a:ext cx="12203299" cy="10972800"/>
            </a:xfrm>
            <a:custGeom>
              <a:avLst/>
              <a:gdLst/>
              <a:ahLst/>
              <a:cxnLst/>
              <a:rect l="l" t="t" r="r" b="b"/>
              <a:pathLst>
                <a:path w="12203299" h="10972800">
                  <a:moveTo>
                    <a:pt x="0" y="0"/>
                  </a:moveTo>
                  <a:lnTo>
                    <a:pt x="12203299" y="0"/>
                  </a:lnTo>
                  <a:lnTo>
                    <a:pt x="1220329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4917954">
              <a:off x="1919523" y="166293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4256642" y="-57150"/>
            <a:ext cx="3945081" cy="1398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5"/>
              </a:lnSpc>
            </a:pPr>
            <a:r>
              <a:rPr lang="en-US" sz="8799">
                <a:solidFill>
                  <a:srgbClr val="273384"/>
                </a:solidFill>
                <a:latin typeface="Fira Sans Bold"/>
              </a:rPr>
              <a:t>BÀI 15. </a:t>
            </a:r>
          </a:p>
        </p:txBody>
      </p:sp>
      <p:grpSp>
        <p:nvGrpSpPr>
          <p:cNvPr id="11" name="Group 11"/>
          <p:cNvGrpSpPr/>
          <p:nvPr/>
        </p:nvGrpSpPr>
        <p:grpSpPr>
          <a:xfrm rot="13095720">
            <a:off x="7697378" y="-5727937"/>
            <a:ext cx="6725601" cy="9881094"/>
            <a:chOff x="0" y="0"/>
            <a:chExt cx="10817811" cy="14612345"/>
          </a:xfrm>
        </p:grpSpPr>
        <p:sp>
          <p:nvSpPr>
            <p:cNvPr id="12" name="Freeform 12"/>
            <p:cNvSpPr/>
            <p:nvPr/>
          </p:nvSpPr>
          <p:spPr>
            <a:xfrm>
              <a:off x="4269432" y="7331311"/>
              <a:ext cx="6548380" cy="7281034"/>
            </a:xfrm>
            <a:custGeom>
              <a:avLst/>
              <a:gdLst/>
              <a:ahLst/>
              <a:cxnLst/>
              <a:rect l="l" t="t" r="r" b="b"/>
              <a:pathLst>
                <a:path w="6548380" h="7281034">
                  <a:moveTo>
                    <a:pt x="0" y="0"/>
                  </a:moveTo>
                  <a:lnTo>
                    <a:pt x="6548379" y="0"/>
                  </a:lnTo>
                  <a:lnTo>
                    <a:pt x="6548379" y="7281034"/>
                  </a:lnTo>
                  <a:lnTo>
                    <a:pt x="0" y="728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3451795">
              <a:off x="1196252" y="3341369"/>
              <a:ext cx="8097535" cy="7281034"/>
            </a:xfrm>
            <a:custGeom>
              <a:avLst/>
              <a:gdLst/>
              <a:ahLst/>
              <a:cxnLst/>
              <a:rect l="l" t="t" r="r" b="b"/>
              <a:pathLst>
                <a:path w="8097535" h="7281034">
                  <a:moveTo>
                    <a:pt x="0" y="0"/>
                  </a:moveTo>
                  <a:lnTo>
                    <a:pt x="8097535" y="0"/>
                  </a:lnTo>
                  <a:lnTo>
                    <a:pt x="8097535" y="7281034"/>
                  </a:lnTo>
                  <a:lnTo>
                    <a:pt x="0" y="728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4917954">
              <a:off x="1273705" y="110344"/>
              <a:ext cx="6548380" cy="7281034"/>
            </a:xfrm>
            <a:custGeom>
              <a:avLst/>
              <a:gdLst/>
              <a:ahLst/>
              <a:cxnLst/>
              <a:rect l="l" t="t" r="r" b="b"/>
              <a:pathLst>
                <a:path w="6548380" h="7281034">
                  <a:moveTo>
                    <a:pt x="0" y="0"/>
                  </a:moveTo>
                  <a:lnTo>
                    <a:pt x="6548380" y="0"/>
                  </a:lnTo>
                  <a:lnTo>
                    <a:pt x="6548380" y="7281034"/>
                  </a:lnTo>
                  <a:lnTo>
                    <a:pt x="0" y="728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685801" y="1327870"/>
            <a:ext cx="17068800" cy="8119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44"/>
              </a:lnSpc>
            </a:pP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Cho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tứ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giác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ABCD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có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AC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và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BD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cắt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nhau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tại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O. Qua O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kẻ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đường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thẳng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song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song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với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BC,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cắt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AB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tại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E,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kẻ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đường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thẳng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song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song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với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CD,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cắt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AD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tại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F</a:t>
            </a:r>
          </a:p>
          <a:p>
            <a:pPr>
              <a:lnSpc>
                <a:spcPts val="9244"/>
              </a:lnSpc>
            </a:pP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a)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Chứng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minh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EF // BD</a:t>
            </a:r>
          </a:p>
          <a:p>
            <a:pPr>
              <a:lnSpc>
                <a:spcPts val="9244"/>
              </a:lnSpc>
            </a:pP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b)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Từ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O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kẻ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đường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thẳng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song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song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với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AB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cắt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BC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tại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G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và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đường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thẳng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song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song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với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AD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cắt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CD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tại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H.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Chứng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minh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rằng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CG . DH = BG . CH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1587" y="6172200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7861" y="-1804488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8" y="0"/>
                </a:lnTo>
                <a:lnTo>
                  <a:pt x="5155298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49178">
            <a:off x="14157702" y="-1093354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971418" y="2898966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1880" y="1863890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2000">
            <a:off x="13199582" y="7200900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1863890"/>
            <a:ext cx="6480515" cy="5206256"/>
          </a:xfrm>
          <a:custGeom>
            <a:avLst/>
            <a:gdLst/>
            <a:ahLst/>
            <a:cxnLst/>
            <a:rect l="l" t="t" r="r" b="b"/>
            <a:pathLst>
              <a:path w="6480515" h="5206256">
                <a:moveTo>
                  <a:pt x="0" y="0"/>
                </a:moveTo>
                <a:lnTo>
                  <a:pt x="6480515" y="0"/>
                </a:lnTo>
                <a:lnTo>
                  <a:pt x="6480515" y="5206256"/>
                </a:lnTo>
                <a:lnTo>
                  <a:pt x="0" y="5206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40888" y="1863890"/>
            <a:ext cx="11383106" cy="6742124"/>
          </a:xfrm>
          <a:custGeom>
            <a:avLst/>
            <a:gdLst/>
            <a:ahLst/>
            <a:cxnLst/>
            <a:rect l="l" t="t" r="r" b="b"/>
            <a:pathLst>
              <a:path w="11383106" h="6742124">
                <a:moveTo>
                  <a:pt x="0" y="0"/>
                </a:moveTo>
                <a:lnTo>
                  <a:pt x="11383106" y="0"/>
                </a:lnTo>
                <a:lnTo>
                  <a:pt x="11383106" y="6742123"/>
                </a:lnTo>
                <a:lnTo>
                  <a:pt x="0" y="67421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489752" y="468371"/>
            <a:ext cx="4092411" cy="98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6"/>
              </a:lnSpc>
              <a:spcBef>
                <a:spcPct val="0"/>
              </a:spcBef>
            </a:pPr>
            <a:r>
              <a:rPr lang="en-US" sz="6422" spc="128">
                <a:solidFill>
                  <a:srgbClr val="204447"/>
                </a:solidFill>
                <a:latin typeface="Sigmar One"/>
              </a:rPr>
              <a:t>Bài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46922" y="-3539009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7861" y="-1804488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8" y="0"/>
                </a:lnTo>
                <a:lnTo>
                  <a:pt x="5155298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08559" y="1417294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6910245" y="-2979056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1880" y="1863890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2000">
            <a:off x="6996358" y="-1481609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93135" y="0"/>
            <a:ext cx="6480515" cy="5206256"/>
          </a:xfrm>
          <a:custGeom>
            <a:avLst/>
            <a:gdLst/>
            <a:ahLst/>
            <a:cxnLst/>
            <a:rect l="l" t="t" r="r" b="b"/>
            <a:pathLst>
              <a:path w="6480515" h="5206256">
                <a:moveTo>
                  <a:pt x="0" y="0"/>
                </a:moveTo>
                <a:lnTo>
                  <a:pt x="6480515" y="0"/>
                </a:lnTo>
                <a:lnTo>
                  <a:pt x="6480515" y="5206256"/>
                </a:lnTo>
                <a:lnTo>
                  <a:pt x="0" y="5206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4350" y="5143500"/>
            <a:ext cx="17259300" cy="5125489"/>
          </a:xfrm>
          <a:custGeom>
            <a:avLst/>
            <a:gdLst/>
            <a:ahLst/>
            <a:cxnLst/>
            <a:rect l="l" t="t" r="r" b="b"/>
            <a:pathLst>
              <a:path w="17259300" h="5125489">
                <a:moveTo>
                  <a:pt x="0" y="0"/>
                </a:moveTo>
                <a:lnTo>
                  <a:pt x="17259300" y="0"/>
                </a:lnTo>
                <a:lnTo>
                  <a:pt x="17259300" y="5125489"/>
                </a:lnTo>
                <a:lnTo>
                  <a:pt x="0" y="51254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14350" y="1238346"/>
            <a:ext cx="5350238" cy="1260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75"/>
              </a:lnSpc>
              <a:spcBef>
                <a:spcPct val="0"/>
              </a:spcBef>
            </a:pPr>
            <a:r>
              <a:rPr lang="en-US" sz="8396" spc="167">
                <a:solidFill>
                  <a:srgbClr val="204447"/>
                </a:solidFill>
                <a:latin typeface="Sigmar One"/>
              </a:rPr>
              <a:t>Bài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84660">
            <a:off x="15459392" y="3586957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19339" y="-4507184"/>
            <a:ext cx="10029895" cy="9014368"/>
          </a:xfrm>
          <a:custGeom>
            <a:avLst/>
            <a:gdLst/>
            <a:ahLst/>
            <a:cxnLst/>
            <a:rect l="l" t="t" r="r" b="b"/>
            <a:pathLst>
              <a:path w="10029895" h="9014368">
                <a:moveTo>
                  <a:pt x="0" y="0"/>
                </a:moveTo>
                <a:lnTo>
                  <a:pt x="10029894" y="0"/>
                </a:lnTo>
                <a:lnTo>
                  <a:pt x="10029894" y="9014368"/>
                </a:lnTo>
                <a:lnTo>
                  <a:pt x="0" y="9014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264648">
            <a:off x="-2079589" y="2968219"/>
            <a:ext cx="4966099" cy="4063172"/>
          </a:xfrm>
          <a:custGeom>
            <a:avLst/>
            <a:gdLst/>
            <a:ahLst/>
            <a:cxnLst/>
            <a:rect l="l" t="t" r="r" b="b"/>
            <a:pathLst>
              <a:path w="4966099" h="4063172">
                <a:moveTo>
                  <a:pt x="0" y="0"/>
                </a:moveTo>
                <a:lnTo>
                  <a:pt x="4966098" y="0"/>
                </a:lnTo>
                <a:lnTo>
                  <a:pt x="4966098" y="4063172"/>
                </a:lnTo>
                <a:lnTo>
                  <a:pt x="0" y="4063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14947" y="4797089"/>
            <a:ext cx="9904049" cy="8901264"/>
          </a:xfrm>
          <a:custGeom>
            <a:avLst/>
            <a:gdLst/>
            <a:ahLst/>
            <a:cxnLst/>
            <a:rect l="l" t="t" r="r" b="b"/>
            <a:pathLst>
              <a:path w="9904049" h="8901264">
                <a:moveTo>
                  <a:pt x="0" y="0"/>
                </a:moveTo>
                <a:lnTo>
                  <a:pt x="9904049" y="0"/>
                </a:lnTo>
                <a:lnTo>
                  <a:pt x="9904049" y="8901264"/>
                </a:lnTo>
                <a:lnTo>
                  <a:pt x="0" y="890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84680" y="-2449784"/>
            <a:ext cx="7406640" cy="8229600"/>
          </a:xfrm>
          <a:custGeom>
            <a:avLst/>
            <a:gdLst/>
            <a:ahLst/>
            <a:cxnLst/>
            <a:rect l="l" t="t" r="r" b="b"/>
            <a:pathLst>
              <a:path w="7406640" h="822960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495018">
            <a:off x="-1296937" y="5290949"/>
            <a:ext cx="7313709" cy="8126343"/>
          </a:xfrm>
          <a:custGeom>
            <a:avLst/>
            <a:gdLst/>
            <a:ahLst/>
            <a:cxnLst/>
            <a:rect l="l" t="t" r="r" b="b"/>
            <a:pathLst>
              <a:path w="7313709" h="8126343">
                <a:moveTo>
                  <a:pt x="0" y="0"/>
                </a:moveTo>
                <a:lnTo>
                  <a:pt x="7313708" y="0"/>
                </a:lnTo>
                <a:lnTo>
                  <a:pt x="7313708" y="8126343"/>
                </a:lnTo>
                <a:lnTo>
                  <a:pt x="0" y="81263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84597" y="2297483"/>
            <a:ext cx="7073217" cy="220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8"/>
              </a:lnSpc>
            </a:pPr>
            <a:r>
              <a:rPr lang="en-US" sz="14990" dirty="0">
                <a:solidFill>
                  <a:srgbClr val="FCEDD1"/>
                </a:solidFill>
                <a:latin typeface="Saira Heavy"/>
              </a:rPr>
              <a:t>TIẾT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84597" y="4886325"/>
            <a:ext cx="11448127" cy="245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4"/>
              </a:lnSpc>
            </a:pPr>
            <a:r>
              <a:rPr lang="en-US" sz="6131" spc="306" dirty="0">
                <a:solidFill>
                  <a:srgbClr val="FCEDD1"/>
                </a:solidFill>
                <a:latin typeface="Josefin Sans Semi-Bold"/>
              </a:rPr>
              <a:t>HOẠT ĐỘNG </a:t>
            </a:r>
          </a:p>
          <a:p>
            <a:pPr algn="ctr">
              <a:lnSpc>
                <a:spcPts val="9994"/>
              </a:lnSpc>
            </a:pPr>
            <a:r>
              <a:rPr lang="en-US" sz="6131" spc="306" dirty="0">
                <a:solidFill>
                  <a:srgbClr val="FCEDD1"/>
                </a:solidFill>
                <a:latin typeface="Josefin Sans Semi-Bold"/>
              </a:rPr>
              <a:t>KHỞI ĐỘNG - LUYỆN TẬP</a:t>
            </a:r>
          </a:p>
        </p:txBody>
      </p:sp>
      <p:sp>
        <p:nvSpPr>
          <p:cNvPr id="10" name="Freeform 10"/>
          <p:cNvSpPr/>
          <p:nvPr/>
        </p:nvSpPr>
        <p:spPr>
          <a:xfrm rot="-2700000">
            <a:off x="-1594532" y="-4913298"/>
            <a:ext cx="7313709" cy="8126343"/>
          </a:xfrm>
          <a:custGeom>
            <a:avLst/>
            <a:gdLst/>
            <a:ahLst/>
            <a:cxnLst/>
            <a:rect l="l" t="t" r="r" b="b"/>
            <a:pathLst>
              <a:path w="7313709" h="8126343">
                <a:moveTo>
                  <a:pt x="0" y="0"/>
                </a:moveTo>
                <a:lnTo>
                  <a:pt x="7313709" y="0"/>
                </a:lnTo>
                <a:lnTo>
                  <a:pt x="7313709" y="8126343"/>
                </a:lnTo>
                <a:lnTo>
                  <a:pt x="0" y="81263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42328">
            <a:off x="12759754" y="6160928"/>
            <a:ext cx="7406640" cy="8229600"/>
          </a:xfrm>
          <a:custGeom>
            <a:avLst/>
            <a:gdLst/>
            <a:ahLst/>
            <a:cxnLst/>
            <a:rect l="l" t="t" r="r" b="b"/>
            <a:pathLst>
              <a:path w="7406640" h="822960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1587" y="6172200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7861" y="-1804488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8" y="0"/>
                </a:lnTo>
                <a:lnTo>
                  <a:pt x="5155298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49178">
            <a:off x="13737721" y="-1564148"/>
            <a:ext cx="4857670" cy="3693074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971418" y="2898966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1880" y="1863890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2000">
            <a:off x="13199582" y="7200900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33400" y="269829"/>
            <a:ext cx="10831442" cy="987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6"/>
              </a:lnSpc>
              <a:spcBef>
                <a:spcPct val="0"/>
              </a:spcBef>
            </a:pP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Bài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tập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trắc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nghiệm</a:t>
            </a:r>
            <a:endParaRPr lang="en-US" sz="6422" spc="128" dirty="0">
              <a:solidFill>
                <a:srgbClr val="204447"/>
              </a:solidFill>
              <a:latin typeface="Sigmar On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796B04-8EF0-8D59-86F1-DB924D588337}"/>
              </a:ext>
            </a:extLst>
          </p:cNvPr>
          <p:cNvSpPr txBox="1"/>
          <p:nvPr/>
        </p:nvSpPr>
        <p:spPr>
          <a:xfrm>
            <a:off x="338696" y="1443071"/>
            <a:ext cx="12005703" cy="80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0" indent="-539750">
              <a:lnSpc>
                <a:spcPct val="115000"/>
              </a:lnSpc>
            </a:pPr>
            <a:r>
              <a:rPr lang="vi-VN" sz="4400" b="1" dirty="0">
                <a:solidFill>
                  <a:srgbClr val="0000FF"/>
                </a:solidFill>
                <a:effectLst/>
                <a:latin typeface="Sitka Heading Semibold" pitchFamily="2" charset="0"/>
                <a:ea typeface="Times New Roman" panose="02020603050405020304" pitchFamily="18" charset="0"/>
              </a:rPr>
              <a:t>Câu 1.  </a:t>
            </a:r>
            <a:r>
              <a:rPr lang="vi-VN" sz="4400" dirty="0" err="1">
                <a:effectLst/>
                <a:latin typeface="Sitka Heading Semibold" pitchFamily="2" charset="0"/>
                <a:ea typeface="Times New Roman" panose="02020603050405020304" pitchFamily="18" charset="0"/>
              </a:rPr>
              <a:t>Chọn</a:t>
            </a:r>
            <a:r>
              <a:rPr lang="vi-VN" sz="4400" dirty="0">
                <a:effectLst/>
                <a:latin typeface="Sitka Heading Semibold" pitchFamily="2" charset="0"/>
                <a:ea typeface="Times New Roman" panose="02020603050405020304" pitchFamily="18" charset="0"/>
              </a:rPr>
              <a:t> câu sai. Cho </a:t>
            </a:r>
            <a:r>
              <a:rPr lang="vi-VN" sz="4400" dirty="0" err="1">
                <a:effectLst/>
                <a:latin typeface="Sitka Heading Semibold" pitchFamily="2" charset="0"/>
                <a:ea typeface="Times New Roman" panose="02020603050405020304" pitchFamily="18" charset="0"/>
              </a:rPr>
              <a:t>hình</a:t>
            </a:r>
            <a:r>
              <a:rPr lang="vi-VN" sz="4400" dirty="0">
                <a:effectLst/>
                <a:latin typeface="Sitka Heading Semibold" pitchFamily="2" charset="0"/>
                <a:ea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Sitka Heading Semibold" pitchFamily="2" charset="0"/>
                <a:ea typeface="Times New Roman" panose="02020603050405020304" pitchFamily="18" charset="0"/>
              </a:rPr>
              <a:t>vẽ</a:t>
            </a:r>
            <a:r>
              <a:rPr lang="vi-VN" sz="4400" dirty="0">
                <a:effectLst/>
                <a:latin typeface="Sitka Heading Semibold" pitchFamily="2" charset="0"/>
                <a:ea typeface="Times New Roman" panose="02020603050405020304" pitchFamily="18" charset="0"/>
              </a:rPr>
              <a:t>, </a:t>
            </a:r>
            <a:r>
              <a:rPr lang="vi-VN" sz="4400" dirty="0" err="1">
                <a:effectLst/>
                <a:latin typeface="Sitka Heading Semibold" pitchFamily="2" charset="0"/>
                <a:ea typeface="Times New Roman" panose="02020603050405020304" pitchFamily="18" charset="0"/>
              </a:rPr>
              <a:t>với</a:t>
            </a:r>
            <a:r>
              <a:rPr lang="vi-VN" sz="4400" dirty="0">
                <a:effectLst/>
                <a:latin typeface="Sitka Heading Semibold" pitchFamily="2" charset="0"/>
                <a:ea typeface="Times New Roman" panose="02020603050405020304" pitchFamily="18" charset="0"/>
              </a:rPr>
              <a:t> AB &lt; AC</a:t>
            </a:r>
            <a:endParaRPr lang="vi-VN" sz="4000" dirty="0">
              <a:effectLst/>
              <a:latin typeface="Sitka Heading Semibold" pitchFamily="2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9310A8-9552-91F4-6189-2B3BCA6DB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3764" y="3390256"/>
            <a:ext cx="5943781" cy="3128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3C5D38-B243-E6AB-F5A3-C5E03D6AF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2584" y="3392261"/>
            <a:ext cx="6216788" cy="32719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47A03A-D3B0-6AA6-382B-0B08E7A37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25" y="2412534"/>
            <a:ext cx="5634832" cy="432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74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72336" y="5902371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7861" y="-1804488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8" y="0"/>
                </a:lnTo>
                <a:lnTo>
                  <a:pt x="5155298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49178">
            <a:off x="13737721" y="-1564148"/>
            <a:ext cx="4857670" cy="3693074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6554698" y="4300793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1880" y="1863890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2000">
            <a:off x="4665468" y="7204406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33400" y="269829"/>
            <a:ext cx="10831442" cy="987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6"/>
              </a:lnSpc>
              <a:spcBef>
                <a:spcPct val="0"/>
              </a:spcBef>
            </a:pP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Bài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tập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trắc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nghiệm</a:t>
            </a:r>
            <a:endParaRPr lang="en-US" sz="6422" spc="128" dirty="0">
              <a:solidFill>
                <a:srgbClr val="204447"/>
              </a:solidFill>
              <a:latin typeface="Sigmar One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47A03A-D3B0-6AA6-382B-0B08E7A37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3004" y="3919748"/>
            <a:ext cx="5634832" cy="43279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815649-47C5-23ED-BCCB-7D1E54537B24}"/>
              </a:ext>
            </a:extLst>
          </p:cNvPr>
          <p:cNvSpPr txBox="1"/>
          <p:nvPr/>
        </p:nvSpPr>
        <p:spPr>
          <a:xfrm>
            <a:off x="667880" y="1461039"/>
            <a:ext cx="12598453" cy="1586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0" indent="-539750">
              <a:lnSpc>
                <a:spcPct val="115000"/>
              </a:lnSpc>
            </a:pPr>
            <a:r>
              <a:rPr lang="vi-VN" sz="44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Câu 2.  </a:t>
            </a:r>
            <a:r>
              <a:rPr lang="vi-VN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Cho </a:t>
            </a:r>
            <a:r>
              <a:rPr lang="vi-VN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hình</a:t>
            </a:r>
            <a:r>
              <a:rPr lang="vi-VN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vẽ</a:t>
            </a:r>
            <a:r>
              <a:rPr lang="vi-VN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. </a:t>
            </a:r>
            <a:r>
              <a:rPr lang="vi-VN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Có</a:t>
            </a:r>
            <a:r>
              <a:rPr lang="vi-VN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DE//BC, AE = 12, DB = 18, CA = 36. </a:t>
            </a:r>
            <a:r>
              <a:rPr lang="vi-VN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Độ</a:t>
            </a:r>
            <a:r>
              <a:rPr lang="vi-VN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dài</a:t>
            </a:r>
            <a:r>
              <a:rPr lang="vi-VN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AB </a:t>
            </a:r>
            <a:r>
              <a:rPr lang="vi-VN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bằng</a:t>
            </a:r>
            <a:r>
              <a:rPr lang="vi-VN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B9E997-47F2-0376-AB1B-D623FD8B739E}"/>
              </a:ext>
            </a:extLst>
          </p:cNvPr>
          <p:cNvSpPr txBox="1"/>
          <p:nvPr/>
        </p:nvSpPr>
        <p:spPr>
          <a:xfrm>
            <a:off x="1278663" y="3921582"/>
            <a:ext cx="31346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A.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AB = 30</a:t>
            </a:r>
            <a:endParaRPr lang="vi-VN" sz="4400" dirty="0">
              <a:latin typeface="Sitka Subheading Semibold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C6324A-F94B-73FD-31CF-C68F6EBFEF5B}"/>
              </a:ext>
            </a:extLst>
          </p:cNvPr>
          <p:cNvSpPr txBox="1"/>
          <p:nvPr/>
        </p:nvSpPr>
        <p:spPr>
          <a:xfrm>
            <a:off x="6623574" y="3899984"/>
            <a:ext cx="31346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B</a:t>
            </a:r>
            <a:r>
              <a:rPr lang="vi-VN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.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AB = 3</a:t>
            </a:r>
            <a:r>
              <a:rPr lang="en-US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6</a:t>
            </a:r>
            <a:endParaRPr lang="vi-VN" sz="4400" dirty="0">
              <a:latin typeface="Sitka Subheading Semibold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8CDD5B-2E6E-4F15-FF56-DFB0A3C7C619}"/>
              </a:ext>
            </a:extLst>
          </p:cNvPr>
          <p:cNvSpPr txBox="1"/>
          <p:nvPr/>
        </p:nvSpPr>
        <p:spPr>
          <a:xfrm>
            <a:off x="1278663" y="5467982"/>
            <a:ext cx="31346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C</a:t>
            </a:r>
            <a:r>
              <a:rPr lang="vi-VN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.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AB = </a:t>
            </a:r>
            <a:r>
              <a:rPr lang="en-US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25</a:t>
            </a:r>
            <a:endParaRPr lang="vi-VN" sz="4400" dirty="0">
              <a:latin typeface="Sitka Subheading Semi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8525B7-8E67-9710-6E22-25510BCECEE7}"/>
              </a:ext>
            </a:extLst>
          </p:cNvPr>
          <p:cNvSpPr txBox="1"/>
          <p:nvPr/>
        </p:nvSpPr>
        <p:spPr>
          <a:xfrm>
            <a:off x="6620263" y="5331495"/>
            <a:ext cx="31346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D</a:t>
            </a:r>
            <a:r>
              <a:rPr lang="vi-VN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.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AB = </a:t>
            </a:r>
            <a:r>
              <a:rPr lang="en-US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27</a:t>
            </a:r>
            <a:endParaRPr lang="vi-VN" sz="4400" dirty="0">
              <a:latin typeface="Sitka Subheading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849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72336" y="5902371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7861" y="-1804488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8" y="0"/>
                </a:lnTo>
                <a:lnTo>
                  <a:pt x="5155298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49178">
            <a:off x="13737721" y="-1564148"/>
            <a:ext cx="4857670" cy="3693074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6554698" y="4300793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1880" y="1863890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2000">
            <a:off x="4665468" y="7204406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33400" y="269829"/>
            <a:ext cx="10831442" cy="987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6"/>
              </a:lnSpc>
              <a:spcBef>
                <a:spcPct val="0"/>
              </a:spcBef>
            </a:pP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Bài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tập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trắc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nghiệm</a:t>
            </a:r>
            <a:endParaRPr lang="en-US" sz="6422" spc="128" dirty="0">
              <a:solidFill>
                <a:srgbClr val="204447"/>
              </a:solidFill>
              <a:latin typeface="Sigmar On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815649-47C5-23ED-BCCB-7D1E54537B24}"/>
              </a:ext>
            </a:extLst>
          </p:cNvPr>
          <p:cNvSpPr txBox="1"/>
          <p:nvPr/>
        </p:nvSpPr>
        <p:spPr>
          <a:xfrm>
            <a:off x="667879" y="1461039"/>
            <a:ext cx="12598453" cy="807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0" indent="-539750">
              <a:lnSpc>
                <a:spcPct val="115000"/>
              </a:lnSpc>
            </a:pPr>
            <a:r>
              <a:rPr lang="vi-VN" sz="44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Câu </a:t>
            </a:r>
            <a:r>
              <a:rPr lang="en-US" sz="44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3</a:t>
            </a:r>
            <a:r>
              <a:rPr lang="vi-VN" sz="44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.  </a:t>
            </a:r>
            <a:r>
              <a:rPr lang="en-US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Tìm</a:t>
            </a:r>
            <a:r>
              <a:rPr lang="en-US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giá</a:t>
            </a:r>
            <a:r>
              <a:rPr lang="en-US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trị</a:t>
            </a:r>
            <a:r>
              <a:rPr lang="en-US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x </a:t>
            </a:r>
            <a:r>
              <a:rPr lang="en-US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trong</a:t>
            </a:r>
            <a:r>
              <a:rPr lang="en-US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hình</a:t>
            </a:r>
            <a:r>
              <a:rPr lang="en-US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vẽ</a:t>
            </a:r>
            <a:r>
              <a:rPr lang="en-US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: </a:t>
            </a:r>
            <a:endParaRPr lang="vi-VN" sz="4400" dirty="0">
              <a:effectLst/>
              <a:latin typeface="Sitka Small Semibold" pitchFamily="2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B9E997-47F2-0376-AB1B-D623FD8B739E}"/>
              </a:ext>
            </a:extLst>
          </p:cNvPr>
          <p:cNvSpPr txBox="1"/>
          <p:nvPr/>
        </p:nvSpPr>
        <p:spPr>
          <a:xfrm>
            <a:off x="1278663" y="3921582"/>
            <a:ext cx="31346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A.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x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= </a:t>
            </a:r>
            <a:r>
              <a:rPr lang="en-US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3</a:t>
            </a:r>
            <a:endParaRPr lang="vi-VN" sz="4400" dirty="0">
              <a:latin typeface="Sitka Subheading Semibold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C6324A-F94B-73FD-31CF-C68F6EBFEF5B}"/>
              </a:ext>
            </a:extLst>
          </p:cNvPr>
          <p:cNvSpPr txBox="1"/>
          <p:nvPr/>
        </p:nvSpPr>
        <p:spPr>
          <a:xfrm>
            <a:off x="6623574" y="3899984"/>
            <a:ext cx="31346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B</a:t>
            </a:r>
            <a:r>
              <a:rPr lang="vi-VN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.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x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= </a:t>
            </a:r>
            <a:r>
              <a:rPr lang="en-US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2,5</a:t>
            </a:r>
            <a:endParaRPr lang="vi-VN" sz="4400" dirty="0">
              <a:latin typeface="Sitka Subheading Semibold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8CDD5B-2E6E-4F15-FF56-DFB0A3C7C619}"/>
              </a:ext>
            </a:extLst>
          </p:cNvPr>
          <p:cNvSpPr txBox="1"/>
          <p:nvPr/>
        </p:nvSpPr>
        <p:spPr>
          <a:xfrm>
            <a:off x="1278663" y="5467982"/>
            <a:ext cx="31346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C</a:t>
            </a:r>
            <a:r>
              <a:rPr lang="vi-VN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.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x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= </a:t>
            </a:r>
            <a:r>
              <a:rPr lang="en-US" sz="4400" dirty="0">
                <a:latin typeface="Sitka Subheading Semibold" pitchFamily="2" charset="0"/>
                <a:ea typeface="Times New Roman" panose="02020603050405020304" pitchFamily="18" charset="0"/>
              </a:rPr>
              <a:t>1</a:t>
            </a:r>
            <a:endParaRPr lang="vi-VN" sz="4400" dirty="0">
              <a:latin typeface="Sitka Subheading Semi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8525B7-8E67-9710-6E22-25510BCECEE7}"/>
              </a:ext>
            </a:extLst>
          </p:cNvPr>
          <p:cNvSpPr txBox="1"/>
          <p:nvPr/>
        </p:nvSpPr>
        <p:spPr>
          <a:xfrm>
            <a:off x="6620263" y="5331495"/>
            <a:ext cx="31346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D</a:t>
            </a:r>
            <a:r>
              <a:rPr lang="vi-VN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.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x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= </a:t>
            </a:r>
            <a:r>
              <a:rPr lang="en-US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2,5</a:t>
            </a:r>
            <a:endParaRPr lang="vi-VN" sz="4400" dirty="0">
              <a:latin typeface="Sitka Subheading Semibold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EEE85D-EB6D-429A-41CF-67E8E21DE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3478" y="3157022"/>
            <a:ext cx="7342122" cy="528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12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72336" y="5902371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7861" y="-1804488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8" y="0"/>
                </a:lnTo>
                <a:lnTo>
                  <a:pt x="5155298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49178">
            <a:off x="13737721" y="-1564148"/>
            <a:ext cx="4857670" cy="3693074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6193495" y="4930954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1880" y="1863890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2000">
            <a:off x="4665468" y="7204406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33400" y="269829"/>
            <a:ext cx="10831442" cy="987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6"/>
              </a:lnSpc>
              <a:spcBef>
                <a:spcPct val="0"/>
              </a:spcBef>
            </a:pP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Bài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tập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trắc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nghiệm</a:t>
            </a:r>
            <a:endParaRPr lang="en-US" sz="6422" spc="128" dirty="0">
              <a:solidFill>
                <a:srgbClr val="204447"/>
              </a:solidFill>
              <a:latin typeface="Sigmar On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815649-47C5-23ED-BCCB-7D1E54537B24}"/>
              </a:ext>
            </a:extLst>
          </p:cNvPr>
          <p:cNvSpPr txBox="1"/>
          <p:nvPr/>
        </p:nvSpPr>
        <p:spPr>
          <a:xfrm>
            <a:off x="667880" y="1461039"/>
            <a:ext cx="12954000" cy="1586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0" indent="-539750">
              <a:lnSpc>
                <a:spcPct val="115000"/>
              </a:lnSpc>
            </a:pPr>
            <a:r>
              <a:rPr lang="vi-VN" sz="44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Câu </a:t>
            </a:r>
            <a:r>
              <a:rPr lang="en-US" sz="44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4</a:t>
            </a:r>
            <a:r>
              <a:rPr lang="vi-VN" sz="44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.  </a:t>
            </a:r>
            <a:r>
              <a:rPr lang="en-US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Hãy</a:t>
            </a:r>
            <a:r>
              <a:rPr lang="en-US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chọn</a:t>
            </a:r>
            <a:r>
              <a:rPr lang="en-US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câu</a:t>
            </a:r>
            <a:r>
              <a:rPr lang="en-US" sz="44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Sitka Small Semibold" pitchFamily="2" charset="0"/>
                <a:ea typeface="Times New Roman" panose="02020603050405020304" pitchFamily="18" charset="0"/>
              </a:rPr>
              <a:t>đúng</a:t>
            </a:r>
            <a:r>
              <a:rPr lang="en-US" sz="4400" dirty="0">
                <a:latin typeface="Sitka Small Semibold" pitchFamily="2" charset="0"/>
                <a:ea typeface="Times New Roman" panose="02020603050405020304" pitchFamily="18" charset="0"/>
              </a:rPr>
              <a:t>. </a:t>
            </a:r>
            <a:r>
              <a:rPr lang="en-US" sz="4400" dirty="0" err="1">
                <a:latin typeface="Sitka Small Semibold" pitchFamily="2" charset="0"/>
                <a:ea typeface="Times New Roman" panose="02020603050405020304" pitchFamily="18" charset="0"/>
              </a:rPr>
              <a:t>Tính</a:t>
            </a:r>
            <a:r>
              <a:rPr lang="en-US" sz="4400" dirty="0"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Sitka Small Semibold" pitchFamily="2" charset="0"/>
                <a:ea typeface="Times New Roman" panose="02020603050405020304" pitchFamily="18" charset="0"/>
              </a:rPr>
              <a:t>độ</a:t>
            </a:r>
            <a:r>
              <a:rPr lang="en-US" sz="4400" dirty="0"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Sitka Small Semibold" pitchFamily="2" charset="0"/>
                <a:ea typeface="Times New Roman" panose="02020603050405020304" pitchFamily="18" charset="0"/>
              </a:rPr>
              <a:t>dài</a:t>
            </a:r>
            <a:r>
              <a:rPr lang="en-US" sz="4400" dirty="0">
                <a:latin typeface="Sitka Small Semibold" pitchFamily="2" charset="0"/>
                <a:ea typeface="Times New Roman" panose="02020603050405020304" pitchFamily="18" charset="0"/>
              </a:rPr>
              <a:t> x, y </a:t>
            </a:r>
            <a:r>
              <a:rPr lang="en-US" sz="4400" dirty="0" err="1">
                <a:latin typeface="Sitka Small Semibold" pitchFamily="2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Sitka Small Semibold" pitchFamily="2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Sitka Small Semibold" pitchFamily="2" charset="0"/>
                <a:ea typeface="Times New Roman" panose="02020603050405020304" pitchFamily="18" charset="0"/>
              </a:rPr>
              <a:t>đoạn</a:t>
            </a:r>
            <a:r>
              <a:rPr lang="en-US" sz="4400" dirty="0"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Sitka Small Semibold" pitchFamily="2" charset="0"/>
                <a:ea typeface="Times New Roman" panose="02020603050405020304" pitchFamily="18" charset="0"/>
              </a:rPr>
              <a:t>thẳng</a:t>
            </a:r>
            <a:r>
              <a:rPr lang="en-US" sz="4400" dirty="0"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Sitka Small Semibold" pitchFamily="2" charset="0"/>
                <a:ea typeface="Times New Roman" panose="02020603050405020304" pitchFamily="18" charset="0"/>
              </a:rPr>
              <a:t>trong</a:t>
            </a:r>
            <a:r>
              <a:rPr lang="en-US" sz="4400" dirty="0"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Sitka Small Semibold" pitchFamily="2" charset="0"/>
                <a:ea typeface="Times New Roman" panose="02020603050405020304" pitchFamily="18" charset="0"/>
              </a:rPr>
              <a:t>hình</a:t>
            </a:r>
            <a:r>
              <a:rPr lang="en-US" sz="4400" dirty="0"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Sitka Small Semibold" pitchFamily="2" charset="0"/>
                <a:ea typeface="Times New Roman" panose="02020603050405020304" pitchFamily="18" charset="0"/>
              </a:rPr>
              <a:t>vẽ</a:t>
            </a:r>
            <a:endParaRPr lang="vi-VN" sz="4400" dirty="0">
              <a:effectLst/>
              <a:latin typeface="Sitka Small Semibold" pitchFamily="2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B9E997-47F2-0376-AB1B-D623FD8B739E}"/>
              </a:ext>
            </a:extLst>
          </p:cNvPr>
          <p:cNvSpPr txBox="1"/>
          <p:nvPr/>
        </p:nvSpPr>
        <p:spPr>
          <a:xfrm>
            <a:off x="1278663" y="3921582"/>
            <a:ext cx="37317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A.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x=16   y=12</a:t>
            </a:r>
            <a:endParaRPr lang="vi-VN" sz="4400" dirty="0">
              <a:latin typeface="Sitka Subheading Semibold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C6324A-F94B-73FD-31CF-C68F6EBFEF5B}"/>
              </a:ext>
            </a:extLst>
          </p:cNvPr>
          <p:cNvSpPr txBox="1"/>
          <p:nvPr/>
        </p:nvSpPr>
        <p:spPr>
          <a:xfrm>
            <a:off x="7219347" y="3862253"/>
            <a:ext cx="41454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B</a:t>
            </a:r>
            <a:r>
              <a:rPr lang="vi-VN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.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x=12   y=16</a:t>
            </a:r>
            <a:endParaRPr lang="vi-VN" sz="4400" dirty="0">
              <a:latin typeface="Sitka Subheading Semibold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8CDD5B-2E6E-4F15-FF56-DFB0A3C7C619}"/>
              </a:ext>
            </a:extLst>
          </p:cNvPr>
          <p:cNvSpPr txBox="1"/>
          <p:nvPr/>
        </p:nvSpPr>
        <p:spPr>
          <a:xfrm>
            <a:off x="1268331" y="5116065"/>
            <a:ext cx="51552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C</a:t>
            </a:r>
            <a:r>
              <a:rPr lang="vi-VN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.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x=14,3   y=10,7</a:t>
            </a:r>
            <a:endParaRPr lang="vi-VN" sz="4400" dirty="0">
              <a:latin typeface="Sitka Subheading Semi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8525B7-8E67-9710-6E22-25510BCECEE7}"/>
              </a:ext>
            </a:extLst>
          </p:cNvPr>
          <p:cNvSpPr txBox="1"/>
          <p:nvPr/>
        </p:nvSpPr>
        <p:spPr>
          <a:xfrm>
            <a:off x="7229679" y="5029611"/>
            <a:ext cx="37991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D</a:t>
            </a:r>
            <a:r>
              <a:rPr lang="vi-VN" sz="4400" b="1" dirty="0">
                <a:solidFill>
                  <a:srgbClr val="0000FF"/>
                </a:solidFill>
                <a:effectLst/>
                <a:latin typeface="Sitka Subheading Semibold" pitchFamily="2" charset="0"/>
                <a:ea typeface="Times New Roman" panose="02020603050405020304" pitchFamily="18" charset="0"/>
              </a:rPr>
              <a:t>.</a:t>
            </a:r>
            <a:r>
              <a:rPr lang="vi-VN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effectLst/>
                <a:latin typeface="Sitka Subheading Semibold" pitchFamily="2" charset="0"/>
                <a:ea typeface="Times New Roman" panose="02020603050405020304" pitchFamily="18" charset="0"/>
              </a:rPr>
              <a:t>x=14   y=14</a:t>
            </a:r>
            <a:endParaRPr lang="vi-VN" sz="4400" dirty="0">
              <a:latin typeface="Sitka Subheading Semibold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5F7322-DFB9-C36A-2860-52F6F5B0A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4841" y="4578219"/>
            <a:ext cx="6345361" cy="508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73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20869" y="6591300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7861" y="-1804488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8" y="0"/>
                </a:lnTo>
                <a:lnTo>
                  <a:pt x="5155298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627227">
            <a:off x="4812503" y="8279597"/>
            <a:ext cx="4857670" cy="3693074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6554698" y="4300793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1880" y="1863890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2000">
            <a:off x="8274451" y="7847855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33400" y="269829"/>
            <a:ext cx="10831442" cy="987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6"/>
              </a:lnSpc>
              <a:spcBef>
                <a:spcPct val="0"/>
              </a:spcBef>
            </a:pP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Bài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tập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trắc</a:t>
            </a:r>
            <a:r>
              <a:rPr lang="en-US" sz="6422" spc="128" dirty="0">
                <a:solidFill>
                  <a:srgbClr val="204447"/>
                </a:solidFill>
                <a:latin typeface="Sigmar One"/>
              </a:rPr>
              <a:t> </a:t>
            </a:r>
            <a:r>
              <a:rPr lang="en-US" sz="6422" spc="128" dirty="0" err="1">
                <a:solidFill>
                  <a:srgbClr val="204447"/>
                </a:solidFill>
                <a:latin typeface="Sigmar One"/>
              </a:rPr>
              <a:t>nghiệm</a:t>
            </a:r>
            <a:endParaRPr lang="en-US" sz="6422" spc="128" dirty="0">
              <a:solidFill>
                <a:srgbClr val="204447"/>
              </a:solidFill>
              <a:latin typeface="Sigmar On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EB5FF3-6891-9E0F-3562-F65DBACBE07F}"/>
              </a:ext>
            </a:extLst>
          </p:cNvPr>
          <p:cNvSpPr txBox="1"/>
          <p:nvPr/>
        </p:nvSpPr>
        <p:spPr>
          <a:xfrm>
            <a:off x="228600" y="1683293"/>
            <a:ext cx="17373600" cy="5429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0" indent="-539750">
              <a:lnSpc>
                <a:spcPct val="115000"/>
              </a:lnSpc>
            </a:pPr>
            <a:r>
              <a:rPr lang="vi-VN" sz="50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Câu 5.  </a:t>
            </a:r>
            <a:r>
              <a:rPr lang="vi-VN" sz="5000" dirty="0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Cho tam </a:t>
            </a:r>
            <a:r>
              <a:rPr lang="vi-VN" sz="5000" dirty="0" err="1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giác</a:t>
            </a:r>
            <a:r>
              <a:rPr lang="vi-VN" sz="5000" dirty="0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 ABC vuông </a:t>
            </a:r>
            <a:r>
              <a:rPr lang="vi-VN" sz="5000" dirty="0" err="1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tại</a:t>
            </a:r>
            <a:r>
              <a:rPr lang="vi-VN" sz="5000" dirty="0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 A </a:t>
            </a:r>
            <a:r>
              <a:rPr lang="vi-VN" sz="5000" dirty="0" err="1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có</a:t>
            </a:r>
            <a:r>
              <a:rPr lang="vi-VN" sz="5000" dirty="0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 AB = 6cm, AC = 8cm. </a:t>
            </a:r>
            <a:r>
              <a:rPr lang="vi-VN" sz="5000" dirty="0" err="1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Gọi</a:t>
            </a:r>
            <a:r>
              <a:rPr lang="vi-VN" sz="5000" dirty="0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 M </a:t>
            </a:r>
            <a:r>
              <a:rPr lang="vi-VN" sz="5000" dirty="0" err="1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và</a:t>
            </a:r>
            <a:r>
              <a:rPr lang="vi-VN" sz="5000" dirty="0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 N </a:t>
            </a:r>
            <a:r>
              <a:rPr lang="vi-VN" sz="5000" dirty="0" err="1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lần</a:t>
            </a:r>
            <a:r>
              <a:rPr lang="vi-VN" sz="5000" dirty="0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vi-VN" sz="5000" dirty="0" err="1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lượt</a:t>
            </a:r>
            <a:r>
              <a:rPr lang="vi-VN" sz="5000" dirty="0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vi-VN" sz="5000" dirty="0" err="1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là</a:t>
            </a:r>
            <a:r>
              <a:rPr lang="vi-VN" sz="5000" dirty="0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 trung </a:t>
            </a:r>
            <a:r>
              <a:rPr lang="vi-VN" sz="5000" dirty="0" err="1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điểm</a:t>
            </a:r>
            <a:r>
              <a:rPr lang="vi-VN" sz="5000" dirty="0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 </a:t>
            </a:r>
            <a:r>
              <a:rPr lang="vi-VN" sz="5000" dirty="0" err="1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của</a:t>
            </a:r>
            <a:r>
              <a:rPr lang="vi-VN" sz="5000" dirty="0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 AB </a:t>
            </a:r>
            <a:r>
              <a:rPr lang="vi-VN" sz="5000" dirty="0" err="1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và</a:t>
            </a:r>
            <a:r>
              <a:rPr lang="vi-VN" sz="5000" dirty="0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 AC. </a:t>
            </a:r>
            <a:r>
              <a:rPr lang="vi-VN" sz="5000" dirty="0" err="1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Tính</a:t>
            </a:r>
            <a:r>
              <a:rPr lang="vi-VN" sz="5000" dirty="0">
                <a:solidFill>
                  <a:srgbClr val="000000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 MN?</a:t>
            </a:r>
            <a:r>
              <a:rPr lang="vi-VN" sz="50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</a:t>
            </a:r>
          </a:p>
          <a:p>
            <a:pPr marL="539750" indent="-539750" algn="just">
              <a:lnSpc>
                <a:spcPct val="115000"/>
              </a:lnSpc>
            </a:pPr>
            <a:r>
              <a:rPr lang="vi-VN" sz="50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                       </a:t>
            </a:r>
            <a:endParaRPr lang="vi-VN" sz="5000" dirty="0">
              <a:effectLst/>
              <a:latin typeface="Sitka Small Semibold" pitchFamily="2" charset="0"/>
              <a:ea typeface="Times New Roman" panose="02020603050405020304" pitchFamily="18" charset="0"/>
            </a:endParaRPr>
          </a:p>
          <a:p>
            <a:pPr marL="539750" indent="-539750" algn="just">
              <a:lnSpc>
                <a:spcPct val="115000"/>
              </a:lnSpc>
              <a:tabLst>
                <a:tab pos="629920" algn="l"/>
                <a:tab pos="1980565" algn="l"/>
                <a:tab pos="3420745" algn="l"/>
                <a:tab pos="4860925" algn="l"/>
              </a:tabLst>
            </a:pPr>
            <a:r>
              <a:rPr lang="vi-VN" sz="50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	A.</a:t>
            </a:r>
            <a:r>
              <a:rPr lang="vi-VN" sz="50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MN = 4cm ;</a:t>
            </a:r>
            <a:r>
              <a:rPr lang="vi-VN" sz="50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	</a:t>
            </a:r>
            <a:r>
              <a:rPr lang="en-US" sz="50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		</a:t>
            </a:r>
            <a:r>
              <a:rPr lang="vi-VN" sz="50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B. </a:t>
            </a:r>
            <a:r>
              <a:rPr lang="vi-VN" sz="50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MN = 10cm;</a:t>
            </a:r>
            <a:r>
              <a:rPr lang="vi-VN" sz="50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	</a:t>
            </a:r>
            <a:endParaRPr lang="en-US" sz="5000" b="1" dirty="0">
              <a:solidFill>
                <a:srgbClr val="0000FF"/>
              </a:solidFill>
              <a:effectLst/>
              <a:latin typeface="Sitka Small Semibold" pitchFamily="2" charset="0"/>
              <a:ea typeface="Times New Roman" panose="02020603050405020304" pitchFamily="18" charset="0"/>
            </a:endParaRPr>
          </a:p>
          <a:p>
            <a:pPr marL="539750" indent="-539750" algn="just">
              <a:lnSpc>
                <a:spcPct val="115000"/>
              </a:lnSpc>
              <a:tabLst>
                <a:tab pos="629920" algn="l"/>
                <a:tab pos="1980565" algn="l"/>
                <a:tab pos="3420745" algn="l"/>
                <a:tab pos="4860925" algn="l"/>
              </a:tabLst>
            </a:pPr>
            <a:r>
              <a:rPr lang="en-US" sz="5000" b="1" dirty="0">
                <a:solidFill>
                  <a:srgbClr val="0000FF"/>
                </a:solidFill>
                <a:latin typeface="Sitka Small Semibold" pitchFamily="2" charset="0"/>
                <a:ea typeface="Times New Roman" panose="02020603050405020304" pitchFamily="18" charset="0"/>
              </a:rPr>
              <a:t>	</a:t>
            </a:r>
            <a:r>
              <a:rPr lang="vi-VN" sz="50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C. </a:t>
            </a:r>
            <a:r>
              <a:rPr lang="vi-VN" sz="50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MN = 5cm;</a:t>
            </a:r>
            <a:r>
              <a:rPr lang="vi-VN" sz="50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	</a:t>
            </a:r>
            <a:r>
              <a:rPr lang="en-US" sz="50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		</a:t>
            </a:r>
            <a:r>
              <a:rPr lang="vi-VN" sz="5000" b="1" dirty="0">
                <a:solidFill>
                  <a:srgbClr val="0000FF"/>
                </a:solidFill>
                <a:effectLst/>
                <a:latin typeface="Sitka Small Semibold" pitchFamily="2" charset="0"/>
                <a:ea typeface="Times New Roman" panose="02020603050405020304" pitchFamily="18" charset="0"/>
              </a:rPr>
              <a:t>D.</a:t>
            </a:r>
            <a:r>
              <a:rPr lang="vi-VN" sz="5000" dirty="0">
                <a:effectLst/>
                <a:latin typeface="Sitka Small Semibold" pitchFamily="2" charset="0"/>
                <a:ea typeface="Times New Roman" panose="02020603050405020304" pitchFamily="18" charset="0"/>
              </a:rPr>
              <a:t> MN = 7cm.</a:t>
            </a:r>
          </a:p>
        </p:txBody>
      </p:sp>
    </p:spTree>
    <p:extLst>
      <p:ext uri="{BB962C8B-B14F-4D97-AF65-F5344CB8AC3E}">
        <p14:creationId xmlns:p14="http://schemas.microsoft.com/office/powerpoint/2010/main" val="2030414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84597" y="2297483"/>
            <a:ext cx="7073217" cy="220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8"/>
              </a:lnSpc>
            </a:pPr>
            <a:r>
              <a:rPr lang="en-US" sz="14990">
                <a:solidFill>
                  <a:srgbClr val="FCEDD1"/>
                </a:solidFill>
                <a:latin typeface="Saira Heavy"/>
              </a:rPr>
              <a:t>TIẾT 3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541612" y="4724400"/>
            <a:ext cx="10738328" cy="397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83"/>
              </a:lnSpc>
            </a:pPr>
            <a:r>
              <a:rPr lang="en-US" sz="9928" spc="496">
                <a:solidFill>
                  <a:srgbClr val="FCEDD1"/>
                </a:solidFill>
                <a:latin typeface="Josefin Sans Semi-Bold"/>
              </a:rPr>
              <a:t>HOẠT ĐỘNG VẬN DỤNG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5014947" y="-6309009"/>
            <a:ext cx="12695443" cy="20667814"/>
            <a:chOff x="0" y="0"/>
            <a:chExt cx="16927257" cy="27557085"/>
          </a:xfrm>
        </p:grpSpPr>
        <p:sp>
          <p:nvSpPr>
            <p:cNvPr id="5" name="Freeform 5"/>
            <p:cNvSpPr/>
            <p:nvPr/>
          </p:nvSpPr>
          <p:spPr>
            <a:xfrm rot="-1264648">
              <a:off x="3963542" y="12526812"/>
              <a:ext cx="6705600" cy="5486400"/>
            </a:xfrm>
            <a:custGeom>
              <a:avLst/>
              <a:gdLst/>
              <a:ahLst/>
              <a:cxnLst/>
              <a:rect l="l" t="t" r="r" b="b"/>
              <a:pathLst>
                <a:path w="6705600" h="5486400">
                  <a:moveTo>
                    <a:pt x="0" y="0"/>
                  </a:moveTo>
                  <a:lnTo>
                    <a:pt x="6705600" y="0"/>
                  </a:lnTo>
                  <a:lnTo>
                    <a:pt x="67056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14996290"/>
              <a:ext cx="13373193" cy="12019157"/>
            </a:xfrm>
            <a:custGeom>
              <a:avLst/>
              <a:gdLst/>
              <a:ahLst/>
              <a:cxnLst/>
              <a:rect l="l" t="t" r="r" b="b"/>
              <a:pathLst>
                <a:path w="13373193" h="12019157">
                  <a:moveTo>
                    <a:pt x="0" y="0"/>
                  </a:moveTo>
                  <a:lnTo>
                    <a:pt x="13373193" y="0"/>
                  </a:lnTo>
                  <a:lnTo>
                    <a:pt x="13373193" y="12019157"/>
                  </a:lnTo>
                  <a:lnTo>
                    <a:pt x="0" y="1201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6495018">
              <a:off x="5020337" y="15663137"/>
              <a:ext cx="9875520" cy="10972800"/>
            </a:xfrm>
            <a:custGeom>
              <a:avLst/>
              <a:gdLst/>
              <a:ahLst/>
              <a:cxnLst/>
              <a:rect l="l" t="t" r="r" b="b"/>
              <a:pathLst>
                <a:path w="9875520" h="10972800">
                  <a:moveTo>
                    <a:pt x="0" y="0"/>
                  </a:moveTo>
                  <a:lnTo>
                    <a:pt x="9875520" y="0"/>
                  </a:lnTo>
                  <a:lnTo>
                    <a:pt x="987552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2700000">
              <a:off x="4618503" y="1884594"/>
              <a:ext cx="9875520" cy="10972800"/>
            </a:xfrm>
            <a:custGeom>
              <a:avLst/>
              <a:gdLst/>
              <a:ahLst/>
              <a:cxnLst/>
              <a:rect l="l" t="t" r="r" b="b"/>
              <a:pathLst>
                <a:path w="9875520" h="10972800">
                  <a:moveTo>
                    <a:pt x="0" y="0"/>
                  </a:moveTo>
                  <a:lnTo>
                    <a:pt x="9875520" y="0"/>
                  </a:lnTo>
                  <a:lnTo>
                    <a:pt x="987552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119339" y="-4507184"/>
            <a:ext cx="11871981" cy="20120431"/>
            <a:chOff x="0" y="0"/>
            <a:chExt cx="15829309" cy="26827242"/>
          </a:xfrm>
        </p:grpSpPr>
        <p:sp>
          <p:nvSpPr>
            <p:cNvPr id="10" name="Freeform 10"/>
            <p:cNvSpPr/>
            <p:nvPr/>
          </p:nvSpPr>
          <p:spPr>
            <a:xfrm rot="2984660">
              <a:off x="7120071" y="10792188"/>
              <a:ext cx="6705600" cy="5486400"/>
            </a:xfrm>
            <a:custGeom>
              <a:avLst/>
              <a:gdLst/>
              <a:ahLst/>
              <a:cxnLst/>
              <a:rect l="l" t="t" r="r" b="b"/>
              <a:pathLst>
                <a:path w="6705600" h="5486400">
                  <a:moveTo>
                    <a:pt x="0" y="0"/>
                  </a:moveTo>
                  <a:lnTo>
                    <a:pt x="6705600" y="0"/>
                  </a:lnTo>
                  <a:lnTo>
                    <a:pt x="67056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3373193" cy="12019157"/>
            </a:xfrm>
            <a:custGeom>
              <a:avLst/>
              <a:gdLst/>
              <a:ahLst/>
              <a:cxnLst/>
              <a:rect l="l" t="t" r="r" b="b"/>
              <a:pathLst>
                <a:path w="13373193" h="12019157">
                  <a:moveTo>
                    <a:pt x="0" y="0"/>
                  </a:moveTo>
                  <a:lnTo>
                    <a:pt x="13373193" y="0"/>
                  </a:lnTo>
                  <a:lnTo>
                    <a:pt x="13373193" y="12019157"/>
                  </a:lnTo>
                  <a:lnTo>
                    <a:pt x="0" y="1201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953789" y="2743200"/>
              <a:ext cx="9875520" cy="10972800"/>
            </a:xfrm>
            <a:custGeom>
              <a:avLst/>
              <a:gdLst/>
              <a:ahLst/>
              <a:cxnLst/>
              <a:rect l="l" t="t" r="r" b="b"/>
              <a:pathLst>
                <a:path w="9875520" h="10972800">
                  <a:moveTo>
                    <a:pt x="0" y="0"/>
                  </a:moveTo>
                  <a:lnTo>
                    <a:pt x="9875520" y="0"/>
                  </a:lnTo>
                  <a:lnTo>
                    <a:pt x="987552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3442328">
              <a:off x="3520554" y="14224149"/>
              <a:ext cx="9875520" cy="10972800"/>
            </a:xfrm>
            <a:custGeom>
              <a:avLst/>
              <a:gdLst/>
              <a:ahLst/>
              <a:cxnLst/>
              <a:rect l="l" t="t" r="r" b="b"/>
              <a:pathLst>
                <a:path w="9875520" h="10972800">
                  <a:moveTo>
                    <a:pt x="0" y="0"/>
                  </a:moveTo>
                  <a:lnTo>
                    <a:pt x="9875520" y="0"/>
                  </a:lnTo>
                  <a:lnTo>
                    <a:pt x="987552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887914" y="3550224"/>
            <a:ext cx="12686246" cy="15170621"/>
            <a:chOff x="0" y="0"/>
            <a:chExt cx="16914994" cy="20227494"/>
          </a:xfrm>
        </p:grpSpPr>
        <p:sp>
          <p:nvSpPr>
            <p:cNvPr id="3" name="Freeform 3"/>
            <p:cNvSpPr/>
            <p:nvPr/>
          </p:nvSpPr>
          <p:spPr>
            <a:xfrm rot="-2700000">
              <a:off x="2092339" y="6547106"/>
              <a:ext cx="12203299" cy="10972800"/>
            </a:xfrm>
            <a:custGeom>
              <a:avLst/>
              <a:gdLst/>
              <a:ahLst/>
              <a:cxnLst/>
              <a:rect l="l" t="t" r="r" b="b"/>
              <a:pathLst>
                <a:path w="12203299" h="10972800">
                  <a:moveTo>
                    <a:pt x="0" y="0"/>
                  </a:moveTo>
                  <a:lnTo>
                    <a:pt x="12203299" y="0"/>
                  </a:lnTo>
                  <a:lnTo>
                    <a:pt x="1220329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1120160">
              <a:off x="11518222" y="7570359"/>
              <a:ext cx="4885533" cy="3997255"/>
            </a:xfrm>
            <a:custGeom>
              <a:avLst/>
              <a:gdLst/>
              <a:ahLst/>
              <a:cxnLst/>
              <a:rect l="l" t="t" r="r" b="b"/>
              <a:pathLst>
                <a:path w="4885533" h="3997255">
                  <a:moveTo>
                    <a:pt x="0" y="0"/>
                  </a:moveTo>
                  <a:lnTo>
                    <a:pt x="4885533" y="0"/>
                  </a:lnTo>
                  <a:lnTo>
                    <a:pt x="4885533" y="3997254"/>
                  </a:lnTo>
                  <a:lnTo>
                    <a:pt x="0" y="3997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7540265">
              <a:off x="2400062" y="1721433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105656" y="-6506548"/>
            <a:ext cx="16545551" cy="12290983"/>
            <a:chOff x="0" y="0"/>
            <a:chExt cx="22060734" cy="16387977"/>
          </a:xfrm>
        </p:grpSpPr>
        <p:sp>
          <p:nvSpPr>
            <p:cNvPr id="7" name="Freeform 7"/>
            <p:cNvSpPr/>
            <p:nvPr/>
          </p:nvSpPr>
          <p:spPr>
            <a:xfrm rot="-2700000">
              <a:off x="2092339" y="2707589"/>
              <a:ext cx="12203299" cy="10972800"/>
            </a:xfrm>
            <a:custGeom>
              <a:avLst/>
              <a:gdLst/>
              <a:ahLst/>
              <a:cxnLst/>
              <a:rect l="l" t="t" r="r" b="b"/>
              <a:pathLst>
                <a:path w="12203299" h="10972800">
                  <a:moveTo>
                    <a:pt x="0" y="0"/>
                  </a:moveTo>
                  <a:lnTo>
                    <a:pt x="12203299" y="0"/>
                  </a:lnTo>
                  <a:lnTo>
                    <a:pt x="1220329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762856">
              <a:off x="500578" y="6768500"/>
              <a:ext cx="4885533" cy="3997255"/>
            </a:xfrm>
            <a:custGeom>
              <a:avLst/>
              <a:gdLst/>
              <a:ahLst/>
              <a:cxnLst/>
              <a:rect l="l" t="t" r="r" b="b"/>
              <a:pathLst>
                <a:path w="4885533" h="3997255">
                  <a:moveTo>
                    <a:pt x="0" y="0"/>
                  </a:moveTo>
                  <a:lnTo>
                    <a:pt x="4885533" y="0"/>
                  </a:lnTo>
                  <a:lnTo>
                    <a:pt x="4885533" y="3997255"/>
                  </a:lnTo>
                  <a:lnTo>
                    <a:pt x="0" y="3997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7540265">
              <a:off x="9792010" y="2123611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-7540265">
            <a:off x="14135001" y="7888771"/>
            <a:ext cx="5498133" cy="6113282"/>
          </a:xfrm>
          <a:custGeom>
            <a:avLst/>
            <a:gdLst/>
            <a:ahLst/>
            <a:cxnLst/>
            <a:rect l="l" t="t" r="r" b="b"/>
            <a:pathLst>
              <a:path w="5498133" h="6113282">
                <a:moveTo>
                  <a:pt x="0" y="0"/>
                </a:moveTo>
                <a:lnTo>
                  <a:pt x="5498134" y="0"/>
                </a:lnTo>
                <a:lnTo>
                  <a:pt x="5498134" y="6113283"/>
                </a:lnTo>
                <a:lnTo>
                  <a:pt x="0" y="61132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649617" y="145398"/>
            <a:ext cx="7190461" cy="5049789"/>
          </a:xfrm>
          <a:custGeom>
            <a:avLst/>
            <a:gdLst/>
            <a:ahLst/>
            <a:cxnLst/>
            <a:rect l="l" t="t" r="r" b="b"/>
            <a:pathLst>
              <a:path w="7190461" h="5049789">
                <a:moveTo>
                  <a:pt x="0" y="0"/>
                </a:moveTo>
                <a:lnTo>
                  <a:pt x="7190461" y="0"/>
                </a:lnTo>
                <a:lnTo>
                  <a:pt x="7190461" y="5049789"/>
                </a:lnTo>
                <a:lnTo>
                  <a:pt x="0" y="5049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649616" y="5245602"/>
            <a:ext cx="7190461" cy="4544914"/>
          </a:xfrm>
          <a:custGeom>
            <a:avLst/>
            <a:gdLst/>
            <a:ahLst/>
            <a:cxnLst/>
            <a:rect l="l" t="t" r="r" b="b"/>
            <a:pathLst>
              <a:path w="7190461" h="4544914">
                <a:moveTo>
                  <a:pt x="0" y="0"/>
                </a:moveTo>
                <a:lnTo>
                  <a:pt x="7190461" y="0"/>
                </a:lnTo>
                <a:lnTo>
                  <a:pt x="7190461" y="4544914"/>
                </a:lnTo>
                <a:lnTo>
                  <a:pt x="0" y="45449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40269" y="361950"/>
            <a:ext cx="3443612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59"/>
              </a:lnSpc>
              <a:spcBef>
                <a:spcPct val="0"/>
              </a:spcBef>
            </a:pPr>
            <a:r>
              <a:rPr lang="en-US" sz="8799">
                <a:solidFill>
                  <a:srgbClr val="273384"/>
                </a:solidFill>
                <a:latin typeface="Eczar Bold"/>
              </a:rPr>
              <a:t>Bài 11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0624D984-1027-53EF-9A18-B51F8A43A7FB}"/>
              </a:ext>
            </a:extLst>
          </p:cNvPr>
          <p:cNvSpPr txBox="1"/>
          <p:nvPr/>
        </p:nvSpPr>
        <p:spPr>
          <a:xfrm>
            <a:off x="469408" y="1695450"/>
            <a:ext cx="9981586" cy="3161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54"/>
              </a:lnSpc>
              <a:spcBef>
                <a:spcPct val="0"/>
              </a:spcBef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a)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Độ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cao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AN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và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chiều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dài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bóng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nắng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của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các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đoạn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thẳng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AN, BN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trên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mặt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đất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được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ghi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lại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như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trong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Hình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6.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Tìm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chiều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cao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AB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của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cái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cây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.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7BA9AAD0-7BE3-D809-7965-9A5CFCFEC849}"/>
              </a:ext>
            </a:extLst>
          </p:cNvPr>
          <p:cNvSpPr txBox="1"/>
          <p:nvPr/>
        </p:nvSpPr>
        <p:spPr>
          <a:xfrm>
            <a:off x="440269" y="5052753"/>
            <a:ext cx="10601071" cy="3969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54"/>
              </a:lnSpc>
              <a:spcBef>
                <a:spcPct val="0"/>
              </a:spcBef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b)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Một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tòa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nhà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cao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24m,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đổ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bóng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nắng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dài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36m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trên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đường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như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Hình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7.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Một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người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cao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1,6m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muốn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đứng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trong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bóng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râm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của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tòa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nhà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.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Hỏi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người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đó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có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thể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đứng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cách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tòa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nhà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xa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bao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nhiêu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mét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itka Subheading Semibold" pitchFamily="2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1587" y="6172200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7861" y="-1804488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8" y="0"/>
                </a:lnTo>
                <a:lnTo>
                  <a:pt x="5155298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49178">
            <a:off x="14157702" y="-1093354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971418" y="2898966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1880" y="1863890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2000">
            <a:off x="13199582" y="7200900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2010" y="1450195"/>
            <a:ext cx="16085703" cy="2477408"/>
          </a:xfrm>
          <a:custGeom>
            <a:avLst/>
            <a:gdLst/>
            <a:ahLst/>
            <a:cxnLst/>
            <a:rect l="l" t="t" r="r" b="b"/>
            <a:pathLst>
              <a:path w="16085703" h="2477408">
                <a:moveTo>
                  <a:pt x="0" y="0"/>
                </a:moveTo>
                <a:lnTo>
                  <a:pt x="16085703" y="0"/>
                </a:lnTo>
                <a:lnTo>
                  <a:pt x="16085703" y="2477407"/>
                </a:lnTo>
                <a:lnTo>
                  <a:pt x="0" y="24774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2010" y="3917672"/>
            <a:ext cx="10970507" cy="2822820"/>
          </a:xfrm>
          <a:custGeom>
            <a:avLst/>
            <a:gdLst/>
            <a:ahLst/>
            <a:cxnLst/>
            <a:rect l="l" t="t" r="r" b="b"/>
            <a:pathLst>
              <a:path w="10970507" h="2822820">
                <a:moveTo>
                  <a:pt x="0" y="0"/>
                </a:moveTo>
                <a:lnTo>
                  <a:pt x="10970507" y="0"/>
                </a:lnTo>
                <a:lnTo>
                  <a:pt x="10970507" y="2822821"/>
                </a:lnTo>
                <a:lnTo>
                  <a:pt x="0" y="28228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02010" y="6740493"/>
            <a:ext cx="15996074" cy="2870109"/>
          </a:xfrm>
          <a:custGeom>
            <a:avLst/>
            <a:gdLst/>
            <a:ahLst/>
            <a:cxnLst/>
            <a:rect l="l" t="t" r="r" b="b"/>
            <a:pathLst>
              <a:path w="15996074" h="2870109">
                <a:moveTo>
                  <a:pt x="0" y="0"/>
                </a:moveTo>
                <a:lnTo>
                  <a:pt x="15996074" y="0"/>
                </a:lnTo>
                <a:lnTo>
                  <a:pt x="15996074" y="2870108"/>
                </a:lnTo>
                <a:lnTo>
                  <a:pt x="0" y="28701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097795" y="468371"/>
            <a:ext cx="4092411" cy="98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6"/>
              </a:lnSpc>
              <a:spcBef>
                <a:spcPct val="0"/>
              </a:spcBef>
            </a:pPr>
            <a:r>
              <a:rPr lang="en-US" sz="6422">
                <a:solidFill>
                  <a:srgbClr val="365952"/>
                </a:solidFill>
                <a:latin typeface="Fahkwang Bold"/>
              </a:rPr>
              <a:t>Bài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108213">
            <a:off x="1494030" y="-5393112"/>
            <a:ext cx="21037477" cy="13716044"/>
            <a:chOff x="0" y="0"/>
            <a:chExt cx="28049970" cy="18288058"/>
          </a:xfrm>
        </p:grpSpPr>
        <p:sp>
          <p:nvSpPr>
            <p:cNvPr id="3" name="Freeform 3"/>
            <p:cNvSpPr/>
            <p:nvPr/>
          </p:nvSpPr>
          <p:spPr>
            <a:xfrm rot="-9560830" flipH="1">
              <a:off x="12532917" y="5725851"/>
              <a:ext cx="10459943" cy="11073390"/>
            </a:xfrm>
            <a:custGeom>
              <a:avLst/>
              <a:gdLst/>
              <a:ahLst/>
              <a:cxnLst/>
              <a:rect l="l" t="t" r="r" b="b"/>
              <a:pathLst>
                <a:path w="10459943" h="11073390">
                  <a:moveTo>
                    <a:pt x="10459943" y="0"/>
                  </a:moveTo>
                  <a:lnTo>
                    <a:pt x="0" y="0"/>
                  </a:lnTo>
                  <a:lnTo>
                    <a:pt x="0" y="11073390"/>
                  </a:lnTo>
                  <a:lnTo>
                    <a:pt x="10459943" y="11073390"/>
                  </a:lnTo>
                  <a:lnTo>
                    <a:pt x="10459943" y="0"/>
                  </a:lnTo>
                  <a:close/>
                </a:path>
              </a:pathLst>
            </a:custGeom>
            <a:blipFill>
              <a:blip r:embed="rId2"/>
              <a:stretch>
                <a:fillRect l="-1773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9564093">
              <a:off x="9148963" y="6675799"/>
              <a:ext cx="5018216" cy="4105813"/>
            </a:xfrm>
            <a:custGeom>
              <a:avLst/>
              <a:gdLst/>
              <a:ahLst/>
              <a:cxnLst/>
              <a:rect l="l" t="t" r="r" b="b"/>
              <a:pathLst>
                <a:path w="5018216" h="4105813">
                  <a:moveTo>
                    <a:pt x="0" y="0"/>
                  </a:moveTo>
                  <a:lnTo>
                    <a:pt x="5018216" y="0"/>
                  </a:lnTo>
                  <a:lnTo>
                    <a:pt x="5018216" y="4105813"/>
                  </a:lnTo>
                  <a:lnTo>
                    <a:pt x="0" y="4105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0800000">
              <a:off x="1517404" y="4821000"/>
              <a:ext cx="10459943" cy="11073390"/>
            </a:xfrm>
            <a:custGeom>
              <a:avLst/>
              <a:gdLst/>
              <a:ahLst/>
              <a:cxnLst/>
              <a:rect l="l" t="t" r="r" b="b"/>
              <a:pathLst>
                <a:path w="10459943" h="11073390">
                  <a:moveTo>
                    <a:pt x="0" y="0"/>
                  </a:moveTo>
                  <a:lnTo>
                    <a:pt x="10459943" y="0"/>
                  </a:lnTo>
                  <a:lnTo>
                    <a:pt x="10459943" y="11073389"/>
                  </a:lnTo>
                  <a:lnTo>
                    <a:pt x="0" y="11073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773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7621364" cy="8474067"/>
            </a:xfrm>
            <a:custGeom>
              <a:avLst/>
              <a:gdLst/>
              <a:ahLst/>
              <a:cxnLst/>
              <a:rect l="l" t="t" r="r" b="b"/>
              <a:pathLst>
                <a:path w="7621364" h="8474067">
                  <a:moveTo>
                    <a:pt x="0" y="0"/>
                  </a:moveTo>
                  <a:lnTo>
                    <a:pt x="7621364" y="0"/>
                  </a:lnTo>
                  <a:lnTo>
                    <a:pt x="7621364" y="8474067"/>
                  </a:lnTo>
                  <a:lnTo>
                    <a:pt x="0" y="8474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1169174" y="4851826"/>
              <a:ext cx="6880795" cy="7650641"/>
            </a:xfrm>
            <a:custGeom>
              <a:avLst/>
              <a:gdLst/>
              <a:ahLst/>
              <a:cxnLst/>
              <a:rect l="l" t="t" r="r" b="b"/>
              <a:pathLst>
                <a:path w="6880795" h="7650641">
                  <a:moveTo>
                    <a:pt x="0" y="0"/>
                  </a:moveTo>
                  <a:lnTo>
                    <a:pt x="6880796" y="0"/>
                  </a:lnTo>
                  <a:lnTo>
                    <a:pt x="6880796" y="7650641"/>
                  </a:lnTo>
                  <a:lnTo>
                    <a:pt x="0" y="7650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8511396">
            <a:off x="247452" y="4418840"/>
            <a:ext cx="8820106" cy="10772172"/>
            <a:chOff x="0" y="0"/>
            <a:chExt cx="11760141" cy="14362897"/>
          </a:xfrm>
        </p:grpSpPr>
        <p:sp>
          <p:nvSpPr>
            <p:cNvPr id="9" name="Freeform 9"/>
            <p:cNvSpPr/>
            <p:nvPr/>
          </p:nvSpPr>
          <p:spPr>
            <a:xfrm rot="2792599">
              <a:off x="4833545" y="10251451"/>
              <a:ext cx="3902974" cy="3193343"/>
            </a:xfrm>
            <a:custGeom>
              <a:avLst/>
              <a:gdLst/>
              <a:ahLst/>
              <a:cxnLst/>
              <a:rect l="l" t="t" r="r" b="b"/>
              <a:pathLst>
                <a:path w="3902974" h="3193343">
                  <a:moveTo>
                    <a:pt x="0" y="0"/>
                  </a:moveTo>
                  <a:lnTo>
                    <a:pt x="3902974" y="0"/>
                  </a:lnTo>
                  <a:lnTo>
                    <a:pt x="3902974" y="3193343"/>
                  </a:lnTo>
                  <a:lnTo>
                    <a:pt x="0" y="3193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1593932">
              <a:off x="1344903" y="2094684"/>
              <a:ext cx="9070335" cy="8155743"/>
            </a:xfrm>
            <a:custGeom>
              <a:avLst/>
              <a:gdLst/>
              <a:ahLst/>
              <a:cxnLst/>
              <a:rect l="l" t="t" r="r" b="b"/>
              <a:pathLst>
                <a:path w="9070335" h="8155743">
                  <a:moveTo>
                    <a:pt x="0" y="0"/>
                  </a:moveTo>
                  <a:lnTo>
                    <a:pt x="9070335" y="0"/>
                  </a:lnTo>
                  <a:lnTo>
                    <a:pt x="9070335" y="8155743"/>
                  </a:lnTo>
                  <a:lnTo>
                    <a:pt x="0" y="815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970019">
              <a:off x="2543826" y="212429"/>
              <a:ext cx="7335071" cy="8155743"/>
            </a:xfrm>
            <a:custGeom>
              <a:avLst/>
              <a:gdLst/>
              <a:ahLst/>
              <a:cxnLst/>
              <a:rect l="l" t="t" r="r" b="b"/>
              <a:pathLst>
                <a:path w="7335071" h="8155743">
                  <a:moveTo>
                    <a:pt x="0" y="0"/>
                  </a:moveTo>
                  <a:lnTo>
                    <a:pt x="7335071" y="0"/>
                  </a:lnTo>
                  <a:lnTo>
                    <a:pt x="7335071" y="8155742"/>
                  </a:lnTo>
                  <a:lnTo>
                    <a:pt x="0" y="8155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028700" y="1695450"/>
            <a:ext cx="12925399" cy="5649695"/>
          </a:xfrm>
          <a:custGeom>
            <a:avLst/>
            <a:gdLst/>
            <a:ahLst/>
            <a:cxnLst/>
            <a:rect l="l" t="t" r="r" b="b"/>
            <a:pathLst>
              <a:path w="12925399" h="5649695">
                <a:moveTo>
                  <a:pt x="0" y="0"/>
                </a:moveTo>
                <a:lnTo>
                  <a:pt x="12925399" y="0"/>
                </a:lnTo>
                <a:lnTo>
                  <a:pt x="12925399" y="5649695"/>
                </a:lnTo>
                <a:lnTo>
                  <a:pt x="0" y="56496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136477" y="4885363"/>
            <a:ext cx="9122823" cy="5177819"/>
          </a:xfrm>
          <a:custGeom>
            <a:avLst/>
            <a:gdLst/>
            <a:ahLst/>
            <a:cxnLst/>
            <a:rect l="l" t="t" r="r" b="b"/>
            <a:pathLst>
              <a:path w="9122823" h="5177819">
                <a:moveTo>
                  <a:pt x="0" y="0"/>
                </a:moveTo>
                <a:lnTo>
                  <a:pt x="9122823" y="0"/>
                </a:lnTo>
                <a:lnTo>
                  <a:pt x="9122823" y="5177819"/>
                </a:lnTo>
                <a:lnTo>
                  <a:pt x="0" y="51778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361950"/>
            <a:ext cx="3628805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59"/>
              </a:lnSpc>
              <a:spcBef>
                <a:spcPct val="0"/>
              </a:spcBef>
            </a:pPr>
            <a:r>
              <a:rPr lang="en-US" sz="8799">
                <a:solidFill>
                  <a:srgbClr val="273384"/>
                </a:solidFill>
                <a:latin typeface="Eczar Bold"/>
              </a:rPr>
              <a:t>Bài 16.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1587" y="6172200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7861" y="-1804488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8" y="0"/>
                </a:lnTo>
                <a:lnTo>
                  <a:pt x="5155298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49178">
            <a:off x="14157702" y="-1093354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971418" y="2898966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1880" y="1863890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2000">
            <a:off x="13199582" y="7200900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85489" y="1863890"/>
            <a:ext cx="13917023" cy="7998701"/>
          </a:xfrm>
          <a:custGeom>
            <a:avLst/>
            <a:gdLst/>
            <a:ahLst/>
            <a:cxnLst/>
            <a:rect l="l" t="t" r="r" b="b"/>
            <a:pathLst>
              <a:path w="13917023" h="7998701">
                <a:moveTo>
                  <a:pt x="0" y="0"/>
                </a:moveTo>
                <a:lnTo>
                  <a:pt x="13917022" y="0"/>
                </a:lnTo>
                <a:lnTo>
                  <a:pt x="13917022" y="7998701"/>
                </a:lnTo>
                <a:lnTo>
                  <a:pt x="0" y="7998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83053" y="468371"/>
            <a:ext cx="4092411" cy="98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6"/>
              </a:lnSpc>
              <a:spcBef>
                <a:spcPct val="0"/>
              </a:spcBef>
            </a:pPr>
            <a:r>
              <a:rPr lang="en-US" sz="6422">
                <a:solidFill>
                  <a:srgbClr val="365952"/>
                </a:solidFill>
                <a:latin typeface="Fahkwang Bold"/>
              </a:rPr>
              <a:t>Bài 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86200" y="-2171700"/>
            <a:ext cx="19735800" cy="20002221"/>
            <a:chOff x="0" y="0"/>
            <a:chExt cx="27010325" cy="28701628"/>
          </a:xfrm>
        </p:grpSpPr>
        <p:sp>
          <p:nvSpPr>
            <p:cNvPr id="3" name="Freeform 3"/>
            <p:cNvSpPr/>
            <p:nvPr/>
          </p:nvSpPr>
          <p:spPr>
            <a:xfrm rot="-5400000">
              <a:off x="1621158" y="-1621158"/>
              <a:ext cx="12606069" cy="15848384"/>
            </a:xfrm>
            <a:custGeom>
              <a:avLst/>
              <a:gdLst/>
              <a:ahLst/>
              <a:cxnLst/>
              <a:rect l="l" t="t" r="r" b="b"/>
              <a:pathLst>
                <a:path w="12606069" h="15848384">
                  <a:moveTo>
                    <a:pt x="0" y="0"/>
                  </a:moveTo>
                  <a:lnTo>
                    <a:pt x="12606068" y="0"/>
                  </a:lnTo>
                  <a:lnTo>
                    <a:pt x="12606068" y="15848384"/>
                  </a:lnTo>
                  <a:lnTo>
                    <a:pt x="0" y="15848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8100000">
              <a:off x="7916694" y="8007615"/>
              <a:ext cx="7292843" cy="5966871"/>
            </a:xfrm>
            <a:custGeom>
              <a:avLst/>
              <a:gdLst/>
              <a:ahLst/>
              <a:cxnLst/>
              <a:rect l="l" t="t" r="r" b="b"/>
              <a:pathLst>
                <a:path w="7292843" h="5966871">
                  <a:moveTo>
                    <a:pt x="0" y="0"/>
                  </a:moveTo>
                  <a:lnTo>
                    <a:pt x="7292843" y="0"/>
                  </a:lnTo>
                  <a:lnTo>
                    <a:pt x="7292843" y="5966872"/>
                  </a:lnTo>
                  <a:lnTo>
                    <a:pt x="0" y="5966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047833" y="9413219"/>
              <a:ext cx="12203299" cy="10972800"/>
            </a:xfrm>
            <a:custGeom>
              <a:avLst/>
              <a:gdLst/>
              <a:ahLst/>
              <a:cxnLst/>
              <a:rect l="l" t="t" r="r" b="b"/>
              <a:pathLst>
                <a:path w="12203299" h="10972800">
                  <a:moveTo>
                    <a:pt x="0" y="0"/>
                  </a:moveTo>
                  <a:lnTo>
                    <a:pt x="12203299" y="0"/>
                  </a:lnTo>
                  <a:lnTo>
                    <a:pt x="1220329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938341">
              <a:off x="10838147" y="11875348"/>
              <a:ext cx="12962527" cy="14412816"/>
            </a:xfrm>
            <a:custGeom>
              <a:avLst/>
              <a:gdLst/>
              <a:ahLst/>
              <a:cxnLst/>
              <a:rect l="l" t="t" r="r" b="b"/>
              <a:pathLst>
                <a:path w="12962527" h="14412816">
                  <a:moveTo>
                    <a:pt x="0" y="0"/>
                  </a:moveTo>
                  <a:lnTo>
                    <a:pt x="12962526" y="0"/>
                  </a:lnTo>
                  <a:lnTo>
                    <a:pt x="12962526" y="14412816"/>
                  </a:lnTo>
                  <a:lnTo>
                    <a:pt x="0" y="14412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403005" y="7543806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1203235">
              <a:off x="5174629" y="2774170"/>
              <a:ext cx="12194075" cy="6317699"/>
            </a:xfrm>
            <a:custGeom>
              <a:avLst/>
              <a:gdLst/>
              <a:ahLst/>
              <a:cxnLst/>
              <a:rect l="l" t="t" r="r" b="b"/>
              <a:pathLst>
                <a:path w="12194075" h="6317699">
                  <a:moveTo>
                    <a:pt x="0" y="0"/>
                  </a:moveTo>
                  <a:lnTo>
                    <a:pt x="12194075" y="0"/>
                  </a:lnTo>
                  <a:lnTo>
                    <a:pt x="12194075" y="6317700"/>
                  </a:lnTo>
                  <a:lnTo>
                    <a:pt x="0" y="6317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460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727034" y="2933700"/>
            <a:ext cx="10086462" cy="353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97"/>
              </a:lnSpc>
            </a:pPr>
            <a:r>
              <a:rPr lang="en-US" sz="11100" dirty="0">
                <a:solidFill>
                  <a:srgbClr val="FCEDD1"/>
                </a:solidFill>
                <a:latin typeface="Saira Heavy"/>
              </a:rPr>
              <a:t>HOẠT ĐỘNG 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980883">
            <a:off x="-5022929" y="2868293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4" y="0"/>
                </a:lnTo>
                <a:lnTo>
                  <a:pt x="9152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380" y="-1999511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9" y="0"/>
                </a:lnTo>
                <a:lnTo>
                  <a:pt x="5155299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49178">
            <a:off x="14157702" y="-1093354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971418" y="2898966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7" y="0"/>
                </a:lnTo>
                <a:lnTo>
                  <a:pt x="5740217" y="7683053"/>
                </a:lnTo>
                <a:lnTo>
                  <a:pt x="0" y="7683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1880" y="1863890"/>
            <a:ext cx="6660936" cy="5972688"/>
          </a:xfrm>
          <a:custGeom>
            <a:avLst/>
            <a:gdLst/>
            <a:ahLst/>
            <a:cxnLst/>
            <a:rect l="l" t="t" r="r" b="b"/>
            <a:pathLst>
              <a:path w="6660936" h="5972688">
                <a:moveTo>
                  <a:pt x="0" y="0"/>
                </a:moveTo>
                <a:lnTo>
                  <a:pt x="6660936" y="0"/>
                </a:lnTo>
                <a:lnTo>
                  <a:pt x="666093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530160" y="1863890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2000">
            <a:off x="13199582" y="7200900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69763" y="1450195"/>
            <a:ext cx="13148474" cy="8450338"/>
          </a:xfrm>
          <a:custGeom>
            <a:avLst/>
            <a:gdLst/>
            <a:ahLst/>
            <a:cxnLst/>
            <a:rect l="l" t="t" r="r" b="b"/>
            <a:pathLst>
              <a:path w="13148474" h="8450338">
                <a:moveTo>
                  <a:pt x="0" y="0"/>
                </a:moveTo>
                <a:lnTo>
                  <a:pt x="13148474" y="0"/>
                </a:lnTo>
                <a:lnTo>
                  <a:pt x="13148474" y="8450338"/>
                </a:lnTo>
                <a:lnTo>
                  <a:pt x="0" y="8450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83053" y="468371"/>
            <a:ext cx="4092411" cy="98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6"/>
              </a:lnSpc>
              <a:spcBef>
                <a:spcPct val="0"/>
              </a:spcBef>
            </a:pPr>
            <a:r>
              <a:rPr lang="en-US" sz="6422">
                <a:solidFill>
                  <a:srgbClr val="365952"/>
                </a:solidFill>
                <a:latin typeface="Fahkwang Bold"/>
              </a:rPr>
              <a:t>Bài 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16747">
            <a:off x="-1261812" y="4314655"/>
            <a:ext cx="13324412" cy="10480779"/>
            <a:chOff x="0" y="0"/>
            <a:chExt cx="17765882" cy="13974371"/>
          </a:xfrm>
        </p:grpSpPr>
        <p:sp>
          <p:nvSpPr>
            <p:cNvPr id="3" name="Freeform 3"/>
            <p:cNvSpPr/>
            <p:nvPr/>
          </p:nvSpPr>
          <p:spPr>
            <a:xfrm rot="-9143347">
              <a:off x="9818771" y="6934698"/>
              <a:ext cx="7016345" cy="5740646"/>
            </a:xfrm>
            <a:custGeom>
              <a:avLst/>
              <a:gdLst/>
              <a:ahLst/>
              <a:cxnLst/>
              <a:rect l="l" t="t" r="r" b="b"/>
              <a:pathLst>
                <a:path w="7016345" h="5740646">
                  <a:moveTo>
                    <a:pt x="0" y="0"/>
                  </a:moveTo>
                  <a:lnTo>
                    <a:pt x="7016345" y="0"/>
                  </a:lnTo>
                  <a:lnTo>
                    <a:pt x="7016345" y="5740646"/>
                  </a:lnTo>
                  <a:lnTo>
                    <a:pt x="0" y="5740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8769517">
              <a:off x="2316018" y="1500786"/>
              <a:ext cx="8727948" cy="10972800"/>
            </a:xfrm>
            <a:custGeom>
              <a:avLst/>
              <a:gdLst/>
              <a:ahLst/>
              <a:cxnLst/>
              <a:rect l="l" t="t" r="r" b="b"/>
              <a:pathLst>
                <a:path w="8727948" h="10972800">
                  <a:moveTo>
                    <a:pt x="0" y="0"/>
                  </a:moveTo>
                  <a:lnTo>
                    <a:pt x="8727948" y="0"/>
                  </a:lnTo>
                  <a:lnTo>
                    <a:pt x="872794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539964" y="1509481"/>
              <a:ext cx="7421984" cy="8252379"/>
            </a:xfrm>
            <a:custGeom>
              <a:avLst/>
              <a:gdLst/>
              <a:ahLst/>
              <a:cxnLst/>
              <a:rect l="l" t="t" r="r" b="b"/>
              <a:pathLst>
                <a:path w="7421984" h="8252379">
                  <a:moveTo>
                    <a:pt x="0" y="0"/>
                  </a:moveTo>
                  <a:lnTo>
                    <a:pt x="7421984" y="0"/>
                  </a:lnTo>
                  <a:lnTo>
                    <a:pt x="7421984" y="8252379"/>
                  </a:lnTo>
                  <a:lnTo>
                    <a:pt x="0" y="8252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1802367">
            <a:off x="182865" y="5817865"/>
            <a:ext cx="5566488" cy="6189284"/>
          </a:xfrm>
          <a:custGeom>
            <a:avLst/>
            <a:gdLst/>
            <a:ahLst/>
            <a:cxnLst/>
            <a:rect l="l" t="t" r="r" b="b"/>
            <a:pathLst>
              <a:path w="5566488" h="6189284">
                <a:moveTo>
                  <a:pt x="0" y="0"/>
                </a:moveTo>
                <a:lnTo>
                  <a:pt x="5566488" y="0"/>
                </a:lnTo>
                <a:lnTo>
                  <a:pt x="5566488" y="6189284"/>
                </a:lnTo>
                <a:lnTo>
                  <a:pt x="0" y="6189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299130">
            <a:off x="8574853" y="-3443049"/>
            <a:ext cx="12208988" cy="10162553"/>
            <a:chOff x="0" y="0"/>
            <a:chExt cx="16278651" cy="13550071"/>
          </a:xfrm>
        </p:grpSpPr>
        <p:sp>
          <p:nvSpPr>
            <p:cNvPr id="8" name="Freeform 8"/>
            <p:cNvSpPr/>
            <p:nvPr/>
          </p:nvSpPr>
          <p:spPr>
            <a:xfrm rot="-9143347">
              <a:off x="930766" y="1299027"/>
              <a:ext cx="7016345" cy="5740646"/>
            </a:xfrm>
            <a:custGeom>
              <a:avLst/>
              <a:gdLst/>
              <a:ahLst/>
              <a:cxnLst/>
              <a:rect l="l" t="t" r="r" b="b"/>
              <a:pathLst>
                <a:path w="7016345" h="5740646">
                  <a:moveTo>
                    <a:pt x="0" y="0"/>
                  </a:moveTo>
                  <a:lnTo>
                    <a:pt x="7016345" y="0"/>
                  </a:lnTo>
                  <a:lnTo>
                    <a:pt x="7016345" y="5740647"/>
                  </a:lnTo>
                  <a:lnTo>
                    <a:pt x="0" y="5740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635208">
              <a:off x="5875386" y="992238"/>
              <a:ext cx="8727948" cy="10972800"/>
            </a:xfrm>
            <a:custGeom>
              <a:avLst/>
              <a:gdLst/>
              <a:ahLst/>
              <a:cxnLst/>
              <a:rect l="l" t="t" r="r" b="b"/>
              <a:pathLst>
                <a:path w="8727948" h="10972800">
                  <a:moveTo>
                    <a:pt x="0" y="0"/>
                  </a:moveTo>
                  <a:lnTo>
                    <a:pt x="8727948" y="0"/>
                  </a:lnTo>
                  <a:lnTo>
                    <a:pt x="872794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2471251">
              <a:off x="7057719" y="3874900"/>
              <a:ext cx="7421984" cy="8252379"/>
            </a:xfrm>
            <a:custGeom>
              <a:avLst/>
              <a:gdLst/>
              <a:ahLst/>
              <a:cxnLst/>
              <a:rect l="l" t="t" r="r" b="b"/>
              <a:pathLst>
                <a:path w="7421984" h="8252379">
                  <a:moveTo>
                    <a:pt x="0" y="0"/>
                  </a:moveTo>
                  <a:lnTo>
                    <a:pt x="7421984" y="0"/>
                  </a:lnTo>
                  <a:lnTo>
                    <a:pt x="7421984" y="8252379"/>
                  </a:lnTo>
                  <a:lnTo>
                    <a:pt x="0" y="8252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2340493" y="3737522"/>
            <a:ext cx="5436839" cy="5985092"/>
          </a:xfrm>
          <a:custGeom>
            <a:avLst/>
            <a:gdLst/>
            <a:ahLst/>
            <a:cxnLst/>
            <a:rect l="l" t="t" r="r" b="b"/>
            <a:pathLst>
              <a:path w="5436839" h="5985092">
                <a:moveTo>
                  <a:pt x="0" y="0"/>
                </a:moveTo>
                <a:lnTo>
                  <a:pt x="5436839" y="0"/>
                </a:lnTo>
                <a:lnTo>
                  <a:pt x="5436839" y="5985092"/>
                </a:lnTo>
                <a:lnTo>
                  <a:pt x="0" y="59850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87160" y="728576"/>
            <a:ext cx="3554936" cy="122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273384"/>
                </a:solidFill>
                <a:latin typeface="Eczar Bold"/>
              </a:rPr>
              <a:t>Bài</a:t>
            </a:r>
            <a:r>
              <a:rPr lang="en-US" sz="8000" dirty="0">
                <a:solidFill>
                  <a:srgbClr val="273384"/>
                </a:solidFill>
                <a:latin typeface="Eczar Bold"/>
              </a:rPr>
              <a:t> 17.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6C7FE7AB-195A-B1AD-FE6D-E4151E443233}"/>
              </a:ext>
            </a:extLst>
          </p:cNvPr>
          <p:cNvSpPr txBox="1"/>
          <p:nvPr/>
        </p:nvSpPr>
        <p:spPr>
          <a:xfrm>
            <a:off x="428390" y="2203187"/>
            <a:ext cx="12330761" cy="4801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54"/>
              </a:lnSpc>
              <a:spcBef>
                <a:spcPct val="0"/>
              </a:spcBef>
            </a:pP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a) Quan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sát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Hình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11,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chứng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minh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AK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là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đường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phân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giác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của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góc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A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trong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tam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giác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ABC</a:t>
            </a:r>
          </a:p>
          <a:p>
            <a:pPr>
              <a:lnSpc>
                <a:spcPts val="6254"/>
              </a:lnSpc>
              <a:spcBef>
                <a:spcPct val="0"/>
              </a:spcBef>
            </a:pP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b)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Dựa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vào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kết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quả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câu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a,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hãy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nêu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cách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vẽ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đường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phân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giác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của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một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góc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trong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tam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giác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bằng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thước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kẻ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và</a:t>
            </a:r>
            <a:r>
              <a:rPr lang="en-US" sz="5212" dirty="0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accent1">
                    <a:lumMod val="50000"/>
                  </a:schemeClr>
                </a:solidFill>
                <a:latin typeface="Sitka Heading Semibold" pitchFamily="2" charset="0"/>
              </a:rPr>
              <a:t>êke</a:t>
            </a:r>
            <a:endParaRPr lang="en-US" sz="5212" dirty="0">
              <a:solidFill>
                <a:schemeClr val="accent1">
                  <a:lumMod val="50000"/>
                </a:schemeClr>
              </a:solidFill>
              <a:latin typeface="Sitka Heading Semibold" pitchFamily="2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96065" y="5335508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4" y="0"/>
                </a:lnTo>
                <a:lnTo>
                  <a:pt x="9152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344497">
            <a:off x="2591979" y="-2388149"/>
            <a:ext cx="5155299" cy="5732090"/>
          </a:xfrm>
          <a:custGeom>
            <a:avLst/>
            <a:gdLst/>
            <a:ahLst/>
            <a:cxnLst/>
            <a:rect l="l" t="t" r="r" b="b"/>
            <a:pathLst>
              <a:path w="5155299" h="5732090">
                <a:moveTo>
                  <a:pt x="0" y="0"/>
                </a:moveTo>
                <a:lnTo>
                  <a:pt x="5155298" y="0"/>
                </a:lnTo>
                <a:lnTo>
                  <a:pt x="5155298" y="5732090"/>
                </a:lnTo>
                <a:lnTo>
                  <a:pt x="0" y="573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07617" y="236745"/>
            <a:ext cx="4092411" cy="98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6"/>
              </a:lnSpc>
              <a:spcBef>
                <a:spcPct val="0"/>
              </a:spcBef>
            </a:pPr>
            <a:r>
              <a:rPr lang="en-US" sz="6422" dirty="0">
                <a:solidFill>
                  <a:schemeClr val="tx2">
                    <a:lumMod val="75000"/>
                  </a:schemeClr>
                </a:solidFill>
                <a:latin typeface="Sitka Small Semibold" pitchFamily="2" charset="0"/>
              </a:rPr>
              <a:t>BÀI 17 </a:t>
            </a:r>
          </a:p>
        </p:txBody>
      </p:sp>
      <p:sp>
        <p:nvSpPr>
          <p:cNvPr id="5" name="Freeform 5"/>
          <p:cNvSpPr/>
          <p:nvPr/>
        </p:nvSpPr>
        <p:spPr>
          <a:xfrm rot="-1149178">
            <a:off x="14316989" y="-1098500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14593297" y="1301974"/>
            <a:ext cx="5740218" cy="7683053"/>
          </a:xfrm>
          <a:custGeom>
            <a:avLst/>
            <a:gdLst/>
            <a:ahLst/>
            <a:cxnLst/>
            <a:rect l="l" t="t" r="r" b="b"/>
            <a:pathLst>
              <a:path w="5740218" h="7683053">
                <a:moveTo>
                  <a:pt x="0" y="0"/>
                </a:moveTo>
                <a:lnTo>
                  <a:pt x="5740218" y="0"/>
                </a:lnTo>
                <a:lnTo>
                  <a:pt x="5740218" y="7683052"/>
                </a:lnTo>
                <a:lnTo>
                  <a:pt x="0" y="7683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37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37481" y="-2305321"/>
            <a:ext cx="6100844" cy="5470468"/>
          </a:xfrm>
          <a:custGeom>
            <a:avLst/>
            <a:gdLst/>
            <a:ahLst/>
            <a:cxnLst/>
            <a:rect l="l" t="t" r="r" b="b"/>
            <a:pathLst>
              <a:path w="6100844" h="5470468">
                <a:moveTo>
                  <a:pt x="0" y="0"/>
                </a:moveTo>
                <a:lnTo>
                  <a:pt x="6100844" y="0"/>
                </a:lnTo>
                <a:lnTo>
                  <a:pt x="6100844" y="5470469"/>
                </a:lnTo>
                <a:lnTo>
                  <a:pt x="0" y="5470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00" b="-1200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26176" y="-3149096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432000">
            <a:off x="12009314" y="7224722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0" name="TextBox 10"/>
          <p:cNvSpPr txBox="1"/>
          <p:nvPr/>
        </p:nvSpPr>
        <p:spPr>
          <a:xfrm>
            <a:off x="849644" y="1654143"/>
            <a:ext cx="14814067" cy="237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54"/>
              </a:lnSpc>
              <a:spcBef>
                <a:spcPct val="0"/>
              </a:spcBef>
            </a:pP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a) Ta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có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AK //BD (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vì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cùng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vuông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góc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với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AH)</a:t>
            </a:r>
          </a:p>
          <a:p>
            <a:pPr>
              <a:lnSpc>
                <a:spcPts val="6254"/>
              </a:lnSpc>
              <a:spcBef>
                <a:spcPct val="0"/>
              </a:spcBef>
            </a:pP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Suy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ra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,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suy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ra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AK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là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đường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phân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giác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của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góc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trong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tam </a:t>
            </a:r>
            <a:r>
              <a:rPr lang="en-US" sz="5212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giác</a:t>
            </a:r>
            <a:r>
              <a:rPr lang="en-US" sz="5212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ABC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CFF5AF-D2AD-B18D-017D-919F5DE5C8C1}"/>
              </a:ext>
            </a:extLst>
          </p:cNvPr>
          <p:cNvSpPr txBox="1"/>
          <p:nvPr/>
        </p:nvSpPr>
        <p:spPr>
          <a:xfrm>
            <a:off x="444315" y="4360770"/>
            <a:ext cx="1721161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b)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Cách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vẽ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đường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phân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giác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của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góc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trong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tam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giác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ABC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bằng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thước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kẻ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và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êke</a:t>
            </a:r>
            <a:endParaRPr lang="en-US" sz="5200" dirty="0">
              <a:solidFill>
                <a:schemeClr val="tx2">
                  <a:lumMod val="75000"/>
                </a:schemeClr>
              </a:solidFill>
              <a:latin typeface="Sitka Heading Semibold" pitchFamily="2" charset="0"/>
            </a:endParaRPr>
          </a:p>
          <a:p>
            <a:pPr>
              <a:spcBef>
                <a:spcPct val="0"/>
              </a:spcBef>
            </a:pP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-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Trên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tia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đối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của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tia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AC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lấy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điểm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D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sao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cho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AD = AB</a:t>
            </a:r>
          </a:p>
          <a:p>
            <a:pPr>
              <a:spcBef>
                <a:spcPct val="0"/>
              </a:spcBef>
            </a:pP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-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Vẽ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AH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vuông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góc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với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BD ( H 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BD)</a:t>
            </a:r>
          </a:p>
          <a:p>
            <a:pPr>
              <a:spcBef>
                <a:spcPct val="0"/>
              </a:spcBef>
            </a:pP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-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Vẽ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AK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vuông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góc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với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AH ( K 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BC)</a:t>
            </a:r>
          </a:p>
          <a:p>
            <a:pPr>
              <a:spcBef>
                <a:spcPct val="0"/>
              </a:spcBef>
            </a:pP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Ta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có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AK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là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đường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phân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giác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của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</a:t>
            </a:r>
            <a:r>
              <a:rPr lang="en-US" sz="5200" dirty="0" err="1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góc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  <a:latin typeface="Sitka Heading Semibold" pitchFamily="2" charset="0"/>
              </a:rPr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40486" y="-5163192"/>
            <a:ext cx="11237628" cy="13724740"/>
            <a:chOff x="0" y="0"/>
            <a:chExt cx="14983504" cy="18299654"/>
          </a:xfrm>
        </p:grpSpPr>
        <p:sp>
          <p:nvSpPr>
            <p:cNvPr id="3" name="Freeform 3"/>
            <p:cNvSpPr/>
            <p:nvPr/>
          </p:nvSpPr>
          <p:spPr>
            <a:xfrm rot="2792599">
              <a:off x="6158382" y="13061294"/>
              <a:ext cx="4972749" cy="4068613"/>
            </a:xfrm>
            <a:custGeom>
              <a:avLst/>
              <a:gdLst/>
              <a:ahLst/>
              <a:cxnLst/>
              <a:rect l="l" t="t" r="r" b="b"/>
              <a:pathLst>
                <a:path w="4972749" h="4068613">
                  <a:moveTo>
                    <a:pt x="0" y="0"/>
                  </a:moveTo>
                  <a:lnTo>
                    <a:pt x="4972749" y="0"/>
                  </a:lnTo>
                  <a:lnTo>
                    <a:pt x="4972749" y="4068612"/>
                  </a:lnTo>
                  <a:lnTo>
                    <a:pt x="0" y="406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1593932">
              <a:off x="1713531" y="2668821"/>
              <a:ext cx="11556442" cy="10391168"/>
            </a:xfrm>
            <a:custGeom>
              <a:avLst/>
              <a:gdLst/>
              <a:ahLst/>
              <a:cxnLst/>
              <a:rect l="l" t="t" r="r" b="b"/>
              <a:pathLst>
                <a:path w="11556442" h="10391168">
                  <a:moveTo>
                    <a:pt x="0" y="0"/>
                  </a:moveTo>
                  <a:lnTo>
                    <a:pt x="11556442" y="0"/>
                  </a:lnTo>
                  <a:lnTo>
                    <a:pt x="11556442" y="10391168"/>
                  </a:lnTo>
                  <a:lnTo>
                    <a:pt x="0" y="10391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970019">
              <a:off x="3241069" y="270654"/>
              <a:ext cx="9345556" cy="10391168"/>
            </a:xfrm>
            <a:custGeom>
              <a:avLst/>
              <a:gdLst/>
              <a:ahLst/>
              <a:cxnLst/>
              <a:rect l="l" t="t" r="r" b="b"/>
              <a:pathLst>
                <a:path w="9345556" h="10391168">
                  <a:moveTo>
                    <a:pt x="0" y="0"/>
                  </a:moveTo>
                  <a:lnTo>
                    <a:pt x="9345557" y="0"/>
                  </a:lnTo>
                  <a:lnTo>
                    <a:pt x="9345557" y="10391168"/>
                  </a:lnTo>
                  <a:lnTo>
                    <a:pt x="0" y="10391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878494">
            <a:off x="-6877604" y="303535"/>
            <a:ext cx="12227145" cy="16516028"/>
            <a:chOff x="0" y="0"/>
            <a:chExt cx="16302861" cy="22021370"/>
          </a:xfrm>
        </p:grpSpPr>
        <p:sp>
          <p:nvSpPr>
            <p:cNvPr id="7" name="Freeform 7"/>
            <p:cNvSpPr/>
            <p:nvPr/>
          </p:nvSpPr>
          <p:spPr>
            <a:xfrm>
              <a:off x="6434199" y="11048570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3451795">
              <a:off x="1802798" y="5035573"/>
              <a:ext cx="12203299" cy="10972800"/>
            </a:xfrm>
            <a:custGeom>
              <a:avLst/>
              <a:gdLst/>
              <a:ahLst/>
              <a:cxnLst/>
              <a:rect l="l" t="t" r="r" b="b"/>
              <a:pathLst>
                <a:path w="12203299" h="10972800">
                  <a:moveTo>
                    <a:pt x="0" y="0"/>
                  </a:moveTo>
                  <a:lnTo>
                    <a:pt x="12203299" y="0"/>
                  </a:lnTo>
                  <a:lnTo>
                    <a:pt x="1220329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4917954">
              <a:off x="1919523" y="166293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143000" y="735112"/>
            <a:ext cx="8616803" cy="1376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75"/>
              </a:lnSpc>
            </a:pPr>
            <a:r>
              <a:rPr lang="en-US" sz="8799" dirty="0" err="1">
                <a:solidFill>
                  <a:srgbClr val="273384"/>
                </a:solidFill>
                <a:latin typeface="Fira Sans Bold"/>
              </a:rPr>
              <a:t>Bài</a:t>
            </a:r>
            <a:r>
              <a:rPr lang="en-US" sz="8799" dirty="0">
                <a:solidFill>
                  <a:srgbClr val="273384"/>
                </a:solidFill>
                <a:latin typeface="Fira Sans Bold"/>
              </a:rPr>
              <a:t> </a:t>
            </a:r>
            <a:r>
              <a:rPr lang="en-US" sz="8799" dirty="0" err="1">
                <a:solidFill>
                  <a:srgbClr val="273384"/>
                </a:solidFill>
                <a:latin typeface="Fira Sans Bold"/>
              </a:rPr>
              <a:t>tập</a:t>
            </a:r>
            <a:r>
              <a:rPr lang="en-US" sz="8799" dirty="0">
                <a:solidFill>
                  <a:srgbClr val="273384"/>
                </a:solidFill>
                <a:latin typeface="Fira Sans Bold"/>
              </a:rPr>
              <a:t> </a:t>
            </a:r>
            <a:r>
              <a:rPr lang="en-US" sz="8799" dirty="0" err="1">
                <a:solidFill>
                  <a:srgbClr val="273384"/>
                </a:solidFill>
                <a:latin typeface="Fira Sans Bold"/>
              </a:rPr>
              <a:t>củng</a:t>
            </a:r>
            <a:r>
              <a:rPr lang="en-US" sz="8799" dirty="0">
                <a:solidFill>
                  <a:srgbClr val="273384"/>
                </a:solidFill>
                <a:latin typeface="Fira Sans Bold"/>
              </a:rPr>
              <a:t> </a:t>
            </a:r>
            <a:r>
              <a:rPr lang="en-US" sz="8799" dirty="0" err="1">
                <a:solidFill>
                  <a:srgbClr val="273384"/>
                </a:solidFill>
                <a:latin typeface="Fira Sans Bold"/>
              </a:rPr>
              <a:t>cố</a:t>
            </a:r>
            <a:endParaRPr lang="en-US" sz="8799" dirty="0">
              <a:solidFill>
                <a:srgbClr val="273384"/>
              </a:solidFill>
              <a:latin typeface="Fira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28877" y="2324943"/>
            <a:ext cx="13905050" cy="3762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</a:pPr>
            <a:r>
              <a:rPr lang="en-US" sz="5400" spc="-3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5400" spc="-3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ABC,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AM.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AM, E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giao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BD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AC, F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EC.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AE </a:t>
            </a:r>
            <a:r>
              <a:rPr lang="vi-VN" sz="54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5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 = 9cm</a:t>
            </a:r>
            <a:endParaRPr lang="vi-VN" sz="54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39E76-7D6E-49B2-B998-82FC4F7F1EFB}"/>
              </a:ext>
            </a:extLst>
          </p:cNvPr>
          <p:cNvSpPr txBox="1"/>
          <p:nvPr/>
        </p:nvSpPr>
        <p:spPr>
          <a:xfrm>
            <a:off x="2553301" y="6294313"/>
            <a:ext cx="15160900" cy="2897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</a:pPr>
            <a:r>
              <a:rPr lang="en-US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tam </a:t>
            </a:r>
            <a:r>
              <a:rPr lang="vi-VN" sz="5400" spc="-25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vi-VN" sz="5400" spc="-25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= 9cm, </a:t>
            </a:r>
            <a:r>
              <a:rPr lang="vi-VN" sz="5400" spc="-25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vi-VN" sz="5400" spc="-25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spc="-25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sao cho AD = 6cm. </a:t>
            </a:r>
            <a:r>
              <a:rPr lang="vi-VN" sz="5400" spc="-25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 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BC (E 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∈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AC), </a:t>
            </a:r>
            <a:r>
              <a:rPr lang="vi-VN" sz="5400" spc="-25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EF </a:t>
            </a:r>
            <a:r>
              <a:rPr lang="en-US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 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 (F 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∈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AB). </a:t>
            </a:r>
            <a:r>
              <a:rPr lang="vi-VN" sz="5400" spc="-25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spc="-25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spc="-25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vi-VN" sz="5400" spc="-25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AF.</a:t>
            </a:r>
            <a:endParaRPr lang="vi-VN" sz="44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51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86619">
            <a:off x="-2018714" y="3855433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5688" y="-3478601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338574">
            <a:off x="4535968" y="-4879999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024995">
            <a:off x="-2113812" y="-3569079"/>
            <a:ext cx="9152475" cy="8229600"/>
          </a:xfrm>
          <a:custGeom>
            <a:avLst/>
            <a:gdLst/>
            <a:ahLst/>
            <a:cxnLst/>
            <a:rect l="l" t="t" r="r" b="b"/>
            <a:pathLst>
              <a:path w="9152475" h="8229600">
                <a:moveTo>
                  <a:pt x="0" y="0"/>
                </a:moveTo>
                <a:lnTo>
                  <a:pt x="9152474" y="0"/>
                </a:lnTo>
                <a:lnTo>
                  <a:pt x="9152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936786" flipV="1">
            <a:off x="15423675" y="3952847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4114800"/>
                </a:moveTo>
                <a:lnTo>
                  <a:pt x="5029200" y="4114800"/>
                </a:lnTo>
                <a:lnTo>
                  <a:pt x="50292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54475" y="-4730282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638863" y="-4768068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6" y="0"/>
                </a:lnTo>
                <a:lnTo>
                  <a:pt x="7401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712665">
            <a:off x="-990270" y="7258855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846334">
            <a:off x="9995837" y="6172200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6" y="0"/>
                </a:lnTo>
                <a:lnTo>
                  <a:pt x="7401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48098" y="3206290"/>
            <a:ext cx="11829193" cy="4342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71"/>
              </a:lnSpc>
            </a:pPr>
            <a:r>
              <a:rPr lang="en-US" sz="13599" dirty="0">
                <a:solidFill>
                  <a:srgbClr val="273384"/>
                </a:solidFill>
                <a:latin typeface="Jokerman" panose="04090605060D06020702" pitchFamily="82" charset="0"/>
                <a:ea typeface="Eczar Bold"/>
              </a:rPr>
              <a:t>﻿</a:t>
            </a:r>
            <a:r>
              <a:rPr lang="en-US" sz="13599" dirty="0" err="1">
                <a:solidFill>
                  <a:srgbClr val="273384"/>
                </a:solidFill>
                <a:latin typeface="Jokerman" panose="04090605060D06020702" pitchFamily="82" charset="0"/>
                <a:ea typeface="Eczar Bold"/>
              </a:rPr>
              <a:t>Cảm</a:t>
            </a:r>
            <a:r>
              <a:rPr lang="en-US" sz="13599" dirty="0">
                <a:solidFill>
                  <a:srgbClr val="273384"/>
                </a:solidFill>
                <a:latin typeface="Jokerman" panose="04090605060D06020702" pitchFamily="82" charset="0"/>
                <a:ea typeface="Eczar Bold"/>
              </a:rPr>
              <a:t> </a:t>
            </a:r>
            <a:r>
              <a:rPr lang="en-US" sz="13599" dirty="0" err="1">
                <a:solidFill>
                  <a:srgbClr val="273384"/>
                </a:solidFill>
                <a:latin typeface="Jokerman" panose="04090605060D06020702" pitchFamily="82" charset="0"/>
                <a:ea typeface="Eczar Bold"/>
              </a:rPr>
              <a:t>ơn</a:t>
            </a:r>
            <a:r>
              <a:rPr lang="en-US" sz="13599" dirty="0">
                <a:solidFill>
                  <a:srgbClr val="273384"/>
                </a:solidFill>
                <a:latin typeface="Jokerman" panose="04090605060D06020702" pitchFamily="82" charset="0"/>
                <a:ea typeface="Eczar Bold"/>
              </a:rPr>
              <a:t> </a:t>
            </a:r>
            <a:r>
              <a:rPr lang="en-US" sz="13599" dirty="0" err="1">
                <a:solidFill>
                  <a:srgbClr val="273384"/>
                </a:solidFill>
                <a:latin typeface="Jokerman" panose="04090605060D06020702" pitchFamily="82" charset="0"/>
                <a:ea typeface="Eczar Bold"/>
              </a:rPr>
              <a:t>vì</a:t>
            </a:r>
            <a:r>
              <a:rPr lang="en-US" sz="13599" dirty="0">
                <a:solidFill>
                  <a:srgbClr val="273384"/>
                </a:solidFill>
                <a:latin typeface="Jokerman" panose="04090605060D06020702" pitchFamily="82" charset="0"/>
                <a:ea typeface="Eczar Bold"/>
              </a:rPr>
              <a:t> </a:t>
            </a:r>
            <a:r>
              <a:rPr lang="en-US" sz="13599" dirty="0" err="1">
                <a:solidFill>
                  <a:srgbClr val="273384"/>
                </a:solidFill>
                <a:latin typeface="Jokerman" panose="04090605060D06020702" pitchFamily="82" charset="0"/>
                <a:ea typeface="Eczar Bold"/>
              </a:rPr>
              <a:t>đã</a:t>
            </a:r>
            <a:r>
              <a:rPr lang="en-US" sz="13599" dirty="0">
                <a:solidFill>
                  <a:srgbClr val="273384"/>
                </a:solidFill>
                <a:latin typeface="Jokerman" panose="04090605060D06020702" pitchFamily="82" charset="0"/>
                <a:ea typeface="Eczar Bold"/>
              </a:rPr>
              <a:t> </a:t>
            </a:r>
            <a:r>
              <a:rPr lang="en-US" sz="13599" dirty="0" err="1">
                <a:solidFill>
                  <a:srgbClr val="273384"/>
                </a:solidFill>
                <a:latin typeface="Jokerman" panose="04090605060D06020702" pitchFamily="82" charset="0"/>
                <a:ea typeface="Eczar Bold"/>
              </a:rPr>
              <a:t>lắng</a:t>
            </a:r>
            <a:r>
              <a:rPr lang="en-US" sz="13599" dirty="0">
                <a:solidFill>
                  <a:srgbClr val="273384"/>
                </a:solidFill>
                <a:latin typeface="Jokerman" panose="04090605060D06020702" pitchFamily="82" charset="0"/>
                <a:ea typeface="Eczar Bold"/>
              </a:rPr>
              <a:t> </a:t>
            </a:r>
            <a:r>
              <a:rPr lang="en-US" sz="13599" dirty="0" err="1">
                <a:solidFill>
                  <a:srgbClr val="273384"/>
                </a:solidFill>
                <a:latin typeface="Jokerman" panose="04090605060D06020702" pitchFamily="82" charset="0"/>
                <a:ea typeface="Eczar Bold"/>
              </a:rPr>
              <a:t>nghe</a:t>
            </a:r>
            <a:endParaRPr lang="en-US" sz="13599" dirty="0">
              <a:solidFill>
                <a:srgbClr val="273384"/>
              </a:solidFill>
              <a:latin typeface="Jokerman" panose="04090605060D06020702" pitchFamily="82" charset="0"/>
              <a:ea typeface="Eczar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026483" y="8269997"/>
            <a:ext cx="11170855" cy="77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9"/>
              </a:lnSpc>
            </a:pPr>
            <a:r>
              <a:rPr lang="en-US" sz="3999" dirty="0" err="1">
                <a:solidFill>
                  <a:schemeClr val="tx2">
                    <a:lumMod val="75000"/>
                  </a:schemeClr>
                </a:solidFill>
                <a:latin typeface="Jokerman" panose="04090605060D06020702" pitchFamily="82" charset="0"/>
              </a:rPr>
              <a:t>Hẹn</a:t>
            </a:r>
            <a:r>
              <a:rPr lang="en-US" sz="3999" dirty="0">
                <a:solidFill>
                  <a:schemeClr val="tx2">
                    <a:lumMod val="75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3999" dirty="0" err="1">
                <a:solidFill>
                  <a:schemeClr val="tx2">
                    <a:lumMod val="75000"/>
                  </a:schemeClr>
                </a:solidFill>
                <a:latin typeface="Jokerman" panose="04090605060D06020702" pitchFamily="82" charset="0"/>
              </a:rPr>
              <a:t>gặp</a:t>
            </a:r>
            <a:r>
              <a:rPr lang="en-US" sz="3999" dirty="0">
                <a:solidFill>
                  <a:schemeClr val="tx2">
                    <a:lumMod val="75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3999" dirty="0" err="1">
                <a:solidFill>
                  <a:schemeClr val="tx2">
                    <a:lumMod val="75000"/>
                  </a:schemeClr>
                </a:solidFill>
                <a:latin typeface="Jokerman" panose="04090605060D06020702" pitchFamily="82" charset="0"/>
              </a:rPr>
              <a:t>lại</a:t>
            </a:r>
            <a:r>
              <a:rPr lang="en-US" sz="3999" dirty="0">
                <a:solidFill>
                  <a:schemeClr val="tx2">
                    <a:lumMod val="75000"/>
                  </a:schemeClr>
                </a:solidFill>
                <a:latin typeface="Jokerman" panose="04090605060D06020702" pitchFamily="82" charset="0"/>
              </a:rPr>
              <a:t> ở </a:t>
            </a:r>
            <a:r>
              <a:rPr lang="en-US" sz="3999" dirty="0" err="1">
                <a:solidFill>
                  <a:schemeClr val="tx2">
                    <a:lumMod val="75000"/>
                  </a:schemeClr>
                </a:solidFill>
                <a:latin typeface="Jokerman" panose="04090605060D06020702" pitchFamily="82" charset="0"/>
              </a:rPr>
              <a:t>tiết</a:t>
            </a:r>
            <a:r>
              <a:rPr lang="en-US" sz="3999" dirty="0">
                <a:solidFill>
                  <a:schemeClr val="tx2">
                    <a:lumMod val="75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3999" dirty="0" err="1">
                <a:solidFill>
                  <a:schemeClr val="tx2">
                    <a:lumMod val="75000"/>
                  </a:schemeClr>
                </a:solidFill>
                <a:latin typeface="Jokerman" panose="04090605060D06020702" pitchFamily="82" charset="0"/>
              </a:rPr>
              <a:t>học</a:t>
            </a:r>
            <a:r>
              <a:rPr lang="en-US" sz="3999" dirty="0">
                <a:solidFill>
                  <a:schemeClr val="tx2">
                    <a:lumMod val="75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3999" dirty="0" err="1">
                <a:solidFill>
                  <a:schemeClr val="tx2">
                    <a:lumMod val="75000"/>
                  </a:schemeClr>
                </a:solidFill>
                <a:latin typeface="Jokerman" panose="04090605060D06020702" pitchFamily="82" charset="0"/>
              </a:rPr>
              <a:t>sau</a:t>
            </a:r>
            <a:endParaRPr lang="en-US" sz="3999" dirty="0">
              <a:solidFill>
                <a:schemeClr val="tx2">
                  <a:lumMod val="75000"/>
                </a:schemeClr>
              </a:solidFill>
              <a:latin typeface="Jokerman" panose="04090605060D06020702" pitchFamily="8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7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03203" y="-2978063"/>
            <a:ext cx="18694406" cy="4605433"/>
          </a:xfrm>
          <a:custGeom>
            <a:avLst/>
            <a:gdLst/>
            <a:ahLst/>
            <a:cxnLst/>
            <a:rect l="l" t="t" r="r" b="b"/>
            <a:pathLst>
              <a:path w="18694406" h="4605433">
                <a:moveTo>
                  <a:pt x="0" y="0"/>
                </a:moveTo>
                <a:lnTo>
                  <a:pt x="18694406" y="0"/>
                </a:lnTo>
                <a:lnTo>
                  <a:pt x="18694406" y="4605433"/>
                </a:lnTo>
                <a:lnTo>
                  <a:pt x="0" y="4605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90" b="-759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411018" y="-952500"/>
            <a:ext cx="10943180" cy="14051415"/>
            <a:chOff x="0" y="0"/>
            <a:chExt cx="14590907" cy="18735220"/>
          </a:xfrm>
        </p:grpSpPr>
        <p:sp>
          <p:nvSpPr>
            <p:cNvPr id="4" name="Freeform 4"/>
            <p:cNvSpPr/>
            <p:nvPr/>
          </p:nvSpPr>
          <p:spPr>
            <a:xfrm>
              <a:off x="0" y="6931651"/>
              <a:ext cx="9082115" cy="8166335"/>
            </a:xfrm>
            <a:custGeom>
              <a:avLst/>
              <a:gdLst/>
              <a:ahLst/>
              <a:cxnLst/>
              <a:rect l="l" t="t" r="r" b="b"/>
              <a:pathLst>
                <a:path w="9082115" h="8166335">
                  <a:moveTo>
                    <a:pt x="0" y="0"/>
                  </a:moveTo>
                  <a:lnTo>
                    <a:pt x="9082115" y="0"/>
                  </a:lnTo>
                  <a:lnTo>
                    <a:pt x="9082115" y="8166335"/>
                  </a:lnTo>
                  <a:lnTo>
                    <a:pt x="0" y="8166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7038826">
              <a:off x="623029" y="1494540"/>
              <a:ext cx="6705600" cy="5486400"/>
            </a:xfrm>
            <a:custGeom>
              <a:avLst/>
              <a:gdLst/>
              <a:ahLst/>
              <a:cxnLst/>
              <a:rect l="l" t="t" r="r" b="b"/>
              <a:pathLst>
                <a:path w="6705600" h="5486400">
                  <a:moveTo>
                    <a:pt x="0" y="0"/>
                  </a:moveTo>
                  <a:lnTo>
                    <a:pt x="6705600" y="0"/>
                  </a:lnTo>
                  <a:lnTo>
                    <a:pt x="67056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387424">
              <a:off x="2457865" y="6162545"/>
              <a:ext cx="9868662" cy="10647869"/>
            </a:xfrm>
            <a:custGeom>
              <a:avLst/>
              <a:gdLst/>
              <a:ahLst/>
              <a:cxnLst/>
              <a:rect l="l" t="t" r="r" b="b"/>
              <a:pathLst>
                <a:path w="9868662" h="10647869">
                  <a:moveTo>
                    <a:pt x="0" y="0"/>
                  </a:moveTo>
                  <a:lnTo>
                    <a:pt x="9868662" y="0"/>
                  </a:lnTo>
                  <a:lnTo>
                    <a:pt x="9868662" y="10647869"/>
                  </a:lnTo>
                  <a:lnTo>
                    <a:pt x="0" y="10647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05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583545" y="476913"/>
            <a:ext cx="12458828" cy="14246948"/>
            <a:chOff x="0" y="0"/>
            <a:chExt cx="16611771" cy="18995931"/>
          </a:xfrm>
        </p:grpSpPr>
        <p:sp>
          <p:nvSpPr>
            <p:cNvPr id="8" name="Freeform 8"/>
            <p:cNvSpPr/>
            <p:nvPr/>
          </p:nvSpPr>
          <p:spPr>
            <a:xfrm rot="6299941">
              <a:off x="7365373" y="5271814"/>
              <a:ext cx="8692941" cy="7816403"/>
            </a:xfrm>
            <a:custGeom>
              <a:avLst/>
              <a:gdLst/>
              <a:ahLst/>
              <a:cxnLst/>
              <a:rect l="l" t="t" r="r" b="b"/>
              <a:pathLst>
                <a:path w="8692941" h="7816403">
                  <a:moveTo>
                    <a:pt x="0" y="0"/>
                  </a:moveTo>
                  <a:lnTo>
                    <a:pt x="8692941" y="0"/>
                  </a:lnTo>
                  <a:lnTo>
                    <a:pt x="8692941" y="7816403"/>
                  </a:lnTo>
                  <a:lnTo>
                    <a:pt x="0" y="78164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8504877">
              <a:off x="7730321" y="1395482"/>
              <a:ext cx="6293694" cy="5149386"/>
            </a:xfrm>
            <a:custGeom>
              <a:avLst/>
              <a:gdLst/>
              <a:ahLst/>
              <a:cxnLst/>
              <a:rect l="l" t="t" r="r" b="b"/>
              <a:pathLst>
                <a:path w="6293694" h="5149386">
                  <a:moveTo>
                    <a:pt x="0" y="0"/>
                  </a:moveTo>
                  <a:lnTo>
                    <a:pt x="6293694" y="0"/>
                  </a:lnTo>
                  <a:lnTo>
                    <a:pt x="6293694" y="5149387"/>
                  </a:lnTo>
                  <a:lnTo>
                    <a:pt x="0" y="5149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8031504">
              <a:off x="2180687" y="7197417"/>
              <a:ext cx="9262459" cy="9993801"/>
            </a:xfrm>
            <a:custGeom>
              <a:avLst/>
              <a:gdLst/>
              <a:ahLst/>
              <a:cxnLst/>
              <a:rect l="l" t="t" r="r" b="b"/>
              <a:pathLst>
                <a:path w="9262459" h="9993801">
                  <a:moveTo>
                    <a:pt x="0" y="0"/>
                  </a:moveTo>
                  <a:lnTo>
                    <a:pt x="9262459" y="0"/>
                  </a:lnTo>
                  <a:lnTo>
                    <a:pt x="9262459" y="9993802"/>
                  </a:lnTo>
                  <a:lnTo>
                    <a:pt x="0" y="9993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051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080081" y="2073865"/>
            <a:ext cx="11950003" cy="627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8385" lvl="1" indent="-554192">
              <a:lnSpc>
                <a:spcPts val="8368"/>
              </a:lnSpc>
              <a:buFont typeface="Arial"/>
              <a:buChar char="•"/>
            </a:pP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Học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sinh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làm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việc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theo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nhóm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,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mỗi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bàn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là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1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nhóm</a:t>
            </a:r>
            <a:endParaRPr lang="en-US" sz="5133" spc="256" dirty="0">
              <a:solidFill>
                <a:srgbClr val="FCEDD1"/>
              </a:solidFill>
              <a:latin typeface="Muli Semi-Bold"/>
            </a:endParaRPr>
          </a:p>
          <a:p>
            <a:pPr marL="1108385" lvl="1" indent="-554192">
              <a:lnSpc>
                <a:spcPts val="8368"/>
              </a:lnSpc>
              <a:buFont typeface="Arial"/>
              <a:buChar char="•"/>
            </a:pP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Giáo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viên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chiếu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lần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lượt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các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câu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hỏi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trắc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nghiệm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trên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màn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hình</a:t>
            </a:r>
            <a:endParaRPr lang="en-US" sz="5133" spc="256" dirty="0">
              <a:solidFill>
                <a:srgbClr val="FCEDD1"/>
              </a:solidFill>
              <a:latin typeface="Muli Semi-Bold"/>
            </a:endParaRPr>
          </a:p>
          <a:p>
            <a:pPr marL="1108385" lvl="1" indent="-554192">
              <a:lnSpc>
                <a:spcPts val="8368"/>
              </a:lnSpc>
              <a:buFont typeface="Arial"/>
              <a:buChar char="•"/>
            </a:pP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Các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nhóm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trao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đổi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và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chọn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ra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đáp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án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đúng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nhất</a:t>
            </a:r>
            <a:endParaRPr lang="en-US" sz="5133" spc="256" dirty="0">
              <a:solidFill>
                <a:srgbClr val="FCEDD1"/>
              </a:solidFill>
              <a:latin typeface="Muli Semi-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110002" y="1894070"/>
            <a:ext cx="7890162" cy="122645"/>
          </a:xfrm>
          <a:custGeom>
            <a:avLst/>
            <a:gdLst/>
            <a:ahLst/>
            <a:cxnLst/>
            <a:rect l="l" t="t" r="r" b="b"/>
            <a:pathLst>
              <a:path w="7890162" h="122645">
                <a:moveTo>
                  <a:pt x="0" y="0"/>
                </a:moveTo>
                <a:lnTo>
                  <a:pt x="7890162" y="0"/>
                </a:lnTo>
                <a:lnTo>
                  <a:pt x="7890162" y="122645"/>
                </a:lnTo>
                <a:lnTo>
                  <a:pt x="0" y="122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35815" y="419763"/>
            <a:ext cx="13977144" cy="1398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5"/>
              </a:lnSpc>
            </a:pPr>
            <a:r>
              <a:rPr lang="en-US" sz="8799" spc="-87">
                <a:solidFill>
                  <a:srgbClr val="FFFDF5"/>
                </a:solidFill>
                <a:latin typeface="Muli Ultra-Bold Italics"/>
              </a:rPr>
              <a:t>NHIỆM VỤ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7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03203" y="-2978063"/>
            <a:ext cx="18694406" cy="4605433"/>
          </a:xfrm>
          <a:custGeom>
            <a:avLst/>
            <a:gdLst/>
            <a:ahLst/>
            <a:cxnLst/>
            <a:rect l="l" t="t" r="r" b="b"/>
            <a:pathLst>
              <a:path w="18694406" h="4605433">
                <a:moveTo>
                  <a:pt x="0" y="0"/>
                </a:moveTo>
                <a:lnTo>
                  <a:pt x="18694406" y="0"/>
                </a:lnTo>
                <a:lnTo>
                  <a:pt x="18694406" y="4605433"/>
                </a:lnTo>
                <a:lnTo>
                  <a:pt x="0" y="4605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90" b="-75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342004" y="5842179"/>
            <a:ext cx="6811586" cy="6124751"/>
          </a:xfrm>
          <a:custGeom>
            <a:avLst/>
            <a:gdLst/>
            <a:ahLst/>
            <a:cxnLst/>
            <a:rect l="l" t="t" r="r" b="b"/>
            <a:pathLst>
              <a:path w="6811586" h="6124751">
                <a:moveTo>
                  <a:pt x="0" y="0"/>
                </a:moveTo>
                <a:lnTo>
                  <a:pt x="6811586" y="0"/>
                </a:lnTo>
                <a:lnTo>
                  <a:pt x="6811586" y="6124751"/>
                </a:lnTo>
                <a:lnTo>
                  <a:pt x="0" y="6124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38826">
            <a:off x="-2874732" y="1764345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387424">
            <a:off x="-1498605" y="5265349"/>
            <a:ext cx="7401497" cy="7985902"/>
          </a:xfrm>
          <a:custGeom>
            <a:avLst/>
            <a:gdLst/>
            <a:ahLst/>
            <a:cxnLst/>
            <a:rect l="l" t="t" r="r" b="b"/>
            <a:pathLst>
              <a:path w="7401497" h="7985902">
                <a:moveTo>
                  <a:pt x="0" y="0"/>
                </a:moveTo>
                <a:lnTo>
                  <a:pt x="7401496" y="0"/>
                </a:lnTo>
                <a:lnTo>
                  <a:pt x="7401496" y="7985902"/>
                </a:lnTo>
                <a:lnTo>
                  <a:pt x="0" y="798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51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136397" y="2663874"/>
            <a:ext cx="11640305" cy="12349989"/>
            <a:chOff x="0" y="0"/>
            <a:chExt cx="15520407" cy="16466652"/>
          </a:xfrm>
        </p:grpSpPr>
        <p:sp>
          <p:nvSpPr>
            <p:cNvPr id="7" name="Freeform 7"/>
            <p:cNvSpPr/>
            <p:nvPr/>
          </p:nvSpPr>
          <p:spPr>
            <a:xfrm>
              <a:off x="4956146" y="4237740"/>
              <a:ext cx="9082115" cy="8166335"/>
            </a:xfrm>
            <a:custGeom>
              <a:avLst/>
              <a:gdLst/>
              <a:ahLst/>
              <a:cxnLst/>
              <a:rect l="l" t="t" r="r" b="b"/>
              <a:pathLst>
                <a:path w="9082115" h="8166335">
                  <a:moveTo>
                    <a:pt x="0" y="0"/>
                  </a:moveTo>
                  <a:lnTo>
                    <a:pt x="9082115" y="0"/>
                  </a:lnTo>
                  <a:lnTo>
                    <a:pt x="9082115" y="8166334"/>
                  </a:lnTo>
                  <a:lnTo>
                    <a:pt x="0" y="8166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7038826">
              <a:off x="8191778" y="1494540"/>
              <a:ext cx="6705600" cy="5486400"/>
            </a:xfrm>
            <a:custGeom>
              <a:avLst/>
              <a:gdLst/>
              <a:ahLst/>
              <a:cxnLst/>
              <a:rect l="l" t="t" r="r" b="b"/>
              <a:pathLst>
                <a:path w="6705600" h="5486400">
                  <a:moveTo>
                    <a:pt x="0" y="0"/>
                  </a:moveTo>
                  <a:lnTo>
                    <a:pt x="6705600" y="0"/>
                  </a:lnTo>
                  <a:lnTo>
                    <a:pt x="67056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387424">
              <a:off x="2264380" y="3893977"/>
              <a:ext cx="9868662" cy="10647869"/>
            </a:xfrm>
            <a:custGeom>
              <a:avLst/>
              <a:gdLst/>
              <a:ahLst/>
              <a:cxnLst/>
              <a:rect l="l" t="t" r="r" b="b"/>
              <a:pathLst>
                <a:path w="9868662" h="10647869">
                  <a:moveTo>
                    <a:pt x="0" y="0"/>
                  </a:moveTo>
                  <a:lnTo>
                    <a:pt x="9868662" y="0"/>
                  </a:lnTo>
                  <a:lnTo>
                    <a:pt x="9868662" y="10647869"/>
                  </a:lnTo>
                  <a:lnTo>
                    <a:pt x="0" y="10647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051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311401" y="2073865"/>
            <a:ext cx="11025974" cy="627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8385" lvl="1" indent="-554192">
              <a:lnSpc>
                <a:spcPts val="8368"/>
              </a:lnSpc>
              <a:buFont typeface="Arial"/>
              <a:buChar char="•"/>
            </a:pP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Có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9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câu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hỏi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trắc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nghiệm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với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4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đáp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án</a:t>
            </a:r>
            <a:endParaRPr lang="en-US" sz="5133" spc="256" dirty="0">
              <a:solidFill>
                <a:srgbClr val="FCEDD1"/>
              </a:solidFill>
              <a:latin typeface="Muli Semi-Bold"/>
            </a:endParaRPr>
          </a:p>
          <a:p>
            <a:pPr marL="1108385" lvl="1" indent="-554192">
              <a:lnSpc>
                <a:spcPts val="8368"/>
              </a:lnSpc>
              <a:buFont typeface="Arial"/>
              <a:buChar char="•"/>
            </a:pP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Mỗi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câu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ứng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với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1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điểm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.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Thời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gian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mỗi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câu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là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60s</a:t>
            </a:r>
          </a:p>
          <a:p>
            <a:pPr marL="1108385" lvl="1" indent="-554192">
              <a:lnSpc>
                <a:spcPts val="8368"/>
              </a:lnSpc>
              <a:buFont typeface="Arial"/>
              <a:buChar char="•"/>
            </a:pP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Kết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thúc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,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nhóm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nào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cao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điểm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nhất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sẽ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được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phần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  <a:r>
              <a:rPr lang="en-US" sz="5133" spc="256" dirty="0" err="1">
                <a:solidFill>
                  <a:srgbClr val="FCEDD1"/>
                </a:solidFill>
                <a:latin typeface="Muli Semi-Bold"/>
              </a:rPr>
              <a:t>thưởng</a:t>
            </a:r>
            <a:r>
              <a:rPr lang="en-US" sz="5133" spc="256" dirty="0">
                <a:solidFill>
                  <a:srgbClr val="FCEDD1"/>
                </a:solidFill>
                <a:latin typeface="Muli Semi-Bold"/>
              </a:rPr>
              <a:t> </a:t>
            </a:r>
          </a:p>
        </p:txBody>
      </p:sp>
      <p:sp>
        <p:nvSpPr>
          <p:cNvPr id="11" name="Freeform 11"/>
          <p:cNvSpPr/>
          <p:nvPr/>
        </p:nvSpPr>
        <p:spPr>
          <a:xfrm>
            <a:off x="5110002" y="1894070"/>
            <a:ext cx="7890162" cy="122645"/>
          </a:xfrm>
          <a:custGeom>
            <a:avLst/>
            <a:gdLst/>
            <a:ahLst/>
            <a:cxnLst/>
            <a:rect l="l" t="t" r="r" b="b"/>
            <a:pathLst>
              <a:path w="7890162" h="122645">
                <a:moveTo>
                  <a:pt x="0" y="0"/>
                </a:moveTo>
                <a:lnTo>
                  <a:pt x="7890162" y="0"/>
                </a:lnTo>
                <a:lnTo>
                  <a:pt x="7890162" y="122645"/>
                </a:lnTo>
                <a:lnTo>
                  <a:pt x="0" y="122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835815" y="419763"/>
            <a:ext cx="13977144" cy="1398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5"/>
              </a:lnSpc>
            </a:pPr>
            <a:r>
              <a:rPr lang="en-US" sz="8799" spc="-87" dirty="0">
                <a:solidFill>
                  <a:srgbClr val="FFFDF5"/>
                </a:solidFill>
                <a:latin typeface="Muli Ultra-Bold Italics"/>
              </a:rPr>
              <a:t>CÂU HỎI TRẮC NGHIỆM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21648" y="3695460"/>
            <a:ext cx="9152475" cy="9677640"/>
            <a:chOff x="0" y="0"/>
            <a:chExt cx="12203299" cy="12903521"/>
          </a:xfrm>
        </p:grpSpPr>
        <p:sp>
          <p:nvSpPr>
            <p:cNvPr id="3" name="Freeform 3"/>
            <p:cNvSpPr/>
            <p:nvPr/>
          </p:nvSpPr>
          <p:spPr>
            <a:xfrm>
              <a:off x="0" y="1930721"/>
              <a:ext cx="12203299" cy="10972800"/>
            </a:xfrm>
            <a:custGeom>
              <a:avLst/>
              <a:gdLst/>
              <a:ahLst/>
              <a:cxnLst/>
              <a:rect l="l" t="t" r="r" b="b"/>
              <a:pathLst>
                <a:path w="12203299" h="10972800">
                  <a:moveTo>
                    <a:pt x="0" y="0"/>
                  </a:moveTo>
                  <a:lnTo>
                    <a:pt x="12203299" y="0"/>
                  </a:lnTo>
                  <a:lnTo>
                    <a:pt x="1220329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167319" y="0"/>
              <a:ext cx="9868662" cy="10972800"/>
            </a:xfrm>
            <a:custGeom>
              <a:avLst/>
              <a:gdLst/>
              <a:ahLst/>
              <a:cxnLst/>
              <a:rect l="l" t="t" r="r" b="b"/>
              <a:pathLst>
                <a:path w="9868662" h="10972800">
                  <a:moveTo>
                    <a:pt x="0" y="0"/>
                  </a:moveTo>
                  <a:lnTo>
                    <a:pt x="9868662" y="0"/>
                  </a:lnTo>
                  <a:lnTo>
                    <a:pt x="986866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1432000">
            <a:off x="-677886" y="2536952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49178">
            <a:off x="14744700" y="7559438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58552" y="2362200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6" y="0"/>
                </a:lnTo>
                <a:lnTo>
                  <a:pt x="7401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02157" y="2808965"/>
            <a:ext cx="5371687" cy="5972688"/>
          </a:xfrm>
          <a:custGeom>
            <a:avLst/>
            <a:gdLst/>
            <a:ahLst/>
            <a:cxnLst/>
            <a:rect l="l" t="t" r="r" b="b"/>
            <a:pathLst>
              <a:path w="5371687" h="5972688">
                <a:moveTo>
                  <a:pt x="0" y="0"/>
                </a:moveTo>
                <a:lnTo>
                  <a:pt x="5371686" y="0"/>
                </a:lnTo>
                <a:lnTo>
                  <a:pt x="5371686" y="5972689"/>
                </a:lnTo>
                <a:lnTo>
                  <a:pt x="0" y="597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968733" y="27665"/>
            <a:ext cx="11715641" cy="4669070"/>
          </a:xfrm>
          <a:custGeom>
            <a:avLst/>
            <a:gdLst/>
            <a:ahLst/>
            <a:cxnLst/>
            <a:rect l="l" t="t" r="r" b="b"/>
            <a:pathLst>
              <a:path w="11715641" h="4669070">
                <a:moveTo>
                  <a:pt x="0" y="0"/>
                </a:moveTo>
                <a:lnTo>
                  <a:pt x="11715641" y="0"/>
                </a:lnTo>
                <a:lnTo>
                  <a:pt x="11715641" y="4669070"/>
                </a:lnTo>
                <a:lnTo>
                  <a:pt x="0" y="46690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02268" y="5143500"/>
            <a:ext cx="6806610" cy="5058337"/>
          </a:xfrm>
          <a:custGeom>
            <a:avLst/>
            <a:gdLst/>
            <a:ahLst/>
            <a:cxnLst/>
            <a:rect l="l" t="t" r="r" b="b"/>
            <a:pathLst>
              <a:path w="6806610" h="5058337">
                <a:moveTo>
                  <a:pt x="0" y="0"/>
                </a:moveTo>
                <a:lnTo>
                  <a:pt x="6806610" y="0"/>
                </a:lnTo>
                <a:lnTo>
                  <a:pt x="6806610" y="5058337"/>
                </a:lnTo>
                <a:lnTo>
                  <a:pt x="0" y="50583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43683" y="1028700"/>
            <a:ext cx="3390340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59"/>
              </a:lnSpc>
              <a:spcBef>
                <a:spcPct val="0"/>
              </a:spcBef>
            </a:pPr>
            <a:r>
              <a:rPr lang="en-US" sz="8799">
                <a:solidFill>
                  <a:srgbClr val="273384"/>
                </a:solidFill>
                <a:latin typeface="Eczar Bold"/>
              </a:rPr>
              <a:t>Câu 1: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143347">
            <a:off x="2104989" y="9087857"/>
            <a:ext cx="5262259" cy="4305485"/>
          </a:xfrm>
          <a:custGeom>
            <a:avLst/>
            <a:gdLst/>
            <a:ahLst/>
            <a:cxnLst/>
            <a:rect l="l" t="t" r="r" b="b"/>
            <a:pathLst>
              <a:path w="5262259" h="4305485">
                <a:moveTo>
                  <a:pt x="0" y="0"/>
                </a:moveTo>
                <a:lnTo>
                  <a:pt x="5262259" y="0"/>
                </a:lnTo>
                <a:lnTo>
                  <a:pt x="5262259" y="4305485"/>
                </a:lnTo>
                <a:lnTo>
                  <a:pt x="0" y="4305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769517">
            <a:off x="-3272981" y="4992529"/>
            <a:ext cx="6545961" cy="8229600"/>
          </a:xfrm>
          <a:custGeom>
            <a:avLst/>
            <a:gdLst/>
            <a:ahLst/>
            <a:cxnLst/>
            <a:rect l="l" t="t" r="r" b="b"/>
            <a:pathLst>
              <a:path w="6545961" h="8229600">
                <a:moveTo>
                  <a:pt x="0" y="0"/>
                </a:moveTo>
                <a:lnTo>
                  <a:pt x="6545962" y="0"/>
                </a:lnTo>
                <a:lnTo>
                  <a:pt x="65459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072544" y="6012687"/>
            <a:ext cx="5566488" cy="6189284"/>
          </a:xfrm>
          <a:custGeom>
            <a:avLst/>
            <a:gdLst/>
            <a:ahLst/>
            <a:cxnLst/>
            <a:rect l="l" t="t" r="r" b="b"/>
            <a:pathLst>
              <a:path w="5566488" h="6189284">
                <a:moveTo>
                  <a:pt x="0" y="0"/>
                </a:moveTo>
                <a:lnTo>
                  <a:pt x="5566487" y="0"/>
                </a:lnTo>
                <a:lnTo>
                  <a:pt x="5566487" y="6189284"/>
                </a:lnTo>
                <a:lnTo>
                  <a:pt x="0" y="6189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143347">
            <a:off x="10281097" y="-2518106"/>
            <a:ext cx="5262259" cy="4305485"/>
          </a:xfrm>
          <a:custGeom>
            <a:avLst/>
            <a:gdLst/>
            <a:ahLst/>
            <a:cxnLst/>
            <a:rect l="l" t="t" r="r" b="b"/>
            <a:pathLst>
              <a:path w="5262259" h="4305485">
                <a:moveTo>
                  <a:pt x="0" y="0"/>
                </a:moveTo>
                <a:lnTo>
                  <a:pt x="5262259" y="0"/>
                </a:lnTo>
                <a:lnTo>
                  <a:pt x="5262259" y="4305485"/>
                </a:lnTo>
                <a:lnTo>
                  <a:pt x="0" y="4305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35208">
            <a:off x="13989562" y="-2748198"/>
            <a:ext cx="6545961" cy="8229600"/>
          </a:xfrm>
          <a:custGeom>
            <a:avLst/>
            <a:gdLst/>
            <a:ahLst/>
            <a:cxnLst/>
            <a:rect l="l" t="t" r="r" b="b"/>
            <a:pathLst>
              <a:path w="6545961" h="8229600">
                <a:moveTo>
                  <a:pt x="0" y="0"/>
                </a:moveTo>
                <a:lnTo>
                  <a:pt x="6545961" y="0"/>
                </a:lnTo>
                <a:lnTo>
                  <a:pt x="65459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02367">
            <a:off x="12113412" y="7647789"/>
            <a:ext cx="5566488" cy="6189284"/>
          </a:xfrm>
          <a:custGeom>
            <a:avLst/>
            <a:gdLst/>
            <a:ahLst/>
            <a:cxnLst/>
            <a:rect l="l" t="t" r="r" b="b"/>
            <a:pathLst>
              <a:path w="5566488" h="6189284">
                <a:moveTo>
                  <a:pt x="0" y="0"/>
                </a:moveTo>
                <a:lnTo>
                  <a:pt x="5566488" y="0"/>
                </a:lnTo>
                <a:lnTo>
                  <a:pt x="5566488" y="6189284"/>
                </a:lnTo>
                <a:lnTo>
                  <a:pt x="0" y="6189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471251">
            <a:off x="14876312" y="-586201"/>
            <a:ext cx="5566488" cy="6189284"/>
          </a:xfrm>
          <a:custGeom>
            <a:avLst/>
            <a:gdLst/>
            <a:ahLst/>
            <a:cxnLst/>
            <a:rect l="l" t="t" r="r" b="b"/>
            <a:pathLst>
              <a:path w="5566488" h="6189284">
                <a:moveTo>
                  <a:pt x="0" y="0"/>
                </a:moveTo>
                <a:lnTo>
                  <a:pt x="5566488" y="0"/>
                </a:lnTo>
                <a:lnTo>
                  <a:pt x="5566488" y="6189284"/>
                </a:lnTo>
                <a:lnTo>
                  <a:pt x="0" y="6189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739" y="1638264"/>
            <a:ext cx="11309134" cy="7078578"/>
          </a:xfrm>
          <a:custGeom>
            <a:avLst/>
            <a:gdLst/>
            <a:ahLst/>
            <a:cxnLst/>
            <a:rect l="l" t="t" r="r" b="b"/>
            <a:pathLst>
              <a:path w="11309134" h="7078578">
                <a:moveTo>
                  <a:pt x="0" y="0"/>
                </a:moveTo>
                <a:lnTo>
                  <a:pt x="11309134" y="0"/>
                </a:lnTo>
                <a:lnTo>
                  <a:pt x="11309134" y="7078578"/>
                </a:lnTo>
                <a:lnTo>
                  <a:pt x="0" y="7078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73873" y="3866940"/>
            <a:ext cx="6590255" cy="6140919"/>
          </a:xfrm>
          <a:custGeom>
            <a:avLst/>
            <a:gdLst/>
            <a:ahLst/>
            <a:cxnLst/>
            <a:rect l="l" t="t" r="r" b="b"/>
            <a:pathLst>
              <a:path w="6590255" h="6140919">
                <a:moveTo>
                  <a:pt x="0" y="0"/>
                </a:moveTo>
                <a:lnTo>
                  <a:pt x="6590255" y="0"/>
                </a:lnTo>
                <a:lnTo>
                  <a:pt x="6590255" y="6140919"/>
                </a:lnTo>
                <a:lnTo>
                  <a:pt x="0" y="61409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4739" y="409611"/>
            <a:ext cx="3329204" cy="122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273384"/>
                </a:solidFill>
                <a:latin typeface="Eczar Bold"/>
              </a:rPr>
              <a:t>Câu 2: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67567" y="-3805309"/>
            <a:ext cx="10993818" cy="17897618"/>
            <a:chOff x="0" y="0"/>
            <a:chExt cx="14658423" cy="23863490"/>
          </a:xfrm>
        </p:grpSpPr>
        <p:sp>
          <p:nvSpPr>
            <p:cNvPr id="3" name="Freeform 3"/>
            <p:cNvSpPr/>
            <p:nvPr/>
          </p:nvSpPr>
          <p:spPr>
            <a:xfrm rot="-1264648">
              <a:off x="3432291" y="10847789"/>
              <a:ext cx="5806819" cy="4751034"/>
            </a:xfrm>
            <a:custGeom>
              <a:avLst/>
              <a:gdLst/>
              <a:ahLst/>
              <a:cxnLst/>
              <a:rect l="l" t="t" r="r" b="b"/>
              <a:pathLst>
                <a:path w="5806819" h="4751034">
                  <a:moveTo>
                    <a:pt x="0" y="0"/>
                  </a:moveTo>
                  <a:lnTo>
                    <a:pt x="5806819" y="0"/>
                  </a:lnTo>
                  <a:lnTo>
                    <a:pt x="5806819" y="4751035"/>
                  </a:lnTo>
                  <a:lnTo>
                    <a:pt x="0" y="4751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2986272"/>
              <a:ext cx="11580726" cy="10408177"/>
            </a:xfrm>
            <a:custGeom>
              <a:avLst/>
              <a:gdLst/>
              <a:ahLst/>
              <a:cxnLst/>
              <a:rect l="l" t="t" r="r" b="b"/>
              <a:pathLst>
                <a:path w="11580726" h="10408177">
                  <a:moveTo>
                    <a:pt x="0" y="0"/>
                  </a:moveTo>
                  <a:lnTo>
                    <a:pt x="11580726" y="0"/>
                  </a:lnTo>
                  <a:lnTo>
                    <a:pt x="11580726" y="10408178"/>
                  </a:lnTo>
                  <a:lnTo>
                    <a:pt x="0" y="10408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6495018">
              <a:off x="4347439" y="13563739"/>
              <a:ext cx="8551861" cy="9502068"/>
            </a:xfrm>
            <a:custGeom>
              <a:avLst/>
              <a:gdLst/>
              <a:ahLst/>
              <a:cxnLst/>
              <a:rect l="l" t="t" r="r" b="b"/>
              <a:pathLst>
                <a:path w="8551861" h="9502068">
                  <a:moveTo>
                    <a:pt x="0" y="0"/>
                  </a:moveTo>
                  <a:lnTo>
                    <a:pt x="8551862" y="0"/>
                  </a:lnTo>
                  <a:lnTo>
                    <a:pt x="8551862" y="9502068"/>
                  </a:lnTo>
                  <a:lnTo>
                    <a:pt x="0" y="9502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700000">
              <a:off x="3999465" y="1631994"/>
              <a:ext cx="8551861" cy="9502068"/>
            </a:xfrm>
            <a:custGeom>
              <a:avLst/>
              <a:gdLst/>
              <a:ahLst/>
              <a:cxnLst/>
              <a:rect l="l" t="t" r="r" b="b"/>
              <a:pathLst>
                <a:path w="8551861" h="9502068">
                  <a:moveTo>
                    <a:pt x="0" y="0"/>
                  </a:moveTo>
                  <a:lnTo>
                    <a:pt x="8551861" y="0"/>
                  </a:lnTo>
                  <a:lnTo>
                    <a:pt x="8551861" y="9502068"/>
                  </a:lnTo>
                  <a:lnTo>
                    <a:pt x="0" y="9502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1167099" y="-4122000"/>
            <a:ext cx="9614090" cy="16293795"/>
            <a:chOff x="0" y="0"/>
            <a:chExt cx="12818786" cy="21725060"/>
          </a:xfrm>
        </p:grpSpPr>
        <p:sp>
          <p:nvSpPr>
            <p:cNvPr id="8" name="Freeform 8"/>
            <p:cNvSpPr/>
            <p:nvPr/>
          </p:nvSpPr>
          <p:spPr>
            <a:xfrm rot="2984660">
              <a:off x="5765929" y="8739658"/>
              <a:ext cx="5430285" cy="4442960"/>
            </a:xfrm>
            <a:custGeom>
              <a:avLst/>
              <a:gdLst/>
              <a:ahLst/>
              <a:cxnLst/>
              <a:rect l="l" t="t" r="r" b="b"/>
              <a:pathLst>
                <a:path w="5430285" h="4442960">
                  <a:moveTo>
                    <a:pt x="0" y="0"/>
                  </a:moveTo>
                  <a:lnTo>
                    <a:pt x="5430285" y="0"/>
                  </a:lnTo>
                  <a:lnTo>
                    <a:pt x="5430285" y="4442960"/>
                  </a:lnTo>
                  <a:lnTo>
                    <a:pt x="0" y="444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0829791" cy="9733274"/>
            </a:xfrm>
            <a:custGeom>
              <a:avLst/>
              <a:gdLst/>
              <a:ahLst/>
              <a:cxnLst/>
              <a:rect l="l" t="t" r="r" b="b"/>
              <a:pathLst>
                <a:path w="10829791" h="9733274">
                  <a:moveTo>
                    <a:pt x="0" y="0"/>
                  </a:moveTo>
                  <a:lnTo>
                    <a:pt x="10829791" y="0"/>
                  </a:lnTo>
                  <a:lnTo>
                    <a:pt x="10829791" y="9733274"/>
                  </a:lnTo>
                  <a:lnTo>
                    <a:pt x="0" y="973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821458" y="2221480"/>
              <a:ext cx="7997328" cy="8885920"/>
            </a:xfrm>
            <a:custGeom>
              <a:avLst/>
              <a:gdLst/>
              <a:ahLst/>
              <a:cxnLst/>
              <a:rect l="l" t="t" r="r" b="b"/>
              <a:pathLst>
                <a:path w="7997328" h="8885920">
                  <a:moveTo>
                    <a:pt x="0" y="0"/>
                  </a:moveTo>
                  <a:lnTo>
                    <a:pt x="7997328" y="0"/>
                  </a:lnTo>
                  <a:lnTo>
                    <a:pt x="7997328" y="8885921"/>
                  </a:lnTo>
                  <a:lnTo>
                    <a:pt x="0" y="888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3442328">
              <a:off x="2850992" y="11518906"/>
              <a:ext cx="7997328" cy="8885920"/>
            </a:xfrm>
            <a:custGeom>
              <a:avLst/>
              <a:gdLst/>
              <a:ahLst/>
              <a:cxnLst/>
              <a:rect l="l" t="t" r="r" b="b"/>
              <a:pathLst>
                <a:path w="7997328" h="8885920">
                  <a:moveTo>
                    <a:pt x="0" y="0"/>
                  </a:moveTo>
                  <a:lnTo>
                    <a:pt x="7997329" y="0"/>
                  </a:lnTo>
                  <a:lnTo>
                    <a:pt x="7997329" y="8885921"/>
                  </a:lnTo>
                  <a:lnTo>
                    <a:pt x="0" y="888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525012" y="2041271"/>
            <a:ext cx="9808609" cy="3967254"/>
          </a:xfrm>
          <a:custGeom>
            <a:avLst/>
            <a:gdLst/>
            <a:ahLst/>
            <a:cxnLst/>
            <a:rect l="l" t="t" r="r" b="b"/>
            <a:pathLst>
              <a:path w="9808609" h="3967254">
                <a:moveTo>
                  <a:pt x="0" y="0"/>
                </a:moveTo>
                <a:lnTo>
                  <a:pt x="9808609" y="0"/>
                </a:lnTo>
                <a:lnTo>
                  <a:pt x="9808609" y="3967254"/>
                </a:lnTo>
                <a:lnTo>
                  <a:pt x="0" y="3967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289547" y="4029178"/>
            <a:ext cx="7227669" cy="6257822"/>
          </a:xfrm>
          <a:custGeom>
            <a:avLst/>
            <a:gdLst/>
            <a:ahLst/>
            <a:cxnLst/>
            <a:rect l="l" t="t" r="r" b="b"/>
            <a:pathLst>
              <a:path w="7227669" h="6257822">
                <a:moveTo>
                  <a:pt x="0" y="0"/>
                </a:moveTo>
                <a:lnTo>
                  <a:pt x="7227669" y="0"/>
                </a:lnTo>
                <a:lnTo>
                  <a:pt x="7227669" y="6257822"/>
                </a:lnTo>
                <a:lnTo>
                  <a:pt x="0" y="62578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4739" y="409611"/>
            <a:ext cx="3329204" cy="122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273384"/>
                </a:solidFill>
                <a:latin typeface="Eczar Bold"/>
              </a:rPr>
              <a:t>Câu 3: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1148</Words>
  <Application>Microsoft Office PowerPoint</Application>
  <PresentationFormat>Custom</PresentationFormat>
  <Paragraphs>118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5" baseType="lpstr">
      <vt:lpstr>Josefin Sans Semi-Bold</vt:lpstr>
      <vt:lpstr>Calibri</vt:lpstr>
      <vt:lpstr>Arial</vt:lpstr>
      <vt:lpstr>Muli Semi-Bold</vt:lpstr>
      <vt:lpstr>Muli Ultra-Bold</vt:lpstr>
      <vt:lpstr>Fahkwang Bold</vt:lpstr>
      <vt:lpstr>Sitka Heading Semibold</vt:lpstr>
      <vt:lpstr>Jokerman</vt:lpstr>
      <vt:lpstr>Muli Ultra-Bold Italics</vt:lpstr>
      <vt:lpstr>Saira Heavy</vt:lpstr>
      <vt:lpstr>Faustina Bold</vt:lpstr>
      <vt:lpstr>Times New Roman</vt:lpstr>
      <vt:lpstr>Cambria Math</vt:lpstr>
      <vt:lpstr>Muli</vt:lpstr>
      <vt:lpstr>Fira Sans Bold</vt:lpstr>
      <vt:lpstr>Sigmar One</vt:lpstr>
      <vt:lpstr>Sitka Small Semibold</vt:lpstr>
      <vt:lpstr>Josefin Sans Bold</vt:lpstr>
      <vt:lpstr>Eczar Bold</vt:lpstr>
      <vt:lpstr>Sitka Subheading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</dc:title>
  <cp:lastModifiedBy>Thanh Hung</cp:lastModifiedBy>
  <cp:revision>4</cp:revision>
  <dcterms:created xsi:type="dcterms:W3CDTF">2006-08-16T00:00:00Z</dcterms:created>
  <dcterms:modified xsi:type="dcterms:W3CDTF">2024-08-26T17:03:07Z</dcterms:modified>
  <dc:identifier>DAFoVAhp8WE</dc:identifier>
</cp:coreProperties>
</file>