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7083" r:id="rId2"/>
    <p:sldId id="256" r:id="rId3"/>
    <p:sldId id="595" r:id="rId4"/>
    <p:sldId id="387" r:id="rId5"/>
    <p:sldId id="286" r:id="rId6"/>
    <p:sldId id="456" r:id="rId7"/>
    <p:sldId id="260" r:id="rId8"/>
    <p:sldId id="262" r:id="rId9"/>
    <p:sldId id="271" r:id="rId10"/>
    <p:sldId id="259" r:id="rId11"/>
    <p:sldId id="602" r:id="rId12"/>
    <p:sldId id="264" r:id="rId13"/>
    <p:sldId id="605" r:id="rId14"/>
    <p:sldId id="610" r:id="rId15"/>
    <p:sldId id="611" r:id="rId16"/>
    <p:sldId id="484" r:id="rId17"/>
    <p:sldId id="270" r:id="rId18"/>
    <p:sldId id="273" r:id="rId19"/>
    <p:sldId id="278" r:id="rId20"/>
    <p:sldId id="289" r:id="rId21"/>
    <p:sldId id="612" r:id="rId22"/>
    <p:sldId id="494" r:id="rId23"/>
    <p:sldId id="604" r:id="rId24"/>
    <p:sldId id="272" r:id="rId25"/>
    <p:sldId id="326" r:id="rId26"/>
  </p:sldIdLst>
  <p:sldSz cx="18288000" cy="10287000"/>
  <p:notesSz cx="6858000" cy="9144000"/>
  <p:embeddedFontLs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.VnTimeH" panose="020B7200000000000000" pitchFamily="34" charset="0"/>
      <p:regular r:id="rId32"/>
      <p:bold r:id="rId33"/>
      <p:italic r:id="rId34"/>
      <p:boldItalic r:id="rId35"/>
    </p:embeddedFont>
    <p:embeddedFont>
      <p:font typeface="Arial Rounded MT Bold" panose="020F0704030504030204" pitchFamily="34" charset="0"/>
      <p:regular r:id="rId36"/>
    </p:embeddedFont>
    <p:embeddedFont>
      <p:font typeface="Cambria Math" panose="02040503050406030204" pitchFamily="18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thilemy" initials="t" lastIdx="3" clrIdx="0">
    <p:extLst>
      <p:ext uri="{19B8F6BF-5375-455C-9EA6-DF929625EA0E}">
        <p15:presenceInfo xmlns:p15="http://schemas.microsoft.com/office/powerpoint/2012/main" userId="S::tranthilemyc16@gddtlongthanh.edu.vn::d3e08a2e-1eef-44a5-8dd2-c91445f7fa68" providerId="AD"/>
      </p:ext>
    </p:extLst>
  </p:cmAuthor>
  <p:cmAuthor id="2" name="BTA" initials="B" lastIdx="2" clrIdx="1">
    <p:extLst>
      <p:ext uri="{19B8F6BF-5375-455C-9EA6-DF929625EA0E}">
        <p15:presenceInfo xmlns:p15="http://schemas.microsoft.com/office/powerpoint/2012/main" userId="BTA" providerId="None"/>
      </p:ext>
    </p:extLst>
  </p:cmAuthor>
  <p:cmAuthor id="3" name="VOSTRO" initials="V" lastIdx="1" clrIdx="2">
    <p:extLst>
      <p:ext uri="{19B8F6BF-5375-455C-9EA6-DF929625EA0E}">
        <p15:presenceInfo xmlns:p15="http://schemas.microsoft.com/office/powerpoint/2012/main" userId="VO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54" autoAdjust="0"/>
  </p:normalViewPr>
  <p:slideViewPr>
    <p:cSldViewPr>
      <p:cViewPr varScale="1">
        <p:scale>
          <a:sx n="51" d="100"/>
          <a:sy n="51" d="100"/>
        </p:scale>
        <p:origin x="8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;p1:notes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Google Shape;13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Trần Hiền</a:t>
            </a:r>
          </a:p>
        </p:txBody>
      </p:sp>
    </p:spTree>
    <p:extLst>
      <p:ext uri="{BB962C8B-B14F-4D97-AF65-F5344CB8AC3E}">
        <p14:creationId xmlns:p14="http://schemas.microsoft.com/office/powerpoint/2010/main" val="182469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9C29-D0A8-4F91-A547-30E989B717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711215" y="400058"/>
            <a:ext cx="16865571" cy="9486885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2" name="矩形: 圆角 11"/>
          <p:cNvSpPr/>
          <p:nvPr userDrawn="1"/>
        </p:nvSpPr>
        <p:spPr>
          <a:xfrm>
            <a:off x="966866" y="607951"/>
            <a:ext cx="16279319" cy="899916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60" name="矩形: 圆角 59"/>
          <p:cNvSpPr/>
          <p:nvPr userDrawn="1"/>
        </p:nvSpPr>
        <p:spPr>
          <a:xfrm>
            <a:off x="1060551" y="685721"/>
            <a:ext cx="16092000" cy="8856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6746701" y="1278975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437323" y="200978"/>
            <a:ext cx="15224760" cy="92202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6746701" y="2706746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6746701" y="4134516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6746701" y="5562286"/>
            <a:ext cx="1350000" cy="54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6746701" y="6990057"/>
            <a:ext cx="1350000" cy="54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6746701" y="8417828"/>
            <a:ext cx="1350000" cy="54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E369C-7DDC-FB70-5312-BE6069C5EA1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FA7FC-27CF-D388-C16C-1E3EC8F1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87CB3-B295-E626-EAA5-C846ECEC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8DBB7-66B0-9ECA-6B85-CE85FCBB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FDA7AE6F-ED37-41FD-B675-3894B62F2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5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0392"/>
      </p:ext>
    </p:extLst>
  </p:cSld>
  <p:clrMapOvr>
    <a:masterClrMapping/>
  </p:clrMapOvr>
  <p:transition spd="slow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21" Type="http://schemas.openxmlformats.org/officeDocument/2006/relationships/image" Target="../media/image37.wmf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35.emf"/><Relationship Id="rId25" Type="http://schemas.openxmlformats.org/officeDocument/2006/relationships/image" Target="../media/image39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4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36.png"/><Relationship Id="rId15" Type="http://schemas.openxmlformats.org/officeDocument/2006/relationships/image" Target="../media/image34.emf"/><Relationship Id="rId23" Type="http://schemas.openxmlformats.org/officeDocument/2006/relationships/image" Target="../media/image38.wmf"/><Relationship Id="rId28" Type="http://schemas.openxmlformats.org/officeDocument/2006/relationships/oleObject" Target="../embeddings/oleObject22.bin"/><Relationship Id="rId19" Type="http://schemas.openxmlformats.org/officeDocument/2006/relationships/image" Target="../media/image36.emf"/><Relationship Id="rId31" Type="http://schemas.openxmlformats.org/officeDocument/2006/relationships/image" Target="../media/image42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3.wmf"/><Relationship Id="rId7" Type="http://schemas.openxmlformats.org/officeDocument/2006/relationships/oleObject" Target="../embeddings/oleObject26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6.e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4.wmf"/><Relationship Id="rId3" Type="http://schemas.openxmlformats.org/officeDocument/2006/relationships/image" Target="../media/image47.emf"/><Relationship Id="rId21" Type="http://schemas.openxmlformats.org/officeDocument/2006/relationships/image" Target="../media/image56.png"/><Relationship Id="rId7" Type="http://schemas.openxmlformats.org/officeDocument/2006/relationships/image" Target="../media/image49.wmf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35.bin"/><Relationship Id="rId2" Type="http://schemas.openxmlformats.org/officeDocument/2006/relationships/oleObject" Target="../embeddings/oleObject28.bin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0.emf"/><Relationship Id="rId1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56.png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63.wmf"/><Relationship Id="rId2" Type="http://schemas.openxmlformats.org/officeDocument/2006/relationships/image" Target="../media/image24.png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0.wmf"/><Relationship Id="rId26" Type="http://schemas.openxmlformats.org/officeDocument/2006/relationships/image" Target="../media/image55.wmf"/><Relationship Id="rId3" Type="http://schemas.openxmlformats.org/officeDocument/2006/relationships/image" Target="../media/image47.emf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49.wmf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oleObject" Target="../embeddings/oleObject47.bin"/><Relationship Id="rId16" Type="http://schemas.openxmlformats.org/officeDocument/2006/relationships/image" Target="../media/image69.wmf"/><Relationship Id="rId20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24" Type="http://schemas.openxmlformats.org/officeDocument/2006/relationships/image" Target="../media/image54.wmf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oleObject" Target="../embeddings/oleObject51.bin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emf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4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13" Type="http://schemas.openxmlformats.org/officeDocument/2006/relationships/image" Target="../media/image83.png"/><Relationship Id="rId18" Type="http://schemas.openxmlformats.org/officeDocument/2006/relationships/image" Target="../media/image86.jpeg"/><Relationship Id="rId3" Type="http://schemas.openxmlformats.org/officeDocument/2006/relationships/audio" Target="../media/audio2.wav"/><Relationship Id="rId7" Type="http://schemas.openxmlformats.org/officeDocument/2006/relationships/image" Target="../media/image77.gif"/><Relationship Id="rId12" Type="http://schemas.openxmlformats.org/officeDocument/2006/relationships/image" Target="../media/image82.png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png"/><Relationship Id="rId20" Type="http://schemas.openxmlformats.org/officeDocument/2006/relationships/audio" Target="NULL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20.xml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slide" Target="slide21.xml"/><Relationship Id="rId10" Type="http://schemas.openxmlformats.org/officeDocument/2006/relationships/image" Target="../media/image80.png"/><Relationship Id="rId19" Type="http://schemas.openxmlformats.org/officeDocument/2006/relationships/slide" Target="slide22.xml"/><Relationship Id="rId4" Type="http://schemas.openxmlformats.org/officeDocument/2006/relationships/slide" Target="slide18.xml"/><Relationship Id="rId9" Type="http://schemas.openxmlformats.org/officeDocument/2006/relationships/image" Target="../media/image79.gif"/><Relationship Id="rId1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65.bin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95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2.wmf"/><Relationship Id="rId5" Type="http://schemas.openxmlformats.org/officeDocument/2006/relationships/image" Target="../media/image84.png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96.wmf"/><Relationship Id="rId4" Type="http://schemas.openxmlformats.org/officeDocument/2006/relationships/slide" Target="slide17.xml"/><Relationship Id="rId9" Type="http://schemas.openxmlformats.org/officeDocument/2006/relationships/image" Target="../media/image91.png"/><Relationship Id="rId1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100.wmf"/><Relationship Id="rId26" Type="http://schemas.openxmlformats.org/officeDocument/2006/relationships/image" Target="../media/image104.wmf"/><Relationship Id="rId3" Type="http://schemas.openxmlformats.org/officeDocument/2006/relationships/slide" Target="slide17.xml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90.gif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2" Type="http://schemas.openxmlformats.org/officeDocument/2006/relationships/image" Target="../media/image87.png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103.wmf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84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109.wmf"/><Relationship Id="rId3" Type="http://schemas.openxmlformats.org/officeDocument/2006/relationships/slide" Target="slide17.xml"/><Relationship Id="rId7" Type="http://schemas.openxmlformats.org/officeDocument/2006/relationships/image" Target="../media/image90.gif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79.bin"/><Relationship Id="rId2" Type="http://schemas.openxmlformats.org/officeDocument/2006/relationships/image" Target="../media/image87.png"/><Relationship Id="rId16" Type="http://schemas.openxmlformats.org/officeDocument/2006/relationships/image" Target="../media/image10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105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10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14.wmf"/><Relationship Id="rId3" Type="http://schemas.openxmlformats.org/officeDocument/2006/relationships/slide" Target="slide17.xml"/><Relationship Id="rId7" Type="http://schemas.openxmlformats.org/officeDocument/2006/relationships/image" Target="../media/image90.gif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84.bin"/><Relationship Id="rId2" Type="http://schemas.openxmlformats.org/officeDocument/2006/relationships/image" Target="../media/image87.png"/><Relationship Id="rId16" Type="http://schemas.openxmlformats.org/officeDocument/2006/relationships/image" Target="../media/image1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10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116.wmf"/><Relationship Id="rId7" Type="http://schemas.openxmlformats.org/officeDocument/2006/relationships/image" Target="../media/image119.png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png"/><Relationship Id="rId11" Type="http://schemas.openxmlformats.org/officeDocument/2006/relationships/image" Target="../media/image121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image" Target="../media/image24.png"/><Relationship Id="rId21" Type="http://schemas.openxmlformats.org/officeDocument/2006/relationships/oleObject" Target="../embeddings/oleObject10.bin"/><Relationship Id="rId12" Type="http://schemas.openxmlformats.org/officeDocument/2006/relationships/image" Target="../media/image3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audio" Target="../media/audio1.wav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30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2.wmf"/><Relationship Id="rId19" Type="http://schemas.openxmlformats.org/officeDocument/2006/relationships/oleObject" Target="../embeddings/oleObject9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442" y="2702318"/>
            <a:ext cx="33123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993" y="5721568"/>
                <a:ext cx="669340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35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&gt; 0 thì phương trình  (2)</a:t>
                </a:r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93" y="5721568"/>
                <a:ext cx="6693408" cy="630942"/>
              </a:xfrm>
              <a:prstGeom prst="rect">
                <a:avLst/>
              </a:prstGeom>
              <a:blipFill>
                <a:blip r:embed="rId5"/>
                <a:stretch>
                  <a:fillRect l="-2732" t="-16505" b="-3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5008" y="3843194"/>
            <a:ext cx="5170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</a:rPr>
              <a:t>Ta ký hiệu </a:t>
            </a:r>
            <a:endParaRPr lang="en-US" sz="35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498" y="8660046"/>
            <a:ext cx="84743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solidFill>
                  <a:schemeClr val="tx1"/>
                </a:solidFill>
                <a:latin typeface="+mj-lt"/>
              </a:rPr>
              <a:t>Vậy phương trình (1) có hai nghiệm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79778" y="2768949"/>
                <a:ext cx="669340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35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 0 thì phương trình  (2)</a:t>
                </a:r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778" y="2768949"/>
                <a:ext cx="6693408" cy="630942"/>
              </a:xfrm>
              <a:prstGeom prst="rect">
                <a:avLst/>
              </a:prstGeom>
              <a:blipFill>
                <a:blip r:embed="rId6"/>
                <a:stretch>
                  <a:fillRect l="-2732" t="-16346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309035" y="4752629"/>
            <a:ext cx="9272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</a:rPr>
              <a:t>Vậy phương trình (1) có nghiệm kép</a:t>
            </a:r>
            <a:endParaRPr lang="en-US" sz="3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61391" y="6913146"/>
                <a:ext cx="3188239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+) Nếu </a:t>
                </a:r>
                <a14:m>
                  <m:oMath xmlns:m="http://schemas.openxmlformats.org/officeDocument/2006/math">
                    <m:r>
                      <a:rPr lang="vi-VN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vi-VN" sz="35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 0 thì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91" y="6913146"/>
                <a:ext cx="3188239" cy="630942"/>
              </a:xfrm>
              <a:prstGeom prst="rect">
                <a:avLst/>
              </a:prstGeom>
              <a:blipFill>
                <a:blip r:embed="rId7"/>
                <a:stretch>
                  <a:fillRect l="-5736" t="-15385" r="-4398" b="-3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376670" y="8779758"/>
            <a:ext cx="9272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</a:rPr>
              <a:t>Vậy phương trình (1) vô nghiệm </a:t>
            </a:r>
            <a:endParaRPr lang="en-US" sz="3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63275" y="3843194"/>
                <a:ext cx="385553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5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vi-VN" sz="3500" dirty="0">
                    <a:solidFill>
                      <a:schemeClr val="tx1"/>
                    </a:solidFill>
                    <a:latin typeface="+mj-lt"/>
                  </a:rPr>
                  <a:t> đọc là“đenta”)</a:t>
                </a:r>
                <a:endParaRPr lang="en-US" sz="3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75" y="3843194"/>
                <a:ext cx="3855530" cy="630942"/>
              </a:xfrm>
              <a:prstGeom prst="rect">
                <a:avLst/>
              </a:prstGeom>
              <a:blipFill>
                <a:blip r:embed="rId12"/>
                <a:stretch>
                  <a:fillRect l="-4581" t="-16346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376670" y="7738319"/>
            <a:ext cx="64965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+mj-lt"/>
                <a:ea typeface="Cambria Math" panose="02040503050406030204" pitchFamily="18" charset="0"/>
              </a:rPr>
              <a:t>⇒</a:t>
            </a:r>
            <a:r>
              <a:rPr lang="vi-VN" sz="3500" dirty="0">
                <a:latin typeface="+mj-lt"/>
              </a:rPr>
              <a:t> phương trình  (2) vô nghiệm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68" y="4690680"/>
            <a:ext cx="93166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9403692" y="2725655"/>
            <a:ext cx="45248" cy="75184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C7666AB-EF9F-D53D-8296-4A8302412791}"/>
              </a:ext>
            </a:extLst>
          </p:cNvPr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PHƯƠNG TRÌNH BẬC HAI MỘT ẨN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DFF9A505-9A31-E3E5-8263-BCE6460E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27" y="1971602"/>
            <a:ext cx="11572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66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7DBC74FD-F20D-B97B-7A61-5600746E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800100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D19AFEFA-3B35-2C3E-8E0B-05052A48300D}"/>
              </a:ext>
            </a:extLst>
          </p:cNvPr>
          <p:cNvSpPr/>
          <p:nvPr/>
        </p:nvSpPr>
        <p:spPr>
          <a:xfrm>
            <a:off x="114300" y="588171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CF2224A0-D663-1E62-B4AD-F7D784753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719139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3C9B8029-EB07-908D-15C2-3C5688B4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214436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5572CA9B-E062-64AE-A279-E26947B3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800100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3" name="Picture 80">
            <a:extLst>
              <a:ext uri="{FF2B5EF4-FFF2-40B4-BE49-F238E27FC236}">
                <a16:creationId xmlns:a16="http://schemas.microsoft.com/office/drawing/2014/main" id="{AC607BC3-9345-1051-882C-8F170E0E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71500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96571D-8CB4-B540-7684-CAA5E41B2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17744"/>
              </p:ext>
            </p:extLst>
          </p:nvPr>
        </p:nvGraphicFramePr>
        <p:xfrm>
          <a:off x="3739775" y="2613311"/>
          <a:ext cx="4199768" cy="127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7528" imgH="492079" progId="Equation.DSMT4">
                  <p:embed/>
                </p:oleObj>
              </mc:Choice>
              <mc:Fallback>
                <p:oleObj name="Equation" r:id="rId14" imgW="1627528" imgH="4920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39775" y="2613311"/>
                        <a:ext cx="4199768" cy="1270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453E0A7-7D1A-E2D7-79CC-6EB093B83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39728"/>
              </p:ext>
            </p:extLst>
          </p:nvPr>
        </p:nvGraphicFramePr>
        <p:xfrm>
          <a:off x="2413558" y="3843193"/>
          <a:ext cx="2464670" cy="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7006" imgH="212669" progId="Equation.DSMT4">
                  <p:embed/>
                </p:oleObj>
              </mc:Choice>
              <mc:Fallback>
                <p:oleObj name="Equation" r:id="rId16" imgW="747006" imgH="2126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13558" y="3843193"/>
                        <a:ext cx="2464670" cy="64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78D8053E-FF61-8912-7F07-ED465FCFE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75169"/>
              </p:ext>
            </p:extLst>
          </p:nvPr>
        </p:nvGraphicFramePr>
        <p:xfrm>
          <a:off x="1472833" y="4402644"/>
          <a:ext cx="3431354" cy="126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34021" imgH="492079" progId="Equation.DSMT4">
                  <p:embed/>
                </p:oleObj>
              </mc:Choice>
              <mc:Fallback>
                <p:oleObj name="Equation" r:id="rId18" imgW="1334021" imgH="4920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2833" y="4402644"/>
                        <a:ext cx="3431354" cy="126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A7DEDAC-45B9-BAC1-482C-954065EB8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36331"/>
              </p:ext>
            </p:extLst>
          </p:nvPr>
        </p:nvGraphicFramePr>
        <p:xfrm>
          <a:off x="1827362" y="7044317"/>
          <a:ext cx="24193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431640" progId="Equation.DSMT4">
                  <p:embed/>
                </p:oleObj>
              </mc:Choice>
              <mc:Fallback>
                <p:oleObj name="Equation" r:id="rId20" imgW="939600" imgH="431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78D8053E-FF61-8912-7F07-ED465FCFE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27362" y="7044317"/>
                        <a:ext cx="24193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2DEF940-AA42-454D-4DDF-99CA35A01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0043"/>
              </p:ext>
            </p:extLst>
          </p:nvPr>
        </p:nvGraphicFramePr>
        <p:xfrm>
          <a:off x="4279836" y="6477779"/>
          <a:ext cx="2779713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280" imgH="888840" progId="Equation.DSMT4">
                  <p:embed/>
                </p:oleObj>
              </mc:Choice>
              <mc:Fallback>
                <p:oleObj name="Equation" r:id="rId22" imgW="1079280" imgH="8888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A7DEDAC-45B9-BAC1-482C-954065EB8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79836" y="6477779"/>
                        <a:ext cx="2779713" cy="228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8023F6C-5C08-B964-AC9F-FB0304FD5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29835"/>
              </p:ext>
            </p:extLst>
          </p:nvPr>
        </p:nvGraphicFramePr>
        <p:xfrm>
          <a:off x="2350789" y="9110012"/>
          <a:ext cx="4336094" cy="107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39880" imgH="431640" progId="Equation.DSMT4">
                  <p:embed/>
                </p:oleObj>
              </mc:Choice>
              <mc:Fallback>
                <p:oleObj name="Equation" r:id="rId24" imgW="173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50789" y="9110012"/>
                        <a:ext cx="4336094" cy="107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AF682E9-C740-2442-F29E-CF3C4B367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41360"/>
              </p:ext>
            </p:extLst>
          </p:nvPr>
        </p:nvGraphicFramePr>
        <p:xfrm>
          <a:off x="10813096" y="3520741"/>
          <a:ext cx="34004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20480" imgH="393480" progId="Equation.DSMT4">
                  <p:embed/>
                </p:oleObj>
              </mc:Choice>
              <mc:Fallback>
                <p:oleObj name="Equation" r:id="rId26" imgW="132048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A7DEDAC-45B9-BAC1-482C-954065EB8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813096" y="3520741"/>
                        <a:ext cx="34004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E4E5044-6E13-96B6-6531-5EF859509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07403"/>
              </p:ext>
            </p:extLst>
          </p:nvPr>
        </p:nvGraphicFramePr>
        <p:xfrm>
          <a:off x="10813096" y="5412185"/>
          <a:ext cx="20272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87320" imgH="393480" progId="Equation.DSMT4">
                  <p:embed/>
                </p:oleObj>
              </mc:Choice>
              <mc:Fallback>
                <p:oleObj name="Equation" r:id="rId28" imgW="78732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AF682E9-C740-2442-F29E-CF3C4B367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813096" y="5412185"/>
                        <a:ext cx="2027238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DFDA50-FD04-C95B-4160-0B95CDC43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47723"/>
              </p:ext>
            </p:extLst>
          </p:nvPr>
        </p:nvGraphicFramePr>
        <p:xfrm>
          <a:off x="13549630" y="6701567"/>
          <a:ext cx="13954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20560" imgH="393480" progId="Equation.DSMT4">
                  <p:embed/>
                </p:oleObj>
              </mc:Choice>
              <mc:Fallback>
                <p:oleObj name="Equation" r:id="rId30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3549630" y="6701567"/>
                        <a:ext cx="139541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4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8" grpId="0"/>
      <p:bldP spid="20" grpId="0"/>
      <p:bldP spid="21" grpId="0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8829" y="2180392"/>
            <a:ext cx="116417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91734"/>
              </p:ext>
            </p:extLst>
          </p:nvPr>
        </p:nvGraphicFramePr>
        <p:xfrm>
          <a:off x="6257917" y="3600146"/>
          <a:ext cx="66452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203040" progId="Equation.DSMT4">
                  <p:embed/>
                </p:oleObj>
              </mc:Choice>
              <mc:Fallback>
                <p:oleObj name="Equation" r:id="rId2" imgW="1676160" imgH="2030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17" y="3600146"/>
                        <a:ext cx="66452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id="{B25A2B53-13E3-1643-AABF-4ED56856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83916"/>
            <a:ext cx="14020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&gt; 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nghiệm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biệt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74878680-83C3-6A21-3768-9E484B44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209" y="6609810"/>
            <a:ext cx="329103" cy="78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3764A403-424E-0305-9124-5E83AD12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4" y="3641134"/>
            <a:ext cx="1143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1A0BD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= b</a:t>
            </a:r>
            <a:r>
              <a:rPr lang="en-US" altLang="en-US" sz="4500" b="1" baseline="30000" dirty="0">
                <a:solidFill>
                  <a:srgbClr val="1A0BD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4500" b="1" dirty="0">
                <a:solidFill>
                  <a:srgbClr val="1A0BD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- 4ac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17274A57-46D9-C3F6-5CBE-6CD34E59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4" y="7953286"/>
            <a:ext cx="1095043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= 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nghiệm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kép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36D29AA9-A8D6-5DF8-58FF-783EF2AE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45" y="9039136"/>
            <a:ext cx="997260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&lt; 0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vô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nghiệm</a:t>
            </a:r>
            <a:r>
              <a:rPr lang="en-US" altLang="en-US" sz="45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45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7723D5DB-730B-4F88-81E9-C96910C81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3485056"/>
            <a:ext cx="15604329" cy="66399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45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7">
            <a:extLst>
              <a:ext uri="{FF2B5EF4-FFF2-40B4-BE49-F238E27FC236}">
                <a16:creationId xmlns:a16="http://schemas.microsoft.com/office/drawing/2014/main" id="{61DC5EBA-C833-5DEF-3978-1BE0D1430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00304"/>
              </p:ext>
            </p:extLst>
          </p:nvPr>
        </p:nvGraphicFramePr>
        <p:xfrm>
          <a:off x="8654792" y="6284284"/>
          <a:ext cx="2957513" cy="143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31640" progId="Equation.3">
                  <p:embed/>
                </p:oleObj>
              </mc:Choice>
              <mc:Fallback>
                <p:oleObj name="Equation" r:id="rId5" imgW="888840" imgH="431640" progId="Equation.3">
                  <p:embed/>
                  <p:pic>
                    <p:nvPicPr>
                      <p:cNvPr id="19463" name="Object 7">
                        <a:extLst>
                          <a:ext uri="{FF2B5EF4-FFF2-40B4-BE49-F238E27FC236}">
                            <a16:creationId xmlns:a16="http://schemas.microsoft.com/office/drawing/2014/main" id="{2E08242A-3772-CCF9-19C8-99F0310B0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4792" y="6284284"/>
                        <a:ext cx="2957513" cy="1435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>
            <a:extLst>
              <a:ext uri="{FF2B5EF4-FFF2-40B4-BE49-F238E27FC236}">
                <a16:creationId xmlns:a16="http://schemas.microsoft.com/office/drawing/2014/main" id="{2F1A6D83-9EF4-BB27-FEAC-73636F230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395444"/>
              </p:ext>
            </p:extLst>
          </p:nvPr>
        </p:nvGraphicFramePr>
        <p:xfrm>
          <a:off x="4643435" y="6347218"/>
          <a:ext cx="3028951" cy="131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:a16="http://schemas.microsoft.com/office/drawing/2014/main" id="{72AE6D2F-5ADA-51C0-FAC6-60B301BAF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5" y="6347218"/>
                        <a:ext cx="3028951" cy="1312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1">
            <a:extLst>
              <a:ext uri="{FF2B5EF4-FFF2-40B4-BE49-F238E27FC236}">
                <a16:creationId xmlns:a16="http://schemas.microsoft.com/office/drawing/2014/main" id="{F0CD00FE-BD31-0743-D907-C9D8ABA85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10075"/>
              </p:ext>
            </p:extLst>
          </p:nvPr>
        </p:nvGraphicFramePr>
        <p:xfrm>
          <a:off x="12420599" y="7662282"/>
          <a:ext cx="3128963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393480" progId="Equation.3">
                  <p:embed/>
                </p:oleObj>
              </mc:Choice>
              <mc:Fallback>
                <p:oleObj name="Equation" r:id="rId9" imgW="901440" imgH="393480" progId="Equation.3">
                  <p:embed/>
                  <p:pic>
                    <p:nvPicPr>
                      <p:cNvPr id="19467" name="Object 11">
                        <a:extLst>
                          <a:ext uri="{FF2B5EF4-FFF2-40B4-BE49-F238E27FC236}">
                            <a16:creationId xmlns:a16="http://schemas.microsoft.com/office/drawing/2014/main" id="{8067AAA0-AE81-ECF1-72B3-3EF81590D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0599" y="7662282"/>
                        <a:ext cx="3128963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3845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 Box 22">
            <a:extLst>
              <a:ext uri="{FF2B5EF4-FFF2-40B4-BE49-F238E27FC236}">
                <a16:creationId xmlns:a16="http://schemas.microsoft.com/office/drawing/2014/main" id="{E79F30A3-6AF1-DB29-76D0-10A0A0EE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0" y="8305801"/>
            <a:ext cx="80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600">
              <a:latin typeface=".VnTime" panose="020B7200000000000000" pitchFamily="34" charset="0"/>
            </a:endParaRP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id="{8140FE19-0D65-A043-5669-C0C6613E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220" y="5927843"/>
            <a:ext cx="111404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h­ương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E8FC2D21-2415-6FE0-C8DD-5364D77E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8077201"/>
            <a:ext cx="80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600">
              <a:latin typeface=".VnTime" panose="020B7200000000000000" pitchFamily="34" charset="0"/>
            </a:endParaRPr>
          </a:p>
        </p:txBody>
      </p:sp>
      <p:graphicFrame>
        <p:nvGraphicFramePr>
          <p:cNvPr id="20506" name="Object 26">
            <a:extLst>
              <a:ext uri="{FF2B5EF4-FFF2-40B4-BE49-F238E27FC236}">
                <a16:creationId xmlns:a16="http://schemas.microsoft.com/office/drawing/2014/main" id="{B266CDB1-D274-4D2A-920C-BCE72C032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7858"/>
              </p:ext>
            </p:extLst>
          </p:nvPr>
        </p:nvGraphicFramePr>
        <p:xfrm>
          <a:off x="7886700" y="6743700"/>
          <a:ext cx="30289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20506" name="Object 26">
                        <a:extLst>
                          <a:ext uri="{FF2B5EF4-FFF2-40B4-BE49-F238E27FC236}">
                            <a16:creationId xmlns:a16="http://schemas.microsoft.com/office/drawing/2014/main" id="{B266CDB1-D274-4D2A-920C-BCE72C032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6743700"/>
                        <a:ext cx="302895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>
            <a:extLst>
              <a:ext uri="{FF2B5EF4-FFF2-40B4-BE49-F238E27FC236}">
                <a16:creationId xmlns:a16="http://schemas.microsoft.com/office/drawing/2014/main" id="{67AE986F-A10F-3591-7941-B4EA1FFC6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66391"/>
              </p:ext>
            </p:extLst>
          </p:nvPr>
        </p:nvGraphicFramePr>
        <p:xfrm>
          <a:off x="10956925" y="6862762"/>
          <a:ext cx="47180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431640" progId="Equation.DSMT4">
                  <p:embed/>
                </p:oleObj>
              </mc:Choice>
              <mc:Fallback>
                <p:oleObj name="Equation" r:id="rId4" imgW="1612800" imgH="431640" progId="Equation.DSMT4">
                  <p:embed/>
                  <p:pic>
                    <p:nvPicPr>
                      <p:cNvPr id="20507" name="Object 27">
                        <a:extLst>
                          <a:ext uri="{FF2B5EF4-FFF2-40B4-BE49-F238E27FC236}">
                            <a16:creationId xmlns:a16="http://schemas.microsoft.com/office/drawing/2014/main" id="{67AE986F-A10F-3591-7941-B4EA1FFC6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6925" y="6862762"/>
                        <a:ext cx="47180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>
            <a:extLst>
              <a:ext uri="{FF2B5EF4-FFF2-40B4-BE49-F238E27FC236}">
                <a16:creationId xmlns:a16="http://schemas.microsoft.com/office/drawing/2014/main" id="{35E2D968-35E4-7DD6-D3C2-35E881A07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12787"/>
              </p:ext>
            </p:extLst>
          </p:nvPr>
        </p:nvGraphicFramePr>
        <p:xfrm>
          <a:off x="10948988" y="8456612"/>
          <a:ext cx="51720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20509" name="Object 29">
                        <a:extLst>
                          <a:ext uri="{FF2B5EF4-FFF2-40B4-BE49-F238E27FC236}">
                            <a16:creationId xmlns:a16="http://schemas.microsoft.com/office/drawing/2014/main" id="{35E2D968-35E4-7DD6-D3C2-35E881A07C23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988" y="8456612"/>
                        <a:ext cx="51720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28">
            <a:extLst>
              <a:ext uri="{FF2B5EF4-FFF2-40B4-BE49-F238E27FC236}">
                <a16:creationId xmlns:a16="http://schemas.microsoft.com/office/drawing/2014/main" id="{ED2AF6A1-DCE5-3833-C88F-856CEAAAF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53920"/>
              </p:ext>
            </p:extLst>
          </p:nvPr>
        </p:nvGraphicFramePr>
        <p:xfrm>
          <a:off x="8001001" y="8343900"/>
          <a:ext cx="3071813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20508" name="Object 28">
                        <a:extLst>
                          <a:ext uri="{FF2B5EF4-FFF2-40B4-BE49-F238E27FC236}">
                            <a16:creationId xmlns:a16="http://schemas.microsoft.com/office/drawing/2014/main" id="{ED2AF6A1-DCE5-3833-C88F-856CEAAAF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8343900"/>
                        <a:ext cx="3071813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6FDBB1A-B4CD-38EA-1276-904635197150}"/>
              </a:ext>
            </a:extLst>
          </p:cNvPr>
          <p:cNvGrpSpPr/>
          <p:nvPr/>
        </p:nvGrpSpPr>
        <p:grpSpPr>
          <a:xfrm>
            <a:off x="1215632" y="3132012"/>
            <a:ext cx="6077888" cy="6414423"/>
            <a:chOff x="1215632" y="3132012"/>
            <a:chExt cx="6077888" cy="6414423"/>
          </a:xfrm>
        </p:grpSpPr>
        <p:sp>
          <p:nvSpPr>
            <p:cNvPr id="20512" name="AutoShape 32">
              <a:extLst>
                <a:ext uri="{FF2B5EF4-FFF2-40B4-BE49-F238E27FC236}">
                  <a16:creationId xmlns:a16="http://schemas.microsoft.com/office/drawing/2014/main" id="{B12812FF-DC07-367A-E39F-8E2C8667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187" y="4612611"/>
              <a:ext cx="5807619" cy="858857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/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.</a:t>
              </a:r>
            </a:p>
          </p:txBody>
        </p:sp>
        <p:sp>
          <p:nvSpPr>
            <p:cNvPr id="20513" name="AutoShape 33">
              <a:extLst>
                <a:ext uri="{FF2B5EF4-FFF2-40B4-BE49-F238E27FC236}">
                  <a16:creationId xmlns:a16="http://schemas.microsoft.com/office/drawing/2014/main" id="{225F50CC-92AD-CD9D-5F44-C42C9591B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632" y="6897838"/>
              <a:ext cx="5879304" cy="1595021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7" name="AutoShape 17">
              <a:extLst>
                <a:ext uri="{FF2B5EF4-FFF2-40B4-BE49-F238E27FC236}">
                  <a16:creationId xmlns:a16="http://schemas.microsoft.com/office/drawing/2014/main" id="{C7104380-7EC0-7108-E065-89D6FE072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172" y="3132012"/>
              <a:ext cx="5795963" cy="1595021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a, b, c.</a:t>
              </a:r>
            </a:p>
          </p:txBody>
        </p:sp>
        <p:sp>
          <p:nvSpPr>
            <p:cNvPr id="20485" name="Line 5">
              <a:extLst>
                <a:ext uri="{FF2B5EF4-FFF2-40B4-BE49-F238E27FC236}">
                  <a16:creationId xmlns:a16="http://schemas.microsoft.com/office/drawing/2014/main" id="{90123609-CE17-2CF7-71B2-EB8A04E03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01" y="3238500"/>
              <a:ext cx="92619" cy="630793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700" dirty="0"/>
            </a:p>
          </p:txBody>
        </p:sp>
        <p:sp>
          <p:nvSpPr>
            <p:cNvPr id="20524" name="AutoShape 44">
              <a:extLst>
                <a:ext uri="{FF2B5EF4-FFF2-40B4-BE49-F238E27FC236}">
                  <a16:creationId xmlns:a16="http://schemas.microsoft.com/office/drawing/2014/main" id="{6B2A4834-CA88-4B0D-F2D0-A85224B9C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749" y="5471468"/>
              <a:ext cx="5850481" cy="1595021"/>
            </a:xfrm>
            <a:prstGeom prst="horizont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altLang="en-US" sz="3600" b="1" i="1" u="sng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B­ước</a:t>
              </a:r>
              <a:r>
                <a:rPr lang="en-US" altLang="en-US" sz="3600" b="1" i="1" u="sng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36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7AFFD9-7BBC-E80E-24FB-28A1D9528EE7}"/>
              </a:ext>
            </a:extLst>
          </p:cNvPr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3CAA2BF-CA4B-A6D5-6133-88A4F484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2" y="2213520"/>
            <a:ext cx="11140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6E1B33-E987-F0E6-A475-AC2A361B5C88}"/>
              </a:ext>
            </a:extLst>
          </p:cNvPr>
          <p:cNvGrpSpPr/>
          <p:nvPr/>
        </p:nvGrpSpPr>
        <p:grpSpPr>
          <a:xfrm>
            <a:off x="7434673" y="2775713"/>
            <a:ext cx="9829800" cy="804732"/>
            <a:chOff x="7434673" y="2775713"/>
            <a:chExt cx="9829800" cy="804732"/>
          </a:xfrm>
        </p:grpSpPr>
        <p:sp>
          <p:nvSpPr>
            <p:cNvPr id="20484" name="Text Box 4">
              <a:extLst>
                <a:ext uri="{FF2B5EF4-FFF2-40B4-BE49-F238E27FC236}">
                  <a16:creationId xmlns:a16="http://schemas.microsoft.com/office/drawing/2014/main" id="{B83AA351-B012-4A6A-A6A4-BF90B0AEB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4673" y="2841781"/>
              <a:ext cx="98298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A30900DA-A439-6EBB-96A1-B5887CF807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9517926"/>
                </p:ext>
              </p:extLst>
            </p:nvPr>
          </p:nvGraphicFramePr>
          <p:xfrm>
            <a:off x="13671451" y="2775713"/>
            <a:ext cx="3169827" cy="74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76240" imgH="203040" progId="Equation.DSMT4">
                    <p:embed/>
                  </p:oleObj>
                </mc:Choice>
                <mc:Fallback>
                  <p:oleObj name="Equation" r:id="rId10" imgW="876240" imgH="20304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1451" y="2775713"/>
                          <a:ext cx="3169827" cy="744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337D5009-9B34-8DEF-2A65-1007141A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085AD08-DAAA-1041-FBAA-47F52281565C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2545DC6-7B8B-06B6-537B-0C61DA6D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29C6FCE6-5CCB-9847-DA93-89ACAB14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id="{0BC5E131-62D2-2F62-C5EE-E5E7D2BD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10" name="Picture 80">
            <a:extLst>
              <a:ext uri="{FF2B5EF4-FFF2-40B4-BE49-F238E27FC236}">
                <a16:creationId xmlns:a16="http://schemas.microsoft.com/office/drawing/2014/main" id="{164560FA-CA02-C593-1A78-6273BD70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6">
            <a:extLst>
              <a:ext uri="{FF2B5EF4-FFF2-40B4-BE49-F238E27FC236}">
                <a16:creationId xmlns:a16="http://schemas.microsoft.com/office/drawing/2014/main" id="{DC66EAD2-C674-903A-2818-81C252A7A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0669"/>
              </p:ext>
            </p:extLst>
          </p:nvPr>
        </p:nvGraphicFramePr>
        <p:xfrm>
          <a:off x="8314520" y="3586243"/>
          <a:ext cx="41703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203040" progId="Equation.DSMT4">
                  <p:embed/>
                </p:oleObj>
              </mc:Choice>
              <mc:Fallback>
                <p:oleObj name="Equation" r:id="rId13" imgW="1206360" imgH="203040" progId="Equation.DSMT4">
                  <p:embed/>
                  <p:pic>
                    <p:nvPicPr>
                      <p:cNvPr id="20506" name="Object 26">
                        <a:extLst>
                          <a:ext uri="{FF2B5EF4-FFF2-40B4-BE49-F238E27FC236}">
                            <a16:creationId xmlns:a16="http://schemas.microsoft.com/office/drawing/2014/main" id="{B266CDB1-D274-4D2A-920C-BCE72C032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520" y="3586243"/>
                        <a:ext cx="41703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>
            <a:extLst>
              <a:ext uri="{FF2B5EF4-FFF2-40B4-BE49-F238E27FC236}">
                <a16:creationId xmlns:a16="http://schemas.microsoft.com/office/drawing/2014/main" id="{39061D70-DF3D-2A08-AFAE-10092EA33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50160"/>
              </p:ext>
            </p:extLst>
          </p:nvPr>
        </p:nvGraphicFramePr>
        <p:xfrm>
          <a:off x="8314520" y="4095982"/>
          <a:ext cx="2765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13" name="Object 26">
                        <a:extLst>
                          <a:ext uri="{FF2B5EF4-FFF2-40B4-BE49-F238E27FC236}">
                            <a16:creationId xmlns:a16="http://schemas.microsoft.com/office/drawing/2014/main" id="{DC66EAD2-C674-903A-2818-81C252A7A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4520" y="4095982"/>
                        <a:ext cx="27654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>
            <a:extLst>
              <a:ext uri="{FF2B5EF4-FFF2-40B4-BE49-F238E27FC236}">
                <a16:creationId xmlns:a16="http://schemas.microsoft.com/office/drawing/2014/main" id="{98ED0907-BA9B-2289-F177-B19A20212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40379"/>
              </p:ext>
            </p:extLst>
          </p:nvPr>
        </p:nvGraphicFramePr>
        <p:xfrm>
          <a:off x="8756551" y="4663475"/>
          <a:ext cx="3906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279360" progId="Equation.DSMT4">
                  <p:embed/>
                </p:oleObj>
              </mc:Choice>
              <mc:Fallback>
                <p:oleObj name="Equation" r:id="rId17" imgW="1130040" imgH="279360" progId="Equation.DSMT4">
                  <p:embed/>
                  <p:pic>
                    <p:nvPicPr>
                      <p:cNvPr id="14" name="Object 26">
                        <a:extLst>
                          <a:ext uri="{FF2B5EF4-FFF2-40B4-BE49-F238E27FC236}">
                            <a16:creationId xmlns:a16="http://schemas.microsoft.com/office/drawing/2014/main" id="{39061D70-DF3D-2A08-AFAE-10092EA33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551" y="4663475"/>
                        <a:ext cx="39068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>
            <a:extLst>
              <a:ext uri="{FF2B5EF4-FFF2-40B4-BE49-F238E27FC236}">
                <a16:creationId xmlns:a16="http://schemas.microsoft.com/office/drawing/2014/main" id="{9A689533-A734-3686-A67B-5B1C5E4AC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64862"/>
              </p:ext>
            </p:extLst>
          </p:nvPr>
        </p:nvGraphicFramePr>
        <p:xfrm>
          <a:off x="8698852" y="5511124"/>
          <a:ext cx="386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177480" progId="Equation.DSMT4">
                  <p:embed/>
                </p:oleObj>
              </mc:Choice>
              <mc:Fallback>
                <p:oleObj name="Equation" r:id="rId19" imgW="1117440" imgH="177480" progId="Equation.DSMT4">
                  <p:embed/>
                  <p:pic>
                    <p:nvPicPr>
                      <p:cNvPr id="15" name="Object 26">
                        <a:extLst>
                          <a:ext uri="{FF2B5EF4-FFF2-40B4-BE49-F238E27FC236}">
                            <a16:creationId xmlns:a16="http://schemas.microsoft.com/office/drawing/2014/main" id="{98ED0907-BA9B-2289-F177-B19A20212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852" y="5511124"/>
                        <a:ext cx="38639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5">
            <a:extLst>
              <a:ext uri="{FF2B5EF4-FFF2-40B4-BE49-F238E27FC236}">
                <a16:creationId xmlns:a16="http://schemas.microsoft.com/office/drawing/2014/main" id="{F7992EB9-FC80-3D5F-0B0B-3D3B2140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12" grpId="0" animBg="1"/>
      <p:bldP spid="20513" grpId="0" animBg="1"/>
      <p:bldP spid="205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39851" y="2226053"/>
            <a:ext cx="1714500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28689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14402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09700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995364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4DD460E7-9822-9F4D-2700-312AA52D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F50359-52B5-CABF-A11C-0A5B4C5F06C9}"/>
              </a:ext>
            </a:extLst>
          </p:cNvPr>
          <p:cNvSpPr txBox="1"/>
          <p:nvPr/>
        </p:nvSpPr>
        <p:spPr>
          <a:xfrm>
            <a:off x="14868" y="3002146"/>
            <a:ext cx="9845077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3800" b="1" dirty="0">
                <a:latin typeface="+mj-lt"/>
              </a:rPr>
              <a:t>Ví dụ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800" b="1" dirty="0">
                <a:latin typeface="+mj-lt"/>
              </a:rPr>
              <a:t>: Giải phương trình</a:t>
            </a:r>
            <a:endParaRPr lang="en-US" sz="3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94421-B9B1-C1D4-50A6-B6BDC9CACDE2}"/>
              </a:ext>
            </a:extLst>
          </p:cNvPr>
          <p:cNvSpPr txBox="1"/>
          <p:nvPr/>
        </p:nvSpPr>
        <p:spPr>
          <a:xfrm>
            <a:off x="1219200" y="5818314"/>
            <a:ext cx="887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phương trình có nghiệm kép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84CB7E-214E-D39C-59D7-7F5BF83FB340}"/>
              </a:ext>
            </a:extLst>
          </p:cNvPr>
          <p:cNvCxnSpPr>
            <a:cxnSpLocks/>
          </p:cNvCxnSpPr>
          <p:nvPr/>
        </p:nvCxnSpPr>
        <p:spPr>
          <a:xfrm>
            <a:off x="9840644" y="3390900"/>
            <a:ext cx="0" cy="6781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688F7E-0294-A20C-0297-13FA75C45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719774"/>
              </p:ext>
            </p:extLst>
          </p:nvPr>
        </p:nvGraphicFramePr>
        <p:xfrm>
          <a:off x="1649413" y="3478213"/>
          <a:ext cx="36909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241200" progId="Equation.DSMT4">
                  <p:embed/>
                </p:oleObj>
              </mc:Choice>
              <mc:Fallback>
                <p:oleObj name="Equation" r:id="rId4" imgW="1282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9413" y="3478213"/>
                        <a:ext cx="3690937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D6F8C21-2498-07F7-136E-31288EB1C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24083"/>
              </p:ext>
            </p:extLst>
          </p:nvPr>
        </p:nvGraphicFramePr>
        <p:xfrm>
          <a:off x="1536700" y="4117975"/>
          <a:ext cx="43481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41200" progId="Equation.DSMT4">
                  <p:embed/>
                </p:oleObj>
              </mc:Choice>
              <mc:Fallback>
                <p:oleObj name="Equation" r:id="rId6" imgW="15112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1688F7E-0294-A20C-0297-13FA75C45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6700" y="4117975"/>
                        <a:ext cx="4348163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3BB01A-2CA7-0E48-7EE8-A3C8EE36E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266099"/>
              </p:ext>
            </p:extLst>
          </p:nvPr>
        </p:nvGraphicFramePr>
        <p:xfrm>
          <a:off x="2211903" y="4910062"/>
          <a:ext cx="2301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D6F8C21-2498-07F7-136E-31288EB1C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1903" y="4910062"/>
                        <a:ext cx="23018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281C90-B23E-40E4-CFCE-ABFB1ED40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94646"/>
              </p:ext>
            </p:extLst>
          </p:nvPr>
        </p:nvGraphicFramePr>
        <p:xfrm>
          <a:off x="4498975" y="4725988"/>
          <a:ext cx="36544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342720" progId="Equation.DSMT4">
                  <p:embed/>
                </p:oleObj>
              </mc:Choice>
              <mc:Fallback>
                <p:oleObj name="Equation" r:id="rId10" imgW="1269720" imgH="342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8975" y="4725988"/>
                        <a:ext cx="3654425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7B75949-833F-4BDE-2B7A-8EF5318D8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44558"/>
              </p:ext>
            </p:extLst>
          </p:nvPr>
        </p:nvGraphicFramePr>
        <p:xfrm>
          <a:off x="1911350" y="5902519"/>
          <a:ext cx="10604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177480" progId="Equation.DSMT4">
                  <p:embed/>
                </p:oleObj>
              </mc:Choice>
              <mc:Fallback>
                <p:oleObj name="Equation" r:id="rId12" imgW="3682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11350" y="5902519"/>
                        <a:ext cx="106045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3CC7C7-701C-A59A-DC41-F038FA823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30342"/>
              </p:ext>
            </p:extLst>
          </p:nvPr>
        </p:nvGraphicFramePr>
        <p:xfrm>
          <a:off x="2631787" y="6291263"/>
          <a:ext cx="50085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39880" imgH="431640" progId="Equation.DSMT4">
                  <p:embed/>
                </p:oleObj>
              </mc:Choice>
              <mc:Fallback>
                <p:oleObj name="Equation" r:id="rId14" imgW="173988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7B75949-833F-4BDE-2B7A-8EF5318D8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31787" y="6291263"/>
                        <a:ext cx="5008563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94F7D66-864D-6F1F-FE69-F7C7B31DC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09937"/>
              </p:ext>
            </p:extLst>
          </p:nvPr>
        </p:nvGraphicFramePr>
        <p:xfrm>
          <a:off x="10693132" y="3307973"/>
          <a:ext cx="3873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46040" imgH="203040" progId="Equation.DSMT4">
                  <p:embed/>
                </p:oleObj>
              </mc:Choice>
              <mc:Fallback>
                <p:oleObj name="Equation" r:id="rId16" imgW="13460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1688F7E-0294-A20C-0297-13FA75C45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93132" y="3307973"/>
                        <a:ext cx="3873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EB8D78-EA0C-23BE-4EA7-75FAF9B7B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77210"/>
              </p:ext>
            </p:extLst>
          </p:nvPr>
        </p:nvGraphicFramePr>
        <p:xfrm>
          <a:off x="10894009" y="3914775"/>
          <a:ext cx="4129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34960" imgH="203040" progId="Equation.DSMT4">
                  <p:embed/>
                </p:oleObj>
              </mc:Choice>
              <mc:Fallback>
                <p:oleObj name="Equation" r:id="rId18" imgW="14349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D6F8C21-2498-07F7-136E-31288EB1C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894009" y="3914775"/>
                        <a:ext cx="4129088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6AD39D-D136-5D7A-1D8B-4747A9585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886955"/>
              </p:ext>
            </p:extLst>
          </p:nvPr>
        </p:nvGraphicFramePr>
        <p:xfrm>
          <a:off x="10801335" y="5219709"/>
          <a:ext cx="63214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97080" imgH="279360" progId="Equation.DSMT4">
                  <p:embed/>
                </p:oleObj>
              </mc:Choice>
              <mc:Fallback>
                <p:oleObj name="Equation" r:id="rId20" imgW="21970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801335" y="5219709"/>
                        <a:ext cx="632142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7D9979D-6100-1912-CBE2-29E16797C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95206"/>
              </p:ext>
            </p:extLst>
          </p:nvPr>
        </p:nvGraphicFramePr>
        <p:xfrm>
          <a:off x="10819102" y="4541156"/>
          <a:ext cx="2301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3BB01A-2CA7-0E48-7EE8-A3C8EE36E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19102" y="4541156"/>
                        <a:ext cx="23018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F02D242-6408-CC96-8576-1FD8C211D324}"/>
              </a:ext>
            </a:extLst>
          </p:cNvPr>
          <p:cNvGrpSpPr/>
          <p:nvPr/>
        </p:nvGrpSpPr>
        <p:grpSpPr>
          <a:xfrm>
            <a:off x="10290012" y="6452892"/>
            <a:ext cx="8420693" cy="677108"/>
            <a:chOff x="10290012" y="6452892"/>
            <a:chExt cx="8420693" cy="6771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BD1FE1-38DF-8DB0-F920-6AA5A618F596}"/>
                </a:ext>
              </a:extLst>
            </p:cNvPr>
            <p:cNvSpPr txBox="1"/>
            <p:nvPr/>
          </p:nvSpPr>
          <p:spPr>
            <a:xfrm>
              <a:off x="10290012" y="6452892"/>
              <a:ext cx="84206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Vì </a:t>
              </a:r>
              <a:r>
                <a:rPr lang="en-US" sz="3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         </a:t>
              </a:r>
              <a:r>
                <a:rPr lang="vi-VN" sz="38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nên phương trình vô nghiệm.</a:t>
              </a:r>
              <a:endParaRPr lang="en-US" sz="3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CC0C207C-91BE-EAC9-FBC3-FFEC53EA88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535121"/>
                </p:ext>
              </p:extLst>
            </p:nvPr>
          </p:nvGraphicFramePr>
          <p:xfrm>
            <a:off x="10865478" y="6503987"/>
            <a:ext cx="1060450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68280" imgH="177480" progId="Equation.DSMT4">
                    <p:embed/>
                  </p:oleObj>
                </mc:Choice>
                <mc:Fallback>
                  <p:oleObj name="Equation" r:id="rId22" imgW="368280" imgH="1774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27B75949-833F-4BDE-2B7A-8EF5318D8C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865478" y="6503987"/>
                          <a:ext cx="1060450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980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Text Box 22">
            <a:extLst>
              <a:ext uri="{FF2B5EF4-FFF2-40B4-BE49-F238E27FC236}">
                <a16:creationId xmlns:a16="http://schemas.microsoft.com/office/drawing/2014/main" id="{E79F30A3-6AF1-DB29-76D0-10A0A0EE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0" y="8305801"/>
            <a:ext cx="8001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id="{8140FE19-0D65-A043-5669-C0C6613E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6419851"/>
            <a:ext cx="1114049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h­ương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E8FC2D21-2415-6FE0-C8DD-5364D77E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8077201"/>
            <a:ext cx="8001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6" name="Object 26">
            <a:extLst>
              <a:ext uri="{FF2B5EF4-FFF2-40B4-BE49-F238E27FC236}">
                <a16:creationId xmlns:a16="http://schemas.microsoft.com/office/drawing/2014/main" id="{B266CDB1-D274-4D2A-920C-BCE72C032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59667"/>
              </p:ext>
            </p:extLst>
          </p:nvPr>
        </p:nvGraphicFramePr>
        <p:xfrm>
          <a:off x="7886700" y="7272338"/>
          <a:ext cx="30289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20506" name="Object 26">
                        <a:extLst>
                          <a:ext uri="{FF2B5EF4-FFF2-40B4-BE49-F238E27FC236}">
                            <a16:creationId xmlns:a16="http://schemas.microsoft.com/office/drawing/2014/main" id="{B266CDB1-D274-4D2A-920C-BCE72C032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7272338"/>
                        <a:ext cx="302895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27">
            <a:extLst>
              <a:ext uri="{FF2B5EF4-FFF2-40B4-BE49-F238E27FC236}">
                <a16:creationId xmlns:a16="http://schemas.microsoft.com/office/drawing/2014/main" id="{67AE986F-A10F-3591-7941-B4EA1FFC6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12495"/>
              </p:ext>
            </p:extLst>
          </p:nvPr>
        </p:nvGraphicFramePr>
        <p:xfrm>
          <a:off x="10956925" y="7391400"/>
          <a:ext cx="47180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431640" progId="Equation.DSMT4">
                  <p:embed/>
                </p:oleObj>
              </mc:Choice>
              <mc:Fallback>
                <p:oleObj name="Equation" r:id="rId4" imgW="1612800" imgH="431640" progId="Equation.DSMT4">
                  <p:embed/>
                  <p:pic>
                    <p:nvPicPr>
                      <p:cNvPr id="20507" name="Object 27">
                        <a:extLst>
                          <a:ext uri="{FF2B5EF4-FFF2-40B4-BE49-F238E27FC236}">
                            <a16:creationId xmlns:a16="http://schemas.microsoft.com/office/drawing/2014/main" id="{67AE986F-A10F-3591-7941-B4EA1FFC6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6925" y="7391400"/>
                        <a:ext cx="471805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>
            <a:extLst>
              <a:ext uri="{FF2B5EF4-FFF2-40B4-BE49-F238E27FC236}">
                <a16:creationId xmlns:a16="http://schemas.microsoft.com/office/drawing/2014/main" id="{B83AA351-B012-4A6A-A6A4-BF90B0AE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673" y="2841781"/>
            <a:ext cx="59384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9" name="Object 29">
            <a:extLst>
              <a:ext uri="{FF2B5EF4-FFF2-40B4-BE49-F238E27FC236}">
                <a16:creationId xmlns:a16="http://schemas.microsoft.com/office/drawing/2014/main" id="{35E2D968-35E4-7DD6-D3C2-35E881A07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90101"/>
              </p:ext>
            </p:extLst>
          </p:nvPr>
        </p:nvGraphicFramePr>
        <p:xfrm>
          <a:off x="10948988" y="8985250"/>
          <a:ext cx="51720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20509" name="Object 29">
                        <a:extLst>
                          <a:ext uri="{FF2B5EF4-FFF2-40B4-BE49-F238E27FC236}">
                            <a16:creationId xmlns:a16="http://schemas.microsoft.com/office/drawing/2014/main" id="{35E2D968-35E4-7DD6-D3C2-35E881A07C23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988" y="8985250"/>
                        <a:ext cx="517207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8" name="Object 28">
            <a:extLst>
              <a:ext uri="{FF2B5EF4-FFF2-40B4-BE49-F238E27FC236}">
                <a16:creationId xmlns:a16="http://schemas.microsoft.com/office/drawing/2014/main" id="{ED2AF6A1-DCE5-3833-C88F-856CEAAAF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86541"/>
              </p:ext>
            </p:extLst>
          </p:nvPr>
        </p:nvGraphicFramePr>
        <p:xfrm>
          <a:off x="8001001" y="8872538"/>
          <a:ext cx="3071813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20508" name="Object 28">
                        <a:extLst>
                          <a:ext uri="{FF2B5EF4-FFF2-40B4-BE49-F238E27FC236}">
                            <a16:creationId xmlns:a16="http://schemas.microsoft.com/office/drawing/2014/main" id="{ED2AF6A1-DCE5-3833-C88F-856CEAAAF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8872538"/>
                        <a:ext cx="3071813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E7AFFD9-7BBC-E80E-24FB-28A1D9528EE7}"/>
              </a:ext>
            </a:extLst>
          </p:cNvPr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93CAA2BF-CA4B-A6D5-6133-88A4F484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2" y="2213520"/>
            <a:ext cx="11140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0900DA-A439-6EBB-96A1-B5887CF80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166406"/>
              </p:ext>
            </p:extLst>
          </p:nvPr>
        </p:nvGraphicFramePr>
        <p:xfrm>
          <a:off x="13027519" y="2805068"/>
          <a:ext cx="2743200" cy="66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177480" progId="Equation.DSMT4">
                  <p:embed/>
                </p:oleObj>
              </mc:Choice>
              <mc:Fallback>
                <p:oleObj name="Equation" r:id="rId10" imgW="8888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0900DA-A439-6EBB-96A1-B5887CF80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7519" y="2805068"/>
                        <a:ext cx="2743200" cy="662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">
            <a:extLst>
              <a:ext uri="{FF2B5EF4-FFF2-40B4-BE49-F238E27FC236}">
                <a16:creationId xmlns:a16="http://schemas.microsoft.com/office/drawing/2014/main" id="{337D5009-9B34-8DEF-2A65-1007141A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085AD08-DAAA-1041-FBAA-47F52281565C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2545DC6-7B8B-06B6-537B-0C61DA6D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29C6FCE6-5CCB-9847-DA93-89ACAB141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id="{0BC5E131-62D2-2F62-C5EE-E5E7D2BD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10" name="Picture 80">
            <a:extLst>
              <a:ext uri="{FF2B5EF4-FFF2-40B4-BE49-F238E27FC236}">
                <a16:creationId xmlns:a16="http://schemas.microsoft.com/office/drawing/2014/main" id="{164560FA-CA02-C593-1A78-6273BD70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6C9BD8-0FCA-9DDD-5EE1-B060948B707A}"/>
              </a:ext>
            </a:extLst>
          </p:cNvPr>
          <p:cNvSpPr/>
          <p:nvPr/>
        </p:nvSpPr>
        <p:spPr>
          <a:xfrm>
            <a:off x="8090841" y="3436088"/>
            <a:ext cx="1281760" cy="1114425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1A48-64B7-F701-2AE9-0F3BF1C72C05}"/>
              </a:ext>
            </a:extLst>
          </p:cNvPr>
          <p:cNvSpPr/>
          <p:nvPr/>
        </p:nvSpPr>
        <p:spPr>
          <a:xfrm>
            <a:off x="11305645" y="3460708"/>
            <a:ext cx="1522843" cy="1081449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id="{74D98033-80FD-8264-3FA9-C8357D34229C}"/>
              </a:ext>
            </a:extLst>
          </p:cNvPr>
          <p:cNvSpPr/>
          <p:nvPr/>
        </p:nvSpPr>
        <p:spPr>
          <a:xfrm>
            <a:off x="12959423" y="3924590"/>
            <a:ext cx="2054630" cy="93926"/>
          </a:xfrm>
          <a:prstGeom prst="rightArrow">
            <a:avLst/>
          </a:prstGeom>
          <a:solidFill>
            <a:srgbClr val="FFFF00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E6828F-DCDB-BF85-B4D9-A239ABACA133}"/>
              </a:ext>
            </a:extLst>
          </p:cNvPr>
          <p:cNvCxnSpPr>
            <a:cxnSpLocks/>
          </p:cNvCxnSpPr>
          <p:nvPr/>
        </p:nvCxnSpPr>
        <p:spPr>
          <a:xfrm>
            <a:off x="7000875" y="3028951"/>
            <a:ext cx="0" cy="6781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EEF0F8-9A69-E9D7-FD61-E25491C22461}"/>
              </a:ext>
            </a:extLst>
          </p:cNvPr>
          <p:cNvSpPr txBox="1"/>
          <p:nvPr/>
        </p:nvSpPr>
        <p:spPr>
          <a:xfrm>
            <a:off x="910394" y="3268885"/>
            <a:ext cx="27667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ý. </a:t>
            </a:r>
            <a:endParaRPr 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44D34-12FB-24A2-3942-E24BC30232A8}"/>
              </a:ext>
            </a:extLst>
          </p:cNvPr>
          <p:cNvSpPr txBox="1"/>
          <p:nvPr/>
        </p:nvSpPr>
        <p:spPr>
          <a:xfrm>
            <a:off x="99900" y="3967610"/>
            <a:ext cx="69105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phương trình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a và c trái dấu, 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phương trình có hai nghiệm phân biệt.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D087D72-1BB5-50AD-17A5-01F7DCD6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8509"/>
              </p:ext>
            </p:extLst>
          </p:nvPr>
        </p:nvGraphicFramePr>
        <p:xfrm>
          <a:off x="3677801" y="3966313"/>
          <a:ext cx="312964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177480" progId="Equation.DSMT4">
                  <p:embed/>
                </p:oleObj>
              </mc:Choice>
              <mc:Fallback>
                <p:oleObj name="Equation" r:id="rId13" imgW="952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77801" y="3966313"/>
                        <a:ext cx="312964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B2A2413-BE35-41D2-D484-E0D89E3D5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61389"/>
              </p:ext>
            </p:extLst>
          </p:nvPr>
        </p:nvGraphicFramePr>
        <p:xfrm>
          <a:off x="401638" y="4502150"/>
          <a:ext cx="14065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203040" progId="Equation.DSMT4">
                  <p:embed/>
                </p:oleObj>
              </mc:Choice>
              <mc:Fallback>
                <p:oleObj name="Equation" r:id="rId15" imgW="4572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0900DA-A439-6EBB-96A1-B5887CF80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502150"/>
                        <a:ext cx="14065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1164F00-2E6B-E74A-84C4-B0669205B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798297"/>
              </p:ext>
            </p:extLst>
          </p:nvPr>
        </p:nvGraphicFramePr>
        <p:xfrm>
          <a:off x="1329269" y="5081430"/>
          <a:ext cx="13668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177480" progId="Equation.DSMT4">
                  <p:embed/>
                </p:oleObj>
              </mc:Choice>
              <mc:Fallback>
                <p:oleObj name="Equation" r:id="rId17" imgW="4442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B2A2413-BE35-41D2-D484-E0D89E3D5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69" y="5081430"/>
                        <a:ext cx="13668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A7B859D-4CC6-CCA3-5419-89A1FF7F0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708472"/>
              </p:ext>
            </p:extLst>
          </p:nvPr>
        </p:nvGraphicFramePr>
        <p:xfrm>
          <a:off x="8320385" y="4488841"/>
          <a:ext cx="23034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302933" imgH="634148" progId="Equation.DSMT4">
                  <p:embed/>
                </p:oleObj>
              </mc:Choice>
              <mc:Fallback>
                <p:oleObj name="Equation" r:id="rId19" imgW="2302933" imgH="6341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20385" y="4488841"/>
                        <a:ext cx="2303463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8B0DBCA-2B55-3181-5D40-443D13A0B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00105"/>
              </p:ext>
            </p:extLst>
          </p:nvPr>
        </p:nvGraphicFramePr>
        <p:xfrm>
          <a:off x="14991556" y="3580102"/>
          <a:ext cx="13668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177480" progId="Equation.DSMT4">
                  <p:embed/>
                </p:oleObj>
              </mc:Choice>
              <mc:Fallback>
                <p:oleObj name="Equation" r:id="rId17" imgW="44424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1164F00-2E6B-E74A-84C4-B0669205B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1556" y="3580102"/>
                        <a:ext cx="13668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7E39B5-240B-EE52-450E-81B267089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06146"/>
              </p:ext>
            </p:extLst>
          </p:nvPr>
        </p:nvGraphicFramePr>
        <p:xfrm>
          <a:off x="8081316" y="3673374"/>
          <a:ext cx="4878108" cy="6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98320" imgH="203040" progId="Equation.DSMT4">
                  <p:embed/>
                </p:oleObj>
              </mc:Choice>
              <mc:Fallback>
                <p:oleObj name="Equation" r:id="rId21" imgW="1498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81316" y="3673374"/>
                        <a:ext cx="4878108" cy="67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>
            <a:extLst>
              <a:ext uri="{FF2B5EF4-FFF2-40B4-BE49-F238E27FC236}">
                <a16:creationId xmlns:a16="http://schemas.microsoft.com/office/drawing/2014/main" id="{85B8FDF4-9975-4C6A-3A07-DB6F4F846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61881"/>
              </p:ext>
            </p:extLst>
          </p:nvPr>
        </p:nvGraphicFramePr>
        <p:xfrm>
          <a:off x="8661497" y="5065195"/>
          <a:ext cx="3906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30040" imgH="279360" progId="Equation.DSMT4">
                  <p:embed/>
                </p:oleObj>
              </mc:Choice>
              <mc:Fallback>
                <p:oleObj name="Equation" r:id="rId23" imgW="1130040" imgH="279360" progId="Equation.DSMT4">
                  <p:embed/>
                  <p:pic>
                    <p:nvPicPr>
                      <p:cNvPr id="15" name="Object 26">
                        <a:extLst>
                          <a:ext uri="{FF2B5EF4-FFF2-40B4-BE49-F238E27FC236}">
                            <a16:creationId xmlns:a16="http://schemas.microsoft.com/office/drawing/2014/main" id="{98ED0907-BA9B-2289-F177-B19A20212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497" y="5065195"/>
                        <a:ext cx="39068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6">
            <a:extLst>
              <a:ext uri="{FF2B5EF4-FFF2-40B4-BE49-F238E27FC236}">
                <a16:creationId xmlns:a16="http://schemas.microsoft.com/office/drawing/2014/main" id="{3ACD7235-C626-4F13-61BC-666C60135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08502"/>
              </p:ext>
            </p:extLst>
          </p:nvPr>
        </p:nvGraphicFramePr>
        <p:xfrm>
          <a:off x="8635130" y="5889247"/>
          <a:ext cx="386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17440" imgH="177480" progId="Equation.DSMT4">
                  <p:embed/>
                </p:oleObj>
              </mc:Choice>
              <mc:Fallback>
                <p:oleObj name="Equation" r:id="rId25" imgW="1117440" imgH="177480" progId="Equation.DSMT4">
                  <p:embed/>
                  <p:pic>
                    <p:nvPicPr>
                      <p:cNvPr id="16" name="Object 26">
                        <a:extLst>
                          <a:ext uri="{FF2B5EF4-FFF2-40B4-BE49-F238E27FC236}">
                            <a16:creationId xmlns:a16="http://schemas.microsoft.com/office/drawing/2014/main" id="{9A689533-A734-3686-A67B-5B1C5E4AC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130" y="5889247"/>
                        <a:ext cx="38639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5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12" grpId="0" animBg="1"/>
      <p:bldP spid="13" grpId="0" animBg="1"/>
      <p:bldP spid="14" grpId="0" animBg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6" y="0"/>
            <a:ext cx="174879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28689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14402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09700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995364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4DD460E7-9822-9F4D-2700-312AA52D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49" y="93768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F50359-52B5-CABF-A11C-0A5B4C5F06C9}"/>
              </a:ext>
            </a:extLst>
          </p:cNvPr>
          <p:cNvSpPr txBox="1"/>
          <p:nvPr/>
        </p:nvSpPr>
        <p:spPr>
          <a:xfrm>
            <a:off x="599551" y="3023066"/>
            <a:ext cx="17145001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3800" b="1" dirty="0">
                <a:latin typeface="+mj-lt"/>
              </a:rPr>
              <a:t>Ví dụ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vi-VN" sz="3800" b="1" dirty="0">
                <a:latin typeface="+mj-lt"/>
              </a:rPr>
              <a:t> phương trình</a:t>
            </a:r>
            <a:r>
              <a:rPr lang="en-US" sz="3800" b="1" dirty="0">
                <a:latin typeface="+mj-lt"/>
              </a:rPr>
              <a:t>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14790-BAB4-09EE-2244-B3AC5BBAEAC1}"/>
              </a:ext>
            </a:extLst>
          </p:cNvPr>
          <p:cNvSpPr txBox="1"/>
          <p:nvPr/>
        </p:nvSpPr>
        <p:spPr>
          <a:xfrm>
            <a:off x="1366198" y="5189540"/>
            <a:ext cx="43719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latin typeface="+mj-lt"/>
                <a:cs typeface="Times New Roman" panose="02020603050405020304" pitchFamily="18" charset="0"/>
              </a:rPr>
              <a:t>Ta có </a:t>
            </a:r>
            <a:endParaRPr lang="en-US" sz="3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3EB9E-882C-A51D-C8BE-A56DD9A27117}"/>
              </a:ext>
            </a:extLst>
          </p:cNvPr>
          <p:cNvSpPr txBox="1"/>
          <p:nvPr/>
        </p:nvSpPr>
        <p:spPr>
          <a:xfrm>
            <a:off x="1214439" y="6196893"/>
            <a:ext cx="8961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AE3615D-3680-537A-3A46-ACFA931D8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40264"/>
              </p:ext>
            </p:extLst>
          </p:nvPr>
        </p:nvGraphicFramePr>
        <p:xfrm>
          <a:off x="2800815" y="3891200"/>
          <a:ext cx="4570667" cy="60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177480" progId="Equation.DSMT4">
                  <p:embed/>
                </p:oleObj>
              </mc:Choice>
              <mc:Fallback>
                <p:oleObj name="Equation" r:id="rId4" imgW="1346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0815" y="3891200"/>
                        <a:ext cx="4570667" cy="60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C1425EA-F082-A032-BFC4-8454B5F9B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09108"/>
              </p:ext>
            </p:extLst>
          </p:nvPr>
        </p:nvGraphicFramePr>
        <p:xfrm>
          <a:off x="2765503" y="4690993"/>
          <a:ext cx="53467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457200" progId="Equation.DSMT4">
                  <p:embed/>
                </p:oleObj>
              </mc:Choice>
              <mc:Fallback>
                <p:oleObj name="Equation" r:id="rId6" imgW="157464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AE3615D-3680-537A-3A46-ACFA931D8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5503" y="4690993"/>
                        <a:ext cx="5346700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28A88CFB-151D-4AE5-4AC4-266EE744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22" y="2213520"/>
            <a:ext cx="111404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5349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53242" y="1992085"/>
            <a:ext cx="6498772" cy="619941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440073" y="3019926"/>
            <a:ext cx="61896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9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9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89586"/>
            <a:ext cx="952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3387" y="-17220"/>
            <a:ext cx="18288000" cy="9994812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3390901" y="0"/>
            <a:ext cx="1543049" cy="123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6736978" y="6375867"/>
            <a:ext cx="1387472" cy="102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6496386"/>
            <a:ext cx="3019322" cy="3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505"/>
            <a:ext cx="1210236" cy="13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967" y="7226794"/>
            <a:ext cx="1316723" cy="13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82" y="8135757"/>
            <a:ext cx="1197419" cy="19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8446" y="6229549"/>
            <a:ext cx="1085607" cy="12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96" y="8133686"/>
            <a:ext cx="756084" cy="18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66" y="4607887"/>
            <a:ext cx="1241361" cy="18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5048250" y="3810001"/>
            <a:ext cx="1485900" cy="1119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10020300" y="2552701"/>
            <a:ext cx="1543050" cy="1159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960" y="7373046"/>
            <a:ext cx="2581835" cy="29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1171194" y="3807036"/>
            <a:ext cx="1066800" cy="106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63" y="1212817"/>
            <a:ext cx="1534986" cy="136443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57" y="7571426"/>
            <a:ext cx="1534986" cy="1364432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21" y="2498708"/>
            <a:ext cx="1534986" cy="1364432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84" y="3810001"/>
            <a:ext cx="1534986" cy="136443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90" y="6053438"/>
            <a:ext cx="1534986" cy="1364432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456" y="1266541"/>
            <a:ext cx="1534986" cy="1364432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21" y="4976057"/>
            <a:ext cx="1534986" cy="1364432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9" y="4865117"/>
            <a:ext cx="1534986" cy="1364432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61" y="2331269"/>
            <a:ext cx="1534986" cy="1364432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614" y="4841615"/>
            <a:ext cx="1534986" cy="1364432"/>
          </a:xfrm>
          <a:prstGeom prst="rect">
            <a:avLst/>
          </a:prstGeom>
        </p:spPr>
      </p:pic>
      <p:sp>
        <p:nvSpPr>
          <p:cNvPr id="3" name="Action Button: Go Home 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DA5C82C9-DC93-F5A7-9C26-7E162BD1C0C8}"/>
              </a:ext>
            </a:extLst>
          </p:cNvPr>
          <p:cNvSpPr/>
          <p:nvPr/>
        </p:nvSpPr>
        <p:spPr>
          <a:xfrm>
            <a:off x="16830676" y="8745455"/>
            <a:ext cx="1154495" cy="12321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shreg.wav"/>
          </p:stSnd>
        </p:sndAc>
      </p:transition>
    </mc:Choice>
    <mc:Fallback xmlns="">
      <p:transition spd="slow">
        <p:sndAc>
          <p:stSnd>
            <p:snd r:embed="rId2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1 -0.00185 C 0.20911 -0.02269 0.27526 -0.04282 0.30052 -0.00486 C 0.32604 0.0331 0.31041 0.13079 0.29505 0.22847 " pathEditMode="relative" rAng="0" ptsTypes="AAA">
                                      <p:cBhvr>
                                        <p:cTn id="32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0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04 0.2294 C 0.67344 0.19491 0.74245 0.15926 0.76511 0.23611 C 0.78854 0.3125 0.76602 0.49977 0.74362 0.68796 " pathEditMode="relative" rAng="5760000" ptsTypes="AAA">
                                      <p:cBhvr>
                                        <p:cTn id="7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200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audio>
              <p:cMediaNode numSld="1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525" y="-3175953"/>
            <a:ext cx="21031200" cy="58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972" y="6786563"/>
            <a:ext cx="3275010" cy="37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72600" y="8946904"/>
            <a:ext cx="1329938" cy="11458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033" y="8549509"/>
            <a:ext cx="7277821" cy="1544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779" y="4937352"/>
            <a:ext cx="1329938" cy="12128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0221" y="4804885"/>
            <a:ext cx="7219829" cy="1544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3331" y="6975644"/>
            <a:ext cx="1329938" cy="114583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6341" y="6649523"/>
            <a:ext cx="7277820" cy="1544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8457656" y="3281096"/>
            <a:ext cx="140210" cy="134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8434532" y="3285859"/>
            <a:ext cx="81536" cy="1349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96362" y="3623492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90854" y="2706470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47378" y="6386029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5607480" y="7028261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51335" y="6245885"/>
            <a:ext cx="890244" cy="777396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292231" y="2919578"/>
            <a:ext cx="7277820" cy="1483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2" name="Oval 161"/>
          <p:cNvSpPr/>
          <p:nvPr/>
        </p:nvSpPr>
        <p:spPr>
          <a:xfrm>
            <a:off x="569761" y="3123033"/>
            <a:ext cx="1335539" cy="12115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B86340-59B2-4C2F-A4BF-97EE7295D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47208"/>
              </p:ext>
            </p:extLst>
          </p:nvPr>
        </p:nvGraphicFramePr>
        <p:xfrm>
          <a:off x="2524125" y="3205163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177480" progId="Equation.DSMT4">
                  <p:embed/>
                </p:oleObj>
              </mc:Choice>
              <mc:Fallback>
                <p:oleObj name="Equation" r:id="rId10" imgW="3682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AB86340-59B2-4C2F-A4BF-97EE7295D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3205163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51E9586E-E8EC-BE82-9D4D-901B8C050E33}"/>
              </a:ext>
            </a:extLst>
          </p:cNvPr>
          <p:cNvGrpSpPr/>
          <p:nvPr/>
        </p:nvGrpSpPr>
        <p:grpSpPr>
          <a:xfrm>
            <a:off x="142729" y="564276"/>
            <a:ext cx="17561218" cy="1184968"/>
            <a:chOff x="142729" y="564276"/>
            <a:chExt cx="17561218" cy="1184968"/>
          </a:xfrm>
        </p:grpSpPr>
        <p:sp>
          <p:nvSpPr>
            <p:cNvPr id="3" name="TextBox 2"/>
            <p:cNvSpPr txBox="1"/>
            <p:nvPr/>
          </p:nvSpPr>
          <p:spPr>
            <a:xfrm>
              <a:off x="142729" y="584517"/>
              <a:ext cx="17561218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5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8A9CB99B-DAED-16ED-B151-8E4EE3C7B6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30274"/>
                </p:ext>
              </p:extLst>
            </p:nvPr>
          </p:nvGraphicFramePr>
          <p:xfrm>
            <a:off x="6648814" y="564276"/>
            <a:ext cx="6811504" cy="1184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52480" imgH="304560" progId="Equation.DSMT4">
                    <p:embed/>
                  </p:oleObj>
                </mc:Choice>
                <mc:Fallback>
                  <p:oleObj name="Equation" r:id="rId12" imgW="17524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48814" y="564276"/>
                          <a:ext cx="6811504" cy="11849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5334484-7917-39D4-1701-788F2D37B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09111"/>
              </p:ext>
            </p:extLst>
          </p:nvPr>
        </p:nvGraphicFramePr>
        <p:xfrm>
          <a:off x="2524125" y="4782236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AB86340-59B2-4C2F-A4BF-97EE7295D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4782236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BA68CDE-4A90-C3C8-DEEF-5DDAE6E60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484298"/>
              </p:ext>
            </p:extLst>
          </p:nvPr>
        </p:nvGraphicFramePr>
        <p:xfrm>
          <a:off x="2584208" y="8937164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177480" progId="Equation.DSMT4">
                  <p:embed/>
                </p:oleObj>
              </mc:Choice>
              <mc:Fallback>
                <p:oleObj name="Equation" r:id="rId16" imgW="3682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5334484-7917-39D4-1701-788F2D37B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208" y="8937164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ED3FB07-06D2-AE05-9BCF-45B1ABBE8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00127"/>
              </p:ext>
            </p:extLst>
          </p:nvPr>
        </p:nvGraphicFramePr>
        <p:xfrm>
          <a:off x="2573057" y="7053543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177480" progId="Equation.DSMT4">
                  <p:embed/>
                </p:oleObj>
              </mc:Choice>
              <mc:Fallback>
                <p:oleObj name="Equation" r:id="rId18" imgW="3682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BA68CDE-4A90-C3C8-DEEF-5DDAE6E60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057" y="7053543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3319129"/>
            <a:ext cx="20421600" cy="5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90" y="6127884"/>
            <a:ext cx="3947628" cy="45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8926" y="2805296"/>
            <a:ext cx="1296318" cy="12265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3198" y="2443986"/>
            <a:ext cx="7803285" cy="17224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8015" y="4703894"/>
            <a:ext cx="1210236" cy="11523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6598" y="4368009"/>
            <a:ext cx="7879885" cy="1824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415" y="6737992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9923" y="6365278"/>
            <a:ext cx="7858877" cy="1749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68750" y="4005653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31191" y="3097976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19766" y="6768190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5679868" y="7410422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23724" y="6628046"/>
            <a:ext cx="890244" cy="777396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59876" y="8660146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89088" y="8287752"/>
            <a:ext cx="7858877" cy="1888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4A6188-7FAE-971D-93C0-8851C9F18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27843"/>
              </p:ext>
            </p:extLst>
          </p:nvPr>
        </p:nvGraphicFramePr>
        <p:xfrm>
          <a:off x="2382838" y="6372225"/>
          <a:ext cx="3600186" cy="153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457200" progId="Equation.DSMT4">
                  <p:embed/>
                </p:oleObj>
              </mc:Choice>
              <mc:Fallback>
                <p:oleObj name="Equation" r:id="rId9" imgW="107928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84A6188-7FAE-971D-93C0-8851C9F18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82838" y="6372225"/>
                        <a:ext cx="3600186" cy="153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058C757-47B0-4157-217D-4DDFDA2361ED}"/>
              </a:ext>
            </a:extLst>
          </p:cNvPr>
          <p:cNvGrpSpPr/>
          <p:nvPr/>
        </p:nvGrpSpPr>
        <p:grpSpPr>
          <a:xfrm>
            <a:off x="95449" y="193195"/>
            <a:ext cx="17655794" cy="1846652"/>
            <a:chOff x="95449" y="193195"/>
            <a:chExt cx="17655794" cy="1846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AA64F2-91F8-20DF-9B3F-1AC05428E2DC}"/>
                </a:ext>
              </a:extLst>
            </p:cNvPr>
            <p:cNvSpPr txBox="1"/>
            <p:nvPr/>
          </p:nvSpPr>
          <p:spPr>
            <a:xfrm>
              <a:off x="95449" y="254743"/>
              <a:ext cx="17655794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</a:t>
              </a:r>
            </a:p>
            <a:p>
              <a:pPr algn="ctr"/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5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                      </a:t>
              </a:r>
              <a:endParaRPr lang="en-US" sz="5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EE2EB9EF-4981-199F-7A0B-3EACB36C3C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7458268"/>
                </p:ext>
              </p:extLst>
            </p:nvPr>
          </p:nvGraphicFramePr>
          <p:xfrm>
            <a:off x="6435231" y="193195"/>
            <a:ext cx="6811504" cy="1184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752480" imgH="304560" progId="Equation.DSMT4">
                    <p:embed/>
                  </p:oleObj>
                </mc:Choice>
                <mc:Fallback>
                  <p:oleObj name="Equation" r:id="rId11" imgW="1752480" imgH="30456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8A9CB99B-DAED-16ED-B151-8E4EE3C7B6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35231" y="193195"/>
                          <a:ext cx="6811504" cy="11849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B6AB321-B00C-0A9B-6FCF-A13AFA36D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19914"/>
              </p:ext>
            </p:extLst>
          </p:nvPr>
        </p:nvGraphicFramePr>
        <p:xfrm>
          <a:off x="14048552" y="364350"/>
          <a:ext cx="156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177480" progId="Equation.DSMT4">
                  <p:embed/>
                </p:oleObj>
              </mc:Choice>
              <mc:Fallback>
                <p:oleObj name="Equation" r:id="rId13" imgW="3682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5334484-7917-39D4-1701-788F2D37B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8552" y="364350"/>
                        <a:ext cx="156527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508C29D-6B8F-C8B6-30C3-E96102D60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40115"/>
              </p:ext>
            </p:extLst>
          </p:nvPr>
        </p:nvGraphicFramePr>
        <p:xfrm>
          <a:off x="1655763" y="4389438"/>
          <a:ext cx="337026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482400" progId="Equation.DSMT4">
                  <p:embed/>
                </p:oleObj>
              </mc:Choice>
              <mc:Fallback>
                <p:oleObj name="Equation" r:id="rId15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55763" y="4389438"/>
                        <a:ext cx="3370262" cy="168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9259B29-3848-89EA-4DDE-74778478E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80718"/>
              </p:ext>
            </p:extLst>
          </p:nvPr>
        </p:nvGraphicFramePr>
        <p:xfrm>
          <a:off x="5664200" y="4338638"/>
          <a:ext cx="2998788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482400" progId="Equation.DSMT4">
                  <p:embed/>
                </p:oleObj>
              </mc:Choice>
              <mc:Fallback>
                <p:oleObj name="Equation" r:id="rId17" imgW="876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64200" y="4338638"/>
                        <a:ext cx="2998788" cy="164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76CA15-E1BD-0565-E050-91BBCA6DC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97847"/>
              </p:ext>
            </p:extLst>
          </p:nvPr>
        </p:nvGraphicFramePr>
        <p:xfrm>
          <a:off x="2043112" y="2586037"/>
          <a:ext cx="3428661" cy="163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15920" imgH="482400" progId="Equation.DSMT4">
                  <p:embed/>
                </p:oleObj>
              </mc:Choice>
              <mc:Fallback>
                <p:oleObj name="Equation" r:id="rId19" imgW="101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43112" y="2586037"/>
                        <a:ext cx="3428661" cy="163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02C6A3-2327-4513-3D30-F873EEDC5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28498"/>
              </p:ext>
            </p:extLst>
          </p:nvPr>
        </p:nvGraphicFramePr>
        <p:xfrm>
          <a:off x="5747544" y="2593841"/>
          <a:ext cx="2961882" cy="15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27000" imgH="482400" progId="Equation.DSMT4">
                  <p:embed/>
                </p:oleObj>
              </mc:Choice>
              <mc:Fallback>
                <p:oleObj name="Equation" r:id="rId21" imgW="92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47544" y="2593841"/>
                        <a:ext cx="2961882" cy="154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9EC5460-25CB-52D8-D0D2-F91E6D4D6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191475"/>
              </p:ext>
            </p:extLst>
          </p:nvPr>
        </p:nvGraphicFramePr>
        <p:xfrm>
          <a:off x="1979613" y="8507413"/>
          <a:ext cx="311467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15920" imgH="482400" progId="Equation.DSMT4">
                  <p:embed/>
                </p:oleObj>
              </mc:Choice>
              <mc:Fallback>
                <p:oleObj name="Equation" r:id="rId23" imgW="1015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79613" y="8507413"/>
                        <a:ext cx="3114675" cy="147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38F8ADB-60B4-6EF4-5E1F-547222F66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21214"/>
              </p:ext>
            </p:extLst>
          </p:nvPr>
        </p:nvGraphicFramePr>
        <p:xfrm>
          <a:off x="5837238" y="8556625"/>
          <a:ext cx="26543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27000" imgH="482400" progId="Equation.DSMT4">
                  <p:embed/>
                </p:oleObj>
              </mc:Choice>
              <mc:Fallback>
                <p:oleObj name="Equation" r:id="rId25" imgW="92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837238" y="8556625"/>
                        <a:ext cx="26543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0" y="669963"/>
            <a:ext cx="12453714" cy="777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92261" y="6502092"/>
            <a:ext cx="3667983" cy="4432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77034">
            <a:off x="14244933" y="-218959"/>
            <a:ext cx="2213578" cy="2515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" y="4991100"/>
            <a:ext cx="5874530" cy="902039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3852090" y="1859358"/>
            <a:ext cx="1076226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endParaRPr sz="54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ĐẾN VỚI BÀI HỌC HÔM NAY!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746158"/>
      </p:ext>
    </p:extLst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3785217"/>
            <a:ext cx="20802600" cy="66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90" y="6127884"/>
            <a:ext cx="3947628" cy="45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430925" y="4770375"/>
            <a:ext cx="1530185" cy="15384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043" y="5023217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68858" y="8426777"/>
            <a:ext cx="1530185" cy="15384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01153" y="6551255"/>
            <a:ext cx="1432113" cy="153843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42476" y="5204012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04917" y="4296335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93492" y="7966549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3253594" y="8608781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97450" y="7826405"/>
            <a:ext cx="890244" cy="777396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468858" y="3044677"/>
            <a:ext cx="1530185" cy="15384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7705" y="3171785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33F4E2-C7F1-16C3-064C-E73025E81433}"/>
              </a:ext>
            </a:extLst>
          </p:cNvPr>
          <p:cNvSpPr txBox="1"/>
          <p:nvPr/>
        </p:nvSpPr>
        <p:spPr>
          <a:xfrm>
            <a:off x="70588" y="617666"/>
            <a:ext cx="18217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là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số)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3F21A1-75D0-D32B-5BF6-7A13BD99E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67543"/>
              </p:ext>
            </p:extLst>
          </p:nvPr>
        </p:nvGraphicFramePr>
        <p:xfrm>
          <a:off x="6915150" y="471268"/>
          <a:ext cx="52768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F3F21A1-75D0-D32B-5BF6-7A13BD99E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15150" y="471268"/>
                        <a:ext cx="52768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B096F9A-E9CC-448B-693F-91EE6B6D78A2}"/>
              </a:ext>
            </a:extLst>
          </p:cNvPr>
          <p:cNvSpPr/>
          <p:nvPr/>
        </p:nvSpPr>
        <p:spPr>
          <a:xfrm>
            <a:off x="4498042" y="6844244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0F9AF1-8EBB-DDCF-9A3A-DB32E37404D6}"/>
              </a:ext>
            </a:extLst>
          </p:cNvPr>
          <p:cNvSpPr/>
          <p:nvPr/>
        </p:nvSpPr>
        <p:spPr>
          <a:xfrm>
            <a:off x="4554751" y="8546075"/>
            <a:ext cx="3342938" cy="1370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689821-DC36-F5B0-01A1-A3A0B7F2C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1717"/>
              </p:ext>
            </p:extLst>
          </p:nvPr>
        </p:nvGraphicFramePr>
        <p:xfrm>
          <a:off x="4827424" y="3321663"/>
          <a:ext cx="26035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F3F21A1-75D0-D32B-5BF6-7A13BD99E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7424" y="3321663"/>
                        <a:ext cx="2603500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B46D6F9-DB00-0D7D-4E61-4E08358E8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11437"/>
              </p:ext>
            </p:extLst>
          </p:nvPr>
        </p:nvGraphicFramePr>
        <p:xfrm>
          <a:off x="5099050" y="5197475"/>
          <a:ext cx="21097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9689821-DC36-F5B0-01A1-A3A0B7F2C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99050" y="5197475"/>
                        <a:ext cx="2109788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A1A62D-4AD1-C4AE-B3AA-2BC39B20A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18516"/>
              </p:ext>
            </p:extLst>
          </p:nvPr>
        </p:nvGraphicFramePr>
        <p:xfrm>
          <a:off x="5021263" y="6956425"/>
          <a:ext cx="21828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B46D6F9-DB00-0D7D-4E61-4E08358E8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1263" y="6956425"/>
                        <a:ext cx="2182812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4EFBBA-4F9C-822D-94FA-99F7F2403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40805"/>
              </p:ext>
            </p:extLst>
          </p:nvPr>
        </p:nvGraphicFramePr>
        <p:xfrm>
          <a:off x="5016500" y="8715375"/>
          <a:ext cx="211137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A1A62D-4AD1-C4AE-B3AA-2BC39B20A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16500" y="8715375"/>
                        <a:ext cx="211137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76533"/>
            <a:ext cx="20726400" cy="66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" y="740864"/>
            <a:ext cx="18275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là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số)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-1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pic>
        <p:nvPicPr>
          <p:cNvPr id="6" name="Picture 7" descr="C:\Users\HT\Desktop\Untitled-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90" y="6127884"/>
            <a:ext cx="3947628" cy="45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886369" y="8838802"/>
            <a:ext cx="1296318" cy="12265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2451" y="3199323"/>
            <a:ext cx="1210236" cy="11523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8033" y="2766942"/>
            <a:ext cx="5131749" cy="18186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19885" y="5084803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42476" y="5204012"/>
            <a:ext cx="2515088" cy="20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04917" y="4296335"/>
            <a:ext cx="3526100" cy="3469343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93492" y="7966549"/>
            <a:ext cx="742610" cy="648806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13253594" y="8608781"/>
            <a:ext cx="168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97450" y="7826405"/>
            <a:ext cx="890244" cy="777396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830436" y="6899938"/>
            <a:ext cx="1315368" cy="11740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6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5D18AE-A47F-A2F2-6DFA-399E302245D2}"/>
              </a:ext>
            </a:extLst>
          </p:cNvPr>
          <p:cNvSpPr/>
          <p:nvPr/>
        </p:nvSpPr>
        <p:spPr>
          <a:xfrm>
            <a:off x="4787920" y="4864702"/>
            <a:ext cx="5131749" cy="15621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0669D-60DA-F168-6EA0-C9AFAFA70431}"/>
              </a:ext>
            </a:extLst>
          </p:cNvPr>
          <p:cNvSpPr/>
          <p:nvPr/>
        </p:nvSpPr>
        <p:spPr>
          <a:xfrm>
            <a:off x="4831683" y="6705920"/>
            <a:ext cx="5131750" cy="1562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1F3268-2795-0EA9-8B85-E625206A391F}"/>
              </a:ext>
            </a:extLst>
          </p:cNvPr>
          <p:cNvSpPr/>
          <p:nvPr/>
        </p:nvSpPr>
        <p:spPr>
          <a:xfrm>
            <a:off x="4831682" y="8671003"/>
            <a:ext cx="5131749" cy="1562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B7419DF-32F2-3B7D-0263-A1E09585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80697"/>
              </p:ext>
            </p:extLst>
          </p:nvPr>
        </p:nvGraphicFramePr>
        <p:xfrm>
          <a:off x="6429811" y="616624"/>
          <a:ext cx="60102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203040" progId="Equation.DSMT4">
                  <p:embed/>
                </p:oleObj>
              </mc:Choice>
              <mc:Fallback>
                <p:oleObj name="Equation" r:id="rId9" imgW="1206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9811" y="616624"/>
                        <a:ext cx="601027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C99F4E-9A65-C814-5E8A-6BAF435ED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16191"/>
              </p:ext>
            </p:extLst>
          </p:nvPr>
        </p:nvGraphicFramePr>
        <p:xfrm>
          <a:off x="5649119" y="2736327"/>
          <a:ext cx="2230437" cy="177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49119" y="2736327"/>
                        <a:ext cx="2230437" cy="1772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33D587-7580-BB21-2CCA-D8B763DAA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00862"/>
              </p:ext>
            </p:extLst>
          </p:nvPr>
        </p:nvGraphicFramePr>
        <p:xfrm>
          <a:off x="6064552" y="4746289"/>
          <a:ext cx="18288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BC99F4E-9A65-C814-5E8A-6BAF435ED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64552" y="4746289"/>
                        <a:ext cx="18288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4AAA0AB-2AE2-44FF-728B-C703553E2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44522"/>
              </p:ext>
            </p:extLst>
          </p:nvPr>
        </p:nvGraphicFramePr>
        <p:xfrm>
          <a:off x="5849937" y="8547137"/>
          <a:ext cx="18288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93480" progId="Equation.DSMT4">
                  <p:embed/>
                </p:oleObj>
              </mc:Choice>
              <mc:Fallback>
                <p:oleObj name="Equation" r:id="rId15" imgW="4060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533D587-7580-BB21-2CCA-D8B763DAA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49937" y="8547137"/>
                        <a:ext cx="18288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8CE674B-CA59-C55E-0A1B-BBB6B5E3A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53233"/>
              </p:ext>
            </p:extLst>
          </p:nvPr>
        </p:nvGraphicFramePr>
        <p:xfrm>
          <a:off x="5864527" y="6658452"/>
          <a:ext cx="222885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5000" imgH="393480" progId="Equation.DSMT4">
                  <p:embed/>
                </p:oleObj>
              </mc:Choice>
              <mc:Fallback>
                <p:oleObj name="Equation" r:id="rId17" imgW="4950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4AAA0AB-2AE2-44FF-728B-C703553E2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64527" y="6658452"/>
                        <a:ext cx="222885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9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676400" y="1562100"/>
            <a:ext cx="643890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686800" y="3872998"/>
            <a:ext cx="899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90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450" y="5352174"/>
            <a:ext cx="4640440" cy="44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6" y="0"/>
            <a:ext cx="17602204" cy="800100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1" y="995364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63FB68-EB55-E194-462D-D15B0B8DEF7D}"/>
              </a:ext>
            </a:extLst>
          </p:cNvPr>
          <p:cNvSpPr txBox="1"/>
          <p:nvPr/>
        </p:nvSpPr>
        <p:spPr>
          <a:xfrm>
            <a:off x="5674519" y="1675494"/>
            <a:ext cx="8027190" cy="861774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  <a:endParaRPr lang="en-US" sz="50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85F65D-3420-810B-ECEE-BF4474D05D43}"/>
              </a:ext>
            </a:extLst>
          </p:cNvPr>
          <p:cNvSpPr txBox="1"/>
          <p:nvPr/>
        </p:nvSpPr>
        <p:spPr>
          <a:xfrm>
            <a:off x="685800" y="3200401"/>
            <a:ext cx="8458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5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F35993-A6F2-FB2C-2D8D-0A5C0CE8E345}"/>
              </a:ext>
            </a:extLst>
          </p:cNvPr>
          <p:cNvSpPr txBox="1"/>
          <p:nvPr/>
        </p:nvSpPr>
        <p:spPr>
          <a:xfrm>
            <a:off x="1257302" y="4189393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1,5 </a:t>
            </a:r>
            <a:endParaRPr lang="en-US" sz="50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812CF78-9EA7-6D07-9045-A389EE58E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15966"/>
              </p:ext>
            </p:extLst>
          </p:nvPr>
        </p:nvGraphicFramePr>
        <p:xfrm>
          <a:off x="1030288" y="5484813"/>
          <a:ext cx="39687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228600" progId="Equation.DSMT4">
                  <p:embed/>
                </p:oleObj>
              </mc:Choice>
              <mc:Fallback>
                <p:oleObj name="Equation" r:id="rId2" imgW="12063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812CF78-9EA7-6D07-9045-A389EE58E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0288" y="5484813"/>
                        <a:ext cx="39687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8D15DC46-F658-A009-E260-C0EEB50CD9E3}"/>
              </a:ext>
            </a:extLst>
          </p:cNvPr>
          <p:cNvSpPr txBox="1"/>
          <p:nvPr/>
        </p:nvSpPr>
        <p:spPr>
          <a:xfrm>
            <a:off x="1371602" y="6972301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2,6 </a:t>
            </a:r>
            <a:endParaRPr lang="en-US" sz="50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18C80C20-A211-8374-D978-59CA93991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31180"/>
              </p:ext>
            </p:extLst>
          </p:nvPr>
        </p:nvGraphicFramePr>
        <p:xfrm>
          <a:off x="1470025" y="8551863"/>
          <a:ext cx="42052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41200" progId="Equation.DSMT4">
                  <p:embed/>
                </p:oleObj>
              </mc:Choice>
              <mc:Fallback>
                <p:oleObj name="Equation" r:id="rId4" imgW="1358640" imgH="241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18C80C20-A211-8374-D978-59CA93991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0025" y="8551863"/>
                        <a:ext cx="42052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2290A139-342E-E00F-CFEE-E0D5E317F3ED}"/>
              </a:ext>
            </a:extLst>
          </p:cNvPr>
          <p:cNvSpPr txBox="1"/>
          <p:nvPr/>
        </p:nvSpPr>
        <p:spPr>
          <a:xfrm>
            <a:off x="11018042" y="4036993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3,7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8B23ED-B482-DF29-672D-D52B561163E5}"/>
              </a:ext>
            </a:extLst>
          </p:cNvPr>
          <p:cNvSpPr txBox="1"/>
          <p:nvPr/>
        </p:nvSpPr>
        <p:spPr>
          <a:xfrm>
            <a:off x="10820400" y="7331867"/>
            <a:ext cx="314563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4,8 </a:t>
            </a:r>
            <a:endParaRPr lang="en-US" sz="50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02711DCF-273E-0F3D-0576-08D9085F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472" y="869677"/>
            <a:ext cx="2330728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97E49A3-2822-8D48-61CC-FE3D2BF5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6" y="800100"/>
            <a:ext cx="3592116" cy="762128"/>
          </a:xfrm>
          <a:prstGeom prst="roundRect">
            <a:avLst>
              <a:gd name="adj" fmla="val 50000"/>
            </a:avLst>
          </a:prstGeom>
          <a:solidFill>
            <a:srgbClr val="4FAC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r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E74EB148-6D50-E943-F7E5-0DC1F32CFEA7}"/>
              </a:ext>
            </a:extLst>
          </p:cNvPr>
          <p:cNvSpPr/>
          <p:nvPr/>
        </p:nvSpPr>
        <p:spPr>
          <a:xfrm>
            <a:off x="114300" y="800100"/>
            <a:ext cx="739378" cy="740569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16A3EC8-2E49-E975-D2EC-1CAD9F5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03" y="854869"/>
            <a:ext cx="608410" cy="608410"/>
          </a:xfrm>
          <a:prstGeom prst="ellipse">
            <a:avLst/>
          </a:prstGeom>
          <a:gradFill rotWithShape="0">
            <a:gsLst>
              <a:gs pos="0">
                <a:srgbClr val="4FACFE"/>
              </a:gs>
              <a:gs pos="2486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4289" rIns="342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CDC35565-8C9D-D87F-2CC1-1B5E9B66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09" y="1112253"/>
            <a:ext cx="1900238" cy="40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   </a:t>
            </a:r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id="{58C446F7-7697-81BF-0D04-38CC24ED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31" y="867042"/>
            <a:ext cx="1701404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10" name="Picture 82">
            <a:extLst>
              <a:ext uri="{FF2B5EF4-FFF2-40B4-BE49-F238E27FC236}">
                <a16:creationId xmlns:a16="http://schemas.microsoft.com/office/drawing/2014/main" id="{2AF9F1BD-8526-F4C7-96AB-99DF58B6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" y="766757"/>
            <a:ext cx="570145" cy="6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704C2DE-663E-9A2F-5255-EB390AFE7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57092"/>
              </p:ext>
            </p:extLst>
          </p:nvPr>
        </p:nvGraphicFramePr>
        <p:xfrm>
          <a:off x="10309225" y="5226050"/>
          <a:ext cx="43005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28600" progId="Equation.DSMT4">
                  <p:embed/>
                </p:oleObj>
              </mc:Choice>
              <mc:Fallback>
                <p:oleObj name="Equation" r:id="rId8" imgW="130788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812CF78-9EA7-6D07-9045-A389EE58E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09225" y="5226050"/>
                        <a:ext cx="4300538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B5305FE-A039-449D-A880-792A63143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19875"/>
              </p:ext>
            </p:extLst>
          </p:nvPr>
        </p:nvGraphicFramePr>
        <p:xfrm>
          <a:off x="10599738" y="8662988"/>
          <a:ext cx="37163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704C2DE-663E-9A2F-5255-EB390AFE7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99738" y="8662988"/>
                        <a:ext cx="371633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44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  <p:bldP spid="50" grpId="0" animBg="1"/>
      <p:bldP spid="52" grpId="0" animBg="1"/>
      <p:bldP spid="54" grpId="0" animBg="1"/>
      <p:bldP spid="56" grpId="0" animBg="1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6"/>
            <a:ext cx="18288000" cy="10295466"/>
          </a:xfrm>
          <a:prstGeom prst="rect">
            <a:avLst/>
          </a:prstGeom>
        </p:spPr>
      </p:pic>
      <p:grpSp>
        <p:nvGrpSpPr>
          <p:cNvPr id="31" name="组合 14">
            <a:extLst>
              <a:ext uri="{FF2B5EF4-FFF2-40B4-BE49-F238E27FC236}">
                <a16:creationId xmlns:a16="http://schemas.microsoft.com/office/drawing/2014/main" id="{B892DF70-9CC5-A08C-C064-9DDDDF1DF406}"/>
              </a:ext>
            </a:extLst>
          </p:cNvPr>
          <p:cNvGrpSpPr/>
          <p:nvPr/>
        </p:nvGrpSpPr>
        <p:grpSpPr>
          <a:xfrm>
            <a:off x="11939602" y="320051"/>
            <a:ext cx="3172499" cy="2585311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371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2201" kern="0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8F368-7586-678E-955B-BA01189EB7B8}"/>
                </a:ext>
              </a:extLst>
            </p:cNvPr>
            <p:cNvSpPr txBox="1"/>
            <p:nvPr/>
          </p:nvSpPr>
          <p:spPr>
            <a:xfrm>
              <a:off x="4227831" y="2438891"/>
              <a:ext cx="95234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algn="ctr" defTabSz="1371600">
                <a:defRPr/>
              </a:pPr>
              <a:r>
                <a:rPr lang="en-US" altLang="zh-CN" sz="5400" b="1" kern="0" dirty="0"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lang="zh-CN" altLang="en-US" sz="5400" b="1" kern="0" dirty="0">
                <a:gradFill>
                  <a:gsLst>
                    <a:gs pos="89000">
                      <a:srgbClr val="4472C4">
                        <a:lumMod val="5000"/>
                        <a:lumOff val="95000"/>
                      </a:srgbClr>
                    </a:gs>
                    <a:gs pos="72000">
                      <a:srgbClr val="70AD47">
                        <a:lumMod val="75000"/>
                      </a:srgb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37A6AD-2F8D-DB58-63F2-88040DA65089}"/>
              </a:ext>
            </a:extLst>
          </p:cNvPr>
          <p:cNvSpPr txBox="1"/>
          <p:nvPr/>
        </p:nvSpPr>
        <p:spPr>
          <a:xfrm>
            <a:off x="-83910" y="-50816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zh-CN" altLang="en-US" sz="3600" dirty="0">
                <a:solidFill>
                  <a:srgbClr val="3F3F3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延迟符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3530342"/>
            <a:ext cx="124968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15;p1" descr="图片包含 地图, 文字&#10;&#10;描述已自动生成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Google Shape;16;p1" descr="图片包含 文字&#10;&#10;描述已自动生成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869">
            <a:off x="409577" y="1483520"/>
            <a:ext cx="2388394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oogle Shape;17;p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78582"/>
            <a:ext cx="731044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1"/>
          <p:cNvSpPr txBox="1"/>
          <p:nvPr/>
        </p:nvSpPr>
        <p:spPr>
          <a:xfrm>
            <a:off x="4131470" y="8743951"/>
            <a:ext cx="12527756" cy="600120"/>
          </a:xfrm>
          <a:prstGeom prst="rect">
            <a:avLst/>
          </a:prstGeom>
          <a:noFill/>
          <a:ln>
            <a:noFill/>
          </a:ln>
        </p:spPr>
        <p:txBody>
          <a:bodyPr spcFirstLastPara="1" lIns="137138" tIns="137138" rIns="137138" bIns="137138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reeform: Shape 64"/>
          <p:cNvSpPr/>
          <p:nvPr/>
        </p:nvSpPr>
        <p:spPr>
          <a:xfrm rot="5400000">
            <a:off x="5602389" y="-1470189"/>
            <a:ext cx="3564122" cy="650449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A0D468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endParaRPr lang="en-US" sz="360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7" name="Rectangle 6"/>
          <p:cNvSpPr/>
          <p:nvPr/>
        </p:nvSpPr>
        <p:spPr>
          <a:xfrm rot="19832204">
            <a:off x="4091160" y="811798"/>
            <a:ext cx="4739119" cy="1169551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>
              <a:defRPr/>
            </a:pPr>
            <a:r>
              <a:rPr lang="en-US" sz="6400" b="1" dirty="0">
                <a:ln w="10160">
                  <a:solidFill>
                    <a:srgbClr val="FC6E5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6</a:t>
            </a: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100012" y="3619500"/>
            <a:ext cx="18187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MỘT ẨN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7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 descr="OPL20U25GSXzBJYl68kk8uQGfFKzs7yb1M4KJWUiLk6ZEvGF+qCIPSnY57AbBFCvTW$2023.16$59+K4lPs7H94VUqPe2XwIsfPRnrXQE//QTEXxb8/8N4CNc6FpgZahzpTjFhMzSA7T/nHJa11DE8Ng2TP3iAmRczFlmslSuUNOgUeb6yRvs0="/>
          <p:cNvSpPr txBox="1"/>
          <p:nvPr/>
        </p:nvSpPr>
        <p:spPr>
          <a:xfrm>
            <a:off x="7703734" y="1105075"/>
            <a:ext cx="8936588" cy="1712972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700" b="1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5700" b="1" dirty="0">
              <a:solidFill>
                <a:srgbClr val="FF000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1303973" y="1935675"/>
            <a:ext cx="5400675" cy="673798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  <p:sp>
        <p:nvSpPr>
          <p:cNvPr id="14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314" y="2825655"/>
            <a:ext cx="999117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90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Giáo viên: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máy chiếu, máy tính cầm tay</a:t>
            </a:r>
            <a:endParaRPr lang="en-US" sz="4800" dirty="0"/>
          </a:p>
        </p:txBody>
      </p:sp>
      <p:sp>
        <p:nvSpPr>
          <p:cNvPr id="15" name="Rectangle 14" descr="OPL20U25GSXzBJYl68kk8uQGfFKzs7yb1M4KJWUiLk6ZEvGF+qCIPSnY57AbBFCvTW$2023.16$5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6865474" y="4235985"/>
            <a:ext cx="9991178" cy="3502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sinh:</a:t>
            </a:r>
          </a:p>
          <a:p>
            <a:pPr marL="685800" indent="-6858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giáo khoa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15000"/>
              </a:lnSpc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endParaRPr lang="en-US" sz="4800" dirty="0"/>
          </a:p>
        </p:txBody>
      </p:sp>
      <p:sp>
        <p:nvSpPr>
          <p:cNvPr id="8" name="Rectangle 7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4572000" y="4658753"/>
            <a:ext cx="9144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769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6$5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2" y="1"/>
            <a:ext cx="17620490" cy="9688277"/>
          </a:xfrm>
          <a:prstGeom prst="rect">
            <a:avLst/>
          </a:prstGeom>
        </p:spPr>
      </p:pic>
      <p:grpSp>
        <p:nvGrpSpPr>
          <p:cNvPr id="7" name="Group 6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 rot="323731">
            <a:off x="4502381" y="922421"/>
            <a:ext cx="4941093" cy="4514850"/>
            <a:chOff x="3448906" y="908337"/>
            <a:chExt cx="3294062" cy="3009900"/>
          </a:xfrm>
        </p:grpSpPr>
        <p:pic>
          <p:nvPicPr>
            <p:cNvPr id="8" name="Picture 5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06" y="908337"/>
              <a:ext cx="3294062" cy="300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33641" y="1258583"/>
              <a:ext cx="644457" cy="289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3" name="Group 12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2918261" y="3996796"/>
            <a:ext cx="6010925" cy="4686365"/>
            <a:chOff x="3642877" y="4226636"/>
            <a:chExt cx="4007283" cy="3124243"/>
          </a:xfrm>
        </p:grpSpPr>
        <p:pic>
          <p:nvPicPr>
            <p:cNvPr id="14" name="Picture 3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4525960" y="4510841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2" name="Group 21" descr="OPL20U25GSXzBJYl68kk8uQGfFKzs7yb1M4KJWUiLk6ZEvGF+qCIPSnY57AbBFCvTW$2023.16$59+K4lPs7H94VUqPe2XwIsfPRnrXQE//QTEXxb8/8N4CNc6FpgZahzpTjFhMzSA7T/nHJa11DE8Ng2TP3iAmRczFlmslSuUNOgUeb6yRvs0="/>
          <p:cNvGrpSpPr/>
          <p:nvPr/>
        </p:nvGrpSpPr>
        <p:grpSpPr>
          <a:xfrm>
            <a:off x="9865637" y="3996796"/>
            <a:ext cx="4474812" cy="1507331"/>
            <a:chOff x="5637501" y="2753217"/>
            <a:chExt cx="2997200" cy="1004887"/>
          </a:xfrm>
        </p:grpSpPr>
        <p:pic>
          <p:nvPicPr>
            <p:cNvPr id="23" name="Picture 1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501" y="2753217"/>
              <a:ext cx="2997200" cy="100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945699" y="2949685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28" name="Picture 4" descr="OPL20U25GSXzBJYl68kk8uQGfFKzs7yb1M4KJWUiLk6ZEvGF+qCIPSnY57AbBFCvTW$2023.16$5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7" y="2904476"/>
            <a:ext cx="4823295" cy="35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341;p46" descr="OPL20U25GSXzBJYl68kk8uQGfFKzs7yb1M4KJWUiLk6ZEvGF+qCIPSnY57AbBFCvTW$2023.16$59+K4lPs7H94VUqPe2XwIsfPRnrXQE//QTEXxb8/8N4CNc6FpgZahzpTjFhMzSA7T/nHJa11DE8Ng2TP3iAmRczFlmslSuUNOgUeb6yRvs0="/>
          <p:cNvSpPr txBox="1">
            <a:spLocks noGrp="1"/>
          </p:cNvSpPr>
          <p:nvPr/>
        </p:nvSpPr>
        <p:spPr>
          <a:xfrm>
            <a:off x="7321545" y="4082300"/>
            <a:ext cx="4224812" cy="116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en-GB" sz="63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31" name="Rectangle 30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677047" y="2904476"/>
            <a:ext cx="3544153" cy="2246769"/>
          </a:xfrm>
          <a:prstGeom prst="rect">
            <a:avLst/>
          </a:prstGeom>
          <a:ln w="60325">
            <a:solidFill>
              <a:srgbClr val="F29E00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Vận dụng phương trình bậc hai một ẩn vào giải quyết bài toán thực tiễn</a:t>
            </a:r>
            <a:endParaRPr lang="en-US" sz="3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6489789"/>
            <a:ext cx="3601930" cy="2246769"/>
          </a:xfrm>
          <a:prstGeom prst="rect">
            <a:avLst/>
          </a:prstGeom>
          <a:ln w="60325">
            <a:solidFill>
              <a:srgbClr val="479F73"/>
            </a:solidFill>
          </a:ln>
        </p:spPr>
        <p:txBody>
          <a:bodyPr wrap="square">
            <a:spAutoFit/>
          </a:bodyPr>
          <a:lstStyle/>
          <a:p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 nghiệm của phương trình bậc hai một ẩn bằng máy tính cầm tay.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44" name="Rectangle 43" descr="OPL20U25GSXzBJYl68kk8uQGfFKzs7yb1M4KJWUiLk6ZEvGF+qCIPSnY57AbBFCvTW$2023.16$59+K4lPs7H94VUqPe2XwIsfPRnrXQE//QTEXxb8/8N4CNc6FpgZahzpTjFhMzSA7T/nHJa11DE8Ng2TP3iAmRczFlmslSuUNOgUeb6yRvs0="/>
          <p:cNvSpPr/>
          <p:nvPr/>
        </p:nvSpPr>
        <p:spPr>
          <a:xfrm>
            <a:off x="1351070" y="1020050"/>
            <a:ext cx="4137633" cy="2246769"/>
          </a:xfrm>
          <a:prstGeom prst="rect">
            <a:avLst/>
          </a:prstGeom>
          <a:ln w="60325">
            <a:solidFill>
              <a:srgbClr val="45AFC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 biết khái niệm phương trình bậc hai một ẩn</a:t>
            </a:r>
            <a:r>
              <a:rPr lang="en-US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vi-VN" sz="3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 phương trình bậc hai một ẩn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857500" y="1257300"/>
            <a:ext cx="6286500" cy="6172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486900" y="3812486"/>
            <a:ext cx="674370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7200" b="1" dirty="0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2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7200" b="1" dirty="0"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0553701" y="5267574"/>
            <a:ext cx="4610098" cy="4462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E78CA-E41A-9E5C-4D36-CF71C743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1610"/>
            <a:ext cx="18288000" cy="968827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6590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B8C06-BB3E-1496-D06B-747C962D1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20316" y="7131849"/>
            <a:ext cx="2170896" cy="21708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26EF0B-A383-C73F-94F4-67EA9369FF32}"/>
              </a:ext>
            </a:extLst>
          </p:cNvPr>
          <p:cNvGrpSpPr/>
          <p:nvPr/>
        </p:nvGrpSpPr>
        <p:grpSpPr>
          <a:xfrm>
            <a:off x="890588" y="1537000"/>
            <a:ext cx="9372600" cy="4967707"/>
            <a:chOff x="1524000" y="2038261"/>
            <a:chExt cx="9372600" cy="4967707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524000" y="2038261"/>
              <a:ext cx="9372600" cy="4967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37160" tIns="68580" rIns="137160" bIns="685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indent="695325" algn="just">
                <a:lnSpc>
                  <a:spcPct val="120000"/>
                </a:lnSpc>
                <a:spcBef>
                  <a:spcPct val="25000"/>
                </a:spcBef>
                <a:buFont typeface="Arial" pitchFamily="34" charset="0"/>
                <a:buNone/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20000"/>
                </a:lnSpc>
                <a:spcBef>
                  <a:spcPct val="25000"/>
                </a:spcBef>
                <a:buFont typeface="Arial" pitchFamily="34" charset="0"/>
                <a:buAutoNum type="alphaLcParenR"/>
              </a:pP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20000"/>
                </a:lnSpc>
                <a:spcBef>
                  <a:spcPct val="25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hay                       (*)</a:t>
              </a:r>
            </a:p>
            <a:p>
              <a:pPr algn="just">
                <a:lnSpc>
                  <a:spcPct val="120000"/>
                </a:lnSpc>
                <a:spcBef>
                  <a:spcPct val="25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(*)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endPara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BAABACC0-48EF-E22B-83D0-282AA85CAF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006795"/>
                </p:ext>
              </p:extLst>
            </p:nvPr>
          </p:nvGraphicFramePr>
          <p:xfrm>
            <a:off x="7597082" y="2157759"/>
            <a:ext cx="3084517" cy="633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79280" imgH="177480" progId="Equation.DSMT4">
                    <p:embed/>
                  </p:oleObj>
                </mc:Choice>
                <mc:Fallback>
                  <p:oleObj name="Equation" r:id="rId4" imgW="1079280" imgH="17748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7082" y="2157759"/>
                          <a:ext cx="3084517" cy="633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28E68C0-86E1-25B1-8B3A-532F83E53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405" y="2908359"/>
              <a:ext cx="442747" cy="785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45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06E0A8D4-78E0-1429-81D4-4A4C26E75B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720242"/>
                </p:ext>
              </p:extLst>
            </p:nvPr>
          </p:nvGraphicFramePr>
          <p:xfrm>
            <a:off x="2212196" y="4650111"/>
            <a:ext cx="3292909" cy="727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02960" imgH="177480" progId="Equation.DSMT4">
                    <p:embed/>
                  </p:oleObj>
                </mc:Choice>
                <mc:Fallback>
                  <p:oleObj name="Equation" r:id="rId6" imgW="1002960" imgH="1774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BAABACC0-48EF-E22B-83D0-282AA85CAF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196" y="4650111"/>
                          <a:ext cx="3292909" cy="727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3A100EF2-C802-4A96-D84C-9938945D7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658" y="4592298"/>
              <a:ext cx="442747" cy="785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n-US" sz="45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CB7D7F-A42E-C092-4273-9F59958765FB}"/>
                </a:ext>
              </a:extLst>
            </p:cNvPr>
            <p:cNvGrpSpPr/>
            <p:nvPr/>
          </p:nvGrpSpPr>
          <p:grpSpPr>
            <a:xfrm>
              <a:off x="7021476" y="4413034"/>
              <a:ext cx="2460955" cy="1144141"/>
              <a:chOff x="13004800" y="3889375"/>
              <a:chExt cx="3097204" cy="1143000"/>
            </a:xfrm>
          </p:grpSpPr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9ED992D1-19D7-880E-F29D-24BE882F60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4344452"/>
                  </p:ext>
                </p:extLst>
              </p:nvPr>
            </p:nvGraphicFramePr>
            <p:xfrm>
              <a:off x="13004800" y="3889375"/>
              <a:ext cx="2665412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787320" imgH="279360" progId="Equation.DSMT4">
                      <p:embed/>
                    </p:oleObj>
                  </mc:Choice>
                  <mc:Fallback>
                    <p:oleObj name="Equation" r:id="rId8" imgW="787320" imgH="279360" progId="Equation.DSMT4">
                      <p:embed/>
                      <p:pic>
                        <p:nvPicPr>
                          <p:cNvPr id="10" name="Object 9">
                            <a:extLst>
                              <a:ext uri="{FF2B5EF4-FFF2-40B4-BE49-F238E27FC236}">
                                <a16:creationId xmlns:a16="http://schemas.microsoft.com/office/drawing/2014/main" id="{06E0A8D4-78E0-1429-81D4-4A4C26E75B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04800" y="3889375"/>
                            <a:ext cx="2665412" cy="1143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564C0A-1EB7-8F04-1F45-7B25862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4790" y="4002269"/>
                <a:ext cx="557214" cy="7848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5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40918-A0A8-C70B-8001-CA33CCA5829E}"/>
              </a:ext>
            </a:extLst>
          </p:cNvPr>
          <p:cNvCxnSpPr>
            <a:cxnSpLocks/>
          </p:cNvCxnSpPr>
          <p:nvPr/>
        </p:nvCxnSpPr>
        <p:spPr>
          <a:xfrm>
            <a:off x="10287000" y="1117871"/>
            <a:ext cx="0" cy="81848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A775F7C-1402-8CDF-5475-FF7581444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17261"/>
              </p:ext>
            </p:extLst>
          </p:nvPr>
        </p:nvGraphicFramePr>
        <p:xfrm>
          <a:off x="10310813" y="2262188"/>
          <a:ext cx="7233160" cy="118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22280" imgH="279360" progId="Equation.DSMT4">
                  <p:embed/>
                </p:oleObj>
              </mc:Choice>
              <mc:Fallback>
                <p:oleObj name="Equation" r:id="rId10" imgW="2222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10813" y="2262188"/>
                        <a:ext cx="7233160" cy="1184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>
            <a:extLst>
              <a:ext uri="{FF2B5EF4-FFF2-40B4-BE49-F238E27FC236}">
                <a16:creationId xmlns:a16="http://schemas.microsoft.com/office/drawing/2014/main" id="{A7B31CD9-6E9F-3643-9D36-4895A198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1200" y="1471357"/>
            <a:ext cx="1106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600" b="1" u="sng" dirty="0">
                <a:latin typeface=".VnTimeH" panose="020B7200000000000000" pitchFamily="34" charset="0"/>
              </a:rPr>
              <a:t>GIẢI</a:t>
            </a:r>
            <a:endParaRPr lang="en-US" altLang="en-US" sz="3600" dirty="0">
              <a:latin typeface=".VnTimeH" panose="020B7200000000000000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952D8CF-A904-FF36-0BF0-1DBE724CC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12487"/>
              </p:ext>
            </p:extLst>
          </p:nvPr>
        </p:nvGraphicFramePr>
        <p:xfrm>
          <a:off x="10369168" y="3163756"/>
          <a:ext cx="6872285" cy="62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1473120" progId="Equation.DSMT4">
                  <p:embed/>
                </p:oleObj>
              </mc:Choice>
              <mc:Fallback>
                <p:oleObj name="Equation" r:id="rId12" imgW="1688760" imgH="14731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A775F7C-1402-8CDF-5475-FF7581444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69168" y="3163756"/>
                        <a:ext cx="6872285" cy="624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4" y="116920"/>
            <a:ext cx="17047367" cy="9688277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357856" y="1922552"/>
            <a:ext cx="6563033" cy="607701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7920888" y="3669877"/>
            <a:ext cx="85413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81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94004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9820"/>
            <a:ext cx="17487900" cy="780788"/>
          </a:xfrm>
          <a:prstGeom prst="rect">
            <a:avLst/>
          </a:prstGeom>
          <a:solidFill>
            <a:srgbClr val="3399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PHƯƠNG TRÌNH BẬC HAI MỘT ẨN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798" y="2171700"/>
            <a:ext cx="11977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FF00"/>
                </a:solidFill>
                <a:latin typeface=".VnTime" pitchFamily="34" charset="0"/>
              </a:defRPr>
            </a:lvl1pPr>
            <a:lvl2pPr marL="742950" indent="-285750">
              <a:defRPr sz="2400" b="1">
                <a:solidFill>
                  <a:srgbClr val="FFFF00"/>
                </a:solidFill>
                <a:latin typeface=".VnTime" pitchFamily="34" charset="0"/>
              </a:defRPr>
            </a:lvl2pPr>
            <a:lvl3pPr marL="11430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3pPr>
            <a:lvl4pPr marL="16002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4pPr>
            <a:lvl5pPr marL="2057400" indent="-228600">
              <a:defRPr sz="2400" b="1">
                <a:solidFill>
                  <a:srgbClr val="FFFF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.VnTime" pitchFamily="34" charset="0"/>
              </a:defRPr>
            </a:lvl9pPr>
          </a:lstStyle>
          <a:p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0896600" y="3390900"/>
            <a:ext cx="0" cy="64648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FB12204B-6DBE-C6A7-AE6B-554F3EAC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71" y="962027"/>
            <a:ext cx="6346030" cy="1221582"/>
          </a:xfrm>
          <a:prstGeom prst="roundRect">
            <a:avLst>
              <a:gd name="adj" fmla="val 50000"/>
            </a:avLst>
          </a:prstGeom>
          <a:solidFill>
            <a:srgbClr val="FF0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03DA6F93-B5AC-26C3-A49A-1B073687E374}"/>
              </a:ext>
            </a:extLst>
          </p:cNvPr>
          <p:cNvSpPr/>
          <p:nvPr/>
        </p:nvSpPr>
        <p:spPr>
          <a:xfrm>
            <a:off x="114300" y="816772"/>
            <a:ext cx="1559720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8" rIns="6857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B5883D25-9D80-CD8B-CE9E-E3DCEA40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2" y="947740"/>
            <a:ext cx="1281112" cy="1216820"/>
          </a:xfrm>
          <a:prstGeom prst="ellipse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8" rIns="6857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8679FEC7-2F5F-D41B-8E80-C15440B8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1443038"/>
            <a:ext cx="5569744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     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98F537E1-5D93-3EBB-16BC-C618D9D1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028702"/>
            <a:ext cx="190023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8" tIns="68578" rIns="68578" bIns="6857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</a:t>
            </a:r>
          </a:p>
        </p:txBody>
      </p:sp>
      <p:pic>
        <p:nvPicPr>
          <p:cNvPr id="39" name="Picture 80">
            <a:extLst>
              <a:ext uri="{FF2B5EF4-FFF2-40B4-BE49-F238E27FC236}">
                <a16:creationId xmlns:a16="http://schemas.microsoft.com/office/drawing/2014/main" id="{7D5207AE-4BAE-B5B0-B20D-0956CC6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00101"/>
            <a:ext cx="1478758" cy="147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59252-9A43-8E9A-C884-42B475E44F79}"/>
              </a:ext>
            </a:extLst>
          </p:cNvPr>
          <p:cNvSpPr txBox="1"/>
          <p:nvPr/>
        </p:nvSpPr>
        <p:spPr>
          <a:xfrm>
            <a:off x="854871" y="3258956"/>
            <a:ext cx="923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hai dạng tổng quát 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B6EFC9-5388-3C72-811D-39D4835E8383}"/>
              </a:ext>
            </a:extLst>
          </p:cNvPr>
          <p:cNvSpPr/>
          <p:nvPr/>
        </p:nvSpPr>
        <p:spPr>
          <a:xfrm>
            <a:off x="1551714" y="7793711"/>
            <a:ext cx="5691181" cy="19660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C8AA5-2A21-5BE9-2E0F-5AA8B3747F08}"/>
              </a:ext>
            </a:extLst>
          </p:cNvPr>
          <p:cNvSpPr txBox="1"/>
          <p:nvPr/>
        </p:nvSpPr>
        <p:spPr>
          <a:xfrm>
            <a:off x="11034771" y="4577309"/>
            <a:ext cx="7201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dirty="0">
                <a:latin typeface="+mj-lt"/>
              </a:rPr>
              <a:t>- Chuyển hạng tử tự do c từ vế trái sang vế phải</a:t>
            </a:r>
            <a:endParaRPr lang="en-US" sz="45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ACC9A5-3F92-CE0F-3181-9A2F29F62150}"/>
                  </a:ext>
                </a:extLst>
              </p:cNvPr>
              <p:cNvSpPr txBox="1"/>
              <p:nvPr/>
            </p:nvSpPr>
            <p:spPr>
              <a:xfrm>
                <a:off x="11142973" y="6075987"/>
                <a:ext cx="70935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Tx/>
                  <a:buChar char="-"/>
                </a:pPr>
                <a:r>
                  <a:rPr lang="vi-VN" sz="4500" dirty="0">
                    <a:solidFill>
                      <a:schemeClr val="tx1"/>
                    </a:solidFill>
                    <a:latin typeface="+mj-lt"/>
                  </a:rPr>
                  <a:t>Chia cả hai vế cho hệ số a </a:t>
                </a:r>
                <a:endParaRPr lang="en-US" sz="45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vi-VN" sz="4500" dirty="0">
                    <a:solidFill>
                      <a:schemeClr val="tx1"/>
                    </a:solidFill>
                    <a:latin typeface="+mj-lt"/>
                  </a:rPr>
                  <a:t>( vì a </a:t>
                </a:r>
                <a14:m>
                  <m:oMath xmlns:m="http://schemas.openxmlformats.org/officeDocument/2006/math">
                    <m:r>
                      <a:rPr lang="vi-VN" sz="4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endParaRPr lang="en-US" sz="4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ACC9A5-3F92-CE0F-3181-9A2F29F62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973" y="6075987"/>
                <a:ext cx="7093592" cy="1477328"/>
              </a:xfrm>
              <a:prstGeom prst="rect">
                <a:avLst/>
              </a:prstGeom>
              <a:blipFill>
                <a:blip r:embed="rId12"/>
                <a:stretch>
                  <a:fillRect l="-3608" t="-10331" r="-1804" b="-18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FF3A164-DE77-5970-E5B7-5551EF882787}"/>
              </a:ext>
            </a:extLst>
          </p:cNvPr>
          <p:cNvSpPr txBox="1"/>
          <p:nvPr/>
        </p:nvSpPr>
        <p:spPr>
          <a:xfrm>
            <a:off x="11147453" y="7337747"/>
            <a:ext cx="7093591" cy="266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500" dirty="0">
                <a:latin typeface="+mj-lt"/>
              </a:rPr>
              <a:t>- Tách                 và cộng cả hai vế với biểu thức  </a:t>
            </a:r>
            <a:endParaRPr lang="en-US" sz="4500" dirty="0">
              <a:latin typeface="+mj-lt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2BB315-DF14-1ABF-F29E-8810C9DA4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30953"/>
              </p:ext>
            </p:extLst>
          </p:nvPr>
        </p:nvGraphicFramePr>
        <p:xfrm>
          <a:off x="1681038" y="4052452"/>
          <a:ext cx="4673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76160" imgH="253800" progId="Equation.DSMT4">
                  <p:embed/>
                </p:oleObj>
              </mc:Choice>
              <mc:Fallback>
                <p:oleObj name="Equation" r:id="rId13" imgW="1676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81038" y="4052452"/>
                        <a:ext cx="46736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D806898-E876-E504-74A5-FC5F9BDCD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693673"/>
              </p:ext>
            </p:extLst>
          </p:nvPr>
        </p:nvGraphicFramePr>
        <p:xfrm>
          <a:off x="2306639" y="4760477"/>
          <a:ext cx="2336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177480" progId="Equation.DSMT4">
                  <p:embed/>
                </p:oleObj>
              </mc:Choice>
              <mc:Fallback>
                <p:oleObj name="Equation" r:id="rId15" imgW="8380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2BB315-DF14-1ABF-F29E-8810C9DA4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06639" y="4760477"/>
                        <a:ext cx="2336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282BB1C-5D31-6AED-A3B1-DC1A31A09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63093"/>
              </p:ext>
            </p:extLst>
          </p:nvPr>
        </p:nvGraphicFramePr>
        <p:xfrm>
          <a:off x="2270127" y="5315973"/>
          <a:ext cx="23733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680" imgH="393480" progId="Equation.DSMT4">
                  <p:embed/>
                </p:oleObj>
              </mc:Choice>
              <mc:Fallback>
                <p:oleObj name="Equation" r:id="rId17" imgW="8506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D806898-E876-E504-74A5-FC5F9BDCD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70127" y="5315973"/>
                        <a:ext cx="2373312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DB337E6-DE74-1E54-220D-DDE3DD127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47746"/>
              </p:ext>
            </p:extLst>
          </p:nvPr>
        </p:nvGraphicFramePr>
        <p:xfrm>
          <a:off x="2265814" y="6580365"/>
          <a:ext cx="59166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20760" imgH="393480" progId="Equation.DSMT4">
                  <p:embed/>
                </p:oleObj>
              </mc:Choice>
              <mc:Fallback>
                <p:oleObj name="Equation" r:id="rId19" imgW="212076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282BB1C-5D31-6AED-A3B1-DC1A31A09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65814" y="6580365"/>
                        <a:ext cx="5916613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A2DB151-12C0-D54F-88AB-1AB732462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30883"/>
              </p:ext>
            </p:extLst>
          </p:nvPr>
        </p:nvGraphicFramePr>
        <p:xfrm>
          <a:off x="2314951" y="8121911"/>
          <a:ext cx="439261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74640" imgH="469800" progId="Equation.DSMT4">
                  <p:embed/>
                </p:oleObj>
              </mc:Choice>
              <mc:Fallback>
                <p:oleObj name="Equation" r:id="rId21" imgW="157464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282BB1C-5D31-6AED-A3B1-DC1A31A09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14951" y="8121911"/>
                        <a:ext cx="4392613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C47EE7F-FC25-72C2-0B2B-D39ACEA08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6894"/>
              </p:ext>
            </p:extLst>
          </p:nvPr>
        </p:nvGraphicFramePr>
        <p:xfrm>
          <a:off x="12747770" y="7735441"/>
          <a:ext cx="233838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38080" imgH="393480" progId="Equation.DSMT4">
                  <p:embed/>
                </p:oleObj>
              </mc:Choice>
              <mc:Fallback>
                <p:oleObj name="Equation" r:id="rId23" imgW="83808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B337E6-DE74-1E54-220D-DDE3DD127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747770" y="7735441"/>
                        <a:ext cx="2338388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6287C46-4ADD-815D-03E7-8B4082BBC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55987"/>
              </p:ext>
            </p:extLst>
          </p:nvPr>
        </p:nvGraphicFramePr>
        <p:xfrm>
          <a:off x="15944849" y="8815075"/>
          <a:ext cx="120491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31640" imgH="469800" progId="Equation.DSMT4">
                  <p:embed/>
                </p:oleObj>
              </mc:Choice>
              <mc:Fallback>
                <p:oleObj name="Equation" r:id="rId25" imgW="431640" imgH="469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C47EE7F-FC25-72C2-0B2B-D39ACEA08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944849" y="8815075"/>
                        <a:ext cx="1204913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4F224D-DCC0-4BCB-7CD7-E7A7CA4AB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87481"/>
              </p:ext>
            </p:extLst>
          </p:nvPr>
        </p:nvGraphicFramePr>
        <p:xfrm>
          <a:off x="4299348" y="6416187"/>
          <a:ext cx="148748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33160" imgH="469800" progId="Equation.DSMT4">
                  <p:embed/>
                </p:oleObj>
              </mc:Choice>
              <mc:Fallback>
                <p:oleObj name="Equation" r:id="rId27" imgW="53316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EBC3B0F-CC9D-0BF4-F514-C586806F6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299348" y="6416187"/>
                        <a:ext cx="1487488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9C17426-5BA7-517A-4E28-95A32EEF5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411662"/>
              </p:ext>
            </p:extLst>
          </p:nvPr>
        </p:nvGraphicFramePr>
        <p:xfrm>
          <a:off x="6248400" y="6330662"/>
          <a:ext cx="1294119" cy="14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31640" imgH="469800" progId="Equation.DSMT4">
                  <p:embed/>
                </p:oleObj>
              </mc:Choice>
              <mc:Fallback>
                <p:oleObj name="Equation" r:id="rId29" imgW="431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248400" y="6330662"/>
                        <a:ext cx="1294119" cy="140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60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16" grpId="0" animBg="1"/>
      <p:bldP spid="20" grpId="0"/>
      <p:bldP spid="20" grpId="1"/>
      <p:bldP spid="21" grpId="0" build="allAtOnce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875</Words>
  <Application>Microsoft Office PowerPoint</Application>
  <PresentationFormat>Custom</PresentationFormat>
  <Paragraphs>148</Paragraphs>
  <Slides>25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Calibri</vt:lpstr>
      <vt:lpstr>A3.OpenSansBold-San</vt:lpstr>
      <vt:lpstr>Impact</vt:lpstr>
      <vt:lpstr>思源黑体 Heavy</vt:lpstr>
      <vt:lpstr>Times New Roman (Headings)</vt:lpstr>
      <vt:lpstr>Arial Rounded MT Bold</vt:lpstr>
      <vt:lpstr>Cambria Math</vt:lpstr>
      <vt:lpstr>Arial</vt:lpstr>
      <vt:lpstr>Times New Roman</vt:lpstr>
      <vt:lpstr>Wingdings</vt:lpstr>
      <vt:lpstr>字魂59号-创粗黑</vt:lpstr>
      <vt:lpstr>A3.OpenSans-San</vt:lpstr>
      <vt:lpstr>.VnTimeH</vt:lpstr>
      <vt:lpstr>.VnTime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Thanh Hung</cp:lastModifiedBy>
  <cp:revision>81</cp:revision>
  <dcterms:created xsi:type="dcterms:W3CDTF">2006-08-16T00:00:00Z</dcterms:created>
  <dcterms:modified xsi:type="dcterms:W3CDTF">2024-08-26T05:20:07Z</dcterms:modified>
  <dc:identifier>DAFWAZhnXwQ</dc:identifier>
</cp:coreProperties>
</file>