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2.xml" ContentType="application/vnd.openxmlformats-officedocument.presentationml.notesSlide+xml"/>
  <Override PartName="/ppt/ink/ink41.xml" ContentType="application/inkml+xml"/>
  <Override PartName="/ppt/ink/ink42.xml" ContentType="application/inkml+xml"/>
  <Override PartName="/ppt/ink/ink4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wav"/>
  <Override PartName="/ppt/notesSlides/notesSlide5.xml" ContentType="application/vnd.openxmlformats-officedocument.presentationml.notesSlide+xml"/>
  <Override PartName="/ppt/ink/ink4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8"/>
  </p:notesMasterIdLst>
  <p:sldIdLst>
    <p:sldId id="7083" r:id="rId3"/>
    <p:sldId id="423" r:id="rId4"/>
    <p:sldId id="385" r:id="rId5"/>
    <p:sldId id="424" r:id="rId6"/>
    <p:sldId id="349" r:id="rId7"/>
    <p:sldId id="364" r:id="rId8"/>
    <p:sldId id="358" r:id="rId9"/>
    <p:sldId id="365" r:id="rId10"/>
    <p:sldId id="261" r:id="rId11"/>
    <p:sldId id="366" r:id="rId12"/>
    <p:sldId id="359" r:id="rId13"/>
    <p:sldId id="381" r:id="rId14"/>
    <p:sldId id="367" r:id="rId15"/>
    <p:sldId id="368" r:id="rId16"/>
    <p:sldId id="369" r:id="rId17"/>
    <p:sldId id="370" r:id="rId18"/>
    <p:sldId id="371" r:id="rId19"/>
    <p:sldId id="372" r:id="rId20"/>
    <p:sldId id="382" r:id="rId21"/>
    <p:sldId id="374" r:id="rId22"/>
    <p:sldId id="373" r:id="rId23"/>
    <p:sldId id="375" r:id="rId24"/>
    <p:sldId id="361" r:id="rId25"/>
    <p:sldId id="378" r:id="rId26"/>
    <p:sldId id="383" r:id="rId27"/>
    <p:sldId id="428" r:id="rId28"/>
    <p:sldId id="427" r:id="rId29"/>
    <p:sldId id="386" r:id="rId30"/>
    <p:sldId id="425" r:id="rId31"/>
    <p:sldId id="414" r:id="rId32"/>
    <p:sldId id="422" r:id="rId33"/>
    <p:sldId id="419" r:id="rId34"/>
    <p:sldId id="426" r:id="rId35"/>
    <p:sldId id="265" r:id="rId36"/>
    <p:sldId id="30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823" autoAdjust="0"/>
  </p:normalViewPr>
  <p:slideViewPr>
    <p:cSldViewPr snapToGrid="0">
      <p:cViewPr varScale="1">
        <p:scale>
          <a:sx n="75" d="100"/>
          <a:sy n="75" d="100"/>
        </p:scale>
        <p:origin x="9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3:18.28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3:25.79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3:30.46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3:37.23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4:09.27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4:13.58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4:22.35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4:24.04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16 1,'-7'0,"-2"0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3:35.10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3:35.716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3:38.63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3:18.99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4:16.58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4:17.46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4:26.85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2760 651,'0'6,"0"0,1 0,0 0,0 0,0 0,1-1,0 1,0-1,0 1,1-1,0 0,0 0,0 0,1 0,0 0,0-1,0 1,0-1,0 0,1-1,0 1,0-1,8 4,11 5,1-1,0-2,0 0,29 5,-4-1,63 21,0-5,119 14,352 18,423 30,-988-90,-1 0,1-1,-1 0,0-2,32-6,-26-5,-24 12,1 1,-1-1,0 1,0-1,1 1,-1-1,0 1,0-1,0 1,0-1,0 0,0 1,0-1,0 1,0-1,0 0,0 1,0-1,0 1,0-1,0 1,-1-1,1 1,0-1,0 1,-1-1,1 1,0-1,-1 1,1-1,-1 1,1-1,0 1,-1 0,1-1,-1 1,1 0,-1-1,1 1,-1 0,1 0,-1 0,0-1,-14-6,1 1,-1 0,0 1,0 1,-22-4,-7-2,-573-146,-964-218,-1013-19,2554 389,-15-1,1-2,-62-17,85 10,31 14,-1 0,1-1,0 1,0 0,0 0,0-1,-1 1,1 0,0 0,0-1,0 1,0 0,0 0,0-1,0 1,0 0,0-1,0 1,0 0,0 0,0-1,0 1,0 0,0-1,0 1,0 0,1 0,-1-1,0 1,0 0,0 0,0-1,0 1,1 0,-1 0,0 0,0-1,1 1,-1 0,0 0,0 0,0 0,1-1,-1 1,0 0,1 0,-1 0,7-3,0 1,0 0,0 0,0 1,14-2,200-7,270 22,-487-11,996 95,-1 75,194 97,-896-197,51 15,292 63,-618-145,-15-3,0-1,1 2,-1-1,0 1,0 0,0 0,0 1,0 0,0 0,-1 1,9 6,-14-10,-1 1,1 0,-1-1,1 1,-1-1,1 1,-1 0,0 0,0-1,1 1,-1 0,0-1,0 1,0 0,0 0,1-1,-1 1,0 0,-1 0,1-1,0 1,0 0,0 0,0-1,-1 1,1 0,0-1,0 1,-1 0,1-1,-1 1,1 0,0-1,-1 1,0-1,1 1,-1-1,0 2,-30 16,-18 0,-1-2,0-2,-1-2,-69 6,6 0,-112 24,-346 18,572-60,-15 2,0-2,1 0,-1 0,0-2,0 1,1-2,-1 0,-15-6,30 9,-1 0,0 0,0 0,1-1,-1 1,0 0,0-1,1 1,-1-1,0 1,1-1,-1 1,1-1,-1 1,1-1,-1 1,1-1,-1 0,1 1,-1-1,1 0,0 1,-1-1,1 0,0 0,0 0,-1 1,1-1,0 0,0 0,0 1,0-1,0 0,0 0,0 0,0 1,1-1,-1 0,0 0,0 1,1-2,27-29,-25 28,74-59,1 2,4 5,1 3,3 3,105-42,476-158,-653 245,968-272,-902 263,-51 9,-24 5,-8 1,-346 170,88-39,-575 251,695-323,-2-5,-166 40,229-79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5:47.98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0 626,'0'-7,"0"-9,0-8,0-8,0-5,7-2,2-3,0 1,-3-2,6-5,7-10,1-1,-4 3,-4 3,3 12,-1 12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5:48.42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5:50.94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5:51.425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5:54.01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5:54.440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0,'6'0,"3"0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5:54.83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3:19.56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16,'0'-7,"0"-2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5:55.331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5:55.753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0,'6'0,"3"0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5:56.09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12:12.712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36 310,'-2'-76,"0"39,1 1,2 0,10-58,-11 92,0 0,0 0,1-1,0 1,-1 0,1 0,0 0,0 0,0 0,0 0,0 0,0 0,2-2,-2 4,-1 0,1 1,-1-1,1 0,-1 0,1 1,-1-1,1 0,-1 1,1-1,-1 1,0-1,1 0,-1 1,1-1,-1 1,0-1,0 1,1-1,-1 1,0-1,0 1,0-1,1 1,-1 0,0-1,0 1,0-1,0 2,9 65,-9-31,-1 1,-10 58,2-35,9-57,-1 0,1 0,-1 0,1 0,0 0,0 0,0 1,1-1,-1 0,1 0,0 0,0 0,0 0,0 0,0 0,1 0,-1-1,1 1,-1 0,1-1,0 1,0-1,1 0,-1 0,0 0,1 0,-1 0,1 0,0 0,-1-1,6 2,-8-3,0-1,0 1,0-1,0 0,0 1,0-1,0 1,0-1,0 1,0-1,0 1,0-1,0 0,0 1,-1-1,1 1,0-1,0 1,-1-1,1 1,0-1,-1 1,1 0,0-1,-1 1,1-1,-1 1,1 0,0-1,-1 1,1 0,-2-1,-16-20,11 14,1-1,-1 0,2 0,-1 0,1-1,0 1,1-1,0 0,1-1,-5-17,-4-22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1T13:06:04.601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1 111,'1'0,"0"1,1-1,-1 1,0-1,1 1,-1 0,0-1,1 1,-1 0,0 0,0 0,0 0,0 0,0 0,0 0,0 0,0 0,0 0,-1 1,1-1,0 0,-1 0,1 1,-1-1,0 1,1-1,-1 2,9 43,-9-41,1 1,2 22,12 46,-14-67,1 0,1-1,-1 1,1-1,0 0,0 0,1 0,0 0,0-1,0 1,1-1,7 7,-11-11,0 0,0-1,0 1,-1-1,1 1,0-1,0 1,0-1,0 1,0-1,0 0,0 1,0-1,0 0,0 0,0 0,0 0,0 0,0 0,0 0,0 0,0 0,0 0,0-1,0 1,1-1,0 0,-1 0,1-1,-1 1,1 0,-1-1,0 1,0-1,0 0,0 1,0-1,0 0,1-3,2-7,-1 1,-1-1,2-17,1-42,-7-85,1 108,0 21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1T13:09:33.212"/>
    </inkml:context>
    <inkml:brush xml:id="br0">
      <inkml:brushProperty name="width" value="0.2" units="cm"/>
      <inkml:brushProperty name="height" value="1.2" units="cm"/>
      <inkml:brushProperty name="color" value="#FF0066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1T13:09:34.044"/>
    </inkml:context>
    <inkml:brush xml:id="br0">
      <inkml:brushProperty name="width" value="0.2" units="cm"/>
      <inkml:brushProperty name="height" value="1.2" units="cm"/>
      <inkml:brushProperty name="color" value="#FF0066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1T13:09:35.997"/>
    </inkml:context>
    <inkml:brush xml:id="br0">
      <inkml:brushProperty name="width" value="0.2" units="cm"/>
      <inkml:brushProperty name="height" value="1.2" units="cm"/>
      <inkml:brushProperty name="color" value="#FF0066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1T13:09:36.836"/>
    </inkml:context>
    <inkml:brush xml:id="br0">
      <inkml:brushProperty name="width" value="0.2" units="cm"/>
      <inkml:brushProperty name="height" value="1.2" units="cm"/>
      <inkml:brushProperty name="color" value="#FF0066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1T13:09:50.295"/>
    </inkml:context>
    <inkml:brush xml:id="br0">
      <inkml:brushProperty name="width" value="0.2" units="cm"/>
      <inkml:brushProperty name="height" value="1.2" units="cm"/>
      <inkml:brushProperty name="color" value="#FF0066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3:20.029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1T13:09:50.957"/>
    </inkml:context>
    <inkml:brush xml:id="br0">
      <inkml:brushProperty name="width" value="0.2" units="cm"/>
      <inkml:brushProperty name="height" value="1.2" units="cm"/>
      <inkml:brushProperty name="color" value="#FF0066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1T13:11:24.860"/>
    </inkml:context>
    <inkml:brush xml:id="br0">
      <inkml:brushProperty name="width" value="0.2" units="cm"/>
      <inkml:brushProperty name="height" value="1.2" units="cm"/>
      <inkml:brushProperty name="color" value="#FF0066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1T13:11:26.091"/>
    </inkml:context>
    <inkml:brush xml:id="br0">
      <inkml:brushProperty name="width" value="0.2" units="cm"/>
      <inkml:brushProperty name="height" value="1.2" units="cm"/>
      <inkml:brushProperty name="color" value="#FF0066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1T13:11:30.148"/>
    </inkml:context>
    <inkml:brush xml:id="br0">
      <inkml:brushProperty name="width" value="0.2" units="cm"/>
      <inkml:brushProperty name="height" value="1.2" units="cm"/>
      <inkml:brushProperty name="color" value="#FF0066"/>
      <inkml:brushProperty name="ignorePressure" value="1"/>
      <inkml:brushProperty name="inkEffects" value="pencil"/>
    </inkml:brush>
  </inkml:definitions>
  <inkml:trace contextRef="#ctx0" brushRef="#br0">17 16,'-7'-7,"-2"-2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1T13:10:39.068"/>
    </inkml:context>
    <inkml:brush xml:id="br0">
      <inkml:brushProperty name="width" value="0.2" units="cm"/>
      <inkml:brushProperty name="height" value="1.2" units="cm"/>
      <inkml:brushProperty name="color" value="#FF0066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3:20.49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1,'0'6,"0"3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3:21.60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17,'6'0,"10"0,8 0,8-7,-2-2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3:22.10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77,'13'0,"5"-6,13-3,1-7,2 1,10 1,3 4,-6 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3:23.607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1,'6'0,"3"0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10T15:03:23.998"/>
    </inkml:context>
    <inkml:brush xml:id="br0">
      <inkml:brushProperty name="width" value="0.1" units="cm"/>
      <inkml:brushProperty name="height" value="0.1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D4B81-61AA-4A25-AE8A-C195482320D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532A3-95F5-4611-B876-8C6E75EB3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10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E532A3-95F5-4611-B876-8C6E75EB3A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4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41EBD108-51F6-4838-876D-A515BFA998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8E381E-BF7B-4EBA-BB21-EC7657103679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CC9F2C05-AF79-49CF-8C60-489AD750A4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6C254584-F039-4F7D-8D10-B4016410CF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657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41EBD108-51F6-4838-876D-A515BFA998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8E381E-BF7B-4EBA-BB21-EC7657103679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CC9F2C05-AF79-49CF-8C60-489AD750A4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6C254584-F039-4F7D-8D10-B4016410CF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A8BBE24-E44A-3DDA-0614-F33B820849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32767DF4-7D97-7AD9-B063-F5B9858DDC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6716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41EBD108-51F6-4838-876D-A515BFA998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68E381E-BF7B-4EBA-BB21-EC7657103679}" type="slidenum">
              <a:rPr lang="en-US" altLang="en-US" sz="1200" b="0">
                <a:solidFill>
                  <a:schemeClr val="tx1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en-US" altLang="en-US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CC9F2C05-AF79-49CF-8C60-489AD750A4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6C254584-F039-4F7D-8D10-B4016410CF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699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53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1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5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2831616-C445-499B-98D4-3A20E9679C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455C99D-252D-419B-9F27-637D723818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BCF02D3-6F43-4E12-86BD-536D237D1C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CA957-AFB2-4572-97D3-6BB831A640C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6494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42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08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1DC64-BCAD-BF0A-D4A2-71F46F568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23AC2-4732-28C1-BBDC-782E8A72C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41653-8398-D07C-6738-DE4E169CC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65542-0E78-44BA-9EA8-C8CFAEAE7A0E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BEA93-42EF-4A19-306C-15600839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6A839-685E-AD57-17F7-4C1C10EA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96CFA-AC96-4191-889F-2D26150A8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80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3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7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80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91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01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6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86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79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518626E4-9648-C89F-8DB5-9D79DFBBA55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5368" y="256953"/>
            <a:ext cx="1959492" cy="195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4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4A1014-954E-4E27-AB7C-DF5E0F1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B4DFA8-E13A-4F55-801E-8DBDE9E6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EA5E9E-0E2E-4231-800B-915CDFC5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8B1538-8743-4FC7-960E-D543B012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75915B-F085-422D-A1FC-FCE47E4D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9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8.bin"/><Relationship Id="rId18" Type="http://schemas.openxmlformats.org/officeDocument/2006/relationships/oleObject" Target="../embeddings/oleObject11.bin"/><Relationship Id="rId3" Type="http://schemas.openxmlformats.org/officeDocument/2006/relationships/image" Target="../media/image23.jpeg"/><Relationship Id="rId21" Type="http://schemas.openxmlformats.org/officeDocument/2006/relationships/oleObject" Target="../embeddings/oleObject1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9.wmf"/><Relationship Id="rId17" Type="http://schemas.openxmlformats.org/officeDocument/2006/relationships/image" Target="../media/image31.wmf"/><Relationship Id="rId2" Type="http://schemas.openxmlformats.org/officeDocument/2006/relationships/notesSlide" Target="../notesSlides/notesSlide1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28.wmf"/><Relationship Id="rId19" Type="http://schemas.openxmlformats.org/officeDocument/2006/relationships/image" Target="../media/image32.wmf"/><Relationship Id="rId4" Type="http://schemas.openxmlformats.org/officeDocument/2006/relationships/image" Target="../media/image25.png"/><Relationship Id="rId9" Type="http://schemas.openxmlformats.org/officeDocument/2006/relationships/oleObject" Target="../embeddings/oleObject6.bin"/><Relationship Id="rId14" Type="http://schemas.openxmlformats.org/officeDocument/2006/relationships/image" Target="../media/image30.wmf"/><Relationship Id="rId22" Type="http://schemas.openxmlformats.org/officeDocument/2006/relationships/image" Target="../media/image3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.xml"/><Relationship Id="rId18" Type="http://schemas.openxmlformats.org/officeDocument/2006/relationships/customXml" Target="../ink/ink12.xml"/><Relationship Id="rId26" Type="http://schemas.openxmlformats.org/officeDocument/2006/relationships/customXml" Target="../ink/ink20.xml"/><Relationship Id="rId39" Type="http://schemas.openxmlformats.org/officeDocument/2006/relationships/customXml" Target="../ink/ink30.xml"/><Relationship Id="rId21" Type="http://schemas.openxmlformats.org/officeDocument/2006/relationships/customXml" Target="../ink/ink15.xml"/><Relationship Id="rId34" Type="http://schemas.openxmlformats.org/officeDocument/2006/relationships/customXml" Target="../ink/ink25.xml"/><Relationship Id="rId42" Type="http://schemas.openxmlformats.org/officeDocument/2006/relationships/customXml" Target="../ink/ink33.xml"/><Relationship Id="rId47" Type="http://schemas.openxmlformats.org/officeDocument/2006/relationships/image" Target="../media/image350.png"/><Relationship Id="rId50" Type="http://schemas.openxmlformats.org/officeDocument/2006/relationships/customXml" Target="../ink/ink37.xml"/><Relationship Id="rId55" Type="http://schemas.openxmlformats.org/officeDocument/2006/relationships/image" Target="../media/image39.png"/><Relationship Id="rId7" Type="http://schemas.openxmlformats.org/officeDocument/2006/relationships/customXml" Target="../ink/ink4.xml"/><Relationship Id="rId2" Type="http://schemas.openxmlformats.org/officeDocument/2006/relationships/customXml" Target="../ink/ink1.xml"/><Relationship Id="rId16" Type="http://schemas.openxmlformats.org/officeDocument/2006/relationships/customXml" Target="../ink/ink10.xml"/><Relationship Id="rId29" Type="http://schemas.openxmlformats.org/officeDocument/2006/relationships/image" Target="../media/image64.png"/><Relationship Id="rId11" Type="http://schemas.openxmlformats.org/officeDocument/2006/relationships/customXml" Target="../ink/ink7.xml"/><Relationship Id="rId24" Type="http://schemas.openxmlformats.org/officeDocument/2006/relationships/customXml" Target="../ink/ink18.xml"/><Relationship Id="rId32" Type="http://schemas.openxmlformats.org/officeDocument/2006/relationships/image" Target="../media/image66.png"/><Relationship Id="rId37" Type="http://schemas.openxmlformats.org/officeDocument/2006/relationships/customXml" Target="../ink/ink28.xml"/><Relationship Id="rId40" Type="http://schemas.openxmlformats.org/officeDocument/2006/relationships/customXml" Target="../ink/ink31.xml"/><Relationship Id="rId45" Type="http://schemas.openxmlformats.org/officeDocument/2006/relationships/image" Target="../media/image340.png"/><Relationship Id="rId53" Type="http://schemas.openxmlformats.org/officeDocument/2006/relationships/image" Target="../media/image38.png"/><Relationship Id="rId5" Type="http://schemas.openxmlformats.org/officeDocument/2006/relationships/customXml" Target="../ink/ink3.xml"/><Relationship Id="rId19" Type="http://schemas.openxmlformats.org/officeDocument/2006/relationships/customXml" Target="../ink/ink13.xml"/><Relationship Id="rId4" Type="http://schemas.openxmlformats.org/officeDocument/2006/relationships/customXml" Target="../ink/ink2.xml"/><Relationship Id="rId9" Type="http://schemas.openxmlformats.org/officeDocument/2006/relationships/customXml" Target="../ink/ink6.xml"/><Relationship Id="rId14" Type="http://schemas.openxmlformats.org/officeDocument/2006/relationships/image" Target="../media/image630.png"/><Relationship Id="rId22" Type="http://schemas.openxmlformats.org/officeDocument/2006/relationships/customXml" Target="../ink/ink16.xml"/><Relationship Id="rId27" Type="http://schemas.openxmlformats.org/officeDocument/2006/relationships/customXml" Target="../ink/ink21.xml"/><Relationship Id="rId30" Type="http://schemas.openxmlformats.org/officeDocument/2006/relationships/image" Target="../media/image37.png"/><Relationship Id="rId35" Type="http://schemas.openxmlformats.org/officeDocument/2006/relationships/customXml" Target="../ink/ink26.xml"/><Relationship Id="rId43" Type="http://schemas.openxmlformats.org/officeDocument/2006/relationships/image" Target="../media/image67.png"/><Relationship Id="rId48" Type="http://schemas.openxmlformats.org/officeDocument/2006/relationships/customXml" Target="../ink/ink36.xml"/><Relationship Id="rId56" Type="http://schemas.openxmlformats.org/officeDocument/2006/relationships/customXml" Target="../ink/ink40.xml"/><Relationship Id="rId8" Type="http://schemas.openxmlformats.org/officeDocument/2006/relationships/customXml" Target="../ink/ink5.xml"/><Relationship Id="rId51" Type="http://schemas.openxmlformats.org/officeDocument/2006/relationships/image" Target="../media/image370.png"/><Relationship Id="rId3" Type="http://schemas.openxmlformats.org/officeDocument/2006/relationships/image" Target="../media/image590.png"/><Relationship Id="rId12" Type="http://schemas.openxmlformats.org/officeDocument/2006/relationships/image" Target="../media/image620.png"/><Relationship Id="rId17" Type="http://schemas.openxmlformats.org/officeDocument/2006/relationships/customXml" Target="../ink/ink11.xml"/><Relationship Id="rId25" Type="http://schemas.openxmlformats.org/officeDocument/2006/relationships/customXml" Target="../ink/ink19.xml"/><Relationship Id="rId33" Type="http://schemas.openxmlformats.org/officeDocument/2006/relationships/customXml" Target="../ink/ink24.xml"/><Relationship Id="rId38" Type="http://schemas.openxmlformats.org/officeDocument/2006/relationships/customXml" Target="../ink/ink29.xml"/><Relationship Id="rId46" Type="http://schemas.openxmlformats.org/officeDocument/2006/relationships/customXml" Target="../ink/ink35.xml"/><Relationship Id="rId20" Type="http://schemas.openxmlformats.org/officeDocument/2006/relationships/customXml" Target="../ink/ink14.xml"/><Relationship Id="rId41" Type="http://schemas.openxmlformats.org/officeDocument/2006/relationships/customXml" Target="../ink/ink32.xml"/><Relationship Id="rId54" Type="http://schemas.openxmlformats.org/officeDocument/2006/relationships/customXml" Target="../ink/ink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15" Type="http://schemas.openxmlformats.org/officeDocument/2006/relationships/customXml" Target="../ink/ink9.xml"/><Relationship Id="rId23" Type="http://schemas.openxmlformats.org/officeDocument/2006/relationships/customXml" Target="../ink/ink17.xml"/><Relationship Id="rId28" Type="http://schemas.openxmlformats.org/officeDocument/2006/relationships/customXml" Target="../ink/ink22.xml"/><Relationship Id="rId36" Type="http://schemas.openxmlformats.org/officeDocument/2006/relationships/customXml" Target="../ink/ink27.xml"/><Relationship Id="rId49" Type="http://schemas.openxmlformats.org/officeDocument/2006/relationships/image" Target="../media/image360.png"/><Relationship Id="rId57" Type="http://schemas.openxmlformats.org/officeDocument/2006/relationships/image" Target="../media/image40.png"/><Relationship Id="rId10" Type="http://schemas.openxmlformats.org/officeDocument/2006/relationships/image" Target="../media/image610.png"/><Relationship Id="rId31" Type="http://schemas.openxmlformats.org/officeDocument/2006/relationships/customXml" Target="../ink/ink23.xml"/><Relationship Id="rId44" Type="http://schemas.openxmlformats.org/officeDocument/2006/relationships/customXml" Target="../ink/ink34.xml"/><Relationship Id="rId52" Type="http://schemas.openxmlformats.org/officeDocument/2006/relationships/customXml" Target="../ink/ink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3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2.wmf"/><Relationship Id="rId7" Type="http://schemas.openxmlformats.org/officeDocument/2006/relationships/oleObject" Target="../embeddings/oleObject17.bin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430.png"/><Relationship Id="rId2" Type="http://schemas.openxmlformats.org/officeDocument/2006/relationships/customXml" Target="../ink/ink4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3.xml"/><Relationship Id="rId5" Type="http://schemas.openxmlformats.org/officeDocument/2006/relationships/image" Target="../media/image42.png"/><Relationship Id="rId4" Type="http://schemas.openxmlformats.org/officeDocument/2006/relationships/customXml" Target="../ink/ink4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4.bin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audio" Target="../media/audio3.wav"/><Relationship Id="rId7" Type="http://schemas.openxmlformats.org/officeDocument/2006/relationships/image" Target="../media/image49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10" Type="http://schemas.openxmlformats.org/officeDocument/2006/relationships/image" Target="../media/image46.gif"/><Relationship Id="rId4" Type="http://schemas.openxmlformats.org/officeDocument/2006/relationships/audio" Target="../media/audio2.wav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gif"/><Relationship Id="rId5" Type="http://schemas.openxmlformats.org/officeDocument/2006/relationships/image" Target="../media/image51.png"/><Relationship Id="rId4" Type="http://schemas.openxmlformats.org/officeDocument/2006/relationships/image" Target="../media/image52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55.wmf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oleObject" Target="../embeddings/oleObject20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gif"/><Relationship Id="rId11" Type="http://schemas.openxmlformats.org/officeDocument/2006/relationships/image" Target="../media/image54.wmf"/><Relationship Id="rId5" Type="http://schemas.openxmlformats.org/officeDocument/2006/relationships/image" Target="../media/image38.wmf"/><Relationship Id="rId15" Type="http://schemas.openxmlformats.org/officeDocument/2006/relationships/image" Target="../media/image56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3.wmf"/><Relationship Id="rId14" Type="http://schemas.openxmlformats.org/officeDocument/2006/relationships/oleObject" Target="../embeddings/oleObject2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90F5F-231D-8CC3-1537-C830A6A0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8A599-D125-96CA-4416-75D15F29A4B9}"/>
              </a:ext>
            </a:extLst>
          </p:cNvPr>
          <p:cNvSpPr txBox="1"/>
          <p:nvPr/>
        </p:nvSpPr>
        <p:spPr>
          <a:xfrm>
            <a:off x="529013" y="1442473"/>
            <a:ext cx="11366204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1: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 một tứ giác nội tiếp đường tròn và một tứ giác không nội tiếp đường tròn.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5BD3A8-0B79-4223-8F84-A03EC2645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272" y="3894132"/>
            <a:ext cx="2599376" cy="2667012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DFD08AE8-DDFB-49DA-BE06-49DE9AA40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171" y="227783"/>
            <a:ext cx="6763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Times" pitchFamily="2" charset="0"/>
              </a:rPr>
              <a:t>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§2. TỨ GIÁC NỘI TIẾP</a:t>
            </a:r>
          </a:p>
        </p:txBody>
      </p:sp>
      <p:sp>
        <p:nvSpPr>
          <p:cNvPr id="12" name="Tam giác Cân 4">
            <a:extLst>
              <a:ext uri="{FF2B5EF4-FFF2-40B4-BE49-F238E27FC236}">
                <a16:creationId xmlns:a16="http://schemas.microsoft.com/office/drawing/2014/main" id="{29ED8C2D-EA29-46B7-B2C1-00D192E05536}"/>
              </a:ext>
            </a:extLst>
          </p:cNvPr>
          <p:cNvSpPr/>
          <p:nvPr/>
        </p:nvSpPr>
        <p:spPr>
          <a:xfrm>
            <a:off x="1005234" y="664086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ộp Văn bản 7">
            <a:extLst>
              <a:ext uri="{FF2B5EF4-FFF2-40B4-BE49-F238E27FC236}">
                <a16:creationId xmlns:a16="http://schemas.microsoft.com/office/drawing/2014/main" id="{9000D0F8-65B4-4A21-89FA-52593F04419A}"/>
              </a:ext>
            </a:extLst>
          </p:cNvPr>
          <p:cNvSpPr txBox="1"/>
          <p:nvPr/>
        </p:nvSpPr>
        <p:spPr>
          <a:xfrm>
            <a:off x="1946847" y="974351"/>
            <a:ext cx="7231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5EC3D9-0B42-452E-94BC-549482829081}"/>
              </a:ext>
            </a:extLst>
          </p:cNvPr>
          <p:cNvSpPr txBox="1"/>
          <p:nvPr/>
        </p:nvSpPr>
        <p:spPr>
          <a:xfrm>
            <a:off x="2714171" y="3046317"/>
            <a:ext cx="7503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A7434B-0920-4BA4-8866-E3EDFF0F2AC7}"/>
              </a:ext>
            </a:extLst>
          </p:cNvPr>
          <p:cNvSpPr txBox="1"/>
          <p:nvPr/>
        </p:nvSpPr>
        <p:spPr>
          <a:xfrm>
            <a:off x="1265993" y="3021387"/>
            <a:ext cx="9892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074CE9-9FA2-47BE-9B6E-F7A69E70E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534" y="4138816"/>
            <a:ext cx="2076739" cy="1744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56A28D-7158-4A82-9878-9EE497687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8605" y="4036045"/>
            <a:ext cx="3003624" cy="19503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F00C3E-8367-4A85-BC7C-FDF8B4248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297" y="3967189"/>
            <a:ext cx="2695950" cy="208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3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8A599-D125-96CA-4416-75D15F29A4B9}"/>
              </a:ext>
            </a:extLst>
          </p:cNvPr>
          <p:cNvSpPr txBox="1"/>
          <p:nvPr/>
        </p:nvSpPr>
        <p:spPr>
          <a:xfrm>
            <a:off x="988154" y="2134625"/>
            <a:ext cx="8070196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1: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 nhận xét gì về tứ giác trong hình hoa văn trang trí mặt lưng của chiếu ghế với đường tròn trong Hình 3?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E8328-CDBE-91EE-A6BB-841FFA35A311}"/>
              </a:ext>
            </a:extLst>
          </p:cNvPr>
          <p:cNvSpPr txBox="1"/>
          <p:nvPr/>
        </p:nvSpPr>
        <p:spPr>
          <a:xfrm>
            <a:off x="1723927" y="4822238"/>
            <a:ext cx="7677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i="1" dirty="0">
                <a:solidFill>
                  <a:srgbClr val="7030A0"/>
                </a:solidFill>
                <a:latin typeface="+mj-lt"/>
                <a:cs typeface="Calibri" panose="020F0502020204030204" pitchFamily="34" charset="0"/>
              </a:rPr>
              <a:t>Tứ giác trong hình hoa văn trang trí mặt lưng của chiếc ghế là tứ giác nội tiếp đường tròn.</a:t>
            </a:r>
            <a:endParaRPr kumimoji="0" lang="vi-VN" sz="320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392E9C-657B-41F2-9560-3E3548B474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475035" y="1654490"/>
            <a:ext cx="3293927" cy="3167748"/>
          </a:xfrm>
          <a:prstGeom prst="rect">
            <a:avLst/>
          </a:prstGeom>
        </p:spPr>
      </p:pic>
      <p:sp>
        <p:nvSpPr>
          <p:cNvPr id="11" name="Text Box 10">
            <a:extLst>
              <a:ext uri="{FF2B5EF4-FFF2-40B4-BE49-F238E27FC236}">
                <a16:creationId xmlns:a16="http://schemas.microsoft.com/office/drawing/2014/main" id="{7BC6EF79-AC8D-4C22-87FA-B67653F9A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171" y="323859"/>
            <a:ext cx="6763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Times" pitchFamily="2" charset="0"/>
              </a:rPr>
              <a:t>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§2. TỨ GIÁC NỘI TIẾP</a:t>
            </a:r>
          </a:p>
        </p:txBody>
      </p:sp>
      <p:sp>
        <p:nvSpPr>
          <p:cNvPr id="12" name="Tam giác Cân 4">
            <a:extLst>
              <a:ext uri="{FF2B5EF4-FFF2-40B4-BE49-F238E27FC236}">
                <a16:creationId xmlns:a16="http://schemas.microsoft.com/office/drawing/2014/main" id="{901CF290-C986-4C61-8E78-E10D7A594E35}"/>
              </a:ext>
            </a:extLst>
          </p:cNvPr>
          <p:cNvSpPr/>
          <p:nvPr/>
        </p:nvSpPr>
        <p:spPr>
          <a:xfrm>
            <a:off x="733327" y="931464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ộp Văn bản 7">
            <a:extLst>
              <a:ext uri="{FF2B5EF4-FFF2-40B4-BE49-F238E27FC236}">
                <a16:creationId xmlns:a16="http://schemas.microsoft.com/office/drawing/2014/main" id="{1D491D4D-F9F0-46DB-80A7-695F4DE1AC71}"/>
              </a:ext>
            </a:extLst>
          </p:cNvPr>
          <p:cNvSpPr txBox="1"/>
          <p:nvPr/>
        </p:nvSpPr>
        <p:spPr>
          <a:xfrm>
            <a:off x="1723927" y="1069715"/>
            <a:ext cx="7231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918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am giác Cân 4">
            <a:extLst>
              <a:ext uri="{FF2B5EF4-FFF2-40B4-BE49-F238E27FC236}">
                <a16:creationId xmlns:a16="http://schemas.microsoft.com/office/drawing/2014/main" id="{4B50A9CD-A43B-457C-AF36-8DE39D713FC8}"/>
              </a:ext>
            </a:extLst>
          </p:cNvPr>
          <p:cNvSpPr/>
          <p:nvPr/>
        </p:nvSpPr>
        <p:spPr>
          <a:xfrm>
            <a:off x="1163135" y="762228"/>
            <a:ext cx="762000" cy="646331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09D99E2-B094-4F26-8BF0-BD6FE70CF09A}"/>
              </a:ext>
            </a:extLst>
          </p:cNvPr>
          <p:cNvSpPr txBox="1"/>
          <p:nvPr/>
        </p:nvSpPr>
        <p:spPr>
          <a:xfrm>
            <a:off x="1946847" y="936629"/>
            <a:ext cx="7231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7BC6EF79-AC8D-4C22-87FA-B67653F9A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171" y="101313"/>
            <a:ext cx="6763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Times" pitchFamily="2" charset="0"/>
              </a:rPr>
              <a:t>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§2. TỨ GIÁC NỘI TIẾP</a:t>
            </a:r>
          </a:p>
        </p:txBody>
      </p:sp>
      <p:sp>
        <p:nvSpPr>
          <p:cNvPr id="12" name="Tam giác Cân 4">
            <a:extLst>
              <a:ext uri="{FF2B5EF4-FFF2-40B4-BE49-F238E27FC236}">
                <a16:creationId xmlns:a16="http://schemas.microsoft.com/office/drawing/2014/main" id="{FD729C2C-FAF8-4E0A-8A08-6E5707726B1B}"/>
              </a:ext>
            </a:extLst>
          </p:cNvPr>
          <p:cNvSpPr/>
          <p:nvPr/>
        </p:nvSpPr>
        <p:spPr>
          <a:xfrm>
            <a:off x="1170333" y="1585175"/>
            <a:ext cx="762000" cy="646331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Hộp Văn bản 7">
            <a:extLst>
              <a:ext uri="{FF2B5EF4-FFF2-40B4-BE49-F238E27FC236}">
                <a16:creationId xmlns:a16="http://schemas.microsoft.com/office/drawing/2014/main" id="{CC1726CF-1FDC-47CC-A194-17109F80997D}"/>
              </a:ext>
            </a:extLst>
          </p:cNvPr>
          <p:cNvSpPr txBox="1"/>
          <p:nvPr/>
        </p:nvSpPr>
        <p:spPr>
          <a:xfrm>
            <a:off x="1859763" y="1697662"/>
            <a:ext cx="884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7F5B05-1D02-4F39-B81F-EEEAE5591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5246" y="2231506"/>
            <a:ext cx="2621756" cy="28194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574ED6-522B-4D63-BF1C-A98CE266F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21" y="2282437"/>
            <a:ext cx="672314" cy="6463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3A4C91-BA41-4837-BBC9-ADCEE1EB1784}"/>
              </a:ext>
            </a:extLst>
          </p:cNvPr>
          <p:cNvSpPr txBox="1"/>
          <p:nvPr/>
        </p:nvSpPr>
        <p:spPr>
          <a:xfrm>
            <a:off x="1170333" y="2407764"/>
            <a:ext cx="768338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(O) ( H</a:t>
            </a:r>
            <a:r>
              <a:rPr lang="en-US" sz="28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DAB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DCB </a:t>
            </a:r>
          </a:p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DAB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DCB </a:t>
            </a:r>
          </a:p>
          <a:p>
            <a:pPr marL="514350" indent="-514350">
              <a:buAutoNum type="alphaLcParenR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ABCD? </a:t>
            </a:r>
          </a:p>
        </p:txBody>
      </p:sp>
    </p:spTree>
    <p:extLst>
      <p:ext uri="{BB962C8B-B14F-4D97-AF65-F5344CB8AC3E}">
        <p14:creationId xmlns:p14="http://schemas.microsoft.com/office/powerpoint/2010/main" val="237356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8A599-D125-96CA-4416-75D15F29A4B9}"/>
              </a:ext>
            </a:extLst>
          </p:cNvPr>
          <p:cNvSpPr txBox="1"/>
          <p:nvPr/>
        </p:nvSpPr>
        <p:spPr>
          <a:xfrm>
            <a:off x="1315503" y="2301640"/>
            <a:ext cx="10165298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lí: </a:t>
            </a: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tứ giác nội tiếp, tổng số đo hai góc đối nhau bằng 180º</a:t>
            </a:r>
            <a:endParaRPr lang="vi-VN" sz="32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am giác Cân 4">
            <a:extLst>
              <a:ext uri="{FF2B5EF4-FFF2-40B4-BE49-F238E27FC236}">
                <a16:creationId xmlns:a16="http://schemas.microsoft.com/office/drawing/2014/main" id="{B08D9024-A91B-4CCE-B485-914D26EF7788}"/>
              </a:ext>
            </a:extLst>
          </p:cNvPr>
          <p:cNvSpPr/>
          <p:nvPr/>
        </p:nvSpPr>
        <p:spPr>
          <a:xfrm>
            <a:off x="1163135" y="892854"/>
            <a:ext cx="762000" cy="646331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04E56E2-9C2C-492E-ABBD-B506BC0BF6E6}"/>
              </a:ext>
            </a:extLst>
          </p:cNvPr>
          <p:cNvSpPr txBox="1"/>
          <p:nvPr/>
        </p:nvSpPr>
        <p:spPr>
          <a:xfrm>
            <a:off x="1946847" y="1067255"/>
            <a:ext cx="7231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DB0D7E5A-5722-44ED-B7B3-C46467920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171" y="181324"/>
            <a:ext cx="6763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Times" pitchFamily="2" charset="0"/>
              </a:rPr>
              <a:t>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§2. TỨ GIÁC NỘI TIẾP</a:t>
            </a:r>
          </a:p>
        </p:txBody>
      </p:sp>
      <p:sp>
        <p:nvSpPr>
          <p:cNvPr id="10" name="Tam giác Cân 4">
            <a:extLst>
              <a:ext uri="{FF2B5EF4-FFF2-40B4-BE49-F238E27FC236}">
                <a16:creationId xmlns:a16="http://schemas.microsoft.com/office/drawing/2014/main" id="{6CFFC698-5AA4-44B7-B773-18F8EBB776DD}"/>
              </a:ext>
            </a:extLst>
          </p:cNvPr>
          <p:cNvSpPr/>
          <p:nvPr/>
        </p:nvSpPr>
        <p:spPr>
          <a:xfrm>
            <a:off x="1170333" y="1585175"/>
            <a:ext cx="762000" cy="646331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Hộp Văn bản 7">
            <a:extLst>
              <a:ext uri="{FF2B5EF4-FFF2-40B4-BE49-F238E27FC236}">
                <a16:creationId xmlns:a16="http://schemas.microsoft.com/office/drawing/2014/main" id="{311D988A-3446-4168-9C10-57D11F9878F1}"/>
              </a:ext>
            </a:extLst>
          </p:cNvPr>
          <p:cNvSpPr txBox="1"/>
          <p:nvPr/>
        </p:nvSpPr>
        <p:spPr>
          <a:xfrm>
            <a:off x="1859763" y="1697662"/>
            <a:ext cx="884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:a16="http://schemas.microsoft.com/office/drawing/2014/main" id="{BF49A8B2-8C89-4E04-86F2-E4CDC3A11E8D}"/>
              </a:ext>
            </a:extLst>
          </p:cNvPr>
          <p:cNvGrpSpPr>
            <a:grpSpLocks/>
          </p:cNvGrpSpPr>
          <p:nvPr/>
        </p:nvGrpSpPr>
        <p:grpSpPr bwMode="auto">
          <a:xfrm>
            <a:off x="3933824" y="3534229"/>
            <a:ext cx="2593975" cy="2293938"/>
            <a:chOff x="960" y="953"/>
            <a:chExt cx="1800" cy="1668"/>
          </a:xfrm>
        </p:grpSpPr>
        <p:sp>
          <p:nvSpPr>
            <p:cNvPr id="13" name="Text Box 21">
              <a:extLst>
                <a:ext uri="{FF2B5EF4-FFF2-40B4-BE49-F238E27FC236}">
                  <a16:creationId xmlns:a16="http://schemas.microsoft.com/office/drawing/2014/main" id="{6F489451-9091-4CC0-A5B9-506C9F6ACA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1479"/>
              <a:ext cx="412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VNI-Times" pitchFamily="2" charset="0"/>
                </a:rPr>
                <a:t>.</a:t>
              </a:r>
              <a:r>
                <a:rPr lang="en-US" altLang="en-US" sz="2400" b="1">
                  <a:latin typeface="VNI-Times" pitchFamily="2" charset="0"/>
                </a:rPr>
                <a:t>O</a:t>
              </a:r>
            </a:p>
          </p:txBody>
        </p:sp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4AEFE728-F1E2-4F3D-ABEA-336760DB5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047"/>
              <a:ext cx="1383" cy="136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5" name="Line 23">
              <a:extLst>
                <a:ext uri="{FF2B5EF4-FFF2-40B4-BE49-F238E27FC236}">
                  <a16:creationId xmlns:a16="http://schemas.microsoft.com/office/drawing/2014/main" id="{2B9C56DB-64A6-4A44-8EA2-4CB50EA4AD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2" y="1191"/>
              <a:ext cx="1104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24">
              <a:extLst>
                <a:ext uri="{FF2B5EF4-FFF2-40B4-BE49-F238E27FC236}">
                  <a16:creationId xmlns:a16="http://schemas.microsoft.com/office/drawing/2014/main" id="{1FAE4FD0-69E2-4247-8A21-D9EB5EEAB9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191"/>
              <a:ext cx="24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5">
              <a:extLst>
                <a:ext uri="{FF2B5EF4-FFF2-40B4-BE49-F238E27FC236}">
                  <a16:creationId xmlns:a16="http://schemas.microsoft.com/office/drawing/2014/main" id="{C07D33D9-4F6A-47CF-BB21-D654FD843B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12" y="1959"/>
              <a:ext cx="38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6">
              <a:extLst>
                <a:ext uri="{FF2B5EF4-FFF2-40B4-BE49-F238E27FC236}">
                  <a16:creationId xmlns:a16="http://schemas.microsoft.com/office/drawing/2014/main" id="{ABF77958-75C5-44E6-AE51-6C222C082C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52" y="1767"/>
              <a:ext cx="96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27">
              <a:extLst>
                <a:ext uri="{FF2B5EF4-FFF2-40B4-BE49-F238E27FC236}">
                  <a16:creationId xmlns:a16="http://schemas.microsoft.com/office/drawing/2014/main" id="{911664F8-B4C4-4AF0-B51A-6A76E876EA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953"/>
              <a:ext cx="1800" cy="1668"/>
              <a:chOff x="3168" y="1145"/>
              <a:chExt cx="1800" cy="1668"/>
            </a:xfrm>
          </p:grpSpPr>
          <p:sp>
            <p:nvSpPr>
              <p:cNvPr id="25" name="Text Box 28">
                <a:extLst>
                  <a:ext uri="{FF2B5EF4-FFF2-40B4-BE49-F238E27FC236}">
                    <a16:creationId xmlns:a16="http://schemas.microsoft.com/office/drawing/2014/main" id="{C79158C0-22CE-4100-BA99-4AEE406CDC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68" y="1968"/>
                <a:ext cx="288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26" name="Text Box 29">
                <a:extLst>
                  <a:ext uri="{FF2B5EF4-FFF2-40B4-BE49-F238E27FC236}">
                    <a16:creationId xmlns:a16="http://schemas.microsoft.com/office/drawing/2014/main" id="{26088067-B5FD-4899-B7A3-ADF264AFEE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41" y="1145"/>
                <a:ext cx="287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27" name="Text Box 30">
                <a:extLst>
                  <a:ext uri="{FF2B5EF4-FFF2-40B4-BE49-F238E27FC236}">
                    <a16:creationId xmlns:a16="http://schemas.microsoft.com/office/drawing/2014/main" id="{235A3D51-F8EE-474A-B6CD-FFBD673A07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80" y="2063"/>
                <a:ext cx="288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28" name="Text Box 31">
                <a:extLst>
                  <a:ext uri="{FF2B5EF4-FFF2-40B4-BE49-F238E27FC236}">
                    <a16:creationId xmlns:a16="http://schemas.microsoft.com/office/drawing/2014/main" id="{F3501E52-BCD6-47B3-9B0C-13063CDEE5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8" y="2544"/>
                <a:ext cx="288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  <p:grpSp>
          <p:nvGrpSpPr>
            <p:cNvPr id="20" name="Group 32">
              <a:extLst>
                <a:ext uri="{FF2B5EF4-FFF2-40B4-BE49-F238E27FC236}">
                  <a16:creationId xmlns:a16="http://schemas.microsoft.com/office/drawing/2014/main" id="{D4B3810F-C4D5-422B-B150-23E0BB084F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191"/>
              <a:ext cx="1344" cy="1152"/>
              <a:chOff x="768" y="1152"/>
              <a:chExt cx="1344" cy="1152"/>
            </a:xfrm>
          </p:grpSpPr>
          <p:sp>
            <p:nvSpPr>
              <p:cNvPr id="21" name="Line 33">
                <a:extLst>
                  <a:ext uri="{FF2B5EF4-FFF2-40B4-BE49-F238E27FC236}">
                    <a16:creationId xmlns:a16="http://schemas.microsoft.com/office/drawing/2014/main" id="{FCAAC500-2D5B-4477-8DFC-20633352CD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8" y="1152"/>
                <a:ext cx="1104" cy="576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34">
                <a:extLst>
                  <a:ext uri="{FF2B5EF4-FFF2-40B4-BE49-F238E27FC236}">
                    <a16:creationId xmlns:a16="http://schemas.microsoft.com/office/drawing/2014/main" id="{6E3FF46A-7740-4CCB-AF35-5C80031AC4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2" y="1152"/>
                <a:ext cx="240" cy="768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35">
                <a:extLst>
                  <a:ext uri="{FF2B5EF4-FFF2-40B4-BE49-F238E27FC236}">
                    <a16:creationId xmlns:a16="http://schemas.microsoft.com/office/drawing/2014/main" id="{41088F73-8A1C-4479-A008-5372567F2D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28" y="1920"/>
                <a:ext cx="384" cy="384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Line 36">
                <a:extLst>
                  <a:ext uri="{FF2B5EF4-FFF2-40B4-BE49-F238E27FC236}">
                    <a16:creationId xmlns:a16="http://schemas.microsoft.com/office/drawing/2014/main" id="{9654B1D9-8909-47BE-B751-90D9261300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68" y="1728"/>
                <a:ext cx="960" cy="576"/>
              </a:xfrm>
              <a:prstGeom prst="line">
                <a:avLst/>
              </a:prstGeom>
              <a:noFill/>
              <a:ln w="2857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aphicFrame>
        <p:nvGraphicFramePr>
          <p:cNvPr id="29" name="Group 38">
            <a:extLst>
              <a:ext uri="{FF2B5EF4-FFF2-40B4-BE49-F238E27FC236}">
                <a16:creationId xmlns:a16="http://schemas.microsoft.com/office/drawing/2014/main" id="{3D724BFB-0CDA-496C-AA2B-C8150A0E387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60864077"/>
              </p:ext>
            </p:extLst>
          </p:nvPr>
        </p:nvGraphicFramePr>
        <p:xfrm>
          <a:off x="6603999" y="3915229"/>
          <a:ext cx="4275138" cy="1133475"/>
        </p:xfrm>
        <a:graphic>
          <a:graphicData uri="http://schemas.openxmlformats.org/drawingml/2006/table">
            <a:tbl>
              <a:tblPr/>
              <a:tblGrid>
                <a:gridCol w="97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8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5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7" marB="4571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6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KL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7" marB="45717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1" marR="91451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Rectangle 49">
            <a:extLst>
              <a:ext uri="{FF2B5EF4-FFF2-40B4-BE49-F238E27FC236}">
                <a16:creationId xmlns:a16="http://schemas.microsoft.com/office/drawing/2014/main" id="{23FECB51-0FD1-40E0-BF33-68E21CACE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7462" y="3972379"/>
            <a:ext cx="36421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400" dirty="0" err="1">
                <a:latin typeface="Times New Roman" panose="02020603050405020304" pitchFamily="18" charset="0"/>
              </a:rPr>
              <a:t>Tứ</a:t>
            </a:r>
            <a:r>
              <a:rPr lang="en-GB" altLang="en-US" sz="2400" dirty="0">
                <a:latin typeface="Times New Roman" panose="02020603050405020304" pitchFamily="18" charset="0"/>
              </a:rPr>
              <a:t> </a:t>
            </a:r>
            <a:r>
              <a:rPr lang="en-GB" altLang="en-US" sz="2400" dirty="0" err="1">
                <a:latin typeface="Times New Roman" panose="02020603050405020304" pitchFamily="18" charset="0"/>
              </a:rPr>
              <a:t>giác</a:t>
            </a:r>
            <a:r>
              <a:rPr lang="en-GB" altLang="en-US" sz="2400" dirty="0">
                <a:latin typeface="Times New Roman" panose="02020603050405020304" pitchFamily="18" charset="0"/>
              </a:rPr>
              <a:t> ABCD 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nội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tiếp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31" name="Arc 50">
            <a:extLst>
              <a:ext uri="{FF2B5EF4-FFF2-40B4-BE49-F238E27FC236}">
                <a16:creationId xmlns:a16="http://schemas.microsoft.com/office/drawing/2014/main" id="{78ABC859-CC54-467B-AC24-AAE522E4FB73}"/>
              </a:ext>
            </a:extLst>
          </p:cNvPr>
          <p:cNvSpPr>
            <a:spLocks/>
          </p:cNvSpPr>
          <p:nvPr/>
        </p:nvSpPr>
        <p:spPr bwMode="auto">
          <a:xfrm rot="6079688">
            <a:off x="4281486" y="4467680"/>
            <a:ext cx="385763" cy="373062"/>
          </a:xfrm>
          <a:custGeom>
            <a:avLst/>
            <a:gdLst>
              <a:gd name="T0" fmla="*/ 0 w 20892"/>
              <a:gd name="T1" fmla="*/ 2147483646 h 21600"/>
              <a:gd name="T2" fmla="*/ 2147483646 w 20892"/>
              <a:gd name="T3" fmla="*/ 2147483646 h 21600"/>
              <a:gd name="T4" fmla="*/ 2147483646 w 20892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892" h="21600" fill="none" extrusionOk="0">
                <a:moveTo>
                  <a:pt x="-1" y="4642"/>
                </a:moveTo>
                <a:cubicBezTo>
                  <a:pt x="3810" y="1635"/>
                  <a:pt x="8524" y="-1"/>
                  <a:pt x="13379" y="0"/>
                </a:cubicBezTo>
                <a:cubicBezTo>
                  <a:pt x="15943" y="0"/>
                  <a:pt x="18487" y="456"/>
                  <a:pt x="20892" y="1348"/>
                </a:cubicBezTo>
              </a:path>
              <a:path w="20892" h="21600" stroke="0" extrusionOk="0">
                <a:moveTo>
                  <a:pt x="-1" y="4642"/>
                </a:moveTo>
                <a:cubicBezTo>
                  <a:pt x="3810" y="1635"/>
                  <a:pt x="8524" y="-1"/>
                  <a:pt x="13379" y="0"/>
                </a:cubicBezTo>
                <a:cubicBezTo>
                  <a:pt x="15943" y="0"/>
                  <a:pt x="18487" y="456"/>
                  <a:pt x="20892" y="1348"/>
                </a:cubicBezTo>
                <a:lnTo>
                  <a:pt x="13379" y="21600"/>
                </a:lnTo>
                <a:lnTo>
                  <a:pt x="-1" y="4642"/>
                </a:lnTo>
                <a:close/>
              </a:path>
            </a:pathLst>
          </a:custGeom>
          <a:noFill/>
          <a:ln w="127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Arc 51">
            <a:extLst>
              <a:ext uri="{FF2B5EF4-FFF2-40B4-BE49-F238E27FC236}">
                <a16:creationId xmlns:a16="http://schemas.microsoft.com/office/drawing/2014/main" id="{364B0842-7F1F-4311-92F3-28C20724EAD3}"/>
              </a:ext>
            </a:extLst>
          </p:cNvPr>
          <p:cNvSpPr>
            <a:spLocks/>
          </p:cNvSpPr>
          <p:nvPr/>
        </p:nvSpPr>
        <p:spPr bwMode="auto">
          <a:xfrm rot="16200000">
            <a:off x="5705475" y="4729616"/>
            <a:ext cx="539750" cy="282575"/>
          </a:xfrm>
          <a:custGeom>
            <a:avLst/>
            <a:gdLst>
              <a:gd name="T0" fmla="*/ 0 w 36783"/>
              <a:gd name="T1" fmla="*/ 2147483646 h 21600"/>
              <a:gd name="T2" fmla="*/ 2147483646 w 36783"/>
              <a:gd name="T3" fmla="*/ 2147483646 h 21600"/>
              <a:gd name="T4" fmla="*/ 2147483646 w 36783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783" h="21600" fill="none" extrusionOk="0">
                <a:moveTo>
                  <a:pt x="-1" y="6679"/>
                </a:moveTo>
                <a:cubicBezTo>
                  <a:pt x="4075" y="2413"/>
                  <a:pt x="9718" y="-1"/>
                  <a:pt x="15619" y="0"/>
                </a:cubicBezTo>
                <a:cubicBezTo>
                  <a:pt x="25883" y="0"/>
                  <a:pt x="34730" y="7223"/>
                  <a:pt x="36782" y="17281"/>
                </a:cubicBezTo>
              </a:path>
              <a:path w="36783" h="21600" stroke="0" extrusionOk="0">
                <a:moveTo>
                  <a:pt x="-1" y="6679"/>
                </a:moveTo>
                <a:cubicBezTo>
                  <a:pt x="4075" y="2413"/>
                  <a:pt x="9718" y="-1"/>
                  <a:pt x="15619" y="0"/>
                </a:cubicBezTo>
                <a:cubicBezTo>
                  <a:pt x="25883" y="0"/>
                  <a:pt x="34730" y="7223"/>
                  <a:pt x="36782" y="17281"/>
                </a:cubicBezTo>
                <a:lnTo>
                  <a:pt x="15619" y="21600"/>
                </a:lnTo>
                <a:lnTo>
                  <a:pt x="-1" y="6679"/>
                </a:lnTo>
                <a:close/>
              </a:path>
            </a:pathLst>
          </a:custGeom>
          <a:noFill/>
          <a:ln w="38100" cmpd="dbl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3" name="Object 56">
            <a:extLst>
              <a:ext uri="{FF2B5EF4-FFF2-40B4-BE49-F238E27FC236}">
                <a16:creationId xmlns:a16="http://schemas.microsoft.com/office/drawing/2014/main" id="{7230AB6E-42A0-4117-9327-E1BC62BCA7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7327507"/>
              </p:ext>
            </p:extLst>
          </p:nvPr>
        </p:nvGraphicFramePr>
        <p:xfrm>
          <a:off x="7589837" y="4591504"/>
          <a:ext cx="1528762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88614" imgH="253890" progId="Equation.DSMT4">
                  <p:embed/>
                </p:oleObj>
              </mc:Choice>
              <mc:Fallback>
                <p:oleObj name="Equation" r:id="rId2" imgW="888614" imgH="253890" progId="Equation.DSMT4">
                  <p:embed/>
                  <p:pic>
                    <p:nvPicPr>
                      <p:cNvPr id="25656" name="Object 56">
                        <a:extLst>
                          <a:ext uri="{FF2B5EF4-FFF2-40B4-BE49-F238E27FC236}">
                            <a16:creationId xmlns:a16="http://schemas.microsoft.com/office/drawing/2014/main" id="{BD0EB858-78DB-4B05-B6B4-F74437820D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9837" y="4591504"/>
                        <a:ext cx="1528762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57">
            <a:extLst>
              <a:ext uri="{FF2B5EF4-FFF2-40B4-BE49-F238E27FC236}">
                <a16:creationId xmlns:a16="http://schemas.microsoft.com/office/drawing/2014/main" id="{27BDACC9-4FF8-4C65-86D3-A7EDA1BA2B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8922335"/>
              </p:ext>
            </p:extLst>
          </p:nvPr>
        </p:nvGraphicFramePr>
        <p:xfrm>
          <a:off x="9194799" y="4559754"/>
          <a:ext cx="15240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38200" imgH="228600" progId="Equation.DSMT4">
                  <p:embed/>
                </p:oleObj>
              </mc:Choice>
              <mc:Fallback>
                <p:oleObj name="Equation" r:id="rId4" imgW="838200" imgH="228600" progId="Equation.DSMT4">
                  <p:embed/>
                  <p:pic>
                    <p:nvPicPr>
                      <p:cNvPr id="25657" name="Object 57">
                        <a:extLst>
                          <a:ext uri="{FF2B5EF4-FFF2-40B4-BE49-F238E27FC236}">
                            <a16:creationId xmlns:a16="http://schemas.microsoft.com/office/drawing/2014/main" id="{25F54DD9-86A2-4500-BBAE-8FCA9C40BC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4799" y="4559754"/>
                        <a:ext cx="152400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3179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8A599-D125-96CA-4416-75D15F29A4B9}"/>
              </a:ext>
            </a:extLst>
          </p:cNvPr>
          <p:cNvSpPr txBox="1"/>
          <p:nvPr/>
        </p:nvSpPr>
        <p:spPr>
          <a:xfrm>
            <a:off x="940096" y="2388563"/>
            <a:ext cx="1136620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Ví dụ 2: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Tìm x và y của tứ giác có trong Hình 5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03C4E1-D02D-493A-9AA5-7E15CF929A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390551" y="3245731"/>
            <a:ext cx="3410897" cy="3264938"/>
          </a:xfrm>
          <a:prstGeom prst="rect">
            <a:avLst/>
          </a:prstGeom>
        </p:spPr>
      </p:pic>
      <p:sp>
        <p:nvSpPr>
          <p:cNvPr id="8" name="Tam giác Cân 4">
            <a:extLst>
              <a:ext uri="{FF2B5EF4-FFF2-40B4-BE49-F238E27FC236}">
                <a16:creationId xmlns:a16="http://schemas.microsoft.com/office/drawing/2014/main" id="{340D766A-0337-4C6C-AB77-1F15F50B474B}"/>
              </a:ext>
            </a:extLst>
          </p:cNvPr>
          <p:cNvSpPr/>
          <p:nvPr/>
        </p:nvSpPr>
        <p:spPr>
          <a:xfrm>
            <a:off x="1163135" y="892854"/>
            <a:ext cx="762000" cy="646331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ộp Văn bản 7">
            <a:extLst>
              <a:ext uri="{FF2B5EF4-FFF2-40B4-BE49-F238E27FC236}">
                <a16:creationId xmlns:a16="http://schemas.microsoft.com/office/drawing/2014/main" id="{258B2BA0-F382-4727-8699-2500557CE707}"/>
              </a:ext>
            </a:extLst>
          </p:cNvPr>
          <p:cNvSpPr txBox="1"/>
          <p:nvPr/>
        </p:nvSpPr>
        <p:spPr>
          <a:xfrm>
            <a:off x="1946847" y="1067255"/>
            <a:ext cx="7231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4F24324F-4098-484D-B5C9-D08756F70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170" y="210462"/>
            <a:ext cx="6763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Times" pitchFamily="2" charset="0"/>
              </a:rPr>
              <a:t>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§2. TỨ GIÁC NỘI TIẾP</a:t>
            </a:r>
          </a:p>
        </p:txBody>
      </p:sp>
      <p:sp>
        <p:nvSpPr>
          <p:cNvPr id="11" name="Tam giác Cân 4">
            <a:extLst>
              <a:ext uri="{FF2B5EF4-FFF2-40B4-BE49-F238E27FC236}">
                <a16:creationId xmlns:a16="http://schemas.microsoft.com/office/drawing/2014/main" id="{A1F52B8A-A4D7-4F6A-BBF7-A3AD1F9E6069}"/>
              </a:ext>
            </a:extLst>
          </p:cNvPr>
          <p:cNvSpPr/>
          <p:nvPr/>
        </p:nvSpPr>
        <p:spPr>
          <a:xfrm>
            <a:off x="1170333" y="1585175"/>
            <a:ext cx="762000" cy="646331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Hộp Văn bản 7">
            <a:extLst>
              <a:ext uri="{FF2B5EF4-FFF2-40B4-BE49-F238E27FC236}">
                <a16:creationId xmlns:a16="http://schemas.microsoft.com/office/drawing/2014/main" id="{A000717C-CA77-4355-A148-1D4E97D16E35}"/>
              </a:ext>
            </a:extLst>
          </p:cNvPr>
          <p:cNvSpPr txBox="1"/>
          <p:nvPr/>
        </p:nvSpPr>
        <p:spPr>
          <a:xfrm>
            <a:off x="1859763" y="1697662"/>
            <a:ext cx="884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715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8A599-D125-96CA-4416-75D15F29A4B9}"/>
              </a:ext>
            </a:extLst>
          </p:cNvPr>
          <p:cNvSpPr txBox="1"/>
          <p:nvPr/>
        </p:nvSpPr>
        <p:spPr>
          <a:xfrm>
            <a:off x="901996" y="2366626"/>
            <a:ext cx="11366204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 dụ 2: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x và y của tứ giác có trong Hình 5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E8328-CDBE-91EE-A6BB-841FFA35A311}"/>
              </a:ext>
            </a:extLst>
          </p:cNvPr>
          <p:cNvSpPr txBox="1"/>
          <p:nvPr/>
        </p:nvSpPr>
        <p:spPr>
          <a:xfrm>
            <a:off x="717194" y="3428999"/>
            <a:ext cx="767746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5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Lời giải:</a:t>
            </a:r>
          </a:p>
          <a:p>
            <a:pPr lvl="0" algn="ctr"/>
            <a:r>
              <a:rPr lang="vi-VN" sz="35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Tứ giác trong Hình 5 là tứ giác nội tiếp</a:t>
            </a:r>
          </a:p>
          <a:p>
            <a:pPr lvl="0" algn="ctr"/>
            <a:r>
              <a:rPr lang="vi-VN" sz="35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Do đó x+104º = 180º</a:t>
            </a:r>
          </a:p>
          <a:p>
            <a:pPr lvl="0" algn="ctr"/>
            <a:r>
              <a:rPr lang="vi-VN" sz="35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Suy ra x = 180º - 104º =  76º</a:t>
            </a:r>
          </a:p>
          <a:p>
            <a:pPr lvl="0" algn="ctr"/>
            <a:r>
              <a:rPr lang="vi-VN" sz="35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y+ 63º = 180º, suy ra y = 180º-63º=117º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03C4E1-D02D-493A-9AA5-7E15CF929AB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911693" y="2407036"/>
            <a:ext cx="2943443" cy="2948475"/>
          </a:xfrm>
          <a:prstGeom prst="rect">
            <a:avLst/>
          </a:prstGeom>
        </p:spPr>
      </p:pic>
      <p:sp>
        <p:nvSpPr>
          <p:cNvPr id="8" name="Tam giác Cân 4">
            <a:extLst>
              <a:ext uri="{FF2B5EF4-FFF2-40B4-BE49-F238E27FC236}">
                <a16:creationId xmlns:a16="http://schemas.microsoft.com/office/drawing/2014/main" id="{10E6305B-B6C8-4AF3-AAED-14AF4BCC4870}"/>
              </a:ext>
            </a:extLst>
          </p:cNvPr>
          <p:cNvSpPr/>
          <p:nvPr/>
        </p:nvSpPr>
        <p:spPr>
          <a:xfrm>
            <a:off x="1163135" y="892854"/>
            <a:ext cx="762000" cy="646331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ộp Văn bản 7">
            <a:extLst>
              <a:ext uri="{FF2B5EF4-FFF2-40B4-BE49-F238E27FC236}">
                <a16:creationId xmlns:a16="http://schemas.microsoft.com/office/drawing/2014/main" id="{A996EC0F-A535-46AA-BBC9-6D57D5E1156B}"/>
              </a:ext>
            </a:extLst>
          </p:cNvPr>
          <p:cNvSpPr txBox="1"/>
          <p:nvPr/>
        </p:nvSpPr>
        <p:spPr>
          <a:xfrm>
            <a:off x="1946847" y="1067255"/>
            <a:ext cx="7231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CCD16671-90A3-4324-A2BE-233B46E47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171" y="191184"/>
            <a:ext cx="6763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Times" pitchFamily="2" charset="0"/>
              </a:rPr>
              <a:t>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§2. TỨ GIÁC NỘI TIẾP</a:t>
            </a:r>
          </a:p>
        </p:txBody>
      </p:sp>
      <p:sp>
        <p:nvSpPr>
          <p:cNvPr id="12" name="Tam giác Cân 4">
            <a:extLst>
              <a:ext uri="{FF2B5EF4-FFF2-40B4-BE49-F238E27FC236}">
                <a16:creationId xmlns:a16="http://schemas.microsoft.com/office/drawing/2014/main" id="{EC085DC3-7E2C-455F-B412-80ADF7E9C6B7}"/>
              </a:ext>
            </a:extLst>
          </p:cNvPr>
          <p:cNvSpPr/>
          <p:nvPr/>
        </p:nvSpPr>
        <p:spPr>
          <a:xfrm>
            <a:off x="1170333" y="1585175"/>
            <a:ext cx="762000" cy="646331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Hộp Văn bản 7">
            <a:extLst>
              <a:ext uri="{FF2B5EF4-FFF2-40B4-BE49-F238E27FC236}">
                <a16:creationId xmlns:a16="http://schemas.microsoft.com/office/drawing/2014/main" id="{DE66D751-9492-4578-80A9-9536BEF6AE7D}"/>
              </a:ext>
            </a:extLst>
          </p:cNvPr>
          <p:cNvSpPr txBox="1"/>
          <p:nvPr/>
        </p:nvSpPr>
        <p:spPr>
          <a:xfrm>
            <a:off x="1859763" y="1697662"/>
            <a:ext cx="884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44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8A599-D125-96CA-4416-75D15F29A4B9}"/>
              </a:ext>
            </a:extLst>
          </p:cNvPr>
          <p:cNvSpPr txBox="1"/>
          <p:nvPr/>
        </p:nvSpPr>
        <p:spPr>
          <a:xfrm>
            <a:off x="685041" y="2146290"/>
            <a:ext cx="10898118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2: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số đo các góc chưa biết của tứ giác ABCD trong Hình 6.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2653ED-10C3-46AA-956E-10225FB05A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87799" y="2892969"/>
            <a:ext cx="3984172" cy="3660231"/>
          </a:xfrm>
          <a:prstGeom prst="rect">
            <a:avLst/>
          </a:prstGeom>
        </p:spPr>
      </p:pic>
      <p:sp>
        <p:nvSpPr>
          <p:cNvPr id="6" name="Tam giác Cân 4">
            <a:extLst>
              <a:ext uri="{FF2B5EF4-FFF2-40B4-BE49-F238E27FC236}">
                <a16:creationId xmlns:a16="http://schemas.microsoft.com/office/drawing/2014/main" id="{8F60F8BF-AB96-4208-A3C0-AAC28363B9AB}"/>
              </a:ext>
            </a:extLst>
          </p:cNvPr>
          <p:cNvSpPr/>
          <p:nvPr/>
        </p:nvSpPr>
        <p:spPr>
          <a:xfrm>
            <a:off x="1163135" y="892854"/>
            <a:ext cx="762000" cy="646331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ộp Văn bản 7">
            <a:extLst>
              <a:ext uri="{FF2B5EF4-FFF2-40B4-BE49-F238E27FC236}">
                <a16:creationId xmlns:a16="http://schemas.microsoft.com/office/drawing/2014/main" id="{4944E05B-2D64-4211-997B-0F42D95E75AB}"/>
              </a:ext>
            </a:extLst>
          </p:cNvPr>
          <p:cNvSpPr txBox="1"/>
          <p:nvPr/>
        </p:nvSpPr>
        <p:spPr>
          <a:xfrm>
            <a:off x="1946847" y="1067255"/>
            <a:ext cx="7231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98553E9D-7A5B-44DB-A304-CE8702180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2011" y="246523"/>
            <a:ext cx="6763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Times" pitchFamily="2" charset="0"/>
              </a:rPr>
              <a:t>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§2. TỨ GIÁC NỘI TIẾP</a:t>
            </a:r>
          </a:p>
        </p:txBody>
      </p:sp>
      <p:sp>
        <p:nvSpPr>
          <p:cNvPr id="10" name="Tam giác Cân 4">
            <a:extLst>
              <a:ext uri="{FF2B5EF4-FFF2-40B4-BE49-F238E27FC236}">
                <a16:creationId xmlns:a16="http://schemas.microsoft.com/office/drawing/2014/main" id="{5A122104-1E20-4646-9117-91509F7B76FA}"/>
              </a:ext>
            </a:extLst>
          </p:cNvPr>
          <p:cNvSpPr/>
          <p:nvPr/>
        </p:nvSpPr>
        <p:spPr>
          <a:xfrm>
            <a:off x="1170333" y="1585175"/>
            <a:ext cx="762000" cy="646331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Hộp Văn bản 7">
            <a:extLst>
              <a:ext uri="{FF2B5EF4-FFF2-40B4-BE49-F238E27FC236}">
                <a16:creationId xmlns:a16="http://schemas.microsoft.com/office/drawing/2014/main" id="{A0C7C8BF-51BC-461A-A191-44D8871BF901}"/>
              </a:ext>
            </a:extLst>
          </p:cNvPr>
          <p:cNvSpPr txBox="1"/>
          <p:nvPr/>
        </p:nvSpPr>
        <p:spPr>
          <a:xfrm>
            <a:off x="1859763" y="1697662"/>
            <a:ext cx="884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52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8A599-D125-96CA-4416-75D15F29A4B9}"/>
              </a:ext>
            </a:extLst>
          </p:cNvPr>
          <p:cNvSpPr txBox="1"/>
          <p:nvPr/>
        </p:nvSpPr>
        <p:spPr>
          <a:xfrm>
            <a:off x="1306624" y="2682320"/>
            <a:ext cx="10029033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Thực hành 2: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Tìm số đo các góc chưa biết của tứ giác ABCD trong Hình 6.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E8328-CDBE-91EE-A6BB-841FFA35A311}"/>
              </a:ext>
            </a:extLst>
          </p:cNvPr>
          <p:cNvSpPr txBox="1"/>
          <p:nvPr/>
        </p:nvSpPr>
        <p:spPr>
          <a:xfrm>
            <a:off x="839853" y="4237607"/>
            <a:ext cx="62000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5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Góc ADC = 180º - 57º = 123º</a:t>
            </a:r>
          </a:p>
          <a:p>
            <a:pPr lvl="0" algn="ctr"/>
            <a:r>
              <a:rPr lang="vi-VN" sz="35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Góc DAB = 180º - 93 º = 87º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2653ED-10C3-46AA-956E-10225FB05A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039899" y="3767822"/>
            <a:ext cx="3145039" cy="2785378"/>
          </a:xfrm>
          <a:prstGeom prst="rect">
            <a:avLst/>
          </a:prstGeom>
        </p:spPr>
      </p:pic>
      <p:sp>
        <p:nvSpPr>
          <p:cNvPr id="7" name="Tam giác Cân 4">
            <a:extLst>
              <a:ext uri="{FF2B5EF4-FFF2-40B4-BE49-F238E27FC236}">
                <a16:creationId xmlns:a16="http://schemas.microsoft.com/office/drawing/2014/main" id="{B8246431-EE94-4803-9D9F-D7E99F9BB3C0}"/>
              </a:ext>
            </a:extLst>
          </p:cNvPr>
          <p:cNvSpPr/>
          <p:nvPr/>
        </p:nvSpPr>
        <p:spPr>
          <a:xfrm>
            <a:off x="1163135" y="892854"/>
            <a:ext cx="762000" cy="646331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ộp Văn bản 7">
            <a:extLst>
              <a:ext uri="{FF2B5EF4-FFF2-40B4-BE49-F238E27FC236}">
                <a16:creationId xmlns:a16="http://schemas.microsoft.com/office/drawing/2014/main" id="{783DCA51-D189-44A7-A1D5-94CA98373D4F}"/>
              </a:ext>
            </a:extLst>
          </p:cNvPr>
          <p:cNvSpPr txBox="1"/>
          <p:nvPr/>
        </p:nvSpPr>
        <p:spPr>
          <a:xfrm>
            <a:off x="1946847" y="1067255"/>
            <a:ext cx="7231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C509463F-2C51-476E-A2AD-B6104A66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271" y="439063"/>
            <a:ext cx="6763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Times" pitchFamily="2" charset="0"/>
              </a:rPr>
              <a:t>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§2. TỨ GIÁC NỘI TIẾP</a:t>
            </a:r>
          </a:p>
        </p:txBody>
      </p:sp>
      <p:sp>
        <p:nvSpPr>
          <p:cNvPr id="12" name="Tam giác Cân 4">
            <a:extLst>
              <a:ext uri="{FF2B5EF4-FFF2-40B4-BE49-F238E27FC236}">
                <a16:creationId xmlns:a16="http://schemas.microsoft.com/office/drawing/2014/main" id="{A6E41D02-85F2-4E4E-B917-816B83C58041}"/>
              </a:ext>
            </a:extLst>
          </p:cNvPr>
          <p:cNvSpPr/>
          <p:nvPr/>
        </p:nvSpPr>
        <p:spPr>
          <a:xfrm>
            <a:off x="1170333" y="1585175"/>
            <a:ext cx="762000" cy="646331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Hộp Văn bản 7">
            <a:extLst>
              <a:ext uri="{FF2B5EF4-FFF2-40B4-BE49-F238E27FC236}">
                <a16:creationId xmlns:a16="http://schemas.microsoft.com/office/drawing/2014/main" id="{6B501655-ADA8-4C22-AEEB-20A8FCB74E42}"/>
              </a:ext>
            </a:extLst>
          </p:cNvPr>
          <p:cNvSpPr txBox="1"/>
          <p:nvPr/>
        </p:nvSpPr>
        <p:spPr>
          <a:xfrm>
            <a:off x="1859763" y="1697662"/>
            <a:ext cx="884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059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3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38099" y="1"/>
            <a:ext cx="12192000" cy="6857999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8A599-D125-96CA-4416-75D15F29A4B9}"/>
              </a:ext>
            </a:extLst>
          </p:cNvPr>
          <p:cNvSpPr txBox="1"/>
          <p:nvPr/>
        </p:nvSpPr>
        <p:spPr>
          <a:xfrm>
            <a:off x="770312" y="965662"/>
            <a:ext cx="10727575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2: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hình vẽ minh họa của học sinh có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tứ giác ABC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nội tiếp đường tròn tâm O (Hình 7).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                              ,              .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. 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BE3FA1-F270-4CBC-9CA2-2E83BA214A7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364456" y="2672850"/>
            <a:ext cx="4294144" cy="3826339"/>
          </a:xfrm>
          <a:prstGeom prst="rect">
            <a:avLst/>
          </a:prstGeom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id="{4D38EA77-FC4F-4FEC-9897-EC187D0C0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804" y="332691"/>
            <a:ext cx="6763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Times" pitchFamily="2" charset="0"/>
              </a:rPr>
              <a:t>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§2. TỨ GIÁC NỘI TIẾP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2A5DF0C-82B7-4AC1-B72D-186C82FC91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585668"/>
              </p:ext>
            </p:extLst>
          </p:nvPr>
        </p:nvGraphicFramePr>
        <p:xfrm>
          <a:off x="982716" y="2474841"/>
          <a:ext cx="1462088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61760" imgH="241200" progId="Equation.DSMT4">
                  <p:embed/>
                </p:oleObj>
              </mc:Choice>
              <mc:Fallback>
                <p:oleObj name="Equation" r:id="rId5" imgW="7617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82716" y="2474841"/>
                        <a:ext cx="1462088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68C0E6E-E980-4543-8D25-D54EED367A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166208"/>
              </p:ext>
            </p:extLst>
          </p:nvPr>
        </p:nvGraphicFramePr>
        <p:xfrm>
          <a:off x="10310813" y="1829889"/>
          <a:ext cx="1177925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74360" imgH="241200" progId="Equation.DSMT4">
                  <p:embed/>
                </p:oleObj>
              </mc:Choice>
              <mc:Fallback>
                <p:oleObj name="Equation" r:id="rId7" imgW="7743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310813" y="1829889"/>
                        <a:ext cx="1177925" cy="538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797EE5F-1784-483A-AF5B-2E3D3DAD37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618863"/>
              </p:ext>
            </p:extLst>
          </p:nvPr>
        </p:nvGraphicFramePr>
        <p:xfrm>
          <a:off x="3344017" y="2612761"/>
          <a:ext cx="928914" cy="543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06080" imgH="241200" progId="Equation.DSMT4">
                  <p:embed/>
                </p:oleObj>
              </mc:Choice>
              <mc:Fallback>
                <p:oleObj name="Equation" r:id="rId9" imgW="4060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44017" y="2612761"/>
                        <a:ext cx="928914" cy="543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01DF8F6-5627-45B9-BF46-CDFF01E69CA1}"/>
              </a:ext>
            </a:extLst>
          </p:cNvPr>
          <p:cNvSpPr txBox="1"/>
          <p:nvPr/>
        </p:nvSpPr>
        <p:spPr>
          <a:xfrm>
            <a:off x="2940530" y="3258595"/>
            <a:ext cx="6022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t/g ABCD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16FD1F8-D53A-47E4-8E5A-86429C20E4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627979"/>
              </p:ext>
            </p:extLst>
          </p:nvPr>
        </p:nvGraphicFramePr>
        <p:xfrm>
          <a:off x="4009461" y="3820911"/>
          <a:ext cx="2588973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333440" imgH="241200" progId="Equation.DSMT4">
                  <p:embed/>
                </p:oleObj>
              </mc:Choice>
              <mc:Fallback>
                <p:oleObj name="Equation" r:id="rId11" imgW="1333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09461" y="3820911"/>
                        <a:ext cx="2588973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369C0CC5-F592-41EE-B033-CB8C170A31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5336722"/>
              </p:ext>
            </p:extLst>
          </p:nvPr>
        </p:nvGraphicFramePr>
        <p:xfrm>
          <a:off x="4797919" y="4304499"/>
          <a:ext cx="1507399" cy="53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850680" imgH="241200" progId="Equation.DSMT4">
                  <p:embed/>
                </p:oleObj>
              </mc:Choice>
              <mc:Fallback>
                <p:oleObj name="Equation" r:id="rId13" imgW="8506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797919" y="4304499"/>
                        <a:ext cx="1507399" cy="539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83B2CE7-FFA2-4505-A496-4452CFF8402C}"/>
              </a:ext>
            </a:extLst>
          </p:cNvPr>
          <p:cNvSpPr txBox="1"/>
          <p:nvPr/>
        </p:nvSpPr>
        <p:spPr>
          <a:xfrm>
            <a:off x="3640997" y="4719113"/>
            <a:ext cx="93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EAA1918-6760-4034-A0C9-4709CDDFD4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574679"/>
              </p:ext>
            </p:extLst>
          </p:nvPr>
        </p:nvGraphicFramePr>
        <p:xfrm>
          <a:off x="4561235" y="4765726"/>
          <a:ext cx="1177925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74360" imgH="241200" progId="Equation.DSMT4">
                  <p:embed/>
                </p:oleObj>
              </mc:Choice>
              <mc:Fallback>
                <p:oleObj name="Equation" r:id="rId15" imgW="774360" imgH="2412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68C0E6E-E980-4543-8D25-D54EED367A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61235" y="4765726"/>
                        <a:ext cx="1177925" cy="538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4638E3A-06A4-4811-B648-5027141165EF}"/>
              </a:ext>
            </a:extLst>
          </p:cNvPr>
          <p:cNvSpPr txBox="1"/>
          <p:nvPr/>
        </p:nvSpPr>
        <p:spPr>
          <a:xfrm>
            <a:off x="5775325" y="4745936"/>
            <a:ext cx="1710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5CC2860-02C1-4D28-9967-4F64D2080C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960837"/>
              </p:ext>
            </p:extLst>
          </p:nvPr>
        </p:nvGraphicFramePr>
        <p:xfrm>
          <a:off x="6557983" y="4766377"/>
          <a:ext cx="1349375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87320" imgH="241200" progId="Equation.DSMT4">
                  <p:embed/>
                </p:oleObj>
              </mc:Choice>
              <mc:Fallback>
                <p:oleObj name="Equation" r:id="rId16" imgW="787320" imgH="241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EAA1918-6760-4034-A0C9-4709CDDFD4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557983" y="4766377"/>
                        <a:ext cx="1349375" cy="538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4BE3790-A3EB-4F15-BE86-A8B52399CF07}"/>
              </a:ext>
            </a:extLst>
          </p:cNvPr>
          <p:cNvSpPr txBox="1"/>
          <p:nvPr/>
        </p:nvSpPr>
        <p:spPr>
          <a:xfrm>
            <a:off x="1665175" y="5133752"/>
            <a:ext cx="1283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D616D8D2-2307-4AD6-86E2-EBB2954158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426733"/>
              </p:ext>
            </p:extLst>
          </p:nvPr>
        </p:nvGraphicFramePr>
        <p:xfrm>
          <a:off x="2948507" y="5281833"/>
          <a:ext cx="928914" cy="397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495000" imgH="177480" progId="Equation.DSMT4">
                  <p:embed/>
                </p:oleObj>
              </mc:Choice>
              <mc:Fallback>
                <p:oleObj name="Equation" r:id="rId18" imgW="4950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948507" y="5281833"/>
                        <a:ext cx="928914" cy="3976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77BD144-5BC7-451F-ACC1-36CFE331C273}"/>
              </a:ext>
            </a:extLst>
          </p:cNvPr>
          <p:cNvSpPr txBox="1"/>
          <p:nvPr/>
        </p:nvSpPr>
        <p:spPr>
          <a:xfrm>
            <a:off x="3877420" y="5153542"/>
            <a:ext cx="4075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382FFAE-33C6-46D8-992F-545E340A3D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660592"/>
              </p:ext>
            </p:extLst>
          </p:nvPr>
        </p:nvGraphicFramePr>
        <p:xfrm>
          <a:off x="6014921" y="5286355"/>
          <a:ext cx="928914" cy="397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495000" imgH="177480" progId="Equation.DSMT4">
                  <p:embed/>
                </p:oleObj>
              </mc:Choice>
              <mc:Fallback>
                <p:oleObj name="Equation" r:id="rId20" imgW="495000" imgH="177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D616D8D2-2307-4AD6-86E2-EBB2954158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014921" y="5286355"/>
                        <a:ext cx="928914" cy="3976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B2BC193-999B-43E2-94BA-1F7C4C7E248E}"/>
              </a:ext>
            </a:extLst>
          </p:cNvPr>
          <p:cNvSpPr txBox="1"/>
          <p:nvPr/>
        </p:nvSpPr>
        <p:spPr>
          <a:xfrm>
            <a:off x="3777636" y="5638280"/>
            <a:ext cx="1020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0C025C6E-8FCB-47EB-B7EF-4DFAE47A33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8085765"/>
              </p:ext>
            </p:extLst>
          </p:nvPr>
        </p:nvGraphicFramePr>
        <p:xfrm>
          <a:off x="4729522" y="5675250"/>
          <a:ext cx="18002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787320" imgH="241200" progId="Equation.DSMT4">
                  <p:embed/>
                </p:oleObj>
              </mc:Choice>
              <mc:Fallback>
                <p:oleObj name="Equation" r:id="rId21" imgW="787320" imgH="2412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7797EE5F-1784-483A-AF5B-2E3D3DAD37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729522" y="5675250"/>
                        <a:ext cx="1800225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9291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7" grpId="0"/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0" y="0"/>
            <a:ext cx="12192000" cy="6734629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am giác Cân 4">
            <a:extLst>
              <a:ext uri="{FF2B5EF4-FFF2-40B4-BE49-F238E27FC236}">
                <a16:creationId xmlns:a16="http://schemas.microsoft.com/office/drawing/2014/main" id="{FD914ADA-1614-B0AC-0F4A-857F76B63E03}"/>
              </a:ext>
            </a:extLst>
          </p:cNvPr>
          <p:cNvSpPr/>
          <p:nvPr/>
        </p:nvSpPr>
        <p:spPr>
          <a:xfrm>
            <a:off x="1227306" y="590711"/>
            <a:ext cx="751113" cy="584775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libri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Hộp Văn bản 7">
            <a:extLst>
              <a:ext uri="{FF2B5EF4-FFF2-40B4-BE49-F238E27FC236}">
                <a16:creationId xmlns:a16="http://schemas.microsoft.com/office/drawing/2014/main" id="{24E77819-A0CD-C1F9-6DF5-E0AAD98BB946}"/>
              </a:ext>
            </a:extLst>
          </p:cNvPr>
          <p:cNvSpPr txBox="1"/>
          <p:nvPr/>
        </p:nvSpPr>
        <p:spPr>
          <a:xfrm>
            <a:off x="1944666" y="776144"/>
            <a:ext cx="10007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ngoại tiếp hình chữ nhật, hình 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B4DEDB98-316A-443B-A5D0-637A299E0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180" y="69337"/>
            <a:ext cx="6763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Times" pitchFamily="2" charset="0"/>
              </a:rPr>
              <a:t>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§2. TỨ GIÁC NỘI TIẾP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ECBCE4-5264-4B7E-B411-467F430A9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644" y="1188261"/>
            <a:ext cx="514422" cy="4667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21735A-F48A-4979-A315-F8DB4D81A0F7}"/>
              </a:ext>
            </a:extLst>
          </p:cNvPr>
          <p:cNvSpPr txBox="1"/>
          <p:nvPr/>
        </p:nvSpPr>
        <p:spPr>
          <a:xfrm>
            <a:off x="1624752" y="1301522"/>
            <a:ext cx="9158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( H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D98D71-1985-4A4C-9EA8-DF8CD3ECB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188" y="1927651"/>
            <a:ext cx="3646039" cy="15585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DFF165-8170-47A7-ACEB-91B34F7E72C7}"/>
              </a:ext>
            </a:extLst>
          </p:cNvPr>
          <p:cNvSpPr txBox="1"/>
          <p:nvPr/>
        </p:nvSpPr>
        <p:spPr>
          <a:xfrm>
            <a:off x="876453" y="3833150"/>
            <a:ext cx="110107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BD. So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OA, OB, OC, OD.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ABCD.</a:t>
            </a:r>
          </a:p>
          <a:p>
            <a:pPr marL="514350" indent="-514350"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a.  </a:t>
            </a:r>
          </a:p>
        </p:txBody>
      </p:sp>
    </p:spTree>
    <p:extLst>
      <p:ext uri="{BB962C8B-B14F-4D97-AF65-F5344CB8AC3E}">
        <p14:creationId xmlns:p14="http://schemas.microsoft.com/office/powerpoint/2010/main" val="3091521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2000" y="446642"/>
            <a:ext cx="8302476" cy="5181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61508" y="4334728"/>
            <a:ext cx="2445322" cy="29550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777034">
            <a:off x="9496622" y="-145973"/>
            <a:ext cx="1475719" cy="16769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3327400"/>
            <a:ext cx="3916353" cy="6013594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2568060" y="1239572"/>
            <a:ext cx="7174845" cy="2646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36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algn="ctr">
              <a:lnSpc>
                <a:spcPct val="150000"/>
              </a:lnSpc>
            </a:pPr>
            <a:endParaRPr lang="en-US" sz="4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261619"/>
      </p:ext>
    </p:extLst>
  </p:cSld>
  <p:clrMapOvr>
    <a:masterClrMapping/>
  </p:clrMapOvr>
  <p:transition spd="med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am giác Cân 4">
            <a:extLst>
              <a:ext uri="{FF2B5EF4-FFF2-40B4-BE49-F238E27FC236}">
                <a16:creationId xmlns:a16="http://schemas.microsoft.com/office/drawing/2014/main" id="{FD914ADA-1614-B0AC-0F4A-857F76B63E03}"/>
              </a:ext>
            </a:extLst>
          </p:cNvPr>
          <p:cNvSpPr/>
          <p:nvPr/>
        </p:nvSpPr>
        <p:spPr>
          <a:xfrm>
            <a:off x="1195734" y="2258999"/>
            <a:ext cx="751113" cy="584775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libri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Hộp Văn bản 7">
            <a:extLst>
              <a:ext uri="{FF2B5EF4-FFF2-40B4-BE49-F238E27FC236}">
                <a16:creationId xmlns:a16="http://schemas.microsoft.com/office/drawing/2014/main" id="{24E77819-A0CD-C1F9-6DF5-E0AAD98BB946}"/>
              </a:ext>
            </a:extLst>
          </p:cNvPr>
          <p:cNvSpPr txBox="1"/>
          <p:nvPr/>
        </p:nvSpPr>
        <p:spPr>
          <a:xfrm>
            <a:off x="1925135" y="2376780"/>
            <a:ext cx="10007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ngoại tiếp hình chữ nhật, hình 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8A599-D125-96CA-4416-75D15F29A4B9}"/>
              </a:ext>
            </a:extLst>
          </p:cNvPr>
          <p:cNvSpPr txBox="1"/>
          <p:nvPr/>
        </p:nvSpPr>
        <p:spPr>
          <a:xfrm>
            <a:off x="1010725" y="2940500"/>
            <a:ext cx="10952675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nhật, hình vuông là các tứ giác nội tiếp.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ngoại tiếp hình chữ nhật, hình vuông có tâm là giao điểm của đường chéo và bán kinh bằng nửa đường chéo.</a:t>
            </a:r>
          </a:p>
        </p:txBody>
      </p:sp>
      <p:sp>
        <p:nvSpPr>
          <p:cNvPr id="7" name="Tam giác Cân 4">
            <a:extLst>
              <a:ext uri="{FF2B5EF4-FFF2-40B4-BE49-F238E27FC236}">
                <a16:creationId xmlns:a16="http://schemas.microsoft.com/office/drawing/2014/main" id="{E7C8F3EF-8D60-42AA-AD24-74E78FEC6F68}"/>
              </a:ext>
            </a:extLst>
          </p:cNvPr>
          <p:cNvSpPr/>
          <p:nvPr/>
        </p:nvSpPr>
        <p:spPr>
          <a:xfrm>
            <a:off x="1163135" y="892854"/>
            <a:ext cx="762000" cy="646331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5720F90-1F27-4ACA-9772-47CA22AC156C}"/>
              </a:ext>
            </a:extLst>
          </p:cNvPr>
          <p:cNvSpPr txBox="1"/>
          <p:nvPr/>
        </p:nvSpPr>
        <p:spPr>
          <a:xfrm>
            <a:off x="1946847" y="1067255"/>
            <a:ext cx="7231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B4DEDB98-316A-443B-A5D0-637A299E0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171" y="218894"/>
            <a:ext cx="6763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Times" pitchFamily="2" charset="0"/>
              </a:rPr>
              <a:t>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§2. TỨ GIÁC NỘI TIẾP</a:t>
            </a:r>
          </a:p>
        </p:txBody>
      </p:sp>
      <p:sp>
        <p:nvSpPr>
          <p:cNvPr id="10" name="Tam giác Cân 4">
            <a:extLst>
              <a:ext uri="{FF2B5EF4-FFF2-40B4-BE49-F238E27FC236}">
                <a16:creationId xmlns:a16="http://schemas.microsoft.com/office/drawing/2014/main" id="{2CF41292-3955-46D8-BA35-E13F69324E0B}"/>
              </a:ext>
            </a:extLst>
          </p:cNvPr>
          <p:cNvSpPr/>
          <p:nvPr/>
        </p:nvSpPr>
        <p:spPr>
          <a:xfrm>
            <a:off x="1170333" y="1585175"/>
            <a:ext cx="762000" cy="646331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Hộp Văn bản 7">
            <a:extLst>
              <a:ext uri="{FF2B5EF4-FFF2-40B4-BE49-F238E27FC236}">
                <a16:creationId xmlns:a16="http://schemas.microsoft.com/office/drawing/2014/main" id="{A57F1D74-A56B-40F1-B441-D25BA26422D3}"/>
              </a:ext>
            </a:extLst>
          </p:cNvPr>
          <p:cNvSpPr txBox="1"/>
          <p:nvPr/>
        </p:nvSpPr>
        <p:spPr>
          <a:xfrm>
            <a:off x="1859763" y="1697662"/>
            <a:ext cx="884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2058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8A599-D125-96CA-4416-75D15F29A4B9}"/>
              </a:ext>
            </a:extLst>
          </p:cNvPr>
          <p:cNvSpPr txBox="1"/>
          <p:nvPr/>
        </p:nvSpPr>
        <p:spPr>
          <a:xfrm>
            <a:off x="520907" y="1546796"/>
            <a:ext cx="11366204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 dụ 3: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tâm và tính bán kính đường chéo ngoại tiếp hình chữ nhật và hình vuông trong Hình 10.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E8328-CDBE-91EE-A6BB-841FFA35A311}"/>
              </a:ext>
            </a:extLst>
          </p:cNvPr>
          <p:cNvSpPr txBox="1"/>
          <p:nvPr/>
        </p:nvSpPr>
        <p:spPr>
          <a:xfrm>
            <a:off x="657954" y="3428999"/>
            <a:ext cx="62000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5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Góc ADC = 180º - 57º = 123º</a:t>
            </a:r>
          </a:p>
          <a:p>
            <a:pPr lvl="0" algn="ctr"/>
            <a:r>
              <a:rPr lang="vi-VN" sz="3500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Góc DAB = 180º - 93 º = 87º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FFB1A9-B642-45C3-925F-E582A27D31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155543" y="2686804"/>
            <a:ext cx="3997503" cy="2326640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FE40F6E5-055D-4D17-A9D3-41E098B03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180" y="69337"/>
            <a:ext cx="6763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Times" pitchFamily="2" charset="0"/>
              </a:rPr>
              <a:t>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§2. TỨ GIÁC NỘI TIẾP</a:t>
            </a:r>
          </a:p>
        </p:txBody>
      </p:sp>
      <p:sp>
        <p:nvSpPr>
          <p:cNvPr id="10" name="Tam giác Cân 4">
            <a:extLst>
              <a:ext uri="{FF2B5EF4-FFF2-40B4-BE49-F238E27FC236}">
                <a16:creationId xmlns:a16="http://schemas.microsoft.com/office/drawing/2014/main" id="{53F78029-E8FE-4C74-A4C1-88DE61FDBE06}"/>
              </a:ext>
            </a:extLst>
          </p:cNvPr>
          <p:cNvSpPr/>
          <p:nvPr/>
        </p:nvSpPr>
        <p:spPr>
          <a:xfrm>
            <a:off x="673222" y="938201"/>
            <a:ext cx="751113" cy="584775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libri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Hộp Văn bản 7">
            <a:extLst>
              <a:ext uri="{FF2B5EF4-FFF2-40B4-BE49-F238E27FC236}">
                <a16:creationId xmlns:a16="http://schemas.microsoft.com/office/drawing/2014/main" id="{2FAE9AB3-EFB8-4465-B53B-02D3183B1C22}"/>
              </a:ext>
            </a:extLst>
          </p:cNvPr>
          <p:cNvSpPr txBox="1"/>
          <p:nvPr/>
        </p:nvSpPr>
        <p:spPr>
          <a:xfrm>
            <a:off x="1402623" y="1055982"/>
            <a:ext cx="10007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ngoại tiếp hình chữ nhật, hình 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918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8A599-D125-96CA-4416-75D15F29A4B9}"/>
              </a:ext>
            </a:extLst>
          </p:cNvPr>
          <p:cNvSpPr txBox="1"/>
          <p:nvPr/>
        </p:nvSpPr>
        <p:spPr>
          <a:xfrm>
            <a:off x="595424" y="542260"/>
            <a:ext cx="11366204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 dụ 3: </a:t>
            </a: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tâm và tính bán kính đường chéo ngoại tiếp hình chữ nhật và hình vuông trong Hình 10.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BE8328-CDBE-91EE-A6BB-841FFA35A311}"/>
                  </a:ext>
                </a:extLst>
              </p:cNvPr>
              <p:cNvSpPr txBox="1"/>
              <p:nvPr/>
            </p:nvSpPr>
            <p:spPr>
              <a:xfrm>
                <a:off x="628449" y="1998409"/>
                <a:ext cx="7789837" cy="4668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EFGH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J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EFH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E, ta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FH=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𝐸𝐹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𝐸𝐻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200" i="1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</a:t>
                </a:r>
              </a:p>
              <a:p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EFGH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J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fbans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𝐹𝐻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2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PQRS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chéo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PQR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cuông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Q, ta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𝑃𝑄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𝑄𝑅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200" i="1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200" i="1">
                        <a:latin typeface="Cambria Math" panose="02040503050406030204" pitchFamily="18" charset="0"/>
                      </a:rPr>
                      <m:t>=4</m:t>
                    </m:r>
                    <m:rad>
                      <m:radPr>
                        <m:degHide m:val="on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PQRS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tâm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𝑃𝑅</m:t>
                        </m:r>
                      </m:num>
                      <m:den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BE8328-CDBE-91EE-A6BB-841FFA35A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49" y="1998409"/>
                <a:ext cx="7789837" cy="4668201"/>
              </a:xfrm>
              <a:prstGeom prst="rect">
                <a:avLst/>
              </a:prstGeom>
              <a:blipFill>
                <a:blip r:embed="rId2"/>
                <a:stretch>
                  <a:fillRect l="-1017" t="-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4FFB1A9-B642-45C3-925F-E582A27D31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274957" y="1396182"/>
            <a:ext cx="3481276" cy="2363391"/>
          </a:xfrm>
          <a:prstGeom prst="rect">
            <a:avLst/>
          </a:prstGeom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5F6BD0F7-03C4-4898-829F-E32A1DD8D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180" y="69337"/>
            <a:ext cx="6763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Times" pitchFamily="2" charset="0"/>
              </a:rPr>
              <a:t>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§2. TỨ GIÁC NỘI TIẾP</a:t>
            </a:r>
          </a:p>
        </p:txBody>
      </p:sp>
    </p:spTree>
    <p:extLst>
      <p:ext uri="{BB962C8B-B14F-4D97-AF65-F5344CB8AC3E}">
        <p14:creationId xmlns:p14="http://schemas.microsoft.com/office/powerpoint/2010/main" val="319496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2;p1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7682C8FC-A89C-F1C6-6483-5D46739CC81F}"/>
              </a:ext>
            </a:extLst>
          </p:cNvPr>
          <p:cNvPicPr preferRelativeResize="0"/>
          <p:nvPr/>
        </p:nvPicPr>
        <p:blipFill rotWithShape="1">
          <a:blip r:embed="rId2"/>
          <a:srcRect t="6080" b="1338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am giác Cân 4">
            <a:extLst>
              <a:ext uri="{FF2B5EF4-FFF2-40B4-BE49-F238E27FC236}">
                <a16:creationId xmlns:a16="http://schemas.microsoft.com/office/drawing/2014/main" id="{FD914ADA-1614-B0AC-0F4A-857F76B63E03}"/>
              </a:ext>
            </a:extLst>
          </p:cNvPr>
          <p:cNvSpPr/>
          <p:nvPr/>
        </p:nvSpPr>
        <p:spPr>
          <a:xfrm>
            <a:off x="693174" y="355770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FFFF"/>
                </a:solidFill>
                <a:latin typeface="Calibri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Hộp Văn bản 7">
            <a:extLst>
              <a:ext uri="{FF2B5EF4-FFF2-40B4-BE49-F238E27FC236}">
                <a16:creationId xmlns:a16="http://schemas.microsoft.com/office/drawing/2014/main" id="{24E77819-A0CD-C1F9-6DF5-E0AAD98BB946}"/>
              </a:ext>
            </a:extLst>
          </p:cNvPr>
          <p:cNvSpPr txBox="1"/>
          <p:nvPr/>
        </p:nvSpPr>
        <p:spPr>
          <a:xfrm>
            <a:off x="1830732" y="487244"/>
            <a:ext cx="96680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ABCD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BC88029-FE01-4B02-97AC-18092C7E994D}"/>
              </a:ext>
            </a:extLst>
          </p:cNvPr>
          <p:cNvGraphicFramePr>
            <a:graphicFrameLocks noGrp="1"/>
          </p:cNvGraphicFramePr>
          <p:nvPr/>
        </p:nvGraphicFramePr>
        <p:xfrm>
          <a:off x="1830731" y="2417006"/>
          <a:ext cx="9386999" cy="3379638"/>
        </p:xfrm>
        <a:graphic>
          <a:graphicData uri="http://schemas.openxmlformats.org/drawingml/2006/table">
            <a:tbl>
              <a:tblPr/>
              <a:tblGrid>
                <a:gridCol w="3596467">
                  <a:extLst>
                    <a:ext uri="{9D8B030D-6E8A-4147-A177-3AD203B41FA5}">
                      <a16:colId xmlns:a16="http://schemas.microsoft.com/office/drawing/2014/main" val="2267662136"/>
                    </a:ext>
                  </a:extLst>
                </a:gridCol>
                <a:gridCol w="1447633">
                  <a:extLst>
                    <a:ext uri="{9D8B030D-6E8A-4147-A177-3AD203B41FA5}">
                      <a16:colId xmlns:a16="http://schemas.microsoft.com/office/drawing/2014/main" val="1540558624"/>
                    </a:ext>
                  </a:extLst>
                </a:gridCol>
                <a:gridCol w="1447633">
                  <a:extLst>
                    <a:ext uri="{9D8B030D-6E8A-4147-A177-3AD203B41FA5}">
                      <a16:colId xmlns:a16="http://schemas.microsoft.com/office/drawing/2014/main" val="2140907919"/>
                    </a:ext>
                  </a:extLst>
                </a:gridCol>
                <a:gridCol w="1447633">
                  <a:extLst>
                    <a:ext uri="{9D8B030D-6E8A-4147-A177-3AD203B41FA5}">
                      <a16:colId xmlns:a16="http://schemas.microsoft.com/office/drawing/2014/main" val="3050516276"/>
                    </a:ext>
                  </a:extLst>
                </a:gridCol>
                <a:gridCol w="1447633">
                  <a:extLst>
                    <a:ext uri="{9D8B030D-6E8A-4147-A177-3AD203B41FA5}">
                      <a16:colId xmlns:a16="http://schemas.microsoft.com/office/drawing/2014/main" val="2391152264"/>
                    </a:ext>
                  </a:extLst>
                </a:gridCol>
              </a:tblGrid>
              <a:tr h="563273">
                <a:tc>
                  <a:txBody>
                    <a:bodyPr/>
                    <a:lstStyle/>
                    <a:p>
                      <a:pPr algn="r" fontAlgn="ctr"/>
                      <a:r>
                        <a:rPr lang="vi-VN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 hợp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153508"/>
                  </a:ext>
                </a:extLst>
              </a:tr>
              <a:tr h="5632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604590"/>
                  </a:ext>
                </a:extLst>
              </a:tr>
              <a:tr h="563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700135"/>
                  </a:ext>
                </a:extLst>
              </a:tr>
              <a:tr h="563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415736"/>
                  </a:ext>
                </a:extLst>
              </a:tr>
              <a:tr h="563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2898768"/>
                  </a:ext>
                </a:extLst>
              </a:tr>
              <a:tr h="5632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2138662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F1C428-8966-44EC-95A8-E35F175D2F9B}"/>
              </a:ext>
            </a:extLst>
          </p:cNvPr>
          <p:cNvCxnSpPr/>
          <p:nvPr/>
        </p:nvCxnSpPr>
        <p:spPr>
          <a:xfrm>
            <a:off x="1830732" y="2432957"/>
            <a:ext cx="3557697" cy="11103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421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0" y="-99773"/>
            <a:ext cx="12192000" cy="6957771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normalizeH="0" baseline="0" noProof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am giác Cân 4">
            <a:extLst>
              <a:ext uri="{FF2B5EF4-FFF2-40B4-BE49-F238E27FC236}">
                <a16:creationId xmlns:a16="http://schemas.microsoft.com/office/drawing/2014/main" id="{FD914ADA-1614-B0AC-0F4A-857F76B63E03}"/>
              </a:ext>
            </a:extLst>
          </p:cNvPr>
          <p:cNvSpPr/>
          <p:nvPr/>
        </p:nvSpPr>
        <p:spPr>
          <a:xfrm>
            <a:off x="693174" y="355770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FFFF"/>
                </a:solidFill>
                <a:latin typeface="Calibri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Hộp Văn bản 7">
            <a:extLst>
              <a:ext uri="{FF2B5EF4-FFF2-40B4-BE49-F238E27FC236}">
                <a16:creationId xmlns:a16="http://schemas.microsoft.com/office/drawing/2014/main" id="{24E77819-A0CD-C1F9-6DF5-E0AAD98BB946}"/>
              </a:ext>
            </a:extLst>
          </p:cNvPr>
          <p:cNvSpPr txBox="1"/>
          <p:nvPr/>
        </p:nvSpPr>
        <p:spPr>
          <a:xfrm>
            <a:off x="1830732" y="487244"/>
            <a:ext cx="96680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ABCD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BC88029-FE01-4B02-97AC-18092C7E994D}"/>
              </a:ext>
            </a:extLst>
          </p:cNvPr>
          <p:cNvGraphicFramePr>
            <a:graphicFrameLocks noGrp="1"/>
          </p:cNvGraphicFramePr>
          <p:nvPr/>
        </p:nvGraphicFramePr>
        <p:xfrm>
          <a:off x="1106200" y="2408214"/>
          <a:ext cx="6411564" cy="3173592"/>
        </p:xfrm>
        <a:graphic>
          <a:graphicData uri="http://schemas.openxmlformats.org/drawingml/2006/table">
            <a:tbl>
              <a:tblPr/>
              <a:tblGrid>
                <a:gridCol w="2394590">
                  <a:extLst>
                    <a:ext uri="{9D8B030D-6E8A-4147-A177-3AD203B41FA5}">
                      <a16:colId xmlns:a16="http://schemas.microsoft.com/office/drawing/2014/main" val="2267662136"/>
                    </a:ext>
                  </a:extLst>
                </a:gridCol>
                <a:gridCol w="1050661">
                  <a:extLst>
                    <a:ext uri="{9D8B030D-6E8A-4147-A177-3AD203B41FA5}">
                      <a16:colId xmlns:a16="http://schemas.microsoft.com/office/drawing/2014/main" val="1540558624"/>
                    </a:ext>
                  </a:extLst>
                </a:gridCol>
                <a:gridCol w="988771">
                  <a:extLst>
                    <a:ext uri="{9D8B030D-6E8A-4147-A177-3AD203B41FA5}">
                      <a16:colId xmlns:a16="http://schemas.microsoft.com/office/drawing/2014/main" val="2140907919"/>
                    </a:ext>
                  </a:extLst>
                </a:gridCol>
                <a:gridCol w="988771">
                  <a:extLst>
                    <a:ext uri="{9D8B030D-6E8A-4147-A177-3AD203B41FA5}">
                      <a16:colId xmlns:a16="http://schemas.microsoft.com/office/drawing/2014/main" val="3050516276"/>
                    </a:ext>
                  </a:extLst>
                </a:gridCol>
                <a:gridCol w="988771">
                  <a:extLst>
                    <a:ext uri="{9D8B030D-6E8A-4147-A177-3AD203B41FA5}">
                      <a16:colId xmlns:a16="http://schemas.microsoft.com/office/drawing/2014/main" val="2391152264"/>
                    </a:ext>
                  </a:extLst>
                </a:gridCol>
              </a:tblGrid>
              <a:tr h="528932">
                <a:tc>
                  <a:txBody>
                    <a:bodyPr/>
                    <a:lstStyle/>
                    <a:p>
                      <a:pPr algn="r" fontAlgn="ctr"/>
                      <a:r>
                        <a:rPr lang="vi-V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 hợp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153508"/>
                  </a:ext>
                </a:extLst>
              </a:tr>
              <a:tr h="5289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604590"/>
                  </a:ext>
                </a:extLst>
              </a:tr>
              <a:tr h="5289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700135"/>
                  </a:ext>
                </a:extLst>
              </a:tr>
              <a:tr h="5289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415736"/>
                  </a:ext>
                </a:extLst>
              </a:tr>
              <a:tr h="5289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2898768"/>
                  </a:ext>
                </a:extLst>
              </a:tr>
              <a:tr h="5289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2138662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F1C428-8966-44EC-95A8-E35F175D2F9B}"/>
              </a:ext>
            </a:extLst>
          </p:cNvPr>
          <p:cNvCxnSpPr>
            <a:cxnSpLocks/>
          </p:cNvCxnSpPr>
          <p:nvPr/>
        </p:nvCxnSpPr>
        <p:spPr>
          <a:xfrm>
            <a:off x="1106200" y="2408214"/>
            <a:ext cx="2376140" cy="10207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F65964E4-710B-4D03-B203-CD9C2610C2B1}"/>
              </a:ext>
            </a:extLst>
          </p:cNvPr>
          <p:cNvSpPr/>
          <p:nvPr/>
        </p:nvSpPr>
        <p:spPr>
          <a:xfrm>
            <a:off x="9115185" y="2615294"/>
            <a:ext cx="1628071" cy="162740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0DDB52C-BE8C-492D-B492-068734FC6587}"/>
              </a:ext>
            </a:extLst>
          </p:cNvPr>
          <p:cNvCxnSpPr>
            <a:cxnSpLocks/>
            <a:stCxn id="59" idx="0"/>
            <a:endCxn id="59" idx="2"/>
          </p:cNvCxnSpPr>
          <p:nvPr/>
        </p:nvCxnSpPr>
        <p:spPr>
          <a:xfrm flipH="1">
            <a:off x="9115185" y="2615294"/>
            <a:ext cx="814036" cy="8137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FE33530-92D2-401C-9CBB-FA7CBAB802EF}"/>
              </a:ext>
            </a:extLst>
          </p:cNvPr>
          <p:cNvCxnSpPr>
            <a:cxnSpLocks/>
            <a:stCxn id="59" idx="4"/>
            <a:endCxn id="59" idx="2"/>
          </p:cNvCxnSpPr>
          <p:nvPr/>
        </p:nvCxnSpPr>
        <p:spPr>
          <a:xfrm flipH="1" flipV="1">
            <a:off x="9115185" y="3428999"/>
            <a:ext cx="814036" cy="81370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0D80EE2-DCFB-4823-AA7B-38C784A63EAE}"/>
              </a:ext>
            </a:extLst>
          </p:cNvPr>
          <p:cNvCxnSpPr>
            <a:cxnSpLocks/>
            <a:stCxn id="59" idx="4"/>
          </p:cNvCxnSpPr>
          <p:nvPr/>
        </p:nvCxnSpPr>
        <p:spPr>
          <a:xfrm flipV="1">
            <a:off x="9929221" y="3608340"/>
            <a:ext cx="791527" cy="6343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93160939-B37A-4E0C-947B-366C74B00A32}"/>
              </a:ext>
            </a:extLst>
          </p:cNvPr>
          <p:cNvCxnSpPr>
            <a:cxnSpLocks/>
            <a:endCxn id="59" idx="0"/>
          </p:cNvCxnSpPr>
          <p:nvPr/>
        </p:nvCxnSpPr>
        <p:spPr>
          <a:xfrm flipH="1" flipV="1">
            <a:off x="9929221" y="2615294"/>
            <a:ext cx="791527" cy="99304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B6242BD3-0B25-4EE6-81C1-2D6265398B1C}"/>
              </a:ext>
            </a:extLst>
          </p:cNvPr>
          <p:cNvSpPr/>
          <p:nvPr/>
        </p:nvSpPr>
        <p:spPr>
          <a:xfrm>
            <a:off x="9647767" y="2094424"/>
            <a:ext cx="58541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3B467D5-9506-4B7A-A42E-3838D4C65FB9}"/>
              </a:ext>
            </a:extLst>
          </p:cNvPr>
          <p:cNvSpPr/>
          <p:nvPr/>
        </p:nvSpPr>
        <p:spPr>
          <a:xfrm>
            <a:off x="10613786" y="3508057"/>
            <a:ext cx="58541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68048E0-DCEE-4276-94D5-20806373CC8F}"/>
              </a:ext>
            </a:extLst>
          </p:cNvPr>
          <p:cNvSpPr/>
          <p:nvPr/>
        </p:nvSpPr>
        <p:spPr>
          <a:xfrm>
            <a:off x="9636512" y="4273997"/>
            <a:ext cx="58541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C3AB59C6-311D-4BBB-85FF-96C213F2ADD0}"/>
              </a:ext>
            </a:extLst>
          </p:cNvPr>
          <p:cNvSpPr/>
          <p:nvPr/>
        </p:nvSpPr>
        <p:spPr>
          <a:xfrm>
            <a:off x="8630504" y="3156449"/>
            <a:ext cx="58541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265932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8AFEAE7-3220-4F6F-9124-702AED8CC6F1}"/>
              </a:ext>
            </a:extLst>
          </p:cNvPr>
          <p:cNvGrpSpPr/>
          <p:nvPr/>
        </p:nvGrpSpPr>
        <p:grpSpPr>
          <a:xfrm>
            <a:off x="3120257" y="1392777"/>
            <a:ext cx="360" cy="15120"/>
            <a:chOff x="3120257" y="1392777"/>
            <a:chExt cx="360" cy="1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D3F1213-525B-40A7-809B-0B1347AAA384}"/>
                    </a:ext>
                  </a:extLst>
                </p14:cNvPr>
                <p14:cNvContentPartPr/>
                <p14:nvPr/>
              </p14:nvContentPartPr>
              <p14:xfrm>
                <a:off x="3120257" y="1392777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D3F1213-525B-40A7-809B-0B1347AAA38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02257" y="137513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D9ECC32-F653-42F3-9E88-4AA7B08F5403}"/>
                    </a:ext>
                  </a:extLst>
                </p14:cNvPr>
                <p14:cNvContentPartPr/>
                <p14:nvPr/>
              </p14:nvContentPartPr>
              <p14:xfrm>
                <a:off x="3120257" y="1407537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D9ECC32-F653-42F3-9E88-4AA7B08F5403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102257" y="13898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943E3B0-B68A-4580-A453-C70FC390FD68}"/>
                  </a:ext>
                </a:extLst>
              </p14:cNvPr>
              <p14:cNvContentPartPr/>
              <p14:nvPr/>
            </p14:nvContentPartPr>
            <p14:xfrm>
              <a:off x="2974817" y="1445337"/>
              <a:ext cx="360" cy="6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943E3B0-B68A-4580-A453-C70FC390FD6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56817" y="1427337"/>
                <a:ext cx="3600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C17AFC4-ED8D-4241-8697-618BB3D8E0A6}"/>
                  </a:ext>
                </a:extLst>
              </p14:cNvPr>
              <p14:cNvContentPartPr/>
              <p14:nvPr/>
            </p14:nvContentPartPr>
            <p14:xfrm>
              <a:off x="2931257" y="1624977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C17AFC4-ED8D-4241-8697-618BB3D8E0A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13617" y="160697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B37B1E5-BFB6-437D-9ADF-C899989057A3}"/>
                  </a:ext>
                </a:extLst>
              </p14:cNvPr>
              <p14:cNvContentPartPr/>
              <p14:nvPr/>
            </p14:nvContentPartPr>
            <p14:xfrm>
              <a:off x="2641097" y="1929897"/>
              <a:ext cx="360" cy="6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B37B1E5-BFB6-437D-9ADF-C899989057A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23457" y="1912257"/>
                <a:ext cx="3600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2D51396-39E8-4FC9-8B99-5F98DBD9B278}"/>
                  </a:ext>
                </a:extLst>
              </p14:cNvPr>
              <p14:cNvContentPartPr/>
              <p14:nvPr/>
            </p14:nvContentPartPr>
            <p14:xfrm>
              <a:off x="1044857" y="254817"/>
              <a:ext cx="39240" cy="61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2D51396-39E8-4FC9-8B99-5F98DBD9B27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27217" y="237177"/>
                <a:ext cx="7488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26E5202-D0CB-4309-972B-B88B2AA9D1CB}"/>
                  </a:ext>
                </a:extLst>
              </p14:cNvPr>
              <p14:cNvContentPartPr/>
              <p14:nvPr/>
            </p14:nvContentPartPr>
            <p14:xfrm>
              <a:off x="3991097" y="363537"/>
              <a:ext cx="93960" cy="28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26E5202-D0CB-4309-972B-B88B2AA9D1C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73457" y="345897"/>
                <a:ext cx="12960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B4F3E70-69E8-4840-8D3E-4AD4C46F0FD2}"/>
                  </a:ext>
                </a:extLst>
              </p14:cNvPr>
              <p14:cNvContentPartPr/>
              <p14:nvPr/>
            </p14:nvContentPartPr>
            <p14:xfrm>
              <a:off x="11538497" y="231417"/>
              <a:ext cx="612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B4F3E70-69E8-4840-8D3E-4AD4C46F0FD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520857" y="213777"/>
                <a:ext cx="417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89EE3F4-62F6-4A2A-80F6-7295966ACB5C}"/>
                  </a:ext>
                </a:extLst>
              </p14:cNvPr>
              <p14:cNvContentPartPr/>
              <p14:nvPr/>
            </p14:nvContentPartPr>
            <p14:xfrm>
              <a:off x="11436977" y="435177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89EE3F4-62F6-4A2A-80F6-7295966ACB5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19337" y="41717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7989B3B-1D8E-4156-9E8C-A513CD9F4DC2}"/>
                  </a:ext>
                </a:extLst>
              </p14:cNvPr>
              <p14:cNvContentPartPr/>
              <p14:nvPr/>
            </p14:nvContentPartPr>
            <p14:xfrm>
              <a:off x="11088857" y="1624977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7989B3B-1D8E-4156-9E8C-A513CD9F4DC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70857" y="160697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1F47979-9D2C-4E11-A1B1-6331C3BC6005}"/>
                  </a:ext>
                </a:extLst>
              </p14:cNvPr>
              <p14:cNvContentPartPr/>
              <p14:nvPr/>
            </p14:nvContentPartPr>
            <p14:xfrm>
              <a:off x="725177" y="1392777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1F47979-9D2C-4E11-A1B1-6331C3BC600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7177" y="137513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B21CE59-2BBC-4873-8658-34FFAA7A4427}"/>
                  </a:ext>
                </a:extLst>
              </p14:cNvPr>
              <p14:cNvContentPartPr/>
              <p14:nvPr/>
            </p14:nvContentPartPr>
            <p14:xfrm>
              <a:off x="1000937" y="202617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B21CE59-2BBC-4873-8658-34FFAA7A44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3297" y="18461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904A49D-8452-4961-80F4-B82089D3B30F}"/>
                  </a:ext>
                </a:extLst>
              </p14:cNvPr>
              <p14:cNvContentPartPr/>
              <p14:nvPr/>
            </p14:nvContentPartPr>
            <p14:xfrm>
              <a:off x="4644137" y="1378737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904A49D-8452-4961-80F4-B82089D3B3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26137" y="136073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C11B618-098F-400B-B6D5-5616575E3001}"/>
                  </a:ext>
                </a:extLst>
              </p14:cNvPr>
              <p14:cNvContentPartPr/>
              <p14:nvPr/>
            </p14:nvContentPartPr>
            <p14:xfrm>
              <a:off x="681617" y="1886697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C11B618-098F-400B-B6D5-5616575E300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3977" y="186869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2D1D649-C4A3-4964-B66C-6CC380E1CB08}"/>
                  </a:ext>
                </a:extLst>
              </p14:cNvPr>
              <p14:cNvContentPartPr/>
              <p14:nvPr/>
            </p14:nvContentPartPr>
            <p14:xfrm>
              <a:off x="3555857" y="275337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2D1D649-C4A3-4964-B66C-6CC380E1CB0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37857" y="25769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58050A3-2949-49C3-B942-FFC80DE4951B}"/>
                  </a:ext>
                </a:extLst>
              </p14:cNvPr>
              <p14:cNvContentPartPr/>
              <p14:nvPr/>
            </p14:nvContentPartPr>
            <p14:xfrm>
              <a:off x="11576297" y="1305657"/>
              <a:ext cx="612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58050A3-2949-49C3-B942-FFC80DE4951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558297" y="1288017"/>
                <a:ext cx="4176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477C12FB-80D8-4AC6-B833-B5E081E6E67E}"/>
              </a:ext>
            </a:extLst>
          </p:cNvPr>
          <p:cNvGrpSpPr/>
          <p:nvPr/>
        </p:nvGrpSpPr>
        <p:grpSpPr>
          <a:xfrm>
            <a:off x="51617" y="1100457"/>
            <a:ext cx="2285280" cy="409320"/>
            <a:chOff x="51617" y="1100457"/>
            <a:chExt cx="2285280" cy="40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8C68A0A-093B-49CF-B847-15AC2565B8B1}"/>
                    </a:ext>
                  </a:extLst>
                </p14:cNvPr>
                <p14:cNvContentPartPr/>
                <p14:nvPr/>
              </p14:nvContentPartPr>
              <p14:xfrm>
                <a:off x="856217" y="1421937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8C68A0A-093B-49CF-B847-15AC2565B8B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38217" y="14042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3111861-D9A6-42E4-B6DA-0EDEA2D62576}"/>
                    </a:ext>
                  </a:extLst>
                </p14:cNvPr>
                <p14:cNvContentPartPr/>
                <p14:nvPr/>
              </p14:nvContentPartPr>
              <p14:xfrm>
                <a:off x="812297" y="1363977"/>
                <a:ext cx="3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3111861-D9A6-42E4-B6DA-0EDEA2D6257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94297" y="13459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0267482-97EC-4621-913B-3D208312E430}"/>
                    </a:ext>
                  </a:extLst>
                </p14:cNvPr>
                <p14:cNvContentPartPr/>
                <p14:nvPr/>
              </p14:nvContentPartPr>
              <p14:xfrm>
                <a:off x="1059257" y="1407537"/>
                <a:ext cx="360" cy="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0267482-97EC-4621-913B-3D208312E43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41257" y="13898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8EE5F6F-88D4-4A50-9895-D6D81D725430}"/>
                    </a:ext>
                  </a:extLst>
                </p14:cNvPr>
                <p14:cNvContentPartPr/>
                <p14:nvPr/>
              </p14:nvContentPartPr>
              <p14:xfrm>
                <a:off x="2060777" y="1494297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8EE5F6F-88D4-4A50-9895-D6D81D72543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043137" y="147665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28587E7-5AE1-4E6F-ABD5-2601033A9A39}"/>
                    </a:ext>
                  </a:extLst>
                </p14:cNvPr>
                <p14:cNvContentPartPr/>
                <p14:nvPr/>
              </p14:nvContentPartPr>
              <p14:xfrm>
                <a:off x="1741457" y="1407537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28587E7-5AE1-4E6F-ABD5-2601033A9A3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23817" y="138989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CFC6DDE-6B53-4BA0-88AC-29BD0CC68D09}"/>
                    </a:ext>
                  </a:extLst>
                </p14:cNvPr>
                <p14:cNvContentPartPr/>
                <p14:nvPr/>
              </p14:nvContentPartPr>
              <p14:xfrm>
                <a:off x="51617" y="1100457"/>
                <a:ext cx="2285280" cy="4093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CFC6DDE-6B53-4BA0-88AC-29BD0CC68D0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977" y="1082457"/>
                  <a:ext cx="2320920" cy="444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4500552C-9EF3-48D3-99AE-71976C84C62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25177" y="516653"/>
            <a:ext cx="11344660" cy="36976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F5D6E1F3-7F14-48A3-A4CF-F830720F1DD4}"/>
                  </a:ext>
                </a:extLst>
              </p14:cNvPr>
              <p14:cNvContentPartPr/>
              <p14:nvPr/>
            </p14:nvContentPartPr>
            <p14:xfrm>
              <a:off x="6095657" y="1965897"/>
              <a:ext cx="50040" cy="225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F5D6E1F3-7F14-48A3-A4CF-F830720F1DD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077657" y="1948257"/>
                <a:ext cx="8568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97A8FC1F-E600-4520-8B0F-1D422820BD3C}"/>
                  </a:ext>
                </a:extLst>
              </p14:cNvPr>
              <p14:cNvContentPartPr/>
              <p14:nvPr/>
            </p14:nvContentPartPr>
            <p14:xfrm>
              <a:off x="6081257" y="2684817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97A8FC1F-E600-4520-8B0F-1D422820BD3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63617" y="266681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EEBE744-181A-4167-BBC1-702FC58791AD}"/>
                  </a:ext>
                </a:extLst>
              </p14:cNvPr>
              <p14:cNvContentPartPr/>
              <p14:nvPr/>
            </p14:nvContentPartPr>
            <p14:xfrm>
              <a:off x="5660057" y="3846177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EEBE744-181A-4167-BBC1-702FC58791A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42057" y="382817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284150A-B28A-4E13-A904-3558C7C1F071}"/>
                  </a:ext>
                </a:extLst>
              </p14:cNvPr>
              <p14:cNvContentPartPr/>
              <p14:nvPr/>
            </p14:nvContentPartPr>
            <p14:xfrm>
              <a:off x="3729737" y="3903777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284150A-B28A-4E13-A904-3558C7C1F07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11737" y="388577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512AEB5-07D2-41FA-B0D8-03422D26E718}"/>
                  </a:ext>
                </a:extLst>
              </p14:cNvPr>
              <p14:cNvContentPartPr/>
              <p14:nvPr/>
            </p14:nvContentPartPr>
            <p14:xfrm>
              <a:off x="6356657" y="2365497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512AEB5-07D2-41FA-B0D8-03422D26E71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39017" y="234785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178CAABE-5073-46D1-ACD9-2AB3DF020128}"/>
                  </a:ext>
                </a:extLst>
              </p14:cNvPr>
              <p14:cNvContentPartPr/>
              <p14:nvPr/>
            </p14:nvContentPartPr>
            <p14:xfrm>
              <a:off x="7097177" y="3192777"/>
              <a:ext cx="612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178CAABE-5073-46D1-ACD9-2AB3DF02012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79537" y="3174777"/>
                <a:ext cx="417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A494DDB7-0601-4A68-8369-F8F70F0AF100}"/>
                  </a:ext>
                </a:extLst>
              </p14:cNvPr>
              <p14:cNvContentPartPr/>
              <p14:nvPr/>
            </p14:nvContentPartPr>
            <p14:xfrm>
              <a:off x="8519537" y="4165497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A494DDB7-0601-4A68-8369-F8F70F0AF10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01897" y="414749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671ACBF-F8E9-4CAA-BFBD-56E76C0585CA}"/>
                  </a:ext>
                </a:extLst>
              </p14:cNvPr>
              <p14:cNvContentPartPr/>
              <p14:nvPr/>
            </p14:nvContentPartPr>
            <p14:xfrm>
              <a:off x="5674817" y="3207177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671ACBF-F8E9-4CAA-BFBD-56E76C0585C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56817" y="3189177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4071DB83-ED95-49C3-AA4B-14845BB2A6A5}"/>
              </a:ext>
            </a:extLst>
          </p:cNvPr>
          <p:cNvGrpSpPr/>
          <p:nvPr/>
        </p:nvGrpSpPr>
        <p:grpSpPr>
          <a:xfrm>
            <a:off x="5747177" y="2989377"/>
            <a:ext cx="29520" cy="360"/>
            <a:chOff x="5747177" y="2989377"/>
            <a:chExt cx="2952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E061C26-AC29-4393-99E0-269D2CAD3EB2}"/>
                    </a:ext>
                  </a:extLst>
                </p14:cNvPr>
                <p14:cNvContentPartPr/>
                <p14:nvPr/>
              </p14:nvContentPartPr>
              <p14:xfrm>
                <a:off x="5747177" y="2989377"/>
                <a:ext cx="612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E061C26-AC29-4393-99E0-269D2CAD3EB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729537" y="2971377"/>
                  <a:ext cx="417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A1AD8D6-9898-4FCC-91A1-D4F931D8508C}"/>
                    </a:ext>
                  </a:extLst>
                </p14:cNvPr>
                <p14:cNvContentPartPr/>
                <p14:nvPr/>
              </p14:nvContentPartPr>
              <p14:xfrm>
                <a:off x="5776337" y="2989377"/>
                <a:ext cx="36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A1AD8D6-9898-4FCC-91A1-D4F931D8508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758337" y="297137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4C799A3-654B-41A4-8A93-54E77E10B434}"/>
                  </a:ext>
                </a:extLst>
              </p14:cNvPr>
              <p14:cNvContentPartPr/>
              <p14:nvPr/>
            </p14:nvContentPartPr>
            <p14:xfrm>
              <a:off x="9464897" y="2791017"/>
              <a:ext cx="35640" cy="142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4C799A3-654B-41A4-8A93-54E77E10B43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428897" y="2755017"/>
                <a:ext cx="10728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A5ECCFE-09AD-4294-802B-26661B0F1C1B}"/>
                  </a:ext>
                </a:extLst>
              </p14:cNvPr>
              <p14:cNvContentPartPr/>
              <p14:nvPr/>
            </p14:nvContentPartPr>
            <p14:xfrm>
              <a:off x="9477497" y="1948257"/>
              <a:ext cx="60120" cy="141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A5ECCFE-09AD-4294-802B-26661B0F1C1B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441857" y="1912257"/>
                <a:ext cx="131760" cy="212760"/>
              </a:xfrm>
              <a:prstGeom prst="rect">
                <a:avLst/>
              </a:prstGeom>
            </p:spPr>
          </p:pic>
        </mc:Fallback>
      </mc:AlternateContent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C5388060-075D-4609-8208-18C0BB342964}"/>
              </a:ext>
            </a:extLst>
          </p:cNvPr>
          <p:cNvCxnSpPr/>
          <p:nvPr/>
        </p:nvCxnSpPr>
        <p:spPr>
          <a:xfrm rot="16200000" flipH="1">
            <a:off x="5917365" y="4132108"/>
            <a:ext cx="1234280" cy="77761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C73CD8D-713C-4CBB-A382-98D58A2358B9}"/>
              </a:ext>
            </a:extLst>
          </p:cNvPr>
          <p:cNvSpPr txBox="1"/>
          <p:nvPr/>
        </p:nvSpPr>
        <p:spPr>
          <a:xfrm>
            <a:off x="2974817" y="5341257"/>
            <a:ext cx="7852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A79E6C4-AD74-4B52-BE4C-BCC9BC63BEEC}"/>
                  </a:ext>
                </a:extLst>
              </p14:cNvPr>
              <p14:cNvContentPartPr/>
              <p14:nvPr/>
            </p14:nvContentPartPr>
            <p14:xfrm>
              <a:off x="1581257" y="4179537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A79E6C4-AD74-4B52-BE4C-BCC9BC63BEEC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545617" y="3963897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991506F3-0C5A-47FF-AFC8-407FE21C3938}"/>
                  </a:ext>
                </a:extLst>
              </p14:cNvPr>
              <p14:cNvContentPartPr/>
              <p14:nvPr/>
            </p14:nvContentPartPr>
            <p14:xfrm>
              <a:off x="2844137" y="5210577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991506F3-0C5A-47FF-AFC8-407FE21C393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808497" y="4994577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BDCD6985-0BB2-43B8-B847-F42B16A7AFDA}"/>
                  </a:ext>
                </a:extLst>
              </p14:cNvPr>
              <p14:cNvContentPartPr/>
              <p14:nvPr/>
            </p14:nvContentPartPr>
            <p14:xfrm>
              <a:off x="8316137" y="6066657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BDCD6985-0BB2-43B8-B847-F42B16A7AFD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280497" y="5851017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2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CC4D079-399E-4D66-A780-E5D8C42C9322}"/>
                  </a:ext>
                </a:extLst>
              </p14:cNvPr>
              <p14:cNvContentPartPr/>
              <p14:nvPr/>
            </p14:nvContentPartPr>
            <p14:xfrm>
              <a:off x="11495297" y="5384457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CC4D079-399E-4D66-A780-E5D8C42C9322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1459297" y="5168457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C84D405B-91E3-4D11-8F04-42AA06484D5E}"/>
                  </a:ext>
                </a:extLst>
              </p14:cNvPr>
              <p14:cNvContentPartPr/>
              <p14:nvPr/>
            </p14:nvContentPartPr>
            <p14:xfrm>
              <a:off x="6995297" y="4585977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C84D405B-91E3-4D11-8F04-42AA06484D5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959297" y="4370337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6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647025F-731F-47B8-AD1A-8ECF3E607E8C}"/>
                  </a:ext>
                </a:extLst>
              </p14:cNvPr>
              <p14:cNvContentPartPr/>
              <p14:nvPr/>
            </p14:nvContentPartPr>
            <p14:xfrm>
              <a:off x="8374457" y="4469697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647025F-731F-47B8-AD1A-8ECF3E607E8C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338457" y="4254057"/>
                <a:ext cx="72000" cy="43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6705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3">
            <a:extLst>
              <a:ext uri="{FF2B5EF4-FFF2-40B4-BE49-F238E27FC236}">
                <a16:creationId xmlns:a16="http://schemas.microsoft.com/office/drawing/2014/main" id="{91A74671-B4B5-4A07-B89F-9CA989D83A87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3943350" y="3773488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102" imgH="177492" progId="Equation.DSMT4">
                  <p:embed/>
                </p:oleObj>
              </mc:Choice>
              <mc:Fallback>
                <p:oleObj name="Equation" r:id="rId3" imgW="114102" imgH="177492" progId="Equation.DSMT4">
                  <p:embed/>
                  <p:pic>
                    <p:nvPicPr>
                      <p:cNvPr id="15362" name="Object 3">
                        <a:extLst>
                          <a:ext uri="{FF2B5EF4-FFF2-40B4-BE49-F238E27FC236}">
                            <a16:creationId xmlns:a16="http://schemas.microsoft.com/office/drawing/2014/main" id="{91A74671-B4B5-4A07-B89F-9CA989D83A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3350" y="3773488"/>
                        <a:ext cx="1143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5">
            <a:extLst>
              <a:ext uri="{FF2B5EF4-FFF2-40B4-BE49-F238E27FC236}">
                <a16:creationId xmlns:a16="http://schemas.microsoft.com/office/drawing/2014/main" id="{0EADA08A-8E4E-4F4E-9786-93D40649B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572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364" name="Text Box 6">
            <a:extLst>
              <a:ext uri="{FF2B5EF4-FFF2-40B4-BE49-F238E27FC236}">
                <a16:creationId xmlns:a16="http://schemas.microsoft.com/office/drawing/2014/main" id="{E01C17E2-865D-4670-B7D7-B92F041A4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8382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 </a:t>
            </a:r>
            <a:r>
              <a:rPr lang="en-US" altLang="en-US" sz="1600"/>
              <a:t>   </a:t>
            </a:r>
          </a:p>
        </p:txBody>
      </p:sp>
      <p:sp>
        <p:nvSpPr>
          <p:cNvPr id="15365" name="Text Box 7">
            <a:extLst>
              <a:ext uri="{FF2B5EF4-FFF2-40B4-BE49-F238E27FC236}">
                <a16:creationId xmlns:a16="http://schemas.microsoft.com/office/drawing/2014/main" id="{B40102A5-B331-44FB-A6BA-3594CB73B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00201"/>
            <a:ext cx="426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5366" name="Text Box 8">
            <a:extLst>
              <a:ext uri="{FF2B5EF4-FFF2-40B4-BE49-F238E27FC236}">
                <a16:creationId xmlns:a16="http://schemas.microsoft.com/office/drawing/2014/main" id="{7BEF73F9-E294-4CDE-9659-DC63CA78C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142" y="1244545"/>
            <a:ext cx="1114328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latin typeface="Times New Roman" panose="02020603050405020304" pitchFamily="18" charset="0"/>
              </a:rPr>
              <a:t>Bài</a:t>
            </a:r>
            <a:r>
              <a:rPr lang="en-US" altLang="en-US" sz="2800" u="sng" dirty="0"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latin typeface="Times New Roman" panose="02020603050405020304" pitchFamily="18" charset="0"/>
              </a:rPr>
              <a:t>tập</a:t>
            </a:r>
            <a:r>
              <a:rPr lang="en-US" altLang="en-US" u="sng" dirty="0">
                <a:latin typeface="Times New Roman" panose="02020603050405020304" pitchFamily="18" charset="0"/>
              </a:rPr>
              <a:t>: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Muốn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thiết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kế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một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khung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sắt</a:t>
            </a:r>
            <a:r>
              <a:rPr lang="en-US" altLang="en-US" dirty="0">
                <a:latin typeface="Times New Roman" panose="02020603050405020304" pitchFamily="18" charset="0"/>
              </a:rPr>
              <a:t> H</a:t>
            </a:r>
            <a:r>
              <a:rPr lang="en-US" altLang="en-US" baseline="-25000" dirty="0">
                <a:latin typeface="Times New Roman" panose="02020603050405020304" pitchFamily="18" charset="0"/>
              </a:rPr>
              <a:t>27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</a:rPr>
              <a:t>Người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thợ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đã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chuẩn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bị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một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đường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tròn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bán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kính</a:t>
            </a:r>
            <a:r>
              <a:rPr lang="en-US" altLang="en-US" dirty="0">
                <a:latin typeface="Times New Roman" panose="02020603050405020304" pitchFamily="18" charset="0"/>
              </a:rPr>
              <a:t> R= 3 cm </a:t>
            </a:r>
            <a:r>
              <a:rPr lang="en-US" altLang="en-US" dirty="0" err="1"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một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hình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vuông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</a:rPr>
              <a:t>Hãy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tính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diện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tích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hình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vuông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đó</a:t>
            </a:r>
            <a:r>
              <a:rPr lang="en-US" altLang="en-US" dirty="0">
                <a:latin typeface="Times New Roman" panose="02020603050405020304" pitchFamily="18" charset="0"/>
              </a:rPr>
              <a:t>.   </a:t>
            </a:r>
          </a:p>
        </p:txBody>
      </p:sp>
      <p:sp>
        <p:nvSpPr>
          <p:cNvPr id="15371" name="Text Box 14">
            <a:extLst>
              <a:ext uri="{FF2B5EF4-FFF2-40B4-BE49-F238E27FC236}">
                <a16:creationId xmlns:a16="http://schemas.microsoft.com/office/drawing/2014/main" id="{BB40BCCE-AE8D-4538-AB2F-7E1E1EC81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419601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800">
              <a:latin typeface="VNI-Times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339C8-0195-4C56-8202-6E27E0AA7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966" y="3131684"/>
            <a:ext cx="3552370" cy="326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3585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CC5834A-80E5-458F-A056-53E820C52CCC}"/>
              </a:ext>
            </a:extLst>
          </p:cNvPr>
          <p:cNvSpPr txBox="1"/>
          <p:nvPr/>
        </p:nvSpPr>
        <p:spPr>
          <a:xfrm>
            <a:off x="1436915" y="2645696"/>
            <a:ext cx="96955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OCB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BC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OB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OC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+ 3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BC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18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BC =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DB9048A-26DB-4D4F-8FAC-82B427EF1C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84500" y="3159695"/>
          <a:ext cx="658586" cy="538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6720" imgH="126720" progId="Equation.DSMT4">
                  <p:embed/>
                </p:oleObj>
              </mc:Choice>
              <mc:Fallback>
                <p:oleObj name="Equation" r:id="rId2" imgW="126720" imgH="12672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DB9048A-26DB-4D4F-8FAC-82B427EF1C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84500" y="3159695"/>
                        <a:ext cx="658586" cy="538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8707B3F2-530A-470E-85B1-A0828792E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802" y="219847"/>
            <a:ext cx="2781026" cy="2380258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3866C57-2735-42FE-9BB2-DADFC5BB3A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72364" y="5132145"/>
          <a:ext cx="1825942" cy="449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54080" imgH="241200" progId="Equation.DSMT4">
                  <p:embed/>
                </p:oleObj>
              </mc:Choice>
              <mc:Fallback>
                <p:oleObj name="Equation" r:id="rId5" imgW="1054080" imgH="2412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C3866C57-2735-42FE-9BB2-DADFC5BB3A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72364" y="5132145"/>
                        <a:ext cx="1825942" cy="449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461F104D-88F9-4A42-B11A-93689B6209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3793" y="5829855"/>
          <a:ext cx="4891315" cy="578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95200" imgH="266400" progId="Equation.DSMT4">
                  <p:embed/>
                </p:oleObj>
              </mc:Choice>
              <mc:Fallback>
                <p:oleObj name="Equation" r:id="rId7" imgW="2095200" imgH="2664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461F104D-88F9-4A42-B11A-93689B6209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313793" y="5829855"/>
                        <a:ext cx="4891315" cy="578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D1E5462-F132-40FD-B7FA-3B4CFEDABD3A}"/>
              </a:ext>
            </a:extLst>
          </p:cNvPr>
          <p:cNvSpPr txBox="1"/>
          <p:nvPr/>
        </p:nvSpPr>
        <p:spPr>
          <a:xfrm>
            <a:off x="7257143" y="1366897"/>
            <a:ext cx="4499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54816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36E5-0F12-862C-BE1A-7BE3C7942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" y="177800"/>
            <a:ext cx="11582400" cy="992717"/>
          </a:xfrm>
        </p:spPr>
        <p:txBody>
          <a:bodyPr>
            <a:normAutofit/>
          </a:bodyPr>
          <a:lstStyle/>
          <a:p>
            <a:r>
              <a:rPr lang="en-US" sz="5334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334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334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334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334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334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4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sz="5334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54FAD-BB32-5CE0-0132-29B3C97D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1397000"/>
            <a:ext cx="11023600" cy="4978400"/>
          </a:xfrm>
        </p:spPr>
        <p:txBody>
          <a:bodyPr>
            <a:normAutofit fontScale="92500"/>
          </a:bodyPr>
          <a:lstStyle/>
          <a:p>
            <a:pPr marL="342917" indent="-342917" algn="l">
              <a:buAutoNum type="arabicPeriod"/>
            </a:pP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A,B,C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17" indent="-342917" algn="l">
              <a:buAutoNum type="arabicPeriod"/>
            </a:pP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30s. Sau 30s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17" indent="-342917" algn="l">
              <a:buAutoNum type="arabicPeriod"/>
            </a:pP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17" indent="-342917" algn="l">
              <a:buAutoNum type="arabicPeriod"/>
            </a:pP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Kahoot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17" indent="-342917" algn="l">
              <a:buAutoNum type="arabicPeriod"/>
            </a:pP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4A9035C-0E96-4C79-9F3B-9ABA6779AE23}"/>
                  </a:ext>
                </a:extLst>
              </p14:cNvPr>
              <p14:cNvContentPartPr/>
              <p14:nvPr/>
            </p14:nvContentPartPr>
            <p14:xfrm>
              <a:off x="-1509617" y="1567377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4A9035C-0E96-4C79-9F3B-9ABA6779AE2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545617" y="1351377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FA6C5CE-7C19-412F-9846-96B9F1C8503B}"/>
                  </a:ext>
                </a:extLst>
              </p14:cNvPr>
              <p14:cNvContentPartPr/>
              <p14:nvPr/>
            </p14:nvContentPartPr>
            <p14:xfrm>
              <a:off x="-1030817" y="222005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FA6C5CE-7C19-412F-9846-96B9F1C8503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066817" y="2004417"/>
                <a:ext cx="7200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0AF425D-6708-4776-8F6B-3CE9D0E49918}"/>
                  </a:ext>
                </a:extLst>
              </p14:cNvPr>
              <p14:cNvContentPartPr/>
              <p14:nvPr/>
            </p14:nvContentPartPr>
            <p14:xfrm>
              <a:off x="12606703" y="6017337"/>
              <a:ext cx="6120" cy="6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0AF425D-6708-4776-8F6B-3CE9D0E4991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571063" y="5801337"/>
                <a:ext cx="77760" cy="43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5367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3">
            <a:extLst>
              <a:ext uri="{FF2B5EF4-FFF2-40B4-BE49-F238E27FC236}">
                <a16:creationId xmlns:a16="http://schemas.microsoft.com/office/drawing/2014/main" id="{91A74671-B4B5-4A07-B89F-9CA989D83A87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3943350" y="3773488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02" imgH="177492" progId="Equation.DSMT4">
                  <p:embed/>
                </p:oleObj>
              </mc:Choice>
              <mc:Fallback>
                <p:oleObj name="Equation" r:id="rId5" imgW="114102" imgH="177492" progId="Equation.DSMT4">
                  <p:embed/>
                  <p:pic>
                    <p:nvPicPr>
                      <p:cNvPr id="15362" name="Object 3">
                        <a:extLst>
                          <a:ext uri="{FF2B5EF4-FFF2-40B4-BE49-F238E27FC236}">
                            <a16:creationId xmlns:a16="http://schemas.microsoft.com/office/drawing/2014/main" id="{91A74671-B4B5-4A07-B89F-9CA989D83A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3350" y="3773488"/>
                        <a:ext cx="1143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5">
            <a:extLst>
              <a:ext uri="{FF2B5EF4-FFF2-40B4-BE49-F238E27FC236}">
                <a16:creationId xmlns:a16="http://schemas.microsoft.com/office/drawing/2014/main" id="{0EADA08A-8E4E-4F4E-9786-93D40649B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572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364" name="Text Box 6">
            <a:extLst>
              <a:ext uri="{FF2B5EF4-FFF2-40B4-BE49-F238E27FC236}">
                <a16:creationId xmlns:a16="http://schemas.microsoft.com/office/drawing/2014/main" id="{E01C17E2-865D-4670-B7D7-B92F041A4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8382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 </a:t>
            </a:r>
            <a:r>
              <a:rPr lang="en-US" altLang="en-US" sz="1600"/>
              <a:t>   </a:t>
            </a:r>
          </a:p>
        </p:txBody>
      </p:sp>
      <p:sp>
        <p:nvSpPr>
          <p:cNvPr id="15365" name="Text Box 7">
            <a:extLst>
              <a:ext uri="{FF2B5EF4-FFF2-40B4-BE49-F238E27FC236}">
                <a16:creationId xmlns:a16="http://schemas.microsoft.com/office/drawing/2014/main" id="{B40102A5-B331-44FB-A6BA-3594CB73B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00201"/>
            <a:ext cx="426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5366" name="Text Box 8">
            <a:extLst>
              <a:ext uri="{FF2B5EF4-FFF2-40B4-BE49-F238E27FC236}">
                <a16:creationId xmlns:a16="http://schemas.microsoft.com/office/drawing/2014/main" id="{7BEF73F9-E294-4CDE-9659-DC63CA78C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743" y="1427095"/>
            <a:ext cx="101745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u="sng" dirty="0" err="1">
                <a:solidFill>
                  <a:srgbClr val="CC00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u="sng" dirty="0">
                <a:solidFill>
                  <a:srgbClr val="CC00CC"/>
                </a:solidFill>
                <a:latin typeface="Times New Roman" panose="02020603050405020304" pitchFamily="18" charset="0"/>
              </a:rPr>
              <a:t> 1:</a:t>
            </a:r>
            <a:r>
              <a:rPr lang="en-US" altLang="en-US" dirty="0">
                <a:solidFill>
                  <a:srgbClr val="CC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C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CC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C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CC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C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dirty="0">
                <a:solidFill>
                  <a:srgbClr val="CC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C00FF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dirty="0">
                <a:solidFill>
                  <a:srgbClr val="CC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C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dirty="0">
                <a:solidFill>
                  <a:srgbClr val="CC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C00FF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dirty="0">
                <a:solidFill>
                  <a:srgbClr val="CC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C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dirty="0">
                <a:solidFill>
                  <a:srgbClr val="CC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C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CC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C00FF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dirty="0">
                <a:solidFill>
                  <a:srgbClr val="CC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CC00FF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dirty="0">
                <a:solidFill>
                  <a:srgbClr val="CC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5367" name="Text Box 9">
            <a:extLst>
              <a:ext uri="{FF2B5EF4-FFF2-40B4-BE49-F238E27FC236}">
                <a16:creationId xmlns:a16="http://schemas.microsoft.com/office/drawing/2014/main" id="{0C6718CF-8DBB-4632-BD18-B8C906C6E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14601"/>
            <a:ext cx="2743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a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vuông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368" name="Text Box 10">
            <a:extLst>
              <a:ext uri="{FF2B5EF4-FFF2-40B4-BE49-F238E27FC236}">
                <a16:creationId xmlns:a16="http://schemas.microsoft.com/office/drawing/2014/main" id="{80962AA5-0D7F-4A5C-921B-92C22716D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590801"/>
            <a:ext cx="342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b/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nhật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369" name="Text Box 11">
            <a:extLst>
              <a:ext uri="{FF2B5EF4-FFF2-40B4-BE49-F238E27FC236}">
                <a16:creationId xmlns:a16="http://schemas.microsoft.com/office/drawing/2014/main" id="{301137ED-6041-45F5-BFFC-696AFE02D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352801"/>
            <a:ext cx="2743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c/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370" name="Text Box 12">
            <a:extLst>
              <a:ext uri="{FF2B5EF4-FFF2-40B4-BE49-F238E27FC236}">
                <a16:creationId xmlns:a16="http://schemas.microsoft.com/office/drawing/2014/main" id="{8F26214E-3B5C-4286-B931-4CD087AA8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276601"/>
            <a:ext cx="3429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d/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0000FF"/>
                </a:solidFill>
                <a:latin typeface="Times New Roman" panose="02020603050405020304" pitchFamily="18" charset="0"/>
              </a:rPr>
              <a:t> thang </a:t>
            </a:r>
            <a:r>
              <a:rPr lang="en-US" altLang="en-US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371" name="Text Box 14">
            <a:extLst>
              <a:ext uri="{FF2B5EF4-FFF2-40B4-BE49-F238E27FC236}">
                <a16:creationId xmlns:a16="http://schemas.microsoft.com/office/drawing/2014/main" id="{BB40BCCE-AE8D-4538-AB2F-7E1E1EC81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419601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800">
              <a:latin typeface="VNI-Times" pitchFamily="2" charset="0"/>
            </a:endParaRPr>
          </a:p>
        </p:txBody>
      </p:sp>
      <p:sp>
        <p:nvSpPr>
          <p:cNvPr id="312347" name="Oval 27">
            <a:extLst>
              <a:ext uri="{FF2B5EF4-FFF2-40B4-BE49-F238E27FC236}">
                <a16:creationId xmlns:a16="http://schemas.microsoft.com/office/drawing/2014/main" id="{81186384-6A33-4E12-B15C-B21EBB3A5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0638" y="3384550"/>
            <a:ext cx="457200" cy="514350"/>
          </a:xfrm>
          <a:prstGeom prst="ellips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Tahoma" panose="020B0604030504040204" pitchFamily="34" charset="0"/>
            </a:endParaRPr>
          </a:p>
        </p:txBody>
      </p:sp>
      <p:pic>
        <p:nvPicPr>
          <p:cNvPr id="14" name="Picture 11" descr="Digit 30">
            <a:extLst>
              <a:ext uri="{FF2B5EF4-FFF2-40B4-BE49-F238E27FC236}">
                <a16:creationId xmlns:a16="http://schemas.microsoft.com/office/drawing/2014/main" id="{E7A4A3A1-2EB5-4DD9-B125-7593AF9039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209133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2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6B6332-67B8-945B-60CD-EEC95CF8B508}"/>
              </a:ext>
            </a:extLst>
          </p:cNvPr>
          <p:cNvSpPr/>
          <p:nvPr/>
        </p:nvSpPr>
        <p:spPr>
          <a:xfrm>
            <a:off x="254000" y="1143001"/>
            <a:ext cx="3606800" cy="88242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endParaRPr lang="en-US" sz="5334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Y2meta.app-Logo History - BMW Logo Evolution-(1080p) (online-video-cutter.com)-2 (1)">
            <a:hlinkClick r:id="" action="ppaction://media"/>
            <a:extLst>
              <a:ext uri="{FF2B5EF4-FFF2-40B4-BE49-F238E27FC236}">
                <a16:creationId xmlns:a16="http://schemas.microsoft.com/office/drawing/2014/main" id="{9CC6748B-43A9-435A-8E48-0A5A35D7DC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79BA4E-C3DD-471F-B6B7-9246DC3037DD}"/>
              </a:ext>
            </a:extLst>
          </p:cNvPr>
          <p:cNvSpPr txBox="1"/>
          <p:nvPr/>
        </p:nvSpPr>
        <p:spPr>
          <a:xfrm>
            <a:off x="914400" y="1872343"/>
            <a:ext cx="102470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clip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382992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>
            <a:extLst>
              <a:ext uri="{FF2B5EF4-FFF2-40B4-BE49-F238E27FC236}">
                <a16:creationId xmlns:a16="http://schemas.microsoft.com/office/drawing/2014/main" id="{B15F0D0C-13F8-22DE-6315-6B5709507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476" y="468805"/>
            <a:ext cx="9405402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en-US" sz="26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6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6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6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6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6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6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6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6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6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6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600" b="1" dirty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en-US" sz="2600" dirty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600" dirty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vi-VN" altLang="en-US" sz="2600" dirty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B.</a:t>
            </a:r>
            <a:r>
              <a:rPr lang="en-US" altLang="en-US" sz="2600" dirty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EFGH</a:t>
            </a:r>
            <a:endParaRPr lang="vi-VN" altLang="en-US" sz="2600" dirty="0">
              <a:solidFill>
                <a:prstClr val="black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ts val="600"/>
              </a:spcBef>
              <a:spcAft>
                <a:spcPct val="0"/>
              </a:spcAft>
              <a:buNone/>
            </a:pPr>
            <a:r>
              <a:rPr lang="en-US" altLang="en-US" sz="2600" dirty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en-US" sz="2600" dirty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600" dirty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MNPQ</a:t>
            </a:r>
            <a:r>
              <a:rPr lang="vi-VN" altLang="en-US" sz="2600" dirty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D. </a:t>
            </a:r>
            <a:r>
              <a:rPr lang="en-US" altLang="en-US" sz="2600" dirty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PQRH</a:t>
            </a: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A63439DB-C20A-6D87-28FF-F72EAEB5E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052" y="2161856"/>
            <a:ext cx="2263808" cy="197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223" name="Group 7">
            <a:extLst>
              <a:ext uri="{FF2B5EF4-FFF2-40B4-BE49-F238E27FC236}">
                <a16:creationId xmlns:a16="http://schemas.microsoft.com/office/drawing/2014/main" id="{92AA4DDB-C948-6C42-F198-A7AE3CAF5AE5}"/>
              </a:ext>
            </a:extLst>
          </p:cNvPr>
          <p:cNvGrpSpPr>
            <a:grpSpLocks/>
          </p:cNvGrpSpPr>
          <p:nvPr/>
        </p:nvGrpSpPr>
        <p:grpSpPr bwMode="auto">
          <a:xfrm>
            <a:off x="5625055" y="4309520"/>
            <a:ext cx="3152772" cy="2313698"/>
            <a:chOff x="240" y="2154"/>
            <a:chExt cx="1539" cy="1095"/>
          </a:xfrm>
        </p:grpSpPr>
        <p:pic>
          <p:nvPicPr>
            <p:cNvPr id="9252" name="Picture 8">
              <a:extLst>
                <a:ext uri="{FF2B5EF4-FFF2-40B4-BE49-F238E27FC236}">
                  <a16:creationId xmlns:a16="http://schemas.microsoft.com/office/drawing/2014/main" id="{02909BEE-CA9D-966A-9AD9-7379EC052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" y="2278"/>
              <a:ext cx="1494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53" name="Text Box 9">
              <a:extLst>
                <a:ext uri="{FF2B5EF4-FFF2-40B4-BE49-F238E27FC236}">
                  <a16:creationId xmlns:a16="http://schemas.microsoft.com/office/drawing/2014/main" id="{E2C03F7D-1AC8-DB87-356E-92A199149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2314"/>
              <a:ext cx="240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254" name="Text Box 10">
              <a:extLst>
                <a:ext uri="{FF2B5EF4-FFF2-40B4-BE49-F238E27FC236}">
                  <a16:creationId xmlns:a16="http://schemas.microsoft.com/office/drawing/2014/main" id="{AA6CB63D-C54A-804B-137E-CF45193424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8" y="215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255" name="Text Box 11">
              <a:extLst>
                <a:ext uri="{FF2B5EF4-FFF2-40B4-BE49-F238E27FC236}">
                  <a16:creationId xmlns:a16="http://schemas.microsoft.com/office/drawing/2014/main" id="{A71FDA0D-1AAE-2F0E-1214-0426F3F7C4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9" y="2963"/>
              <a:ext cx="240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9256" name="Text Box 12">
              <a:extLst>
                <a:ext uri="{FF2B5EF4-FFF2-40B4-BE49-F238E27FC236}">
                  <a16:creationId xmlns:a16="http://schemas.microsoft.com/office/drawing/2014/main" id="{982DE114-EB51-99E9-F245-696B4A4010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928"/>
              <a:ext cx="240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9225" name="Group 22">
            <a:extLst>
              <a:ext uri="{FF2B5EF4-FFF2-40B4-BE49-F238E27FC236}">
                <a16:creationId xmlns:a16="http://schemas.microsoft.com/office/drawing/2014/main" id="{D2411DD8-AA82-C526-9596-00CEB6B2D1F6}"/>
              </a:ext>
            </a:extLst>
          </p:cNvPr>
          <p:cNvGrpSpPr>
            <a:grpSpLocks/>
          </p:cNvGrpSpPr>
          <p:nvPr/>
        </p:nvGrpSpPr>
        <p:grpSpPr bwMode="auto">
          <a:xfrm>
            <a:off x="9454151" y="4389326"/>
            <a:ext cx="2737848" cy="2379760"/>
            <a:chOff x="3543" y="2136"/>
            <a:chExt cx="1977" cy="1365"/>
          </a:xfrm>
        </p:grpSpPr>
        <p:grpSp>
          <p:nvGrpSpPr>
            <p:cNvPr id="9236" name="Group 23">
              <a:extLst>
                <a:ext uri="{FF2B5EF4-FFF2-40B4-BE49-F238E27FC236}">
                  <a16:creationId xmlns:a16="http://schemas.microsoft.com/office/drawing/2014/main" id="{58FB48E5-9549-1A04-55AE-76E3B59541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6" y="2304"/>
              <a:ext cx="1824" cy="1006"/>
              <a:chOff x="3696" y="2304"/>
              <a:chExt cx="1824" cy="1006"/>
            </a:xfrm>
          </p:grpSpPr>
          <p:pic>
            <p:nvPicPr>
              <p:cNvPr id="9241" name="Picture 24">
                <a:extLst>
                  <a:ext uri="{FF2B5EF4-FFF2-40B4-BE49-F238E27FC236}">
                    <a16:creationId xmlns:a16="http://schemas.microsoft.com/office/drawing/2014/main" id="{77606BC8-8AAB-A8C3-FBE7-FAB5950656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2304"/>
                <a:ext cx="1824" cy="10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242" name="Arc 25">
                <a:extLst>
                  <a:ext uri="{FF2B5EF4-FFF2-40B4-BE49-F238E27FC236}">
                    <a16:creationId xmlns:a16="http://schemas.microsoft.com/office/drawing/2014/main" id="{118BED92-C168-3864-3892-8746A01C46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3" y="3138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 cmpd="dbl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43" name="Arc 26">
                <a:extLst>
                  <a:ext uri="{FF2B5EF4-FFF2-40B4-BE49-F238E27FC236}">
                    <a16:creationId xmlns:a16="http://schemas.microsoft.com/office/drawing/2014/main" id="{CF88D00A-57F3-3E37-C080-C8A8D22D2FF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815" y="2520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38100" cmpd="dbl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1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237" name="Text Box 27">
              <a:extLst>
                <a:ext uri="{FF2B5EF4-FFF2-40B4-BE49-F238E27FC236}">
                  <a16:creationId xmlns:a16="http://schemas.microsoft.com/office/drawing/2014/main" id="{2D3B0A94-C68B-F6A1-E184-A682BEF63A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3" y="3186"/>
              <a:ext cx="240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9238" name="Text Box 28">
              <a:extLst>
                <a:ext uri="{FF2B5EF4-FFF2-40B4-BE49-F238E27FC236}">
                  <a16:creationId xmlns:a16="http://schemas.microsoft.com/office/drawing/2014/main" id="{1C84131A-9898-B8AD-42EC-09F7AE03E9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2136"/>
              <a:ext cx="24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9239" name="Text Box 29">
              <a:extLst>
                <a:ext uri="{FF2B5EF4-FFF2-40B4-BE49-F238E27FC236}">
                  <a16:creationId xmlns:a16="http://schemas.microsoft.com/office/drawing/2014/main" id="{286ADAF9-6AC8-8989-7BC1-56A3B7F0EC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4" y="2256"/>
              <a:ext cx="240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</a:p>
          </p:txBody>
        </p:sp>
        <p:sp>
          <p:nvSpPr>
            <p:cNvPr id="9240" name="Text Box 30">
              <a:extLst>
                <a:ext uri="{FF2B5EF4-FFF2-40B4-BE49-F238E27FC236}">
                  <a16:creationId xmlns:a16="http://schemas.microsoft.com/office/drawing/2014/main" id="{C1DDEC80-36DD-FFB1-3200-C4275973FF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0" y="3216"/>
              <a:ext cx="240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</a:p>
          </p:txBody>
        </p:sp>
      </p:grpSp>
      <p:pic>
        <p:nvPicPr>
          <p:cNvPr id="9226" name="Picture 31">
            <a:extLst>
              <a:ext uri="{FF2B5EF4-FFF2-40B4-BE49-F238E27FC236}">
                <a16:creationId xmlns:a16="http://schemas.microsoft.com/office/drawing/2014/main" id="{DFAD8863-E291-C248-A7FA-D5DD59FC4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309" y="2047414"/>
            <a:ext cx="2079266" cy="2221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7E5C106E-3A88-9716-5CBC-BFDF53FDA1E9}"/>
              </a:ext>
            </a:extLst>
          </p:cNvPr>
          <p:cNvSpPr/>
          <p:nvPr/>
        </p:nvSpPr>
        <p:spPr>
          <a:xfrm>
            <a:off x="482191" y="460001"/>
            <a:ext cx="1632362" cy="1417928"/>
          </a:xfrm>
          <a:prstGeom prst="hexagon">
            <a:avLst/>
          </a:prstGeom>
          <a:solidFill>
            <a:schemeClr val="bg1"/>
          </a:solidFill>
          <a:ln w="38100"/>
          <a:effectLst>
            <a:glow rad="1397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n w="28575"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</a:rPr>
              <a:t>Câu</a:t>
            </a:r>
            <a:r>
              <a:rPr lang="en-US" sz="3200" dirty="0">
                <a:ln w="28575"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79FD83-70F0-A9C1-26BA-679CBF0202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1993" y="3930650"/>
            <a:ext cx="1874398" cy="2421460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2A9500DA-94FA-88DF-22BA-48D0657E37C5}"/>
              </a:ext>
            </a:extLst>
          </p:cNvPr>
          <p:cNvSpPr/>
          <p:nvPr/>
        </p:nvSpPr>
        <p:spPr>
          <a:xfrm>
            <a:off x="3489783" y="3288103"/>
            <a:ext cx="1685901" cy="1267865"/>
          </a:xfrm>
          <a:prstGeom prst="wedgeEllipseCallou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 w="0">
                  <a:solidFill>
                    <a:srgbClr val="0070C0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 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1800" b="1" i="0" u="none" strike="noStrike" kern="1200" cap="none" spc="0" normalizeH="0" baseline="0" noProof="0">
                <a:ln w="0">
                  <a:solidFill>
                    <a:srgbClr val="FF0000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8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DB25C5-642C-A875-107C-93081E4C1502}"/>
              </a:ext>
            </a:extLst>
          </p:cNvPr>
          <p:cNvSpPr/>
          <p:nvPr/>
        </p:nvSpPr>
        <p:spPr>
          <a:xfrm>
            <a:off x="6795282" y="918028"/>
            <a:ext cx="2034861" cy="5187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E1E4A0-68D4-6428-2725-7FAFA4B07573}"/>
              </a:ext>
            </a:extLst>
          </p:cNvPr>
          <p:cNvSpPr txBox="1"/>
          <p:nvPr/>
        </p:nvSpPr>
        <p:spPr>
          <a:xfrm>
            <a:off x="6428494" y="2010156"/>
            <a:ext cx="36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49C1B7-4B3D-2CD7-3761-B98AC9D315B6}"/>
              </a:ext>
            </a:extLst>
          </p:cNvPr>
          <p:cNvSpPr txBox="1"/>
          <p:nvPr/>
        </p:nvSpPr>
        <p:spPr>
          <a:xfrm>
            <a:off x="7908073" y="2244032"/>
            <a:ext cx="36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2B0789-D7A1-9D3D-AE89-8C089E1824A7}"/>
              </a:ext>
            </a:extLst>
          </p:cNvPr>
          <p:cNvSpPr txBox="1"/>
          <p:nvPr/>
        </p:nvSpPr>
        <p:spPr>
          <a:xfrm>
            <a:off x="8133214" y="3791638"/>
            <a:ext cx="36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069B5A-36DA-98BE-785E-AE6F31D77CAF}"/>
              </a:ext>
            </a:extLst>
          </p:cNvPr>
          <p:cNvSpPr txBox="1"/>
          <p:nvPr/>
        </p:nvSpPr>
        <p:spPr>
          <a:xfrm>
            <a:off x="5815878" y="3731637"/>
            <a:ext cx="36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D918BB-CBA3-A365-B361-659BF29BF765}"/>
              </a:ext>
            </a:extLst>
          </p:cNvPr>
          <p:cNvSpPr txBox="1"/>
          <p:nvPr/>
        </p:nvSpPr>
        <p:spPr>
          <a:xfrm>
            <a:off x="8926834" y="2964069"/>
            <a:ext cx="36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481633-E2D2-7B4C-E53E-5FAAB22DBFB6}"/>
              </a:ext>
            </a:extLst>
          </p:cNvPr>
          <p:cNvSpPr txBox="1"/>
          <p:nvPr/>
        </p:nvSpPr>
        <p:spPr>
          <a:xfrm>
            <a:off x="10038102" y="1924089"/>
            <a:ext cx="36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7E026C-0DD8-BE2E-650C-0F00F88DBEAB}"/>
              </a:ext>
            </a:extLst>
          </p:cNvPr>
          <p:cNvSpPr txBox="1"/>
          <p:nvPr/>
        </p:nvSpPr>
        <p:spPr>
          <a:xfrm>
            <a:off x="11133530" y="2961403"/>
            <a:ext cx="36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DD1F72-77AA-C9A6-72AF-882B7881BDD1}"/>
              </a:ext>
            </a:extLst>
          </p:cNvPr>
          <p:cNvSpPr txBox="1"/>
          <p:nvPr/>
        </p:nvSpPr>
        <p:spPr>
          <a:xfrm>
            <a:off x="10221495" y="4008150"/>
            <a:ext cx="36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55" name="Picture 11" descr="Digit 30">
            <a:extLst>
              <a:ext uri="{FF2B5EF4-FFF2-40B4-BE49-F238E27FC236}">
                <a16:creationId xmlns:a16="http://schemas.microsoft.com/office/drawing/2014/main" id="{5F9309D4-3FB4-4DD9-A739-6738C011B7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" y="2030897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5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22BC0A-CB07-5E53-FF24-85E8803CA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19" y="4327830"/>
            <a:ext cx="2098389" cy="2305485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16FDD5E-D74B-CD61-0A4F-14CC83E4462E}"/>
              </a:ext>
            </a:extLst>
          </p:cNvPr>
          <p:cNvSpPr/>
          <p:nvPr/>
        </p:nvSpPr>
        <p:spPr>
          <a:xfrm flipH="1">
            <a:off x="3860031" y="3470985"/>
            <a:ext cx="1726442" cy="1401405"/>
          </a:xfrm>
          <a:prstGeom prst="wedgeEllipseCallout">
            <a:avLst/>
          </a:prstGeom>
          <a:ln/>
          <a:effectLst>
            <a:softEdge rad="127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 w="0">
                  <a:solidFill>
                    <a:srgbClr val="0070C0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 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ln w="0"/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endParaRPr kumimoji="0" lang="en-US" sz="18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D4CE992-9D5D-0F1D-EEED-7A590A4FD673}"/>
              </a:ext>
            </a:extLst>
          </p:cNvPr>
          <p:cNvSpPr/>
          <p:nvPr/>
        </p:nvSpPr>
        <p:spPr>
          <a:xfrm>
            <a:off x="540512" y="517150"/>
            <a:ext cx="1726441" cy="1617785"/>
          </a:xfrm>
          <a:prstGeom prst="hexagon">
            <a:avLst/>
          </a:prstGeom>
          <a:solidFill>
            <a:schemeClr val="bg1"/>
          </a:solidFill>
          <a:ln w="38100"/>
          <a:effectLst>
            <a:glow rad="1397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n w="28575"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</a:rPr>
              <a:t>CÂU</a:t>
            </a:r>
            <a:r>
              <a:rPr kumimoji="0" lang="vi-VN" sz="32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 w="28575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48602F-6905-5CEE-031E-67070F9D4EB8}"/>
              </a:ext>
            </a:extLst>
          </p:cNvPr>
          <p:cNvSpPr txBox="1"/>
          <p:nvPr/>
        </p:nvSpPr>
        <p:spPr>
          <a:xfrm>
            <a:off x="2299897" y="405065"/>
            <a:ext cx="7406053" cy="522259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ABDC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n w="0"/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2D678D8-09C4-C624-7E88-9A9A571078EE}"/>
              </a:ext>
            </a:extLst>
          </p:cNvPr>
          <p:cNvSpPr/>
          <p:nvPr/>
        </p:nvSpPr>
        <p:spPr>
          <a:xfrm>
            <a:off x="2817949" y="2350578"/>
            <a:ext cx="419894" cy="42610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 Box 27">
            <a:extLst>
              <a:ext uri="{FF2B5EF4-FFF2-40B4-BE49-F238E27FC236}">
                <a16:creationId xmlns:a16="http://schemas.microsoft.com/office/drawing/2014/main" id="{A26DC95E-2A26-3C42-4EC8-C94D4CB06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0192" y="1212885"/>
            <a:ext cx="407029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Giao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AD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BC</a:t>
            </a:r>
          </a:p>
        </p:txBody>
      </p:sp>
      <p:sp>
        <p:nvSpPr>
          <p:cNvPr id="56" name="Text Box 28">
            <a:extLst>
              <a:ext uri="{FF2B5EF4-FFF2-40B4-BE49-F238E27FC236}">
                <a16:creationId xmlns:a16="http://schemas.microsoft.com/office/drawing/2014/main" id="{B2E9FE4E-0B0D-51CC-EA55-AE4412E25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0382" y="1732335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BC</a:t>
            </a:r>
          </a:p>
        </p:txBody>
      </p:sp>
      <p:sp>
        <p:nvSpPr>
          <p:cNvPr id="57" name="Text Box 29">
            <a:hlinkClick r:id="" action="ppaction://noaction"/>
            <a:extLst>
              <a:ext uri="{FF2B5EF4-FFF2-40B4-BE49-F238E27FC236}">
                <a16:creationId xmlns:a16="http://schemas.microsoft.com/office/drawing/2014/main" id="{E73A2B46-5EE7-3AFE-54A8-36AD53527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0192" y="2312798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AD</a:t>
            </a:r>
          </a:p>
        </p:txBody>
      </p:sp>
      <p:sp>
        <p:nvSpPr>
          <p:cNvPr id="58" name="Text Box 30">
            <a:extLst>
              <a:ext uri="{FF2B5EF4-FFF2-40B4-BE49-F238E27FC236}">
                <a16:creationId xmlns:a16="http://schemas.microsoft.com/office/drawing/2014/main" id="{00215881-15C7-7903-2AED-A9E3C79F3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0382" y="2951535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A, B, C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alt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alt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9698CDE-5041-E3E8-6A8E-83771916B0E6}"/>
              </a:ext>
            </a:extLst>
          </p:cNvPr>
          <p:cNvGrpSpPr/>
          <p:nvPr/>
        </p:nvGrpSpPr>
        <p:grpSpPr>
          <a:xfrm>
            <a:off x="7471703" y="1739267"/>
            <a:ext cx="3198654" cy="3463435"/>
            <a:chOff x="6111240" y="1138196"/>
            <a:chExt cx="3198654" cy="3463435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BB0ABF2-7C41-610E-2DD0-6C3B026A9A37}"/>
                </a:ext>
              </a:extLst>
            </p:cNvPr>
            <p:cNvSpPr txBox="1"/>
            <p:nvPr/>
          </p:nvSpPr>
          <p:spPr>
            <a:xfrm>
              <a:off x="6111240" y="2910840"/>
              <a:ext cx="381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0629393-5C83-959F-C3C6-C2445E7218DC}"/>
                </a:ext>
              </a:extLst>
            </p:cNvPr>
            <p:cNvSpPr txBox="1"/>
            <p:nvPr/>
          </p:nvSpPr>
          <p:spPr>
            <a:xfrm>
              <a:off x="8345487" y="1138196"/>
              <a:ext cx="381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EBBE7E2-8603-082D-8F16-D719BB0E790E}"/>
                </a:ext>
              </a:extLst>
            </p:cNvPr>
            <p:cNvSpPr txBox="1"/>
            <p:nvPr/>
          </p:nvSpPr>
          <p:spPr>
            <a:xfrm>
              <a:off x="8928894" y="3748088"/>
              <a:ext cx="381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EE2FCBB-9EB8-E36B-59FB-E0E136C489AB}"/>
                </a:ext>
              </a:extLst>
            </p:cNvPr>
            <p:cNvSpPr txBox="1"/>
            <p:nvPr/>
          </p:nvSpPr>
          <p:spPr>
            <a:xfrm>
              <a:off x="7070725" y="4220631"/>
              <a:ext cx="381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5EB0934-71EA-4AEE-1CE1-1AEDC8322084}"/>
                </a:ext>
              </a:extLst>
            </p:cNvPr>
            <p:cNvGrpSpPr/>
            <p:nvPr/>
          </p:nvGrpSpPr>
          <p:grpSpPr>
            <a:xfrm>
              <a:off x="6394450" y="1452266"/>
              <a:ext cx="2561431" cy="2827634"/>
              <a:chOff x="6394450" y="1452266"/>
              <a:chExt cx="2561431" cy="2827634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1F5D0F1A-B715-E4A6-201F-AE64FC882FA9}"/>
                  </a:ext>
                </a:extLst>
              </p:cNvPr>
              <p:cNvGrpSpPr/>
              <p:nvPr/>
            </p:nvGrpSpPr>
            <p:grpSpPr>
              <a:xfrm>
                <a:off x="6394450" y="1452266"/>
                <a:ext cx="2561431" cy="2827634"/>
                <a:chOff x="6394450" y="1452266"/>
                <a:chExt cx="2561431" cy="2827634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4A6616F9-0C36-B051-CE24-BF33A1C084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94450" y="1452266"/>
                  <a:ext cx="2114550" cy="1675109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07103B47-E12D-BD5B-1C1D-886564FC0E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397625" y="3114675"/>
                  <a:ext cx="942975" cy="115332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70A1C98E-854A-0E8E-AE89-A8BC5221C0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09000" y="1452266"/>
                  <a:ext cx="446881" cy="249822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F4B518EE-2EC8-7DA9-3A20-D7D2C7DF5A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35838" y="3938588"/>
                  <a:ext cx="1608137" cy="34131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F004392E-F19E-1C55-DC61-B4921EA124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335838" y="1452266"/>
                  <a:ext cx="1173162" cy="282763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525726D5-D83A-6250-0BE0-E855ED37FC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67470" y="3062288"/>
                  <a:ext cx="57150" cy="73081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A6A3EB5F-F1F8-709E-4EBD-0B69FB36DE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448420" y="3128226"/>
                  <a:ext cx="80963" cy="62651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8168593-8594-98F9-60EB-3932095DA6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24913" y="3852863"/>
                  <a:ext cx="114300" cy="2381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B724F2FF-41E7-9BF1-D463-3546DBEEBB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34438" y="3869531"/>
                  <a:ext cx="16668" cy="7620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C4CC647-D6B7-DAFE-4FEF-BD1F0DCDC8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0325" y="3119437"/>
                <a:ext cx="2542384" cy="804862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</p:grpSp>
      <p:pic>
        <p:nvPicPr>
          <p:cNvPr id="42" name="Picture 11" descr="Digit 30">
            <a:extLst>
              <a:ext uri="{FF2B5EF4-FFF2-40B4-BE49-F238E27FC236}">
                <a16:creationId xmlns:a16="http://schemas.microsoft.com/office/drawing/2014/main" id="{97707E66-1FE3-4474-A4DA-D90A123E61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103" y="194296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27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A3A2C2-4943-A146-0EA5-51B6FF3E6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159" y="451323"/>
            <a:ext cx="10333841" cy="4319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Hexagon 4">
            <a:extLst>
              <a:ext uri="{FF2B5EF4-FFF2-40B4-BE49-F238E27FC236}">
                <a16:creationId xmlns:a16="http://schemas.microsoft.com/office/drawing/2014/main" id="{9B85FD8B-ECA3-6E68-9C0C-D330DE136186}"/>
              </a:ext>
            </a:extLst>
          </p:cNvPr>
          <p:cNvSpPr/>
          <p:nvPr/>
        </p:nvSpPr>
        <p:spPr>
          <a:xfrm>
            <a:off x="282440" y="490406"/>
            <a:ext cx="1378098" cy="1297963"/>
          </a:xfrm>
          <a:prstGeom prst="hexagon">
            <a:avLst/>
          </a:prstGeom>
          <a:solidFill>
            <a:schemeClr val="bg1"/>
          </a:solidFill>
          <a:ln w="38100"/>
          <a:effectLst>
            <a:glow rad="1397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>
            <a:scene3d>
              <a:camera prst="obliqueTopLef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n w="28575"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</a:rPr>
              <a:t>Câu</a:t>
            </a:r>
            <a:r>
              <a:rPr lang="en-US" sz="2400" dirty="0">
                <a:ln w="28575"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00206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4</a:t>
            </a:r>
            <a:endParaRPr kumimoji="0" lang="en-US" sz="4000" b="1" i="0" u="none" strike="noStrike" kern="1200" cap="none" spc="0" normalizeH="0" baseline="0" noProof="0" dirty="0">
              <a:ln w="28575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550C48-44F2-FF7E-2451-FBA57EF2AFB5}"/>
              </a:ext>
            </a:extLst>
          </p:cNvPr>
          <p:cNvSpPr txBox="1"/>
          <p:nvPr/>
        </p:nvSpPr>
        <p:spPr>
          <a:xfrm>
            <a:off x="2783079" y="1778767"/>
            <a:ext cx="2152357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 b="1"/>
              <a:t>3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 b="1"/>
              <a:t>4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 b="1"/>
              <a:t>5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200" b="1"/>
              <a:t>6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31B9CCF-0769-10D6-49B3-BF2AF2469BF6}"/>
              </a:ext>
            </a:extLst>
          </p:cNvPr>
          <p:cNvSpPr/>
          <p:nvPr/>
        </p:nvSpPr>
        <p:spPr>
          <a:xfrm>
            <a:off x="2670535" y="4124834"/>
            <a:ext cx="593167" cy="609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7B3688-9FE5-633E-D564-C785945D42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63" y="3985217"/>
            <a:ext cx="1654260" cy="2421460"/>
          </a:xfrm>
          <a:prstGeom prst="rect">
            <a:avLst/>
          </a:prstGeom>
        </p:spPr>
      </p:pic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D2AE7517-F189-BF4C-F9F9-4454325B2B37}"/>
              </a:ext>
            </a:extLst>
          </p:cNvPr>
          <p:cNvSpPr/>
          <p:nvPr/>
        </p:nvSpPr>
        <p:spPr>
          <a:xfrm flipH="1">
            <a:off x="4081171" y="2872783"/>
            <a:ext cx="1654258" cy="1487091"/>
          </a:xfrm>
          <a:prstGeom prst="wedgeEllipseCallou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 w="0">
                  <a:solidFill>
                    <a:srgbClr val="0070C0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 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1800" b="1" i="0" u="none" strike="noStrike" kern="1200" cap="none" spc="0" normalizeH="0" baseline="0" noProof="0">
                <a:ln w="0">
                  <a:solidFill>
                    <a:srgbClr val="FF0000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800" b="1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1" descr="Digit 30">
            <a:extLst>
              <a:ext uri="{FF2B5EF4-FFF2-40B4-BE49-F238E27FC236}">
                <a16:creationId xmlns:a16="http://schemas.microsoft.com/office/drawing/2014/main" id="{DC0A925E-864A-4D89-85E6-000CB125E5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2" y="1932976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5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tra-loi-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3">
            <a:extLst>
              <a:ext uri="{FF2B5EF4-FFF2-40B4-BE49-F238E27FC236}">
                <a16:creationId xmlns:a16="http://schemas.microsoft.com/office/drawing/2014/main" id="{91A74671-B4B5-4A07-B89F-9CA989D83A87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3943350" y="3773488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02" imgH="177492" progId="Equation.DSMT4">
                  <p:embed/>
                </p:oleObj>
              </mc:Choice>
              <mc:Fallback>
                <p:oleObj name="Equation" r:id="rId4" imgW="114102" imgH="177492" progId="Equation.DSMT4">
                  <p:embed/>
                  <p:pic>
                    <p:nvPicPr>
                      <p:cNvPr id="15362" name="Object 3">
                        <a:extLst>
                          <a:ext uri="{FF2B5EF4-FFF2-40B4-BE49-F238E27FC236}">
                            <a16:creationId xmlns:a16="http://schemas.microsoft.com/office/drawing/2014/main" id="{91A74671-B4B5-4A07-B89F-9CA989D83A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3350" y="3773488"/>
                        <a:ext cx="1143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3" name="Text Box 5">
            <a:extLst>
              <a:ext uri="{FF2B5EF4-FFF2-40B4-BE49-F238E27FC236}">
                <a16:creationId xmlns:a16="http://schemas.microsoft.com/office/drawing/2014/main" id="{0EADA08A-8E4E-4F4E-9786-93D40649B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572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364" name="Text Box 6">
            <a:extLst>
              <a:ext uri="{FF2B5EF4-FFF2-40B4-BE49-F238E27FC236}">
                <a16:creationId xmlns:a16="http://schemas.microsoft.com/office/drawing/2014/main" id="{E01C17E2-865D-4670-B7D7-B92F041A4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8382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 </a:t>
            </a:r>
            <a:r>
              <a:rPr lang="en-US" altLang="en-US" sz="1600"/>
              <a:t>   </a:t>
            </a:r>
          </a:p>
        </p:txBody>
      </p:sp>
      <p:sp>
        <p:nvSpPr>
          <p:cNvPr id="15365" name="Text Box 7">
            <a:extLst>
              <a:ext uri="{FF2B5EF4-FFF2-40B4-BE49-F238E27FC236}">
                <a16:creationId xmlns:a16="http://schemas.microsoft.com/office/drawing/2014/main" id="{B40102A5-B331-44FB-A6BA-3594CB73B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00201"/>
            <a:ext cx="426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/>
          </a:p>
        </p:txBody>
      </p:sp>
      <p:sp>
        <p:nvSpPr>
          <p:cNvPr id="15366" name="Text Box 8">
            <a:extLst>
              <a:ext uri="{FF2B5EF4-FFF2-40B4-BE49-F238E27FC236}">
                <a16:creationId xmlns:a16="http://schemas.microsoft.com/office/drawing/2014/main" id="{7BEF73F9-E294-4CDE-9659-DC63CA78C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142" y="1244545"/>
            <a:ext cx="735511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u="sng" dirty="0" err="1">
                <a:latin typeface="Times New Roman" panose="02020603050405020304" pitchFamily="18" charset="0"/>
              </a:rPr>
              <a:t>Câu</a:t>
            </a:r>
            <a:r>
              <a:rPr lang="en-US" altLang="en-US" u="sng" dirty="0">
                <a:latin typeface="Times New Roman" panose="02020603050405020304" pitchFamily="18" charset="0"/>
              </a:rPr>
              <a:t> 5: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Muốn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thiết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kế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một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khung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sắt</a:t>
            </a:r>
            <a:r>
              <a:rPr lang="en-US" altLang="en-US" dirty="0">
                <a:latin typeface="Times New Roman" panose="02020603050405020304" pitchFamily="18" charset="0"/>
              </a:rPr>
              <a:t> H</a:t>
            </a:r>
            <a:r>
              <a:rPr lang="en-US" altLang="en-US" baseline="-25000" dirty="0">
                <a:latin typeface="Times New Roman" panose="02020603050405020304" pitchFamily="18" charset="0"/>
              </a:rPr>
              <a:t>27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</a:rPr>
              <a:t>Người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thợ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đã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chuẩn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bị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một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đường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tròn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bán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kính</a:t>
            </a:r>
            <a:r>
              <a:rPr lang="en-US" altLang="en-US" dirty="0">
                <a:latin typeface="Times New Roman" panose="02020603050405020304" pitchFamily="18" charset="0"/>
              </a:rPr>
              <a:t> R= 3 cm </a:t>
            </a:r>
            <a:r>
              <a:rPr lang="en-US" altLang="en-US" dirty="0" err="1"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một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hình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vuông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</a:rPr>
              <a:t>Hãy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tính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diện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tích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hình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vuông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đó</a:t>
            </a:r>
            <a:r>
              <a:rPr lang="en-US" altLang="en-US" dirty="0">
                <a:latin typeface="Times New Roman" panose="02020603050405020304" pitchFamily="18" charset="0"/>
              </a:rPr>
              <a:t>.   </a:t>
            </a:r>
          </a:p>
        </p:txBody>
      </p:sp>
      <p:sp>
        <p:nvSpPr>
          <p:cNvPr id="15371" name="Text Box 14">
            <a:extLst>
              <a:ext uri="{FF2B5EF4-FFF2-40B4-BE49-F238E27FC236}">
                <a16:creationId xmlns:a16="http://schemas.microsoft.com/office/drawing/2014/main" id="{BB40BCCE-AE8D-4538-AB2F-7E1E1EC81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419601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2800">
              <a:latin typeface="VNI-Times" pitchFamily="2" charset="0"/>
            </a:endParaRPr>
          </a:p>
        </p:txBody>
      </p:sp>
      <p:pic>
        <p:nvPicPr>
          <p:cNvPr id="14" name="Picture 11" descr="Digit 30">
            <a:extLst>
              <a:ext uri="{FF2B5EF4-FFF2-40B4-BE49-F238E27FC236}">
                <a16:creationId xmlns:a16="http://schemas.microsoft.com/office/drawing/2014/main" id="{E7A4A3A1-2EB5-4DD9-B125-7593AF9039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055"/>
            <a:ext cx="2057400" cy="93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339C8-0195-4C56-8202-6E27E0AA72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0488" y="660401"/>
            <a:ext cx="3552370" cy="3269116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C4D1638-059F-4F77-A3CA-40173CA6B6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831147"/>
              </p:ext>
            </p:extLst>
          </p:nvPr>
        </p:nvGraphicFramePr>
        <p:xfrm>
          <a:off x="552450" y="3929063"/>
          <a:ext cx="187483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25480" imgH="241200" progId="Equation.DSMT4">
                  <p:embed/>
                </p:oleObj>
              </mc:Choice>
              <mc:Fallback>
                <p:oleObj name="Equation" r:id="rId8" imgW="8254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2450" y="3929063"/>
                        <a:ext cx="1874838" cy="64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BF8900F1-9133-454D-8B74-9478188408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2334381"/>
              </p:ext>
            </p:extLst>
          </p:nvPr>
        </p:nvGraphicFramePr>
        <p:xfrm>
          <a:off x="3571875" y="4068763"/>
          <a:ext cx="1497013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60240" imgH="215640" progId="Equation.DSMT4">
                  <p:embed/>
                </p:oleObj>
              </mc:Choice>
              <mc:Fallback>
                <p:oleObj name="Equation" r:id="rId10" imgW="660240" imgH="2156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C4D1638-059F-4F77-A3CA-40173CA6B6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71875" y="4068763"/>
                        <a:ext cx="1497013" cy="576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0AA53DC-97F6-4747-83E9-0BF3CCC6DF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1765694"/>
              </p:ext>
            </p:extLst>
          </p:nvPr>
        </p:nvGraphicFramePr>
        <p:xfrm>
          <a:off x="5865813" y="4035425"/>
          <a:ext cx="2071687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14400" imgH="241200" progId="Equation.DSMT4">
                  <p:embed/>
                </p:oleObj>
              </mc:Choice>
              <mc:Fallback>
                <p:oleObj name="Equation" r:id="rId12" imgW="914400" imgH="2412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C4D1638-059F-4F77-A3CA-40173CA6B6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65813" y="4035425"/>
                        <a:ext cx="2071687" cy="642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0E5F635-2DC8-48E3-8886-E750E3D5B9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722905"/>
              </p:ext>
            </p:extLst>
          </p:nvPr>
        </p:nvGraphicFramePr>
        <p:xfrm>
          <a:off x="9063038" y="4070350"/>
          <a:ext cx="169703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49160" imgH="215640" progId="Equation.DSMT4">
                  <p:embed/>
                </p:oleObj>
              </mc:Choice>
              <mc:Fallback>
                <p:oleObj name="Equation" r:id="rId14" imgW="749160" imgH="2156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70AA53DC-97F6-4747-83E9-0BF3CCC6DF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063038" y="4070350"/>
                        <a:ext cx="1697037" cy="574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FCCEA04A-6180-4DAB-9A33-511B6B416FDA}"/>
              </a:ext>
            </a:extLst>
          </p:cNvPr>
          <p:cNvSpPr/>
          <p:nvPr/>
        </p:nvSpPr>
        <p:spPr>
          <a:xfrm>
            <a:off x="8870043" y="4084865"/>
            <a:ext cx="700314" cy="5805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55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0077838" y="5450946"/>
            <a:ext cx="3604884" cy="352828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378530" y="2322873"/>
            <a:ext cx="3270683" cy="3036527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55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2667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26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26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26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26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26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26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26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26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26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4013201" y="2322873"/>
            <a:ext cx="3528335" cy="3036527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3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2667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26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26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26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667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26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SGK </a:t>
              </a:r>
              <a:r>
                <a:rPr lang="en-US" sz="2667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trang</a:t>
              </a:r>
              <a:r>
                <a:rPr lang="en-US" sz="2667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74.</a:t>
              </a:r>
              <a:endParaRPr sz="26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7834420" y="2322873"/>
            <a:ext cx="3646067" cy="3036527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endParaRPr sz="1200"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3507686"/>
              <a:ext cx="4539800" cy="27296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2533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253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533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253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533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253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533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mới</a:t>
              </a:r>
              <a:r>
                <a:rPr lang="en-US" sz="2533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2533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“</a:t>
              </a:r>
              <a:r>
                <a:rPr lang="en-US" sz="2533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2533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3: </a:t>
              </a:r>
              <a:r>
                <a:rPr lang="en-US" sz="2533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Đa</a:t>
              </a:r>
              <a:r>
                <a:rPr lang="en-US" sz="2533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533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giác</a:t>
              </a:r>
              <a:r>
                <a:rPr lang="en-US" sz="2533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533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đều</a:t>
              </a:r>
              <a:r>
                <a:rPr lang="en-US" sz="2533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533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lang="en-US" sz="2533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533" b="1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phép</a:t>
              </a:r>
              <a:r>
                <a:rPr lang="en-US" sz="2533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quay”.</a:t>
              </a:r>
              <a:endParaRPr sz="2533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048000" y="683793"/>
            <a:ext cx="6146800" cy="9652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7"/>
              <a:ext cx="8539952" cy="10984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400"/>
                </a:lnSpc>
              </a:pPr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17200" y="134664"/>
            <a:ext cx="1263081" cy="1307199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79600" y="5574631"/>
            <a:ext cx="2922184" cy="27432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08927" y="472224"/>
            <a:ext cx="2017853" cy="18412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7319946-BFEA-4908-8287-7D0A3FFFE450}"/>
                  </a:ext>
                </a:extLst>
              </p14:cNvPr>
              <p14:cNvContentPartPr/>
              <p14:nvPr/>
            </p14:nvContentPartPr>
            <p14:xfrm>
              <a:off x="9405137" y="3889246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7319946-BFEA-4908-8287-7D0A3FFFE45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69137" y="3673606"/>
                <a:ext cx="72000" cy="432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192495-4087-FB87-C3B3-6D82939BC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78850E-E841-40C9-8F4D-9051FCDF8429}"/>
              </a:ext>
            </a:extLst>
          </p:cNvPr>
          <p:cNvSpPr/>
          <p:nvPr/>
        </p:nvSpPr>
        <p:spPr>
          <a:xfrm>
            <a:off x="85060" y="381000"/>
            <a:ext cx="8601740" cy="5105400"/>
          </a:xfrm>
          <a:custGeom>
            <a:avLst/>
            <a:gdLst>
              <a:gd name="connsiteX0" fmla="*/ 0 w 8601740"/>
              <a:gd name="connsiteY0" fmla="*/ 850917 h 5105400"/>
              <a:gd name="connsiteX1" fmla="*/ 850917 w 8601740"/>
              <a:gd name="connsiteY1" fmla="*/ 0 h 5105400"/>
              <a:gd name="connsiteX2" fmla="*/ 1494908 w 8601740"/>
              <a:gd name="connsiteY2" fmla="*/ 0 h 5105400"/>
              <a:gd name="connsiteX3" fmla="*/ 1931902 w 8601740"/>
              <a:gd name="connsiteY3" fmla="*/ 0 h 5105400"/>
              <a:gd name="connsiteX4" fmla="*/ 2368896 w 8601740"/>
              <a:gd name="connsiteY4" fmla="*/ 0 h 5105400"/>
              <a:gd name="connsiteX5" fmla="*/ 2943888 w 8601740"/>
              <a:gd name="connsiteY5" fmla="*/ 0 h 5105400"/>
              <a:gd name="connsiteX6" fmla="*/ 3656879 w 8601740"/>
              <a:gd name="connsiteY6" fmla="*/ 0 h 5105400"/>
              <a:gd name="connsiteX7" fmla="*/ 4162872 w 8601740"/>
              <a:gd name="connsiteY7" fmla="*/ 0 h 5105400"/>
              <a:gd name="connsiteX8" fmla="*/ 4530867 w 8601740"/>
              <a:gd name="connsiteY8" fmla="*/ 0 h 5105400"/>
              <a:gd name="connsiteX9" fmla="*/ 5105859 w 8601740"/>
              <a:gd name="connsiteY9" fmla="*/ 0 h 5105400"/>
              <a:gd name="connsiteX10" fmla="*/ 5680851 w 8601740"/>
              <a:gd name="connsiteY10" fmla="*/ 0 h 5105400"/>
              <a:gd name="connsiteX11" fmla="*/ 6324842 w 8601740"/>
              <a:gd name="connsiteY11" fmla="*/ 0 h 5105400"/>
              <a:gd name="connsiteX12" fmla="*/ 6692837 w 8601740"/>
              <a:gd name="connsiteY12" fmla="*/ 0 h 5105400"/>
              <a:gd name="connsiteX13" fmla="*/ 7060832 w 8601740"/>
              <a:gd name="connsiteY13" fmla="*/ 0 h 5105400"/>
              <a:gd name="connsiteX14" fmla="*/ 7750823 w 8601740"/>
              <a:gd name="connsiteY14" fmla="*/ 0 h 5105400"/>
              <a:gd name="connsiteX15" fmla="*/ 8601740 w 8601740"/>
              <a:gd name="connsiteY15" fmla="*/ 850917 h 5105400"/>
              <a:gd name="connsiteX16" fmla="*/ 8601740 w 8601740"/>
              <a:gd name="connsiteY16" fmla="*/ 1452214 h 5105400"/>
              <a:gd name="connsiteX17" fmla="*/ 8601740 w 8601740"/>
              <a:gd name="connsiteY17" fmla="*/ 2019475 h 5105400"/>
              <a:gd name="connsiteX18" fmla="*/ 8601740 w 8601740"/>
              <a:gd name="connsiteY18" fmla="*/ 2552700 h 5105400"/>
              <a:gd name="connsiteX19" fmla="*/ 8601740 w 8601740"/>
              <a:gd name="connsiteY19" fmla="*/ 3051890 h 5105400"/>
              <a:gd name="connsiteX20" fmla="*/ 8601740 w 8601740"/>
              <a:gd name="connsiteY20" fmla="*/ 3653186 h 5105400"/>
              <a:gd name="connsiteX21" fmla="*/ 8601740 w 8601740"/>
              <a:gd name="connsiteY21" fmla="*/ 4254483 h 5105400"/>
              <a:gd name="connsiteX22" fmla="*/ 7750823 w 8601740"/>
              <a:gd name="connsiteY22" fmla="*/ 5105400 h 5105400"/>
              <a:gd name="connsiteX23" fmla="*/ 7106832 w 8601740"/>
              <a:gd name="connsiteY23" fmla="*/ 5105400 h 5105400"/>
              <a:gd name="connsiteX24" fmla="*/ 6669838 w 8601740"/>
              <a:gd name="connsiteY24" fmla="*/ 5105400 h 5105400"/>
              <a:gd name="connsiteX25" fmla="*/ 6301843 w 8601740"/>
              <a:gd name="connsiteY25" fmla="*/ 5105400 h 5105400"/>
              <a:gd name="connsiteX26" fmla="*/ 5726851 w 8601740"/>
              <a:gd name="connsiteY26" fmla="*/ 5105400 h 5105400"/>
              <a:gd name="connsiteX27" fmla="*/ 5289857 w 8601740"/>
              <a:gd name="connsiteY27" fmla="*/ 5105400 h 5105400"/>
              <a:gd name="connsiteX28" fmla="*/ 4714864 w 8601740"/>
              <a:gd name="connsiteY28" fmla="*/ 5105400 h 5105400"/>
              <a:gd name="connsiteX29" fmla="*/ 4208871 w 8601740"/>
              <a:gd name="connsiteY29" fmla="*/ 5105400 h 5105400"/>
              <a:gd name="connsiteX30" fmla="*/ 3564880 w 8601740"/>
              <a:gd name="connsiteY30" fmla="*/ 5105400 h 5105400"/>
              <a:gd name="connsiteX31" fmla="*/ 2851890 w 8601740"/>
              <a:gd name="connsiteY31" fmla="*/ 5105400 h 5105400"/>
              <a:gd name="connsiteX32" fmla="*/ 2138899 w 8601740"/>
              <a:gd name="connsiteY32" fmla="*/ 5105400 h 5105400"/>
              <a:gd name="connsiteX33" fmla="*/ 1494908 w 8601740"/>
              <a:gd name="connsiteY33" fmla="*/ 5105400 h 5105400"/>
              <a:gd name="connsiteX34" fmla="*/ 850917 w 8601740"/>
              <a:gd name="connsiteY34" fmla="*/ 5105400 h 5105400"/>
              <a:gd name="connsiteX35" fmla="*/ 0 w 8601740"/>
              <a:gd name="connsiteY35" fmla="*/ 4254483 h 5105400"/>
              <a:gd name="connsiteX36" fmla="*/ 0 w 8601740"/>
              <a:gd name="connsiteY36" fmla="*/ 3653186 h 5105400"/>
              <a:gd name="connsiteX37" fmla="*/ 0 w 8601740"/>
              <a:gd name="connsiteY37" fmla="*/ 3119961 h 5105400"/>
              <a:gd name="connsiteX38" fmla="*/ 0 w 8601740"/>
              <a:gd name="connsiteY38" fmla="*/ 2552700 h 5105400"/>
              <a:gd name="connsiteX39" fmla="*/ 0 w 8601740"/>
              <a:gd name="connsiteY39" fmla="*/ 1951403 h 5105400"/>
              <a:gd name="connsiteX40" fmla="*/ 0 w 8601740"/>
              <a:gd name="connsiteY40" fmla="*/ 850917 h 510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601740" h="5105400" fill="none" extrusionOk="0">
                <a:moveTo>
                  <a:pt x="0" y="850917"/>
                </a:moveTo>
                <a:cubicBezTo>
                  <a:pt x="-27603" y="402128"/>
                  <a:pt x="301017" y="-17841"/>
                  <a:pt x="850917" y="0"/>
                </a:cubicBezTo>
                <a:cubicBezTo>
                  <a:pt x="1149572" y="-18571"/>
                  <a:pt x="1176850" y="38428"/>
                  <a:pt x="1494908" y="0"/>
                </a:cubicBezTo>
                <a:cubicBezTo>
                  <a:pt x="1812966" y="-38428"/>
                  <a:pt x="1782590" y="20592"/>
                  <a:pt x="1931902" y="0"/>
                </a:cubicBezTo>
                <a:cubicBezTo>
                  <a:pt x="2081214" y="-20592"/>
                  <a:pt x="2210772" y="37214"/>
                  <a:pt x="2368896" y="0"/>
                </a:cubicBezTo>
                <a:cubicBezTo>
                  <a:pt x="2527020" y="-37214"/>
                  <a:pt x="2712471" y="59346"/>
                  <a:pt x="2943888" y="0"/>
                </a:cubicBezTo>
                <a:cubicBezTo>
                  <a:pt x="3175305" y="-59346"/>
                  <a:pt x="3453829" y="10917"/>
                  <a:pt x="3656879" y="0"/>
                </a:cubicBezTo>
                <a:cubicBezTo>
                  <a:pt x="3859929" y="-10917"/>
                  <a:pt x="3926554" y="24956"/>
                  <a:pt x="4162872" y="0"/>
                </a:cubicBezTo>
                <a:cubicBezTo>
                  <a:pt x="4399190" y="-24956"/>
                  <a:pt x="4392553" y="25719"/>
                  <a:pt x="4530867" y="0"/>
                </a:cubicBezTo>
                <a:cubicBezTo>
                  <a:pt x="4669181" y="-25719"/>
                  <a:pt x="4857157" y="57868"/>
                  <a:pt x="5105859" y="0"/>
                </a:cubicBezTo>
                <a:cubicBezTo>
                  <a:pt x="5354561" y="-57868"/>
                  <a:pt x="5551511" y="47823"/>
                  <a:pt x="5680851" y="0"/>
                </a:cubicBezTo>
                <a:cubicBezTo>
                  <a:pt x="5810191" y="-47823"/>
                  <a:pt x="6045237" y="53886"/>
                  <a:pt x="6324842" y="0"/>
                </a:cubicBezTo>
                <a:cubicBezTo>
                  <a:pt x="6604447" y="-53886"/>
                  <a:pt x="6616626" y="15426"/>
                  <a:pt x="6692837" y="0"/>
                </a:cubicBezTo>
                <a:cubicBezTo>
                  <a:pt x="6769049" y="-15426"/>
                  <a:pt x="6899013" y="14525"/>
                  <a:pt x="7060832" y="0"/>
                </a:cubicBezTo>
                <a:cubicBezTo>
                  <a:pt x="7222651" y="-14525"/>
                  <a:pt x="7567092" y="29475"/>
                  <a:pt x="7750823" y="0"/>
                </a:cubicBezTo>
                <a:cubicBezTo>
                  <a:pt x="8139727" y="58358"/>
                  <a:pt x="8589874" y="438264"/>
                  <a:pt x="8601740" y="850917"/>
                </a:cubicBezTo>
                <a:cubicBezTo>
                  <a:pt x="8631708" y="1046258"/>
                  <a:pt x="8561619" y="1243092"/>
                  <a:pt x="8601740" y="1452214"/>
                </a:cubicBezTo>
                <a:cubicBezTo>
                  <a:pt x="8641861" y="1661336"/>
                  <a:pt x="8568455" y="1899133"/>
                  <a:pt x="8601740" y="2019475"/>
                </a:cubicBezTo>
                <a:cubicBezTo>
                  <a:pt x="8635025" y="2139817"/>
                  <a:pt x="8580310" y="2406300"/>
                  <a:pt x="8601740" y="2552700"/>
                </a:cubicBezTo>
                <a:cubicBezTo>
                  <a:pt x="8623170" y="2699100"/>
                  <a:pt x="8550794" y="2820631"/>
                  <a:pt x="8601740" y="3051890"/>
                </a:cubicBezTo>
                <a:cubicBezTo>
                  <a:pt x="8652686" y="3283149"/>
                  <a:pt x="8587771" y="3481560"/>
                  <a:pt x="8601740" y="3653186"/>
                </a:cubicBezTo>
                <a:cubicBezTo>
                  <a:pt x="8615709" y="3824812"/>
                  <a:pt x="8576510" y="4056476"/>
                  <a:pt x="8601740" y="4254483"/>
                </a:cubicBezTo>
                <a:cubicBezTo>
                  <a:pt x="8624047" y="4655661"/>
                  <a:pt x="8168628" y="5119171"/>
                  <a:pt x="7750823" y="5105400"/>
                </a:cubicBezTo>
                <a:cubicBezTo>
                  <a:pt x="7468005" y="5129325"/>
                  <a:pt x="7362148" y="5068765"/>
                  <a:pt x="7106832" y="5105400"/>
                </a:cubicBezTo>
                <a:cubicBezTo>
                  <a:pt x="6851516" y="5142035"/>
                  <a:pt x="6836691" y="5054926"/>
                  <a:pt x="6669838" y="5105400"/>
                </a:cubicBezTo>
                <a:cubicBezTo>
                  <a:pt x="6502985" y="5155874"/>
                  <a:pt x="6376031" y="5070582"/>
                  <a:pt x="6301843" y="5105400"/>
                </a:cubicBezTo>
                <a:cubicBezTo>
                  <a:pt x="6227655" y="5140218"/>
                  <a:pt x="5915516" y="5072140"/>
                  <a:pt x="5726851" y="5105400"/>
                </a:cubicBezTo>
                <a:cubicBezTo>
                  <a:pt x="5538186" y="5138660"/>
                  <a:pt x="5460374" y="5058011"/>
                  <a:pt x="5289857" y="5105400"/>
                </a:cubicBezTo>
                <a:cubicBezTo>
                  <a:pt x="5119340" y="5152789"/>
                  <a:pt x="4988331" y="5105313"/>
                  <a:pt x="4714864" y="5105400"/>
                </a:cubicBezTo>
                <a:cubicBezTo>
                  <a:pt x="4441397" y="5105487"/>
                  <a:pt x="4363339" y="5067940"/>
                  <a:pt x="4208871" y="5105400"/>
                </a:cubicBezTo>
                <a:cubicBezTo>
                  <a:pt x="4054403" y="5142860"/>
                  <a:pt x="3771870" y="5052259"/>
                  <a:pt x="3564880" y="5105400"/>
                </a:cubicBezTo>
                <a:cubicBezTo>
                  <a:pt x="3357890" y="5158541"/>
                  <a:pt x="3157600" y="5055700"/>
                  <a:pt x="2851890" y="5105400"/>
                </a:cubicBezTo>
                <a:cubicBezTo>
                  <a:pt x="2546180" y="5155100"/>
                  <a:pt x="2457849" y="5037466"/>
                  <a:pt x="2138899" y="5105400"/>
                </a:cubicBezTo>
                <a:cubicBezTo>
                  <a:pt x="1819949" y="5173334"/>
                  <a:pt x="1634643" y="5054047"/>
                  <a:pt x="1494908" y="5105400"/>
                </a:cubicBezTo>
                <a:cubicBezTo>
                  <a:pt x="1355173" y="5156753"/>
                  <a:pt x="1065417" y="5044222"/>
                  <a:pt x="850917" y="5105400"/>
                </a:cubicBezTo>
                <a:cubicBezTo>
                  <a:pt x="400179" y="5083836"/>
                  <a:pt x="-76216" y="4665012"/>
                  <a:pt x="0" y="4254483"/>
                </a:cubicBezTo>
                <a:cubicBezTo>
                  <a:pt x="-2208" y="3982636"/>
                  <a:pt x="43184" y="3785020"/>
                  <a:pt x="0" y="3653186"/>
                </a:cubicBezTo>
                <a:cubicBezTo>
                  <a:pt x="-43184" y="3521352"/>
                  <a:pt x="12018" y="3341595"/>
                  <a:pt x="0" y="3119961"/>
                </a:cubicBezTo>
                <a:cubicBezTo>
                  <a:pt x="-12018" y="2898327"/>
                  <a:pt x="51384" y="2794939"/>
                  <a:pt x="0" y="2552700"/>
                </a:cubicBezTo>
                <a:cubicBezTo>
                  <a:pt x="-51384" y="2310461"/>
                  <a:pt x="12993" y="2164210"/>
                  <a:pt x="0" y="1951403"/>
                </a:cubicBezTo>
                <a:cubicBezTo>
                  <a:pt x="-12993" y="1738596"/>
                  <a:pt x="104452" y="1075463"/>
                  <a:pt x="0" y="850917"/>
                </a:cubicBezTo>
                <a:close/>
              </a:path>
              <a:path w="8601740" h="5105400" stroke="0" extrusionOk="0">
                <a:moveTo>
                  <a:pt x="0" y="850917"/>
                </a:moveTo>
                <a:cubicBezTo>
                  <a:pt x="123663" y="411878"/>
                  <a:pt x="452168" y="-52315"/>
                  <a:pt x="850917" y="0"/>
                </a:cubicBezTo>
                <a:cubicBezTo>
                  <a:pt x="1037598" y="-50344"/>
                  <a:pt x="1324219" y="60751"/>
                  <a:pt x="1563907" y="0"/>
                </a:cubicBezTo>
                <a:cubicBezTo>
                  <a:pt x="1803595" y="-60751"/>
                  <a:pt x="1826297" y="28506"/>
                  <a:pt x="1931902" y="0"/>
                </a:cubicBezTo>
                <a:cubicBezTo>
                  <a:pt x="2037507" y="-28506"/>
                  <a:pt x="2430066" y="24735"/>
                  <a:pt x="2644893" y="0"/>
                </a:cubicBezTo>
                <a:cubicBezTo>
                  <a:pt x="2859720" y="-24735"/>
                  <a:pt x="2978745" y="49636"/>
                  <a:pt x="3288884" y="0"/>
                </a:cubicBezTo>
                <a:cubicBezTo>
                  <a:pt x="3599023" y="-49636"/>
                  <a:pt x="3681994" y="52793"/>
                  <a:pt x="3932875" y="0"/>
                </a:cubicBezTo>
                <a:cubicBezTo>
                  <a:pt x="4183756" y="-52793"/>
                  <a:pt x="4379154" y="13885"/>
                  <a:pt x="4576866" y="0"/>
                </a:cubicBezTo>
                <a:cubicBezTo>
                  <a:pt x="4774578" y="-13885"/>
                  <a:pt x="5128995" y="3084"/>
                  <a:pt x="5289857" y="0"/>
                </a:cubicBezTo>
                <a:cubicBezTo>
                  <a:pt x="5450719" y="-3084"/>
                  <a:pt x="5615879" y="24947"/>
                  <a:pt x="5864849" y="0"/>
                </a:cubicBezTo>
                <a:cubicBezTo>
                  <a:pt x="6113819" y="-24947"/>
                  <a:pt x="6101405" y="38885"/>
                  <a:pt x="6232844" y="0"/>
                </a:cubicBezTo>
                <a:cubicBezTo>
                  <a:pt x="6364284" y="-38885"/>
                  <a:pt x="6616402" y="37465"/>
                  <a:pt x="6876835" y="0"/>
                </a:cubicBezTo>
                <a:cubicBezTo>
                  <a:pt x="7137268" y="-37465"/>
                  <a:pt x="7331956" y="81825"/>
                  <a:pt x="7750823" y="0"/>
                </a:cubicBezTo>
                <a:cubicBezTo>
                  <a:pt x="8292388" y="27047"/>
                  <a:pt x="8679971" y="375571"/>
                  <a:pt x="8601740" y="850917"/>
                </a:cubicBezTo>
                <a:cubicBezTo>
                  <a:pt x="8646765" y="1070230"/>
                  <a:pt x="8576867" y="1138991"/>
                  <a:pt x="8601740" y="1316071"/>
                </a:cubicBezTo>
                <a:cubicBezTo>
                  <a:pt x="8626613" y="1493151"/>
                  <a:pt x="8563932" y="1655245"/>
                  <a:pt x="8601740" y="1849296"/>
                </a:cubicBezTo>
                <a:cubicBezTo>
                  <a:pt x="8639548" y="2043348"/>
                  <a:pt x="8577235" y="2194711"/>
                  <a:pt x="8601740" y="2382522"/>
                </a:cubicBezTo>
                <a:cubicBezTo>
                  <a:pt x="8626245" y="2570333"/>
                  <a:pt x="8578210" y="2720362"/>
                  <a:pt x="8601740" y="2847676"/>
                </a:cubicBezTo>
                <a:cubicBezTo>
                  <a:pt x="8625270" y="2974990"/>
                  <a:pt x="8597478" y="3139542"/>
                  <a:pt x="8601740" y="3380901"/>
                </a:cubicBezTo>
                <a:cubicBezTo>
                  <a:pt x="8606002" y="3622261"/>
                  <a:pt x="8566405" y="3857324"/>
                  <a:pt x="8601740" y="4254483"/>
                </a:cubicBezTo>
                <a:cubicBezTo>
                  <a:pt x="8549110" y="4788437"/>
                  <a:pt x="8248987" y="5064282"/>
                  <a:pt x="7750823" y="5105400"/>
                </a:cubicBezTo>
                <a:cubicBezTo>
                  <a:pt x="7557793" y="5155127"/>
                  <a:pt x="7492411" y="5101711"/>
                  <a:pt x="7313829" y="5105400"/>
                </a:cubicBezTo>
                <a:cubicBezTo>
                  <a:pt x="7135247" y="5109089"/>
                  <a:pt x="6911952" y="5078930"/>
                  <a:pt x="6600839" y="5105400"/>
                </a:cubicBezTo>
                <a:cubicBezTo>
                  <a:pt x="6289726" y="5131870"/>
                  <a:pt x="6401523" y="5096995"/>
                  <a:pt x="6232844" y="5105400"/>
                </a:cubicBezTo>
                <a:cubicBezTo>
                  <a:pt x="6064166" y="5113805"/>
                  <a:pt x="5966389" y="5096834"/>
                  <a:pt x="5864849" y="5105400"/>
                </a:cubicBezTo>
                <a:cubicBezTo>
                  <a:pt x="5763310" y="5113966"/>
                  <a:pt x="5399100" y="5104651"/>
                  <a:pt x="5220857" y="5105400"/>
                </a:cubicBezTo>
                <a:cubicBezTo>
                  <a:pt x="5042614" y="5106149"/>
                  <a:pt x="4997486" y="5105072"/>
                  <a:pt x="4852862" y="5105400"/>
                </a:cubicBezTo>
                <a:cubicBezTo>
                  <a:pt x="4708238" y="5105728"/>
                  <a:pt x="4368538" y="5091504"/>
                  <a:pt x="4208871" y="5105400"/>
                </a:cubicBezTo>
                <a:cubicBezTo>
                  <a:pt x="4049204" y="5119296"/>
                  <a:pt x="3912549" y="5061554"/>
                  <a:pt x="3771877" y="5105400"/>
                </a:cubicBezTo>
                <a:cubicBezTo>
                  <a:pt x="3631205" y="5149246"/>
                  <a:pt x="3340683" y="5084908"/>
                  <a:pt x="3127886" y="5105400"/>
                </a:cubicBezTo>
                <a:cubicBezTo>
                  <a:pt x="2915089" y="5125892"/>
                  <a:pt x="2593857" y="5038647"/>
                  <a:pt x="2414896" y="5105400"/>
                </a:cubicBezTo>
                <a:cubicBezTo>
                  <a:pt x="2235935" y="5172153"/>
                  <a:pt x="1868625" y="5042034"/>
                  <a:pt x="1701905" y="5105400"/>
                </a:cubicBezTo>
                <a:cubicBezTo>
                  <a:pt x="1535185" y="5168766"/>
                  <a:pt x="1135221" y="5055984"/>
                  <a:pt x="850917" y="5105400"/>
                </a:cubicBezTo>
                <a:cubicBezTo>
                  <a:pt x="355788" y="5070647"/>
                  <a:pt x="-109502" y="4691769"/>
                  <a:pt x="0" y="4254483"/>
                </a:cubicBezTo>
                <a:cubicBezTo>
                  <a:pt x="-56299" y="4026620"/>
                  <a:pt x="9685" y="3846399"/>
                  <a:pt x="0" y="3721258"/>
                </a:cubicBezTo>
                <a:cubicBezTo>
                  <a:pt x="-9685" y="3596118"/>
                  <a:pt x="40011" y="3413126"/>
                  <a:pt x="0" y="3188032"/>
                </a:cubicBezTo>
                <a:cubicBezTo>
                  <a:pt x="-40011" y="2962938"/>
                  <a:pt x="41576" y="2847616"/>
                  <a:pt x="0" y="2722878"/>
                </a:cubicBezTo>
                <a:cubicBezTo>
                  <a:pt x="-41576" y="2598140"/>
                  <a:pt x="43491" y="2333559"/>
                  <a:pt x="0" y="2189653"/>
                </a:cubicBezTo>
                <a:cubicBezTo>
                  <a:pt x="-43491" y="2045748"/>
                  <a:pt x="37318" y="1858610"/>
                  <a:pt x="0" y="1622392"/>
                </a:cubicBezTo>
                <a:cubicBezTo>
                  <a:pt x="-37318" y="1386174"/>
                  <a:pt x="4070" y="1187838"/>
                  <a:pt x="0" y="850917"/>
                </a:cubicBezTo>
                <a:close/>
              </a:path>
            </a:pathLst>
          </a:custGeom>
          <a:solidFill>
            <a:schemeClr val="bg1"/>
          </a:solidFill>
          <a:ln w="38100">
            <a:extLst>
              <a:ext uri="{C807C97D-BFC1-408E-A445-0C87EB9F89A2}">
                <ask:lineSketchStyleProps xmlns:ask="http://schemas.microsoft.com/office/drawing/2018/sketchyshapes" sd="27031663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DCF4C26-824B-90B2-9BF5-4AD3EA227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460" y="1318437"/>
            <a:ext cx="5351584" cy="5418564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FA571B-B4DF-0062-B9FB-363624851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51" y="843271"/>
            <a:ext cx="8065707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3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882C359B-2815-4294-9C7C-8CCBFBB56D6F}"/>
              </a:ext>
            </a:extLst>
          </p:cNvPr>
          <p:cNvSpPr txBox="1"/>
          <p:nvPr/>
        </p:nvSpPr>
        <p:spPr>
          <a:xfrm>
            <a:off x="2105045" y="119382"/>
            <a:ext cx="8530549" cy="1098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TÌNH HUỐNG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B6709-6C73-4625-BD23-98BC6F6F6477}"/>
              </a:ext>
            </a:extLst>
          </p:cNvPr>
          <p:cNvSpPr txBox="1"/>
          <p:nvPr/>
        </p:nvSpPr>
        <p:spPr>
          <a:xfrm>
            <a:off x="646304" y="1467887"/>
            <a:ext cx="1002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78FEE7-2FFB-43CD-AC6C-8B90F3884E10}"/>
              </a:ext>
            </a:extLst>
          </p:cNvPr>
          <p:cNvSpPr txBox="1"/>
          <p:nvPr/>
        </p:nvSpPr>
        <p:spPr>
          <a:xfrm>
            <a:off x="607674" y="1472863"/>
            <a:ext cx="1002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90074F-9E6D-4BEC-921B-63B6FF41F2C8}"/>
              </a:ext>
            </a:extLst>
          </p:cNvPr>
          <p:cNvSpPr txBox="1"/>
          <p:nvPr/>
        </p:nvSpPr>
        <p:spPr>
          <a:xfrm>
            <a:off x="642927" y="1480483"/>
            <a:ext cx="1002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Logo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BMW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1D7707-DC37-4B08-9DCC-52A32799866F}"/>
              </a:ext>
            </a:extLst>
          </p:cNvPr>
          <p:cNvSpPr txBox="1"/>
          <p:nvPr/>
        </p:nvSpPr>
        <p:spPr>
          <a:xfrm>
            <a:off x="678179" y="3149874"/>
            <a:ext cx="1138428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Logo BMW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BMW,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Motoren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Werke AG (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Bayern),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ty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BMW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suất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A25C5-DEE5-448A-B9EE-CC5D2EAAC359}"/>
              </a:ext>
            </a:extLst>
          </p:cNvPr>
          <p:cNvSpPr txBox="1"/>
          <p:nvPr/>
        </p:nvSpPr>
        <p:spPr>
          <a:xfrm>
            <a:off x="640081" y="4045770"/>
            <a:ext cx="10873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logo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A42287-B3A3-49AF-956F-1B909A00F6D4}"/>
              </a:ext>
            </a:extLst>
          </p:cNvPr>
          <p:cNvSpPr txBox="1"/>
          <p:nvPr/>
        </p:nvSpPr>
        <p:spPr>
          <a:xfrm>
            <a:off x="512446" y="5476676"/>
            <a:ext cx="10713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8150E7-FF99-4C07-8098-B270A98E789D}"/>
              </a:ext>
            </a:extLst>
          </p:cNvPr>
          <p:cNvSpPr txBox="1"/>
          <p:nvPr/>
        </p:nvSpPr>
        <p:spPr>
          <a:xfrm>
            <a:off x="512446" y="5467634"/>
            <a:ext cx="1112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27BAB1-3EA2-442A-9944-1F93DCE19ED5}"/>
              </a:ext>
            </a:extLst>
          </p:cNvPr>
          <p:cNvGrpSpPr/>
          <p:nvPr/>
        </p:nvGrpSpPr>
        <p:grpSpPr>
          <a:xfrm>
            <a:off x="3542947" y="1375125"/>
            <a:ext cx="5068007" cy="4077269"/>
            <a:chOff x="3542947" y="1375125"/>
            <a:chExt cx="5068007" cy="407726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AA790C2-316C-4645-BAFE-5AB1D04C0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42947" y="1375125"/>
              <a:ext cx="5068007" cy="4077269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96683AB-576F-433A-AA87-F6BEDA792D5F}"/>
                </a:ext>
              </a:extLst>
            </p:cNvPr>
            <p:cNvCxnSpPr/>
            <p:nvPr/>
          </p:nvCxnSpPr>
          <p:spPr>
            <a:xfrm flipV="1">
              <a:off x="4815840" y="2301240"/>
              <a:ext cx="1097280" cy="111252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195846E-63FC-41F8-86FB-082A20DB680C}"/>
                </a:ext>
              </a:extLst>
            </p:cNvPr>
            <p:cNvCxnSpPr/>
            <p:nvPr/>
          </p:nvCxnSpPr>
          <p:spPr>
            <a:xfrm>
              <a:off x="5913120" y="2301240"/>
              <a:ext cx="1158240" cy="111252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6920F3-E039-45A1-A6A7-DB12A85D80D2}"/>
                </a:ext>
              </a:extLst>
            </p:cNvPr>
            <p:cNvCxnSpPr/>
            <p:nvPr/>
          </p:nvCxnSpPr>
          <p:spPr>
            <a:xfrm>
              <a:off x="4815840" y="3413760"/>
              <a:ext cx="1097280" cy="103632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AB099E5-0A73-45F7-B05F-41273F340F5B}"/>
                </a:ext>
              </a:extLst>
            </p:cNvPr>
            <p:cNvCxnSpPr/>
            <p:nvPr/>
          </p:nvCxnSpPr>
          <p:spPr>
            <a:xfrm flipV="1">
              <a:off x="5913120" y="3413760"/>
              <a:ext cx="1158240" cy="103632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8321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1"/>
      <p:bldP spid="10" grpId="0"/>
      <p:bldP spid="10" grpId="1"/>
      <p:bldP spid="11" grpId="0"/>
      <p:bldP spid="11" grpId="1"/>
      <p:bldP spid="12" grpId="0"/>
      <p:bldP spid="12" grpId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8A599-D125-96CA-4416-75D15F29A4B9}"/>
              </a:ext>
            </a:extLst>
          </p:cNvPr>
          <p:cNvSpPr txBox="1"/>
          <p:nvPr/>
        </p:nvSpPr>
        <p:spPr>
          <a:xfrm>
            <a:off x="619662" y="1811004"/>
            <a:ext cx="10952675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Các tứ giác trong hình 1 có đặc điểm gì giống nhau?</a:t>
            </a:r>
            <a:endParaRPr lang="vi-VN" sz="32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C412E3-13A2-42CD-93D5-4F87CAABC9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451547" y="3040236"/>
            <a:ext cx="8962454" cy="2811138"/>
          </a:xfrm>
          <a:prstGeom prst="rect">
            <a:avLst/>
          </a:prstGeom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96E91954-D31D-41FF-8C8A-7C095A339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4457" y="239134"/>
            <a:ext cx="6763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Times" pitchFamily="2" charset="0"/>
              </a:rPr>
              <a:t>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§2. TỨ GIÁC NỘI TIẾP</a:t>
            </a:r>
          </a:p>
        </p:txBody>
      </p:sp>
      <p:sp>
        <p:nvSpPr>
          <p:cNvPr id="9" name="Tam giác Cân 4">
            <a:extLst>
              <a:ext uri="{FF2B5EF4-FFF2-40B4-BE49-F238E27FC236}">
                <a16:creationId xmlns:a16="http://schemas.microsoft.com/office/drawing/2014/main" id="{936BF7B7-EF8B-4600-82A1-24E57F0190D0}"/>
              </a:ext>
            </a:extLst>
          </p:cNvPr>
          <p:cNvSpPr/>
          <p:nvPr/>
        </p:nvSpPr>
        <p:spPr>
          <a:xfrm>
            <a:off x="956247" y="1049004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ộp Văn bản 7">
            <a:extLst>
              <a:ext uri="{FF2B5EF4-FFF2-40B4-BE49-F238E27FC236}">
                <a16:creationId xmlns:a16="http://schemas.microsoft.com/office/drawing/2014/main" id="{3F9666C7-9498-498F-B438-D6E476D2C917}"/>
              </a:ext>
            </a:extLst>
          </p:cNvPr>
          <p:cNvSpPr txBox="1"/>
          <p:nvPr/>
        </p:nvSpPr>
        <p:spPr>
          <a:xfrm>
            <a:off x="1946847" y="1212398"/>
            <a:ext cx="7231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67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-55764" y="0"/>
            <a:ext cx="12247764" cy="6857999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D8A599-D125-96CA-4416-75D15F29A4B9}"/>
              </a:ext>
            </a:extLst>
          </p:cNvPr>
          <p:cNvSpPr txBox="1"/>
          <p:nvPr/>
        </p:nvSpPr>
        <p:spPr>
          <a:xfrm>
            <a:off x="817453" y="1936324"/>
            <a:ext cx="10952675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tứ giác có bốn đỉnh nằm trên một đường tròn được gọi là tứ giác nội tiếp đường tròn (gọi tắt là tứ giác nội tiếp)</a:t>
            </a:r>
            <a:endParaRPr lang="en-US" sz="3200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200" b="0" i="1" dirty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id="{A9A9756B-5E08-49E9-A9A7-A3D1DA61006A}"/>
              </a:ext>
            </a:extLst>
          </p:cNvPr>
          <p:cNvGrpSpPr>
            <a:grpSpLocks/>
          </p:cNvGrpSpPr>
          <p:nvPr/>
        </p:nvGrpSpPr>
        <p:grpSpPr bwMode="auto">
          <a:xfrm>
            <a:off x="6268358" y="4337555"/>
            <a:ext cx="2895600" cy="2319338"/>
            <a:chOff x="576" y="969"/>
            <a:chExt cx="1849" cy="1598"/>
          </a:xfrm>
        </p:grpSpPr>
        <p:sp>
          <p:nvSpPr>
            <p:cNvPr id="10" name="Text Box 13">
              <a:extLst>
                <a:ext uri="{FF2B5EF4-FFF2-40B4-BE49-F238E27FC236}">
                  <a16:creationId xmlns:a16="http://schemas.microsoft.com/office/drawing/2014/main" id="{3510EECB-A41D-4F59-9DB2-926E94E0A9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4" y="1440"/>
              <a:ext cx="412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VNI-Times" pitchFamily="2" charset="0"/>
                </a:rPr>
                <a:t>.</a:t>
              </a:r>
              <a:r>
                <a:rPr lang="en-US" altLang="en-US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DD56AB9F-EF3B-4613-A5B7-EE839C6AFC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008"/>
              <a:ext cx="1383" cy="136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 b="1">
                <a:latin typeface="Times New Roman" panose="02020603050405020304" pitchFamily="18" charset="0"/>
              </a:endParaRPr>
            </a:p>
          </p:txBody>
        </p:sp>
        <p:sp>
          <p:nvSpPr>
            <p:cNvPr id="12" name="Line 15">
              <a:extLst>
                <a:ext uri="{FF2B5EF4-FFF2-40B4-BE49-F238E27FC236}">
                  <a16:creationId xmlns:a16="http://schemas.microsoft.com/office/drawing/2014/main" id="{3B0A389E-A873-419A-8657-1390FA62E7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1152"/>
              <a:ext cx="1104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6">
              <a:extLst>
                <a:ext uri="{FF2B5EF4-FFF2-40B4-BE49-F238E27FC236}">
                  <a16:creationId xmlns:a16="http://schemas.microsoft.com/office/drawing/2014/main" id="{E978FB0D-FAC4-49E8-9FB3-247EE7A313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1152"/>
              <a:ext cx="24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7">
              <a:extLst>
                <a:ext uri="{FF2B5EF4-FFF2-40B4-BE49-F238E27FC236}">
                  <a16:creationId xmlns:a16="http://schemas.microsoft.com/office/drawing/2014/main" id="{EACA8622-128A-4089-AE3F-6283718955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28" y="1920"/>
              <a:ext cx="38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8">
              <a:extLst>
                <a:ext uri="{FF2B5EF4-FFF2-40B4-BE49-F238E27FC236}">
                  <a16:creationId xmlns:a16="http://schemas.microsoft.com/office/drawing/2014/main" id="{A4CE45E4-B7EE-4B78-96F3-AA83176B9C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68" y="1728"/>
              <a:ext cx="96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9">
              <a:extLst>
                <a:ext uri="{FF2B5EF4-FFF2-40B4-BE49-F238E27FC236}">
                  <a16:creationId xmlns:a16="http://schemas.microsoft.com/office/drawing/2014/main" id="{FD4CAF9E-4959-4F22-B709-2142A526AB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969"/>
              <a:ext cx="1849" cy="1598"/>
              <a:chOff x="3168" y="1200"/>
              <a:chExt cx="1849" cy="1598"/>
            </a:xfrm>
          </p:grpSpPr>
          <p:sp>
            <p:nvSpPr>
              <p:cNvPr id="24" name="Text Box 20">
                <a:extLst>
                  <a:ext uri="{FF2B5EF4-FFF2-40B4-BE49-F238E27FC236}">
                    <a16:creationId xmlns:a16="http://schemas.microsoft.com/office/drawing/2014/main" id="{8ED83A14-FB76-456C-AC09-3A0A1B9328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68" y="1968"/>
                <a:ext cx="288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sp>
            <p:nvSpPr>
              <p:cNvPr id="25" name="Text Box 21">
                <a:extLst>
                  <a:ext uri="{FF2B5EF4-FFF2-40B4-BE49-F238E27FC236}">
                    <a16:creationId xmlns:a16="http://schemas.microsoft.com/office/drawing/2014/main" id="{B86E2372-D9A9-4C56-B324-887A443779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40" y="1200"/>
                <a:ext cx="288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  <p:sp>
            <p:nvSpPr>
              <p:cNvPr id="26" name="Text Box 22">
                <a:extLst>
                  <a:ext uri="{FF2B5EF4-FFF2-40B4-BE49-F238E27FC236}">
                    <a16:creationId xmlns:a16="http://schemas.microsoft.com/office/drawing/2014/main" id="{9DCE8572-EFBE-48CE-8A7C-62D9E9C091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9" y="2049"/>
                <a:ext cx="288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  <p:sp>
            <p:nvSpPr>
              <p:cNvPr id="27" name="Text Box 23">
                <a:extLst>
                  <a:ext uri="{FF2B5EF4-FFF2-40B4-BE49-F238E27FC236}">
                    <a16:creationId xmlns:a16="http://schemas.microsoft.com/office/drawing/2014/main" id="{55874BA4-0783-4B85-B4A7-00A666BC65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8" y="2544"/>
                <a:ext cx="288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  <p:grpSp>
          <p:nvGrpSpPr>
            <p:cNvPr id="17" name="Group 24">
              <a:extLst>
                <a:ext uri="{FF2B5EF4-FFF2-40B4-BE49-F238E27FC236}">
                  <a16:creationId xmlns:a16="http://schemas.microsoft.com/office/drawing/2014/main" id="{99CE11CB-F6B9-4A26-916D-ECD2E52C76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1152"/>
              <a:ext cx="1344" cy="1152"/>
              <a:chOff x="768" y="1152"/>
              <a:chExt cx="1344" cy="1152"/>
            </a:xfrm>
          </p:grpSpPr>
          <p:sp>
            <p:nvSpPr>
              <p:cNvPr id="20" name="Line 25">
                <a:extLst>
                  <a:ext uri="{FF2B5EF4-FFF2-40B4-BE49-F238E27FC236}">
                    <a16:creationId xmlns:a16="http://schemas.microsoft.com/office/drawing/2014/main" id="{0BA45052-ED3B-4A78-81CB-78E9026A3E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68" y="1152"/>
                <a:ext cx="1104" cy="5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Line 26">
                <a:extLst>
                  <a:ext uri="{FF2B5EF4-FFF2-40B4-BE49-F238E27FC236}">
                    <a16:creationId xmlns:a16="http://schemas.microsoft.com/office/drawing/2014/main" id="{03A02CB2-FE2D-4969-AE3A-EB38B061B3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2" y="1152"/>
                <a:ext cx="240" cy="7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27">
                <a:extLst>
                  <a:ext uri="{FF2B5EF4-FFF2-40B4-BE49-F238E27FC236}">
                    <a16:creationId xmlns:a16="http://schemas.microsoft.com/office/drawing/2014/main" id="{09A71D56-D930-45D1-A70A-6E6B13DE2F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28" y="1920"/>
                <a:ext cx="384" cy="3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28">
                <a:extLst>
                  <a:ext uri="{FF2B5EF4-FFF2-40B4-BE49-F238E27FC236}">
                    <a16:creationId xmlns:a16="http://schemas.microsoft.com/office/drawing/2014/main" id="{EE3352F3-445B-4872-B86F-E6A2E5CA32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68" y="1728"/>
                <a:ext cx="960" cy="5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E1E9D0-189D-4B7F-B482-36981F052137}"/>
              </a:ext>
            </a:extLst>
          </p:cNvPr>
          <p:cNvGrpSpPr/>
          <p:nvPr/>
        </p:nvGrpSpPr>
        <p:grpSpPr>
          <a:xfrm>
            <a:off x="1304900" y="4997236"/>
            <a:ext cx="4542769" cy="954107"/>
            <a:chOff x="1304900" y="4997236"/>
            <a:chExt cx="4542769" cy="954107"/>
          </a:xfrm>
        </p:grpSpPr>
        <p:sp>
          <p:nvSpPr>
            <p:cNvPr id="28" name="Text Box 20">
              <a:extLst>
                <a:ext uri="{FF2B5EF4-FFF2-40B4-BE49-F238E27FC236}">
                  <a16:creationId xmlns:a16="http://schemas.microsoft.com/office/drawing/2014/main" id="{C53B91E3-5D07-4F8B-9430-B103221793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4900" y="4997236"/>
              <a:ext cx="4542769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latin typeface="Times New Roman" panose="02020603050405020304" pitchFamily="18" charset="0"/>
                </a:rPr>
                <a:t> -  </a:t>
              </a:r>
              <a:r>
                <a:rPr lang="en-US" altLang="en-US" sz="2800" b="1" dirty="0" err="1">
                  <a:latin typeface="Times New Roman" panose="02020603050405020304" pitchFamily="18" charset="0"/>
                </a:rPr>
                <a:t>Nếu</a:t>
              </a:r>
              <a:r>
                <a:rPr lang="en-US" altLang="en-US" sz="2800" b="1" dirty="0">
                  <a:latin typeface="Times New Roman" panose="02020603050405020304" pitchFamily="18" charset="0"/>
                </a:rPr>
                <a:t> A, B, C, D </a:t>
              </a:r>
              <a:r>
                <a:rPr lang="en-US" altLang="en-US" sz="2800" b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</a:t>
              </a:r>
              <a:r>
                <a:rPr lang="en-US" altLang="en-US" sz="2800" b="1" dirty="0">
                  <a:latin typeface="Times New Roman" panose="02020603050405020304" pitchFamily="18" charset="0"/>
                </a:rPr>
                <a:t> (O)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 dirty="0">
                  <a:latin typeface="Times New Roman" panose="02020603050405020304" pitchFamily="18" charset="0"/>
                </a:rPr>
                <a:t>      ABCD </a:t>
              </a:r>
              <a:r>
                <a:rPr lang="en-US" altLang="en-US" sz="2800" b="1" dirty="0" err="1">
                  <a:latin typeface="Times New Roman" panose="02020603050405020304" pitchFamily="18" charset="0"/>
                </a:rPr>
                <a:t>là</a:t>
              </a:r>
              <a:r>
                <a:rPr lang="en-US" altLang="en-US" sz="28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</a:rPr>
                <a:t>tứ</a:t>
              </a:r>
              <a:r>
                <a:rPr lang="en-US" altLang="en-US" sz="28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</a:rPr>
                <a:t>giác</a:t>
              </a:r>
              <a:r>
                <a:rPr lang="en-US" altLang="en-US" sz="28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</a:rPr>
                <a:t>nội</a:t>
              </a:r>
              <a:r>
                <a:rPr lang="en-US" altLang="en-US" sz="28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latin typeface="Times New Roman" panose="02020603050405020304" pitchFamily="18" charset="0"/>
                </a:rPr>
                <a:t>tiếp</a:t>
              </a:r>
              <a:endParaRPr lang="en-US" altLang="en-US" sz="2800" b="1" dirty="0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D9D93B46-ADE9-4636-ADBA-3085DDF255D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38148055"/>
                </p:ext>
              </p:extLst>
            </p:nvPr>
          </p:nvGraphicFramePr>
          <p:xfrm>
            <a:off x="1451547" y="5547617"/>
            <a:ext cx="647207" cy="3636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28600" imgH="152280" progId="Equation.DSMT4">
                    <p:embed/>
                  </p:oleObj>
                </mc:Choice>
                <mc:Fallback>
                  <p:oleObj name="Equation" r:id="rId2" imgW="228600" imgH="152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451547" y="5547617"/>
                          <a:ext cx="647207" cy="36360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" name="Tam giác Cân 4">
            <a:extLst>
              <a:ext uri="{FF2B5EF4-FFF2-40B4-BE49-F238E27FC236}">
                <a16:creationId xmlns:a16="http://schemas.microsoft.com/office/drawing/2014/main" id="{F0B23D8C-8808-44AB-8836-0A1BB1C82E8F}"/>
              </a:ext>
            </a:extLst>
          </p:cNvPr>
          <p:cNvSpPr/>
          <p:nvPr/>
        </p:nvSpPr>
        <p:spPr>
          <a:xfrm>
            <a:off x="956247" y="1092543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Hộp Văn bản 7">
            <a:extLst>
              <a:ext uri="{FF2B5EF4-FFF2-40B4-BE49-F238E27FC236}">
                <a16:creationId xmlns:a16="http://schemas.microsoft.com/office/drawing/2014/main" id="{2437245B-33E2-43C0-943A-E825871BD3B1}"/>
              </a:ext>
            </a:extLst>
          </p:cNvPr>
          <p:cNvSpPr txBox="1"/>
          <p:nvPr/>
        </p:nvSpPr>
        <p:spPr>
          <a:xfrm>
            <a:off x="1946847" y="1255937"/>
            <a:ext cx="7231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08A49A4E-20CB-4BF6-A9DF-8BACBDDCA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4457" y="239134"/>
            <a:ext cx="6763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Times" pitchFamily="2" charset="0"/>
              </a:rPr>
              <a:t>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§2. TỨ GIÁC NỘI TIẾP</a:t>
            </a:r>
          </a:p>
        </p:txBody>
      </p:sp>
    </p:spTree>
    <p:extLst>
      <p:ext uri="{BB962C8B-B14F-4D97-AF65-F5344CB8AC3E}">
        <p14:creationId xmlns:p14="http://schemas.microsoft.com/office/powerpoint/2010/main" val="603493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-106680" y="123447"/>
            <a:ext cx="12192000" cy="6858000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Hộp Văn bản 7">
            <a:extLst>
              <a:ext uri="{FF2B5EF4-FFF2-40B4-BE49-F238E27FC236}">
                <a16:creationId xmlns:a16="http://schemas.microsoft.com/office/drawing/2014/main" id="{24E77819-A0CD-C1F9-6DF5-E0AAD98BB946}"/>
              </a:ext>
            </a:extLst>
          </p:cNvPr>
          <p:cNvSpPr txBox="1"/>
          <p:nvPr/>
        </p:nvSpPr>
        <p:spPr>
          <a:xfrm>
            <a:off x="919843" y="2064253"/>
            <a:ext cx="9836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2DB3F7-93F6-44DD-9116-53C09A7259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716863" y="3095177"/>
            <a:ext cx="8242182" cy="2646177"/>
          </a:xfrm>
          <a:prstGeom prst="rect">
            <a:avLst/>
          </a:prstGeom>
        </p:spPr>
      </p:pic>
      <p:sp>
        <p:nvSpPr>
          <p:cNvPr id="12" name="Tam giác Cân 4">
            <a:extLst>
              <a:ext uri="{FF2B5EF4-FFF2-40B4-BE49-F238E27FC236}">
                <a16:creationId xmlns:a16="http://schemas.microsoft.com/office/drawing/2014/main" id="{6FFCA1B2-97E5-4FA6-9D9A-8A9F8998040E}"/>
              </a:ext>
            </a:extLst>
          </p:cNvPr>
          <p:cNvSpPr/>
          <p:nvPr/>
        </p:nvSpPr>
        <p:spPr>
          <a:xfrm>
            <a:off x="956247" y="1092543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ộp Văn bản 7">
            <a:extLst>
              <a:ext uri="{FF2B5EF4-FFF2-40B4-BE49-F238E27FC236}">
                <a16:creationId xmlns:a16="http://schemas.microsoft.com/office/drawing/2014/main" id="{204D94D2-54EE-49B6-98A8-C681B791559F}"/>
              </a:ext>
            </a:extLst>
          </p:cNvPr>
          <p:cNvSpPr txBox="1"/>
          <p:nvPr/>
        </p:nvSpPr>
        <p:spPr>
          <a:xfrm>
            <a:off x="1946847" y="1255937"/>
            <a:ext cx="7231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752621F3-677C-48C0-AFB5-2006DA2A6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4457" y="239134"/>
            <a:ext cx="6763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Times" pitchFamily="2" charset="0"/>
              </a:rPr>
              <a:t>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§2. TỨ GIÁC NỘI TIẾP</a:t>
            </a:r>
          </a:p>
        </p:txBody>
      </p:sp>
    </p:spTree>
    <p:extLst>
      <p:ext uri="{BB962C8B-B14F-4D97-AF65-F5344CB8AC3E}">
        <p14:creationId xmlns:p14="http://schemas.microsoft.com/office/powerpoint/2010/main" val="111437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A111A2-0CDF-A1BE-7D2E-5FE2AB43E731}"/>
              </a:ext>
            </a:extLst>
          </p:cNvPr>
          <p:cNvSpPr/>
          <p:nvPr/>
        </p:nvSpPr>
        <p:spPr>
          <a:xfrm>
            <a:off x="67353" y="0"/>
            <a:ext cx="12191999" cy="6857999"/>
          </a:xfrm>
          <a:prstGeom prst="roundRect">
            <a:avLst>
              <a:gd name="adj" fmla="val 72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Hộp Văn bản 7">
            <a:extLst>
              <a:ext uri="{FF2B5EF4-FFF2-40B4-BE49-F238E27FC236}">
                <a16:creationId xmlns:a16="http://schemas.microsoft.com/office/drawing/2014/main" id="{24E77819-A0CD-C1F9-6DF5-E0AAD98BB946}"/>
              </a:ext>
            </a:extLst>
          </p:cNvPr>
          <p:cNvSpPr txBox="1"/>
          <p:nvPr/>
        </p:nvSpPr>
        <p:spPr>
          <a:xfrm>
            <a:off x="1000654" y="2090513"/>
            <a:ext cx="9836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E6698F-FD70-E53B-C468-957CD189F5D1}"/>
              </a:ext>
            </a:extLst>
          </p:cNvPr>
          <p:cNvSpPr txBox="1"/>
          <p:nvPr/>
        </p:nvSpPr>
        <p:spPr>
          <a:xfrm>
            <a:off x="956247" y="5212235"/>
            <a:ext cx="104142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2DB3F7-93F6-44DD-9116-53C09A7259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537505" y="3002940"/>
            <a:ext cx="6762522" cy="2118618"/>
          </a:xfrm>
          <a:prstGeom prst="rect">
            <a:avLst/>
          </a:prstGeom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E28C9257-630B-40C5-BB22-E7E463B30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171" y="173510"/>
            <a:ext cx="6763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VNI-Times" pitchFamily="2" charset="0"/>
              </a:rPr>
              <a:t>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§2. TỨ GIÁC NỘI TIẾP</a:t>
            </a:r>
          </a:p>
        </p:txBody>
      </p:sp>
      <p:sp>
        <p:nvSpPr>
          <p:cNvPr id="11" name="Tam giác Cân 4">
            <a:extLst>
              <a:ext uri="{FF2B5EF4-FFF2-40B4-BE49-F238E27FC236}">
                <a16:creationId xmlns:a16="http://schemas.microsoft.com/office/drawing/2014/main" id="{D72C2EDC-889B-434F-87CB-FF6987DDFEF6}"/>
              </a:ext>
            </a:extLst>
          </p:cNvPr>
          <p:cNvSpPr/>
          <p:nvPr/>
        </p:nvSpPr>
        <p:spPr>
          <a:xfrm>
            <a:off x="956247" y="1165119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Calibri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Hộp Văn bản 7">
            <a:extLst>
              <a:ext uri="{FF2B5EF4-FFF2-40B4-BE49-F238E27FC236}">
                <a16:creationId xmlns:a16="http://schemas.microsoft.com/office/drawing/2014/main" id="{949FC060-C101-4798-A67D-3D8080A2BF2C}"/>
              </a:ext>
            </a:extLst>
          </p:cNvPr>
          <p:cNvSpPr txBox="1"/>
          <p:nvPr/>
        </p:nvSpPr>
        <p:spPr>
          <a:xfrm>
            <a:off x="1946847" y="1328513"/>
            <a:ext cx="7231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38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610600" cy="1143000"/>
          </a:xfrm>
          <a:noFill/>
        </p:spPr>
        <p:txBody>
          <a:bodyPr/>
          <a:lstStyle/>
          <a:p>
            <a:pPr algn="l" eaLnBrk="1" hangingPunct="1"/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tứ</a:t>
            </a:r>
            <a:r>
              <a:rPr lang="en-US" sz="3200" dirty="0"/>
              <a:t> </a:t>
            </a:r>
            <a:r>
              <a:rPr lang="en-US" sz="3200" dirty="0" err="1"/>
              <a:t>giác</a:t>
            </a:r>
            <a:r>
              <a:rPr lang="en-US" sz="3200" dirty="0"/>
              <a:t> </a:t>
            </a:r>
            <a:r>
              <a:rPr lang="en-US" sz="3200" dirty="0" err="1"/>
              <a:t>nội</a:t>
            </a:r>
            <a:r>
              <a:rPr lang="en-US" sz="3200" dirty="0"/>
              <a:t> </a:t>
            </a:r>
            <a:r>
              <a:rPr lang="en-US" sz="3200" dirty="0" err="1"/>
              <a:t>tiếp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:</a:t>
            </a:r>
          </a:p>
        </p:txBody>
      </p:sp>
      <p:sp>
        <p:nvSpPr>
          <p:cNvPr id="7206" name="Oval 38"/>
          <p:cNvSpPr>
            <a:spLocks noChangeArrowheads="1"/>
          </p:cNvSpPr>
          <p:nvPr/>
        </p:nvSpPr>
        <p:spPr bwMode="auto">
          <a:xfrm>
            <a:off x="4114800" y="1738313"/>
            <a:ext cx="2743200" cy="2743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7" name="Line 39"/>
          <p:cNvSpPr>
            <a:spLocks noChangeShapeType="1"/>
          </p:cNvSpPr>
          <p:nvPr/>
        </p:nvSpPr>
        <p:spPr bwMode="auto">
          <a:xfrm>
            <a:off x="5105400" y="1814513"/>
            <a:ext cx="37338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8" name="Line 40"/>
          <p:cNvSpPr>
            <a:spLocks noChangeShapeType="1"/>
          </p:cNvSpPr>
          <p:nvPr/>
        </p:nvSpPr>
        <p:spPr bwMode="auto">
          <a:xfrm flipH="1">
            <a:off x="4886325" y="3338513"/>
            <a:ext cx="39624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09" name="Line 41"/>
          <p:cNvSpPr>
            <a:spLocks noChangeShapeType="1"/>
          </p:cNvSpPr>
          <p:nvPr/>
        </p:nvSpPr>
        <p:spPr bwMode="auto">
          <a:xfrm flipH="1">
            <a:off x="4876800" y="1814513"/>
            <a:ext cx="228600" cy="2514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1" name="Line 43"/>
          <p:cNvSpPr>
            <a:spLocks noChangeShapeType="1"/>
          </p:cNvSpPr>
          <p:nvPr/>
        </p:nvSpPr>
        <p:spPr bwMode="auto">
          <a:xfrm flipH="1">
            <a:off x="6629401" y="2462213"/>
            <a:ext cx="66675" cy="140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2" name="Line 44"/>
          <p:cNvSpPr>
            <a:spLocks noChangeShapeType="1"/>
          </p:cNvSpPr>
          <p:nvPr/>
        </p:nvSpPr>
        <p:spPr bwMode="auto">
          <a:xfrm flipV="1">
            <a:off x="4876800" y="2500313"/>
            <a:ext cx="1828800" cy="1828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3" name="Line 45"/>
          <p:cNvSpPr>
            <a:spLocks noChangeShapeType="1"/>
          </p:cNvSpPr>
          <p:nvPr/>
        </p:nvSpPr>
        <p:spPr bwMode="auto">
          <a:xfrm flipH="1" flipV="1">
            <a:off x="5105400" y="1814513"/>
            <a:ext cx="1524000" cy="2057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4" name="Line 46"/>
          <p:cNvSpPr>
            <a:spLocks noChangeShapeType="1"/>
          </p:cNvSpPr>
          <p:nvPr/>
        </p:nvSpPr>
        <p:spPr bwMode="auto">
          <a:xfrm flipH="1">
            <a:off x="4124325" y="1804988"/>
            <a:ext cx="9906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5" name="Line 47"/>
          <p:cNvSpPr>
            <a:spLocks noChangeShapeType="1"/>
          </p:cNvSpPr>
          <p:nvPr/>
        </p:nvSpPr>
        <p:spPr bwMode="auto">
          <a:xfrm>
            <a:off x="4114800" y="2957513"/>
            <a:ext cx="762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6" name="Line 48"/>
          <p:cNvSpPr>
            <a:spLocks noChangeShapeType="1"/>
          </p:cNvSpPr>
          <p:nvPr/>
        </p:nvSpPr>
        <p:spPr bwMode="auto">
          <a:xfrm>
            <a:off x="5105400" y="1804988"/>
            <a:ext cx="373380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7" name="Line 49"/>
          <p:cNvSpPr>
            <a:spLocks noChangeShapeType="1"/>
          </p:cNvSpPr>
          <p:nvPr/>
        </p:nvSpPr>
        <p:spPr bwMode="auto">
          <a:xfrm flipH="1">
            <a:off x="6629401" y="2462213"/>
            <a:ext cx="66675" cy="1409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18" name="Line 50"/>
          <p:cNvSpPr>
            <a:spLocks noChangeShapeType="1"/>
          </p:cNvSpPr>
          <p:nvPr/>
        </p:nvSpPr>
        <p:spPr bwMode="auto">
          <a:xfrm>
            <a:off x="4114800" y="2957513"/>
            <a:ext cx="76200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1" name="Text Box 53"/>
          <p:cNvSpPr txBox="1">
            <a:spLocks noChangeArrowheads="1"/>
          </p:cNvSpPr>
          <p:nvPr/>
        </p:nvSpPr>
        <p:spPr bwMode="auto">
          <a:xfrm>
            <a:off x="3657600" y="2728913"/>
            <a:ext cx="381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E</a:t>
            </a:r>
          </a:p>
        </p:txBody>
      </p:sp>
      <p:sp>
        <p:nvSpPr>
          <p:cNvPr id="7222" name="Text Box 54"/>
          <p:cNvSpPr txBox="1">
            <a:spLocks noChangeArrowheads="1"/>
          </p:cNvSpPr>
          <p:nvPr/>
        </p:nvSpPr>
        <p:spPr bwMode="auto">
          <a:xfrm>
            <a:off x="4876800" y="1447801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A</a:t>
            </a:r>
          </a:p>
        </p:txBody>
      </p:sp>
      <p:sp>
        <p:nvSpPr>
          <p:cNvPr id="7223" name="Text Box 55"/>
          <p:cNvSpPr txBox="1">
            <a:spLocks noChangeArrowheads="1"/>
          </p:cNvSpPr>
          <p:nvPr/>
        </p:nvSpPr>
        <p:spPr bwMode="auto">
          <a:xfrm>
            <a:off x="6629400" y="2133601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B</a:t>
            </a:r>
          </a:p>
        </p:txBody>
      </p:sp>
      <p:sp>
        <p:nvSpPr>
          <p:cNvPr id="7224" name="Text Box 56"/>
          <p:cNvSpPr txBox="1">
            <a:spLocks noChangeArrowheads="1"/>
          </p:cNvSpPr>
          <p:nvPr/>
        </p:nvSpPr>
        <p:spPr bwMode="auto">
          <a:xfrm>
            <a:off x="8763000" y="3124201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M</a:t>
            </a:r>
          </a:p>
        </p:txBody>
      </p:sp>
      <p:sp>
        <p:nvSpPr>
          <p:cNvPr id="7225" name="Text Box 57"/>
          <p:cNvSpPr txBox="1">
            <a:spLocks noChangeArrowheads="1"/>
          </p:cNvSpPr>
          <p:nvPr/>
        </p:nvSpPr>
        <p:spPr bwMode="auto">
          <a:xfrm>
            <a:off x="4648200" y="4343401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D</a:t>
            </a:r>
          </a:p>
        </p:txBody>
      </p:sp>
      <p:sp>
        <p:nvSpPr>
          <p:cNvPr id="7226" name="Text Box 58"/>
          <p:cNvSpPr txBox="1">
            <a:spLocks noChangeArrowheads="1"/>
          </p:cNvSpPr>
          <p:nvPr/>
        </p:nvSpPr>
        <p:spPr bwMode="auto">
          <a:xfrm>
            <a:off x="6496050" y="3886201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C</a:t>
            </a:r>
          </a:p>
        </p:txBody>
      </p:sp>
      <p:sp>
        <p:nvSpPr>
          <p:cNvPr id="7227" name="Text Box 59"/>
          <p:cNvSpPr txBox="1">
            <a:spLocks noChangeArrowheads="1"/>
          </p:cNvSpPr>
          <p:nvPr/>
        </p:nvSpPr>
        <p:spPr bwMode="auto">
          <a:xfrm>
            <a:off x="5181600" y="3124201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O</a:t>
            </a:r>
          </a:p>
        </p:txBody>
      </p:sp>
      <p:sp>
        <p:nvSpPr>
          <p:cNvPr id="7228" name="Oval 60"/>
          <p:cNvSpPr>
            <a:spLocks noChangeArrowheads="1"/>
          </p:cNvSpPr>
          <p:nvPr/>
        </p:nvSpPr>
        <p:spPr bwMode="auto">
          <a:xfrm>
            <a:off x="5457825" y="3157538"/>
            <a:ext cx="76200" cy="76200"/>
          </a:xfrm>
          <a:prstGeom prst="ellipse">
            <a:avLst/>
          </a:pr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37" name="Freeform 69"/>
          <p:cNvSpPr>
            <a:spLocks/>
          </p:cNvSpPr>
          <p:nvPr/>
        </p:nvSpPr>
        <p:spPr bwMode="auto">
          <a:xfrm>
            <a:off x="4876800" y="1824038"/>
            <a:ext cx="1828800" cy="2514600"/>
          </a:xfrm>
          <a:custGeom>
            <a:avLst/>
            <a:gdLst>
              <a:gd name="T0" fmla="*/ 362902500 w 1152"/>
              <a:gd name="T1" fmla="*/ 0 h 1584"/>
              <a:gd name="T2" fmla="*/ 2147483647 w 1152"/>
              <a:gd name="T3" fmla="*/ 967740000 h 1584"/>
              <a:gd name="T4" fmla="*/ 2147483647 w 1152"/>
              <a:gd name="T5" fmla="*/ 2147483647 h 1584"/>
              <a:gd name="T6" fmla="*/ 0 w 1152"/>
              <a:gd name="T7" fmla="*/ 2147483647 h 1584"/>
              <a:gd name="T8" fmla="*/ 362902500 w 1152"/>
              <a:gd name="T9" fmla="*/ 0 h 15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52" h="1584">
                <a:moveTo>
                  <a:pt x="144" y="0"/>
                </a:moveTo>
                <a:lnTo>
                  <a:pt x="1152" y="384"/>
                </a:lnTo>
                <a:lnTo>
                  <a:pt x="1104" y="1296"/>
                </a:lnTo>
                <a:lnTo>
                  <a:pt x="0" y="1584"/>
                </a:lnTo>
                <a:lnTo>
                  <a:pt x="144" y="0"/>
                </a:lnTo>
                <a:close/>
              </a:path>
            </a:pathLst>
          </a:custGeom>
          <a:solidFill>
            <a:srgbClr val="6600CC">
              <a:alpha val="54117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38" name="Freeform 70"/>
          <p:cNvSpPr>
            <a:spLocks/>
          </p:cNvSpPr>
          <p:nvPr/>
        </p:nvSpPr>
        <p:spPr bwMode="auto">
          <a:xfrm>
            <a:off x="4114800" y="1814513"/>
            <a:ext cx="2514600" cy="2514600"/>
          </a:xfrm>
          <a:custGeom>
            <a:avLst/>
            <a:gdLst>
              <a:gd name="T0" fmla="*/ 1572577500 w 1584"/>
              <a:gd name="T1" fmla="*/ 0 h 1584"/>
              <a:gd name="T2" fmla="*/ 2147483647 w 1584"/>
              <a:gd name="T3" fmla="*/ 2147483647 h 1584"/>
              <a:gd name="T4" fmla="*/ 1209675000 w 1584"/>
              <a:gd name="T5" fmla="*/ 2147483647 h 1584"/>
              <a:gd name="T6" fmla="*/ 0 w 1584"/>
              <a:gd name="T7" fmla="*/ 1814512500 h 1584"/>
              <a:gd name="T8" fmla="*/ 1572577500 w 1584"/>
              <a:gd name="T9" fmla="*/ 0 h 15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84" h="1584">
                <a:moveTo>
                  <a:pt x="624" y="0"/>
                </a:moveTo>
                <a:lnTo>
                  <a:pt x="1584" y="1296"/>
                </a:lnTo>
                <a:lnTo>
                  <a:pt x="480" y="1584"/>
                </a:lnTo>
                <a:lnTo>
                  <a:pt x="0" y="720"/>
                </a:lnTo>
                <a:lnTo>
                  <a:pt x="624" y="0"/>
                </a:lnTo>
                <a:close/>
              </a:path>
            </a:pathLst>
          </a:custGeom>
          <a:solidFill>
            <a:srgbClr val="FF3399">
              <a:alpha val="6901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44" name="Freeform 76"/>
          <p:cNvSpPr>
            <a:spLocks/>
          </p:cNvSpPr>
          <p:nvPr/>
        </p:nvSpPr>
        <p:spPr bwMode="auto">
          <a:xfrm>
            <a:off x="4124325" y="1843088"/>
            <a:ext cx="2590800" cy="2514600"/>
          </a:xfrm>
          <a:custGeom>
            <a:avLst/>
            <a:gdLst>
              <a:gd name="T0" fmla="*/ 1572577500 w 1632"/>
              <a:gd name="T1" fmla="*/ 0 h 1584"/>
              <a:gd name="T2" fmla="*/ 2147483647 w 1632"/>
              <a:gd name="T3" fmla="*/ 967740000 h 1584"/>
              <a:gd name="T4" fmla="*/ 1209675000 w 1632"/>
              <a:gd name="T5" fmla="*/ 2147483647 h 1584"/>
              <a:gd name="T6" fmla="*/ 0 w 1632"/>
              <a:gd name="T7" fmla="*/ 1814512500 h 1584"/>
              <a:gd name="T8" fmla="*/ 1572577500 w 1632"/>
              <a:gd name="T9" fmla="*/ 0 h 15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32" h="1584">
                <a:moveTo>
                  <a:pt x="624" y="0"/>
                </a:moveTo>
                <a:lnTo>
                  <a:pt x="1632" y="384"/>
                </a:lnTo>
                <a:lnTo>
                  <a:pt x="480" y="1584"/>
                </a:lnTo>
                <a:lnTo>
                  <a:pt x="0" y="720"/>
                </a:lnTo>
                <a:lnTo>
                  <a:pt x="624" y="0"/>
                </a:lnTo>
                <a:close/>
              </a:path>
            </a:pathLst>
          </a:custGeom>
          <a:solidFill>
            <a:srgbClr val="FF0000">
              <a:alpha val="7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45" name="Text Box 77"/>
          <p:cNvSpPr txBox="1">
            <a:spLocks noChangeArrowheads="1"/>
          </p:cNvSpPr>
          <p:nvPr/>
        </p:nvSpPr>
        <p:spPr bwMode="auto">
          <a:xfrm>
            <a:off x="1981200" y="5334000"/>
            <a:ext cx="441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/>
              <a:t>Các tứ giác nội tiếp là :</a:t>
            </a:r>
          </a:p>
        </p:txBody>
      </p:sp>
      <p:sp>
        <p:nvSpPr>
          <p:cNvPr id="7246" name="Text Box 78"/>
          <p:cNvSpPr txBox="1">
            <a:spLocks noChangeArrowheads="1"/>
          </p:cNvSpPr>
          <p:nvPr/>
        </p:nvSpPr>
        <p:spPr bwMode="auto">
          <a:xfrm>
            <a:off x="6248400" y="5334000"/>
            <a:ext cx="1752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6600FF"/>
                </a:solidFill>
              </a:rPr>
              <a:t>ABCD,</a:t>
            </a:r>
          </a:p>
        </p:txBody>
      </p:sp>
      <p:sp>
        <p:nvSpPr>
          <p:cNvPr id="7247" name="Text Box 79"/>
          <p:cNvSpPr txBox="1">
            <a:spLocks noChangeArrowheads="1"/>
          </p:cNvSpPr>
          <p:nvPr/>
        </p:nvSpPr>
        <p:spPr bwMode="auto">
          <a:xfrm>
            <a:off x="7543800" y="5364164"/>
            <a:ext cx="1676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FF00FF"/>
                </a:solidFill>
              </a:rPr>
              <a:t>ACDE, </a:t>
            </a:r>
          </a:p>
        </p:txBody>
      </p:sp>
      <p:sp>
        <p:nvSpPr>
          <p:cNvPr id="7248" name="Text Box 80"/>
          <p:cNvSpPr txBox="1">
            <a:spLocks noChangeArrowheads="1"/>
          </p:cNvSpPr>
          <p:nvPr/>
        </p:nvSpPr>
        <p:spPr bwMode="auto">
          <a:xfrm>
            <a:off x="8839200" y="5334000"/>
            <a:ext cx="1676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ABDE.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7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7" grpId="0" animBg="1"/>
      <p:bldP spid="7237" grpId="1" animBg="1"/>
      <p:bldP spid="7238" grpId="0" animBg="1"/>
      <p:bldP spid="7238" grpId="1" animBg="1"/>
      <p:bldP spid="7244" grpId="0" animBg="1"/>
      <p:bldP spid="7244" grpId="1" animBg="1"/>
      <p:bldP spid="7245" grpId="0"/>
      <p:bldP spid="7246" grpId="0"/>
      <p:bldP spid="7247" grpId="0"/>
      <p:bldP spid="724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1918</Words>
  <Application>Microsoft Office PowerPoint</Application>
  <PresentationFormat>Widescreen</PresentationFormat>
  <Paragraphs>296</Paragraphs>
  <Slides>35</Slides>
  <Notes>5</Notes>
  <HiddenSlides>3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Cambria Math</vt:lpstr>
      <vt:lpstr>Tahoma</vt:lpstr>
      <vt:lpstr>Times New Roman</vt:lpstr>
      <vt:lpstr>VNI-Times</vt:lpstr>
      <vt:lpstr>1_Office Theme</vt:lpstr>
      <vt:lpstr>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Hãy chỉ ra các tứ giác nội tiếp trong hình sau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 và cách thức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Thanh Hung</cp:lastModifiedBy>
  <cp:revision>80</cp:revision>
  <dcterms:created xsi:type="dcterms:W3CDTF">2023-06-12T01:51:51Z</dcterms:created>
  <dcterms:modified xsi:type="dcterms:W3CDTF">2024-08-26T04:47:43Z</dcterms:modified>
</cp:coreProperties>
</file>