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7083" r:id="rId2"/>
    <p:sldId id="256" r:id="rId3"/>
    <p:sldId id="257" r:id="rId4"/>
    <p:sldId id="259" r:id="rId5"/>
    <p:sldId id="384" r:id="rId6"/>
    <p:sldId id="306" r:id="rId7"/>
    <p:sldId id="258" r:id="rId8"/>
    <p:sldId id="268" r:id="rId9"/>
    <p:sldId id="387" r:id="rId10"/>
    <p:sldId id="388" r:id="rId11"/>
    <p:sldId id="389" r:id="rId12"/>
    <p:sldId id="390" r:id="rId13"/>
    <p:sldId id="275" r:id="rId14"/>
    <p:sldId id="313" r:id="rId15"/>
    <p:sldId id="281" r:id="rId16"/>
    <p:sldId id="391" r:id="rId17"/>
    <p:sldId id="312" r:id="rId18"/>
    <p:sldId id="358" r:id="rId19"/>
    <p:sldId id="272" r:id="rId20"/>
    <p:sldId id="280" r:id="rId21"/>
    <p:sldId id="279" r:id="rId22"/>
    <p:sldId id="330" r:id="rId23"/>
    <p:sldId id="386" r:id="rId24"/>
    <p:sldId id="394" r:id="rId25"/>
    <p:sldId id="397" r:id="rId26"/>
    <p:sldId id="283" r:id="rId27"/>
    <p:sldId id="284" r:id="rId28"/>
    <p:sldId id="395" r:id="rId29"/>
    <p:sldId id="286" r:id="rId30"/>
    <p:sldId id="287" r:id="rId31"/>
    <p:sldId id="396" r:id="rId32"/>
    <p:sldId id="393" r:id="rId33"/>
    <p:sldId id="265" r:id="rId34"/>
    <p:sldId id="326" r:id="rId35"/>
  </p:sldIdLst>
  <p:sldSz cx="18288000" cy="10287000"/>
  <p:notesSz cx="6858000" cy="9144000"/>
  <p:embeddedFontLst>
    <p:embeddedFont>
      <p:font typeface="Cambria Math" panose="02040503050406030204" pitchFamily="18" charset="0"/>
      <p:regular r:id="rId37"/>
    </p:embeddedFont>
    <p:embeddedFont>
      <p:font typeface="Gill Sans MT Condensed" panose="020B0506020104020203" pitchFamily="34" charset="0"/>
      <p:regular r:id="rId38"/>
    </p:embeddedFont>
    <p:embeddedFont>
      <p:font typeface="VNI-Times" pitchFamily="2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40815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230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25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png"/><Relationship Id="rId7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5.png"/><Relationship Id="rId4" Type="http://schemas.openxmlformats.org/officeDocument/2006/relationships/image" Target="../media/image31.pn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25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audio" Target="../media/audio1.wav"/><Relationship Id="rId9" Type="http://schemas.openxmlformats.org/officeDocument/2006/relationships/image" Target="../media/image74.png"/><Relationship Id="rId1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1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emf"/><Relationship Id="rId5" Type="http://schemas.openxmlformats.org/officeDocument/2006/relationships/image" Target="../media/image79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png"/><Relationship Id="rId3" Type="http://schemas.microsoft.com/office/2007/relationships/media" Target="../media/media3.mp3"/><Relationship Id="rId7" Type="http://schemas.openxmlformats.org/officeDocument/2006/relationships/image" Target="../media/image71.png"/><Relationship Id="rId12" Type="http://schemas.openxmlformats.org/officeDocument/2006/relationships/image" Target="../media/image8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8.png"/><Relationship Id="rId10" Type="http://schemas.openxmlformats.org/officeDocument/2006/relationships/image" Target="../media/image84.png"/><Relationship Id="rId4" Type="http://schemas.openxmlformats.org/officeDocument/2006/relationships/audio" Target="../media/media3.mp3"/><Relationship Id="rId9" Type="http://schemas.openxmlformats.org/officeDocument/2006/relationships/image" Target="../media/image77.png"/><Relationship Id="rId1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8.png"/><Relationship Id="rId3" Type="http://schemas.microsoft.com/office/2007/relationships/media" Target="../media/media3.mp3"/><Relationship Id="rId7" Type="http://schemas.openxmlformats.org/officeDocument/2006/relationships/image" Target="../media/image83.png"/><Relationship Id="rId12" Type="http://schemas.openxmlformats.org/officeDocument/2006/relationships/image" Target="../media/image8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1.png"/><Relationship Id="rId11" Type="http://schemas.openxmlformats.org/officeDocument/2006/relationships/image" Target="../media/image8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5.png"/><Relationship Id="rId4" Type="http://schemas.openxmlformats.org/officeDocument/2006/relationships/audio" Target="../media/media3.mp3"/><Relationship Id="rId9" Type="http://schemas.openxmlformats.org/officeDocument/2006/relationships/image" Target="../media/image89.png"/><Relationship Id="rId1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8.png"/><Relationship Id="rId3" Type="http://schemas.microsoft.com/office/2007/relationships/media" Target="../media/media3.mp3"/><Relationship Id="rId7" Type="http://schemas.openxmlformats.org/officeDocument/2006/relationships/image" Target="../media/image83.png"/><Relationship Id="rId12" Type="http://schemas.openxmlformats.org/officeDocument/2006/relationships/image" Target="../media/image8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1.png"/><Relationship Id="rId11" Type="http://schemas.openxmlformats.org/officeDocument/2006/relationships/image" Target="../media/image8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3.png"/><Relationship Id="rId10" Type="http://schemas.openxmlformats.org/officeDocument/2006/relationships/image" Target="../media/image85.png"/><Relationship Id="rId4" Type="http://schemas.openxmlformats.org/officeDocument/2006/relationships/audio" Target="../media/media3.mp3"/><Relationship Id="rId9" Type="http://schemas.openxmlformats.org/officeDocument/2006/relationships/image" Target="../media/image91.png"/><Relationship Id="rId1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png"/><Relationship Id="rId7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710.png"/><Relationship Id="rId4" Type="http://schemas.openxmlformats.org/officeDocument/2006/relationships/image" Target="../media/image31.png"/><Relationship Id="rId9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6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90F5F-231D-8CC3-1537-C830A6A0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563479" y="451609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51851" y="532904"/>
            <a:ext cx="12611100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327380" y="517640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563883" y="5821052"/>
            <a:ext cx="1173035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b)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d)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e)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g)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CC1C92-1DDB-44E4-B96A-1EBCA2EC2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066" y="2003283"/>
            <a:ext cx="14493859" cy="26605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2F384B-BB03-438D-B4B7-35C85A667F9D}"/>
              </a:ext>
            </a:extLst>
          </p:cNvPr>
          <p:cNvSpPr txBox="1"/>
          <p:nvPr/>
        </p:nvSpPr>
        <p:spPr>
          <a:xfrm>
            <a:off x="3678554" y="8039756"/>
            <a:ext cx="1173035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a)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c)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0832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3400" y="21717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214361" y="266700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745262" y="274683"/>
                <a:ext cx="15333139" cy="54354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(O; R).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A, B, C, D, E, F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(O; R)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cung</a:t>
                </a:r>
                <a:r>
                  <a:rPr lang="en-US" sz="4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groupChr>
                  </m:oMath>
                </a14:m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a:rPr lang="en-US" sz="4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groupChr>
                  </m:oMath>
                </a14:m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groupChr>
                  </m:oMath>
                </a14:m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groupChr>
                  </m:oMath>
                </a14:m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  <m: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</m:groupChr>
                  </m:oMath>
                </a14:m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4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44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  <m:r>
                          <a:rPr lang="en-US" sz="44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groupChr>
                  </m:oMath>
                </a14:m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ABCDEF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4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endParaRPr lang="en-US" sz="4400" b="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endParaRPr lang="en-US" sz="44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262" y="274683"/>
                <a:ext cx="15333139" cy="5435462"/>
              </a:xfrm>
              <a:prstGeom prst="rect">
                <a:avLst/>
              </a:prstGeom>
              <a:blipFill>
                <a:blip r:embed="rId3"/>
                <a:stretch>
                  <a:fillRect l="-1590" r="-1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6A4EC1-48FD-42CB-85A3-BC060EE86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4005522"/>
            <a:ext cx="5791200" cy="583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0348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0" y="210044"/>
            <a:ext cx="2351174" cy="1289304"/>
            <a:chOff x="6127091" y="-3647859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23790" y="-3647859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6127091" y="-3448618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5E6BC18-7470-4F40-A1DA-6345600CE900}"/>
                  </a:ext>
                </a:extLst>
              </p:cNvPr>
              <p:cNvSpPr txBox="1"/>
              <p:nvPr/>
            </p:nvSpPr>
            <p:spPr>
              <a:xfrm>
                <a:off x="2351174" y="837411"/>
                <a:ext cx="14904930" cy="8304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0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 </a:t>
                </a:r>
                <a:r>
                  <a:rPr lang="en-US" sz="2800" b="0" kern="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b="0" kern="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groupChr>
                  </m:oMath>
                </a14:m>
                <a:r>
                  <a:rPr lang="en-US" sz="28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8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a:rPr lang="en-US" sz="28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groupChr>
                  </m:oMath>
                </a14:m>
                <a:r>
                  <a:rPr lang="en-US" sz="28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8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groupChr>
                  </m:oMath>
                </a14:m>
                <a:r>
                  <a:rPr lang="en-US" sz="28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8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groupChr>
                  </m:oMath>
                </a14:m>
                <a:r>
                  <a:rPr lang="en-US" sz="28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8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  <m: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</m:groupChr>
                  </m:oMath>
                </a14:m>
                <a:r>
                  <a:rPr lang="en-US" sz="2800" b="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8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28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  <m:r>
                          <a:rPr lang="en-US" sz="28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groupChr>
                    <m:r>
                      <a:rPr lang="en-US" sz="28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(O; R)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360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chắn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𝐵𝑂𝐶</m:t>
                        </m:r>
                      </m:e>
                    </m:acc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chắc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đ 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groupCh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𝐵𝑂𝐶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groupCh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OAB,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OA = OB = R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OAB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= OA = R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𝐴𝐵𝑂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(1)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BOC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OB = OC = R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𝐵𝑂𝐶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OBC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do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= OB = R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𝐶𝐵𝑂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(2)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AB = BC = R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𝐵𝑂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ABCDEF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ABCDEF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5E6BC18-7470-4F40-A1DA-6345600CE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174" y="837411"/>
                <a:ext cx="14904930" cy="8304389"/>
              </a:xfrm>
              <a:prstGeom prst="rect">
                <a:avLst/>
              </a:prstGeom>
              <a:blipFill>
                <a:blip r:embed="rId5"/>
                <a:stretch>
                  <a:fillRect l="-859" r="-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560404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 hành 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16462" y="660277"/>
                <a:ext cx="17107802" cy="2752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8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(O; R).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M, N, P, Q, R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(O; R)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cung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groupChr>
                  </m:oMath>
                </a14:m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groupChr>
                  </m:oMath>
                </a14:m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groupChr>
                  </m:oMath>
                </a14:m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groupChr>
                  </m:oMath>
                </a14:m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/>
                          </m:r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groupChr>
                  </m:oMath>
                </a14:m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MNPQR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36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62" y="660277"/>
                <a:ext cx="17107802" cy="2752164"/>
              </a:xfrm>
              <a:prstGeom prst="rect">
                <a:avLst/>
              </a:prstGeom>
              <a:blipFill>
                <a:blip r:embed="rId2"/>
                <a:stretch>
                  <a:fillRect l="-1105" b="-4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p:grpSp>
        <p:nvGrpSpPr>
          <p:cNvPr id="12" name="Google Shape;305;p14">
            <a:extLst>
              <a:ext uri="{FF2B5EF4-FFF2-40B4-BE49-F238E27FC236}">
                <a16:creationId xmlns:a16="http://schemas.microsoft.com/office/drawing/2014/main" id="{80D38EE0-C30D-47A1-8DDC-C075F71A6539}"/>
              </a:ext>
            </a:extLst>
          </p:cNvPr>
          <p:cNvGrpSpPr/>
          <p:nvPr/>
        </p:nvGrpSpPr>
        <p:grpSpPr>
          <a:xfrm flipH="1">
            <a:off x="516461" y="4076700"/>
            <a:ext cx="2351174" cy="1289304"/>
            <a:chOff x="6127091" y="-3647859"/>
            <a:chExt cx="2022200" cy="1289304"/>
          </a:xfrm>
        </p:grpSpPr>
        <p:pic>
          <p:nvPicPr>
            <p:cNvPr id="13" name="Google Shape;306;p14">
              <a:extLst>
                <a:ext uri="{FF2B5EF4-FFF2-40B4-BE49-F238E27FC236}">
                  <a16:creationId xmlns:a16="http://schemas.microsoft.com/office/drawing/2014/main" id="{9400B5A1-64DD-46E3-B453-53F61B1F38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3790" y="-3647859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307;p14">
              <a:extLst>
                <a:ext uri="{FF2B5EF4-FFF2-40B4-BE49-F238E27FC236}">
                  <a16:creationId xmlns:a16="http://schemas.microsoft.com/office/drawing/2014/main" id="{BBC30DBD-AB91-40C1-B008-9771A2D3AC42}"/>
                </a:ext>
              </a:extLst>
            </p:cNvPr>
            <p:cNvSpPr txBox="1"/>
            <p:nvPr/>
          </p:nvSpPr>
          <p:spPr>
            <a:xfrm>
              <a:off x="6127091" y="-3448618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294198C-F36B-4A2A-8DD6-C2A20B0CDF3C}"/>
              </a:ext>
            </a:extLst>
          </p:cNvPr>
          <p:cNvSpPr txBox="1"/>
          <p:nvPr/>
        </p:nvSpPr>
        <p:spPr>
          <a:xfrm>
            <a:off x="2556031" y="5298411"/>
            <a:ext cx="14554200" cy="3682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OMN, ONP, OQP, ORM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c.g.c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MNPQR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62212" cy="2743200"/>
            <a:chOff x="2193759" y="2917658"/>
            <a:chExt cx="13362212" cy="2743200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1164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nl-NL" sz="53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PHÉP QUAY</a:t>
              </a: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med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958049">
            <a:off x="16894293" y="-464793"/>
            <a:ext cx="1659102" cy="1732744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714708" y="46253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HĐKP 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-394439" y="9157536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65319" flipH="1">
            <a:off x="16626357" y="8358207"/>
            <a:ext cx="4420396" cy="4149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30750" y="419100"/>
                <a:ext cx="16566650" cy="50950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5a).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tấm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H)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5b).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khít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ghim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5c). Quay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kim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5d).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endParaRPr lang="en-US" sz="36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50" y="419100"/>
                <a:ext cx="16566650" cy="5095049"/>
              </a:xfrm>
              <a:prstGeom prst="rect">
                <a:avLst/>
              </a:prstGeom>
              <a:blipFill>
                <a:blip r:embed="rId5"/>
                <a:stretch>
                  <a:fillRect l="-1141" r="-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01B7104-8736-4547-A87A-9F58CE7C9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5405" y="4809711"/>
            <a:ext cx="11277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4171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958049">
            <a:off x="16894293" y="-464793"/>
            <a:ext cx="1659102" cy="1732744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-394439" y="9157536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65319" flipH="1">
            <a:off x="16626357" y="8358207"/>
            <a:ext cx="4420396" cy="4149646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44B7D0B0-3ABC-9DCC-C6AD-5AA358BBC0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0750" y="6114971"/>
            <a:ext cx="1307998" cy="1209898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EAF2F7C-D819-E330-92E1-33B62FAD94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0750" y="1790700"/>
            <a:ext cx="1307998" cy="1209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D8EAF3-8EEF-4A59-8C32-4FDBA58DF833}"/>
                  </a:ext>
                </a:extLst>
              </p:cNvPr>
              <p:cNvSpPr txBox="1"/>
              <p:nvPr/>
            </p:nvSpPr>
            <p:spPr>
              <a:xfrm>
                <a:off x="2603333" y="1813569"/>
                <a:ext cx="14982492" cy="1365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Khi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vạch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cung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D8EAF3-8EEF-4A59-8C32-4FDBA58DF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333" y="1813569"/>
                <a:ext cx="14982492" cy="1365182"/>
              </a:xfrm>
              <a:prstGeom prst="rect">
                <a:avLst/>
              </a:prstGeom>
              <a:blipFill>
                <a:blip r:embed="rId7"/>
                <a:stretch>
                  <a:fillRect l="-1424" t="-8072" b="-18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29D3543-F44B-4BC9-B01B-BCDEED162628}"/>
                  </a:ext>
                </a:extLst>
              </p:cNvPr>
              <p:cNvSpPr txBox="1"/>
              <p:nvPr/>
            </p:nvSpPr>
            <p:spPr>
              <a:xfrm>
                <a:off x="2574758" y="5804573"/>
                <a:ext cx="14542168" cy="18306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quá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khít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ban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quay)?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vạch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cung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29D3543-F44B-4BC9-B01B-BCDEED162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758" y="5804573"/>
                <a:ext cx="14542168" cy="1830694"/>
              </a:xfrm>
              <a:prstGeom prst="rect">
                <a:avLst/>
              </a:prstGeom>
              <a:blipFill>
                <a:blip r:embed="rId8"/>
                <a:stretch>
                  <a:fillRect l="-1257" t="-5316" b="-1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oogle Shape;305;p14">
            <a:extLst>
              <a:ext uri="{FF2B5EF4-FFF2-40B4-BE49-F238E27FC236}">
                <a16:creationId xmlns:a16="http://schemas.microsoft.com/office/drawing/2014/main" id="{A7962AF2-DA68-47C0-9343-966859E7C862}"/>
              </a:ext>
            </a:extLst>
          </p:cNvPr>
          <p:cNvGrpSpPr/>
          <p:nvPr/>
        </p:nvGrpSpPr>
        <p:grpSpPr>
          <a:xfrm flipH="1">
            <a:off x="533400" y="3913132"/>
            <a:ext cx="2351174" cy="1289304"/>
            <a:chOff x="6127091" y="-3647859"/>
            <a:chExt cx="2022200" cy="1289304"/>
          </a:xfrm>
        </p:grpSpPr>
        <p:pic>
          <p:nvPicPr>
            <p:cNvPr id="12" name="Google Shape;306;p14">
              <a:extLst>
                <a:ext uri="{FF2B5EF4-FFF2-40B4-BE49-F238E27FC236}">
                  <a16:creationId xmlns:a16="http://schemas.microsoft.com/office/drawing/2014/main" id="{695FEF60-40B8-450E-A12E-08461C9B6CA8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3790" y="-3647859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07;p14">
              <a:extLst>
                <a:ext uri="{FF2B5EF4-FFF2-40B4-BE49-F238E27FC236}">
                  <a16:creationId xmlns:a16="http://schemas.microsoft.com/office/drawing/2014/main" id="{1A9B8075-3B5A-4402-BBDD-1C3FE2C52FD7}"/>
                </a:ext>
              </a:extLst>
            </p:cNvPr>
            <p:cNvSpPr txBox="1"/>
            <p:nvPr/>
          </p:nvSpPr>
          <p:spPr>
            <a:xfrm>
              <a:off x="6127091" y="-3448618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08D707-081A-4868-BE9B-5DC2698CEF49}"/>
                  </a:ext>
                </a:extLst>
              </p:cNvPr>
              <p:cNvSpPr txBox="1"/>
              <p:nvPr/>
            </p:nvSpPr>
            <p:spPr>
              <a:xfrm>
                <a:off x="3025581" y="4112373"/>
                <a:ext cx="14982492" cy="706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vạch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cung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08D707-081A-4868-BE9B-5DC2698CE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581" y="4112373"/>
                <a:ext cx="14982492" cy="706540"/>
              </a:xfrm>
              <a:prstGeom prst="rect">
                <a:avLst/>
              </a:prstGeom>
              <a:blipFill>
                <a:blip r:embed="rId10"/>
                <a:stretch>
                  <a:fillRect l="-1424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oogle Shape;305;p14">
            <a:extLst>
              <a:ext uri="{FF2B5EF4-FFF2-40B4-BE49-F238E27FC236}">
                <a16:creationId xmlns:a16="http://schemas.microsoft.com/office/drawing/2014/main" id="{29CE9CE9-E571-4951-A990-74DD7650DEC5}"/>
              </a:ext>
            </a:extLst>
          </p:cNvPr>
          <p:cNvGrpSpPr/>
          <p:nvPr/>
        </p:nvGrpSpPr>
        <p:grpSpPr>
          <a:xfrm flipH="1">
            <a:off x="733758" y="7903150"/>
            <a:ext cx="2351174" cy="1289304"/>
            <a:chOff x="6085844" y="189759"/>
            <a:chExt cx="2022200" cy="1289304"/>
          </a:xfrm>
        </p:grpSpPr>
        <p:pic>
          <p:nvPicPr>
            <p:cNvPr id="16" name="Google Shape;306;p14">
              <a:extLst>
                <a:ext uri="{FF2B5EF4-FFF2-40B4-BE49-F238E27FC236}">
                  <a16:creationId xmlns:a16="http://schemas.microsoft.com/office/drawing/2014/main" id="{3373741C-2879-4EFD-ABF2-5AF76E8C25D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136891" y="189759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>
              <a:extLst>
                <a:ext uri="{FF2B5EF4-FFF2-40B4-BE49-F238E27FC236}">
                  <a16:creationId xmlns:a16="http://schemas.microsoft.com/office/drawing/2014/main" id="{A846A1F9-EE37-4057-84C9-993E3F03D55A}"/>
                </a:ext>
              </a:extLst>
            </p:cNvPr>
            <p:cNvSpPr txBox="1"/>
            <p:nvPr/>
          </p:nvSpPr>
          <p:spPr>
            <a:xfrm>
              <a:off x="6085844" y="319282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EC682A-FAB9-4AF1-8CEA-BE1E161D94CD}"/>
                  </a:ext>
                </a:extLst>
              </p:cNvPr>
              <p:cNvSpPr txBox="1"/>
              <p:nvPr/>
            </p:nvSpPr>
            <p:spPr>
              <a:xfrm>
                <a:off x="3157753" y="8163542"/>
                <a:ext cx="14982492" cy="706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Bốn </a:t>
                </a:r>
                <a:r>
                  <a:rPr lang="en-US" sz="4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270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EC682A-FAB9-4AF1-8CEA-BE1E161D9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753" y="8163542"/>
                <a:ext cx="14982492" cy="706540"/>
              </a:xfrm>
              <a:prstGeom prst="rect">
                <a:avLst/>
              </a:prstGeom>
              <a:blipFill>
                <a:blip r:embed="rId11"/>
                <a:stretch>
                  <a:fillRect l="-1424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833521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14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Google Shape;259;p11"/>
              <p:cNvSpPr/>
              <p:nvPr/>
            </p:nvSpPr>
            <p:spPr>
              <a:xfrm>
                <a:off x="679594" y="2448933"/>
                <a:ext cx="16928811" cy="6988180"/>
              </a:xfrm>
              <a:prstGeom prst="roundRect">
                <a:avLst>
                  <a:gd name="adj" fmla="val 16667"/>
                </a:avLst>
              </a:prstGeom>
              <a:solidFill>
                <a:schemeClr val="tx2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29803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just"/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 quay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° (0° &lt;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° &lt; 360°)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′ </m:t>
                    </m:r>
                  </m:oMath>
                </a14:m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𝑂𝑀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𝑂𝑀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kim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𝑂𝑀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𝑀𝑀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′ </m:t>
                    </m:r>
                  </m:oMath>
                </a14:m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360°</m:t>
                    </m:r>
                  </m:oMath>
                </a14:m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5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Google Shape;259;p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94" y="2448933"/>
                <a:ext cx="16928811" cy="6988180"/>
              </a:xfrm>
              <a:prstGeom prst="roundRect">
                <a:avLst>
                  <a:gd name="adj" fmla="val 16667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190500" dist="228600" dir="2700000" algn="ctr">
                  <a:srgbClr val="000000">
                    <a:alpha val="29803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6603332" y="486440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KẾT LUẬN</a:t>
              </a:r>
              <a:endParaRPr kumimoji="0" sz="5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11865" y="7121976"/>
            <a:ext cx="1173320" cy="104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4327" y="482083"/>
            <a:ext cx="2685274" cy="2680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43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61881" y="1257300"/>
            <a:ext cx="15888709" cy="8190736"/>
            <a:chOff x="2514600" y="1866900"/>
            <a:chExt cx="14325600" cy="609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514600" y="1866900"/>
              <a:ext cx="14325600" cy="6096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3229482" y="2320598"/>
                  <a:ext cx="13182600" cy="41002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200000"/>
                    </a:lnSpc>
                    <a:spcBef>
                      <a:spcPts val="100"/>
                    </a:spcBef>
                    <a:spcAft>
                      <a:spcPts val="0"/>
                    </a:spcAft>
                  </a:pPr>
                  <a:r>
                    <a:rPr lang="nl-NL" sz="44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Chú ý:</a:t>
                  </a:r>
                  <a:endParaRPr lang="en-US" sz="4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742950" indent="-742950">
                    <a:buAutoNum type="alphaLcParenR"/>
                  </a:pP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Ta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coi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mỗi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phép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quay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tâm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a14:m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a14:m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thành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chính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nó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 marL="742950" indent="-742950">
                    <a:buAutoNum type="alphaLcParenR"/>
                  </a:pPr>
                  <a:endParaRPr lang="en-US" sz="4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Nếu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phép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quay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a14:m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a14:m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thành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a14:m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4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a14:m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tạo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thành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H. Khi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ta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nói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phép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quay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thành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H’.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Nếu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H'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trùng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nói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phép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quay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biến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thành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chính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nó</a:t>
                  </a:r>
                  <a:r>
                    <a:rPr lang="en-US" sz="44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9482" y="2320598"/>
                  <a:ext cx="13182600" cy="4100252"/>
                </a:xfrm>
                <a:prstGeom prst="rect">
                  <a:avLst/>
                </a:prstGeom>
                <a:blipFill>
                  <a:blip r:embed="rId3"/>
                  <a:stretch>
                    <a:fillRect l="-1667" b="-44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62000" y="6819900"/>
            <a:ext cx="3932367" cy="37383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1901">
            <a:off x="15530698" y="291410"/>
            <a:ext cx="2183861" cy="559863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63418" y="8998469"/>
            <a:ext cx="2120571" cy="131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4148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342900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8012034" y="2581064"/>
            <a:ext cx="1700394" cy="1188276"/>
            <a:chOff x="7872789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72789" y="850822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190082" y="430843"/>
                <a:ext cx="15344299" cy="1824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    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082" y="430843"/>
                <a:ext cx="15344299" cy="1824923"/>
              </a:xfrm>
              <a:prstGeom prst="rect">
                <a:avLst/>
              </a:prstGeom>
              <a:blipFill>
                <a:blip r:embed="rId3"/>
                <a:stretch>
                  <a:fillRect l="-1391" r="-1152" b="-14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"/>
          <p:cNvGrpSpPr/>
          <p:nvPr/>
        </p:nvGrpSpPr>
        <p:grpSpPr>
          <a:xfrm>
            <a:off x="-228600" y="8711176"/>
            <a:ext cx="19126200" cy="2485610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/>
              <p:nvPr/>
            </p:nvSpPr>
            <p:spPr>
              <a:xfrm>
                <a:off x="1237252" y="3891506"/>
                <a:ext cx="16194496" cy="4697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120°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120°, 240° </m:t>
                    </m:r>
                  </m:oMath>
                </a14:m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360°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kim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kim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endParaRPr lang="en-US" sz="40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252" y="3891506"/>
                <a:ext cx="16194496" cy="4697504"/>
              </a:xfrm>
              <a:prstGeom prst="rect">
                <a:avLst/>
              </a:prstGeom>
              <a:blipFill>
                <a:blip r:embed="rId7"/>
                <a:stretch>
                  <a:fillRect l="-1355" r="-1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65358"/>
      </p:ext>
    </p:extLst>
  </p:cSld>
  <p:clrMapOvr>
    <a:masterClrMapping/>
  </p:clrMapOvr>
  <p:transition spd="med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69232">
            <a:off x="16331575" y="8111301"/>
            <a:ext cx="2196234" cy="2137287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524728" y="2357661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22;p15"/>
          <p:cNvSpPr/>
          <p:nvPr/>
        </p:nvSpPr>
        <p:spPr>
          <a:xfrm>
            <a:off x="2155347" y="625549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 hành 2: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53049">
            <a:off x="-1787312" y="-1369560"/>
            <a:ext cx="3523124" cy="3307523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305860" flipV="1">
            <a:off x="16674154" y="118756"/>
            <a:ext cx="1286626" cy="13437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C630F1-389D-7564-4DB3-2FEFE4BFE957}"/>
              </a:ext>
            </a:extLst>
          </p:cNvPr>
          <p:cNvSpPr/>
          <p:nvPr/>
        </p:nvSpPr>
        <p:spPr>
          <a:xfrm>
            <a:off x="6769506" y="643299"/>
            <a:ext cx="10144009" cy="182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A144F1-1B10-663A-3757-5C6A60A2D302}"/>
                  </a:ext>
                </a:extLst>
              </p:cNvPr>
              <p:cNvSpPr txBox="1"/>
              <p:nvPr/>
            </p:nvSpPr>
            <p:spPr>
              <a:xfrm>
                <a:off x="2293881" y="3745381"/>
                <a:ext cx="9488880" cy="3812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Phép quay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72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144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216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288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I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ngược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kim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ngũ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I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40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A144F1-1B10-663A-3757-5C6A60A2D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881" y="3745381"/>
                <a:ext cx="9488880" cy="3812775"/>
              </a:xfrm>
              <a:prstGeom prst="rect">
                <a:avLst/>
              </a:prstGeom>
              <a:blipFill>
                <a:blip r:embed="rId6"/>
                <a:stretch>
                  <a:fillRect l="-2248" r="-2312" b="-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57FB4CA-C649-457F-A4CC-4A640E3BB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2117" y="3348489"/>
            <a:ext cx="469582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05;p14"/>
          <p:cNvGrpSpPr/>
          <p:nvPr/>
        </p:nvGrpSpPr>
        <p:grpSpPr>
          <a:xfrm>
            <a:off x="1501022" y="2888951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565453" y="2114510"/>
            <a:ext cx="19130906" cy="2481287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631034" y="3771299"/>
                <a:ext cx="9054743" cy="55182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 O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xứng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10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</m:t>
                        </m:r>
                      </m:e>
                      <m:sup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72</m:t>
                        </m:r>
                      </m:e>
                      <m:sup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108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144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216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252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88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324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kim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hồ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10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nó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034" y="3771299"/>
                <a:ext cx="9054743" cy="5518242"/>
              </a:xfrm>
              <a:prstGeom prst="rect">
                <a:avLst/>
              </a:prstGeom>
              <a:blipFill>
                <a:blip r:embed="rId5"/>
                <a:stretch>
                  <a:fillRect l="-2424" r="-2357" b="-3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154400" y="8191500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2777">
            <a:off x="17315190" y="419192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619051" y="414964"/>
            <a:ext cx="2301767" cy="1291918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01022" y="706520"/>
            <a:ext cx="15923854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Tim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EB88AF-8057-4823-B86D-136B2F72DD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0" y="3305870"/>
            <a:ext cx="3865174" cy="457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3757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22871" y="1866900"/>
            <a:ext cx="10842257" cy="5625295"/>
            <a:chOff x="3570122" y="3083563"/>
            <a:chExt cx="10167940" cy="3263020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52064" y="3222458"/>
              <a:ext cx="9970718" cy="3124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7000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3. HÌNH PHẲNG ĐỀU TRONG THỰC TẾ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943"/>
      </p:ext>
    </p:extLst>
  </p:cSld>
  <p:clrMapOvr>
    <a:masterClrMapping/>
  </p:clrMapOvr>
  <p:transition spd="med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8554FAD-BB32-5CE0-0132-29B3C97D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300" y="800100"/>
            <a:ext cx="16535400" cy="18288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8F40B-D384-4453-8FBB-11DA3E6CA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781300"/>
            <a:ext cx="13030200" cy="647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7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69232">
            <a:off x="16331575" y="8111301"/>
            <a:ext cx="2196234" cy="2137287"/>
          </a:xfrm>
          <a:prstGeom prst="rect">
            <a:avLst/>
          </a:prstGeom>
        </p:spPr>
      </p:pic>
      <p:grpSp>
        <p:nvGrpSpPr>
          <p:cNvPr id="18" name="Google Shape;305;p14"/>
          <p:cNvGrpSpPr/>
          <p:nvPr/>
        </p:nvGrpSpPr>
        <p:grpSpPr>
          <a:xfrm flipH="1">
            <a:off x="524728" y="2357661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22;p15"/>
          <p:cNvSpPr/>
          <p:nvPr/>
        </p:nvSpPr>
        <p:spPr>
          <a:xfrm>
            <a:off x="1656343" y="520115"/>
            <a:ext cx="3581400" cy="1188276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3: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53049">
            <a:off x="-1787312" y="-1369560"/>
            <a:ext cx="3523124" cy="3307523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305860" flipV="1">
            <a:off x="16674154" y="118756"/>
            <a:ext cx="1286626" cy="13437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C630F1-389D-7564-4DB3-2FEFE4BFE957}"/>
              </a:ext>
            </a:extLst>
          </p:cNvPr>
          <p:cNvSpPr/>
          <p:nvPr/>
        </p:nvSpPr>
        <p:spPr>
          <a:xfrm>
            <a:off x="5471402" y="284201"/>
            <a:ext cx="12291870" cy="18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	b)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144F1-1B10-663A-3757-5C6A60A2D302}"/>
              </a:ext>
            </a:extLst>
          </p:cNvPr>
          <p:cNvSpPr txBox="1"/>
          <p:nvPr/>
        </p:nvSpPr>
        <p:spPr>
          <a:xfrm>
            <a:off x="2293880" y="2351645"/>
            <a:ext cx="15756507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cam,……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CE17EC-2B99-4136-9821-7B62B76265E2}"/>
              </a:ext>
            </a:extLst>
          </p:cNvPr>
          <p:cNvSpPr txBox="1"/>
          <p:nvPr/>
        </p:nvSpPr>
        <p:spPr>
          <a:xfrm>
            <a:off x="409018" y="6139933"/>
            <a:ext cx="1699260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9C1C2-89EF-45CC-A86D-E10E24F704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932" y="3585667"/>
            <a:ext cx="10820401" cy="2289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715C25-C191-4BAC-8F7B-6E9DC26293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3911" y="7508947"/>
            <a:ext cx="10828422" cy="245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22871" y="1866901"/>
            <a:ext cx="10842257" cy="3654944"/>
            <a:chOff x="3570122" y="3083563"/>
            <a:chExt cx="10167940" cy="2120094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570122" y="3613971"/>
              <a:ext cx="9970718" cy="874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4. Củng cố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9292"/>
      </p:ext>
    </p:extLst>
  </p:cSld>
  <p:clrMapOvr>
    <a:masterClrMapping/>
  </p:clrMapOvr>
  <p:transition spd="med">
    <p:circl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0" y="0"/>
            <a:ext cx="18323720" cy="10287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7397118" y="-662592"/>
            <a:ext cx="12457404" cy="1245740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085" y="2564492"/>
            <a:ext cx="9794074" cy="364877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166" y="1884333"/>
            <a:ext cx="3127520" cy="1499746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5827" y="1930051"/>
            <a:ext cx="3140898" cy="146047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160" y="2930283"/>
            <a:ext cx="9089924" cy="2917190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3200401" y="6855326"/>
            <a:ext cx="3685442" cy="12573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4078561" y="7097302"/>
            <a:ext cx="192911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iCiel Cadena" panose="02000503000000020004" pitchFamily="50" charset="0"/>
              </a:rPr>
              <a:t>Bắt</a:t>
            </a:r>
            <a:r>
              <a:rPr lang="en-US" sz="4800" dirty="0">
                <a:solidFill>
                  <a:schemeClr val="bg1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iCiel Cadena" panose="02000503000000020004" pitchFamily="50" charset="0"/>
              </a:rPr>
              <a:t>đầu</a:t>
            </a:r>
            <a:endParaRPr lang="en-US" sz="4800" dirty="0">
              <a:solidFill>
                <a:schemeClr val="bg1"/>
              </a:solidFill>
              <a:latin typeface="iCiel Cadena" panose="02000503000000020004" pitchFamily="50" charset="0"/>
            </a:endParaRP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0744" y="6809533"/>
            <a:ext cx="1413856" cy="1303094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28802" y="0"/>
            <a:ext cx="731044" cy="7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7911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0" y="0"/>
            <a:ext cx="18323720" cy="10287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924" y="2216995"/>
            <a:ext cx="11485860" cy="769077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186" y="457200"/>
            <a:ext cx="7349640" cy="148132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7029334" y="2990627"/>
            <a:ext cx="7859844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6987002" y="3797314"/>
            <a:ext cx="9852056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b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6863869" y="5140527"/>
            <a:ext cx="104986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tương ứng.</a:t>
            </a:r>
            <a:endParaRPr lang="en-US" sz="4200" dirty="0">
              <a:solidFill>
                <a:srgbClr val="00A0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6972302" y="6857998"/>
            <a:ext cx="2329384" cy="1431159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5276649" y="4761479"/>
              <a:ext cx="29602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9547634" y="6858002"/>
            <a:ext cx="2329384" cy="1431160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7004760" y="4763988"/>
              <a:ext cx="2735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12122968" y="6857998"/>
            <a:ext cx="2329384" cy="1431159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721649" y="4763263"/>
              <a:ext cx="27357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14698302" y="6858002"/>
            <a:ext cx="2329384" cy="1431160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456082" y="4772053"/>
              <a:ext cx="29602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139" y="352306"/>
            <a:ext cx="5542134" cy="2445364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878" y="3123047"/>
            <a:ext cx="6281456" cy="678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3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9"/>
            <a:ext cx="18288000" cy="1026646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8" y="4513660"/>
            <a:ext cx="7658796" cy="2686048"/>
            <a:chOff x="6770639" y="3009107"/>
            <a:chExt cx="5105863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799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361375" y="3075428"/>
              <a:ext cx="4515127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  <a:endParaRPr lang="en-US" sz="3600" dirty="0"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8" cy="268604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02834"/>
                <a:ext cx="4876799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349186" y="5053967"/>
              <a:ext cx="4412551" cy="157538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sz="3600" dirty="0"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3" y="7400838"/>
            <a:ext cx="7658098" cy="268604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sz="3600" dirty="0"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791857" y="4575406"/>
            <a:ext cx="7658098" cy="2686048"/>
            <a:chOff x="1194570" y="3050271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1194570" y="3050271"/>
              <a:ext cx="5105398" cy="1790698"/>
              <a:chOff x="1194571" y="2485695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1194571" y="2485695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1310543" y="2596495"/>
                <a:ext cx="4855773" cy="1870399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A.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4</a:t>
                </a:r>
                <a:endParaRPr lang="en-US" sz="3200" dirty="0"/>
              </a:p>
              <a:p>
                <a:pPr algn="ctr"/>
                <a:endParaRPr lang="en-US" sz="3200" dirty="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7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bg1"/>
                </a:solidFill>
                <a:latin typeface="Gill Sans MT Condensed" panose="020B0506020104020203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92879B0-0D95-41F4-AF6C-356C03398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6605" y="175730"/>
            <a:ext cx="14942590" cy="3831668"/>
          </a:xfrm>
          <a:prstGeom prst="rect">
            <a:avLst/>
          </a:prstGeom>
        </p:spPr>
      </p:pic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368" y="4903930"/>
            <a:ext cx="1984420" cy="182896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4" y="7829462"/>
            <a:ext cx="1984420" cy="182896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8" y="4903930"/>
            <a:ext cx="1984420" cy="182896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8" y="7829462"/>
            <a:ext cx="1984420" cy="182896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2200" y="228696"/>
            <a:ext cx="6071844" cy="3498462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0" y="-453476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02049" y="5075963"/>
                <a:ext cx="4998158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2029" y="246517"/>
            <a:ext cx="2322778" cy="3575614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67518" y="6611886"/>
            <a:ext cx="731044" cy="731044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7788" y="4314596"/>
            <a:ext cx="731044" cy="73104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957582" y="592205"/>
            <a:ext cx="14724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+mj-lt"/>
              </a:rPr>
              <a:t>Câu 1:</a:t>
            </a:r>
            <a:r>
              <a:rPr lang="vi-VN" sz="4000" dirty="0">
                <a:latin typeface="+mj-lt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A7D56-1C57-4936-A88C-CE6E49EE0E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71412" y="1272707"/>
            <a:ext cx="11216017" cy="197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2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  <p:bldLst>
          <p:bldP spid="5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1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  <p:bldLst>
          <p:bldP spid="57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269"/>
            <a:ext cx="18288000" cy="1026646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817696" y="7891730"/>
            <a:ext cx="6438152" cy="2059276"/>
            <a:chOff x="6271468" y="2613378"/>
            <a:chExt cx="6117680" cy="264015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271468" y="2613378"/>
              <a:ext cx="6117680" cy="2640157"/>
              <a:chOff x="339031" y="1983734"/>
              <a:chExt cx="6117680" cy="3033372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89913" y="2721610"/>
                <a:ext cx="5105398" cy="205739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339031" y="1983734"/>
                <a:ext cx="6117680" cy="3033372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600" dirty="0">
                    <a:solidFill>
                      <a:schemeClr val="bg1"/>
                    </a:solidFill>
                    <a:latin typeface="Gill Sans MT Condensed" panose="020B0506020104020203" pitchFamily="34" charset="0"/>
                  </a:rPr>
                  <a:t>D. </a:t>
                </a:r>
                <a:r>
                  <a:rPr lang="en-US" sz="6000" dirty="0" err="1">
                    <a:solidFill>
                      <a:schemeClr val="bg1"/>
                    </a:solidFill>
                    <a:latin typeface="Gill Sans MT Condensed" panose="020B0506020104020203" pitchFamily="34" charset="0"/>
                  </a:rPr>
                  <a:t>Hình</a:t>
                </a:r>
                <a:r>
                  <a:rPr lang="en-US" sz="6000" dirty="0">
                    <a:solidFill>
                      <a:schemeClr val="bg1"/>
                    </a:solidFill>
                    <a:latin typeface="Gill Sans MT Condensed" panose="020B0506020104020203" pitchFamily="34" charset="0"/>
                  </a:rPr>
                  <a:t> d</a:t>
                </a:r>
                <a:endParaRPr lang="en-US" sz="5600" dirty="0">
                  <a:solidFill>
                    <a:schemeClr val="bg1"/>
                  </a:solidFill>
                  <a:latin typeface="Gill Sans MT Condensed" panose="020B0506020104020203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bg1"/>
                </a:solidFill>
                <a:latin typeface="Gill Sans MT Condensed" panose="020B05060201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480680" y="5454050"/>
            <a:ext cx="7112188" cy="225758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dirty="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Gill Sans MT Condensed" panose="020B0506020104020203" pitchFamily="34" charset="0"/>
                </a:rPr>
                <a:t>B. </a:t>
              </a:r>
              <a:r>
                <a:rPr lang="en-US" sz="5400" dirty="0" err="1">
                  <a:solidFill>
                    <a:schemeClr val="bg1"/>
                  </a:solidFill>
                  <a:latin typeface="Gill Sans MT Condensed" panose="020B0506020104020203" pitchFamily="34" charset="0"/>
                </a:rPr>
                <a:t>Hình</a:t>
              </a:r>
              <a:r>
                <a:rPr lang="en-US" sz="5400" dirty="0">
                  <a:solidFill>
                    <a:schemeClr val="bg1"/>
                  </a:solidFill>
                  <a:latin typeface="Gill Sans MT Condensed" panose="020B0506020104020203" pitchFamily="34" charset="0"/>
                </a:rPr>
                <a:t> 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735101" y="7821733"/>
            <a:ext cx="6431082" cy="2220846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Gill Sans MT Condensed" panose="020B0506020104020203" pitchFamily="34" charset="0"/>
                </a:rPr>
                <a:t>C. </a:t>
              </a:r>
              <a:r>
                <a:rPr lang="en-US" sz="5400" dirty="0" err="1">
                  <a:solidFill>
                    <a:schemeClr val="bg1"/>
                  </a:solidFill>
                  <a:latin typeface="Gill Sans MT Condensed" panose="020B0506020104020203" pitchFamily="34" charset="0"/>
                </a:rPr>
                <a:t>Hình</a:t>
              </a:r>
              <a:r>
                <a:rPr lang="en-US" sz="5400" dirty="0">
                  <a:solidFill>
                    <a:schemeClr val="bg1"/>
                  </a:solidFill>
                  <a:latin typeface="Gill Sans MT Condensed" panose="020B0506020104020203" pitchFamily="34" charset="0"/>
                </a:rPr>
                <a:t> 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675145" y="5376339"/>
            <a:ext cx="6633086" cy="2098226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30"/>
              <a:ext cx="3955918" cy="141316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Gill Sans MT Condensed" panose="020B0506020104020203" pitchFamily="34" charset="0"/>
                </a:rPr>
                <a:t>A. </a:t>
              </a:r>
              <a:r>
                <a:rPr lang="en-US" sz="5400" dirty="0" err="1">
                  <a:solidFill>
                    <a:schemeClr val="bg1"/>
                  </a:solidFill>
                  <a:latin typeface="Gill Sans MT Condensed" panose="020B0506020104020203" pitchFamily="34" charset="0"/>
                </a:rPr>
                <a:t>Hình</a:t>
              </a:r>
              <a:r>
                <a:rPr lang="en-US" sz="5400" dirty="0">
                  <a:solidFill>
                    <a:schemeClr val="bg1"/>
                  </a:solidFill>
                  <a:latin typeface="Gill Sans MT Condensed" panose="020B0506020104020203" pitchFamily="34" charset="0"/>
                </a:rPr>
                <a:t> 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355526" y="141267"/>
            <a:ext cx="15614636" cy="484352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138" y="5497312"/>
            <a:ext cx="1984420" cy="182896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88" y="8159692"/>
            <a:ext cx="1984420" cy="182896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8596" y="8122046"/>
            <a:ext cx="1984420" cy="182896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9820" y="5715042"/>
            <a:ext cx="1984420" cy="182896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28696"/>
            <a:ext cx="6070056" cy="3498462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4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/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!</a:t>
              </a:r>
            </a:p>
            <a:p>
              <a:pPr algn="ctr"/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thích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màu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này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!</a:t>
              </a:r>
              <a:endParaRPr lang="en-US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0" y="-453476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13221" y="5075963"/>
                <a:ext cx="5020507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577" y="299597"/>
            <a:ext cx="2322778" cy="3575614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67518" y="6611886"/>
            <a:ext cx="731044" cy="731044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47788" y="4314596"/>
            <a:ext cx="731044" cy="73104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882539" y="623157"/>
            <a:ext cx="151962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CD197-DB98-4294-B0ED-F790EAE8AC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31674" y="1561183"/>
            <a:ext cx="9127372" cy="249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6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6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MỞ ĐẦU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905000" y="1482026"/>
            <a:ext cx="15595889" cy="4979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gấp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khúc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khép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kín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nối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đỉnh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571500" indent="-571500"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</a:p>
          <a:p>
            <a:pPr marL="571500" indent="-571500"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bởi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142766-84CF-4F82-BE34-4E0ADDFA3C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2800" y="6767180"/>
            <a:ext cx="12725400" cy="31504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269"/>
            <a:ext cx="18288000" cy="1026646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0"/>
            <a:ext cx="7658098" cy="268604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latin typeface="Gill Sans MT Condensed" panose="020B0506020104020203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 dirty="0">
                  <a:latin typeface="Gill Sans MT Condensed" panose="020B0506020104020203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B. </a:t>
              </a:r>
              <a:r>
                <a:rPr lang="en-US" sz="56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5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c</a:t>
              </a:r>
              <a:endParaRPr lang="en-US" sz="5600" dirty="0">
                <a:solidFill>
                  <a:schemeClr val="bg1"/>
                </a:solidFill>
                <a:latin typeface="Gill Sans MT Condensed" panose="020B0506020104020203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8" cy="268604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latin typeface="Gill Sans MT Condensed" panose="020B0506020104020203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latin typeface="Gill Sans MT Condensed" panose="020B0506020104020203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D. </a:t>
              </a:r>
              <a:r>
                <a:rPr lang="en-US" sz="56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5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d</a:t>
              </a:r>
              <a:endParaRPr lang="en-US" sz="5600" dirty="0">
                <a:solidFill>
                  <a:schemeClr val="bg1"/>
                </a:solidFill>
                <a:latin typeface="Gill Sans MT Condensed" panose="020B0506020104020203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03157" y="7384539"/>
            <a:ext cx="7658098" cy="268604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latin typeface="Gill Sans MT Condensed" panose="020B0506020104020203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latin typeface="Gill Sans MT Condensed" panose="020B0506020104020203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C. </a:t>
              </a:r>
              <a:r>
                <a:rPr lang="en-US" sz="56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5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b</a:t>
              </a:r>
              <a:endParaRPr lang="en-US" sz="5600" dirty="0">
                <a:solidFill>
                  <a:schemeClr val="bg1"/>
                </a:solidFill>
                <a:latin typeface="Gill Sans MT Condensed" panose="020B0506020104020203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3" y="4513660"/>
            <a:ext cx="7658098" cy="268604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latin typeface="Gill Sans MT Condensed" panose="020B0506020104020203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latin typeface="Gill Sans MT Condensed" panose="020B0506020104020203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A. </a:t>
              </a:r>
              <a:r>
                <a:rPr lang="en-US" sz="56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5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a</a:t>
              </a:r>
              <a:endParaRPr lang="en-US" sz="5600" dirty="0">
                <a:solidFill>
                  <a:schemeClr val="bg1"/>
                </a:solidFill>
                <a:latin typeface="Gill Sans MT Condensed" panose="020B0506020104020203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92879B0-0D95-41F4-AF6C-356C033986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8811" y="-24310"/>
            <a:ext cx="14942590" cy="3831668"/>
          </a:xfrm>
          <a:prstGeom prst="rect">
            <a:avLst/>
          </a:prstGeom>
        </p:spPr>
      </p:pic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924" y="4903930"/>
            <a:ext cx="1984420" cy="182896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924" y="7829462"/>
            <a:ext cx="1984420" cy="182896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5198" y="4903930"/>
            <a:ext cx="1984420" cy="182896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5198" y="7829462"/>
            <a:ext cx="1984420" cy="182896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574"/>
            <a:ext cx="6070056" cy="3494708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0" y="-453476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02049" y="5075963"/>
                <a:ext cx="4998158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863" y="471231"/>
            <a:ext cx="2322778" cy="3575614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67518" y="6611886"/>
            <a:ext cx="731044" cy="731044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47788" y="4314596"/>
            <a:ext cx="731044" cy="73104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3545054" y="299596"/>
                <a:ext cx="14724072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thỏa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 ?</a:t>
                </a:r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054" y="299596"/>
                <a:ext cx="14724072" cy="1077218"/>
              </a:xfrm>
              <a:prstGeom prst="rect">
                <a:avLst/>
              </a:prstGeom>
              <a:blipFill>
                <a:blip r:embed="rId14"/>
                <a:stretch>
                  <a:fillRect l="-1077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C013D1E-47FC-43B3-B41B-B34C0E8BE7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1506" y="1438888"/>
            <a:ext cx="10216189" cy="186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8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6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60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22871" y="1866901"/>
            <a:ext cx="10842257" cy="3654944"/>
            <a:chOff x="3570122" y="3083563"/>
            <a:chExt cx="10167940" cy="2120094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570122" y="3613971"/>
              <a:ext cx="9970718" cy="874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5. Vận dụng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59280"/>
      </p:ext>
    </p:extLst>
  </p:cSld>
  <p:clrMapOvr>
    <a:masterClrMapping/>
  </p:clrMapOvr>
  <p:transition spd="med">
    <p:circl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05;p14"/>
          <p:cNvGrpSpPr/>
          <p:nvPr/>
        </p:nvGrpSpPr>
        <p:grpSpPr>
          <a:xfrm>
            <a:off x="1424739" y="3972287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565453" y="2114510"/>
            <a:ext cx="19130906" cy="2481287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526677" y="4616939"/>
                <a:ext cx="9054743" cy="4598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 O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xứng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….,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4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kim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hồ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nó</a:t>
                </a:r>
                <a:r>
                  <a: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677" y="4616939"/>
                <a:ext cx="9054743" cy="4598375"/>
              </a:xfrm>
              <a:prstGeom prst="rect">
                <a:avLst/>
              </a:prstGeom>
              <a:blipFill>
                <a:blip r:embed="rId5"/>
                <a:stretch>
                  <a:fillRect l="-2424" r="-2357" b="-4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154400" y="8191500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2777">
            <a:off x="17315190" y="419192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619051" y="414964"/>
            <a:ext cx="2301767" cy="1291918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01022" y="706520"/>
            <a:ext cx="15923854" cy="2854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Minh)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14).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F20DC-5B84-4178-8FF5-5E2E780A13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76755" y="3972287"/>
            <a:ext cx="4377845" cy="380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4813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238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79, 80.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3927494"/>
              <a:ext cx="4539800" cy="2729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mới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“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Bài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tập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cuối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chương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9”.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364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7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CHƯƠNG </a:t>
            </a:r>
            <a:r>
              <a:rPr lang="en-US" sz="77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9</a:t>
            </a:r>
            <a:r>
              <a:rPr lang="vi-VN" sz="77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:</a:t>
            </a:r>
            <a:r>
              <a:rPr lang="en-US" sz="77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 TỨ GIÁC NỘI TIẾP VÀ ĐA GIÁC ĐỀU</a:t>
            </a:r>
            <a:endParaRPr sz="77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610753" y="5096026"/>
            <a:ext cx="11523694" cy="355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3: ĐA GIÁC ĐỀU VÀ PHÉP QUAY</a:t>
            </a:r>
            <a:endParaRPr sz="75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94616" y="3676124"/>
            <a:ext cx="1203382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 NIỆM ĐA GIÁC ĐỀU</a:t>
            </a:r>
            <a:endParaRPr lang="en-US" sz="4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92619" y="6466860"/>
            <a:ext cx="34976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PHÉP QUAY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1037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086239" y="3676124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66186" y="6185507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0398D0-166A-444F-BD7D-B2115BDDB840}"/>
              </a:ext>
            </a:extLst>
          </p:cNvPr>
          <p:cNvGrpSpPr/>
          <p:nvPr/>
        </p:nvGrpSpPr>
        <p:grpSpPr>
          <a:xfrm>
            <a:off x="4071403" y="8354209"/>
            <a:ext cx="1236936" cy="1155973"/>
            <a:chOff x="2315060" y="3149849"/>
            <a:chExt cx="1236936" cy="1155973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E76C5EC8-7165-4EB6-A4FE-7139C1811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350B434A-83C1-4B01-906E-64A414ABC274}"/>
                </a:ext>
              </a:extLst>
            </p:cNvPr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9CBE0AC-A692-4A47-9C45-EA0F47291B9B}"/>
              </a:ext>
            </a:extLst>
          </p:cNvPr>
          <p:cNvSpPr/>
          <p:nvPr/>
        </p:nvSpPr>
        <p:spPr>
          <a:xfrm>
            <a:off x="5508661" y="8192438"/>
            <a:ext cx="770832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PHẲNG ĐỀU TRONG </a:t>
            </a:r>
          </a:p>
          <a:p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TẾ</a:t>
            </a:r>
          </a:p>
        </p:txBody>
      </p: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671284" y="3390900"/>
              <a:ext cx="9706055" cy="12098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55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</a:t>
              </a: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KHÁI NIỆM ĐA GIÁC ĐỀU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223211" y="4953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HĐKP 1</a:t>
            </a:r>
            <a:endParaRPr sz="4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EEDBA-433C-4597-81A1-065DEA044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114" y="1790960"/>
            <a:ext cx="16429771" cy="4549451"/>
          </a:xfrm>
          <a:prstGeom prst="rect">
            <a:avLst/>
          </a:prstGeom>
        </p:spPr>
      </p:pic>
      <p:grpSp>
        <p:nvGrpSpPr>
          <p:cNvPr id="10" name="Google Shape;305;p14">
            <a:extLst>
              <a:ext uri="{FF2B5EF4-FFF2-40B4-BE49-F238E27FC236}">
                <a16:creationId xmlns:a16="http://schemas.microsoft.com/office/drawing/2014/main" id="{AC8F9057-BDBF-4778-8E76-9D4CF8B66C10}"/>
              </a:ext>
            </a:extLst>
          </p:cNvPr>
          <p:cNvGrpSpPr/>
          <p:nvPr/>
        </p:nvGrpSpPr>
        <p:grpSpPr>
          <a:xfrm flipH="1">
            <a:off x="907552" y="7234648"/>
            <a:ext cx="2351174" cy="1289304"/>
            <a:chOff x="7837953" y="804641"/>
            <a:chExt cx="2022200" cy="1289304"/>
          </a:xfrm>
        </p:grpSpPr>
        <p:pic>
          <p:nvPicPr>
            <p:cNvPr id="11" name="Google Shape;306;p14">
              <a:extLst>
                <a:ext uri="{FF2B5EF4-FFF2-40B4-BE49-F238E27FC236}">
                  <a16:creationId xmlns:a16="http://schemas.microsoft.com/office/drawing/2014/main" id="{CCA26A6B-559C-41CE-9426-2D4EF3A2EDA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307;p14">
              <a:extLst>
                <a:ext uri="{FF2B5EF4-FFF2-40B4-BE49-F238E27FC236}">
                  <a16:creationId xmlns:a16="http://schemas.microsoft.com/office/drawing/2014/main" id="{44561A96-CFDE-4EE0-848A-A9C31E3F24D3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Đáp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án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93D7AD-1730-48E6-B6B4-10892A4499F6}"/>
              </a:ext>
            </a:extLst>
          </p:cNvPr>
          <p:cNvSpPr txBox="1"/>
          <p:nvPr/>
        </p:nvSpPr>
        <p:spPr>
          <a:xfrm>
            <a:off x="3615761" y="7250349"/>
            <a:ext cx="12000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90600" y="4083098"/>
            <a:ext cx="16341026" cy="3582187"/>
            <a:chOff x="1066800" y="3009900"/>
            <a:chExt cx="16341026" cy="3582187"/>
          </a:xfrm>
        </p:grpSpPr>
        <p:sp>
          <p:nvSpPr>
            <p:cNvPr id="28" name="Google Shape;259;p11"/>
            <p:cNvSpPr/>
            <p:nvPr/>
          </p:nvSpPr>
          <p:spPr>
            <a:xfrm>
              <a:off x="1066800" y="3009900"/>
              <a:ext cx="16341026" cy="3582187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76173" y="3271327"/>
              <a:ext cx="15029693" cy="28177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Đa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lồi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góc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gọi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đa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đều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600446" y="1006642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736" y="1714500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14400" y="342900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Chú</a:t>
            </a:r>
            <a:r>
              <a:rPr kumimoji="0" lang="en-US" sz="4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ý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5672" y="8826179"/>
            <a:ext cx="2057400" cy="12169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6449C9-CB44-4704-8041-6A4345C08EC6}"/>
              </a:ext>
            </a:extLst>
          </p:cNvPr>
          <p:cNvSpPr txBox="1"/>
          <p:nvPr/>
        </p:nvSpPr>
        <p:spPr>
          <a:xfrm>
            <a:off x="1475772" y="1972638"/>
            <a:ext cx="15468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n-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4, 5, 6, 8,…. ta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,…..</a:t>
            </a:r>
          </a:p>
          <a:p>
            <a:pPr marL="571500" indent="-571500">
              <a:buFontTx/>
              <a:buChar char="-"/>
            </a:pP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482332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3213</TotalTime>
  <Words>1986</Words>
  <Application>Microsoft Office PowerPoint</Application>
  <PresentationFormat>Custom</PresentationFormat>
  <Paragraphs>152</Paragraphs>
  <Slides>34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Times New Roman</vt:lpstr>
      <vt:lpstr>Gill Sans MT Condensed</vt:lpstr>
      <vt:lpstr>VNI-Times</vt:lpstr>
      <vt:lpstr>Cambria Math</vt:lpstr>
      <vt:lpstr>iCiel Cadena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Thanh Hung</cp:lastModifiedBy>
  <cp:revision>46</cp:revision>
  <dcterms:created xsi:type="dcterms:W3CDTF">2006-08-16T00:00:00Z</dcterms:created>
  <dcterms:modified xsi:type="dcterms:W3CDTF">2024-08-26T04:50:11Z</dcterms:modified>
  <dc:identifier>DAFWAZhnXwQ</dc:identifier>
</cp:coreProperties>
</file>