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7083" r:id="rId2"/>
    <p:sldId id="256" r:id="rId3"/>
    <p:sldId id="257" r:id="rId4"/>
    <p:sldId id="402" r:id="rId5"/>
    <p:sldId id="259" r:id="rId6"/>
    <p:sldId id="384" r:id="rId7"/>
    <p:sldId id="306" r:id="rId8"/>
    <p:sldId id="258" r:id="rId9"/>
    <p:sldId id="268" r:id="rId10"/>
    <p:sldId id="270" r:id="rId11"/>
    <p:sldId id="387" r:id="rId12"/>
    <p:sldId id="275" r:id="rId13"/>
    <p:sldId id="375" r:id="rId14"/>
    <p:sldId id="313" r:id="rId15"/>
    <p:sldId id="281" r:id="rId16"/>
    <p:sldId id="388" r:id="rId17"/>
    <p:sldId id="272" r:id="rId18"/>
    <p:sldId id="389" r:id="rId19"/>
    <p:sldId id="390" r:id="rId20"/>
    <p:sldId id="391" r:id="rId21"/>
    <p:sldId id="392" r:id="rId22"/>
    <p:sldId id="393" r:id="rId23"/>
    <p:sldId id="394" r:id="rId24"/>
    <p:sldId id="395" r:id="rId25"/>
    <p:sldId id="396" r:id="rId26"/>
    <p:sldId id="397" r:id="rId27"/>
    <p:sldId id="378" r:id="rId28"/>
    <p:sldId id="398" r:id="rId29"/>
    <p:sldId id="399" r:id="rId30"/>
    <p:sldId id="400" r:id="rId31"/>
    <p:sldId id="401" r:id="rId32"/>
    <p:sldId id="265" r:id="rId33"/>
    <p:sldId id="326" r:id="rId34"/>
  </p:sldIdLst>
  <p:sldSz cx="18288000" cy="10287000"/>
  <p:notesSz cx="6858000" cy="9144000"/>
  <p:embeddedFontLst>
    <p:embeddedFont>
      <p:font typeface=".VnArial" panose="020B7200000000000000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8/26/2024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8.png"/><Relationship Id="rId7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7.png"/><Relationship Id="rId7" Type="http://schemas.openxmlformats.org/officeDocument/2006/relationships/image" Target="../media/image5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3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8.svg"/><Relationship Id="rId7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39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4.png"/><Relationship Id="rId7" Type="http://schemas.openxmlformats.org/officeDocument/2006/relationships/image" Target="../media/image7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39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39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7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3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8.svg"/><Relationship Id="rId7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64.png"/><Relationship Id="rId7" Type="http://schemas.openxmlformats.org/officeDocument/2006/relationships/image" Target="../media/image8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39.png"/><Relationship Id="rId4" Type="http://schemas.openxmlformats.org/officeDocument/2006/relationships/image" Target="../media/image65.png"/><Relationship Id="rId9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64.png"/><Relationship Id="rId7" Type="http://schemas.openxmlformats.org/officeDocument/2006/relationships/image" Target="../media/image8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39.png"/><Relationship Id="rId4" Type="http://schemas.openxmlformats.org/officeDocument/2006/relationships/image" Target="../media/image65.png"/><Relationship Id="rId9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47.png"/><Relationship Id="rId7" Type="http://schemas.openxmlformats.org/officeDocument/2006/relationships/image" Target="../media/image8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49.svg"/><Relationship Id="rId10" Type="http://schemas.openxmlformats.org/officeDocument/2006/relationships/image" Target="../media/image91.png"/><Relationship Id="rId4" Type="http://schemas.openxmlformats.org/officeDocument/2006/relationships/image" Target="../media/image48.png"/><Relationship Id="rId9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9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9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7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57.png"/><Relationship Id="rId7" Type="http://schemas.openxmlformats.org/officeDocument/2006/relationships/image" Target="../media/image9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3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47.png"/><Relationship Id="rId7" Type="http://schemas.openxmlformats.org/officeDocument/2006/relationships/image" Target="../media/image10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09.png"/><Relationship Id="rId4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svg"/><Relationship Id="rId7" Type="http://schemas.openxmlformats.org/officeDocument/2006/relationships/image" Target="../media/image3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890F5F-231D-8CC3-1537-C830A6A0F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8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1485900" y="837677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dụ</a:t>
            </a: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1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496061" y="3162300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667382"/>
            <a:ext cx="10789194" cy="14234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0341" y="6712794"/>
            <a:ext cx="9712297" cy="14799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0341" y="4864429"/>
            <a:ext cx="4513787" cy="122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3951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-38100"/>
            <a:ext cx="1209072" cy="1300077"/>
          </a:xfrm>
          <a:prstGeom prst="rect">
            <a:avLst/>
          </a:prstGeom>
        </p:spPr>
      </p:pic>
      <p:sp>
        <p:nvSpPr>
          <p:cNvPr id="15" name="Google Shape;304;p14"/>
          <p:cNvSpPr/>
          <p:nvPr/>
        </p:nvSpPr>
        <p:spPr>
          <a:xfrm>
            <a:off x="6934200" y="70517"/>
            <a:ext cx="2351175" cy="1082842"/>
          </a:xfrm>
          <a:prstGeom prst="roundRect">
            <a:avLst>
              <a:gd name="adj" fmla="val 16667"/>
            </a:avLst>
          </a:prstGeom>
          <a:solidFill>
            <a:srgbClr val="5F497A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 dụ 2</a:t>
            </a:r>
            <a:endParaRPr kumimoji="0" sz="4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8647732"/>
            <a:ext cx="2057400" cy="1216947"/>
          </a:xfrm>
          <a:prstGeom prst="rect">
            <a:avLst/>
          </a:prstGeom>
        </p:spPr>
      </p:pic>
      <p:grpSp>
        <p:nvGrpSpPr>
          <p:cNvPr id="2" name="Google Shape;305;p14">
            <a:extLst>
              <a:ext uri="{FF2B5EF4-FFF2-40B4-BE49-F238E27FC236}">
                <a16:creationId xmlns:a16="http://schemas.microsoft.com/office/drawing/2014/main" id="{1575B06D-149C-03EC-121C-32AD587ED8E4}"/>
              </a:ext>
            </a:extLst>
          </p:cNvPr>
          <p:cNvGrpSpPr/>
          <p:nvPr/>
        </p:nvGrpSpPr>
        <p:grpSpPr>
          <a:xfrm flipH="1">
            <a:off x="1524000" y="3459896"/>
            <a:ext cx="2351174" cy="1289304"/>
            <a:chOff x="7837953" y="804641"/>
            <a:chExt cx="2022200" cy="1289304"/>
          </a:xfrm>
        </p:grpSpPr>
        <p:pic>
          <p:nvPicPr>
            <p:cNvPr id="3" name="Google Shape;306;p14">
              <a:extLst>
                <a:ext uri="{FF2B5EF4-FFF2-40B4-BE49-F238E27FC236}">
                  <a16:creationId xmlns:a16="http://schemas.microsoft.com/office/drawing/2014/main" id="{F9BD363C-D864-F042-FDEE-183221802A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4522" y="804641"/>
              <a:ext cx="1828800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307;p14">
              <a:extLst>
                <a:ext uri="{FF2B5EF4-FFF2-40B4-BE49-F238E27FC236}">
                  <a16:creationId xmlns:a16="http://schemas.microsoft.com/office/drawing/2014/main" id="{8CA80994-8679-1817-998E-54D502BA3EBD}"/>
                </a:ext>
              </a:extLst>
            </p:cNvPr>
            <p:cNvSpPr txBox="1"/>
            <p:nvPr/>
          </p:nvSpPr>
          <p:spPr>
            <a:xfrm>
              <a:off x="7837953" y="873633"/>
              <a:ext cx="2022200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9834" y="1087582"/>
            <a:ext cx="15414786" cy="2197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5323" y="4980344"/>
            <a:ext cx="9326477" cy="12096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9834" y="6286783"/>
            <a:ext cx="10634256" cy="11982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9834" y="7519239"/>
            <a:ext cx="10417250" cy="131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7448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6924791" y="169876"/>
            <a:ext cx="4291144" cy="992856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Thực hành </a:t>
            </a: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16462" y="660277"/>
            <a:ext cx="17107802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800" kern="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	</a:t>
            </a:r>
            <a:endParaRPr lang="en-US" sz="3800" kern="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1896141" y="3045702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235" y="1135130"/>
            <a:ext cx="13999785" cy="1662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6140" y="4365329"/>
            <a:ext cx="6028660" cy="13023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6140" y="5649908"/>
            <a:ext cx="5593080" cy="17338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1701" y="7381223"/>
            <a:ext cx="8660100" cy="137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0754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6684645" y="43180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Thực hành 2: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1828800" y="3535805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1191073"/>
            <a:ext cx="11483405" cy="220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5600" y="4859014"/>
            <a:ext cx="10245026" cy="12655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5600" y="6066707"/>
            <a:ext cx="12005292" cy="130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223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5998" y="1714500"/>
            <a:ext cx="13362212" cy="2743200"/>
            <a:chOff x="2193759" y="2917658"/>
            <a:chExt cx="13362212" cy="2743200"/>
          </a:xfrm>
        </p:grpSpPr>
        <p:grpSp>
          <p:nvGrpSpPr>
            <p:cNvPr id="40" name="Group 4"/>
            <p:cNvGrpSpPr/>
            <p:nvPr/>
          </p:nvGrpSpPr>
          <p:grpSpPr>
            <a:xfrm>
              <a:off x="2193759" y="2917658"/>
              <a:ext cx="13335000" cy="2743200"/>
              <a:chOff x="-335748" y="0"/>
              <a:chExt cx="8393709" cy="2579249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-335748" y="12700"/>
                <a:ext cx="8393708" cy="2566549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-335747" y="0"/>
                <a:ext cx="8393708" cy="2579249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2220973" y="3706951"/>
              <a:ext cx="13334998" cy="11646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 CĂN</a:t>
              </a:r>
              <a:r>
                <a:rPr kumimoji="0" lang="nl-NL" sz="53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THỨC BẬC HAI CỦA MỘT TÍCH</a:t>
              </a:r>
              <a:endPara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21847"/>
      </p:ext>
    </p:extLst>
  </p:cSld>
  <p:clrMapOvr>
    <a:masterClrMapping/>
  </p:clrMapOvr>
  <p:transition spd="med"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958049">
            <a:off x="16894293" y="-464793"/>
            <a:ext cx="1659102" cy="1732744"/>
          </a:xfrm>
          <a:prstGeom prst="rect">
            <a:avLst/>
          </a:prstGeom>
        </p:spPr>
      </p:pic>
      <p:sp>
        <p:nvSpPr>
          <p:cNvPr id="25" name="Google Shape;169;p5"/>
          <p:cNvSpPr/>
          <p:nvPr/>
        </p:nvSpPr>
        <p:spPr>
          <a:xfrm>
            <a:off x="714708" y="46253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HĐKP 2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-394439" y="9157536"/>
            <a:ext cx="1361733" cy="1147657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365319" flipH="1">
            <a:off x="16626357" y="8358207"/>
            <a:ext cx="4420396" cy="41496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0750" y="419100"/>
            <a:ext cx="9556250" cy="44525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6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6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Thực hiện các phép tính cho trên bảng trong Hình 1.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600" kern="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Từ đó, có nhận xét gì về căn bậc hai của tích hai số không âm.</a:t>
            </a:r>
            <a:endParaRPr lang="en-US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oogle Shape;305;p14"/>
          <p:cNvGrpSpPr/>
          <p:nvPr/>
        </p:nvGrpSpPr>
        <p:grpSpPr>
          <a:xfrm flipH="1">
            <a:off x="1046051" y="4852868"/>
            <a:ext cx="1699513" cy="1188276"/>
            <a:chOff x="7890477" y="787864"/>
            <a:chExt cx="2022200" cy="1289304"/>
          </a:xfrm>
        </p:grpSpPr>
        <p:pic>
          <p:nvPicPr>
            <p:cNvPr id="18" name="Google Shape;30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9800" y="1410278"/>
            <a:ext cx="8239702" cy="27860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708" y="6042786"/>
            <a:ext cx="14026273" cy="23116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468" y="8354833"/>
            <a:ext cx="11376096" cy="9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4171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600446" y="1006642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TỔNG QUÁT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56911" y="8185549"/>
            <a:ext cx="1173320" cy="1045322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966133">
            <a:off x="2222048" y="9380821"/>
            <a:ext cx="2183861" cy="559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4736" y="1714500"/>
            <a:ext cx="3237257" cy="3231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8400" y="4988520"/>
            <a:ext cx="13792200" cy="229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17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1190082" y="342900"/>
            <a:ext cx="23511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 dụ 3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" name="Group 2"/>
          <p:cNvGrpSpPr/>
          <p:nvPr/>
        </p:nvGrpSpPr>
        <p:grpSpPr>
          <a:xfrm>
            <a:off x="-228600" y="8711176"/>
            <a:ext cx="19126200" cy="2485610"/>
            <a:chOff x="0" y="0"/>
            <a:chExt cx="6345389" cy="3559339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4771">
            <a:off x="16632102" y="7993955"/>
            <a:ext cx="1986197" cy="20402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3400" y="3430792"/>
            <a:ext cx="1408298" cy="1371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1536">
            <a:off x="16379105" y="128744"/>
            <a:ext cx="1981200" cy="1952112"/>
          </a:xfrm>
          <a:prstGeom prst="rect">
            <a:avLst/>
          </a:prstGeom>
        </p:spPr>
      </p:pic>
      <p:grpSp>
        <p:nvGrpSpPr>
          <p:cNvPr id="15" name="Google Shape;305;p14"/>
          <p:cNvGrpSpPr/>
          <p:nvPr/>
        </p:nvGrpSpPr>
        <p:grpSpPr>
          <a:xfrm flipH="1">
            <a:off x="1515912" y="3132415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0672" y="4842934"/>
            <a:ext cx="9857474" cy="1200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5912" y="6918662"/>
            <a:ext cx="13952553" cy="12411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8600" y="252907"/>
            <a:ext cx="9991848" cy="126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5640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1190082" y="342900"/>
            <a:ext cx="23511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 dụ 4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" name="Group 2"/>
          <p:cNvGrpSpPr/>
          <p:nvPr/>
        </p:nvGrpSpPr>
        <p:grpSpPr>
          <a:xfrm>
            <a:off x="-228600" y="8711176"/>
            <a:ext cx="19126200" cy="2485610"/>
            <a:chOff x="0" y="0"/>
            <a:chExt cx="6345389" cy="3559339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4771">
            <a:off x="16632102" y="7993955"/>
            <a:ext cx="1986197" cy="20402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3400" y="3430792"/>
            <a:ext cx="1408298" cy="1371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1536">
            <a:off x="16379105" y="128744"/>
            <a:ext cx="1981200" cy="1952112"/>
          </a:xfrm>
          <a:prstGeom prst="rect">
            <a:avLst/>
          </a:prstGeom>
        </p:spPr>
      </p:pic>
      <p:grpSp>
        <p:nvGrpSpPr>
          <p:cNvPr id="15" name="Google Shape;305;p14"/>
          <p:cNvGrpSpPr/>
          <p:nvPr/>
        </p:nvGrpSpPr>
        <p:grpSpPr>
          <a:xfrm flipH="1">
            <a:off x="7347626" y="1584384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400" y="342900"/>
            <a:ext cx="9795018" cy="1075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201" y="3799151"/>
            <a:ext cx="8534400" cy="12845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0201" y="5163846"/>
            <a:ext cx="15359718" cy="108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2192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1190082" y="342900"/>
            <a:ext cx="23511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 dụ 5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" name="Group 2"/>
          <p:cNvGrpSpPr/>
          <p:nvPr/>
        </p:nvGrpSpPr>
        <p:grpSpPr>
          <a:xfrm>
            <a:off x="-228600" y="8711176"/>
            <a:ext cx="19126200" cy="2485610"/>
            <a:chOff x="0" y="0"/>
            <a:chExt cx="6345389" cy="3559339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4771">
            <a:off x="16632102" y="7993955"/>
            <a:ext cx="1986197" cy="20402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3400" y="3430792"/>
            <a:ext cx="1408298" cy="1371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1536">
            <a:off x="16379105" y="128744"/>
            <a:ext cx="1981200" cy="1952112"/>
          </a:xfrm>
          <a:prstGeom prst="rect">
            <a:avLst/>
          </a:prstGeom>
        </p:spPr>
      </p:pic>
      <p:grpSp>
        <p:nvGrpSpPr>
          <p:cNvPr id="15" name="Google Shape;305;p14"/>
          <p:cNvGrpSpPr/>
          <p:nvPr/>
        </p:nvGrpSpPr>
        <p:grpSpPr>
          <a:xfrm flipH="1">
            <a:off x="1515912" y="3132415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634080"/>
            <a:ext cx="10174370" cy="18658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2433" y="4829174"/>
            <a:ext cx="14269342" cy="11981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7033" y="6058818"/>
            <a:ext cx="14647192" cy="122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5268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048000" y="669963"/>
            <a:ext cx="12453714" cy="7772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92261" y="6502092"/>
            <a:ext cx="3667983" cy="4432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777034">
            <a:off x="14244933" y="-218959"/>
            <a:ext cx="2213578" cy="25154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" y="4991100"/>
            <a:ext cx="5874530" cy="9020391"/>
          </a:xfrm>
          <a:prstGeom prst="rect">
            <a:avLst/>
          </a:prstGeom>
        </p:spPr>
      </p:pic>
      <p:sp>
        <p:nvSpPr>
          <p:cNvPr id="9" name="Google Shape;99;p1"/>
          <p:cNvSpPr txBox="1"/>
          <p:nvPr/>
        </p:nvSpPr>
        <p:spPr>
          <a:xfrm>
            <a:off x="3852090" y="1859358"/>
            <a:ext cx="10762267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CHÀO MỪNG CÁC EM </a:t>
            </a:r>
            <a:endParaRPr sz="5400" dirty="0">
              <a:solidFill>
                <a:schemeClr val="bg1"/>
              </a:solidFill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ĐẾN VỚI BÀI HỌC HÔM NAY!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60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3396671"/>
      </p:ext>
    </p:extLst>
  </p:cSld>
  <p:clrMapOvr>
    <a:masterClrMapping/>
  </p:clrMapOvr>
  <p:transition spd="med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958049">
            <a:off x="16894293" y="-464793"/>
            <a:ext cx="1659102" cy="1732744"/>
          </a:xfrm>
          <a:prstGeom prst="rect">
            <a:avLst/>
          </a:prstGeom>
        </p:spPr>
      </p:pic>
      <p:sp>
        <p:nvSpPr>
          <p:cNvPr id="25" name="Google Shape;169;p5"/>
          <p:cNvSpPr/>
          <p:nvPr/>
        </p:nvSpPr>
        <p:spPr>
          <a:xfrm>
            <a:off x="7772400" y="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HĐKP 3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-394439" y="9157536"/>
            <a:ext cx="1361733" cy="1147657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365319" flipH="1">
            <a:off x="16626357" y="8358207"/>
            <a:ext cx="4420396" cy="4149646"/>
          </a:xfrm>
          <a:prstGeom prst="rect">
            <a:avLst/>
          </a:prstGeom>
        </p:spPr>
      </p:pic>
      <p:grpSp>
        <p:nvGrpSpPr>
          <p:cNvPr id="17" name="Google Shape;305;p14"/>
          <p:cNvGrpSpPr/>
          <p:nvPr/>
        </p:nvGrpSpPr>
        <p:grpSpPr>
          <a:xfrm flipH="1">
            <a:off x="7772400" y="4614931"/>
            <a:ext cx="1699513" cy="1188276"/>
            <a:chOff x="7890477" y="787864"/>
            <a:chExt cx="2022200" cy="1289304"/>
          </a:xfrm>
        </p:grpSpPr>
        <p:pic>
          <p:nvPicPr>
            <p:cNvPr id="18" name="Google Shape;30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4894" y="1168994"/>
            <a:ext cx="14675081" cy="34489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0454" y="5942223"/>
            <a:ext cx="15427599" cy="228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86713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172200" y="417844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TỔNG QUÁT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56911" y="8185549"/>
            <a:ext cx="1173320" cy="1045322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966133">
            <a:off x="2222048" y="9380821"/>
            <a:ext cx="2183861" cy="559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938" y="1716362"/>
            <a:ext cx="3237257" cy="3231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9035" y="2015332"/>
            <a:ext cx="13604671" cy="57261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00" y="8185550"/>
            <a:ext cx="15785353" cy="81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86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8305800" y="143115"/>
            <a:ext cx="23511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 dụ 6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" name="Group 2"/>
          <p:cNvGrpSpPr/>
          <p:nvPr/>
        </p:nvGrpSpPr>
        <p:grpSpPr>
          <a:xfrm>
            <a:off x="-228600" y="8711176"/>
            <a:ext cx="19126200" cy="2485610"/>
            <a:chOff x="0" y="0"/>
            <a:chExt cx="6345389" cy="3559339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4771">
            <a:off x="16632102" y="7993955"/>
            <a:ext cx="1986197" cy="20402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3400" y="3430792"/>
            <a:ext cx="1408298" cy="1371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1536">
            <a:off x="16379105" y="128744"/>
            <a:ext cx="1981200" cy="1952112"/>
          </a:xfrm>
          <a:prstGeom prst="rect">
            <a:avLst/>
          </a:prstGeom>
        </p:spPr>
      </p:pic>
      <p:grpSp>
        <p:nvGrpSpPr>
          <p:cNvPr id="15" name="Google Shape;305;p14"/>
          <p:cNvGrpSpPr/>
          <p:nvPr/>
        </p:nvGrpSpPr>
        <p:grpSpPr>
          <a:xfrm flipH="1">
            <a:off x="4191000" y="3170724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0" y="1228961"/>
            <a:ext cx="13809005" cy="1609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8497" y="4855746"/>
            <a:ext cx="7324518" cy="8581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8817" y="5713932"/>
            <a:ext cx="11303172" cy="19650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5899" y="7675402"/>
            <a:ext cx="13225831" cy="103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09529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1190082" y="342900"/>
            <a:ext cx="2351175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Ví dụ 7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" name="Group 2"/>
          <p:cNvGrpSpPr/>
          <p:nvPr/>
        </p:nvGrpSpPr>
        <p:grpSpPr>
          <a:xfrm>
            <a:off x="-228600" y="8711176"/>
            <a:ext cx="19126200" cy="2485610"/>
            <a:chOff x="0" y="0"/>
            <a:chExt cx="6345389" cy="3559339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4771">
            <a:off x="16632102" y="7993955"/>
            <a:ext cx="1986197" cy="20402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3400" y="3430792"/>
            <a:ext cx="1408298" cy="13717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1536">
            <a:off x="16379105" y="128744"/>
            <a:ext cx="1981200" cy="1952112"/>
          </a:xfrm>
          <a:prstGeom prst="rect">
            <a:avLst/>
          </a:prstGeom>
        </p:spPr>
      </p:pic>
      <p:grpSp>
        <p:nvGrpSpPr>
          <p:cNvPr id="15" name="Google Shape;305;p14"/>
          <p:cNvGrpSpPr/>
          <p:nvPr/>
        </p:nvGrpSpPr>
        <p:grpSpPr>
          <a:xfrm flipH="1">
            <a:off x="1410386" y="2242516"/>
            <a:ext cx="1699513" cy="1188276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3912" y="342900"/>
            <a:ext cx="11228858" cy="24099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0144" y="3990523"/>
            <a:ext cx="5182156" cy="10017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143" y="5427304"/>
            <a:ext cx="6578071" cy="1048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0143" y="6560343"/>
            <a:ext cx="8549872" cy="178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1864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609600" y="537359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Thực hành 3: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914400" y="2794973"/>
            <a:ext cx="2057400" cy="1709764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669937"/>
            <a:ext cx="12574684" cy="2732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160" y="4646481"/>
            <a:ext cx="8950600" cy="857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155" y="5602122"/>
            <a:ext cx="8808720" cy="838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600" y="6437002"/>
            <a:ext cx="10667826" cy="9798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600" y="7516994"/>
            <a:ext cx="9088120" cy="9196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800" y="8372530"/>
            <a:ext cx="15137652" cy="87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916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516461" y="636917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Thực hành 4: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914400" y="2794973"/>
            <a:ext cx="2057400" cy="1709764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2684" y="699647"/>
            <a:ext cx="13170515" cy="15106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4614380"/>
            <a:ext cx="15497147" cy="365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687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516461" y="636917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Thực hành 5: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914400" y="2794973"/>
            <a:ext cx="2057400" cy="1709764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4" name="Picture 38">
            <a:extLst>
              <a:ext uri="{FF2B5EF4-FFF2-40B4-BE49-F238E27FC236}">
                <a16:creationId xmlns:a16="http://schemas.microsoft.com/office/drawing/2014/main" id="{30B27C80-5618-6D67-A2A3-3078B05827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80090" y="7931991"/>
            <a:ext cx="2307909" cy="23550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636917"/>
            <a:ext cx="11853207" cy="2428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1188" y="4553534"/>
            <a:ext cx="10922160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560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304;p14"/>
          <p:cNvSpPr/>
          <p:nvPr/>
        </p:nvSpPr>
        <p:spPr>
          <a:xfrm>
            <a:off x="1190082" y="342900"/>
            <a:ext cx="3305718" cy="1082842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dụng 1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oogle Shape;305;p14"/>
          <p:cNvGrpSpPr/>
          <p:nvPr/>
        </p:nvGrpSpPr>
        <p:grpSpPr>
          <a:xfrm>
            <a:off x="685800" y="4921294"/>
            <a:ext cx="1700394" cy="1188276"/>
            <a:chOff x="7890477" y="787864"/>
            <a:chExt cx="2022200" cy="1289304"/>
          </a:xfrm>
        </p:grpSpPr>
        <p:pic>
          <p:nvPicPr>
            <p:cNvPr id="17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roup 2"/>
          <p:cNvGrpSpPr/>
          <p:nvPr/>
        </p:nvGrpSpPr>
        <p:grpSpPr>
          <a:xfrm>
            <a:off x="-228600" y="8711176"/>
            <a:ext cx="19126200" cy="2485610"/>
            <a:chOff x="0" y="0"/>
            <a:chExt cx="6345389" cy="3559339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6345389" cy="3559339"/>
            </a:xfrm>
            <a:custGeom>
              <a:avLst/>
              <a:gdLst/>
              <a:ahLst/>
              <a:cxnLst/>
              <a:rect l="l" t="t" r="r" b="b"/>
              <a:pathLst>
                <a:path w="6345389" h="3559339">
                  <a:moveTo>
                    <a:pt x="0" y="0"/>
                  </a:moveTo>
                  <a:lnTo>
                    <a:pt x="6345389" y="0"/>
                  </a:lnTo>
                  <a:lnTo>
                    <a:pt x="6345389" y="3559339"/>
                  </a:lnTo>
                  <a:lnTo>
                    <a:pt x="0" y="3559339"/>
                  </a:lnTo>
                  <a:close/>
                </a:path>
              </a:pathLst>
            </a:custGeom>
            <a:solidFill>
              <a:srgbClr val="F4DFBA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4771">
            <a:off x="16632102" y="7993955"/>
            <a:ext cx="1986197" cy="20402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3400" y="3430792"/>
            <a:ext cx="1408298" cy="13717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7E9E277-2916-5EC0-67CA-ABE2709F4382}"/>
              </a:ext>
            </a:extLst>
          </p:cNvPr>
          <p:cNvSpPr/>
          <p:nvPr/>
        </p:nvSpPr>
        <p:spPr>
          <a:xfrm>
            <a:off x="916732" y="1425742"/>
            <a:ext cx="1135146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kumimoji="0" lang="en-US" sz="3800" b="0" i="0" u="none" strike="noStrike" kern="1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diện tích của hình chữ nhật và hình vuông cho trong hoạt động khởi động. Biết mỗi ô vuông nhỏ có độ dài cạnh bằng 1. Diện tích của hai hình đó có bằng nhau không?  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6228353"/>
            <a:ext cx="16004748" cy="40054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10034" y="1866901"/>
            <a:ext cx="5856998" cy="274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696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76399" y="1714500"/>
            <a:ext cx="14782800" cy="2743200"/>
            <a:chOff x="1584160" y="2917658"/>
            <a:chExt cx="14782800" cy="2743200"/>
          </a:xfrm>
        </p:grpSpPr>
        <p:grpSp>
          <p:nvGrpSpPr>
            <p:cNvPr id="40" name="Group 4"/>
            <p:cNvGrpSpPr/>
            <p:nvPr/>
          </p:nvGrpSpPr>
          <p:grpSpPr>
            <a:xfrm>
              <a:off x="1584160" y="2917658"/>
              <a:ext cx="14782800" cy="2743200"/>
              <a:chOff x="-719460" y="0"/>
              <a:chExt cx="9305026" cy="2579249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-719460" y="12700"/>
                <a:ext cx="9305026" cy="2566549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-719460" y="0"/>
                <a:ext cx="9305026" cy="2579249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1965160" y="3706951"/>
              <a:ext cx="14401799" cy="13157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3. CĂN</a:t>
              </a:r>
              <a:r>
                <a:rPr kumimoji="0" lang="nl-NL" sz="53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THỨC BẬC HAI CỦA MỘT THƯƠNG</a:t>
              </a:r>
              <a:endPara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817844"/>
      </p:ext>
    </p:extLst>
  </p:cSld>
  <p:clrMapOvr>
    <a:masterClrMapping/>
  </p:clrMapOvr>
  <p:transition spd="med">
    <p:circl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958049">
            <a:off x="16894293" y="-464793"/>
            <a:ext cx="1659102" cy="1732744"/>
          </a:xfrm>
          <a:prstGeom prst="rect">
            <a:avLst/>
          </a:prstGeom>
        </p:spPr>
      </p:pic>
      <p:sp>
        <p:nvSpPr>
          <p:cNvPr id="25" name="Google Shape;169;p5"/>
          <p:cNvSpPr/>
          <p:nvPr/>
        </p:nvSpPr>
        <p:spPr>
          <a:xfrm>
            <a:off x="714708" y="462530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HĐKP 4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712563">
            <a:off x="-394439" y="9157536"/>
            <a:ext cx="1361733" cy="1147657"/>
          </a:xfrm>
          <a:prstGeom prst="rect">
            <a:avLst/>
          </a:prstGeom>
        </p:spPr>
      </p:pic>
      <p:pic>
        <p:nvPicPr>
          <p:cNvPr id="30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365319" flipH="1">
            <a:off x="16626357" y="8358207"/>
            <a:ext cx="4420396" cy="4149646"/>
          </a:xfrm>
          <a:prstGeom prst="rect">
            <a:avLst/>
          </a:prstGeom>
        </p:spPr>
      </p:pic>
      <p:grpSp>
        <p:nvGrpSpPr>
          <p:cNvPr id="17" name="Google Shape;305;p14"/>
          <p:cNvGrpSpPr/>
          <p:nvPr/>
        </p:nvGrpSpPr>
        <p:grpSpPr>
          <a:xfrm flipH="1">
            <a:off x="704548" y="4761121"/>
            <a:ext cx="1699513" cy="1188276"/>
            <a:chOff x="7890477" y="787864"/>
            <a:chExt cx="2022200" cy="1289304"/>
          </a:xfrm>
        </p:grpSpPr>
        <p:pic>
          <p:nvPicPr>
            <p:cNvPr id="18" name="Google Shape;306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30750" y="419100"/>
            <a:ext cx="955625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endParaRPr lang="en-US" sz="3600" kern="1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nl-NL" sz="4800" dirty="0"/>
              <a:t>a) Thực hiện các phép tính có trên bảng trong Hình 2.</a:t>
            </a:r>
            <a:endParaRPr lang="en-US" sz="4800" dirty="0"/>
          </a:p>
          <a:p>
            <a:r>
              <a:rPr lang="nl-NL" sz="4800" dirty="0"/>
              <a:t>b) Từ đó, có nhận xét gì về căn bậc hai của thương hai số dương?                     </a:t>
            </a:r>
            <a:endParaRPr lang="en-US" sz="4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9800" y="1407738"/>
            <a:ext cx="7477331" cy="3353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200" y="4921772"/>
            <a:ext cx="10591800" cy="37046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3202" y="8639154"/>
            <a:ext cx="7504278" cy="137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29776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648200" y="265083"/>
            <a:ext cx="9220201" cy="1447800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0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 TÌNH HUỐNG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905001" y="1482026"/>
            <a:ext cx="9982200" cy="6056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hình chữ nhật và một hình vuông được vẽ trên lưới ô vuông như hình bên. Diện tích hai hình này có bằng nhau hay không? Giải thích bằng nhiều cách khác nhau.</a:t>
            </a:r>
          </a:p>
        </p:txBody>
      </p:sp>
      <p:pic>
        <p:nvPicPr>
          <p:cNvPr id="2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57852" flipH="1">
            <a:off x="16735035" y="8514536"/>
            <a:ext cx="1124729" cy="1649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28884" y="2734783"/>
            <a:ext cx="5531363" cy="259146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7010400" y="169876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Thực hành 6: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896077" y="3218861"/>
            <a:ext cx="2057400" cy="1709764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157" y="1174494"/>
            <a:ext cx="15610110" cy="1894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3221401"/>
            <a:ext cx="4366055" cy="16864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3655" y="3174808"/>
            <a:ext cx="6380798" cy="1800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600" y="4947093"/>
            <a:ext cx="8770162" cy="16116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7600" y="6568509"/>
            <a:ext cx="10523897" cy="176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491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322;p15"/>
          <p:cNvSpPr/>
          <p:nvPr/>
        </p:nvSpPr>
        <p:spPr>
          <a:xfrm>
            <a:off x="7010400" y="169876"/>
            <a:ext cx="4291144" cy="1082842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Thực hành 7: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" name="Google Shape;305;p14"/>
          <p:cNvGrpSpPr/>
          <p:nvPr/>
        </p:nvGrpSpPr>
        <p:grpSpPr>
          <a:xfrm flipH="1">
            <a:off x="838200" y="3720354"/>
            <a:ext cx="2057400" cy="1709764"/>
            <a:chOff x="7890477" y="787864"/>
            <a:chExt cx="2022200" cy="1289304"/>
          </a:xfrm>
        </p:grpSpPr>
        <p:pic>
          <p:nvPicPr>
            <p:cNvPr id="19" name="Google Shape;306;p1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934187" y="787864"/>
              <a:ext cx="1912845" cy="128930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07;p14"/>
            <p:cNvSpPr txBox="1"/>
            <p:nvPr/>
          </p:nvSpPr>
          <p:spPr>
            <a:xfrm>
              <a:off x="7890477" y="870543"/>
              <a:ext cx="2022200" cy="707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703">
            <a:off x="16729032" y="-717169"/>
            <a:ext cx="2085013" cy="17740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252718"/>
            <a:ext cx="16154400" cy="22396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3697494"/>
            <a:ext cx="12814387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546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567794" y="3484309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119901"/>
              <a:ext cx="4030937" cy="2874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019800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1617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 thành bài tập trong SGK trang 50.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1751630" y="3484309"/>
            <a:ext cx="5469100" cy="4554790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472322" y="3507686"/>
              <a:ext cx="4539800" cy="3609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Chuẩn bị bài mới: 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“Bài 4: Biến đổi đơn giản biểu thức chứa căn thức bậc hai”.</a:t>
              </a:r>
              <a:endParaRPr sz="3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6294" y="1257300"/>
            <a:ext cx="15087600" cy="6202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86138"/>
            <a:ext cx="6096000" cy="5880713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 flipH="1">
            <a:off x="14876702" y="565688"/>
            <a:ext cx="1734898" cy="1795496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316200" y="7725314"/>
            <a:ext cx="4582210" cy="22853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64994" y="2122049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1521356636"/>
      </p:ext>
    </p:extLst>
  </p:cSld>
  <p:clrMapOvr>
    <a:masterClrMapping/>
  </p:clrMapOvr>
  <p:transition spd="med">
    <p:split orient="vert"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4648200" y="265083"/>
            <a:ext cx="9220201" cy="1447800"/>
            <a:chOff x="5420131" y="238626"/>
            <a:chExt cx="57652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420131" y="238626"/>
              <a:ext cx="57652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1" y="342900"/>
              <a:ext cx="5334000" cy="10985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 TÌNH HUỐNG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349931" y="1917150"/>
            <a:ext cx="1545669" cy="1340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</a:p>
        </p:txBody>
      </p:sp>
      <p:pic>
        <p:nvPicPr>
          <p:cNvPr id="2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95484" y="2428459"/>
            <a:ext cx="5531363" cy="259146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599" y="3062472"/>
            <a:ext cx="112014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1 (chia mỗi hình thành những hình con)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804" y="4385911"/>
            <a:ext cx="11310938" cy="18214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1804" y="6147467"/>
            <a:ext cx="12261453" cy="16608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1805" y="7842031"/>
            <a:ext cx="9985196" cy="127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41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905000" y="1034133"/>
            <a:ext cx="14935200" cy="8561051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2286000" y="1638300"/>
            <a:ext cx="14173200" cy="186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CHƯƠNG </a:t>
            </a:r>
            <a:r>
              <a:rPr lang="en-US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vi-VN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CĂN THỨC</a:t>
            </a:r>
            <a:endParaRPr sz="77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3610753" y="3537268"/>
            <a:ext cx="11523694" cy="3554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 3: TÍNH CHẤT CỦA PHÉP KHAI PHƯƠNG</a:t>
            </a:r>
            <a:endParaRPr sz="75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80" y="4898664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429000" y="3676124"/>
            <a:ext cx="14099443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 THỨC BẬC HAI CỦA MỘT BÌNH PHƯƠNG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29000" y="5877885"/>
            <a:ext cx="1207560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 THỨC BẬC HAI CỦA MỘT TÍCH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NỘI</a:t>
              </a:r>
              <a:r>
                <a:rPr kumimoji="0" lang="en-US" sz="60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7443" y="5146223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676400" y="3695700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730455" y="5651853"/>
            <a:ext cx="1236936" cy="1155973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773173" y="7706938"/>
            <a:ext cx="1236936" cy="1155973"/>
            <a:chOff x="2315060" y="3149849"/>
            <a:chExt cx="1236936" cy="1155973"/>
          </a:xfrm>
        </p:grpSpPr>
        <p:pic>
          <p:nvPicPr>
            <p:cNvPr id="17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18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418840" y="7810013"/>
            <a:ext cx="11424346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 THỨC BẬC HAI CỦA MỘT THƯƠNG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1000" y="1790700"/>
            <a:ext cx="17035274" cy="2133600"/>
            <a:chOff x="822158" y="2917658"/>
            <a:chExt cx="17035274" cy="2133600"/>
          </a:xfrm>
        </p:grpSpPr>
        <p:grpSp>
          <p:nvGrpSpPr>
            <p:cNvPr id="40" name="Group 4"/>
            <p:cNvGrpSpPr/>
            <p:nvPr/>
          </p:nvGrpSpPr>
          <p:grpSpPr>
            <a:xfrm>
              <a:off x="822158" y="2917658"/>
              <a:ext cx="17035274" cy="2133600"/>
              <a:chOff x="-1199101" y="0"/>
              <a:chExt cx="10722844" cy="2006083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-1199101" y="12700"/>
                <a:ext cx="10722844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-1199101" y="0"/>
                <a:ext cx="10722844" cy="2006083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1191203" y="3390900"/>
              <a:ext cx="16666229" cy="13619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nl-NL" sz="55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kumimoji="0" lang="nl-NL" sz="5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CĂN</a:t>
              </a:r>
              <a:r>
                <a:rPr kumimoji="0" lang="nl-NL" sz="55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THỨC BẬC HAI CỦA MỘT BÌNH PHƯƠNG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med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782518">
            <a:off x="16011183" y="-450072"/>
            <a:ext cx="1749946" cy="1827620"/>
          </a:xfrm>
          <a:prstGeom prst="rect">
            <a:avLst/>
          </a:prstGeom>
        </p:spPr>
      </p:pic>
      <p:sp>
        <p:nvSpPr>
          <p:cNvPr id="16" name="Google Shape;169;p5"/>
          <p:cNvSpPr/>
          <p:nvPr/>
        </p:nvSpPr>
        <p:spPr>
          <a:xfrm>
            <a:off x="670830" y="276577"/>
            <a:ext cx="2362200" cy="947748"/>
          </a:xfrm>
          <a:prstGeom prst="roundRect">
            <a:avLst>
              <a:gd name="adj" fmla="val 16667"/>
            </a:avLst>
          </a:prstGeom>
          <a:solidFill>
            <a:srgbClr val="76923C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HĐKP 1</a:t>
            </a:r>
            <a:endParaRPr sz="40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7099" y="8280547"/>
            <a:ext cx="1998114" cy="1439883"/>
          </a:xfrm>
          <a:prstGeom prst="rect">
            <a:avLst/>
          </a:prstGeom>
        </p:spPr>
      </p:pic>
      <p:pic>
        <p:nvPicPr>
          <p:cNvPr id="39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500727">
            <a:off x="-265360" y="9094411"/>
            <a:ext cx="2345824" cy="601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675910" y="1352980"/>
            <a:ext cx="15849600" cy="901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thành bảng sau vào vở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E3F9C3-F031-CB98-774D-A1CEF934FE62}"/>
              </a:ext>
            </a:extLst>
          </p:cNvPr>
          <p:cNvSpPr/>
          <p:nvPr/>
        </p:nvSpPr>
        <p:spPr>
          <a:xfrm>
            <a:off x="603086" y="6100425"/>
            <a:ext cx="182812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u="sng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3800" b="1" u="sng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800" b="1" u="sng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3800" b="1" u="sng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b="1" u="sng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131357"/>
              </p:ext>
            </p:extLst>
          </p:nvPr>
        </p:nvGraphicFramePr>
        <p:xfrm>
          <a:off x="701310" y="2492371"/>
          <a:ext cx="14630400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97132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rial" panose="020B7200000000000000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rial" panose="020B7200000000000000" pitchFamily="34" charset="0"/>
                        </a:rPr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rial" panose="020B72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rial" panose="020B7200000000000000" pitchFamily="34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rial" panose="020B7200000000000000" pitchFamily="34" charset="0"/>
                        </a:rPr>
                        <a:t>- 11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rial" panose="020B7200000000000000" pitchFamily="34" charset="0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rial" panose="020B7200000000000000" pitchFamily="34" charset="0"/>
                        </a:rPr>
                        <a:t>- 100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rial" panose="020B7200000000000000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7132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rial" panose="020B72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rial" panose="020B72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rial" panose="020B7200000000000000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rial" panose="020B7200000000000000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rial" panose="020B7200000000000000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rial" panose="020B7200000000000000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rial" panose="020B7200000000000000" pitchFamily="34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rial" panose="020B7200000000000000" pitchFamily="34" charset="0"/>
                        </a:rPr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9443" y="3199231"/>
            <a:ext cx="669814" cy="6698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602500" y="7460886"/>
            <a:ext cx="26735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 xét: 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264933"/>
              </p:ext>
            </p:extLst>
          </p:nvPr>
        </p:nvGraphicFramePr>
        <p:xfrm>
          <a:off x="3033030" y="5844127"/>
          <a:ext cx="14630400" cy="140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97132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rial" panose="020B7200000000000000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rial" panose="020B7200000000000000" pitchFamily="34" charset="0"/>
                        </a:rPr>
                        <a:t>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rial" panose="020B72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rial" panose="020B7200000000000000" pitchFamily="34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rial" panose="020B7200000000000000" pitchFamily="34" charset="0"/>
                        </a:rPr>
                        <a:t>- 11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rial" panose="020B7200000000000000" pitchFamily="34" charset="0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rial" panose="020B7200000000000000" pitchFamily="34" charset="0"/>
                        </a:rPr>
                        <a:t>- 100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rial" panose="020B7200000000000000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7132"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latin typeface=".VnArial" panose="020B72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rial" panose="020B72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rial" panose="020B7200000000000000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rial" panose="020B7200000000000000" pitchFamily="34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rial" panose="020B7200000000000000" pitchFamily="34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rial" panose="020B7200000000000000" pitchFamily="34" charset="0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rial" panose="020B7200000000000000" pitchFamily="34" charset="0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.VnArial" panose="020B7200000000000000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6648511"/>
            <a:ext cx="563247" cy="56324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B50C682-A76A-4790-96DE-BCC283BECCC8}"/>
              </a:ext>
            </a:extLst>
          </p:cNvPr>
          <p:cNvSpPr txBox="1"/>
          <p:nvPr/>
        </p:nvSpPr>
        <p:spPr>
          <a:xfrm>
            <a:off x="639916" y="4015239"/>
            <a:ext cx="15849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đó, nhận xét gì về căn bậc hai số học của bình phương của một số?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1732" y="7693006"/>
            <a:ext cx="4709608" cy="10421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4715" y="8521090"/>
            <a:ext cx="3185425" cy="11063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4715" y="7714897"/>
            <a:ext cx="4199702" cy="80619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4" grpId="0"/>
      <p:bldP spid="1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600446" y="1006642"/>
            <a:ext cx="5181600" cy="1424521"/>
            <a:chOff x="6858000" y="38100"/>
            <a:chExt cx="5181600" cy="1424521"/>
          </a:xfrm>
        </p:grpSpPr>
        <p:grpSp>
          <p:nvGrpSpPr>
            <p:cNvPr id="23" name="Group 9"/>
            <p:cNvGrpSpPr/>
            <p:nvPr/>
          </p:nvGrpSpPr>
          <p:grpSpPr>
            <a:xfrm>
              <a:off x="6858000" y="38100"/>
              <a:ext cx="5181600" cy="1424521"/>
              <a:chOff x="0" y="0"/>
              <a:chExt cx="6451824" cy="1216384"/>
            </a:xfrm>
          </p:grpSpPr>
          <p:sp>
            <p:nvSpPr>
              <p:cNvPr id="24" name="Freeform 10"/>
              <p:cNvSpPr/>
              <p:nvPr/>
            </p:nvSpPr>
            <p:spPr>
              <a:xfrm>
                <a:off x="12700" y="12700"/>
                <a:ext cx="6387054" cy="1147804"/>
              </a:xfrm>
              <a:custGeom>
                <a:avLst/>
                <a:gdLst/>
                <a:ahLst/>
                <a:cxnLst/>
                <a:rect l="l" t="t" r="r" b="b"/>
                <a:pathLst>
                  <a:path w="6387054" h="1147804">
                    <a:moveTo>
                      <a:pt x="146050" y="1147804"/>
                    </a:moveTo>
                    <a:lnTo>
                      <a:pt x="6241004" y="1147804"/>
                    </a:lnTo>
                    <a:cubicBezTo>
                      <a:pt x="6321015" y="1147804"/>
                      <a:pt x="6387054" y="1081764"/>
                      <a:pt x="6387054" y="1001754"/>
                    </a:cubicBezTo>
                    <a:lnTo>
                      <a:pt x="6387054" y="146050"/>
                    </a:lnTo>
                    <a:cubicBezTo>
                      <a:pt x="6387054" y="66040"/>
                      <a:pt x="6321015" y="0"/>
                      <a:pt x="6241004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001754"/>
                    </a:lnTo>
                    <a:cubicBezTo>
                      <a:pt x="0" y="1083034"/>
                      <a:pt x="66040" y="1147804"/>
                      <a:pt x="146050" y="1147804"/>
                    </a:cubicBezTo>
                    <a:close/>
                  </a:path>
                </a:pathLst>
              </a:custGeom>
              <a:solidFill>
                <a:srgbClr val="FFF7E4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1"/>
              <p:cNvSpPr/>
              <p:nvPr/>
            </p:nvSpPr>
            <p:spPr>
              <a:xfrm>
                <a:off x="0" y="0"/>
                <a:ext cx="6451824" cy="1216384"/>
              </a:xfrm>
              <a:custGeom>
                <a:avLst/>
                <a:gdLst/>
                <a:ahLst/>
                <a:cxnLst/>
                <a:rect l="l" t="t" r="r" b="b"/>
                <a:pathLst>
                  <a:path w="6451824" h="1216384">
                    <a:moveTo>
                      <a:pt x="6388324" y="74930"/>
                    </a:moveTo>
                    <a:cubicBezTo>
                      <a:pt x="6360384" y="30480"/>
                      <a:pt x="6310854" y="0"/>
                      <a:pt x="6253704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014454"/>
                    </a:lnTo>
                    <a:cubicBezTo>
                      <a:pt x="0" y="1066524"/>
                      <a:pt x="25400" y="1112244"/>
                      <a:pt x="63500" y="1141454"/>
                    </a:cubicBezTo>
                    <a:cubicBezTo>
                      <a:pt x="91440" y="1185904"/>
                      <a:pt x="140970" y="1216384"/>
                      <a:pt x="220244" y="1216384"/>
                    </a:cubicBezTo>
                    <a:lnTo>
                      <a:pt x="6293074" y="1216384"/>
                    </a:lnTo>
                    <a:cubicBezTo>
                      <a:pt x="6380704" y="1216384"/>
                      <a:pt x="6451824" y="1145264"/>
                      <a:pt x="6451824" y="1057634"/>
                    </a:cubicBezTo>
                    <a:lnTo>
                      <a:pt x="6451824" y="199532"/>
                    </a:lnTo>
                    <a:cubicBezTo>
                      <a:pt x="6451824" y="149860"/>
                      <a:pt x="6426424" y="104140"/>
                      <a:pt x="6388324" y="74930"/>
                    </a:cubicBezTo>
                    <a:close/>
                    <a:moveTo>
                      <a:pt x="12700" y="1014454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6253704" y="12700"/>
                    </a:lnTo>
                    <a:cubicBezTo>
                      <a:pt x="6333715" y="12700"/>
                      <a:pt x="6399754" y="78740"/>
                      <a:pt x="6399754" y="158750"/>
                    </a:cubicBezTo>
                    <a:lnTo>
                      <a:pt x="6399754" y="1014454"/>
                    </a:lnTo>
                    <a:cubicBezTo>
                      <a:pt x="6399754" y="1094464"/>
                      <a:pt x="6333715" y="1160504"/>
                      <a:pt x="6253704" y="1160504"/>
                    </a:cubicBezTo>
                    <a:lnTo>
                      <a:pt x="158750" y="1160504"/>
                    </a:lnTo>
                    <a:cubicBezTo>
                      <a:pt x="78740" y="1160504"/>
                      <a:pt x="12700" y="1095734"/>
                      <a:pt x="12700" y="1014454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Google Shape;197;p7"/>
            <p:cNvSpPr txBox="1"/>
            <p:nvPr/>
          </p:nvSpPr>
          <p:spPr>
            <a:xfrm>
              <a:off x="7240637" y="291382"/>
              <a:ext cx="4419480" cy="9387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500" b="1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TỔNG QUÁT</a:t>
              </a:r>
              <a:endParaRPr sz="5500" b="1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456911" y="8185549"/>
            <a:ext cx="1173320" cy="1045322"/>
          </a:xfrm>
          <a:prstGeom prst="rect">
            <a:avLst/>
          </a:prstGeom>
        </p:spPr>
      </p:pic>
      <p:pic>
        <p:nvPicPr>
          <p:cNvPr id="34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966133">
            <a:off x="2222048" y="9380821"/>
            <a:ext cx="2183861" cy="559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4736" y="1714500"/>
            <a:ext cx="3237257" cy="3231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2000" y="288280"/>
            <a:ext cx="2987299" cy="25178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5216" y="4762500"/>
            <a:ext cx="14380017" cy="272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32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3370</TotalTime>
  <Words>461</Words>
  <Application>Microsoft Office PowerPoint</Application>
  <PresentationFormat>Custom</PresentationFormat>
  <Paragraphs>108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.VnArial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Thanh Hung</cp:lastModifiedBy>
  <cp:revision>56</cp:revision>
  <dcterms:created xsi:type="dcterms:W3CDTF">2006-08-16T00:00:00Z</dcterms:created>
  <dcterms:modified xsi:type="dcterms:W3CDTF">2024-08-26T02:22:46Z</dcterms:modified>
  <dc:identifier>DAFWAZhnXwQ</dc:identifier>
</cp:coreProperties>
</file>