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7083" r:id="rId2"/>
    <p:sldId id="256" r:id="rId3"/>
    <p:sldId id="257" r:id="rId4"/>
    <p:sldId id="259" r:id="rId5"/>
    <p:sldId id="384" r:id="rId6"/>
    <p:sldId id="306" r:id="rId7"/>
    <p:sldId id="258" r:id="rId8"/>
    <p:sldId id="403" r:id="rId9"/>
    <p:sldId id="404" r:id="rId10"/>
    <p:sldId id="268" r:id="rId11"/>
    <p:sldId id="270" r:id="rId12"/>
    <p:sldId id="387" r:id="rId13"/>
    <p:sldId id="405" r:id="rId14"/>
    <p:sldId id="406" r:id="rId15"/>
    <p:sldId id="275" r:id="rId16"/>
    <p:sldId id="313" r:id="rId17"/>
    <p:sldId id="281" r:id="rId18"/>
    <p:sldId id="388" r:id="rId19"/>
    <p:sldId id="272" r:id="rId20"/>
    <p:sldId id="395" r:id="rId21"/>
    <p:sldId id="407" r:id="rId22"/>
    <p:sldId id="408" r:id="rId23"/>
    <p:sldId id="265" r:id="rId24"/>
    <p:sldId id="326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mp"/><Relationship Id="rId3" Type="http://schemas.openxmlformats.org/officeDocument/2006/relationships/image" Target="../media/image8.sv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mp"/><Relationship Id="rId3" Type="http://schemas.openxmlformats.org/officeDocument/2006/relationships/image" Target="../media/image36.png"/><Relationship Id="rId7" Type="http://schemas.openxmlformats.org/officeDocument/2006/relationships/image" Target="../media/image40.tm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mp"/><Relationship Id="rId5" Type="http://schemas.openxmlformats.org/officeDocument/2006/relationships/image" Target="../media/image38.tmp"/><Relationship Id="rId4" Type="http://schemas.openxmlformats.org/officeDocument/2006/relationships/image" Target="../media/image37.png"/><Relationship Id="rId9" Type="http://schemas.openxmlformats.org/officeDocument/2006/relationships/image" Target="../media/image42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tm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mp"/><Relationship Id="rId5" Type="http://schemas.openxmlformats.org/officeDocument/2006/relationships/image" Target="../media/image43.tm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8.tm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tmp"/><Relationship Id="rId5" Type="http://schemas.openxmlformats.org/officeDocument/2006/relationships/image" Target="../media/image46.tm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mp"/><Relationship Id="rId3" Type="http://schemas.openxmlformats.org/officeDocument/2006/relationships/image" Target="../media/image8.sv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mp"/><Relationship Id="rId3" Type="http://schemas.openxmlformats.org/officeDocument/2006/relationships/image" Target="../media/image51.png"/><Relationship Id="rId7" Type="http://schemas.openxmlformats.org/officeDocument/2006/relationships/image" Target="../media/image3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tmp"/><Relationship Id="rId5" Type="http://schemas.openxmlformats.org/officeDocument/2006/relationships/image" Target="../media/image53.tmp"/><Relationship Id="rId10" Type="http://schemas.openxmlformats.org/officeDocument/2006/relationships/image" Target="../media/image57.tmp"/><Relationship Id="rId4" Type="http://schemas.openxmlformats.org/officeDocument/2006/relationships/image" Target="../media/image52.svg"/><Relationship Id="rId9" Type="http://schemas.openxmlformats.org/officeDocument/2006/relationships/image" Target="../media/image56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mp"/><Relationship Id="rId3" Type="http://schemas.openxmlformats.org/officeDocument/2006/relationships/image" Target="../media/image58.png"/><Relationship Id="rId7" Type="http://schemas.openxmlformats.org/officeDocument/2006/relationships/image" Target="../media/image61.tm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tmp"/><Relationship Id="rId5" Type="http://schemas.openxmlformats.org/officeDocument/2006/relationships/image" Target="../media/image37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mp"/><Relationship Id="rId3" Type="http://schemas.openxmlformats.org/officeDocument/2006/relationships/image" Target="../media/image8.sv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mp"/><Relationship Id="rId3" Type="http://schemas.openxmlformats.org/officeDocument/2006/relationships/image" Target="../media/image65.png"/><Relationship Id="rId7" Type="http://schemas.openxmlformats.org/officeDocument/2006/relationships/image" Target="../media/image68.tm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tmp"/><Relationship Id="rId5" Type="http://schemas.openxmlformats.org/officeDocument/2006/relationships/image" Target="../media/image37.png"/><Relationship Id="rId4" Type="http://schemas.openxmlformats.org/officeDocument/2006/relationships/image" Target="../media/image66.png"/><Relationship Id="rId9" Type="http://schemas.openxmlformats.org/officeDocument/2006/relationships/image" Target="../media/image70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mp"/><Relationship Id="rId3" Type="http://schemas.openxmlformats.org/officeDocument/2006/relationships/image" Target="../media/image50.png"/><Relationship Id="rId7" Type="http://schemas.openxmlformats.org/officeDocument/2006/relationships/image" Target="../media/image72.tm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tmp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74.tm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tm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75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7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mp"/><Relationship Id="rId3" Type="http://schemas.openxmlformats.org/officeDocument/2006/relationships/image" Target="../media/image26.png"/><Relationship Id="rId7" Type="http://schemas.openxmlformats.org/officeDocument/2006/relationships/image" Target="../media/image27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svg"/><Relationship Id="rId10" Type="http://schemas.openxmlformats.org/officeDocument/2006/relationships/image" Target="../media/image30.tmp"/><Relationship Id="rId4" Type="http://schemas.openxmlformats.org/officeDocument/2006/relationships/image" Target="../media/image9.png"/><Relationship Id="rId9" Type="http://schemas.openxmlformats.org/officeDocument/2006/relationships/image" Target="../media/image29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mp"/><Relationship Id="rId3" Type="http://schemas.openxmlformats.org/officeDocument/2006/relationships/image" Target="../media/image26.png"/><Relationship Id="rId7" Type="http://schemas.openxmlformats.org/officeDocument/2006/relationships/image" Target="../media/image27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mp"/><Relationship Id="rId3" Type="http://schemas.openxmlformats.org/officeDocument/2006/relationships/image" Target="../media/image26.png"/><Relationship Id="rId7" Type="http://schemas.openxmlformats.org/officeDocument/2006/relationships/image" Target="../media/image27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svg"/><Relationship Id="rId10" Type="http://schemas.openxmlformats.org/officeDocument/2006/relationships/image" Target="../media/image31.w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600446" y="1006642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07" y="38100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0" y="3390900"/>
            <a:ext cx="1664912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4859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050644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496061" y="31623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570" y="1920519"/>
            <a:ext cx="10743580" cy="14703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3698" y="952500"/>
            <a:ext cx="10754162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Trục căn thức ở mẫu các biểu thức sau</a:t>
            </a:r>
            <a:endParaRPr lang="vi-VN" sz="4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824368"/>
            <a:ext cx="5234921" cy="153833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43" y="6441102"/>
            <a:ext cx="7486057" cy="1674198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925" y="8191501"/>
            <a:ext cx="8679675" cy="1638980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7" y="4434075"/>
            <a:ext cx="17905663" cy="53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524000" y="394442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038600" y="952500"/>
            <a:ext cx="8595623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Khử mẫu của biểu thức lấy căn</a:t>
            </a:r>
            <a:endParaRPr lang="vi-VN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Google Shape;304;p14"/>
          <p:cNvSpPr/>
          <p:nvPr/>
        </p:nvSpPr>
        <p:spPr>
          <a:xfrm>
            <a:off x="14859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59" y="2019300"/>
            <a:ext cx="11500841" cy="14478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01" y="5470585"/>
            <a:ext cx="5554044" cy="1487691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448300"/>
            <a:ext cx="6643898" cy="150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7448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524000" y="394442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952438" y="952500"/>
            <a:ext cx="10754162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Trục căn thức ở mẫu các biểu thức sau</a:t>
            </a:r>
            <a:endParaRPr lang="vi-VN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Google Shape;304;p14"/>
          <p:cNvSpPr/>
          <p:nvPr/>
        </p:nvSpPr>
        <p:spPr>
          <a:xfrm>
            <a:off x="14859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171700"/>
            <a:ext cx="11214701" cy="144780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95974"/>
            <a:ext cx="11730814" cy="147632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124700"/>
            <a:ext cx="14875643" cy="152303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05200" y="5524500"/>
            <a:ext cx="3581400" cy="3047516"/>
            <a:chOff x="3505200" y="5524500"/>
            <a:chExt cx="3581400" cy="3047516"/>
          </a:xfrm>
        </p:grpSpPr>
        <p:sp>
          <p:nvSpPr>
            <p:cNvPr id="11" name="Rectangle 10"/>
            <p:cNvSpPr/>
            <p:nvPr/>
          </p:nvSpPr>
          <p:spPr>
            <a:xfrm>
              <a:off x="3505200" y="5524500"/>
              <a:ext cx="1600200" cy="5619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14800" y="6224563"/>
              <a:ext cx="1600200" cy="5619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91000" y="7124700"/>
              <a:ext cx="20574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029200" y="7886216"/>
              <a:ext cx="20574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0" name="Left Arrow Callout 19"/>
          <p:cNvSpPr/>
          <p:nvPr/>
        </p:nvSpPr>
        <p:spPr>
          <a:xfrm>
            <a:off x="6858000" y="5524500"/>
            <a:ext cx="5177614" cy="3047516"/>
          </a:xfrm>
          <a:prstGeom prst="leftArrowCallou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LƯỢNG LIÊN HỢP</a:t>
            </a:r>
            <a:endParaRPr lang="vi-VN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6220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600446" y="1006642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07" y="38100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51" y="3086100"/>
            <a:ext cx="1353927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919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6462" y="660277"/>
            <a:ext cx="1710780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	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3" y="952500"/>
            <a:ext cx="16967446" cy="25146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4" y="5235053"/>
            <a:ext cx="5257800" cy="1626853"/>
          </a:xfrm>
          <a:prstGeom prst="rect">
            <a:avLst/>
          </a:prstGeom>
        </p:spPr>
      </p:pic>
      <p:grpSp>
        <p:nvGrpSpPr>
          <p:cNvPr id="15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685800" y="3944420"/>
            <a:ext cx="2351174" cy="1289304"/>
            <a:chOff x="7837953" y="804641"/>
            <a:chExt cx="2022200" cy="1289304"/>
          </a:xfrm>
        </p:grpSpPr>
        <p:pic>
          <p:nvPicPr>
            <p:cNvPr id="21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Đáp án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1" y="7334224"/>
            <a:ext cx="8708819" cy="1390675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5235053"/>
            <a:ext cx="9770539" cy="1510421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268" y="7277099"/>
            <a:ext cx="6946732" cy="146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7432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045501"/>
              <a:ext cx="13334998" cy="25391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nl-NL" sz="5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RÚT</a:t>
              </a:r>
              <a:r>
                <a:rPr kumimoji="0" lang="nl-NL" sz="53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GỌN BIỂU THỨC CHỨA CĂN THỨC BẬC HAI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958049">
            <a:off x="16894293" y="-464793"/>
            <a:ext cx="1659102" cy="1732744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714708" y="46253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HĐKP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-394439" y="9157536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65319" flipH="1">
            <a:off x="16626357" y="8358207"/>
            <a:ext cx="4420396" cy="41496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0750" y="419100"/>
            <a:ext cx="11766050" cy="5723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kern="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kern="1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vuông ABCD được chia thành hai hình vuông và hai hình chữ nhật.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kern="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độ dài đường chéo của hai hình vuông AMIN và CEIF.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kern="1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độ dài đường chéo của hình vuông ABCD theo hai cách khác nhau.</a:t>
            </a:r>
            <a:endParaRPr lang="en-US" sz="4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oogle Shape;305;p14"/>
          <p:cNvGrpSpPr/>
          <p:nvPr/>
        </p:nvGrpSpPr>
        <p:grpSpPr>
          <a:xfrm flipH="1">
            <a:off x="1046051" y="6412738"/>
            <a:ext cx="1699513" cy="1188276"/>
            <a:chOff x="7890477" y="787864"/>
            <a:chExt cx="2022200" cy="1289304"/>
          </a:xfrm>
        </p:grpSpPr>
        <p:pic>
          <p:nvPicPr>
            <p:cNvPr id="18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286" y="845956"/>
            <a:ext cx="5407418" cy="460104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08" y="6610330"/>
            <a:ext cx="14928796" cy="95243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9" y="7734300"/>
            <a:ext cx="15359446" cy="24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600446" y="1006642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07" y="113703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457340"/>
            <a:ext cx="15419674" cy="35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17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 </a:t>
            </a: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771">
            <a:off x="16632102" y="8729351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p:grpSp>
        <p:nvGrpSpPr>
          <p:cNvPr id="15" name="Google Shape;305;p14"/>
          <p:cNvGrpSpPr/>
          <p:nvPr/>
        </p:nvGrpSpPr>
        <p:grpSpPr>
          <a:xfrm flipH="1">
            <a:off x="1515912" y="313241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59" y="1562100"/>
            <a:ext cx="16121058" cy="1143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0" y="499600"/>
            <a:ext cx="7274748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Rút gọn các biểu thức sau</a:t>
            </a:r>
            <a:endParaRPr lang="vi-VN" sz="4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88" y="3208615"/>
            <a:ext cx="14291343" cy="111207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7" y="4613336"/>
            <a:ext cx="14398969" cy="228276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83" y="7200900"/>
            <a:ext cx="11957116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459548"/>
      </p:ext>
    </p:extLst>
  </p:cSld>
  <p:clrMapOvr>
    <a:masterClrMapping/>
  </p:clrMapOvr>
  <p:transition spd="med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09600" y="537359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 </a:t>
            </a: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hành 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869929" y="3306445"/>
            <a:ext cx="2057400" cy="122745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81600" y="723900"/>
            <a:ext cx="7274748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Rút gọn các biểu thức sau</a:t>
            </a:r>
            <a:endParaRPr lang="vi-VN" sz="4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1920222"/>
            <a:ext cx="15347044" cy="124207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80422"/>
            <a:ext cx="9067800" cy="953338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6336323"/>
            <a:ext cx="13903154" cy="1219200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7931991"/>
            <a:ext cx="12721779" cy="19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91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905001" y="2025375"/>
            <a:ext cx="8915399" cy="659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khu đất hình tam giác vuông tiếp giáp với hai thửa ruộng hình vuông có diện tích như hình bên.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 đất hình tam giác vuông có chu vi bằng chu vi thửa ruộng bé không?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 tra bằng cách nào?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6735035" y="8514536"/>
            <a:ext cx="1124729" cy="1649603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13" y="3009900"/>
            <a:ext cx="725640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10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 ÁN</a:t>
              </a:r>
              <a:endPara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6735035" y="8514536"/>
            <a:ext cx="1124729" cy="164960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93" y="2400300"/>
            <a:ext cx="1580840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41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thành bài tập trong SGK </a:t>
              </a:r>
              <a:r>
                <a:rPr lang="en-US" sz="4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 56.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4127357"/>
              <a:ext cx="4539800" cy="2729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 bị bài mới</a:t>
              </a:r>
              <a:r>
                <a:rPr lang="en-US" sz="3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3800" b="1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“Bài tập cuối chương 3”.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905001" y="2025375"/>
            <a:ext cx="8915399" cy="659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khu đất hình tam giác vuông tiếp giáp với hai thửa ruộng hình vuông có diện tích như hình bên.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 đất hình tam giác vuông có chu vi bằng chu vi thửa ruộng bé không?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 tra bằng cách nào?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6735035" y="8514536"/>
            <a:ext cx="1124729" cy="1649603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13" y="3009900"/>
            <a:ext cx="7256407" cy="42672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186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CĂN THỨC</a:t>
            </a:r>
            <a:endParaRPr sz="7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2590800" y="4000500"/>
            <a:ext cx="13815083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</a:t>
            </a: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75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: BIẾN ĐỔI BIỂU THỨC CHỨA CĂN THỨC BẬC 2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  <p:pic>
        <p:nvPicPr>
          <p:cNvPr id="1026" name="Picture 2" descr="C:\Users\Administrator\Downloads\Lovepik_com-611132363-School day hand-painted students happy to go to school charac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0" y="5276558"/>
            <a:ext cx="4119033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29000" y="3676124"/>
            <a:ext cx="14099443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 CĂN THỨC Ở MẪU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29000" y="5877885"/>
            <a:ext cx="14859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 GỌN BIỂU THỨC CHỨA CĂN THỨC BẬC 2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400" y="7355213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676400" y="3695700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0455" y="5651853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1790700"/>
            <a:ext cx="17035274" cy="2133600"/>
            <a:chOff x="822158" y="2917658"/>
            <a:chExt cx="17035274" cy="2133600"/>
          </a:xfrm>
        </p:grpSpPr>
        <p:grpSp>
          <p:nvGrpSpPr>
            <p:cNvPr id="40" name="Group 4"/>
            <p:cNvGrpSpPr/>
            <p:nvPr/>
          </p:nvGrpSpPr>
          <p:grpSpPr>
            <a:xfrm>
              <a:off x="822158" y="2917658"/>
              <a:ext cx="17035274" cy="2133600"/>
              <a:chOff x="-1199101" y="0"/>
              <a:chExt cx="10722844" cy="2006083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1199101" y="12700"/>
                <a:ext cx="10722844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1199101" y="0"/>
                <a:ext cx="10722844" cy="20060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670526" y="3111805"/>
              <a:ext cx="13707599" cy="1710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80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r>
                <a:rPr lang="nl-NL" sz="8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kumimoji="0" lang="nl-NL" sz="8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TRỤC</a:t>
              </a:r>
              <a:r>
                <a:rPr kumimoji="0" lang="nl-NL" sz="8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CĂN THỨC Ở MẪU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670830" y="276577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675910" y="1352980"/>
            <a:ext cx="132686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 ô cửa hình vuông diện tích    m</a:t>
            </a:r>
            <a:r>
              <a:rPr lang="en-US" sz="4000" b="1" kern="100" baseline="30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kern="1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ghép thành cửa sổ như hình</a:t>
            </a:r>
            <a:endParaRPr lang="en-US" sz="4000" b="1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639916" y="3287302"/>
            <a:ext cx="1345708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Tính độ dài cạnh a (m) của mỗi ô cửa?</a:t>
            </a:r>
            <a:endParaRPr lang="en-US" sz="4000" b="1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146302"/>
              </p:ext>
            </p:extLst>
          </p:nvPr>
        </p:nvGraphicFramePr>
        <p:xfrm>
          <a:off x="8565380" y="1352979"/>
          <a:ext cx="771890" cy="1275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65380" y="1352979"/>
                        <a:ext cx="771890" cy="1275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890505"/>
            <a:ext cx="3793964" cy="340649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612178"/>
            <a:ext cx="4953000" cy="393198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907" y="4612178"/>
            <a:ext cx="4872186" cy="39327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7999" y="5524500"/>
            <a:ext cx="3318537" cy="212365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Ai đúng???</a:t>
            </a:r>
          </a:p>
          <a:p>
            <a:pPr algn="ctr"/>
            <a:endParaRPr lang="en-US" sz="4400" b="1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Ai sai???</a:t>
            </a:r>
            <a:endParaRPr lang="vi-VN" sz="44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15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670830" y="276577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675910" y="1352980"/>
            <a:ext cx="132686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 ô cửa hình vuông diện tích    m</a:t>
            </a:r>
            <a:r>
              <a:rPr lang="en-US" sz="4000" b="1" kern="100" baseline="30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kern="1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ghép thành cửa sổ như hình</a:t>
            </a:r>
            <a:endParaRPr lang="en-US" sz="4000" b="1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639916" y="3287302"/>
            <a:ext cx="1345708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Tính độ dài cạnh a (m) của mỗi ô cửa?</a:t>
            </a:r>
            <a:endParaRPr lang="en-US" sz="4000" b="1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801455"/>
              </p:ext>
            </p:extLst>
          </p:nvPr>
        </p:nvGraphicFramePr>
        <p:xfrm>
          <a:off x="8565380" y="1352979"/>
          <a:ext cx="771890" cy="1275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65380" y="1352979"/>
                        <a:ext cx="771890" cy="1275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890505"/>
            <a:ext cx="3793964" cy="34064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608" y="4610100"/>
            <a:ext cx="9719328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Kết quả của hai bạn đều đúng nhé!</a:t>
            </a:r>
            <a:endParaRPr lang="vi-VN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7048500"/>
            <a:ext cx="5715000" cy="21236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Bạn An lấy căn bậc 2 số học của diện tích mỗi ô cửa sổ</a:t>
            </a:r>
            <a:endParaRPr lang="vi-VN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72099" y="7058442"/>
            <a:ext cx="5715000" cy="21236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Bạn Mai tính cạnh của cả cửa sổ rồi chia cho 2</a:t>
            </a:r>
            <a:endParaRPr lang="vi-VN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Left Arrow 3"/>
          <p:cNvSpPr/>
          <p:nvPr/>
        </p:nvSpPr>
        <p:spPr>
          <a:xfrm rot="19840584">
            <a:off x="5597065" y="5761961"/>
            <a:ext cx="2404772" cy="762000"/>
          </a:xfrm>
          <a:prstGeom prst="leftArrow">
            <a:avLst>
              <a:gd name="adj1" fmla="val 26799"/>
              <a:gd name="adj2" fmla="val 508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Left Arrow 16"/>
          <p:cNvSpPr/>
          <p:nvPr/>
        </p:nvSpPr>
        <p:spPr>
          <a:xfrm rot="1759416" flipH="1">
            <a:off x="7957327" y="5759741"/>
            <a:ext cx="2404772" cy="762000"/>
          </a:xfrm>
          <a:prstGeom prst="leftArrow">
            <a:avLst>
              <a:gd name="adj1" fmla="val 26799"/>
              <a:gd name="adj2" fmla="val 508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74811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670830" y="276577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675910" y="1352980"/>
            <a:ext cx="132686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 ô cửa hình vuông diện tích    m</a:t>
            </a:r>
            <a:r>
              <a:rPr lang="en-US" sz="4000" b="1" kern="100" baseline="30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kern="1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ghép thành cửa sổ như hình</a:t>
            </a:r>
            <a:endParaRPr lang="en-US" sz="4000" b="1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639916" y="3287302"/>
            <a:ext cx="13457084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Biết rằng                  . Không dùng máy tính cầm tay, hai bạn tìm giá trị gần đúng của độ dài mỗi ô cửa.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em thì bạn nào sẽ cho ra kết quả nhanh hơn?</a:t>
            </a:r>
            <a:endParaRPr lang="en-US" sz="4000" b="1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44248"/>
              </p:ext>
            </p:extLst>
          </p:nvPr>
        </p:nvGraphicFramePr>
        <p:xfrm>
          <a:off x="8565380" y="1352979"/>
          <a:ext cx="771890" cy="1275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65380" y="1352979"/>
                        <a:ext cx="771890" cy="1275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890505"/>
            <a:ext cx="3793964" cy="3406495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463774"/>
              </p:ext>
            </p:extLst>
          </p:nvPr>
        </p:nvGraphicFramePr>
        <p:xfrm>
          <a:off x="3581400" y="3408924"/>
          <a:ext cx="2466868" cy="743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99920" imgH="241200" progId="Equation.DSMT4">
                  <p:embed/>
                </p:oleObj>
              </mc:Choice>
              <mc:Fallback>
                <p:oleObj name="Equation" r:id="rId9" imgW="7999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81400" y="3408924"/>
                        <a:ext cx="2466868" cy="743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934390" y="7048500"/>
            <a:ext cx="13165785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Bạn Mai sẽ tìm ra đáp số dễ dàng và nhanh hơn.</a:t>
            </a:r>
            <a:endParaRPr lang="vi-VN" sz="4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943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15" grpId="0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3468</TotalTime>
  <Words>505</Words>
  <Application>Microsoft Office PowerPoint</Application>
  <PresentationFormat>Custom</PresentationFormat>
  <Paragraphs>69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Thanh Hung</cp:lastModifiedBy>
  <cp:revision>77</cp:revision>
  <dcterms:created xsi:type="dcterms:W3CDTF">2006-08-16T00:00:00Z</dcterms:created>
  <dcterms:modified xsi:type="dcterms:W3CDTF">2024-08-26T02:26:45Z</dcterms:modified>
  <dc:identifier>DAFWAZhnXwQ</dc:identifier>
</cp:coreProperties>
</file>