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7083" r:id="rId2"/>
    <p:sldId id="256" r:id="rId3"/>
    <p:sldId id="420" r:id="rId4"/>
    <p:sldId id="257" r:id="rId5"/>
    <p:sldId id="259" r:id="rId6"/>
    <p:sldId id="384" r:id="rId7"/>
    <p:sldId id="306" r:id="rId8"/>
    <p:sldId id="419" r:id="rId9"/>
    <p:sldId id="258" r:id="rId10"/>
    <p:sldId id="268" r:id="rId11"/>
    <p:sldId id="270" r:id="rId12"/>
    <p:sldId id="375" r:id="rId13"/>
    <p:sldId id="275" r:id="rId14"/>
    <p:sldId id="403" r:id="rId15"/>
    <p:sldId id="404" r:id="rId16"/>
    <p:sldId id="405" r:id="rId17"/>
    <p:sldId id="313" r:id="rId18"/>
    <p:sldId id="406" r:id="rId19"/>
    <p:sldId id="407" r:id="rId20"/>
    <p:sldId id="396" r:id="rId21"/>
    <p:sldId id="408" r:id="rId22"/>
    <p:sldId id="272" r:id="rId23"/>
    <p:sldId id="280" r:id="rId24"/>
    <p:sldId id="409" r:id="rId25"/>
    <p:sldId id="411" r:id="rId26"/>
    <p:sldId id="412" r:id="rId27"/>
    <p:sldId id="413" r:id="rId28"/>
    <p:sldId id="414" r:id="rId29"/>
    <p:sldId id="415" r:id="rId30"/>
    <p:sldId id="416" r:id="rId31"/>
    <p:sldId id="417" r:id="rId32"/>
    <p:sldId id="418" r:id="rId33"/>
    <p:sldId id="427" r:id="rId34"/>
    <p:sldId id="423" r:id="rId35"/>
    <p:sldId id="424" r:id="rId36"/>
    <p:sldId id="425" r:id="rId37"/>
    <p:sldId id="426" r:id="rId38"/>
    <p:sldId id="265" r:id="rId39"/>
    <p:sldId id="326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Open Sans Extrabold" panose="020B0906030804020204" pitchFamily="34" charset="0"/>
      <p:bold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22" autoAdjust="0"/>
  </p:normalViewPr>
  <p:slideViewPr>
    <p:cSldViewPr>
      <p:cViewPr varScale="1">
        <p:scale>
          <a:sx n="52" d="100"/>
          <a:sy n="52" d="100"/>
        </p:scale>
        <p:origin x="90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1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12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9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98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2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3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12" Type="http://schemas.openxmlformats.org/officeDocument/2006/relationships/image" Target="../media/image4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40.png"/><Relationship Id="rId10" Type="http://schemas.openxmlformats.org/officeDocument/2006/relationships/image" Target="../media/image42.wmf"/><Relationship Id="rId4" Type="http://schemas.openxmlformats.org/officeDocument/2006/relationships/image" Target="../media/image39.png"/><Relationship Id="rId9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45.wmf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8.png"/><Relationship Id="rId9" Type="http://schemas.openxmlformats.org/officeDocument/2006/relationships/image" Target="../media/image44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3.w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38.png"/><Relationship Id="rId9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5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57.wmf"/><Relationship Id="rId4" Type="http://schemas.openxmlformats.org/officeDocument/2006/relationships/image" Target="../media/image11.svg"/><Relationship Id="rId9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38.png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65.wmf"/><Relationship Id="rId2" Type="http://schemas.openxmlformats.org/officeDocument/2006/relationships/notesSlide" Target="../notesSlides/notesSlide6.xml"/><Relationship Id="rId16" Type="http://schemas.openxmlformats.org/officeDocument/2006/relationships/oleObject" Target="../embeddings/oleObject2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66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4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1.svg"/><Relationship Id="rId9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0.png"/><Relationship Id="rId7" Type="http://schemas.openxmlformats.org/officeDocument/2006/relationships/image" Target="../media/image73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2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openxmlformats.org/officeDocument/2006/relationships/image" Target="../media/image75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74.wmf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9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wmf"/><Relationship Id="rId11" Type="http://schemas.openxmlformats.org/officeDocument/2006/relationships/image" Target="../media/image95.png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34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97.png"/><Relationship Id="rId7" Type="http://schemas.openxmlformats.org/officeDocument/2006/relationships/image" Target="../media/image82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02.png"/><Relationship Id="rId5" Type="http://schemas.openxmlformats.org/officeDocument/2006/relationships/image" Target="../media/image81.wmf"/><Relationship Id="rId10" Type="http://schemas.openxmlformats.org/officeDocument/2006/relationships/image" Target="../media/image101.pn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3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wm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slide" Target="slide4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wmf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5" Type="http://schemas.openxmlformats.org/officeDocument/2006/relationships/slide" Target="slide4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85.png"/><Relationship Id="rId7" Type="http://schemas.openxmlformats.org/officeDocument/2006/relationships/image" Target="../media/image91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4.xml"/><Relationship Id="rId4" Type="http://schemas.openxmlformats.org/officeDocument/2006/relationships/image" Target="../media/image86.png"/><Relationship Id="rId9" Type="http://schemas.openxmlformats.org/officeDocument/2006/relationships/image" Target="../media/image92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94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754380" y="3283852"/>
                <a:ext cx="17297400" cy="3776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Muốn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4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   ,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tất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chúng</a:t>
                </a:r>
                <a:endParaRPr lang="en-US" sz="44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2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" y="3283852"/>
                <a:ext cx="17297400" cy="3776483"/>
              </a:xfrm>
              <a:prstGeom prst="rect">
                <a:avLst/>
              </a:prstGeom>
              <a:blipFill>
                <a:blip r:embed="rId2"/>
                <a:stretch>
                  <a:fillRect l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54380" y="760900"/>
            <a:ext cx="14706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CÁCH GIẢI PHƯƠNG TRÌNH TÍCH</a:t>
              </a:r>
              <a:endParaRPr sz="5500" b="1" dirty="0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180647"/>
              </p:ext>
            </p:extLst>
          </p:nvPr>
        </p:nvGraphicFramePr>
        <p:xfrm>
          <a:off x="914400" y="5676900"/>
          <a:ext cx="2631758" cy="857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680" imgH="406080" progId="Equation.DSMT4">
                  <p:embed/>
                </p:oleObj>
              </mc:Choice>
              <mc:Fallback>
                <p:oleObj name="Equation" r:id="rId4" imgW="128268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4400" y="5676900"/>
                        <a:ext cx="2631758" cy="857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014685"/>
              </p:ext>
            </p:extLst>
          </p:nvPr>
        </p:nvGraphicFramePr>
        <p:xfrm>
          <a:off x="4495800" y="5676900"/>
          <a:ext cx="2819400" cy="859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406080" progId="Equation.DSMT4">
                  <p:embed/>
                </p:oleObj>
              </mc:Choice>
              <mc:Fallback>
                <p:oleObj name="Equation" r:id="rId6" imgW="13334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5800" y="5676900"/>
                        <a:ext cx="2819400" cy="859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0477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495300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21458" y="495300"/>
                <a:ext cx="14075942" cy="21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;     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4000" b="1" kern="100" dirty="0">
                  <a:solidFill>
                    <a:srgbClr val="3333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58" y="495300"/>
                <a:ext cx="14075942" cy="2144177"/>
              </a:xfrm>
              <a:prstGeom prst="rect">
                <a:avLst/>
              </a:prstGeom>
              <a:blipFill>
                <a:blip r:embed="rId3"/>
                <a:stretch>
                  <a:fillRect l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43840" y="2616756"/>
            <a:ext cx="2351174" cy="1289304"/>
            <a:chOff x="8318731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640080" y="3898440"/>
            <a:ext cx="539538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Ta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3x(x+7)= 0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E59C1-920E-3B6A-2816-1159FA411324}"/>
              </a:ext>
            </a:extLst>
          </p:cNvPr>
          <p:cNvSpPr txBox="1"/>
          <p:nvPr/>
        </p:nvSpPr>
        <p:spPr>
          <a:xfrm>
            <a:off x="2893926" y="4905488"/>
            <a:ext cx="486198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3x= 0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x+7= 0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3A48F-8F02-12F2-E01B-C4EFBEAEBA47}"/>
              </a:ext>
            </a:extLst>
          </p:cNvPr>
          <p:cNvSpPr txBox="1"/>
          <p:nvPr/>
        </p:nvSpPr>
        <p:spPr>
          <a:xfrm>
            <a:off x="2871066" y="5996770"/>
            <a:ext cx="409998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x= -7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609600" y="7066185"/>
            <a:ext cx="738207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x= </a:t>
            </a:r>
            <a:r>
              <a:rPr lang="en-US" sz="4000" b="1" kern="1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; 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x= -7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10621480" y="3898440"/>
            <a:ext cx="682832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Ta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(x-5)(2x-4)= 0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E59C1-920E-3B6A-2816-1159FA411324}"/>
              </a:ext>
            </a:extLst>
          </p:cNvPr>
          <p:cNvSpPr txBox="1"/>
          <p:nvPr/>
        </p:nvSpPr>
        <p:spPr>
          <a:xfrm>
            <a:off x="12877800" y="5011417"/>
            <a:ext cx="486198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x-5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0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2x-4= 0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3A48F-8F02-12F2-E01B-C4EFBEAEBA47}"/>
              </a:ext>
            </a:extLst>
          </p:cNvPr>
          <p:cNvSpPr txBox="1"/>
          <p:nvPr/>
        </p:nvSpPr>
        <p:spPr>
          <a:xfrm>
            <a:off x="12877800" y="6118807"/>
            <a:ext cx="409998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5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x= 2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10591000" y="7066185"/>
            <a:ext cx="738207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x= </a:t>
            </a:r>
            <a:r>
              <a:rPr lang="en-US" sz="4000" b="1" kern="1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; 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x= 2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096000" y="555129"/>
            <a:ext cx="5040303" cy="12718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ý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4800" b="1" dirty="0">
              <a:solidFill>
                <a:srgbClr val="FFFF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400" y="2645623"/>
            <a:ext cx="16428855" cy="368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2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90099" y="177505"/>
            <a:ext cx="3837002" cy="96824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lang="en-US" sz="44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lang="en-US" sz="44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44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72000" y="83513"/>
                <a:ext cx="12866184" cy="2386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400" b="1" kern="10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tích</a:t>
                </a:r>
              </a:p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sSup>
                        <m:sSup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;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sSup>
                        <m:sSup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83513"/>
                <a:ext cx="12866184" cy="2386807"/>
              </a:xfrm>
              <a:prstGeom prst="rect">
                <a:avLst/>
              </a:prstGeom>
              <a:blipFill>
                <a:blip r:embed="rId3"/>
                <a:stretch>
                  <a:fillRect l="-1895" t="-5115" r="-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3761" y="8343900"/>
            <a:ext cx="1904238" cy="1943100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157426" y="2680632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902630" y="3625690"/>
                <a:ext cx="5395384" cy="4216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000" b="1" kern="10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kern="100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kern="100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 kern="100">
                    <a:solidFill>
                      <a:srgbClr val="0070C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kern="10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000" b="1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kern="1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30" y="3625690"/>
                <a:ext cx="5395384" cy="4216924"/>
              </a:xfrm>
              <a:prstGeom prst="rect">
                <a:avLst/>
              </a:prstGeom>
              <a:blipFill>
                <a:blip r:embed="rId8"/>
                <a:stretch>
                  <a:fillRect l="-3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962352" y="7447915"/>
            <a:ext cx="73820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9336993" y="3577073"/>
            <a:ext cx="682832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Ta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9336993" y="7800238"/>
            <a:ext cx="73820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780681"/>
              </p:ext>
            </p:extLst>
          </p:nvPr>
        </p:nvGraphicFramePr>
        <p:xfrm>
          <a:off x="3906838" y="8566150"/>
          <a:ext cx="32289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60160" imgH="304560" progId="Equation.DSMT4">
                  <p:embed/>
                </p:oleObj>
              </mc:Choice>
              <mc:Fallback>
                <p:oleObj name="Equation" r:id="rId9" imgW="14601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06838" y="8566150"/>
                        <a:ext cx="3228975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324812"/>
              </p:ext>
            </p:extLst>
          </p:nvPr>
        </p:nvGraphicFramePr>
        <p:xfrm>
          <a:off x="12163425" y="8658225"/>
          <a:ext cx="2944813" cy="120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701720" imgH="698400" progId="Equation.DSMT4">
                  <p:embed/>
                </p:oleObj>
              </mc:Choice>
              <mc:Fallback>
                <p:oleObj name="Equation" r:id="rId11" imgW="170172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163425" y="8658225"/>
                        <a:ext cx="2944813" cy="1208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489AA6-F2D8-F035-6C5F-885D3C9D54D7}"/>
                  </a:ext>
                </a:extLst>
              </p:cNvPr>
              <p:cNvSpPr txBox="1"/>
              <p:nvPr/>
            </p:nvSpPr>
            <p:spPr>
              <a:xfrm>
                <a:off x="9099755" y="3756502"/>
                <a:ext cx="9468464" cy="477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𝟒</m:t>
                      </m:r>
                      <m:sSup>
                        <m:sSupPr>
                          <m:ctrlP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4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kern="100">
                  <a:solidFill>
                    <a:schemeClr val="accent4">
                      <a:lumMod val="75000"/>
                    </a:schemeClr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4400" b="1">
                    <a:solidFill>
                      <a:schemeClr val="accent4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d>
                      <m:dPr>
                        <m:ctrlP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4400" b="1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d>
                        <m:dPr>
                          <m:ctrlP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𝒉𝒐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ặ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𝒉𝒐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ặ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400" b="1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4400" b="1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endParaRPr lang="en-US" sz="4400" b="1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489AA6-F2D8-F035-6C5F-885D3C9D5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755" y="3756502"/>
                <a:ext cx="9468464" cy="47746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20" grpId="0"/>
      <p:bldP spid="23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157426" y="2680632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942314" y="3991165"/>
                <a:ext cx="7911294" cy="40551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000" b="1" kern="10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có:</a:t>
                </a:r>
                <a:r>
                  <a:rPr lang="en-US" sz="4000" b="1" kern="100">
                    <a:solidFill>
                      <a:srgbClr val="0070C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kern="10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e>
                    </m:d>
                    <m:d>
                      <m:d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kern="100" dirty="0">
                  <a:solidFill>
                    <a:schemeClr val="accent4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314" y="3991165"/>
                <a:ext cx="7911294" cy="4055149"/>
              </a:xfrm>
              <a:prstGeom prst="rect">
                <a:avLst/>
              </a:prstGeom>
              <a:blipFill>
                <a:blip r:embed="rId5"/>
                <a:stretch>
                  <a:fillRect l="-2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1066638" y="7819800"/>
            <a:ext cx="738207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9601200" y="2984949"/>
                <a:ext cx="8296791" cy="5331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kern="1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b="1" kern="1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Ta </a:t>
                </a:r>
                <a:r>
                  <a:rPr lang="en-US" sz="4000" b="1" kern="100" dirty="0" err="1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kern="100" dirty="0">
                    <a:solidFill>
                      <a:schemeClr val="accent4">
                        <a:lumMod val="75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 kern="100">
                    <a:solidFill>
                      <a:schemeClr val="accent4">
                        <a:lumMod val="75000"/>
                      </a:schemeClr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e>
                    </m:d>
                    <m:d>
                      <m:d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b="1" i="1" kern="10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kern="10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kern="10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b="1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sz="4000" b="1" i="1" kern="10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b="1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kern="10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000" b="1" i="1" kern="10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kern="100" dirty="0">
                  <a:solidFill>
                    <a:schemeClr val="accent4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2984949"/>
                <a:ext cx="8296791" cy="5331011"/>
              </a:xfrm>
              <a:prstGeom prst="rect">
                <a:avLst/>
              </a:prstGeom>
              <a:blipFill>
                <a:blip r:embed="rId6"/>
                <a:stretch>
                  <a:fillRect l="-2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9767709" y="7767808"/>
            <a:ext cx="738207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322;p15"/>
          <p:cNvSpPr/>
          <p:nvPr/>
        </p:nvSpPr>
        <p:spPr>
          <a:xfrm>
            <a:off x="157426" y="9570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619834" y="-31283"/>
                <a:ext cx="12890296" cy="3595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400" b="1" kern="10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</m:d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e>
                      </m:d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;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e>
                      </m:d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400" b="1" i="1" kern="1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400" b="1" i="1" kern="1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4400" b="1" i="1" kern="10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den>
                          </m:f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834" y="-31283"/>
                <a:ext cx="12890296" cy="3595280"/>
              </a:xfrm>
              <a:prstGeom prst="rect">
                <a:avLst/>
              </a:prstGeom>
              <a:blipFill>
                <a:blip r:embed="rId7"/>
                <a:stretch>
                  <a:fillRect l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472837"/>
              </p:ext>
            </p:extLst>
          </p:nvPr>
        </p:nvGraphicFramePr>
        <p:xfrm>
          <a:off x="4122738" y="8612188"/>
          <a:ext cx="3022600" cy="1306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12800" imgH="698400" progId="Equation.DSMT4">
                  <p:embed/>
                </p:oleObj>
              </mc:Choice>
              <mc:Fallback>
                <p:oleObj name="Equation" r:id="rId8" imgW="16128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22738" y="8612188"/>
                        <a:ext cx="3022600" cy="1306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177293"/>
              </p:ext>
            </p:extLst>
          </p:nvPr>
        </p:nvGraphicFramePr>
        <p:xfrm>
          <a:off x="12969875" y="8697913"/>
          <a:ext cx="2779713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14320" imgH="698400" progId="Equation.DSMT4">
                  <p:embed/>
                </p:oleObj>
              </mc:Choice>
              <mc:Fallback>
                <p:oleObj name="Equation" r:id="rId10" imgW="171432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969875" y="8697913"/>
                        <a:ext cx="2779713" cy="1133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829617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94AFF3D4-8BDA-2070-F877-775284D567CD}"/>
              </a:ext>
            </a:extLst>
          </p:cNvPr>
          <p:cNvGrpSpPr/>
          <p:nvPr/>
        </p:nvGrpSpPr>
        <p:grpSpPr>
          <a:xfrm flipH="1">
            <a:off x="0" y="2469930"/>
            <a:ext cx="2351174" cy="1289304"/>
            <a:chOff x="8318731" y="804641"/>
            <a:chExt cx="2022200" cy="1289304"/>
          </a:xfrm>
        </p:grpSpPr>
        <p:pic>
          <p:nvPicPr>
            <p:cNvPr id="6" name="Google Shape;306;p14">
              <a:extLst>
                <a:ext uri="{FF2B5EF4-FFF2-40B4-BE49-F238E27FC236}">
                  <a16:creationId xmlns:a16="http://schemas.microsoft.com/office/drawing/2014/main" id="{E8E49C33-3410-DE4B-6009-3D7FDFBFDEE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45530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307;p14">
              <a:extLst>
                <a:ext uri="{FF2B5EF4-FFF2-40B4-BE49-F238E27FC236}">
                  <a16:creationId xmlns:a16="http://schemas.microsoft.com/office/drawing/2014/main" id="{0E397F1B-48B1-FA16-A8D8-89E409261630}"/>
                </a:ext>
              </a:extLst>
            </p:cNvPr>
            <p:cNvSpPr txBox="1"/>
            <p:nvPr/>
          </p:nvSpPr>
          <p:spPr>
            <a:xfrm>
              <a:off x="8318731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50248" y="3469153"/>
                <a:ext cx="9122352" cy="50810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000" b="1" kern="10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b="1" kern="100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kern="100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 kern="100">
                    <a:solidFill>
                      <a:srgbClr val="7030A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𝟓</m:t>
                    </m:r>
                    <m:d>
                      <m:dPr>
                        <m:ctrlP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  </m:t>
                      </m:r>
                      <m:f>
                        <m:f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kern="1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48" y="3469153"/>
                <a:ext cx="9122352" cy="5081071"/>
              </a:xfrm>
              <a:prstGeom prst="rect">
                <a:avLst/>
              </a:prstGeom>
              <a:blipFill>
                <a:blip r:embed="rId5"/>
                <a:stretch>
                  <a:fillRect l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250248" y="8023836"/>
            <a:ext cx="738207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9655935" y="2858622"/>
                <a:ext cx="8115603" cy="6046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kern="100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b="1" kern="100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Ta </a:t>
                </a:r>
                <a:r>
                  <a:rPr lang="en-US" sz="4000" b="1" kern="100" dirty="0" err="1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kern="100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 kern="100">
                    <a:solidFill>
                      <a:srgbClr val="7030A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000" b="1" i="1" kern="1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d>
                        <m:dPr>
                          <m:ctrlP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i="1" kern="100">
                  <a:solidFill>
                    <a:srgbClr val="7030A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  </m:t>
                      </m:r>
                      <m:f>
                        <m:fPr>
                          <m:ctrlPr>
                            <a:rPr lang="en-US" sz="4000" b="1" i="1" kern="1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b="1" i="1" kern="1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kern="1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𝒉𝒐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ặ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b="1" i="1" kern="10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4000" b="1" kern="100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5935" y="2858622"/>
                <a:ext cx="8115603" cy="6046142"/>
              </a:xfrm>
              <a:prstGeom prst="rect">
                <a:avLst/>
              </a:prstGeom>
              <a:blipFill>
                <a:blip r:embed="rId6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CE50992-E69A-50B8-BA7B-8866351EE6AA}"/>
              </a:ext>
            </a:extLst>
          </p:cNvPr>
          <p:cNvSpPr txBox="1"/>
          <p:nvPr/>
        </p:nvSpPr>
        <p:spPr>
          <a:xfrm>
            <a:off x="9715197" y="8167722"/>
            <a:ext cx="7382072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kern="1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en-US" sz="4000" b="1" kern="10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kern="1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ơng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kern="1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322;p15"/>
          <p:cNvSpPr/>
          <p:nvPr/>
        </p:nvSpPr>
        <p:spPr>
          <a:xfrm>
            <a:off x="21350" y="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514163" y="862074"/>
                <a:ext cx="18063167" cy="2328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b="1" kern="10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400" b="1" kern="1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0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400" b="1" kern="100">
                    <a:solidFill>
                      <a:srgbClr val="0070C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𝟓</m:t>
                      </m:r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e>
                      </m:d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;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 kern="1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m:oMathPara>
                </a14:m>
                <a:endParaRPr lang="en-US" sz="4400" b="1" kern="1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63" y="862074"/>
                <a:ext cx="18063167" cy="2328843"/>
              </a:xfrm>
              <a:prstGeom prst="rect">
                <a:avLst/>
              </a:prstGeom>
              <a:blipFill>
                <a:blip r:embed="rId7"/>
                <a:stretch>
                  <a:fillRect l="-1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891576"/>
              </p:ext>
            </p:extLst>
          </p:nvPr>
        </p:nvGraphicFramePr>
        <p:xfrm>
          <a:off x="2971800" y="8828460"/>
          <a:ext cx="3086705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698400" progId="Equation.DSMT4">
                  <p:embed/>
                </p:oleObj>
              </mc:Choice>
              <mc:Fallback>
                <p:oleObj name="Equation" r:id="rId8" imgW="16380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71800" y="8828460"/>
                        <a:ext cx="3086705" cy="131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661159"/>
              </p:ext>
            </p:extLst>
          </p:nvPr>
        </p:nvGraphicFramePr>
        <p:xfrm>
          <a:off x="12547527" y="8904764"/>
          <a:ext cx="3305509" cy="142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25400" imgH="698400" progId="Equation.DSMT4">
                  <p:embed/>
                </p:oleObj>
              </mc:Choice>
              <mc:Fallback>
                <p:oleObj name="Equation" r:id="rId10" imgW="16254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547527" y="8904764"/>
                        <a:ext cx="3305509" cy="1420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308222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89056" y="2739087"/>
                <a:ext cx="14046344" cy="2926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Độ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h (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mét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bóng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gôn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đánh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bởi</a:t>
                </a:r>
                <a:r>
                  <a:rPr lang="en-US" sz="6000" b="1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0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thức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.(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US" sz="6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60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056" y="2739087"/>
                <a:ext cx="14046344" cy="2926256"/>
              </a:xfrm>
              <a:prstGeom prst="rect">
                <a:avLst/>
              </a:prstGeom>
              <a:blipFill>
                <a:blip r:embed="rId3"/>
                <a:stretch>
                  <a:fillRect l="-2603" t="-6250" r="-2603" b="-1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574B8-AAC3-B571-E84F-FCE62DFEBC91}"/>
              </a:ext>
            </a:extLst>
          </p:cNvPr>
          <p:cNvSpPr txBox="1"/>
          <p:nvPr/>
        </p:nvSpPr>
        <p:spPr>
          <a:xfrm>
            <a:off x="2512090" y="5829300"/>
            <a:ext cx="12700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thể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tính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thời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gian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bay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của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quả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bóng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từ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khi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đến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khi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chạm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đất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không</a:t>
            </a:r>
            <a:r>
              <a:rPr lang="en-US" sz="6000" dirty="0">
                <a:solidFill>
                  <a:srgbClr val="FF00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05806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2998" y="1714500"/>
            <a:ext cx="16121504" cy="2743200"/>
            <a:chOff x="2193757" y="2917658"/>
            <a:chExt cx="1333500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193757" y="2931165"/>
              <a:ext cx="1333499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PHƯƠNG</a:t>
              </a:r>
              <a:r>
                <a:rPr kumimoji="0" lang="nl-NL" sz="5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TRÌNH CHỨA ẨN Ở MẪU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4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 VỀ PHƯƠNG TRÌNH BẬC NHẤT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533400" y="779828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2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533400" y="2016143"/>
            <a:ext cx="15849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(2)?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x=2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(2)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x=2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(1)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kern="1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446256"/>
              </p:ext>
            </p:extLst>
          </p:nvPr>
        </p:nvGraphicFramePr>
        <p:xfrm>
          <a:off x="6019800" y="1727576"/>
          <a:ext cx="8993188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89040" imgH="419040" progId="Equation.DSMT4">
                  <p:embed/>
                </p:oleObj>
              </mc:Choice>
              <mc:Fallback>
                <p:oleObj name="Equation" r:id="rId5" imgW="2489040" imgH="419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19800" y="1727576"/>
                        <a:ext cx="8993188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3EDA1A2-609F-8BCB-0460-0D9CCF2B1A3B}"/>
              </a:ext>
            </a:extLst>
          </p:cNvPr>
          <p:cNvSpPr txBox="1"/>
          <p:nvPr/>
        </p:nvSpPr>
        <p:spPr>
          <a:xfrm>
            <a:off x="10561433" y="2099299"/>
            <a:ext cx="1688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và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4F83F-5E41-C7B7-62A7-640148B3AB15}"/>
              </a:ext>
            </a:extLst>
          </p:cNvPr>
          <p:cNvSpPr txBox="1"/>
          <p:nvPr/>
        </p:nvSpPr>
        <p:spPr>
          <a:xfrm>
            <a:off x="14672980" y="2098070"/>
            <a:ext cx="10250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6638801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533400" y="23494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2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413488" y="1315117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659470" y="2233846"/>
            <a:ext cx="16333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HĐKP 2,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(1)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(1)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005965"/>
              </p:ext>
            </p:extLst>
          </p:nvPr>
        </p:nvGraphicFramePr>
        <p:xfrm>
          <a:off x="907552" y="2917386"/>
          <a:ext cx="1177953" cy="149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0120" imgH="419040" progId="Equation.DSMT4">
                  <p:embed/>
                </p:oleObj>
              </mc:Choice>
              <mc:Fallback>
                <p:oleObj name="Equation" r:id="rId5" imgW="330120" imgH="4190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7552" y="2917386"/>
                        <a:ext cx="1177953" cy="1495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659470" y="4724652"/>
            <a:ext cx="170951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. Ta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(1).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904397"/>
              </p:ext>
            </p:extLst>
          </p:nvPr>
        </p:nvGraphicFramePr>
        <p:xfrm>
          <a:off x="8241835" y="4402996"/>
          <a:ext cx="1168400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68301" imgH="1485768" progId="Equation.DSMT4">
                  <p:embed/>
                </p:oleObj>
              </mc:Choice>
              <mc:Fallback>
                <p:oleObj name="Equation" r:id="rId7" imgW="1168301" imgH="148576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41835" y="4402996"/>
                        <a:ext cx="1168400" cy="148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558087"/>
              </p:ext>
            </p:extLst>
          </p:nvPr>
        </p:nvGraphicFramePr>
        <p:xfrm>
          <a:off x="10058400" y="4989298"/>
          <a:ext cx="41910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57120" imgH="203040" progId="Equation.DSMT4">
                  <p:embed/>
                </p:oleObj>
              </mc:Choice>
              <mc:Fallback>
                <p:oleObj name="Equation" r:id="rId9" imgW="1257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058400" y="4989298"/>
                        <a:ext cx="4191000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127992"/>
              </p:ext>
            </p:extLst>
          </p:nvPr>
        </p:nvGraphicFramePr>
        <p:xfrm>
          <a:off x="690274" y="5914468"/>
          <a:ext cx="4184650" cy="74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84736" imgH="698485" progId="Equation.DSMT4">
                  <p:embed/>
                </p:oleObj>
              </mc:Choice>
              <mc:Fallback>
                <p:oleObj name="Equation" r:id="rId11" imgW="4184736" imgH="6984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0274" y="5914468"/>
                        <a:ext cx="4184650" cy="749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4703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7000" b="1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161145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15000" y="411957"/>
            <a:ext cx="6067046" cy="2038346"/>
            <a:chOff x="6858000" y="38100"/>
            <a:chExt cx="5181600" cy="2038346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1785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8E4B0-075C-F0A3-5733-0CB20C664DF3}"/>
              </a:ext>
            </a:extLst>
          </p:cNvPr>
          <p:cNvSpPr txBox="1"/>
          <p:nvPr/>
        </p:nvSpPr>
        <p:spPr>
          <a:xfrm>
            <a:off x="774451" y="2806146"/>
            <a:ext cx="16801971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ẩn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chứa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834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019800" y="237157"/>
            <a:ext cx="5040303" cy="12718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4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xét</a:t>
            </a:r>
            <a:endParaRPr sz="4800" b="1" dirty="0">
              <a:solidFill>
                <a:srgbClr val="FFFF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7051" y="1943100"/>
            <a:ext cx="15925800" cy="611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>
              <a:spcAft>
                <a:spcPts val="800"/>
              </a:spcAft>
              <a:buAutoNum type="alphaLcParenR"/>
            </a:pP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marL="914400" indent="-914400" algn="just">
              <a:spcAft>
                <a:spcPts val="800"/>
              </a:spcAft>
              <a:buAutoNum type="alphaLcParenR"/>
            </a:pPr>
            <a:endParaRPr lang="en-US" sz="5400" b="1" kern="1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just">
              <a:spcAft>
                <a:spcPts val="800"/>
              </a:spcAft>
              <a:buAutoNum type="alphaLcParenR"/>
            </a:pP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endParaRPr lang="en-US" sz="54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67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55172" y="3867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443604" y="3467750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483132" y="386705"/>
            <a:ext cx="14007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799070"/>
              </p:ext>
            </p:extLst>
          </p:nvPr>
        </p:nvGraphicFramePr>
        <p:xfrm>
          <a:off x="2333623" y="1932280"/>
          <a:ext cx="13620750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410400" imgH="1282680" progId="Equation.DSMT4">
                  <p:embed/>
                </p:oleObj>
              </mc:Choice>
              <mc:Fallback>
                <p:oleObj name="Equation" r:id="rId4" imgW="9410400" imgH="1282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3623" y="1932280"/>
                        <a:ext cx="13620750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78032" y="5175833"/>
            <a:ext cx="16420682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386430"/>
              </p:ext>
            </p:extLst>
          </p:nvPr>
        </p:nvGraphicFramePr>
        <p:xfrm>
          <a:off x="10134600" y="5444884"/>
          <a:ext cx="3871335" cy="636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33440" imgH="203040" progId="Equation.DSMT4">
                  <p:embed/>
                </p:oleObj>
              </mc:Choice>
              <mc:Fallback>
                <p:oleObj name="Equation" r:id="rId6" imgW="1333440" imgH="203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34600" y="5444884"/>
                        <a:ext cx="3871335" cy="636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730633" y="6067776"/>
            <a:ext cx="16420682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Ta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339376"/>
              </p:ext>
            </p:extLst>
          </p:nvPr>
        </p:nvGraphicFramePr>
        <p:xfrm>
          <a:off x="2743200" y="6336487"/>
          <a:ext cx="2000250" cy="528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177480" progId="Equation.DSMT4">
                  <p:embed/>
                </p:oleObj>
              </mc:Choice>
              <mc:Fallback>
                <p:oleObj name="Equation" r:id="rId8" imgW="6728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43200" y="6336487"/>
                        <a:ext cx="2000250" cy="528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721410"/>
              </p:ext>
            </p:extLst>
          </p:nvPr>
        </p:nvGraphicFramePr>
        <p:xfrm>
          <a:off x="5703795" y="5944801"/>
          <a:ext cx="1272088" cy="119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4240" imgH="419040" progId="Equation.DSMT4">
                  <p:embed/>
                </p:oleObj>
              </mc:Choice>
              <mc:Fallback>
                <p:oleObj name="Equation" r:id="rId10" imgW="4442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03795" y="5944801"/>
                        <a:ext cx="1272088" cy="1199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280498"/>
              </p:ext>
            </p:extLst>
          </p:nvPr>
        </p:nvGraphicFramePr>
        <p:xfrm>
          <a:off x="7621846" y="6336487"/>
          <a:ext cx="1825462" cy="59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45760" imgH="177480" progId="Equation.DSMT4">
                  <p:embed/>
                </p:oleObj>
              </mc:Choice>
              <mc:Fallback>
                <p:oleObj name="Equation" r:id="rId12" imgW="5457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1846" y="6336487"/>
                        <a:ext cx="1825462" cy="592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5262424"/>
              </p:ext>
            </p:extLst>
          </p:nvPr>
        </p:nvGraphicFramePr>
        <p:xfrm>
          <a:off x="10392911" y="6349939"/>
          <a:ext cx="869950" cy="514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68280" imgH="164880" progId="Equation.DSMT4">
                  <p:embed/>
                </p:oleObj>
              </mc:Choice>
              <mc:Fallback>
                <p:oleObj name="Equation" r:id="rId14" imgW="368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392911" y="6349939"/>
                        <a:ext cx="869950" cy="514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5248156"/>
              </p:ext>
            </p:extLst>
          </p:nvPr>
        </p:nvGraphicFramePr>
        <p:xfrm>
          <a:off x="10392911" y="7037115"/>
          <a:ext cx="1073314" cy="1011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44240" imgH="419040" progId="Equation.DSMT4">
                  <p:embed/>
                </p:oleObj>
              </mc:Choice>
              <mc:Fallback>
                <p:oleObj name="Equation" r:id="rId16" imgW="4442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392911" y="7037115"/>
                        <a:ext cx="1073314" cy="10119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972507"/>
              </p:ext>
            </p:extLst>
          </p:nvPr>
        </p:nvGraphicFramePr>
        <p:xfrm>
          <a:off x="12166394" y="7349045"/>
          <a:ext cx="1036341" cy="453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06080" imgH="177480" progId="Equation.DSMT4">
                  <p:embed/>
                </p:oleObj>
              </mc:Choice>
              <mc:Fallback>
                <p:oleObj name="Equation" r:id="rId18" imgW="406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166394" y="7349045"/>
                        <a:ext cx="1036341" cy="453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05;p14"/>
          <p:cNvGrpSpPr/>
          <p:nvPr/>
        </p:nvGrpSpPr>
        <p:grpSpPr>
          <a:xfrm flipH="1">
            <a:off x="455168" y="4027911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3" name="Google Shape;322;p15"/>
          <p:cNvSpPr/>
          <p:nvPr/>
        </p:nvSpPr>
        <p:spPr>
          <a:xfrm>
            <a:off x="518223" y="578848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3: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53049">
            <a:off x="16184914" y="7566604"/>
            <a:ext cx="3523124" cy="3307523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05860" flipV="1">
            <a:off x="16911766" y="1860589"/>
            <a:ext cx="1286626" cy="1343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9367" y="594942"/>
            <a:ext cx="14007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6AB623F-DF10-8414-4D23-DA8B4A2E2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74335"/>
              </p:ext>
            </p:extLst>
          </p:nvPr>
        </p:nvGraphicFramePr>
        <p:xfrm>
          <a:off x="1304925" y="2011363"/>
          <a:ext cx="14668500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34360" imgH="1282680" progId="Equation.DSMT4">
                  <p:embed/>
                </p:oleObj>
              </mc:Choice>
              <mc:Fallback>
                <p:oleObj name="Equation" r:id="rId5" imgW="10134360" imgH="12826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6AB623F-DF10-8414-4D23-DA8B4A2E2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4925" y="2011363"/>
                        <a:ext cx="14668500" cy="166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649CF4-5A59-9398-F5F3-7F432EBFC97D}"/>
                  </a:ext>
                </a:extLst>
              </p:cNvPr>
              <p:cNvSpPr txBox="1"/>
              <p:nvPr/>
            </p:nvSpPr>
            <p:spPr>
              <a:xfrm>
                <a:off x="497619" y="5398391"/>
                <a:ext cx="1584954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buAutoNum type="alphaLcParenR"/>
                </a:pPr>
                <a:r>
                  <a:rPr lang="en-US" sz="44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𝒌𝒉𝒊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𝒌𝒉𝒊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𝒖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𝒌𝒊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đị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𝒑𝒉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𝒏𝒈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𝒕𝒓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𝒍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𝒗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649CF4-5A59-9398-F5F3-7F432EBFC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19" y="5398391"/>
                <a:ext cx="15849549" cy="1446550"/>
              </a:xfrm>
              <a:prstGeom prst="rect">
                <a:avLst/>
              </a:prstGeom>
              <a:blipFill>
                <a:blip r:embed="rId7"/>
                <a:stretch>
                  <a:fillRect l="-1423" t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62AF1A-3D05-4C42-1A90-589931FA7168}"/>
                  </a:ext>
                </a:extLst>
              </p:cNvPr>
              <p:cNvSpPr txBox="1"/>
              <p:nvPr/>
            </p:nvSpPr>
            <p:spPr>
              <a:xfrm>
                <a:off x="518223" y="6985000"/>
                <a:ext cx="15849549" cy="2342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Ta có: 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𝒌𝒉𝒊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44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kern="1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𝒌𝒉𝒊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≠−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𝒖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𝒌𝒊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đị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𝒑𝒉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𝒏𝒈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𝒕𝒓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𝒍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f>
                        <m:fPr>
                          <m:ctrlPr>
                            <a:rPr lang="en-US" sz="4400" b="1" i="1" kern="1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kern="1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kern="1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𝒗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F62AF1A-3D05-4C42-1A90-589931FA7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23" y="6985000"/>
                <a:ext cx="15849549" cy="2342436"/>
              </a:xfrm>
              <a:prstGeom prst="rect">
                <a:avLst/>
              </a:prstGeom>
              <a:blipFill>
                <a:blip r:embed="rId8"/>
                <a:stretch>
                  <a:fillRect l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49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304800" y="46409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3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3048000" y="38422"/>
            <a:ext cx="14722312" cy="1013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 algn="just">
              <a:lnSpc>
                <a:spcPct val="150000"/>
              </a:lnSpc>
              <a:spcAft>
                <a:spcPts val="800"/>
              </a:spcAft>
              <a:buAutoNum type="alphaLcParenR"/>
            </a:pP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n-US" sz="4000" b="1" kern="10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en-US" sz="4000" b="1" kern="100" dirty="0">
              <a:solidFill>
                <a:srgbClr val="3333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x= -4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kern="1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24770"/>
              </p:ext>
            </p:extLst>
          </p:nvPr>
        </p:nvGraphicFramePr>
        <p:xfrm>
          <a:off x="7924800" y="-201828"/>
          <a:ext cx="3670300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5920" imgH="419040" progId="Equation.DSMT4">
                  <p:embed/>
                </p:oleObj>
              </mc:Choice>
              <mc:Fallback>
                <p:oleObj name="Equation" r:id="rId5" imgW="1015920" imgH="419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24800" y="-201828"/>
                        <a:ext cx="3670300" cy="1512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725920"/>
              </p:ext>
            </p:extLst>
          </p:nvPr>
        </p:nvGraphicFramePr>
        <p:xfrm>
          <a:off x="9525000" y="2019300"/>
          <a:ext cx="5229225" cy="588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11280" imgH="1701720" progId="Equation.DSMT4">
                  <p:embed/>
                </p:oleObj>
              </mc:Choice>
              <mc:Fallback>
                <p:oleObj name="Equation" r:id="rId7" imgW="1511280" imgH="1701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525000" y="2019300"/>
                        <a:ext cx="5229225" cy="588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E1593C-BE63-C794-431B-5B3C0A7BEA37}"/>
                  </a:ext>
                </a:extLst>
              </p:cNvPr>
              <p:cNvSpPr txBox="1"/>
              <p:nvPr/>
            </p:nvSpPr>
            <p:spPr>
              <a:xfrm>
                <a:off x="7924800" y="4763067"/>
                <a:ext cx="9298858" cy="1502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400" b="1" i="1" kern="10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)(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400" b="1" i="1" kern="10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E1593C-BE63-C794-431B-5B3C0A7BE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4763067"/>
                <a:ext cx="9298858" cy="15021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27906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03863" y="197953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188619" y="234730"/>
              <a:ext cx="4809163" cy="9386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38E4B0-075C-F0A3-5733-0CB20C664DF3}"/>
              </a:ext>
            </a:extLst>
          </p:cNvPr>
          <p:cNvSpPr txBox="1"/>
          <p:nvPr/>
        </p:nvSpPr>
        <p:spPr>
          <a:xfrm>
            <a:off x="693678" y="1532147"/>
            <a:ext cx="16801971" cy="881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vế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khử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5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4: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3,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thoả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mãn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54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670560" y="8763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98520" y="876300"/>
            <a:ext cx="14007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57176"/>
              </p:ext>
            </p:extLst>
          </p:nvPr>
        </p:nvGraphicFramePr>
        <p:xfrm>
          <a:off x="5202238" y="1692275"/>
          <a:ext cx="8356600" cy="361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79560" imgH="812520" progId="Equation.DSMT4">
                  <p:embed/>
                </p:oleObj>
              </mc:Choice>
              <mc:Fallback>
                <p:oleObj name="Equation" r:id="rId2" imgW="1879560" imgH="8125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02238" y="1692275"/>
                        <a:ext cx="8356600" cy="3616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CA5F54-B740-9428-CBE1-04040E2297C2}"/>
                  </a:ext>
                </a:extLst>
              </p:cNvPr>
              <p:cNvSpPr txBox="1"/>
              <p:nvPr/>
            </p:nvSpPr>
            <p:spPr>
              <a:xfrm>
                <a:off x="10134600" y="4659760"/>
                <a:ext cx="374936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CA5F54-B740-9428-CBE1-04040E229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4659760"/>
                <a:ext cx="3749360" cy="6771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8898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55172" y="3867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55172" y="1943842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483132" y="386705"/>
            <a:ext cx="14007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3844624" y="1561076"/>
                <a:ext cx="10389569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624" y="1561076"/>
                <a:ext cx="10389569" cy="905056"/>
              </a:xfrm>
              <a:prstGeom prst="rect">
                <a:avLst/>
              </a:prstGeom>
              <a:blipFill>
                <a:blip r:embed="rId3"/>
                <a:stretch>
                  <a:fillRect l="-2113" b="-28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402592"/>
              </p:ext>
            </p:extLst>
          </p:nvPr>
        </p:nvGraphicFramePr>
        <p:xfrm>
          <a:off x="9864425" y="170888"/>
          <a:ext cx="431165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93760" imgH="419040" progId="Equation.DSMT4">
                  <p:embed/>
                </p:oleObj>
              </mc:Choice>
              <mc:Fallback>
                <p:oleObj name="Equation" r:id="rId4" imgW="1193760" imgH="419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64425" y="170888"/>
                        <a:ext cx="4311650" cy="151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3970087" y="8961849"/>
            <a:ext cx="1020598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807238"/>
              </p:ext>
            </p:extLst>
          </p:nvPr>
        </p:nvGraphicFramePr>
        <p:xfrm>
          <a:off x="12913047" y="8748447"/>
          <a:ext cx="1608137" cy="147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57200" imgH="419040" progId="Equation.DSMT4">
                  <p:embed/>
                </p:oleObj>
              </mc:Choice>
              <mc:Fallback>
                <p:oleObj name="Equation" r:id="rId6" imgW="4572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13047" y="8748447"/>
                        <a:ext cx="1608137" cy="1474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43C11E-300F-9E65-5AFA-F48FE5E63FF8}"/>
                  </a:ext>
                </a:extLst>
              </p:cNvPr>
              <p:cNvSpPr txBox="1"/>
              <p:nvPr/>
            </p:nvSpPr>
            <p:spPr>
              <a:xfrm>
                <a:off x="2971800" y="2727888"/>
                <a:ext cx="10229082" cy="6020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𝑻𝒂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ó: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d>
                            <m:d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</m:num>
                        <m:den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d>
                        <m:d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</m:oMath>
                  </m:oMathPara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i="1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đ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𝒌𝒊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đị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43C11E-300F-9E65-5AFA-F48FE5E63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727888"/>
                <a:ext cx="10229082" cy="602055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9390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55172" y="38670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755172" y="2220534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483132" y="386705"/>
            <a:ext cx="140079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kern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3382464" y="2019450"/>
                <a:ext cx="9723935" cy="916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Điều kiện xác định:</a:t>
                </a:r>
                <a:r>
                  <a:rPr lang="en-US" sz="4000" b="1">
                    <a:solidFill>
                      <a:srgbClr val="7030A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464" y="2019450"/>
                <a:ext cx="9723935" cy="916982"/>
              </a:xfrm>
              <a:prstGeom prst="rect">
                <a:avLst/>
              </a:prstGeom>
              <a:blipFill>
                <a:blip r:embed="rId3"/>
                <a:stretch>
                  <a:fillRect l="-2257" b="-26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385858"/>
              </p:ext>
            </p:extLst>
          </p:nvPr>
        </p:nvGraphicFramePr>
        <p:xfrm>
          <a:off x="3349173" y="2917698"/>
          <a:ext cx="7629525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57400" imgH="1282680" progId="Equation.DSMT4">
                  <p:embed/>
                </p:oleObj>
              </mc:Choice>
              <mc:Fallback>
                <p:oleObj name="Equation" r:id="rId4" imgW="2057400" imgH="12826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9173" y="2917698"/>
                        <a:ext cx="7629525" cy="475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852237"/>
              </p:ext>
            </p:extLst>
          </p:nvPr>
        </p:nvGraphicFramePr>
        <p:xfrm>
          <a:off x="10207625" y="357188"/>
          <a:ext cx="6238875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419040" progId="Equation.DSMT4">
                  <p:embed/>
                </p:oleObj>
              </mc:Choice>
              <mc:Fallback>
                <p:oleObj name="Equation" r:id="rId6" imgW="1726920" imgH="419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07625" y="357188"/>
                        <a:ext cx="6238875" cy="1512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3733800" y="7992363"/>
            <a:ext cx="1020598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CF2F25-1B90-2ECD-A69F-FEEDDC0AD189}"/>
                  </a:ext>
                </a:extLst>
              </p:cNvPr>
              <p:cNvSpPr txBox="1"/>
              <p:nvPr/>
            </p:nvSpPr>
            <p:spPr>
              <a:xfrm>
                <a:off x="13563600" y="1185664"/>
                <a:ext cx="374936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4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CF2F25-1B90-2ECD-A69F-FEEDDC0AD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63600" y="1185664"/>
                <a:ext cx="3749360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2D91A7-175B-0F26-8A69-D26DF09D90AF}"/>
                  </a:ext>
                </a:extLst>
              </p:cNvPr>
              <p:cNvSpPr txBox="1"/>
              <p:nvPr/>
            </p:nvSpPr>
            <p:spPr>
              <a:xfrm>
                <a:off x="8332945" y="3834680"/>
                <a:ext cx="374936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2D91A7-175B-0F26-8A69-D26DF09D9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945" y="3834680"/>
                <a:ext cx="3749360" cy="677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DF9AED-3C61-6920-6B75-8248DF0E3252}"/>
                  </a:ext>
                </a:extLst>
              </p:cNvPr>
              <p:cNvSpPr txBox="1"/>
              <p:nvPr/>
            </p:nvSpPr>
            <p:spPr>
              <a:xfrm>
                <a:off x="2213611" y="4618665"/>
                <a:ext cx="815340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5DF9AED-3C61-6920-6B75-8248DF0E3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611" y="4618665"/>
                <a:ext cx="8153400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4F3E624-8D5F-DB67-F34E-9E0EC5A59A0D}"/>
              </a:ext>
            </a:extLst>
          </p:cNvPr>
          <p:cNvSpPr txBox="1"/>
          <p:nvPr/>
        </p:nvSpPr>
        <p:spPr>
          <a:xfrm>
            <a:off x="6268056" y="7060602"/>
            <a:ext cx="87986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7030A0"/>
                </a:solidFill>
              </a:rPr>
              <a:t>( không thỏa mãn điều kiện xác định )</a:t>
            </a:r>
          </a:p>
        </p:txBody>
      </p:sp>
    </p:spTree>
    <p:extLst>
      <p:ext uri="{BB962C8B-B14F-4D97-AF65-F5344CB8AC3E}">
        <p14:creationId xmlns:p14="http://schemas.microsoft.com/office/powerpoint/2010/main" val="378028112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5" grpId="0"/>
      <p:bldP spid="4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8703">
            <a:off x="16646848" y="-285980"/>
            <a:ext cx="2085013" cy="1774090"/>
          </a:xfrm>
          <a:prstGeom prst="rect">
            <a:avLst/>
          </a:prstGeom>
        </p:spPr>
      </p:pic>
      <p:sp>
        <p:nvSpPr>
          <p:cNvPr id="26" name="Google Shape;322;p15"/>
          <p:cNvSpPr/>
          <p:nvPr/>
        </p:nvSpPr>
        <p:spPr>
          <a:xfrm>
            <a:off x="1323766" y="63392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3766" y="2007453"/>
            <a:ext cx="728575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935348"/>
              </p:ext>
            </p:extLst>
          </p:nvPr>
        </p:nvGraphicFramePr>
        <p:xfrm>
          <a:off x="1831975" y="3438525"/>
          <a:ext cx="8147050" cy="386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33640" imgH="1460160" progId="Equation.DSMT4">
                  <p:embed/>
                </p:oleObj>
              </mc:Choice>
              <mc:Fallback>
                <p:oleObj name="Equation" r:id="rId3" imgW="2933640" imgH="146016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1975" y="3438525"/>
                        <a:ext cx="8147050" cy="386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B7F1EEA-AF8E-5B5D-E7FA-B7485738454C}"/>
              </a:ext>
            </a:extLst>
          </p:cNvPr>
          <p:cNvSpPr txBox="1"/>
          <p:nvPr/>
        </p:nvSpPr>
        <p:spPr>
          <a:xfrm>
            <a:off x="6934200" y="6406721"/>
            <a:ext cx="38619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3333FF"/>
                </a:solidFill>
              </a:rPr>
              <a:t>(x – 2 )(x – 3)</a:t>
            </a:r>
          </a:p>
        </p:txBody>
      </p:sp>
    </p:spTree>
    <p:extLst>
      <p:ext uri="{BB962C8B-B14F-4D97-AF65-F5344CB8AC3E}">
        <p14:creationId xmlns:p14="http://schemas.microsoft.com/office/powerpoint/2010/main" val="265723229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nh go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755172" y="2220534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3382465" y="2019450"/>
            <a:ext cx="554656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955253"/>
              </p:ext>
            </p:extLst>
          </p:nvPr>
        </p:nvGraphicFramePr>
        <p:xfrm>
          <a:off x="8763000" y="2186529"/>
          <a:ext cx="16351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7200" imgH="177480" progId="Equation.DSMT4">
                  <p:embed/>
                </p:oleObj>
              </mc:Choice>
              <mc:Fallback>
                <p:oleObj name="Equation" r:id="rId3" imgW="45720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3000" y="2186529"/>
                        <a:ext cx="1635125" cy="684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599339"/>
              </p:ext>
            </p:extLst>
          </p:nvPr>
        </p:nvGraphicFramePr>
        <p:xfrm>
          <a:off x="5322888" y="3502025"/>
          <a:ext cx="7866062" cy="3954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20760" imgH="1066680" progId="Equation.DSMT4">
                  <p:embed/>
                </p:oleObj>
              </mc:Choice>
              <mc:Fallback>
                <p:oleObj name="Equation" r:id="rId5" imgW="2120760" imgH="10666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22888" y="3502025"/>
                        <a:ext cx="7866062" cy="3954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22;p15"/>
          <p:cNvSpPr/>
          <p:nvPr/>
        </p:nvSpPr>
        <p:spPr>
          <a:xfrm>
            <a:off x="309994" y="273874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1138" y="199773"/>
            <a:ext cx="728575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103875"/>
              </p:ext>
            </p:extLst>
          </p:nvPr>
        </p:nvGraphicFramePr>
        <p:xfrm>
          <a:off x="11277600" y="0"/>
          <a:ext cx="3957818" cy="149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90640" imgH="711000" progId="Equation.DSMT4">
                  <p:embed/>
                </p:oleObj>
              </mc:Choice>
              <mc:Fallback>
                <p:oleObj name="Equation" r:id="rId7" imgW="1790640" imgH="71100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277600" y="0"/>
                        <a:ext cx="3957818" cy="1496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3886200" y="7692838"/>
            <a:ext cx="1020598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06665"/>
              </p:ext>
            </p:extLst>
          </p:nvPr>
        </p:nvGraphicFramePr>
        <p:xfrm>
          <a:off x="12801600" y="7854853"/>
          <a:ext cx="1474788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164880" progId="Equation.DSMT4">
                  <p:embed/>
                </p:oleObj>
              </mc:Choice>
              <mc:Fallback>
                <p:oleObj name="Equation" r:id="rId9" imgW="419040" imgH="1648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801600" y="7854853"/>
                        <a:ext cx="1474788" cy="58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6E9A6D-67EC-1322-E232-F9299FE3B47D}"/>
                  </a:ext>
                </a:extLst>
              </p:cNvPr>
              <p:cNvSpPr txBox="1"/>
              <p:nvPr/>
            </p:nvSpPr>
            <p:spPr>
              <a:xfrm>
                <a:off x="5805492" y="5143500"/>
                <a:ext cx="7876772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D6E9A6D-67EC-1322-E232-F9299FE3B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492" y="5143500"/>
                <a:ext cx="7876772" cy="6771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D7CF2D-53E1-C3A9-6DDD-A9FA5F49E277}"/>
                  </a:ext>
                </a:extLst>
              </p:cNvPr>
              <p:cNvSpPr txBox="1"/>
              <p:nvPr/>
            </p:nvSpPr>
            <p:spPr>
              <a:xfrm>
                <a:off x="8001000" y="6687047"/>
                <a:ext cx="9144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đ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𝒌𝒊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đị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D7CF2D-53E1-C3A9-6DDD-A9FA5F49E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6687047"/>
                <a:ext cx="9144000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67945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0" grpId="0"/>
      <p:bldP spid="22" grpId="0"/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755172" y="2220534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68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3382464" y="2019450"/>
                <a:ext cx="13305335" cy="916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4000" b="1">
                    <a:solidFill>
                      <a:srgbClr val="7030A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b="1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464" y="2019450"/>
                <a:ext cx="13305335" cy="916982"/>
              </a:xfrm>
              <a:prstGeom prst="rect">
                <a:avLst/>
              </a:prstGeom>
              <a:blipFill>
                <a:blip r:embed="rId3"/>
                <a:stretch>
                  <a:fillRect l="-1650" b="-26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295678"/>
              </p:ext>
            </p:extLst>
          </p:nvPr>
        </p:nvGraphicFramePr>
        <p:xfrm>
          <a:off x="5703888" y="3316288"/>
          <a:ext cx="7307262" cy="486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42920" imgH="1295280" progId="Equation.DSMT4">
                  <p:embed/>
                </p:oleObj>
              </mc:Choice>
              <mc:Fallback>
                <p:oleObj name="Equation" r:id="rId4" imgW="1942920" imgH="12952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03888" y="3316288"/>
                        <a:ext cx="7307262" cy="486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22;p15"/>
          <p:cNvSpPr/>
          <p:nvPr/>
        </p:nvSpPr>
        <p:spPr>
          <a:xfrm>
            <a:off x="309994" y="273874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500" b="1" dirty="0" err="1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45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4:</a:t>
            </a:r>
            <a:endParaRPr sz="45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1138" y="199773"/>
            <a:ext cx="7285750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132FA0-EC79-792B-273E-061032A71CD0}"/>
              </a:ext>
            </a:extLst>
          </p:cNvPr>
          <p:cNvSpPr txBox="1"/>
          <p:nvPr/>
        </p:nvSpPr>
        <p:spPr>
          <a:xfrm>
            <a:off x="4010343" y="8383544"/>
            <a:ext cx="1020598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191446"/>
              </p:ext>
            </p:extLst>
          </p:nvPr>
        </p:nvGraphicFramePr>
        <p:xfrm>
          <a:off x="12950302" y="8577992"/>
          <a:ext cx="129540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177480" progId="Equation.DSMT4">
                  <p:embed/>
                </p:oleObj>
              </mc:Choice>
              <mc:Fallback>
                <p:oleObj name="Equation" r:id="rId6" imgW="368280" imgH="17748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950302" y="8577992"/>
                        <a:ext cx="1295400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0613"/>
              </p:ext>
            </p:extLst>
          </p:nvPr>
        </p:nvGraphicFramePr>
        <p:xfrm>
          <a:off x="10253482" y="236875"/>
          <a:ext cx="592455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49280" imgH="698400" progId="Equation.DSMT4">
                  <p:embed/>
                </p:oleObj>
              </mc:Choice>
              <mc:Fallback>
                <p:oleObj name="Equation" r:id="rId8" imgW="314928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53482" y="236875"/>
                        <a:ext cx="5924550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F774A1-03CF-7181-4525-EBE3F2B73DA6}"/>
              </a:ext>
            </a:extLst>
          </p:cNvPr>
          <p:cNvSpPr txBox="1"/>
          <p:nvPr/>
        </p:nvSpPr>
        <p:spPr>
          <a:xfrm>
            <a:off x="13677434" y="944566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</a:rPr>
              <a:t>(x – 2 )(x –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DED5D-771E-DD6E-AA94-86C3895DAFF9}"/>
              </a:ext>
            </a:extLst>
          </p:cNvPr>
          <p:cNvSpPr txBox="1"/>
          <p:nvPr/>
        </p:nvSpPr>
        <p:spPr>
          <a:xfrm>
            <a:off x="10467965" y="4152900"/>
            <a:ext cx="3182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7030A0"/>
                </a:solidFill>
              </a:rPr>
              <a:t>(x – 2 )(x – 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EFC55C-AA7B-317F-09C2-1C20BB2E66A6}"/>
                  </a:ext>
                </a:extLst>
              </p:cNvPr>
              <p:cNvSpPr txBox="1"/>
              <p:nvPr/>
            </p:nvSpPr>
            <p:spPr>
              <a:xfrm>
                <a:off x="5239872" y="5012528"/>
                <a:ext cx="7746929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d>
                        <m:dPr>
                          <m:ctrlPr>
                            <a:rPr lang="en-US" sz="4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𝟑𝐱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4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</m:oMath>
                  </m:oMathPara>
                </a14:m>
                <a:endParaRPr lang="en-US" sz="4400" b="1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AEFC55C-AA7B-317F-09C2-1C20BB2E66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872" y="5012528"/>
                <a:ext cx="7746929" cy="6771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D6C129-A661-B587-1360-34398569C71E}"/>
                  </a:ext>
                </a:extLst>
              </p:cNvPr>
              <p:cNvSpPr txBox="1"/>
              <p:nvPr/>
            </p:nvSpPr>
            <p:spPr>
              <a:xfrm>
                <a:off x="8244013" y="7449909"/>
                <a:ext cx="9144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𝒕𝒉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ã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đ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ề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𝒌𝒊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ệ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đị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𝒏𝒉</m:t>
                      </m:r>
                      <m:r>
                        <a:rPr lang="en-US" sz="4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D6C129-A661-B587-1360-34398569C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013" y="7449909"/>
                <a:ext cx="9144000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23075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0" grpId="0"/>
      <p:bldP spid="22" grpId="0"/>
      <p:bldP spid="7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1026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2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72624" y="2603927"/>
            <a:ext cx="17410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phố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120km.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di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B,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quay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tổng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24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tô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lớn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hơn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20%</a:t>
            </a: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104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240763" y="1914476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Question 1:The little boy pleaded _____ not to leave him alone in the dark.</a:t>
            </a:r>
            <a:endParaRPr lang="vi-VN" sz="2700" dirty="0"/>
          </a:p>
        </p:txBody>
      </p:sp>
      <p:sp>
        <p:nvSpPr>
          <p:cNvPr id="11" name="Flowchart: Terminator 6"/>
          <p:cNvSpPr/>
          <p:nvPr/>
        </p:nvSpPr>
        <p:spPr>
          <a:xfrm>
            <a:off x="1494154" y="630526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x = 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-7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x =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-7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494152" y="8545006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x = -7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7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34741" y="630526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x = 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7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938079" y="163773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575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</a:rPr>
                <a:t>50:50</a:t>
              </a:r>
              <a:endParaRPr lang="vi-VN" sz="2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94173" y="163773"/>
            <a:ext cx="1064526" cy="1064526"/>
            <a:chOff x="9862782" y="109182"/>
            <a:chExt cx="709684" cy="709684"/>
          </a:xfrm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754333" y="163773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1968783" y="176875"/>
            <a:ext cx="1392072" cy="13415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grpSp>
        <p:nvGrpSpPr>
          <p:cNvPr id="34" name="Group 33"/>
          <p:cNvGrpSpPr/>
          <p:nvPr/>
        </p:nvGrpSpPr>
        <p:grpSpPr>
          <a:xfrm>
            <a:off x="3692668" y="176874"/>
            <a:ext cx="1440964" cy="1341524"/>
            <a:chOff x="2461777" y="117916"/>
            <a:chExt cx="960642" cy="894349"/>
          </a:xfrm>
        </p:grpSpPr>
        <p:sp>
          <p:nvSpPr>
            <p:cNvPr id="35" name="Oval 34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41295" y="279358"/>
              <a:ext cx="68112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A</a:t>
              </a:r>
              <a:endParaRPr lang="vi-VN" sz="4200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8" name="Flowchart: Terminator 6"/>
          <p:cNvSpPr/>
          <p:nvPr/>
        </p:nvSpPr>
        <p:spPr>
          <a:xfrm>
            <a:off x="4240763" y="1914476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422347"/>
              </p:ext>
            </p:extLst>
          </p:nvPr>
        </p:nvGraphicFramePr>
        <p:xfrm>
          <a:off x="7543800" y="3846368"/>
          <a:ext cx="3603897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20480" imgH="444240" progId="Equation.DSMT4">
                  <p:embed/>
                </p:oleObj>
              </mc:Choice>
              <mc:Fallback>
                <p:oleObj name="Equation" r:id="rId6" imgW="1320480" imgH="44424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3800" y="3846368"/>
                        <a:ext cx="3603897" cy="1212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Flowchart: Terminator 6"/>
          <p:cNvSpPr/>
          <p:nvPr/>
        </p:nvSpPr>
        <p:spPr>
          <a:xfrm>
            <a:off x="1551171" y="630720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x = 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-7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lowchart: Terminator 6"/>
          <p:cNvSpPr/>
          <p:nvPr/>
        </p:nvSpPr>
        <p:spPr>
          <a:xfrm>
            <a:off x="1551169" y="8546942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x = -7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7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8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240763" y="1914476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 = 4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630526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(x-5)(x+6)=0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(x+5)(x+2)=0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494152" y="8545006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(x-3)(x-4)=0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34741" y="630526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(x-5)(x+4)=0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938079" y="163773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5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61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50:50</a:t>
              </a:r>
              <a:endParaRPr lang="vi-VN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94173" y="163773"/>
            <a:ext cx="1064526" cy="1064526"/>
            <a:chOff x="9862782" y="109182"/>
            <a:chExt cx="709684" cy="709684"/>
          </a:xfrm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754333" y="163773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1968783" y="176875"/>
            <a:ext cx="1392072" cy="13415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92667" y="176874"/>
            <a:ext cx="1412909" cy="1341524"/>
            <a:chOff x="2461777" y="117916"/>
            <a:chExt cx="941939" cy="894349"/>
          </a:xfrm>
        </p:grpSpPr>
        <p:sp>
          <p:nvSpPr>
            <p:cNvPr id="35" name="Oval 34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22592" y="292956"/>
              <a:ext cx="68112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vi-VN" sz="4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Flowchart: Terminator 6"/>
          <p:cNvSpPr/>
          <p:nvPr/>
        </p:nvSpPr>
        <p:spPr>
          <a:xfrm>
            <a:off x="4240761" y="1877972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X = 4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Terminator 6"/>
          <p:cNvSpPr/>
          <p:nvPr/>
        </p:nvSpPr>
        <p:spPr>
          <a:xfrm>
            <a:off x="1494152" y="6268760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(x-5)(x+6)=0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3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240763" y="1914476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1" y="6305261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Xét giá trị thoả mãn điều kiện xác định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Flowchart: Terminator 6"/>
          <p:cNvSpPr/>
          <p:nvPr/>
        </p:nvSpPr>
        <p:spPr>
          <a:xfrm>
            <a:off x="1494152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phương trình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34741" y="630526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938079" y="163773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5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61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50:50</a:t>
              </a:r>
              <a:endParaRPr lang="vi-VN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94173" y="163773"/>
            <a:ext cx="1064526" cy="1064526"/>
            <a:chOff x="9862782" y="109182"/>
            <a:chExt cx="709684" cy="709684"/>
          </a:xfrm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754333" y="163773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27" name="Right Arrow 26">
            <a:hlinkClick r:id="rId6" action="ppaction://hlinksldjump"/>
          </p:cNvPr>
          <p:cNvSpPr/>
          <p:nvPr/>
        </p:nvSpPr>
        <p:spPr>
          <a:xfrm>
            <a:off x="1968783" y="176875"/>
            <a:ext cx="1392072" cy="13415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92667" y="176874"/>
            <a:ext cx="1430990" cy="1341524"/>
            <a:chOff x="2461777" y="117916"/>
            <a:chExt cx="953993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34646" y="299495"/>
              <a:ext cx="681124" cy="51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vi-VN" sz="4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Flowchart: Terminator 6"/>
          <p:cNvSpPr/>
          <p:nvPr/>
        </p:nvSpPr>
        <p:spPr>
          <a:xfrm>
            <a:off x="4202404" y="1925454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lowchart: Terminator 6"/>
          <p:cNvSpPr/>
          <p:nvPr/>
        </p:nvSpPr>
        <p:spPr>
          <a:xfrm>
            <a:off x="1455792" y="6316239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lowchart: Terminator 6"/>
          <p:cNvSpPr/>
          <p:nvPr/>
        </p:nvSpPr>
        <p:spPr>
          <a:xfrm>
            <a:off x="1455793" y="8433351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 phương trình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5" y="3229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211058" y="1917705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64449" y="630849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 ≠ 3</a:t>
            </a:r>
          </a:p>
          <a:p>
            <a:pPr algn="ctr"/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605036" y="8425602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x ≠ -2</a:t>
            </a:r>
          </a:p>
        </p:txBody>
      </p:sp>
      <p:sp>
        <p:nvSpPr>
          <p:cNvPr id="14" name="Flowchart: Terminator 6"/>
          <p:cNvSpPr/>
          <p:nvPr/>
        </p:nvSpPr>
        <p:spPr>
          <a:xfrm>
            <a:off x="1464447" y="8425602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x ≠ 2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605036" y="6308492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x ≠ -3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908374" y="167002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5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61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50:50</a:t>
              </a:r>
              <a:endParaRPr lang="vi-VN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64468" y="167002"/>
            <a:ext cx="1064526" cy="1064526"/>
            <a:chOff x="9862782" y="109182"/>
            <a:chExt cx="709684" cy="709684"/>
          </a:xfrm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724628" y="167002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1939078" y="180104"/>
            <a:ext cx="1392072" cy="13415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62962" y="180103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44348" y="318869"/>
              <a:ext cx="362493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vi-VN" sz="4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82902"/>
              </p:ext>
            </p:extLst>
          </p:nvPr>
        </p:nvGraphicFramePr>
        <p:xfrm>
          <a:off x="7521478" y="3772113"/>
          <a:ext cx="318194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91880" imgH="419040" progId="Equation.DSMT4">
                  <p:embed/>
                </p:oleObj>
              </mc:Choice>
              <mc:Fallback>
                <p:oleObj name="Equation" r:id="rId6" imgW="10918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21478" y="3772113"/>
                        <a:ext cx="3181943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lowchart: Terminator 6"/>
          <p:cNvSpPr/>
          <p:nvPr/>
        </p:nvSpPr>
        <p:spPr>
          <a:xfrm>
            <a:off x="1490278" y="6308492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 ≠ 3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4242608" y="1658464"/>
            <a:ext cx="9802784" cy="330881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494154" y="6305264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 ≠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≠ -2</a:t>
            </a:r>
          </a:p>
        </p:txBody>
      </p:sp>
      <p:sp>
        <p:nvSpPr>
          <p:cNvPr id="13" name="Flowchart: Terminator 6"/>
          <p:cNvSpPr/>
          <p:nvPr/>
        </p:nvSpPr>
        <p:spPr>
          <a:xfrm>
            <a:off x="10634741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x ≠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≠ 2</a:t>
            </a:r>
          </a:p>
        </p:txBody>
      </p:sp>
      <p:sp>
        <p:nvSpPr>
          <p:cNvPr id="14" name="Flowchart: Terminator 6"/>
          <p:cNvSpPr/>
          <p:nvPr/>
        </p:nvSpPr>
        <p:spPr>
          <a:xfrm>
            <a:off x="1494152" y="842237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x ≠ -3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≠ 2 </a:t>
            </a:r>
          </a:p>
        </p:txBody>
      </p:sp>
      <p:sp>
        <p:nvSpPr>
          <p:cNvPr id="15" name="Flowchart: Terminator 6"/>
          <p:cNvSpPr/>
          <p:nvPr/>
        </p:nvSpPr>
        <p:spPr>
          <a:xfrm>
            <a:off x="10634741" y="6305263"/>
            <a:ext cx="6469316" cy="1265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x ≠ -3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≠ -2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938079" y="163773"/>
            <a:ext cx="1064526" cy="1064526"/>
            <a:chOff x="8625386" y="109182"/>
            <a:chExt cx="709684" cy="709684"/>
          </a:xfrm>
        </p:grpSpPr>
        <p:sp>
          <p:nvSpPr>
            <p:cNvPr id="18" name="Oval 1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575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31107" y="279358"/>
              <a:ext cx="6617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50:50</a:t>
              </a:r>
              <a:endParaRPr lang="vi-VN" sz="2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794173" y="163773"/>
            <a:ext cx="1064526" cy="1064526"/>
            <a:chOff x="9862782" y="109182"/>
            <a:chExt cx="709684" cy="709684"/>
          </a:xfrm>
        </p:grpSpPr>
        <p:sp>
          <p:nvSpPr>
            <p:cNvPr id="16" name="Oval 15"/>
            <p:cNvSpPr/>
            <p:nvPr/>
          </p:nvSpPr>
          <p:spPr>
            <a:xfrm>
              <a:off x="9862782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651" y="201873"/>
              <a:ext cx="524301" cy="52430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6754333" y="163773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sp>
        <p:nvSpPr>
          <p:cNvPr id="27" name="Right Arrow 26">
            <a:hlinkClick r:id="rId5" action="ppaction://hlinksldjump"/>
          </p:cNvPr>
          <p:cNvSpPr/>
          <p:nvPr/>
        </p:nvSpPr>
        <p:spPr>
          <a:xfrm>
            <a:off x="1968783" y="176875"/>
            <a:ext cx="1392072" cy="13415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9912" y="3848324"/>
            <a:ext cx="7486650" cy="4814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3" name="Group 32"/>
          <p:cNvGrpSpPr/>
          <p:nvPr/>
        </p:nvGrpSpPr>
        <p:grpSpPr>
          <a:xfrm>
            <a:off x="13635795" y="3861461"/>
            <a:ext cx="6139533" cy="6152670"/>
            <a:chOff x="3762138" y="1281437"/>
            <a:chExt cx="4093022" cy="410178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38" y="1281437"/>
              <a:ext cx="4093022" cy="4093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5105396" y="5044663"/>
              <a:ext cx="15850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spc="4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CALLING!</a:t>
              </a:r>
              <a:endParaRPr lang="vi-VN" sz="2700" b="1" spc="4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92667" y="176874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25802" y="307850"/>
              <a:ext cx="630324" cy="51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vi-VN" sz="4200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631309"/>
              </p:ext>
            </p:extLst>
          </p:nvPr>
        </p:nvGraphicFramePr>
        <p:xfrm>
          <a:off x="6400800" y="3312872"/>
          <a:ext cx="6294051" cy="179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84400" imgH="850680" progId="Equation.DSMT4">
                  <p:embed/>
                </p:oleObj>
              </mc:Choice>
              <mc:Fallback>
                <p:oleObj name="Equation" r:id="rId8" imgW="298440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0" y="3312872"/>
                        <a:ext cx="6294051" cy="1794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269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3819411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34646" y="3545101"/>
              <a:ext cx="4030937" cy="3153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Ghi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nhớ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kiến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trọng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tâm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endParaRPr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271417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6983732" y="3459178"/>
              <a:ext cx="4632565" cy="26180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Hoàn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SGK </a:t>
              </a:r>
              <a:r>
                <a:rPr lang="en-US" sz="4400" b="1" dirty="0" err="1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trang</a:t>
              </a:r>
              <a:r>
                <a:rPr lang="en-US" sz="4400" b="1" dirty="0">
                  <a:solidFill>
                    <a:srgbClr val="3333FF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9,10.</a:t>
              </a:r>
              <a:endParaRPr sz="4400" b="1" dirty="0">
                <a:solidFill>
                  <a:srgbClr val="3333FF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1026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489056" y="2739087"/>
            <a:ext cx="14046344" cy="2926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 (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mét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gôn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đánh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giây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bởi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6000" b="1">
                <a:solidFill>
                  <a:srgbClr val="333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thức h = t.(20- 5t)</a:t>
            </a:r>
            <a:endParaRPr lang="en-US" sz="6000" b="1" dirty="0">
              <a:solidFill>
                <a:srgbClr val="3333F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574B8-AAC3-B571-E84F-FCE62DFEBC91}"/>
              </a:ext>
            </a:extLst>
          </p:cNvPr>
          <p:cNvSpPr txBox="1"/>
          <p:nvPr/>
        </p:nvSpPr>
        <p:spPr>
          <a:xfrm>
            <a:off x="2526838" y="5665343"/>
            <a:ext cx="12700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thời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gian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bay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quả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đánh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chạm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đất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774C36-5681-E980-36BF-B53766BFCC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67" y="855406"/>
            <a:ext cx="1879998" cy="187999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224941" y="2127584"/>
            <a:ext cx="1296058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1: PHƯƠNG TRÌNH QUY VỀ PHƯƠNG TRÌNH BẬC NHẤT MỘT ẨN</a:t>
            </a:r>
            <a:endParaRPr sz="80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99177" y="3385249"/>
            <a:ext cx="12033827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TRÌNH TÍCH</a:t>
            </a:r>
            <a:endParaRPr lang="en-US" sz="480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9177" y="5402820"/>
            <a:ext cx="11471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 TRÌNH CHỨA ẨN Ở MẪU QUY VỀ PHƯƠNG TRÌNH BẬC NHẤT</a:t>
            </a:r>
            <a:endParaRPr lang="en-US" sz="48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590800" y="3426361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70747" y="5609664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3058565"/>
            <a:chOff x="2727158" y="2917658"/>
            <a:chExt cx="13639800" cy="3058565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360023" y="3390900"/>
              <a:ext cx="8328562" cy="25853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tabLst>
                  <a:tab pos="360045" algn="l"/>
                  <a:tab pos="720090" algn="l"/>
                </a:tabLst>
                <a:defRPr/>
              </a:pPr>
              <a:r>
                <a:rPr lang="nl-NL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PHƯƠNG TRÌNH </a:t>
              </a:r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TÍCH</a:t>
              </a:r>
              <a:endParaRPr lang="en-US" sz="5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9844" y="739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16839649" y="1829567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/>
              <p:nvPr/>
            </p:nvSpPr>
            <p:spPr>
              <a:xfrm>
                <a:off x="136688" y="674058"/>
                <a:ext cx="18131468" cy="4764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b="1" kern="10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d>
                      <m:dPr>
                        <m:ctrlP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</a:p>
              <a:p>
                <a:pPr marL="742950" indent="-742950" algn="just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trị </a:t>
                </a:r>
                <a14:m>
                  <m:oMath xmlns:m="http://schemas.openxmlformats.org/officeDocument/2006/math"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kern="10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742950" indent="-742950" algn="just">
                  <a:lnSpc>
                    <a:spcPct val="150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000" b="1" i="1" kern="100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khác -3 và khác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kern="10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1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000" b="1" i="1" kern="10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b="1" kern="1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0C682-A76A-4790-96DE-BCC283BEC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88" y="674058"/>
                <a:ext cx="18131468" cy="4764125"/>
              </a:xfrm>
              <a:prstGeom prst="rect">
                <a:avLst/>
              </a:prstGeom>
              <a:blipFill>
                <a:blip r:embed="rId5"/>
                <a:stretch>
                  <a:fillRect l="-1176" r="-1176" b="-3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7691065" y="5466676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136688" y="5713008"/>
                <a:ext cx="18014624" cy="2292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thì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vế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trái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0, do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0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endParaRPr lang="en-US" sz="40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688" y="5713008"/>
                <a:ext cx="18014624" cy="2292551"/>
              </a:xfrm>
              <a:prstGeom prst="rect">
                <a:avLst/>
              </a:prstGeom>
              <a:blipFill>
                <a:blip r:embed="rId6"/>
                <a:stretch>
                  <a:fillRect l="-1184" r="-1184" b="-87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BC2766-8154-4DF9-24A7-F6B8D1E11319}"/>
                  </a:ext>
                </a:extLst>
              </p:cNvPr>
              <p:cNvSpPr txBox="1"/>
              <p:nvPr/>
            </p:nvSpPr>
            <p:spPr>
              <a:xfrm>
                <a:off x="46350" y="7594790"/>
                <a:ext cx="18131467" cy="2248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kern="10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4000" b="1" kern="10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khác -3 và khác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thì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vế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trái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0, do </a:t>
                </a:r>
                <a:r>
                  <a:rPr lang="en-US" sz="4000" b="1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4000" b="1" kern="10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khác -3 và khác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BC2766-8154-4DF9-24A7-F6B8D1E11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0" y="7594790"/>
                <a:ext cx="18131467" cy="2248116"/>
              </a:xfrm>
              <a:prstGeom prst="rect">
                <a:avLst/>
              </a:prstGeom>
              <a:blipFill>
                <a:blip r:embed="rId7"/>
                <a:stretch>
                  <a:fillRect l="-1210" b="-10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163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8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/>
              <p:nvPr/>
            </p:nvSpPr>
            <p:spPr>
              <a:xfrm>
                <a:off x="520515" y="2019300"/>
                <a:ext cx="16420682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 kern="100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d>
                      <m:dPr>
                        <m:ctrlP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kern="10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b="1" kern="100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kern="10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(1) </a:t>
                </a: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1132FA0-EC79-792B-273E-061032A71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15" y="2019300"/>
                <a:ext cx="16420682" cy="905056"/>
              </a:xfrm>
              <a:prstGeom prst="rect">
                <a:avLst/>
              </a:prstGeom>
              <a:blipFill>
                <a:blip r:embed="rId5"/>
                <a:stretch>
                  <a:fillRect l="-1299" b="-28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BC2766-8154-4DF9-24A7-F6B8D1E11319}"/>
                  </a:ext>
                </a:extLst>
              </p:cNvPr>
              <p:cNvSpPr txBox="1"/>
              <p:nvPr/>
            </p:nvSpPr>
            <p:spPr>
              <a:xfrm>
                <a:off x="520515" y="3090830"/>
                <a:ext cx="16916400" cy="182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(1), ta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b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000" b="1" i="1" kern="10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1" i="0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4000" b="1" i="0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0" kern="100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  ,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40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BC2766-8154-4DF9-24A7-F6B8D1E11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15" y="3090830"/>
                <a:ext cx="16916400" cy="1828386"/>
              </a:xfrm>
              <a:prstGeom prst="rect">
                <a:avLst/>
              </a:prstGeom>
              <a:blipFill>
                <a:blip r:embed="rId6"/>
                <a:stretch>
                  <a:fillRect l="-1261" b="-1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322;p15"/>
          <p:cNvSpPr/>
          <p:nvPr/>
        </p:nvSpPr>
        <p:spPr>
          <a:xfrm>
            <a:off x="6096000" y="555129"/>
            <a:ext cx="5040303" cy="1271887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4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ý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sz="4800" b="1" dirty="0">
              <a:solidFill>
                <a:srgbClr val="FFFF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6053</TotalTime>
  <Words>2177</Words>
  <Application>Microsoft Office PowerPoint</Application>
  <PresentationFormat>Custom</PresentationFormat>
  <Paragraphs>243</Paragraphs>
  <Slides>39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Times New Roman</vt:lpstr>
      <vt:lpstr>Cambria Math</vt:lpstr>
      <vt:lpstr>Open Sans Extrabold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Thanh Hung</cp:lastModifiedBy>
  <cp:revision>101</cp:revision>
  <dcterms:created xsi:type="dcterms:W3CDTF">2006-08-16T00:00:00Z</dcterms:created>
  <dcterms:modified xsi:type="dcterms:W3CDTF">2024-08-31T05:30:34Z</dcterms:modified>
  <dc:identifier>DAFWAZhnXwQ</dc:identifier>
</cp:coreProperties>
</file>