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7083" r:id="rId2"/>
    <p:sldId id="256" r:id="rId3"/>
    <p:sldId id="257" r:id="rId4"/>
    <p:sldId id="403" r:id="rId5"/>
    <p:sldId id="404" r:id="rId6"/>
    <p:sldId id="405" r:id="rId7"/>
    <p:sldId id="260" r:id="rId8"/>
    <p:sldId id="406" r:id="rId9"/>
    <p:sldId id="259" r:id="rId10"/>
    <p:sldId id="384" r:id="rId11"/>
    <p:sldId id="306" r:id="rId12"/>
    <p:sldId id="258" r:id="rId13"/>
    <p:sldId id="268" r:id="rId14"/>
    <p:sldId id="270" r:id="rId15"/>
    <p:sldId id="275" r:id="rId16"/>
    <p:sldId id="375" r:id="rId17"/>
    <p:sldId id="387" r:id="rId18"/>
    <p:sldId id="388" r:id="rId19"/>
    <p:sldId id="389" r:id="rId20"/>
    <p:sldId id="376" r:id="rId21"/>
    <p:sldId id="390" r:id="rId22"/>
    <p:sldId id="391" r:id="rId23"/>
    <p:sldId id="392" r:id="rId24"/>
    <p:sldId id="313" r:id="rId25"/>
    <p:sldId id="281" r:id="rId26"/>
    <p:sldId id="393" r:id="rId27"/>
    <p:sldId id="402" r:id="rId28"/>
    <p:sldId id="394" r:id="rId29"/>
    <p:sldId id="395" r:id="rId30"/>
    <p:sldId id="396" r:id="rId31"/>
    <p:sldId id="272" r:id="rId32"/>
    <p:sldId id="397" r:id="rId33"/>
    <p:sldId id="398" r:id="rId34"/>
    <p:sldId id="378" r:id="rId35"/>
    <p:sldId id="280" r:id="rId36"/>
    <p:sldId id="399" r:id="rId37"/>
    <p:sldId id="401" r:id="rId38"/>
    <p:sldId id="265" r:id="rId39"/>
    <p:sldId id="326" r:id="rId40"/>
  </p:sldIdLst>
  <p:sldSz cx="18288000" cy="10287000"/>
  <p:notesSz cx="6858000" cy="9144000"/>
  <p:embeddedFontLst>
    <p:embeddedFont>
      <p:font typeface="Bahnschrift SemiBold SemiConden" panose="020B0502040204020203" pitchFamily="34" charset="0"/>
      <p:bold r:id="rId42"/>
    </p:embeddedFont>
    <p:embeddedFont>
      <p:font typeface="Cambria Math" panose="02040503050406030204" pitchFamily="18" charset="0"/>
      <p:regular r:id="rId43"/>
    </p:embeddedFont>
    <p:embeddedFont>
      <p:font typeface="Open Sans Extrabold" panose="020B0906030804020204" pitchFamily="34" charset="0"/>
      <p:bold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7.png"/><Relationship Id="rId7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5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50.png"/><Relationship Id="rId7" Type="http://schemas.openxmlformats.org/officeDocument/2006/relationships/image" Target="../media/image57.w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6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58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7.png"/><Relationship Id="rId7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6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64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67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7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64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75.png"/><Relationship Id="rId4" Type="http://schemas.openxmlformats.org/officeDocument/2006/relationships/image" Target="../media/image71.wmf"/><Relationship Id="rId9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image" Target="../media/image76.png"/><Relationship Id="rId7" Type="http://schemas.openxmlformats.org/officeDocument/2006/relationships/oleObject" Target="../embeddings/oleObject18.bin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44.png"/><Relationship Id="rId9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oleObject" Target="../embeddings/oleObject19.bin"/><Relationship Id="rId7" Type="http://schemas.openxmlformats.org/officeDocument/2006/relationships/image" Target="../media/image8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80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6.pn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" Target="slide5.xml"/><Relationship Id="rId7" Type="http://schemas.openxmlformats.org/officeDocument/2006/relationships/slide" Target="slide7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slide" Target="slide6.xml"/><Relationship Id="rId4" Type="http://schemas.openxmlformats.org/officeDocument/2006/relationships/image" Target="../media/image16.png"/><Relationship Id="rId9" Type="http://schemas.openxmlformats.org/officeDocument/2006/relationships/hyperlink" Target="Ch&#432;&#417;ng%201.%20B&#224;i%202%20Ph&#432;&#417;ng%20tr&#236;nh%20b&#7853;c%20nh&#7845;t%20hai%20&#7849;n.%20H&#7879;%20hai%20ph&#432;&#417;ng%20tr&#236;nh%20b&#7853;c%20nh&#7845;t%20hai%20&#7849;n%20-%20Nh&#243;m%201%20CTST%20-%20Tr&#7847;n%20Thanh%20Nh&#224;n.pptx#-1,7,PowerPoint Presentation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27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890F5F-231D-8CC3-1537-C830A6A0F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8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99177" y="3635012"/>
            <a:ext cx="12033827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800" b="1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 TRÌNH BẬC NHẤT HAI ẨN</a:t>
            </a:r>
            <a:endParaRPr lang="en-US" sz="4800" dirty="0">
              <a:solidFill>
                <a:srgbClr val="3333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97180" y="6425748"/>
            <a:ext cx="129830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800" b="1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 HAI PHƯƠNG TRÌNH BẬC NHẤT HAI ẨN</a:t>
            </a:r>
            <a:endParaRPr lang="en-US" sz="48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6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7315412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590800" y="3676124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570747" y="6144395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1790700"/>
            <a:ext cx="13639800" cy="2924811"/>
            <a:chOff x="2727158" y="2917658"/>
            <a:chExt cx="13639800" cy="2924811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116940" y="3390900"/>
              <a:ext cx="12814727" cy="2451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tabLst>
                  <a:tab pos="360045" algn="l"/>
                  <a:tab pos="720090" algn="l"/>
                </a:tabLst>
                <a:defRPr/>
              </a:pPr>
              <a:r>
                <a:rPr lang="nl-NL" sz="5400" b="1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1. PHƯƠNG TRÌNH BẬC NHẤT HAI ẨN</a:t>
              </a:r>
              <a:endParaRPr lang="en-US" sz="5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med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533400" y="49530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HĐKP 1</a:t>
            </a:r>
            <a:endParaRPr sz="40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1219200" y="1443048"/>
            <a:ext cx="15849600" cy="4902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 (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x) sang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 (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y), ta dung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indent="-742950" algn="just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x – 1,8y = 32 	(1)</a:t>
            </a:r>
            <a:endParaRPr lang="en-US" sz="4000" b="1" kern="100" dirty="0">
              <a:solidFill>
                <a:srgbClr val="3333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742950" algn="just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</a:t>
            </a:r>
            <a:r>
              <a:rPr lang="en-US" sz="4000" b="1" kern="100" baseline="30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F?</a:t>
            </a:r>
          </a:p>
          <a:p>
            <a:pPr marL="742950" indent="-742950" algn="just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98,6</a:t>
            </a:r>
            <a:r>
              <a:rPr lang="en-US" sz="4000" b="1" kern="100" baseline="30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7767266" y="6300547"/>
            <a:ext cx="182812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800" b="1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800" b="1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419518" y="6919999"/>
            <a:ext cx="1642068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(1)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ẩn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y.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1E10DA3-3A13-6FC1-C927-58AC30F28F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69754"/>
              </p:ext>
            </p:extLst>
          </p:nvPr>
        </p:nvGraphicFramePr>
        <p:xfrm>
          <a:off x="4350966" y="2247900"/>
          <a:ext cx="34417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441600" imgH="1447560" progId="Equation.DSMT4">
                  <p:embed/>
                </p:oleObj>
              </mc:Choice>
              <mc:Fallback>
                <p:oleObj name="Equation" r:id="rId5" imgW="3441600" imgH="144756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1E10DA3-3A13-6FC1-C927-58AC30F28F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50966" y="2247900"/>
                        <a:ext cx="3441700" cy="14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EBC2766-8154-4DF9-24A7-F6B8D1E11319}"/>
              </a:ext>
            </a:extLst>
          </p:cNvPr>
          <p:cNvSpPr txBox="1"/>
          <p:nvPr/>
        </p:nvSpPr>
        <p:spPr>
          <a:xfrm>
            <a:off x="533400" y="7869997"/>
            <a:ext cx="169164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x = 68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y = 20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(1)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32. ta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(68; 20)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(1).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22">
                <a:extLst>
                  <a:ext uri="{FF2B5EF4-FFF2-40B4-BE49-F238E27FC236}">
                    <a16:creationId xmlns:a16="http://schemas.microsoft.com/office/drawing/2014/main" id="{2C8CB69A-7E35-4381-1F8D-E2F43B3E9B42}"/>
                  </a:ext>
                </a:extLst>
              </p:cNvPr>
              <p:cNvSpPr txBox="1"/>
              <p:nvPr/>
            </p:nvSpPr>
            <p:spPr>
              <a:xfrm>
                <a:off x="5653548" y="2545155"/>
                <a:ext cx="22538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          )</m:t>
                      </m:r>
                    </m:oMath>
                  </m:oMathPara>
                </a14:m>
                <a:endParaRPr lang="en-US" sz="5400" b="1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7" name="TextBox 22">
                <a:extLst>
                  <a:ext uri="{FF2B5EF4-FFF2-40B4-BE49-F238E27FC236}">
                    <a16:creationId xmlns:a16="http://schemas.microsoft.com/office/drawing/2014/main" id="{2C8CB69A-7E35-4381-1F8D-E2F43B3E9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3548" y="2545155"/>
                <a:ext cx="2253822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/>
      <p:bldP spid="8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381000" y="2192476"/>
            <a:ext cx="17297400" cy="404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da-DK" sz="44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 trình bậc nhất hai ẩn x và y là phương trình có dạng: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da-DK" sz="6000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ax + by = c</a:t>
            </a:r>
          </a:p>
          <a:p>
            <a:pPr algn="just"/>
            <a:endParaRPr lang="en-US" sz="2000" b="1" dirty="0">
              <a:solidFill>
                <a:srgbClr val="7030A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a, b, c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), a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0.</a:t>
            </a:r>
          </a:p>
          <a:p>
            <a:pPr algn="just"/>
            <a:endParaRPr lang="en-US" sz="2000" b="1" dirty="0">
              <a:solidFill>
                <a:srgbClr val="7030A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00446" y="411957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TỔNG QUÁT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38E4B0-075C-F0A3-5733-0CB20C664DF3}"/>
              </a:ext>
            </a:extLst>
          </p:cNvPr>
          <p:cNvSpPr txBox="1"/>
          <p:nvPr/>
        </p:nvSpPr>
        <p:spPr>
          <a:xfrm>
            <a:off x="381000" y="6227038"/>
            <a:ext cx="17297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 = x</a:t>
            </a:r>
            <a:r>
              <a:rPr lang="en-US" sz="4400" b="1" baseline="-25000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y = y</a:t>
            </a:r>
            <a:r>
              <a:rPr lang="en-US" sz="4400" b="1" baseline="-25000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(x</a:t>
            </a:r>
            <a:r>
              <a:rPr lang="en-US" sz="4400" b="1" baseline="-25000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; y</a:t>
            </a:r>
            <a:r>
              <a:rPr lang="en-US" sz="4400" b="1" baseline="-25000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522588-BE2A-728E-DC38-9FE43414BBB0}"/>
              </a:ext>
            </a:extLst>
          </p:cNvPr>
          <p:cNvSpPr txBox="1"/>
          <p:nvPr/>
        </p:nvSpPr>
        <p:spPr>
          <a:xfrm>
            <a:off x="533400" y="8094524"/>
            <a:ext cx="17145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3832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0477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609600" y="495300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21458" y="495300"/>
            <a:ext cx="14075942" cy="2762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kern="100" dirty="0">
              <a:solidFill>
                <a:srgbClr val="3333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228600" y="4319716"/>
            <a:ext cx="2351174" cy="1289304"/>
            <a:chOff x="8318731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45530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8318731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472016" y="5172334"/>
            <a:ext cx="1749591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3x + 5y = 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3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ẩn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= 3, b = 5, c = 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–3.</a:t>
            </a:r>
            <a:endParaRPr lang="en-US" sz="4000" b="1" kern="100" dirty="0">
              <a:solidFill>
                <a:srgbClr val="7030A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6D35CC-6871-2A60-44BC-5967A6113274}"/>
              </a:ext>
            </a:extLst>
          </p:cNvPr>
          <p:cNvSpPr/>
          <p:nvPr/>
        </p:nvSpPr>
        <p:spPr>
          <a:xfrm>
            <a:off x="609600" y="3383506"/>
            <a:ext cx="16687800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3x + 5y = </a:t>
            </a:r>
            <a:r>
              <a:rPr lang="en-US" sz="4000" b="1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40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3;     b) 0x </a:t>
            </a:r>
            <a:r>
              <a:rPr lang="en-US" sz="4000" b="1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2y = 7;     c) –4x + 0y = 5;     d) 0x + 0y = 8</a:t>
            </a:r>
            <a:endParaRPr lang="en-US" sz="4000" b="1" kern="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FE59C1-920E-3B6A-2816-1159FA411324}"/>
              </a:ext>
            </a:extLst>
          </p:cNvPr>
          <p:cNvSpPr txBox="1"/>
          <p:nvPr/>
        </p:nvSpPr>
        <p:spPr>
          <a:xfrm>
            <a:off x="472016" y="6263615"/>
            <a:ext cx="1749591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0x 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2y = 7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ẩn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= 0, b = 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–2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 = 7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b="1" kern="100" dirty="0">
              <a:solidFill>
                <a:srgbClr val="7030A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13A48F-8F02-12F2-E01B-C4EFBEAEBA47}"/>
              </a:ext>
            </a:extLst>
          </p:cNvPr>
          <p:cNvSpPr txBox="1"/>
          <p:nvPr/>
        </p:nvSpPr>
        <p:spPr>
          <a:xfrm>
            <a:off x="472016" y="7354896"/>
            <a:ext cx="1749591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4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+ 0y = 5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ẩn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= 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–4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b = 0, c = 5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b="1" kern="100" dirty="0">
              <a:solidFill>
                <a:srgbClr val="7030A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E50992-E69A-50B8-BA7B-8866351EE6AA}"/>
              </a:ext>
            </a:extLst>
          </p:cNvPr>
          <p:cNvSpPr txBox="1"/>
          <p:nvPr/>
        </p:nvSpPr>
        <p:spPr>
          <a:xfrm>
            <a:off x="472016" y="8350594"/>
            <a:ext cx="1749591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0x + 0y = 8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ẩn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= 0, b = 0.</a:t>
            </a:r>
            <a:endParaRPr lang="en-US" sz="4000" b="1" kern="100" dirty="0">
              <a:solidFill>
                <a:srgbClr val="7030A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53951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615499" y="495300"/>
            <a:ext cx="3837002" cy="968243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2:</a:t>
            </a:r>
            <a:endParaRPr sz="4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0099" y="1589072"/>
            <a:ext cx="17107802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3x 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 y = 1. Trong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(1; 2)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(1; – 2),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400" b="1" kern="1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65C653-BF85-2D21-C659-5F92A0504273}"/>
              </a:ext>
            </a:extLst>
          </p:cNvPr>
          <p:cNvSpPr txBox="1"/>
          <p:nvPr/>
        </p:nvSpPr>
        <p:spPr>
          <a:xfrm>
            <a:off x="874473" y="5559001"/>
            <a:ext cx="17316606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(1; 2)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3.1 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2 = 1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44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94AFF3D4-8BDA-2070-F877-775284D567CD}"/>
              </a:ext>
            </a:extLst>
          </p:cNvPr>
          <p:cNvGrpSpPr/>
          <p:nvPr/>
        </p:nvGrpSpPr>
        <p:grpSpPr>
          <a:xfrm flipH="1">
            <a:off x="320217" y="3839794"/>
            <a:ext cx="2351174" cy="1289304"/>
            <a:chOff x="8318731" y="804641"/>
            <a:chExt cx="2022200" cy="1289304"/>
          </a:xfrm>
        </p:grpSpPr>
        <p:pic>
          <p:nvPicPr>
            <p:cNvPr id="6" name="Google Shape;306;p14">
              <a:extLst>
                <a:ext uri="{FF2B5EF4-FFF2-40B4-BE49-F238E27FC236}">
                  <a16:creationId xmlns:a16="http://schemas.microsoft.com/office/drawing/2014/main" id="{E8E49C33-3410-DE4B-6009-3D7FDFBFDEE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5530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307;p14">
              <a:extLst>
                <a:ext uri="{FF2B5EF4-FFF2-40B4-BE49-F238E27FC236}">
                  <a16:creationId xmlns:a16="http://schemas.microsoft.com/office/drawing/2014/main" id="{0E397F1B-48B1-FA16-A8D8-89E409261630}"/>
                </a:ext>
              </a:extLst>
            </p:cNvPr>
            <p:cNvSpPr txBox="1"/>
            <p:nvPr/>
          </p:nvSpPr>
          <p:spPr>
            <a:xfrm>
              <a:off x="8318731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69D54B-C7AB-6CF5-AC80-ECEBA14FED37}"/>
              </a:ext>
            </a:extLst>
          </p:cNvPr>
          <p:cNvSpPr txBox="1"/>
          <p:nvPr/>
        </p:nvSpPr>
        <p:spPr>
          <a:xfrm>
            <a:off x="914400" y="7079682"/>
            <a:ext cx="15925800" cy="1996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(1; 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2)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3.1 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(– 2) 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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44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00754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7172683" y="550581"/>
            <a:ext cx="5040303" cy="1271887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u="sng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Chú</a:t>
            </a:r>
            <a:r>
              <a:rPr lang="en-US" sz="4800" b="1" u="sng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ý</a:t>
            </a:r>
            <a:r>
              <a:rPr lang="en-US" sz="48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48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2987" y="2102896"/>
            <a:ext cx="17107802" cy="3279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(x</a:t>
            </a:r>
            <a:r>
              <a:rPr lang="en-US" sz="4800" b="1" kern="100" baseline="-25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y</a:t>
            </a:r>
            <a:r>
              <a:rPr lang="en-US" sz="4800" b="1" kern="100" baseline="-25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ax + by = c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bởi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toạ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(x</a:t>
            </a:r>
            <a:r>
              <a:rPr lang="en-US" sz="4800" b="1" kern="100" baseline="-25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y</a:t>
            </a:r>
            <a:r>
              <a:rPr lang="en-US" sz="4800" b="1" kern="100" baseline="-25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toạ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Oxy.</a:t>
            </a:r>
            <a:endParaRPr lang="en-US" sz="4800" b="1" kern="1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272375-45C9-72AA-3424-CC3081E756FB}"/>
              </a:ext>
            </a:extLst>
          </p:cNvPr>
          <p:cNvSpPr/>
          <p:nvPr/>
        </p:nvSpPr>
        <p:spPr>
          <a:xfrm>
            <a:off x="462987" y="5791971"/>
            <a:ext cx="17107802" cy="3279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bậc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ẩn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ax + by = c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vô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bởi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800" b="1" kern="1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9223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615499" y="495300"/>
            <a:ext cx="3837002" cy="968243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3:</a:t>
            </a:r>
            <a:endParaRPr sz="4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0099" y="1589072"/>
            <a:ext cx="17107802" cy="3116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toạ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Oxy.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–3x + y = 2;		b) 0x + y = –2;		c) 2x + 0y = 3</a:t>
            </a:r>
            <a:endParaRPr lang="en-US" sz="4400" b="1" kern="1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65C653-BF85-2D21-C659-5F92A0504273}"/>
              </a:ext>
            </a:extLst>
          </p:cNvPr>
          <p:cNvSpPr txBox="1"/>
          <p:nvPr/>
        </p:nvSpPr>
        <p:spPr>
          <a:xfrm>
            <a:off x="874473" y="5934113"/>
            <a:ext cx="17316606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= 3x + 2</a:t>
            </a:r>
            <a:endParaRPr kumimoji="0" lang="en-US" sz="44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94AFF3D4-8BDA-2070-F877-775284D567CD}"/>
              </a:ext>
            </a:extLst>
          </p:cNvPr>
          <p:cNvGrpSpPr/>
          <p:nvPr/>
        </p:nvGrpSpPr>
        <p:grpSpPr>
          <a:xfrm flipH="1">
            <a:off x="914400" y="4744617"/>
            <a:ext cx="2351174" cy="1289304"/>
            <a:chOff x="8318731" y="804641"/>
            <a:chExt cx="2022200" cy="1289304"/>
          </a:xfrm>
        </p:grpSpPr>
        <p:pic>
          <p:nvPicPr>
            <p:cNvPr id="6" name="Google Shape;306;p14">
              <a:extLst>
                <a:ext uri="{FF2B5EF4-FFF2-40B4-BE49-F238E27FC236}">
                  <a16:creationId xmlns:a16="http://schemas.microsoft.com/office/drawing/2014/main" id="{E8E49C33-3410-DE4B-6009-3D7FDFBFDEE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45530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307;p14">
              <a:extLst>
                <a:ext uri="{FF2B5EF4-FFF2-40B4-BE49-F238E27FC236}">
                  <a16:creationId xmlns:a16="http://schemas.microsoft.com/office/drawing/2014/main" id="{0E397F1B-48B1-FA16-A8D8-89E409261630}"/>
                </a:ext>
              </a:extLst>
            </p:cNvPr>
            <p:cNvSpPr txBox="1"/>
            <p:nvPr/>
          </p:nvSpPr>
          <p:spPr>
            <a:xfrm>
              <a:off x="8318731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69D54B-C7AB-6CF5-AC80-ECEBA14FED37}"/>
              </a:ext>
            </a:extLst>
          </p:cNvPr>
          <p:cNvSpPr txBox="1"/>
          <p:nvPr/>
        </p:nvSpPr>
        <p:spPr>
          <a:xfrm>
            <a:off x="914400" y="7079682"/>
            <a:ext cx="11887200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tất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d: y = 3x + 2 (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endParaRPr kumimoji="0" lang="en-US" sz="44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6F5073-3298-76BB-EEEF-0BCBC58F1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3334" y="4639361"/>
            <a:ext cx="4827877" cy="51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8212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615499" y="142684"/>
            <a:ext cx="3837002" cy="968243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3:</a:t>
            </a:r>
            <a:endParaRPr sz="4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0099" y="1236456"/>
            <a:ext cx="17107802" cy="3116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toạ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Oxy.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–3x + y = 2;		b) 0x + y = –2;		c) 2x + 0y = 3</a:t>
            </a:r>
            <a:endParaRPr lang="en-US" sz="4400" b="1" kern="1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65C653-BF85-2D21-C659-5F92A0504273}"/>
              </a:ext>
            </a:extLst>
          </p:cNvPr>
          <p:cNvSpPr txBox="1"/>
          <p:nvPr/>
        </p:nvSpPr>
        <p:spPr>
          <a:xfrm>
            <a:off x="874473" y="5934113"/>
            <a:ext cx="17316606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= 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–2</a:t>
            </a:r>
            <a:endParaRPr kumimoji="0" lang="en-US" sz="44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94AFF3D4-8BDA-2070-F877-775284D567CD}"/>
              </a:ext>
            </a:extLst>
          </p:cNvPr>
          <p:cNvGrpSpPr/>
          <p:nvPr/>
        </p:nvGrpSpPr>
        <p:grpSpPr>
          <a:xfrm flipH="1">
            <a:off x="914400" y="4563281"/>
            <a:ext cx="2351174" cy="1289304"/>
            <a:chOff x="8318731" y="804641"/>
            <a:chExt cx="2022200" cy="1289304"/>
          </a:xfrm>
        </p:grpSpPr>
        <p:pic>
          <p:nvPicPr>
            <p:cNvPr id="6" name="Google Shape;306;p14">
              <a:extLst>
                <a:ext uri="{FF2B5EF4-FFF2-40B4-BE49-F238E27FC236}">
                  <a16:creationId xmlns:a16="http://schemas.microsoft.com/office/drawing/2014/main" id="{E8E49C33-3410-DE4B-6009-3D7FDFBFDEE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45530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307;p14">
              <a:extLst>
                <a:ext uri="{FF2B5EF4-FFF2-40B4-BE49-F238E27FC236}">
                  <a16:creationId xmlns:a16="http://schemas.microsoft.com/office/drawing/2014/main" id="{0E397F1B-48B1-FA16-A8D8-89E409261630}"/>
                </a:ext>
              </a:extLst>
            </p:cNvPr>
            <p:cNvSpPr txBox="1"/>
            <p:nvPr/>
          </p:nvSpPr>
          <p:spPr>
            <a:xfrm>
              <a:off x="8318731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69D54B-C7AB-6CF5-AC80-ECEBA14FED37}"/>
              </a:ext>
            </a:extLst>
          </p:cNvPr>
          <p:cNvSpPr txBox="1"/>
          <p:nvPr/>
        </p:nvSpPr>
        <p:spPr>
          <a:xfrm>
            <a:off x="914400" y="7079682"/>
            <a:ext cx="11887200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tất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Oy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M(0; 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–2)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(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endParaRPr kumimoji="0" lang="en-US" sz="44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AFFC74-BFE4-B6A7-9BE1-CDC280F30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7142" y="4632273"/>
            <a:ext cx="4534396" cy="561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8827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615499" y="142684"/>
            <a:ext cx="3837002" cy="968243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3:</a:t>
            </a:r>
            <a:endParaRPr sz="4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0099" y="1236456"/>
            <a:ext cx="17107802" cy="3116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toạ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Oxy.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–3x + y = 2;		b) 0x + y = –2;		c) 2x + 0y = 3</a:t>
            </a:r>
            <a:endParaRPr lang="en-US" sz="4400" b="1" kern="1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65C653-BF85-2D21-C659-5F92A0504273}"/>
              </a:ext>
            </a:extLst>
          </p:cNvPr>
          <p:cNvSpPr txBox="1"/>
          <p:nvPr/>
        </p:nvSpPr>
        <p:spPr>
          <a:xfrm>
            <a:off x="874473" y="5934113"/>
            <a:ext cx="17316606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400" b="1" kern="100" noProof="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= 1,5</a:t>
            </a:r>
            <a:endParaRPr kumimoji="0" lang="en-US" sz="44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94AFF3D4-8BDA-2070-F877-775284D567CD}"/>
              </a:ext>
            </a:extLst>
          </p:cNvPr>
          <p:cNvGrpSpPr/>
          <p:nvPr/>
        </p:nvGrpSpPr>
        <p:grpSpPr>
          <a:xfrm flipH="1">
            <a:off x="914400" y="4563281"/>
            <a:ext cx="2351174" cy="1289304"/>
            <a:chOff x="8318731" y="804641"/>
            <a:chExt cx="2022200" cy="1289304"/>
          </a:xfrm>
        </p:grpSpPr>
        <p:pic>
          <p:nvPicPr>
            <p:cNvPr id="6" name="Google Shape;306;p14">
              <a:extLst>
                <a:ext uri="{FF2B5EF4-FFF2-40B4-BE49-F238E27FC236}">
                  <a16:creationId xmlns:a16="http://schemas.microsoft.com/office/drawing/2014/main" id="{E8E49C33-3410-DE4B-6009-3D7FDFBFDEE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45530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307;p14">
              <a:extLst>
                <a:ext uri="{FF2B5EF4-FFF2-40B4-BE49-F238E27FC236}">
                  <a16:creationId xmlns:a16="http://schemas.microsoft.com/office/drawing/2014/main" id="{0E397F1B-48B1-FA16-A8D8-89E409261630}"/>
                </a:ext>
              </a:extLst>
            </p:cNvPr>
            <p:cNvSpPr txBox="1"/>
            <p:nvPr/>
          </p:nvSpPr>
          <p:spPr>
            <a:xfrm>
              <a:off x="8318731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69D54B-C7AB-6CF5-AC80-ECEBA14FED37}"/>
              </a:ext>
            </a:extLst>
          </p:cNvPr>
          <p:cNvSpPr txBox="1"/>
          <p:nvPr/>
        </p:nvSpPr>
        <p:spPr>
          <a:xfrm>
            <a:off x="914400" y="7079682"/>
            <a:ext cx="11887200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tất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Ox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N(1,5; 0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(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endParaRPr kumimoji="0" lang="en-US" sz="44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D80259-14F7-BF72-E836-01A159FA4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0614" y="5180841"/>
            <a:ext cx="5036709" cy="503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3398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52090" y="1859358"/>
            <a:ext cx="10762267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6124431"/>
      </p:ext>
    </p:extLst>
  </p:cSld>
  <p:clrMapOvr>
    <a:masterClrMapping/>
  </p:clrMapOvr>
  <p:transition spd="med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516461" y="326640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Thực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hành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0099" y="326640"/>
            <a:ext cx="17107802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	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a, b, c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bậc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ẩn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73193" y="4810391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65C653-BF85-2D21-C659-5F92A0504273}"/>
              </a:ext>
            </a:extLst>
          </p:cNvPr>
          <p:cNvSpPr txBox="1"/>
          <p:nvPr/>
        </p:nvSpPr>
        <p:spPr>
          <a:xfrm>
            <a:off x="2057400" y="5212799"/>
            <a:ext cx="149352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a = 1 ; b = 5 ; c = 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7481491-D8E7-BC79-77F3-81F92ACD68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6786870"/>
              </p:ext>
            </p:extLst>
          </p:nvPr>
        </p:nvGraphicFramePr>
        <p:xfrm>
          <a:off x="2971800" y="2379663"/>
          <a:ext cx="11607800" cy="302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607480" imgH="3022560" progId="Equation.DSMT4">
                  <p:embed/>
                </p:oleObj>
              </mc:Choice>
              <mc:Fallback>
                <p:oleObj name="Equation" r:id="rId4" imgW="11607480" imgH="302256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B7481491-D8E7-BC79-77F3-81F92ACD68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71800" y="2379663"/>
                        <a:ext cx="11607800" cy="302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0E6C813-DE8D-712D-0F12-D0B823C49883}"/>
              </a:ext>
            </a:extLst>
          </p:cNvPr>
          <p:cNvSpPr txBox="1"/>
          <p:nvPr/>
        </p:nvSpPr>
        <p:spPr>
          <a:xfrm>
            <a:off x="2057400" y="6515100"/>
            <a:ext cx="149352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a =       ; b = 1 ; c = 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B9320D-A291-E9AB-9A10-8E706F6B8840}"/>
              </a:ext>
            </a:extLst>
          </p:cNvPr>
          <p:cNvSpPr txBox="1"/>
          <p:nvPr/>
        </p:nvSpPr>
        <p:spPr>
          <a:xfrm>
            <a:off x="2057400" y="7744142"/>
            <a:ext cx="149352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a = 0 ; b =    ; c = 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BCFCC6-6A8B-82E4-7B5B-D12F1FA6019C}"/>
              </a:ext>
            </a:extLst>
          </p:cNvPr>
          <p:cNvSpPr txBox="1"/>
          <p:nvPr/>
        </p:nvSpPr>
        <p:spPr>
          <a:xfrm>
            <a:off x="2057400" y="8936839"/>
            <a:ext cx="149352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a = 2 ; b = 0 ; c = 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1,5</a:t>
            </a:r>
            <a:endParaRPr kumimoji="0" lang="en-US" sz="44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C1265E9-A290-AFDF-4650-D41AAA68B1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6361499"/>
              </p:ext>
            </p:extLst>
          </p:nvPr>
        </p:nvGraphicFramePr>
        <p:xfrm>
          <a:off x="11614150" y="6650038"/>
          <a:ext cx="7747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74360" imgH="749160" progId="Equation.DSMT4">
                  <p:embed/>
                </p:oleObj>
              </mc:Choice>
              <mc:Fallback>
                <p:oleObj name="Equation" r:id="rId6" imgW="774360" imgH="74916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4C1265E9-A290-AFDF-4650-D41AAA68B1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614150" y="6650038"/>
                        <a:ext cx="77470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901BBD2-10AE-905C-98D0-22792E9CF2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4449133"/>
              </p:ext>
            </p:extLst>
          </p:nvPr>
        </p:nvGraphicFramePr>
        <p:xfrm>
          <a:off x="13239750" y="7572375"/>
          <a:ext cx="431800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31640" imgH="1434960" progId="Equation.DSMT4">
                  <p:embed/>
                </p:oleObj>
              </mc:Choice>
              <mc:Fallback>
                <p:oleObj name="Equation" r:id="rId8" imgW="431640" imgH="14349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6901BBD2-10AE-905C-98D0-22792E9CF2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239750" y="7572375"/>
                        <a:ext cx="431800" cy="143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13283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336857" y="99203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Thực</a:t>
            </a:r>
            <a:r>
              <a:rPr lang="en-US" sz="4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hành</a:t>
            </a:r>
            <a:r>
              <a:rPr lang="en-US" sz="4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2:</a:t>
            </a:r>
            <a:endParaRPr sz="40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0099" y="270260"/>
            <a:ext cx="17107802" cy="6851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	Cho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3x + 2y = 4 (1)</a:t>
            </a:r>
          </a:p>
          <a:p>
            <a:pPr marL="742950" indent="-742950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cặp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(1; 2)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(2; 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1),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cặp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(1)?</a:t>
            </a:r>
          </a:p>
          <a:p>
            <a:pPr marL="742950" indent="-742950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y,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cặp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(4; y)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(1).</a:t>
            </a:r>
          </a:p>
          <a:p>
            <a:pPr marL="742950" indent="-742950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thêm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(1).</a:t>
            </a:r>
          </a:p>
          <a:p>
            <a:pPr marL="742950" indent="-742950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(1)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toạ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Oxy.</a:t>
            </a: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8077200" y="6301231"/>
            <a:ext cx="1699513" cy="1188276"/>
            <a:chOff x="7890477" y="787865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5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68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01363D-6091-4A7C-C9C8-761F1CF119E3}"/>
              </a:ext>
            </a:extLst>
          </p:cNvPr>
          <p:cNvSpPr txBox="1"/>
          <p:nvPr/>
        </p:nvSpPr>
        <p:spPr>
          <a:xfrm>
            <a:off x="590099" y="7566860"/>
            <a:ext cx="17892992" cy="90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</a:t>
            </a:r>
            <a:r>
              <a:rPr kumimoji="0" lang="en-US" sz="40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(1; 2)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3.1 +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2.2 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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40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3105F0-2E27-9BC1-CD38-92C01985DE0E}"/>
              </a:ext>
            </a:extLst>
          </p:cNvPr>
          <p:cNvSpPr txBox="1"/>
          <p:nvPr/>
        </p:nvSpPr>
        <p:spPr>
          <a:xfrm>
            <a:off x="676319" y="8621942"/>
            <a:ext cx="1702158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40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(1; 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2)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3.1 +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2.(– 2) = 4.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40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6696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336857" y="99203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Thực</a:t>
            </a:r>
            <a:r>
              <a:rPr lang="en-US" sz="4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hành</a:t>
            </a:r>
            <a:r>
              <a:rPr lang="en-US" sz="4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2:</a:t>
            </a:r>
            <a:endParaRPr sz="40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01363D-6091-4A7C-C9C8-761F1CF119E3}"/>
              </a:ext>
            </a:extLst>
          </p:cNvPr>
          <p:cNvSpPr txBox="1"/>
          <p:nvPr/>
        </p:nvSpPr>
        <p:spPr>
          <a:xfrm>
            <a:off x="428847" y="2658510"/>
            <a:ext cx="17325753" cy="9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= 4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(1), ta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3.4 + 2y</a:t>
            </a:r>
            <a:r>
              <a:rPr kumimoji="0" lang="en-US" sz="4400" b="1" i="0" u="none" strike="noStrike" kern="1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4 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 12 + 2y</a:t>
            </a:r>
            <a:r>
              <a:rPr kumimoji="0" lang="en-US" sz="4400" b="1" i="0" u="none" strike="noStrike" kern="1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= 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4   y</a:t>
            </a:r>
            <a:r>
              <a:rPr lang="en-US" sz="4400" b="1" kern="100" baseline="-25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= 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4</a:t>
            </a:r>
            <a:endParaRPr kumimoji="0" lang="en-US" sz="44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3105F0-2E27-9BC1-CD38-92C01985DE0E}"/>
              </a:ext>
            </a:extLst>
          </p:cNvPr>
          <p:cNvSpPr txBox="1"/>
          <p:nvPr/>
        </p:nvSpPr>
        <p:spPr>
          <a:xfrm>
            <a:off x="428847" y="5107178"/>
            <a:ext cx="17249554" cy="9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= 0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(1), ta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3.0 + 2y = 4 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 2y = 4  y = 2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44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785DCC-2838-AA06-209F-E1B252C76F66}"/>
              </a:ext>
            </a:extLst>
          </p:cNvPr>
          <p:cNvSpPr txBox="1"/>
          <p:nvPr/>
        </p:nvSpPr>
        <p:spPr>
          <a:xfrm>
            <a:off x="428847" y="6271558"/>
            <a:ext cx="17249554" cy="9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= 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(1), ta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3.(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2) + 2y = 4 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 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–6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+ 2y = 4  y = 5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44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C65D4A-F8BE-A311-FDCD-C566096E4240}"/>
              </a:ext>
            </a:extLst>
          </p:cNvPr>
          <p:cNvSpPr txBox="1"/>
          <p:nvPr/>
        </p:nvSpPr>
        <p:spPr>
          <a:xfrm>
            <a:off x="428847" y="7378876"/>
            <a:ext cx="17249554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(1)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(0; 2)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2; 5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kumimoji="0" lang="en-US" sz="44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B5F3FF-E87C-B79D-B535-6817D7B785F7}"/>
              </a:ext>
            </a:extLst>
          </p:cNvPr>
          <p:cNvSpPr txBox="1"/>
          <p:nvPr/>
        </p:nvSpPr>
        <p:spPr>
          <a:xfrm>
            <a:off x="454246" y="1333500"/>
            <a:ext cx="16843154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y,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cặp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(4; y)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(1).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CAF814-E727-0C89-8AAD-7F76A03E510C}"/>
              </a:ext>
            </a:extLst>
          </p:cNvPr>
          <p:cNvSpPr txBox="1"/>
          <p:nvPr/>
        </p:nvSpPr>
        <p:spPr>
          <a:xfrm>
            <a:off x="454246" y="3928816"/>
            <a:ext cx="13598304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thêm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(1).</a:t>
            </a:r>
          </a:p>
        </p:txBody>
      </p:sp>
    </p:spTree>
    <p:extLst>
      <p:ext uri="{BB962C8B-B14F-4D97-AF65-F5344CB8AC3E}">
        <p14:creationId xmlns:p14="http://schemas.microsoft.com/office/powerpoint/2010/main" val="6945968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0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19C2E9-CCD8-4043-C9E7-CC0DB484DF0E}"/>
              </a:ext>
            </a:extLst>
          </p:cNvPr>
          <p:cNvSpPr txBox="1"/>
          <p:nvPr/>
        </p:nvSpPr>
        <p:spPr>
          <a:xfrm>
            <a:off x="452038" y="2195240"/>
            <a:ext cx="16997762" cy="2014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42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d) </a:t>
            </a:r>
            <a:r>
              <a:rPr kumimoji="0" lang="en-US" sz="42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2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2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(1) </a:t>
            </a:r>
            <a:r>
              <a:rPr kumimoji="0" lang="en-US" sz="42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42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kumimoji="0" lang="en-US" sz="42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42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(0; 2) </a:t>
            </a:r>
            <a:r>
              <a:rPr kumimoji="0" lang="en-US" sz="42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42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(2; 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–1)</a:t>
            </a:r>
          </a:p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3x + 2y = 4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A(0; 2)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B(2; –1).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102BA-8623-D514-3CD4-E6393377DB5D}"/>
              </a:ext>
            </a:extLst>
          </p:cNvPr>
          <p:cNvSpPr txBox="1"/>
          <p:nvPr/>
        </p:nvSpPr>
        <p:spPr>
          <a:xfrm>
            <a:off x="452038" y="4435900"/>
            <a:ext cx="16997762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(1)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phẳng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toạ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Oxy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600EE9-3F1F-280F-285B-D657E708C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1400" y="5595609"/>
            <a:ext cx="6544738" cy="46748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ED5C4E-1238-D581-2D6E-403E8FE78FD0}"/>
              </a:ext>
            </a:extLst>
          </p:cNvPr>
          <p:cNvSpPr txBox="1"/>
          <p:nvPr/>
        </p:nvSpPr>
        <p:spPr>
          <a:xfrm>
            <a:off x="452038" y="351210"/>
            <a:ext cx="17294100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(1)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toạ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Oxy.</a:t>
            </a:r>
          </a:p>
        </p:txBody>
      </p:sp>
    </p:spTree>
    <p:extLst>
      <p:ext uri="{BB962C8B-B14F-4D97-AF65-F5344CB8AC3E}">
        <p14:creationId xmlns:p14="http://schemas.microsoft.com/office/powerpoint/2010/main" val="2453996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3000" y="1714500"/>
            <a:ext cx="16154400" cy="2743200"/>
            <a:chOff x="2193759" y="2917658"/>
            <a:chExt cx="13362212" cy="2743200"/>
          </a:xfrm>
        </p:grpSpPr>
        <p:grpSp>
          <p:nvGrpSpPr>
            <p:cNvPr id="40" name="Group 4"/>
            <p:cNvGrpSpPr/>
            <p:nvPr/>
          </p:nvGrpSpPr>
          <p:grpSpPr>
            <a:xfrm>
              <a:off x="2193759" y="2917658"/>
              <a:ext cx="13335000" cy="2743200"/>
              <a:chOff x="-335748" y="0"/>
              <a:chExt cx="8393709" cy="2579249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335748" y="12700"/>
                <a:ext cx="8393708" cy="2566549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335747" y="0"/>
                <a:ext cx="8393708" cy="2579249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220973" y="3706951"/>
              <a:ext cx="13334998" cy="1184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 HỆ HAI PHƯƠNG TRÌNH BẬC NHẤT HAI ẨN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21847"/>
      </p:ext>
    </p:extLst>
  </p:cSld>
  <p:clrMapOvr>
    <a:masterClrMapping/>
  </p:clrMapOvr>
  <p:transition spd="med">
    <p:circl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958049">
            <a:off x="16894293" y="-464793"/>
            <a:ext cx="1659102" cy="1732744"/>
          </a:xfrm>
          <a:prstGeom prst="rect">
            <a:avLst/>
          </a:prstGeom>
        </p:spPr>
      </p:pic>
      <p:sp>
        <p:nvSpPr>
          <p:cNvPr id="25" name="Google Shape;169;p5"/>
          <p:cNvSpPr/>
          <p:nvPr/>
        </p:nvSpPr>
        <p:spPr>
          <a:xfrm>
            <a:off x="714708" y="46253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HĐKP 2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-394439" y="9157536"/>
            <a:ext cx="1361733" cy="114765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365319" flipH="1">
            <a:off x="16626357" y="8358207"/>
            <a:ext cx="4420396" cy="41496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3935" y="462530"/>
            <a:ext cx="17040129" cy="9739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(km/h)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 (km/h)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(x &gt; 0; y &gt; 0).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15 km/h.</a:t>
            </a:r>
          </a:p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210 km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indent="-742950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(1),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x, y.</a:t>
            </a:r>
          </a:p>
          <a:p>
            <a:pPr marL="742950" indent="-742950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(2),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x, y.</a:t>
            </a:r>
          </a:p>
          <a:p>
            <a:pPr marL="742950" indent="-742950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60 km/h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45 km/h.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000" b="1" kern="100" dirty="0">
              <a:solidFill>
                <a:srgbClr val="3333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84171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19C2E9-CCD8-4043-C9E7-CC0DB484DF0E}"/>
              </a:ext>
            </a:extLst>
          </p:cNvPr>
          <p:cNvSpPr txBox="1"/>
          <p:nvPr/>
        </p:nvSpPr>
        <p:spPr>
          <a:xfrm>
            <a:off x="452038" y="7559676"/>
            <a:ext cx="16997762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(1), ta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x – y = 15.	(3)</a:t>
            </a:r>
            <a:endParaRPr lang="en-US" sz="4400" b="1" kern="1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169;p5">
            <a:extLst>
              <a:ext uri="{FF2B5EF4-FFF2-40B4-BE49-F238E27FC236}">
                <a16:creationId xmlns:a16="http://schemas.microsoft.com/office/drawing/2014/main" id="{4439F57E-17FB-4FEA-2B54-DDA788187B35}"/>
              </a:ext>
            </a:extLst>
          </p:cNvPr>
          <p:cNvSpPr/>
          <p:nvPr/>
        </p:nvSpPr>
        <p:spPr>
          <a:xfrm>
            <a:off x="395177" y="169876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HĐKP 2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608E05-CFFD-7D75-D149-9BE01EBF0521}"/>
              </a:ext>
            </a:extLst>
          </p:cNvPr>
          <p:cNvSpPr txBox="1"/>
          <p:nvPr/>
        </p:nvSpPr>
        <p:spPr>
          <a:xfrm>
            <a:off x="152400" y="169876"/>
            <a:ext cx="17787371" cy="6368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(km/h)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 (km/h)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(x &gt; 0; y &gt; 0).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15 km/h.</a:t>
            </a:r>
          </a:p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210 km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indent="-742950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(1),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x, y.</a:t>
            </a:r>
          </a:p>
        </p:txBody>
      </p:sp>
    </p:spTree>
    <p:extLst>
      <p:ext uri="{BB962C8B-B14F-4D97-AF65-F5344CB8AC3E}">
        <p14:creationId xmlns:p14="http://schemas.microsoft.com/office/powerpoint/2010/main" val="20139807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9102BA-8623-D514-3CD4-E6393377DB5D}"/>
              </a:ext>
            </a:extLst>
          </p:cNvPr>
          <p:cNvSpPr txBox="1"/>
          <p:nvPr/>
        </p:nvSpPr>
        <p:spPr>
          <a:xfrm>
            <a:off x="214609" y="2726640"/>
            <a:ext cx="16997762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2x (km)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456E8-0517-4217-6E73-650986AAB4FD}"/>
              </a:ext>
            </a:extLst>
          </p:cNvPr>
          <p:cNvSpPr txBox="1"/>
          <p:nvPr/>
        </p:nvSpPr>
        <p:spPr>
          <a:xfrm>
            <a:off x="265409" y="3891257"/>
            <a:ext cx="16997762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2y (km)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04EAEB-0D96-7CCF-11D9-0800983F10A7}"/>
              </a:ext>
            </a:extLst>
          </p:cNvPr>
          <p:cNvSpPr txBox="1"/>
          <p:nvPr/>
        </p:nvSpPr>
        <p:spPr>
          <a:xfrm>
            <a:off x="240009" y="5055874"/>
            <a:ext cx="17555086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B,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2x + 2y = 210 (km).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EBECDC-FC93-65EB-6901-28F8C24D1B75}"/>
              </a:ext>
            </a:extLst>
          </p:cNvPr>
          <p:cNvSpPr txBox="1"/>
          <p:nvPr/>
        </p:nvSpPr>
        <p:spPr>
          <a:xfrm>
            <a:off x="409347" y="7261413"/>
            <a:ext cx="17326486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(2), ta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2x + 2y = 210 hay x + y = 105. 	(4)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608E05-CFFD-7D75-D149-9BE01EBF0521}"/>
              </a:ext>
            </a:extLst>
          </p:cNvPr>
          <p:cNvSpPr txBox="1"/>
          <p:nvPr/>
        </p:nvSpPr>
        <p:spPr>
          <a:xfrm>
            <a:off x="214609" y="132904"/>
            <a:ext cx="17787371" cy="2100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210 km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(2),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x, y.</a:t>
            </a:r>
          </a:p>
        </p:txBody>
      </p:sp>
    </p:spTree>
    <p:extLst>
      <p:ext uri="{BB962C8B-B14F-4D97-AF65-F5344CB8AC3E}">
        <p14:creationId xmlns:p14="http://schemas.microsoft.com/office/powerpoint/2010/main" val="35431018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9" grpId="0"/>
      <p:bldP spid="10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19C2E9-CCD8-4043-C9E7-CC0DB484DF0E}"/>
              </a:ext>
            </a:extLst>
          </p:cNvPr>
          <p:cNvSpPr txBox="1"/>
          <p:nvPr/>
        </p:nvSpPr>
        <p:spPr>
          <a:xfrm>
            <a:off x="217736" y="3332954"/>
            <a:ext cx="16997762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Khi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máy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60 km/h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45 km/h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= 60 km/h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= 45 km/h.</a:t>
            </a:r>
            <a:endParaRPr lang="en-US" sz="4400" b="1" kern="1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102BA-8623-D514-3CD4-E6393377DB5D}"/>
              </a:ext>
            </a:extLst>
          </p:cNvPr>
          <p:cNvSpPr txBox="1"/>
          <p:nvPr/>
        </p:nvSpPr>
        <p:spPr>
          <a:xfrm>
            <a:off x="240928" y="5644135"/>
            <a:ext cx="17430305" cy="962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3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43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x = 60, y = 45 </a:t>
            </a:r>
            <a:r>
              <a:rPr lang="en-US" sz="43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3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3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3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3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3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(3), ta </a:t>
            </a:r>
            <a:r>
              <a:rPr lang="en-US" sz="43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3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x – y = 60 – 45 = 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04EAEB-0D96-7CCF-11D9-0800983F10A7}"/>
              </a:ext>
            </a:extLst>
          </p:cNvPr>
          <p:cNvSpPr txBox="1"/>
          <p:nvPr/>
        </p:nvSpPr>
        <p:spPr>
          <a:xfrm>
            <a:off x="375095" y="8057195"/>
            <a:ext cx="17430305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DDE6EE-9B44-13A3-8970-73C4FC26C605}"/>
              </a:ext>
            </a:extLst>
          </p:cNvPr>
          <p:cNvSpPr txBox="1"/>
          <p:nvPr/>
        </p:nvSpPr>
        <p:spPr>
          <a:xfrm>
            <a:off x="217736" y="6769239"/>
            <a:ext cx="17917863" cy="962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3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43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x = 60, y = 45 </a:t>
            </a:r>
            <a:r>
              <a:rPr lang="en-US" sz="43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3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3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3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3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3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(4), ta </a:t>
            </a:r>
            <a:r>
              <a:rPr lang="en-US" sz="43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3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x + y = 60 + 45 = 105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277273-8214-F64C-7E4C-7106A95B966F}"/>
              </a:ext>
            </a:extLst>
          </p:cNvPr>
          <p:cNvSpPr txBox="1"/>
          <p:nvPr/>
        </p:nvSpPr>
        <p:spPr>
          <a:xfrm>
            <a:off x="457200" y="166077"/>
            <a:ext cx="17373600" cy="3029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60 km/h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45 km/h.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400" b="1" kern="100" dirty="0">
              <a:solidFill>
                <a:srgbClr val="3333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3289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19C2E9-CCD8-4043-C9E7-CC0DB484DF0E}"/>
              </a:ext>
            </a:extLst>
          </p:cNvPr>
          <p:cNvSpPr txBox="1"/>
          <p:nvPr/>
        </p:nvSpPr>
        <p:spPr>
          <a:xfrm>
            <a:off x="426638" y="723900"/>
            <a:ext cx="16997762" cy="2431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5400" b="1" i="0" u="none" strike="noStrike" kern="1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HĐKP2, ta </a:t>
            </a:r>
            <a:r>
              <a:rPr kumimoji="0" lang="en-US" sz="5400" b="1" i="0" u="none" strike="noStrike" kern="1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ẩn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– y = 15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2x + 2y = 210.</a:t>
            </a:r>
            <a:endParaRPr lang="en-US" sz="5400" b="1" kern="100" dirty="0">
              <a:solidFill>
                <a:srgbClr val="3333FF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F38C7F-FD39-58DE-3816-5D081F2B36FC}"/>
              </a:ext>
            </a:extLst>
          </p:cNvPr>
          <p:cNvSpPr txBox="1"/>
          <p:nvPr/>
        </p:nvSpPr>
        <p:spPr>
          <a:xfrm>
            <a:off x="452038" y="3447088"/>
            <a:ext cx="16997762" cy="2431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5400" b="1" i="0" u="none" strike="noStrike" kern="1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</a:t>
            </a:r>
            <a:r>
              <a:rPr kumimoji="0" lang="en-US" sz="5400" b="1" i="0" u="none" strike="noStrike" kern="1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ẩn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5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5400" b="1" kern="100" dirty="0">
              <a:solidFill>
                <a:srgbClr val="3333FF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B9BE628-4676-7200-5B95-6435839247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1552065"/>
              </p:ext>
            </p:extLst>
          </p:nvPr>
        </p:nvGraphicFramePr>
        <p:xfrm>
          <a:off x="5105400" y="6151350"/>
          <a:ext cx="5942006" cy="2707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152600" imgH="1892160" progId="Equation.DSMT4">
                  <p:embed/>
                </p:oleObj>
              </mc:Choice>
              <mc:Fallback>
                <p:oleObj name="Equation" r:id="rId3" imgW="4152600" imgH="189216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CB9BE628-4676-7200-5B95-6435839247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05400" y="6151350"/>
                        <a:ext cx="5942006" cy="2707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59884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48200" y="265083"/>
            <a:ext cx="9220201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cổ</a:t>
              </a:r>
              <a:endPara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698198" y="1850366"/>
            <a:ext cx="15595889" cy="6578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sông</a:t>
            </a:r>
            <a:endParaRPr lang="en-US" sz="5400" b="1" u="sng" dirty="0">
              <a:solidFill>
                <a:srgbClr val="3333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hồng</a:t>
            </a:r>
            <a:endParaRPr lang="en-US" sz="5400" b="1" u="sng" dirty="0">
              <a:solidFill>
                <a:srgbClr val="3333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5400" b="1" u="sng" dirty="0">
              <a:solidFill>
                <a:srgbClr val="3333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5400" b="1" u="sng" dirty="0">
              <a:solidFill>
                <a:srgbClr val="3333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Hỡi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bước</a:t>
            </a:r>
            <a:endParaRPr lang="en-US" sz="5400" b="1" u="sng" dirty="0">
              <a:solidFill>
                <a:srgbClr val="3333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4400" b="1" u="sng" dirty="0">
              <a:solidFill>
                <a:srgbClr val="3333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E574B8-AAC3-B571-E84F-FCE62DFEBC91}"/>
              </a:ext>
            </a:extLst>
          </p:cNvPr>
          <p:cNvSpPr txBox="1"/>
          <p:nvPr/>
        </p:nvSpPr>
        <p:spPr>
          <a:xfrm>
            <a:off x="1698198" y="7889249"/>
            <a:ext cx="155958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Làm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thế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nào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để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tính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được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em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nhỏ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(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em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thơ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)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và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trái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hồng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774C36-5681-E980-36BF-B53766BFCC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767" y="855406"/>
            <a:ext cx="1879998" cy="187999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381000" y="2192476"/>
            <a:ext cx="172974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da-DK" sz="44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 hai phương trình bậc nhất hai ẩn x, y có dạng: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da-DK" sz="6000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b="1" dirty="0">
              <a:solidFill>
                <a:srgbClr val="7030A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a, b, c, a’, b’, c’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), a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0, a’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b’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0.</a:t>
            </a:r>
          </a:p>
          <a:p>
            <a:pPr algn="just"/>
            <a:endParaRPr lang="en-US" sz="2000" b="1" dirty="0">
              <a:solidFill>
                <a:srgbClr val="7030A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00446" y="411957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TỔNG QUÁT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38E4B0-075C-F0A3-5733-0CB20C664DF3}"/>
              </a:ext>
            </a:extLst>
          </p:cNvPr>
          <p:cNvSpPr txBox="1"/>
          <p:nvPr/>
        </p:nvSpPr>
        <p:spPr>
          <a:xfrm>
            <a:off x="381000" y="6701395"/>
            <a:ext cx="17297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(x</a:t>
            </a:r>
            <a:r>
              <a:rPr lang="en-US" sz="4400" b="1" baseline="-25000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0; 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400" b="1" baseline="-25000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(1)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(2)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(x</a:t>
            </a:r>
            <a:r>
              <a:rPr lang="en-US" sz="4400" b="1" baseline="-25000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0; 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400" b="1" baseline="-25000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(I).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522588-BE2A-728E-DC38-9FE43414BBB0}"/>
              </a:ext>
            </a:extLst>
          </p:cNvPr>
          <p:cNvSpPr txBox="1"/>
          <p:nvPr/>
        </p:nvSpPr>
        <p:spPr>
          <a:xfrm>
            <a:off x="381000" y="8438421"/>
            <a:ext cx="17145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188E5AE-2B71-D114-6911-DA1299C220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6615898"/>
              </p:ext>
            </p:extLst>
          </p:nvPr>
        </p:nvGraphicFramePr>
        <p:xfrm>
          <a:off x="6215728" y="2805282"/>
          <a:ext cx="5524500" cy="173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524200" imgH="1739880" progId="Equation.DSMT4">
                  <p:embed/>
                </p:oleObj>
              </mc:Choice>
              <mc:Fallback>
                <p:oleObj name="Equation" r:id="rId3" imgW="5524200" imgH="17398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D188E5AE-2B71-D114-6911-DA1299C220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15728" y="2805282"/>
                        <a:ext cx="5524500" cy="173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8344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6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1190082" y="342900"/>
            <a:ext cx="23511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4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7443605" y="5143500"/>
            <a:ext cx="1700394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211347" y="490969"/>
            <a:ext cx="15886571" cy="2014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Trong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kern="1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6AB623F-DF10-8414-4D23-DA8B4A2E2A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1412379"/>
              </p:ext>
            </p:extLst>
          </p:nvPr>
        </p:nvGraphicFramePr>
        <p:xfrm>
          <a:off x="228600" y="2788177"/>
          <a:ext cx="17665597" cy="2014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204360" imgH="1549080" progId="Equation.DSMT4">
                  <p:embed/>
                </p:oleObj>
              </mc:Choice>
              <mc:Fallback>
                <p:oleObj name="Equation" r:id="rId3" imgW="12204360" imgH="15490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6AB623F-DF10-8414-4D23-DA8B4A2E2A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" y="2788177"/>
                        <a:ext cx="17665597" cy="2014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A5366F2-475B-C011-C991-CDF9DF3258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902772"/>
              </p:ext>
            </p:extLst>
          </p:nvPr>
        </p:nvGraphicFramePr>
        <p:xfrm>
          <a:off x="6116545" y="6407976"/>
          <a:ext cx="4354513" cy="179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111480" imgH="1422360" progId="Equation.DSMT4">
                  <p:embed/>
                </p:oleObj>
              </mc:Choice>
              <mc:Fallback>
                <p:oleObj name="Equation" r:id="rId5" imgW="3111480" imgH="142236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A5366F2-475B-C011-C991-CDF9DF3258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16545" y="6407976"/>
                        <a:ext cx="4354513" cy="1798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67BA906-5047-DDAB-955A-18DE9C65CA70}"/>
              </a:ext>
            </a:extLst>
          </p:cNvPr>
          <p:cNvSpPr txBox="1"/>
          <p:nvPr/>
        </p:nvSpPr>
        <p:spPr>
          <a:xfrm>
            <a:off x="762000" y="6748965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kern="1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Hệ phương trình 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398A40B-9D37-2116-4C49-EFFFF8015012}"/>
                  </a:ext>
                </a:extLst>
              </p:cNvPr>
              <p:cNvSpPr txBox="1"/>
              <p:nvPr/>
            </p:nvSpPr>
            <p:spPr>
              <a:xfrm>
                <a:off x="848832" y="8132103"/>
                <a:ext cx="16611600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b="1" kern="100">
                    <a:solidFill>
                      <a:srgbClr val="7030A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 hệ hai phương trình bậc nhất hai ẩn với a = 1, b = 3, c = 3</a:t>
                </a:r>
              </a:p>
              <a:p>
                <a:r>
                  <a:rPr lang="en-US" sz="4800" b="1" kern="10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800" b="1" i="1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b="1" i="1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800" b="1" i="1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sSup>
                      <m:sSupPr>
                        <m:ctrlP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800" b="1" i="1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b="1" i="1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4800" b="1" i="1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p>
                      <m:sSupPr>
                        <m:ctrlP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800" b="1" i="1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4800" b="1" i="1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endParaRPr lang="en-US" sz="4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398A40B-9D37-2116-4C49-EFFFF80150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832" y="8132103"/>
                <a:ext cx="16611600" cy="1569660"/>
              </a:xfrm>
              <a:prstGeom prst="rect">
                <a:avLst/>
              </a:prstGeom>
              <a:blipFill>
                <a:blip r:embed="rId7"/>
                <a:stretch>
                  <a:fillRect l="-1651" t="-8560" b="-2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905640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1190082" y="342900"/>
            <a:ext cx="23511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4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7443605" y="5143500"/>
            <a:ext cx="1700394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190083" y="490969"/>
            <a:ext cx="16259718" cy="2014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Trong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kern="1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6AB623F-DF10-8414-4D23-DA8B4A2E2A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220811"/>
              </p:ext>
            </p:extLst>
          </p:nvPr>
        </p:nvGraphicFramePr>
        <p:xfrm>
          <a:off x="100014" y="2787650"/>
          <a:ext cx="17587014" cy="197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382200" imgH="1549080" progId="Equation.DSMT4">
                  <p:embed/>
                </p:oleObj>
              </mc:Choice>
              <mc:Fallback>
                <p:oleObj name="Equation" r:id="rId3" imgW="12382200" imgH="15490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6AB623F-DF10-8414-4D23-DA8B4A2E2A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014" y="2787650"/>
                        <a:ext cx="17587014" cy="1976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A5366F2-475B-C011-C991-CDF9DF3258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9409808"/>
              </p:ext>
            </p:extLst>
          </p:nvPr>
        </p:nvGraphicFramePr>
        <p:xfrm>
          <a:off x="6400800" y="6263128"/>
          <a:ext cx="4487862" cy="197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225600" imgH="1269720" progId="Equation.DSMT4">
                  <p:embed/>
                </p:oleObj>
              </mc:Choice>
              <mc:Fallback>
                <p:oleObj name="Equation" r:id="rId5" imgW="3225600" imgH="126972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A5366F2-475B-C011-C991-CDF9DF3258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00800" y="6263128"/>
                        <a:ext cx="4487862" cy="1973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7CE747E-8700-B693-A10A-338B422FE420}"/>
              </a:ext>
            </a:extLst>
          </p:cNvPr>
          <p:cNvSpPr txBox="1"/>
          <p:nvPr/>
        </p:nvSpPr>
        <p:spPr>
          <a:xfrm>
            <a:off x="1170417" y="6762702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kern="1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Hệ phương trình 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7DEDAC-2FD1-DEAB-1CE7-64CE9B2B60CE}"/>
              </a:ext>
            </a:extLst>
          </p:cNvPr>
          <p:cNvSpPr txBox="1"/>
          <p:nvPr/>
        </p:nvSpPr>
        <p:spPr>
          <a:xfrm>
            <a:off x="1257249" y="8145840"/>
            <a:ext cx="16611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kern="1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 là hệ hai phương trình bậc nhất hai ẩn với a = b = 0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89507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1190082" y="342900"/>
            <a:ext cx="23511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4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7443605" y="5143500"/>
            <a:ext cx="1700394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211347" y="490969"/>
            <a:ext cx="15344299" cy="2014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Trong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kern="1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6AB623F-DF10-8414-4D23-DA8B4A2E2A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2788177"/>
          <a:ext cx="17665597" cy="2014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204360" imgH="1549080" progId="Equation.DSMT4">
                  <p:embed/>
                </p:oleObj>
              </mc:Choice>
              <mc:Fallback>
                <p:oleObj name="Equation" r:id="rId3" imgW="12204360" imgH="15490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6AB623F-DF10-8414-4D23-DA8B4A2E2A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" y="2788177"/>
                        <a:ext cx="17665597" cy="2014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A5366F2-475B-C011-C991-CDF9DF3258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1176615"/>
              </p:ext>
            </p:extLst>
          </p:nvPr>
        </p:nvGraphicFramePr>
        <p:xfrm>
          <a:off x="5791200" y="6331776"/>
          <a:ext cx="4622800" cy="181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263760" imgH="1422360" progId="Equation.DSMT4">
                  <p:embed/>
                </p:oleObj>
              </mc:Choice>
              <mc:Fallback>
                <p:oleObj name="Equation" r:id="rId5" imgW="3263760" imgH="142236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A5366F2-475B-C011-C991-CDF9DF3258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91200" y="6331776"/>
                        <a:ext cx="4622800" cy="181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0587DB4-6870-DBE9-5683-A86038341EC2}"/>
              </a:ext>
            </a:extLst>
          </p:cNvPr>
          <p:cNvSpPr txBox="1"/>
          <p:nvPr/>
        </p:nvSpPr>
        <p:spPr>
          <a:xfrm>
            <a:off x="762000" y="6748965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kern="1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Hệ phương trình 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4629E87-D943-C0D3-E16F-491EFEC7BBAC}"/>
                  </a:ext>
                </a:extLst>
              </p:cNvPr>
              <p:cNvSpPr txBox="1"/>
              <p:nvPr/>
            </p:nvSpPr>
            <p:spPr>
              <a:xfrm>
                <a:off x="848832" y="8132103"/>
                <a:ext cx="16611600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b="1" kern="100">
                    <a:solidFill>
                      <a:srgbClr val="7030A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 hệ hai phương trình bậc nhất hai ẩn với a = 2, b = 0, c = 0</a:t>
                </a:r>
              </a:p>
              <a:p>
                <a:r>
                  <a:rPr lang="en-US" sz="4800" b="1" kern="10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800" b="1" i="1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b="1" i="1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4800" b="1" i="1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sSup>
                      <m:sSupPr>
                        <m:ctrlP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800" b="1" i="1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4800" b="1" i="1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4800" b="1" i="1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p>
                      <m:sSupPr>
                        <m:ctrlP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800" b="1" i="1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b="0" i="0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4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4629E87-D943-C0D3-E16F-491EFEC7B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832" y="8132103"/>
                <a:ext cx="16611600" cy="1569660"/>
              </a:xfrm>
              <a:prstGeom prst="rect">
                <a:avLst/>
              </a:prstGeom>
              <a:blipFill>
                <a:blip r:embed="rId7"/>
                <a:stretch>
                  <a:fillRect l="-1651" t="-8560" b="-2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805094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1190082" y="342900"/>
            <a:ext cx="23511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5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8147050" y="2830376"/>
            <a:ext cx="1700394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4DB45CE-2680-2D3B-C603-F1086B681D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2392964"/>
              </p:ext>
            </p:extLst>
          </p:nvPr>
        </p:nvGraphicFramePr>
        <p:xfrm>
          <a:off x="3721100" y="139700"/>
          <a:ext cx="8851900" cy="173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851680" imgH="1739880" progId="Equation.DSMT4">
                  <p:embed/>
                </p:oleObj>
              </mc:Choice>
              <mc:Fallback>
                <p:oleObj name="Equation" r:id="rId3" imgW="8851680" imgH="17398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B4DB45CE-2680-2D3B-C603-F1086B681D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21100" y="139700"/>
                        <a:ext cx="8851900" cy="173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9D6C97C-BE7A-02CD-C05C-FA4FC6587697}"/>
              </a:ext>
            </a:extLst>
          </p:cNvPr>
          <p:cNvSpPr/>
          <p:nvPr/>
        </p:nvSpPr>
        <p:spPr>
          <a:xfrm>
            <a:off x="1270794" y="1705920"/>
            <a:ext cx="16335918" cy="2014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(2; 1)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1; 3),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kern="1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1206126-8C54-6D86-5600-7A3E6DCE52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9326251"/>
              </p:ext>
            </p:extLst>
          </p:nvPr>
        </p:nvGraphicFramePr>
        <p:xfrm>
          <a:off x="1117144" y="4844711"/>
          <a:ext cx="4848225" cy="206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644640" imgH="1549080" progId="Equation.DSMT4">
                  <p:embed/>
                </p:oleObj>
              </mc:Choice>
              <mc:Fallback>
                <p:oleObj name="Equation" r:id="rId5" imgW="3644640" imgH="15490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1206126-8C54-6D86-5600-7A3E6DCE52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7144" y="4844711"/>
                        <a:ext cx="4848225" cy="2060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4256B66-61FB-8B47-1644-0EF9F6F011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1476250"/>
              </p:ext>
            </p:extLst>
          </p:nvPr>
        </p:nvGraphicFramePr>
        <p:xfrm>
          <a:off x="1190082" y="7958239"/>
          <a:ext cx="6648450" cy="200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724280" imgH="1422360" progId="Equation.DSMT4">
                  <p:embed/>
                </p:oleObj>
              </mc:Choice>
              <mc:Fallback>
                <p:oleObj name="Equation" r:id="rId7" imgW="4724280" imgH="142236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4256B66-61FB-8B47-1644-0EF9F6F011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0082" y="7958239"/>
                        <a:ext cx="6648450" cy="2001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E23B79A-29FD-E10C-65CD-A8FD82C7E8D7}"/>
                  </a:ext>
                </a:extLst>
              </p:cNvPr>
              <p:cNvSpPr txBox="1"/>
              <p:nvPr/>
            </p:nvSpPr>
            <p:spPr>
              <a:xfrm>
                <a:off x="1117144" y="3941915"/>
                <a:ext cx="11925893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ặ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ố </m:t>
                      </m:r>
                      <m:d>
                        <m:dPr>
                          <m:ctrlP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à 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𝒏𝒈𝒉𝒊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ệ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ủ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𝒑𝒉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ươ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𝒏𝒈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𝒕𝒓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ì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𝒏𝒉</m:t>
                      </m:r>
                    </m:oMath>
                  </m:oMathPara>
                </a14:m>
                <a:endParaRPr lang="en-US" sz="4800" b="1">
                  <a:solidFill>
                    <a:srgbClr val="3333FF"/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E23B79A-29FD-E10C-65CD-A8FD82C7E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144" y="3941915"/>
                <a:ext cx="11925893" cy="7386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32C29DF-8415-1E85-1269-BA085B665CAC}"/>
                  </a:ext>
                </a:extLst>
              </p:cNvPr>
              <p:cNvSpPr txBox="1"/>
              <p:nvPr/>
            </p:nvSpPr>
            <p:spPr>
              <a:xfrm>
                <a:off x="887112" y="6934552"/>
                <a:ext cx="1238595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ặ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ố </m:t>
                      </m:r>
                      <m:d>
                        <m:dPr>
                          <m:ctrlP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à 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𝒏𝒈𝒉𝒊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ệ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ủ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𝒑𝒉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ươ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𝒏𝒈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𝒕𝒓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ì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𝒏𝒉</m:t>
                      </m:r>
                    </m:oMath>
                  </m:oMathPara>
                </a14:m>
                <a:endParaRPr lang="en-US" sz="4800" b="1">
                  <a:solidFill>
                    <a:srgbClr val="3333FF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32C29DF-8415-1E85-1269-BA085B665C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112" y="6934552"/>
                <a:ext cx="12385955" cy="73866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68696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  <p:bldP spid="4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305;p14"/>
          <p:cNvGrpSpPr/>
          <p:nvPr/>
        </p:nvGrpSpPr>
        <p:grpSpPr>
          <a:xfrm flipH="1">
            <a:off x="447813" y="5253345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22;p15"/>
          <p:cNvSpPr/>
          <p:nvPr/>
        </p:nvSpPr>
        <p:spPr>
          <a:xfrm>
            <a:off x="1341489" y="554085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Thực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hành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3: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653049">
            <a:off x="-1787312" y="-1369560"/>
            <a:ext cx="3523124" cy="3307523"/>
          </a:xfrm>
          <a:prstGeom prst="rect">
            <a:avLst/>
          </a:prstGeom>
        </p:spPr>
      </p:pic>
      <p:pic>
        <p:nvPicPr>
          <p:cNvPr id="25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305860" flipV="1">
            <a:off x="16674154" y="118756"/>
            <a:ext cx="1286626" cy="13437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341954-C543-D4B4-720E-3F688C5A756F}"/>
              </a:ext>
            </a:extLst>
          </p:cNvPr>
          <p:cNvSpPr/>
          <p:nvPr/>
        </p:nvSpPr>
        <p:spPr>
          <a:xfrm>
            <a:off x="1326836" y="581433"/>
            <a:ext cx="16275365" cy="2014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            Trong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kern="1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E24841F-E5FF-8201-1F47-774F5A1AAC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514767"/>
              </p:ext>
            </p:extLst>
          </p:nvPr>
        </p:nvGraphicFramePr>
        <p:xfrm>
          <a:off x="1114636" y="2806184"/>
          <a:ext cx="16058728" cy="3041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204360" imgH="2311200" progId="Equation.DSMT4">
                  <p:embed/>
                </p:oleObj>
              </mc:Choice>
              <mc:Fallback>
                <p:oleObj name="Equation" r:id="rId5" imgW="12204360" imgH="23112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E24841F-E5FF-8201-1F47-774F5A1AAC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4636" y="2806184"/>
                        <a:ext cx="16058728" cy="30412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49EB13F-387F-FDE1-3869-139DA8648E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1940478"/>
              </p:ext>
            </p:extLst>
          </p:nvPr>
        </p:nvGraphicFramePr>
        <p:xfrm>
          <a:off x="6019800" y="6410895"/>
          <a:ext cx="4721225" cy="186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606480" imgH="1422360" progId="Equation.DSMT4">
                  <p:embed/>
                </p:oleObj>
              </mc:Choice>
              <mc:Fallback>
                <p:oleObj name="Equation" r:id="rId7" imgW="3606480" imgH="142236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49EB13F-387F-FDE1-3869-139DA8648E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19800" y="6410895"/>
                        <a:ext cx="4721225" cy="1862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359934B-50BC-FFD8-B370-BCB8F4CC6843}"/>
              </a:ext>
            </a:extLst>
          </p:cNvPr>
          <p:cNvSpPr txBox="1"/>
          <p:nvPr/>
        </p:nvSpPr>
        <p:spPr>
          <a:xfrm>
            <a:off x="848832" y="6838193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kern="1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Hệ phương trình 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A974279-9BAD-6037-B905-FAF86BDBCE96}"/>
                  </a:ext>
                </a:extLst>
              </p:cNvPr>
              <p:cNvSpPr txBox="1"/>
              <p:nvPr/>
            </p:nvSpPr>
            <p:spPr>
              <a:xfrm>
                <a:off x="848832" y="8132103"/>
                <a:ext cx="16611600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b="1" kern="100">
                    <a:solidFill>
                      <a:srgbClr val="7030A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 hệ hai phương trình bậc nhất hai ẩn với a = 1, b = 3, c = 0</a:t>
                </a:r>
              </a:p>
              <a:p>
                <a:r>
                  <a:rPr lang="en-US" sz="4800" b="1" kern="10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800" b="1" i="1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b="1" i="1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4800" b="1" i="1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sSup>
                      <m:sSupPr>
                        <m:ctrlP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800" b="1" i="1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4800" b="1" i="1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4800" b="1" i="1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p>
                      <m:sSupPr>
                        <m:ctrlP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800" b="1" i="1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4800" b="1" i="1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endParaRPr lang="en-US" sz="4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A974279-9BAD-6037-B905-FAF86BDBC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832" y="8132103"/>
                <a:ext cx="16611600" cy="1569660"/>
              </a:xfrm>
              <a:prstGeom prst="rect">
                <a:avLst/>
              </a:prstGeom>
              <a:blipFill>
                <a:blip r:embed="rId9"/>
                <a:stretch>
                  <a:fillRect l="-1651" t="-8560" b="-2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497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305860" flipV="1">
            <a:off x="16674154" y="118756"/>
            <a:ext cx="1286626" cy="1343735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49EB13F-387F-FDE1-3869-139DA8648E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7151041"/>
              </p:ext>
            </p:extLst>
          </p:nvPr>
        </p:nvGraphicFramePr>
        <p:xfrm>
          <a:off x="6248400" y="94040"/>
          <a:ext cx="4986338" cy="279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720960" imgH="2133360" progId="Equation.DSMT4">
                  <p:embed/>
                </p:oleObj>
              </mc:Choice>
              <mc:Fallback>
                <p:oleObj name="Equation" r:id="rId3" imgW="3720960" imgH="213336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49EB13F-387F-FDE1-3869-139DA8648E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48400" y="94040"/>
                        <a:ext cx="4986338" cy="279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539F578-F546-F9DF-A1F8-AEA1B0E98E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7958888"/>
              </p:ext>
            </p:extLst>
          </p:nvPr>
        </p:nvGraphicFramePr>
        <p:xfrm>
          <a:off x="6285271" y="5309982"/>
          <a:ext cx="4440238" cy="174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225600" imgH="1269720" progId="Equation.DSMT4">
                  <p:embed/>
                </p:oleObj>
              </mc:Choice>
              <mc:Fallback>
                <p:oleObj name="Equation" r:id="rId5" imgW="3225600" imgH="126972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5539F578-F546-F9DF-A1F8-AEA1B0E98E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85271" y="5309982"/>
                        <a:ext cx="4440238" cy="1747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6FD47C6-B594-4ED8-8E68-7AB6C65D2383}"/>
              </a:ext>
            </a:extLst>
          </p:cNvPr>
          <p:cNvSpPr txBox="1"/>
          <p:nvPr/>
        </p:nvSpPr>
        <p:spPr>
          <a:xfrm>
            <a:off x="848832" y="936404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kern="1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Hệ phương trình 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E1AA25-0EDC-2547-7340-9D9CF99B2D4B}"/>
                  </a:ext>
                </a:extLst>
              </p:cNvPr>
              <p:cNvSpPr txBox="1"/>
              <p:nvPr/>
            </p:nvSpPr>
            <p:spPr>
              <a:xfrm>
                <a:off x="848832" y="2888040"/>
                <a:ext cx="16611600" cy="1955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b="1" kern="100">
                    <a:solidFill>
                      <a:srgbClr val="7030A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 hệ hai phương trình bậc nhất hai ẩn với a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sz="4800" b="1" kern="100">
                    <a:solidFill>
                      <a:srgbClr val="7030A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b = 0, c = -5</a:t>
                </a:r>
              </a:p>
              <a:p>
                <a:r>
                  <a:rPr lang="en-US" sz="4800" b="1" kern="10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800" b="1" i="1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b="1" i="1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4800" b="1" i="1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sSup>
                      <m:sSupPr>
                        <m:ctrlP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800" b="1" i="1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800" b="1" i="1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p>
                      <m:sSupPr>
                        <m:ctrlP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800" b="1" i="1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b="1" i="1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</m:oMath>
                </a14:m>
                <a:endParaRPr lang="en-US" sz="4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E1AA25-0EDC-2547-7340-9D9CF99B2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832" y="2888040"/>
                <a:ext cx="16611600" cy="1955535"/>
              </a:xfrm>
              <a:prstGeom prst="rect">
                <a:avLst/>
              </a:prstGeom>
              <a:blipFill>
                <a:blip r:embed="rId7"/>
                <a:stretch>
                  <a:fillRect l="-1651" t="-3427" r="-330" b="-7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B2CD5BF-9CAA-35BC-9017-DB92CDD0CD8E}"/>
              </a:ext>
            </a:extLst>
          </p:cNvPr>
          <p:cNvSpPr txBox="1"/>
          <p:nvPr/>
        </p:nvSpPr>
        <p:spPr>
          <a:xfrm>
            <a:off x="1170417" y="5643074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kern="1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Hệ phương trình 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BCB48B-3F45-0E52-EEF5-51392F939073}"/>
                  </a:ext>
                </a:extLst>
              </p:cNvPr>
              <p:cNvSpPr txBox="1"/>
              <p:nvPr/>
            </p:nvSpPr>
            <p:spPr>
              <a:xfrm>
                <a:off x="1257249" y="7026212"/>
                <a:ext cx="1661160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b="1" kern="100">
                    <a:solidFill>
                      <a:srgbClr val="7030A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 là hệ hai phương trình bậc nhất hai ẩn với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4800" b="1" kern="100">
                    <a:solidFill>
                      <a:srgbClr val="7030A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48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4800" b="1" kern="100">
                    <a:solidFill>
                      <a:srgbClr val="7030A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0</a:t>
                </a:r>
                <a:endParaRPr lang="en-US" sz="4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BCB48B-3F45-0E52-EEF5-51392F939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249" y="7026212"/>
                <a:ext cx="16611600" cy="830997"/>
              </a:xfrm>
              <a:prstGeom prst="rect">
                <a:avLst/>
              </a:prstGeom>
              <a:blipFill>
                <a:blip r:embed="rId8"/>
                <a:stretch>
                  <a:fillRect l="-1651" t="-16176" b="-3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781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B73C2B-4B44-227E-906F-6A5598E59438}"/>
              </a:ext>
            </a:extLst>
          </p:cNvPr>
          <p:cNvSpPr txBox="1"/>
          <p:nvPr/>
        </p:nvSpPr>
        <p:spPr>
          <a:xfrm>
            <a:off x="431800" y="1320800"/>
            <a:ext cx="17068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u="sng" dirty="0">
                <a:solidFill>
                  <a:srgbClr val="002060"/>
                </a:solidFill>
              </a:rPr>
              <a:t>VẬN DỤNG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8000" b="1" dirty="0" err="1">
                <a:solidFill>
                  <a:srgbClr val="0070C0"/>
                </a:solidFill>
              </a:rPr>
              <a:t>Đối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với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bài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toán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trong</a:t>
            </a:r>
            <a:r>
              <a:rPr lang="en-US" sz="8000" b="1" dirty="0">
                <a:solidFill>
                  <a:srgbClr val="0070C0"/>
                </a:solidFill>
              </a:rPr>
              <a:t>             (</a:t>
            </a:r>
            <a:r>
              <a:rPr lang="en-US" sz="8000" b="1" dirty="0" err="1">
                <a:solidFill>
                  <a:srgbClr val="0070C0"/>
                </a:solidFill>
              </a:rPr>
              <a:t>trang</a:t>
            </a:r>
            <a:r>
              <a:rPr lang="en-US" sz="8000" b="1" dirty="0">
                <a:solidFill>
                  <a:srgbClr val="0070C0"/>
                </a:solidFill>
              </a:rPr>
              <a:t> 10), </a:t>
            </a:r>
            <a:r>
              <a:rPr lang="en-US" sz="8000" b="1" dirty="0" err="1">
                <a:solidFill>
                  <a:srgbClr val="0070C0"/>
                </a:solidFill>
              </a:rPr>
              <a:t>em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hãy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vận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dụng</a:t>
            </a:r>
            <a:r>
              <a:rPr lang="en-US" sz="8000" b="1" dirty="0">
                <a:solidFill>
                  <a:srgbClr val="0070C0"/>
                </a:solidFill>
              </a:rPr>
              <a:t> 2 </a:t>
            </a:r>
            <a:r>
              <a:rPr lang="en-US" sz="8000" b="1" dirty="0" err="1">
                <a:solidFill>
                  <a:srgbClr val="0070C0"/>
                </a:solidFill>
              </a:rPr>
              <a:t>cách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giải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hệ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phương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trình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để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ra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kết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quả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bài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toán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nhé</a:t>
            </a:r>
            <a:r>
              <a:rPr lang="en-US" sz="8000" b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A72A84-E0BA-86CF-2D43-82FA2C7790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3241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6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3819411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34646" y="3545101"/>
              <a:ext cx="4030937" cy="3153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400" b="1" dirty="0" err="1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4400" b="1" dirty="0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400" b="1" dirty="0" err="1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4400" b="1" dirty="0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400" b="1" dirty="0" err="1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400" b="1" dirty="0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400" b="1" dirty="0" err="1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400" b="1" dirty="0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400" b="1" dirty="0" err="1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4400" b="1" dirty="0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400" b="1" dirty="0" err="1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4400" b="1" dirty="0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400" b="1" dirty="0" err="1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400" b="1" dirty="0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400" b="1" dirty="0" err="1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400" b="1" dirty="0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4400" b="1" dirty="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9271417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6983732" y="3459178"/>
              <a:ext cx="4632565" cy="2618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Hoàn </a:t>
              </a:r>
              <a:r>
                <a:rPr lang="en-US" sz="4400" b="1" dirty="0" err="1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4400" b="1" dirty="0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400" b="1" dirty="0" err="1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400" b="1" dirty="0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400" b="1" dirty="0" err="1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4400" b="1" dirty="0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400" b="1" dirty="0" err="1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400" b="1" dirty="0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 SGK </a:t>
              </a:r>
              <a:r>
                <a:rPr lang="en-US" sz="4400" b="1" dirty="0" err="1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trang</a:t>
              </a:r>
              <a:r>
                <a:rPr lang="en-US" sz="4400" b="1" dirty="0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 14.</a:t>
              </a:r>
              <a:endParaRPr sz="4400" b="1" dirty="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40D848-1BCF-CB20-C4C6-6EF11AFBC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 descr="3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2800" y="490798"/>
            <a:ext cx="1714500" cy="1811609"/>
          </a:xfrm>
          <a:prstGeom prst="rect">
            <a:avLst/>
          </a:prstGeom>
        </p:spPr>
      </p:pic>
      <p:pic>
        <p:nvPicPr>
          <p:cNvPr id="7" name="Picture 6" descr="5a151c87f1f159262a412ad550c34737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72400" y="0"/>
            <a:ext cx="1485900" cy="2793206"/>
          </a:xfrm>
          <a:prstGeom prst="rect">
            <a:avLst/>
          </a:prstGeom>
        </p:spPr>
      </p:pic>
      <p:pic>
        <p:nvPicPr>
          <p:cNvPr id="8" name="Picture 7" descr="2679d57cccfcefe3eb811ab9b30397c8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578221" y="-14853"/>
            <a:ext cx="1463286" cy="2325183"/>
          </a:xfrm>
          <a:prstGeom prst="rect">
            <a:avLst/>
          </a:prstGeom>
        </p:spPr>
      </p:pic>
      <p:sp>
        <p:nvSpPr>
          <p:cNvPr id="2" name="TextBox 1">
            <a:hlinkClick r:id="rId9" action="ppaction://hlinkpres?slideindex=7&amp;slidetitle=PowerPoint Presentation"/>
            <a:extLst>
              <a:ext uri="{FF2B5EF4-FFF2-40B4-BE49-F238E27FC236}">
                <a16:creationId xmlns:a16="http://schemas.microsoft.com/office/drawing/2014/main" id="{AA47387E-FCB8-C03A-A67A-CE5E1BBC57ED}"/>
              </a:ext>
            </a:extLst>
          </p:cNvPr>
          <p:cNvSpPr txBox="1"/>
          <p:nvPr/>
        </p:nvSpPr>
        <p:spPr>
          <a:xfrm>
            <a:off x="15821186" y="7696825"/>
            <a:ext cx="2133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Bahnschrift SemiBold SemiConden" panose="020B0502040204020203" pitchFamily="34" charset="0"/>
              </a:rPr>
              <a:t>Chuyển</a:t>
            </a:r>
            <a:r>
              <a:rPr lang="en-US" sz="4400" b="1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Bahnschrift SemiBold SemiConden" panose="020B0502040204020203" pitchFamily="34" charset="0"/>
              </a:rPr>
              <a:t>tiếp</a:t>
            </a:r>
            <a:endParaRPr lang="en-US" sz="4400" b="1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3.7037E-7 L -0.00417 0.6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3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0125 0.5643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" y="28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-0.0033 0.553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27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9350" y="4914900"/>
            <a:ext cx="2743200" cy="86316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857750" y="48006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9350" y="6172200"/>
            <a:ext cx="2743200" cy="86316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9350" y="7658100"/>
            <a:ext cx="2743200" cy="86316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9350" y="9029700"/>
            <a:ext cx="2743200" cy="8631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857750" y="75438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Oval 11"/>
          <p:cNvSpPr/>
          <p:nvPr/>
        </p:nvSpPr>
        <p:spPr>
          <a:xfrm>
            <a:off x="4857750" y="60579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3" name="Oval 12"/>
          <p:cNvSpPr/>
          <p:nvPr/>
        </p:nvSpPr>
        <p:spPr>
          <a:xfrm>
            <a:off x="4857750" y="89154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TextBox 13"/>
          <p:cNvSpPr txBox="1"/>
          <p:nvPr/>
        </p:nvSpPr>
        <p:spPr>
          <a:xfrm>
            <a:off x="4972050" y="4914900"/>
            <a:ext cx="68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72050" y="9029700"/>
            <a:ext cx="68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72050" y="7658100"/>
            <a:ext cx="68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72050" y="6172200"/>
            <a:ext cx="68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43650" y="5029200"/>
            <a:ext cx="4914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5x + 5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43650" y="6286500"/>
            <a:ext cx="2628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43650" y="7658100"/>
            <a:ext cx="4914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5x – 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43650" y="9029700"/>
            <a:ext cx="2628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 – 5x</a:t>
            </a: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15800" y="6286501"/>
            <a:ext cx="1714500" cy="161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658600" y="5600701"/>
            <a:ext cx="2628900" cy="2652860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13373100" y="4343400"/>
            <a:ext cx="2628900" cy="13716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71800" y="2464577"/>
            <a:ext cx="11715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x (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(x &gt; 0)</a:t>
            </a:r>
          </a:p>
          <a:p>
            <a:pPr algn="ctr"/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30" name="Picture 29" descr="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43350" y="4457701"/>
            <a:ext cx="1028700" cy="1254191"/>
          </a:xfrm>
          <a:prstGeom prst="rect">
            <a:avLst/>
          </a:prstGeom>
        </p:spPr>
      </p:pic>
      <p:pic>
        <p:nvPicPr>
          <p:cNvPr id="31" name="Picture 30" descr="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43350" y="5829301"/>
            <a:ext cx="1028700" cy="1254191"/>
          </a:xfrm>
          <a:prstGeom prst="rect">
            <a:avLst/>
          </a:prstGeom>
        </p:spPr>
      </p:pic>
      <p:pic>
        <p:nvPicPr>
          <p:cNvPr id="32" name="Picture 31" descr="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43350" y="7315201"/>
            <a:ext cx="1028700" cy="1254191"/>
          </a:xfrm>
          <a:prstGeom prst="rect">
            <a:avLst/>
          </a:prstGeom>
        </p:spPr>
      </p:pic>
      <p:pic>
        <p:nvPicPr>
          <p:cNvPr id="33" name="Picture 32" descr="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43350" y="8686801"/>
            <a:ext cx="1028700" cy="1254191"/>
          </a:xfrm>
          <a:prstGeom prst="rect">
            <a:avLst/>
          </a:prstGeom>
        </p:spPr>
      </p:pic>
      <p:pic>
        <p:nvPicPr>
          <p:cNvPr id="34" name="Picture 33" descr="3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944600" y="7778619"/>
            <a:ext cx="2057400" cy="2508381"/>
          </a:xfrm>
          <a:prstGeom prst="rect">
            <a:avLst/>
          </a:prstGeom>
        </p:spPr>
      </p:pic>
      <p:pic>
        <p:nvPicPr>
          <p:cNvPr id="35" name="Picture 34" descr="tich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944100" y="4686300"/>
            <a:ext cx="1085850" cy="108585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944100" y="6172200"/>
            <a:ext cx="800100" cy="80010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944100" y="7658100"/>
            <a:ext cx="800100" cy="800100"/>
          </a:xfrm>
          <a:prstGeom prst="rect">
            <a:avLst/>
          </a:prstGeom>
        </p:spPr>
      </p:pic>
      <p:pic>
        <p:nvPicPr>
          <p:cNvPr id="38" name="Picture 37" descr="sa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944100" y="9029700"/>
            <a:ext cx="800100" cy="800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226848-62C1-6F47-7283-A81816608407}"/>
              </a:ext>
            </a:extLst>
          </p:cNvPr>
          <p:cNvSpPr/>
          <p:nvPr/>
        </p:nvSpPr>
        <p:spPr>
          <a:xfrm>
            <a:off x="2371725" y="64505"/>
            <a:ext cx="81153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sông</a:t>
            </a:r>
            <a:endParaRPr lang="en-US" sz="3600" b="1" u="sng" dirty="0">
              <a:solidFill>
                <a:srgbClr val="3333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hồng</a:t>
            </a:r>
            <a:endParaRPr lang="en-US" sz="3600" b="1" u="sng" dirty="0">
              <a:solidFill>
                <a:srgbClr val="3333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3600" b="1" u="sng" dirty="0">
              <a:solidFill>
                <a:srgbClr val="3333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  <p:bldP spid="29" grpId="0"/>
      <p:bldP spid="29" grpId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15800" y="6286501"/>
            <a:ext cx="1714500" cy="161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00750" y="4914900"/>
            <a:ext cx="3086100" cy="86316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29150" y="89154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00750" y="6172200"/>
            <a:ext cx="3086100" cy="86316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00750" y="7658100"/>
            <a:ext cx="3086100" cy="86316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00750" y="9029700"/>
            <a:ext cx="3086100" cy="8631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629150" y="75438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Oval 11"/>
          <p:cNvSpPr/>
          <p:nvPr/>
        </p:nvSpPr>
        <p:spPr>
          <a:xfrm>
            <a:off x="4629150" y="60579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3" name="Oval 12"/>
          <p:cNvSpPr/>
          <p:nvPr/>
        </p:nvSpPr>
        <p:spPr>
          <a:xfrm>
            <a:off x="4629150" y="46863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TextBox 13"/>
          <p:cNvSpPr txBox="1"/>
          <p:nvPr/>
        </p:nvSpPr>
        <p:spPr>
          <a:xfrm>
            <a:off x="4743450" y="9029700"/>
            <a:ext cx="68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43450" y="4800600"/>
            <a:ext cx="68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43450" y="7658100"/>
            <a:ext cx="68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43450" y="6172200"/>
            <a:ext cx="68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15050" y="5029200"/>
            <a:ext cx="3086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5x = 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15050" y="6286501"/>
            <a:ext cx="3086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5x – 5 = 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15050" y="7658101"/>
            <a:ext cx="3086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5x + y = 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15050" y="9029701"/>
            <a:ext cx="3086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5x + 5 = y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658600" y="5600701"/>
            <a:ext cx="2628900" cy="265286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13373100" y="4343400"/>
            <a:ext cx="2628900" cy="13716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9" name="Picture 28" descr="5a151c87f1f159262a412ad550c3473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00425" y="3771899"/>
            <a:ext cx="1371600" cy="2336006"/>
          </a:xfrm>
          <a:prstGeom prst="rect">
            <a:avLst/>
          </a:prstGeom>
        </p:spPr>
      </p:pic>
      <p:pic>
        <p:nvPicPr>
          <p:cNvPr id="30" name="Picture 29" descr="5a151c87f1f159262a412ad550c34737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86150" y="5257801"/>
            <a:ext cx="1143000" cy="1946672"/>
          </a:xfrm>
          <a:prstGeom prst="rect">
            <a:avLst/>
          </a:prstGeom>
        </p:spPr>
      </p:pic>
      <p:pic>
        <p:nvPicPr>
          <p:cNvPr id="31" name="Picture 30" descr="5a151c87f1f159262a412ad550c3473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71850" y="6515101"/>
            <a:ext cx="1371600" cy="2336006"/>
          </a:xfrm>
          <a:prstGeom prst="rect">
            <a:avLst/>
          </a:prstGeom>
        </p:spPr>
      </p:pic>
      <p:pic>
        <p:nvPicPr>
          <p:cNvPr id="32" name="Picture 31" descr="5a151c87f1f159262a412ad550c3473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00425" y="8229601"/>
            <a:ext cx="1371600" cy="2336006"/>
          </a:xfrm>
          <a:prstGeom prst="rect">
            <a:avLst/>
          </a:prstGeom>
        </p:spPr>
      </p:pic>
      <p:pic>
        <p:nvPicPr>
          <p:cNvPr id="33" name="Picture 32" descr="5a151c87f1f159262a412ad550c34737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3716000" y="6743700"/>
            <a:ext cx="2286000" cy="3893343"/>
          </a:xfrm>
          <a:prstGeom prst="rect">
            <a:avLst/>
          </a:prstGeom>
        </p:spPr>
      </p:pic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829800" y="8801100"/>
            <a:ext cx="1085850" cy="108585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944100" y="4914900"/>
            <a:ext cx="800100" cy="8001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944100" y="6172200"/>
            <a:ext cx="800100" cy="80010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944100" y="7658100"/>
            <a:ext cx="800100" cy="800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B7D464-5A59-AA47-1B28-B2A481094A17}"/>
              </a:ext>
            </a:extLst>
          </p:cNvPr>
          <p:cNvSpPr/>
          <p:nvPr/>
        </p:nvSpPr>
        <p:spPr>
          <a:xfrm>
            <a:off x="3738399" y="64505"/>
            <a:ext cx="81153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sông</a:t>
            </a:r>
            <a:endParaRPr lang="en-US" sz="3600" b="1" dirty="0">
              <a:solidFill>
                <a:srgbClr val="3333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hồng</a:t>
            </a:r>
            <a:endParaRPr lang="en-US" sz="3600" b="1" dirty="0">
              <a:solidFill>
                <a:srgbClr val="3333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US" sz="3600" b="1" u="sng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1" u="sng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b="1" u="sng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600" b="1" u="sng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600" b="1" u="sng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600" b="1" u="sng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600" b="1" u="sng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3600" b="1" u="sng" dirty="0">
              <a:solidFill>
                <a:srgbClr val="7030A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7AE6DE-9AF2-698A-0297-E70F2A917779}"/>
              </a:ext>
            </a:extLst>
          </p:cNvPr>
          <p:cNvSpPr txBox="1"/>
          <p:nvPr/>
        </p:nvSpPr>
        <p:spPr>
          <a:xfrm>
            <a:off x="2971800" y="2340434"/>
            <a:ext cx="117157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x (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(x &gt; 0)</a:t>
            </a:r>
          </a:p>
          <a:p>
            <a:pPr algn="ctr"/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y (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(y &gt; 0)</a:t>
            </a:r>
          </a:p>
          <a:p>
            <a:pPr algn="ctr"/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2" grpId="0"/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15800" y="6286501"/>
            <a:ext cx="1714500" cy="161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84584" y="4914900"/>
            <a:ext cx="3302667" cy="86316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12984" y="61722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84584" y="6172200"/>
            <a:ext cx="3302667" cy="86316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84584" y="7658100"/>
            <a:ext cx="3302667" cy="86316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84584" y="9029700"/>
            <a:ext cx="3302667" cy="8631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512984" y="75438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Oval 11"/>
          <p:cNvSpPr/>
          <p:nvPr/>
        </p:nvSpPr>
        <p:spPr>
          <a:xfrm>
            <a:off x="4512984" y="48006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3" name="Oval 12"/>
          <p:cNvSpPr/>
          <p:nvPr/>
        </p:nvSpPr>
        <p:spPr>
          <a:xfrm>
            <a:off x="4512984" y="89154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TextBox 13"/>
          <p:cNvSpPr txBox="1"/>
          <p:nvPr/>
        </p:nvSpPr>
        <p:spPr>
          <a:xfrm>
            <a:off x="4627284" y="6286500"/>
            <a:ext cx="68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27284" y="9029700"/>
            <a:ext cx="68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27284" y="7658100"/>
            <a:ext cx="68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27284" y="4914900"/>
            <a:ext cx="68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13184" y="5029201"/>
            <a:ext cx="33026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6x – 1 = 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98884" y="6286501"/>
            <a:ext cx="33026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(x – 1). 6= 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98884" y="7658101"/>
            <a:ext cx="33026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6x + 6 = 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98884" y="9029701"/>
            <a:ext cx="33026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(x + 1).6 = y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658600" y="5600701"/>
            <a:ext cx="2628900" cy="265286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13373100" y="4343400"/>
            <a:ext cx="2628900" cy="13716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1279" y="2779142"/>
            <a:ext cx="11430000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Nếu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x (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(x &gt; 0)</a:t>
            </a:r>
          </a:p>
          <a:p>
            <a:pPr algn="ctr"/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y (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(y &gt; 0)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8" name="Picture 27" descr="2679d57cccfcefe3eb811ab9b30397c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98584" y="4343401"/>
            <a:ext cx="1028700" cy="1452995"/>
          </a:xfrm>
          <a:prstGeom prst="rect">
            <a:avLst/>
          </a:prstGeom>
        </p:spPr>
      </p:pic>
      <p:pic>
        <p:nvPicPr>
          <p:cNvPr id="29" name="Picture 28" descr="2679d57cccfcefe3eb811ab9b30397c8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98584" y="5829300"/>
            <a:ext cx="1028700" cy="1271370"/>
          </a:xfrm>
          <a:prstGeom prst="rect">
            <a:avLst/>
          </a:prstGeom>
        </p:spPr>
      </p:pic>
      <p:pic>
        <p:nvPicPr>
          <p:cNvPr id="30" name="Picture 29" descr="2679d57cccfcefe3eb811ab9b30397c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98584" y="6972301"/>
            <a:ext cx="1028700" cy="1452995"/>
          </a:xfrm>
          <a:prstGeom prst="rect">
            <a:avLst/>
          </a:prstGeom>
        </p:spPr>
      </p:pic>
      <p:pic>
        <p:nvPicPr>
          <p:cNvPr id="31" name="Picture 30" descr="2679d57cccfcefe3eb811ab9b30397c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98584" y="8458201"/>
            <a:ext cx="1028700" cy="1452995"/>
          </a:xfrm>
          <a:prstGeom prst="rect">
            <a:avLst/>
          </a:prstGeom>
        </p:spPr>
      </p:pic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944100" y="5943600"/>
            <a:ext cx="1085850" cy="108585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944100" y="4914900"/>
            <a:ext cx="800100" cy="8001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944100" y="7658100"/>
            <a:ext cx="800100" cy="8001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944100" y="8915400"/>
            <a:ext cx="800100" cy="800100"/>
          </a:xfrm>
          <a:prstGeom prst="rect">
            <a:avLst/>
          </a:prstGeom>
        </p:spPr>
      </p:pic>
      <p:pic>
        <p:nvPicPr>
          <p:cNvPr id="37" name="Picture 36" descr="2679d57cccfcefe3eb811ab9b30397c8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3830300" y="6735236"/>
            <a:ext cx="2514600" cy="35517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91FD385-D611-ACCB-242B-87B3E01C688C}"/>
              </a:ext>
            </a:extLst>
          </p:cNvPr>
          <p:cNvSpPr/>
          <p:nvPr/>
        </p:nvSpPr>
        <p:spPr>
          <a:xfrm>
            <a:off x="2286000" y="109530"/>
            <a:ext cx="920115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sông</a:t>
            </a:r>
            <a:endParaRPr lang="en-US" sz="3000" b="1" dirty="0">
              <a:solidFill>
                <a:srgbClr val="3333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hồng</a:t>
            </a:r>
            <a:endParaRPr lang="en-US" sz="3000" b="1" dirty="0">
              <a:solidFill>
                <a:srgbClr val="3333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3000" b="1" dirty="0">
              <a:solidFill>
                <a:srgbClr val="3333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US" sz="3600" b="1" u="sng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1" u="sng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b="1" u="sng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600" b="1" u="sng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600" b="1" u="sng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u="sng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b="1" u="sng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3600" b="1" u="sng" dirty="0">
              <a:solidFill>
                <a:srgbClr val="7030A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3;p3">
            <a:extLst>
              <a:ext uri="{FF2B5EF4-FFF2-40B4-BE49-F238E27FC236}">
                <a16:creationId xmlns:a16="http://schemas.microsoft.com/office/drawing/2014/main" id="{0127FCCA-FFB0-79F9-8F86-CB73C28C3C59}"/>
              </a:ext>
            </a:extLst>
          </p:cNvPr>
          <p:cNvSpPr/>
          <p:nvPr/>
        </p:nvSpPr>
        <p:spPr>
          <a:xfrm>
            <a:off x="3334229" y="248264"/>
            <a:ext cx="11491523" cy="350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Qua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trò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chơi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Ta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phương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bậc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ẩn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:</a:t>
            </a:r>
          </a:p>
          <a:p>
            <a:pPr lvl="0" algn="ctr">
              <a:lnSpc>
                <a:spcPct val="150000"/>
              </a:lnSpc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5x + 5 = y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(x – 1).6 = y</a:t>
            </a:r>
            <a:endParaRPr sz="6000" b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" name="Google Shape;133;p3">
            <a:extLst>
              <a:ext uri="{FF2B5EF4-FFF2-40B4-BE49-F238E27FC236}">
                <a16:creationId xmlns:a16="http://schemas.microsoft.com/office/drawing/2014/main" id="{5DAA4218-EDD5-EE39-391C-62A6F7FDC8C8}"/>
              </a:ext>
            </a:extLst>
          </p:cNvPr>
          <p:cNvSpPr/>
          <p:nvPr/>
        </p:nvSpPr>
        <p:spPr>
          <a:xfrm>
            <a:off x="3334229" y="3419703"/>
            <a:ext cx="12210571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Hai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phương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lập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hệ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phương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bậc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ẩn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138490E-1D29-B91F-6BEE-1574A89573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5314151"/>
              </p:ext>
            </p:extLst>
          </p:nvPr>
        </p:nvGraphicFramePr>
        <p:xfrm>
          <a:off x="6938039" y="5602960"/>
          <a:ext cx="4411921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77760" imgH="545760" progId="Equation.DSMT4">
                  <p:embed/>
                </p:oleObj>
              </mc:Choice>
              <mc:Fallback>
                <p:oleObj name="Equation" r:id="rId2" imgW="977760" imgH="54576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138490E-1D29-B91F-6BEE-1574A89573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938039" y="5602960"/>
                        <a:ext cx="4411921" cy="2463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Google Shape;133;p3">
            <a:extLst>
              <a:ext uri="{FF2B5EF4-FFF2-40B4-BE49-F238E27FC236}">
                <a16:creationId xmlns:a16="http://schemas.microsoft.com/office/drawing/2014/main" id="{1AC6C04B-FA0D-0767-520B-A4762F724D15}"/>
              </a:ext>
            </a:extLst>
          </p:cNvPr>
          <p:cNvSpPr/>
          <p:nvPr/>
        </p:nvSpPr>
        <p:spPr>
          <a:xfrm>
            <a:off x="2819400" y="8066760"/>
            <a:ext cx="1478280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Vậy</a:t>
            </a:r>
            <a:r>
              <a:rPr lang="en-US" sz="4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để</a:t>
            </a:r>
            <a:r>
              <a:rPr lang="en-US" sz="4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lang="en-US" sz="4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hệ</a:t>
            </a:r>
            <a:r>
              <a:rPr lang="en-US" sz="4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phương</a:t>
            </a:r>
            <a:r>
              <a:rPr lang="en-US" sz="4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trình</a:t>
            </a:r>
            <a:r>
              <a:rPr lang="en-US" sz="4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trên</a:t>
            </a:r>
            <a:r>
              <a:rPr lang="en-US" sz="4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ta </a:t>
            </a:r>
            <a:r>
              <a:rPr lang="en-US" sz="4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như</a:t>
            </a:r>
            <a:r>
              <a:rPr lang="en-US" sz="4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thế</a:t>
            </a:r>
            <a:r>
              <a:rPr lang="en-US" sz="4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4B2AC1-33FA-311A-BBDA-9990FA478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46116"/>
            <a:ext cx="3061631" cy="153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21" name="Google Shape;133;p3"/>
          <p:cNvSpPr/>
          <p:nvPr/>
        </p:nvSpPr>
        <p:spPr>
          <a:xfrm>
            <a:off x="3610753" y="1943100"/>
            <a:ext cx="11523694" cy="701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2: PHƯƠNG TRÌNH BẬC NHẤT HAI ẨN VÀ HỆ HAI PHƯƠNG TRÌNH BẬC NHẤT HAI ẨN</a:t>
            </a:r>
            <a:endParaRPr sz="75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0" y="48986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3133</TotalTime>
  <Words>3009</Words>
  <Application>Microsoft Office PowerPoint</Application>
  <PresentationFormat>Custom</PresentationFormat>
  <Paragraphs>219</Paragraphs>
  <Slides>39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Times New Roman</vt:lpstr>
      <vt:lpstr>Cambria Math</vt:lpstr>
      <vt:lpstr>Arial</vt:lpstr>
      <vt:lpstr>Bahnschrift SemiBold SemiConden</vt:lpstr>
      <vt:lpstr>Calibri</vt:lpstr>
      <vt:lpstr>Open Sans Extrabold</vt:lpstr>
      <vt:lpstr>Office Theme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Thanh Hung</cp:lastModifiedBy>
  <cp:revision>54</cp:revision>
  <dcterms:created xsi:type="dcterms:W3CDTF">2006-08-16T00:00:00Z</dcterms:created>
  <dcterms:modified xsi:type="dcterms:W3CDTF">2024-08-31T15:04:26Z</dcterms:modified>
  <dc:identifier>DAFWAZhnXwQ</dc:identifier>
</cp:coreProperties>
</file>