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9" r:id="rId2"/>
  </p:sldMasterIdLst>
  <p:notesMasterIdLst>
    <p:notesMasterId r:id="rId45"/>
  </p:notesMasterIdLst>
  <p:sldIdLst>
    <p:sldId id="7083" r:id="rId3"/>
    <p:sldId id="495" r:id="rId4"/>
    <p:sldId id="517" r:id="rId5"/>
    <p:sldId id="448" r:id="rId6"/>
    <p:sldId id="471" r:id="rId7"/>
    <p:sldId id="516" r:id="rId8"/>
    <p:sldId id="518" r:id="rId9"/>
    <p:sldId id="256" r:id="rId10"/>
    <p:sldId id="370" r:id="rId11"/>
    <p:sldId id="433" r:id="rId12"/>
    <p:sldId id="519" r:id="rId13"/>
    <p:sldId id="7086" r:id="rId14"/>
    <p:sldId id="7087" r:id="rId15"/>
    <p:sldId id="7088" r:id="rId16"/>
    <p:sldId id="7089" r:id="rId17"/>
    <p:sldId id="520" r:id="rId18"/>
    <p:sldId id="521" r:id="rId19"/>
    <p:sldId id="522" r:id="rId20"/>
    <p:sldId id="7084" r:id="rId21"/>
    <p:sldId id="7085" r:id="rId22"/>
    <p:sldId id="525" r:id="rId23"/>
    <p:sldId id="523" r:id="rId24"/>
    <p:sldId id="524" r:id="rId25"/>
    <p:sldId id="7090" r:id="rId26"/>
    <p:sldId id="7091" r:id="rId27"/>
    <p:sldId id="7092" r:id="rId28"/>
    <p:sldId id="526" r:id="rId29"/>
    <p:sldId id="7093" r:id="rId30"/>
    <p:sldId id="527" r:id="rId31"/>
    <p:sldId id="528" r:id="rId32"/>
    <p:sldId id="7094" r:id="rId33"/>
    <p:sldId id="7095" r:id="rId34"/>
    <p:sldId id="7096" r:id="rId35"/>
    <p:sldId id="529" r:id="rId36"/>
    <p:sldId id="7097" r:id="rId37"/>
    <p:sldId id="7098" r:id="rId38"/>
    <p:sldId id="530" r:id="rId39"/>
    <p:sldId id="531" r:id="rId40"/>
    <p:sldId id="532" r:id="rId41"/>
    <p:sldId id="533" r:id="rId42"/>
    <p:sldId id="449" r:id="rId43"/>
    <p:sldId id="534" r:id="rId44"/>
  </p:sldIdLst>
  <p:sldSz cx="9144000" cy="5148263"/>
  <p:notesSz cx="9144000" cy="6858000"/>
  <p:embeddedFontLst>
    <p:embeddedFont>
      <p:font typeface="Cambria Math" panose="02040503050406030204" pitchFamily="18" charset="0"/>
      <p:regular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VNI-Times" pitchFamily="2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9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0000FF"/>
    <a:srgbClr val="00FFFF"/>
    <a:srgbClr val="996633"/>
    <a:srgbClr val="0099CC"/>
    <a:srgbClr val="CC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/>
    <p:restoredTop sz="95140"/>
  </p:normalViewPr>
  <p:slideViewPr>
    <p:cSldViewPr showGuides="1">
      <p:cViewPr varScale="1">
        <p:scale>
          <a:sx n="107" d="100"/>
          <a:sy n="107" d="100"/>
        </p:scale>
        <p:origin x="701" y="77"/>
      </p:cViewPr>
      <p:guideLst>
        <p:guide orient="horz" pos="1579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D47017-FC65-4B5C-BE52-3EE88DE021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9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vi-VN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2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17"/>
            <a:ext cx="7772400" cy="1103483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6435" indent="0" algn="ctr">
              <a:buNone/>
              <a:defRPr/>
            </a:lvl3pPr>
            <a:lvl4pPr marL="1029335" indent="0" algn="ctr">
              <a:buNone/>
              <a:defRPr/>
            </a:lvl4pPr>
            <a:lvl5pPr marL="1372870" indent="0" algn="ctr">
              <a:buNone/>
              <a:defRPr/>
            </a:lvl5pPr>
            <a:lvl6pPr marL="1715770" indent="0" algn="ctr">
              <a:buNone/>
              <a:defRPr/>
            </a:lvl6pPr>
            <a:lvl7pPr marL="2059305" indent="0" algn="ctr">
              <a:buNone/>
              <a:defRPr/>
            </a:lvl7pPr>
            <a:lvl8pPr marL="2402205" indent="0" algn="ctr">
              <a:buNone/>
              <a:defRPr/>
            </a:lvl8pPr>
            <a:lvl9pPr marL="274574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600"/>
            <a:ext cx="1943100" cy="4118400"/>
          </a:xfrm>
        </p:spPr>
        <p:txBody>
          <a:bodyPr vert="eaVert"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600"/>
            <a:ext cx="5676900" cy="4118400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600"/>
            <a:ext cx="7772400" cy="858000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82"/>
            <a:ext cx="8229600" cy="4392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688545"/>
            <a:ext cx="2133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688545"/>
            <a:ext cx="2895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688545"/>
            <a:ext cx="2133600" cy="357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28BB4-72B0-4B14-810D-622DAF8DD6D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0" y="1830388"/>
            <a:ext cx="9009063" cy="790575"/>
            <a:chOff x="0" y="1536"/>
            <a:chExt cx="5675" cy="663"/>
          </a:xfrm>
        </p:grpSpPr>
        <p:grpSp>
          <p:nvGrpSpPr>
            <p:cNvPr id="15363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366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8400"/>
            <a:ext cx="7772400" cy="109752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en-US" sz="3305" strike="noStrike" noProof="0"/>
              <a:t>Click to edit Master title style</a:t>
            </a:r>
            <a:endParaRPr lang="en-US" strike="noStrike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en-US" strike="noStrike" noProof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91063"/>
            <a:ext cx="2895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DEBA00-9D73-4B5D-A263-8D25710438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823913"/>
            <a:ext cx="438150" cy="357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823913"/>
            <a:ext cx="328613" cy="3571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141413"/>
            <a:ext cx="422275" cy="357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141413"/>
            <a:ext cx="368300" cy="35718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087438"/>
            <a:ext cx="560388" cy="315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742950"/>
            <a:ext cx="31750" cy="790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336675"/>
            <a:ext cx="8226425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59"/>
            <a:ext cx="8229600" cy="439248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7888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766505-29BF-4868-A60A-9508EAC549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67"/>
            <a:ext cx="7772400" cy="1022450"/>
          </a:xfrm>
        </p:spPr>
        <p:txBody>
          <a:bodyPr anchor="t"/>
          <a:lstStyle>
            <a:lvl1pPr algn="l">
              <a:defRPr sz="3005" b="1" cap="all"/>
            </a:lvl1pPr>
          </a:lstStyle>
          <a:p>
            <a:pPr fontAlgn="base"/>
            <a:r>
              <a:rPr lang="en-US" sz="30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942"/>
            <a:ext cx="7772400" cy="112612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6435" indent="0">
              <a:buNone/>
              <a:defRPr sz="1200"/>
            </a:lvl3pPr>
            <a:lvl4pPr marL="1029335" indent="0">
              <a:buNone/>
              <a:defRPr sz="1050"/>
            </a:lvl4pPr>
            <a:lvl5pPr marL="1372870" indent="0">
              <a:buNone/>
              <a:defRPr sz="1050"/>
            </a:lvl5pPr>
            <a:lvl6pPr marL="1715770" indent="0">
              <a:buNone/>
              <a:defRPr sz="1050"/>
            </a:lvl6pPr>
            <a:lvl7pPr marL="2059305" indent="0">
              <a:buNone/>
              <a:defRPr sz="1050"/>
            </a:lvl7pPr>
            <a:lvl8pPr marL="2402205" indent="0">
              <a:buNone/>
              <a:defRPr sz="1050"/>
            </a:lvl8pPr>
            <a:lvl9pPr marL="2745740" indent="0">
              <a:buNone/>
              <a:defRPr sz="10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59"/>
            <a:ext cx="8229600" cy="858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342"/>
            <a:ext cx="4040188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583"/>
            <a:ext cx="4040188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342"/>
            <a:ext cx="4041775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583"/>
            <a:ext cx="4041775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67"/>
            <a:ext cx="3008313" cy="87230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67"/>
            <a:ext cx="5111750" cy="43936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267"/>
            <a:ext cx="3008313" cy="35213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00"/>
            <a:ext cx="5486400" cy="425425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983"/>
            <a:ext cx="5486400" cy="3088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26"/>
            <a:ext cx="5486400" cy="60417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88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487488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91063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78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307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42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71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0" cy="0"/>
            <a:chOff x="0" y="1536"/>
            <a:chExt cx="5675" cy="663"/>
          </a:xfrm>
        </p:grpSpPr>
        <p:grpSp>
          <p:nvGrpSpPr>
            <p:cNvPr id="7176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</p:grpSp>
        <p:grpSp>
          <p:nvGrpSpPr>
            <p:cNvPr id="7177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</p:grpSp>
      </p:grpSp>
      <p:sp>
        <p:nvSpPr>
          <p:cNvPr id="7171" name="Rectangle 9"/>
          <p:cNvSpPr>
            <a:spLocks noGrp="1"/>
          </p:cNvSpPr>
          <p:nvPr>
            <p:ph type="title"/>
          </p:nvPr>
        </p:nvSpPr>
        <p:spPr>
          <a:xfrm>
            <a:off x="1150938" y="160338"/>
            <a:ext cx="7793038" cy="10985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5124" name="Rectangle 10"/>
          <p:cNvSpPr>
            <a:spLocks noGrp="1"/>
          </p:cNvSpPr>
          <p:nvPr>
            <p:ph type="body"/>
          </p:nvPr>
        </p:nvSpPr>
        <p:spPr>
          <a:xfrm>
            <a:off x="1182688" y="1514475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78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6pPr>
      <a:lvl7pPr marL="22307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42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71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 rotWithShape="1">
          <a:blip r:embed="rId3"/>
          <a:srcRect l="15769" t="23088" r="33815" b="30392"/>
          <a:stretch/>
        </p:blipFill>
        <p:spPr bwMode="auto">
          <a:xfrm>
            <a:off x="533506" y="592983"/>
            <a:ext cx="7772196" cy="434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94" y="288191"/>
            <a:ext cx="579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9B341-C993-F5BB-952B-22F0D96A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64" y="364389"/>
            <a:ext cx="5319100" cy="2611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BF9C9-008D-2A1F-390A-C3D50809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03" y="897775"/>
            <a:ext cx="3573835" cy="35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79112-7372-4A3E-B695-37DDFD48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8" y="288191"/>
            <a:ext cx="5963322" cy="2514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C3F3F-BDB5-6B91-D7BE-0FDD8E54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5" y="821577"/>
            <a:ext cx="3645039" cy="3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146F5-6E6A-E93E-D12E-0B21DD1D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27" y="211993"/>
            <a:ext cx="5292893" cy="2590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C229D-AABE-4570-15A6-B45A9F37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0" y="710622"/>
            <a:ext cx="4876672" cy="43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8441-590A-C346-AAB0-DADF0011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52" y="288191"/>
            <a:ext cx="5410058" cy="296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A08DC-CEDD-ACC0-20BC-A8949C5F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2" y="716819"/>
            <a:ext cx="5029068" cy="44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34CB4-2030-59B8-FC1F-EC26078E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6" y="135795"/>
            <a:ext cx="6972904" cy="54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3DF37-692A-77F4-6BBD-08EF53A0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6" y="684483"/>
            <a:ext cx="6988146" cy="693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E4FA3E-5FEE-09EE-5CD1-E1B955E5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2" y="1457704"/>
            <a:ext cx="2194750" cy="2232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AC35C6-DC94-B7B1-21DC-010D1F6FB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36" y="1774638"/>
            <a:ext cx="4519052" cy="1981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E0961-3B74-91EE-EA50-F50D75D61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8" y="1423887"/>
            <a:ext cx="82303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*Chú ý: Với góc nhọn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</a:t>
                </a:r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𝒔𝒊𝒏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𝒄𝒐𝒔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𝒄𝒐𝒕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  <a:blipFill>
                <a:blip r:embed="rId2"/>
                <a:stretch>
                  <a:fillRect l="-1599" t="-357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308" y="1888349"/>
            <a:ext cx="6172098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71023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887" t="16004" r="32476" b="59060"/>
          <a:stretch/>
        </p:blipFill>
        <p:spPr bwMode="auto">
          <a:xfrm>
            <a:off x="533506" y="897775"/>
            <a:ext cx="7238810" cy="2819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92" y="436110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HĐ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KP</a:t>
            </a: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3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A triangle with blue letters and a squar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8" y="364390"/>
            <a:ext cx="2492767" cy="12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39"/>
          <p:cNvSpPr>
            <a:spLocks noChangeArrowheads="1"/>
          </p:cNvSpPr>
          <p:nvPr/>
        </p:nvSpPr>
        <p:spPr bwMode="auto">
          <a:xfrm>
            <a:off x="0" y="52055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4" name="Rectangle 4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7D9F6-95D7-F68F-BA27-B604B7DB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2" y="131792"/>
            <a:ext cx="3033023" cy="158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1EB1-B9E1-E4B5-C664-9B6E85532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2" y="1848681"/>
            <a:ext cx="356646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70ACE-3E7C-FAF7-B28E-E2B7C080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6" y="2770769"/>
            <a:ext cx="4389500" cy="1836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B4D20-37BD-027E-FB53-67C565661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86" y="288191"/>
            <a:ext cx="4136967" cy="38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F0144-A3D2-2858-0B94-141BA60C4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98" y="211993"/>
            <a:ext cx="1981148" cy="24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/>
          <p:nvPr/>
        </p:nvSpPr>
        <p:spPr>
          <a:xfrm>
            <a:off x="0" y="357563"/>
            <a:ext cx="9144000" cy="1047029"/>
          </a:xfrm>
          <a:prstGeom prst="roundRect">
            <a:avLst>
              <a:gd name="adj" fmla="val 2204"/>
            </a:avLst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  <a:tileRect/>
          </a:gradFill>
          <a:ln w="9525">
            <a:noFill/>
          </a:ln>
        </p:spPr>
        <p:txBody>
          <a:bodyPr wrap="none" lIns="56514" tIns="28257" rIns="56514" bIns="28257" anchor="ctr" anchorCtr="0"/>
          <a:lstStyle/>
          <a:p>
            <a:pPr eaLnBrk="1" hangingPunct="1"/>
            <a:endParaRPr sz="159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WordArt 3"/>
          <p:cNvSpPr>
            <a:spLocks noTextEdit="1"/>
          </p:cNvSpPr>
          <p:nvPr/>
        </p:nvSpPr>
        <p:spPr>
          <a:xfrm>
            <a:off x="2057466" y="2928598"/>
            <a:ext cx="4742035" cy="66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225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868686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 9</a:t>
            </a:r>
          </a:p>
        </p:txBody>
      </p:sp>
      <p:sp>
        <p:nvSpPr>
          <p:cNvPr id="123908" name="WordArt 20"/>
          <p:cNvSpPr>
            <a:spLocks noTextEdit="1"/>
          </p:cNvSpPr>
          <p:nvPr/>
        </p:nvSpPr>
        <p:spPr>
          <a:xfrm>
            <a:off x="762100" y="1792447"/>
            <a:ext cx="7542540" cy="7804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225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</a:t>
            </a:r>
          </a:p>
        </p:txBody>
      </p:sp>
      <p:pic>
        <p:nvPicPr>
          <p:cNvPr id="123910" name="Picture 23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72"/>
            <a:ext cx="1106199" cy="800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1" name="Picture 2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26853">
            <a:off x="8137381" y="-61681"/>
            <a:ext cx="803130" cy="11011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2" name="Picture 25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16176" y="4085301"/>
            <a:ext cx="802409" cy="11004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3" name="Picture 26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72" y="4052108"/>
            <a:ext cx="1440295" cy="961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4" name="Picture 27" descr="Anima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55" y="80472"/>
            <a:ext cx="7084580" cy="1233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5" name="Picture 28" descr="Anima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66" y="4944716"/>
            <a:ext cx="7084580" cy="1233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6" name="Text Box 29"/>
          <p:cNvSpPr txBox="1"/>
          <p:nvPr/>
        </p:nvSpPr>
        <p:spPr>
          <a:xfrm>
            <a:off x="0" y="625995"/>
            <a:ext cx="9144000" cy="5207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square" lIns="80731" tIns="40365" rIns="80731" bIns="40365">
            <a:spAutoFit/>
          </a:bodyPr>
          <a:lstStyle/>
          <a:p>
            <a:pPr algn="ctr" defTabSz="1306830" eaLnBrk="1" hangingPunct="1">
              <a:spcBef>
                <a:spcPct val="50000"/>
              </a:spcBef>
            </a:pPr>
            <a:r>
              <a:rPr sz="2865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sz="2865" b="1">
                <a:solidFill>
                  <a:srgbClr val="000000"/>
                </a:solidFill>
                <a:latin typeface="Times New Roman" panose="02020603050405020304" pitchFamily="18" charset="0"/>
              </a:rPr>
              <a:t>TRƯỜNG THCS </a:t>
            </a:r>
            <a:r>
              <a:rPr lang="en-US" sz="2865" b="1">
                <a:solidFill>
                  <a:srgbClr val="000000"/>
                </a:solidFill>
                <a:latin typeface="Times New Roman" panose="02020603050405020304" pitchFamily="18" charset="0"/>
              </a:rPr>
              <a:t>BÌNH KHÁNH</a:t>
            </a:r>
            <a:endParaRPr sz="2865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E9951-1204-1490-7A0D-C42B5B55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14" y="288191"/>
            <a:ext cx="4466288" cy="4267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96EE9-81FB-FA25-5246-62CF27E9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8" y="261997"/>
            <a:ext cx="2514534" cy="30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088" t="44156" r="38743" b="29418"/>
          <a:stretch/>
        </p:blipFill>
        <p:spPr bwMode="auto">
          <a:xfrm>
            <a:off x="914496" y="897775"/>
            <a:ext cx="6705424" cy="358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98" y="399177"/>
            <a:ext cx="6172098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47150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896" t="37478" r="42622" b="49281"/>
          <a:stretch/>
        </p:blipFill>
        <p:spPr bwMode="auto">
          <a:xfrm>
            <a:off x="762100" y="364389"/>
            <a:ext cx="4648078" cy="1600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100" y="1964547"/>
            <a:ext cx="205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549E7-7F49-6036-1EE5-A396244A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20" y="2301683"/>
            <a:ext cx="4090385" cy="1877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3B4B5-0CA5-3669-58E5-D46E3AD92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0" y="4179591"/>
            <a:ext cx="3577846" cy="832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819C0-2616-739B-FB17-4100A9768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0" y="2364656"/>
            <a:ext cx="3428910" cy="1758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8559E3-9F97-B31C-7037-AD01400B8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534" y="4122791"/>
            <a:ext cx="3063821" cy="7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602" t="60866" r="25143" b="19272"/>
          <a:stretch/>
        </p:blipFill>
        <p:spPr bwMode="auto">
          <a:xfrm>
            <a:off x="457308" y="440587"/>
            <a:ext cx="7162612" cy="259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78FCA-00E4-4BF2-F989-C2CF2D35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2" y="3031319"/>
            <a:ext cx="7129307" cy="20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0C44A7-C5B2-E369-C3D9-16CC757F22CE}"/>
              </a:ext>
            </a:extLst>
          </p:cNvPr>
          <p:cNvSpPr/>
          <p:nvPr/>
        </p:nvSpPr>
        <p:spPr>
          <a:xfrm>
            <a:off x="533506" y="211993"/>
            <a:ext cx="586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6C96F-A13F-39CA-F1A9-575AF4F7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3" y="745379"/>
            <a:ext cx="8585773" cy="22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CC9A1-06B2-CFC1-E8F3-8E5018615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4" y="2002979"/>
            <a:ext cx="4313537" cy="2895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07A04-4F13-CB6F-F420-0DE4D00C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8813"/>
            <a:ext cx="4154338" cy="3680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84EEA-2E6A-060B-24A2-1830BCAC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90" y="215008"/>
            <a:ext cx="176799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536DF-A21D-1168-2EDB-9E1427E6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6" y="364389"/>
            <a:ext cx="8271585" cy="373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E758B-8567-02B0-9704-95D1AB4A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78" y="1202567"/>
            <a:ext cx="2485959" cy="20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211993"/>
            <a:ext cx="586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172" t="17288" r="35771" b="71423"/>
          <a:stretch/>
        </p:blipFill>
        <p:spPr bwMode="auto">
          <a:xfrm>
            <a:off x="558404" y="821577"/>
            <a:ext cx="7341400" cy="1219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6115" t="53726" r="47200" b="37413"/>
          <a:stretch/>
        </p:blipFill>
        <p:spPr bwMode="auto">
          <a:xfrm>
            <a:off x="558404" y="2171991"/>
            <a:ext cx="5080368" cy="101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43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8E795-6485-A081-A151-B9E0AB15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6" y="3120278"/>
            <a:ext cx="4023709" cy="1531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90367-98D4-7335-AEA3-B0835451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4" y="1147519"/>
            <a:ext cx="4656223" cy="1958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249F6-2571-2CDA-486B-BC53152B4DA4}"/>
              </a:ext>
            </a:extLst>
          </p:cNvPr>
          <p:cNvPicPr/>
          <p:nvPr/>
        </p:nvPicPr>
        <p:blipFill rotWithShape="1">
          <a:blip r:embed="rId4"/>
          <a:srcRect l="16115" t="53726" r="47200" b="37413"/>
          <a:stretch/>
        </p:blipFill>
        <p:spPr bwMode="auto">
          <a:xfrm>
            <a:off x="167636" y="135795"/>
            <a:ext cx="5080368" cy="101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2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0" t="58236" r="30685" b="24614"/>
          <a:stretch/>
        </p:blipFill>
        <p:spPr>
          <a:xfrm>
            <a:off x="457308" y="135795"/>
            <a:ext cx="8746206" cy="2514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61D4E-08D6-0F09-262A-23C84E40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9" y="2781730"/>
            <a:ext cx="6476830" cy="19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10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6553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364389"/>
            <a:ext cx="784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lượng giác của một góc nhọn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3" t="35524" r="42103" b="49480"/>
          <a:stretch/>
        </p:blipFill>
        <p:spPr>
          <a:xfrm>
            <a:off x="550638" y="1354962"/>
            <a:ext cx="7755064" cy="22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00CB4-4935-6868-8092-58676964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0" y="135795"/>
            <a:ext cx="6533503" cy="3886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7B74E-4C4D-DAE3-3DC6-67997AF9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2" y="4020405"/>
            <a:ext cx="629466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33D9B-D670-B35D-EE55-B0CA4657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16" y="2158"/>
            <a:ext cx="6774767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A3354-905C-9364-715E-8FE794E6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38" y="0"/>
            <a:ext cx="52847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93" t="50003" r="42103" b="35530"/>
          <a:stretch/>
        </p:blipFill>
        <p:spPr>
          <a:xfrm>
            <a:off x="228714" y="211993"/>
            <a:ext cx="8566432" cy="2354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48" t="40528" r="37617" b="51840"/>
          <a:stretch/>
        </p:blipFill>
        <p:spPr>
          <a:xfrm>
            <a:off x="373343" y="3031319"/>
            <a:ext cx="8414037" cy="1166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98" y="2528289"/>
            <a:ext cx="12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/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6200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91F07-247E-7431-8F54-7CE25C74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05290"/>
            <a:ext cx="4419983" cy="3391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6BCEA-C5AC-0EBD-D5FA-57AC2851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" y="3486959"/>
            <a:ext cx="6416596" cy="1661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810E9-1374-0932-8594-77769BDFB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78" y="138623"/>
            <a:ext cx="3200677" cy="1127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010455-82D3-FDE4-5497-A2CC4D2F1A94}"/>
              </a:ext>
            </a:extLst>
          </p:cNvPr>
          <p:cNvSpPr txBox="1"/>
          <p:nvPr/>
        </p:nvSpPr>
        <p:spPr>
          <a:xfrm>
            <a:off x="4647699" y="1354963"/>
            <a:ext cx="4344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1">
                <a:solidFill>
                  <a:srgbClr val="FF0000"/>
                </a:solidFill>
                <a:effectLst/>
                <a:latin typeface="+mn-lt"/>
              </a:rPr>
              <a:t>Nhận xét:</a:t>
            </a:r>
            <a:r>
              <a:rPr lang="vi-VN" sz="2000" b="0" i="0">
                <a:solidFill>
                  <a:srgbClr val="FF0000"/>
                </a:solidFill>
                <a:effectLst/>
                <a:latin typeface="+mn-lt"/>
              </a:rPr>
              <a:t> </a:t>
            </a:r>
            <a:r>
              <a:rPr lang="vi-VN" sz="2000" b="0" i="0">
                <a:solidFill>
                  <a:srgbClr val="000000"/>
                </a:solidFill>
                <a:effectLst/>
                <a:latin typeface="+mn-lt"/>
              </a:rPr>
              <a:t>Tỉ số lượng giá sau khi vẽ hình, đo độ dài các cạnh và tính so với tính bằng máy tính cầm tay, ta thu được hai kết quả gần bằng nhau.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7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B44E3-63C9-2E5A-9530-EE89DDB3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" y="135795"/>
            <a:ext cx="5791702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9D3B8-0447-AFF0-9C50-1EF30482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6" y="3564705"/>
            <a:ext cx="3078747" cy="1493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5DF76-1893-306F-E54A-E4CD6205C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39" y="1755663"/>
            <a:ext cx="6011923" cy="2266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B629C-5E7A-A05B-4D61-67CF4C3F7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26" y="3945695"/>
            <a:ext cx="3987772" cy="322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4E599D-17D4-E7A7-878E-F4AC91F3FB4C}"/>
              </a:ext>
            </a:extLst>
          </p:cNvPr>
          <p:cNvSpPr txBox="1"/>
          <p:nvPr/>
        </p:nvSpPr>
        <p:spPr>
          <a:xfrm>
            <a:off x="3429030" y="4339902"/>
            <a:ext cx="5630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>
                <a:solidFill>
                  <a:srgbClr val="000000"/>
                </a:solidFill>
                <a:effectLst/>
                <a:latin typeface="+mj-lt"/>
              </a:rPr>
              <a:t>Từ các tỉ số lượng giác ở trên, sử dụng máy tính cầm tay, ta thu được kết quả xấp xỉ kết quả khi đo góc.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5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70" y="288191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Luyện tập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1126369"/>
            <a:ext cx="7910526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1" y="364389"/>
            <a:ext cx="7197455" cy="3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207" t="45511" r="28450" b="38768"/>
          <a:stretch/>
        </p:blipFill>
        <p:spPr bwMode="auto">
          <a:xfrm>
            <a:off x="457308" y="288191"/>
            <a:ext cx="6400632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/>
          <a:srcRect l="27207" t="61367" r="28450" b="22854"/>
          <a:stretch/>
        </p:blipFill>
        <p:spPr bwMode="auto">
          <a:xfrm>
            <a:off x="609704" y="2116943"/>
            <a:ext cx="6324434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1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58722"/>
          <p:cNvSpPr>
            <a:spLocks noGrp="1"/>
          </p:cNvSpPr>
          <p:nvPr>
            <p:ph type="subTitle" idx="1"/>
          </p:nvPr>
        </p:nvSpPr>
        <p:spPr>
          <a:xfrm>
            <a:off x="533506" y="4326685"/>
            <a:ext cx="8153400" cy="1142970"/>
          </a:xfrm>
        </p:spPr>
        <p:txBody>
          <a:bodyPr anchor="t" anchorCtr="0"/>
          <a:lstStyle/>
          <a:p>
            <a:pPr>
              <a:buClrTx/>
              <a:buSzTx/>
              <a:buFontTx/>
            </a:pPr>
            <a:r>
              <a:rPr lang="en-US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Đặt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vấn đề: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Trong một tam giác vuông biết độ dài của hai cạnh thì có </a:t>
            </a:r>
            <a:r>
              <a:rPr lang="en-US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biết độ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lớn của các góc nhọn không?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8572" t="17860" r="35543" b="57276"/>
          <a:stretch/>
        </p:blipFill>
        <p:spPr bwMode="auto">
          <a:xfrm>
            <a:off x="533506" y="749856"/>
            <a:ext cx="7162612" cy="274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88" y="288191"/>
            <a:ext cx="579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Thực hiện bài tập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955" algn="just">
                  <a:spcAft>
                    <a:spcPts val="0"/>
                  </a:spcAft>
                </a:pPr>
                <a:r>
                  <a:rPr lang="en-US" sz="2000" b="1" u="sng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Giải: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~∆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g-g)=&gt;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sz="2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  <a:blipFill>
                <a:blip r:embed="rId4"/>
                <a:stretch>
                  <a:fillRect l="-927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1" build="p"/>
      <p:bldP spid="18434" grpId="2" build="p"/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40" y="-21078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912" y="440587"/>
            <a:ext cx="830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Cho tam giác ABC vuông tại A, hệ thức nào không đúng: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112" y="809919"/>
            <a:ext cx="854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sinB = cosC      B.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+ cos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= 1        C. cosB = sin(90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     D. sinC = cos(90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</a:t>
            </a: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>
            <a:off x="294112" y="1278765"/>
            <a:ext cx="785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Biết sin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0,1745 vậy số đo </a:t>
            </a:r>
            <a:r>
              <a:rPr lang="el-GR" sz="180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là (làm tròn đến phút)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912" y="1648097"/>
            <a:ext cx="815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29760" algn="l"/>
                <a:tab pos="4951095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B. 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2’                       C . 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3’                     D.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58”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9760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Cho biết sin 75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= 0,966 vậy cos15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A. 0,966                         B.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965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C. 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	d. 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0,97</a:t>
            </a: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247759" y="2571427"/>
            <a:ext cx="8820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C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âu nào sau đây sai : 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sin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	   B. cos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cos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C. tan 12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tan 21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D. sin 48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cos 42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629346" y="86966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5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 vuông tại A có: AC = 6 ; BC = 12 ;  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1800"/>
                  <a:t> bằng:</a:t>
                </a:r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  <a:blipFill>
                <a:blip r:embed="rId2"/>
                <a:stretch>
                  <a:fillRect l="-708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049"/>
          <p:cNvSpPr/>
          <p:nvPr/>
        </p:nvSpPr>
        <p:spPr>
          <a:xfrm>
            <a:off x="381110" y="3679423"/>
            <a:ext cx="800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30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	B. 45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	 C. 90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			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D. 60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	</a:t>
            </a:r>
            <a:endParaRPr lang="en-US" sz="1800"/>
          </a:p>
        </p:txBody>
      </p:sp>
      <p:sp>
        <p:nvSpPr>
          <p:cNvPr id="2052" name="Rectangle 2051"/>
          <p:cNvSpPr/>
          <p:nvPr/>
        </p:nvSpPr>
        <p:spPr>
          <a:xfrm>
            <a:off x="301746" y="3963603"/>
            <a:ext cx="792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Đẳng thức nào sau đây không đúng 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2053"/>
              <p:cNvSpPr/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sin37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cos53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t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cot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18°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72°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D. sin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cos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1.</a:t>
                </a:r>
                <a:endParaRPr lang="en-US" sz="1800"/>
              </a:p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2054" name="Rectangle 20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  <a:blipFill>
                <a:blip r:embed="rId3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4467285" y="16563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C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7758" y="221567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18930" y="28820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7503" y="3682621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763021" y="4361493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3" grpId="0"/>
      <p:bldP spid="27" grpId="0"/>
      <p:bldP spid="29" grpId="0"/>
      <p:bldP spid="2" grpId="0" animBg="1"/>
      <p:bldP spid="31" grpId="0"/>
      <p:bldP spid="2052" grpId="0"/>
      <p:bldP spid="205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59745"/>
          <p:cNvSpPr>
            <a:spLocks noGrp="1"/>
          </p:cNvSpPr>
          <p:nvPr>
            <p:ph type="title"/>
          </p:nvPr>
        </p:nvSpPr>
        <p:spPr>
          <a:xfrm>
            <a:off x="1371684" y="59597"/>
            <a:ext cx="6019642" cy="4571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2400" b="1" dirty="0"/>
              <a:t>HOẠT ĐỘNG TÌM TÒI VÀ MỞ RỘNG </a:t>
            </a:r>
          </a:p>
        </p:txBody>
      </p:sp>
      <p:sp>
        <p:nvSpPr>
          <p:cNvPr id="40962" name="Rectangle 3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3" name="Rectangle 4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4" name="Rectangle 5"/>
          <p:cNvSpPr/>
          <p:nvPr/>
        </p:nvSpPr>
        <p:spPr>
          <a:xfrm>
            <a:off x="0" y="213836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5" name="Rectangle 6"/>
          <p:cNvSpPr/>
          <p:nvPr/>
        </p:nvSpPr>
        <p:spPr>
          <a:xfrm>
            <a:off x="0" y="2114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78" y="745379"/>
            <a:ext cx="3603048" cy="226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70" y="636427"/>
            <a:ext cx="54233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>
                <a:solidFill>
                  <a:srgbClr val="FF0000"/>
                </a:solidFill>
                <a:latin typeface="+mj-lt"/>
              </a:rPr>
              <a:t>Bài tập</a:t>
            </a:r>
            <a:r>
              <a:rPr lang="en-US" sz="220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200">
                <a:latin typeface="+mj-lt"/>
              </a:rPr>
              <a:t>Một cột đèn cao </a:t>
            </a:r>
            <a:r>
              <a:rPr lang="en-US" sz="2200" b="1">
                <a:latin typeface="+mj-lt"/>
              </a:rPr>
              <a:t>7m</a:t>
            </a:r>
            <a:r>
              <a:rPr lang="en-US" sz="2200">
                <a:latin typeface="+mj-lt"/>
              </a:rPr>
              <a:t> có bóng trên mặt đất dài </a:t>
            </a:r>
            <a:r>
              <a:rPr lang="en-US" sz="2200" b="1">
                <a:latin typeface="+mj-lt"/>
              </a:rPr>
              <a:t>4m</a:t>
            </a:r>
            <a:r>
              <a:rPr lang="en-US" sz="2200">
                <a:latin typeface="+mj-lt"/>
              </a:rPr>
              <a:t>. Gần đó có một tòa nhà cao tầng có bóng trên mặt đất dài </a:t>
            </a:r>
            <a:r>
              <a:rPr lang="en-US" sz="2200" b="1">
                <a:latin typeface="+mj-lt"/>
              </a:rPr>
              <a:t>80m</a:t>
            </a:r>
            <a:r>
              <a:rPr lang="en-US" sz="2200">
                <a:latin typeface="+mj-lt"/>
              </a:rPr>
              <a:t> (hình vẽ). Em hãy cho biết tòa nhà đó dài bao nhiêu tầng, biết rằng mỗi tầng cao </a:t>
            </a:r>
            <a:r>
              <a:rPr lang="en-US" sz="2200" b="1">
                <a:latin typeface="+mj-lt"/>
              </a:rPr>
              <a:t>2m</a:t>
            </a:r>
            <a:r>
              <a:rPr lang="en-US" sz="2200">
                <a:latin typeface="+mj-lt"/>
              </a:rPr>
              <a:t>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nl-NL" altLang="en-US" sz="2200" b="1" i="0" u="sng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Giải:</a:t>
                </a:r>
                <a:endParaRPr kumimoji="0" lang="en-US" altLang="en-US" sz="2200" b="0" i="0" u="sng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Cột đèn</a:t>
                </a:r>
                <a:r>
                  <a:rPr kumimoji="0" lang="en-US" altLang="en-US" sz="2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và tòa nhà dựng vuông góc với mặt đất nên t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ia chiếu của ánh sáng mặt trời xuống cột đèn và tòa nhà là như nhau nên hai tia song song nhau</a:t>
                </a:r>
                <a:r>
                  <a:rPr lang="en-US" altLang="en-US" sz="2200">
                    <a:latin typeface="+mj-lt"/>
                  </a:rPr>
                  <a:t>  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 áp dụng tỉ số lượng giác.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chiều cao tòa nhà: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80.7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=140m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=&gt;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tầng: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140/2 =70 tầng</a:t>
                </a:r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blipFill>
                <a:blip r:embed="rId5"/>
                <a:stretch>
                  <a:fillRect l="-945" t="-959" r="-1090" b="-1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70" y="135795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506" y="597460"/>
            <a:ext cx="815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Hãy sắp xếp các tỉ số lượng giác sau theo thứ tự từ nhỏ đến lớn: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Sin24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;   Cos35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Sin54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Cos70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308" y="1419176"/>
            <a:ext cx="838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3"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Đổi các tỉ số lượng sau đây thành tỉ số lượng giác của góc nhỏ hơn 45°: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Sin 60°31´; Cos 75°12´; Cot 80°; Tan 57°30´; Sin 69°21´; Cot 72°25´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9"/>
              <p:cNvSpPr>
                <a:spLocks noChangeArrowheads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Bài </a:t>
                </a:r>
                <a:r>
                  <a:rPr kumimoji="0" lang="en-US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 chiếc thang dài 4m. Cần đặt chân thang cách chân tường một khoảng cách bao nhiêu để nó tạo được với mặt đất một góc “an toàn”  65</a:t>
                </a:r>
                <a14:m>
                  <m:oMath xmlns:m="http://schemas.openxmlformats.org/officeDocument/2006/math">
                    <m:r>
                      <a:rPr kumimoji="0" lang="pt-BR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55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blipFill>
                <a:blip r:embed="rId2"/>
                <a:stretch>
                  <a:fillRect l="-1194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4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2125" y="59690"/>
            <a:ext cx="9636125" cy="4955540"/>
          </a:xfrm>
          <a:prstGeom prst="rect">
            <a:avLst/>
          </a:prstGeom>
        </p:spPr>
      </p:pic>
      <p:sp>
        <p:nvSpPr>
          <p:cNvPr id="19479" name="Text Box 21528"/>
          <p:cNvSpPr txBox="1"/>
          <p:nvPr/>
        </p:nvSpPr>
        <p:spPr>
          <a:xfrm>
            <a:off x="227334" y="1583373"/>
            <a:ext cx="9007467" cy="113877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3D7A99"/>
            </a:prstShdw>
          </a:effectLst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     TỈ SỐ LƯỢNG GIÁC CỦA GÓC NHỌN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2148840"/>
            <a:ext cx="2133600" cy="15240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 CỦA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7465" y="1525296"/>
            <a:ext cx="914400" cy="13284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27465" y="2431387"/>
            <a:ext cx="937148" cy="4223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3036536" y="285371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s 7"/>
          <p:cNvSpPr/>
          <p:nvPr/>
        </p:nvSpPr>
        <p:spPr>
          <a:xfrm>
            <a:off x="3036536" y="194185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 </a:t>
            </a:r>
            <a:endParaRPr lang="en-US"/>
          </a:p>
        </p:txBody>
      </p:sp>
      <p:sp>
        <p:nvSpPr>
          <p:cNvPr id="10" name="Rectangles 7"/>
          <p:cNvSpPr/>
          <p:nvPr/>
        </p:nvSpPr>
        <p:spPr>
          <a:xfrm>
            <a:off x="3059845" y="3869497"/>
            <a:ext cx="5803900" cy="91437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lượng giác của một góc nhọn</a:t>
            </a:r>
            <a:endParaRPr lang="en-US"/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2127465" y="2877793"/>
            <a:ext cx="909071" cy="3499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2127465" y="2877793"/>
            <a:ext cx="932380" cy="14488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s 7"/>
          <p:cNvSpPr/>
          <p:nvPr/>
        </p:nvSpPr>
        <p:spPr>
          <a:xfrm>
            <a:off x="3059005" y="97803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</a:rPr>
              <a:t>HOẠT ĐỘNG HÌNH THÀNH KIẾN THỨC 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4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 rot="18118368">
            <a:off x="2461088" y="2653941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</a:p>
        </p:txBody>
      </p:sp>
      <p:sp>
        <p:nvSpPr>
          <p:cNvPr id="22533" name="Text Box 5"/>
          <p:cNvSpPr txBox="1"/>
          <p:nvPr/>
        </p:nvSpPr>
        <p:spPr>
          <a:xfrm rot="1841180">
            <a:off x="4454525" y="266700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</a:p>
        </p:txBody>
      </p:sp>
      <p:sp>
        <p:nvSpPr>
          <p:cNvPr id="19459" name="Rectangle 6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0" name="Rectangle 7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1" name="Rectangle 8"/>
          <p:cNvSpPr/>
          <p:nvPr/>
        </p:nvSpPr>
        <p:spPr>
          <a:xfrm>
            <a:off x="0" y="22542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0" y="2241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grpSp>
        <p:nvGrpSpPr>
          <p:cNvPr id="22538" name="Group 10"/>
          <p:cNvGrpSpPr/>
          <p:nvPr/>
        </p:nvGrpSpPr>
        <p:grpSpPr>
          <a:xfrm>
            <a:off x="3108823" y="3276600"/>
            <a:ext cx="555625" cy="565150"/>
            <a:chOff x="1896" y="3240"/>
            <a:chExt cx="350" cy="356"/>
          </a:xfrm>
        </p:grpSpPr>
        <p:sp>
          <p:nvSpPr>
            <p:cNvPr id="19464" name="Arc 11"/>
            <p:cNvSpPr/>
            <p:nvPr/>
          </p:nvSpPr>
          <p:spPr>
            <a:xfrm rot="1023935">
              <a:off x="1896" y="3404"/>
              <a:ext cx="13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413" h="21600" fill="none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Text Box 12"/>
            <p:cNvSpPr txBox="1"/>
            <p:nvPr/>
          </p:nvSpPr>
          <p:spPr>
            <a:xfrm>
              <a:off x="1964" y="3240"/>
              <a:ext cx="2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/>
          <p:nvPr/>
        </p:nvSpPr>
        <p:spPr>
          <a:xfrm>
            <a:off x="3822700" y="2549525"/>
            <a:ext cx="158750" cy="88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2" name="Line 14"/>
          <p:cNvSpPr/>
          <p:nvPr/>
        </p:nvSpPr>
        <p:spPr>
          <a:xfrm flipV="1">
            <a:off x="3981450" y="2498725"/>
            <a:ext cx="63500" cy="1460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3" name="Line 15"/>
          <p:cNvSpPr/>
          <p:nvPr/>
        </p:nvSpPr>
        <p:spPr>
          <a:xfrm flipH="1">
            <a:off x="3045944" y="2403475"/>
            <a:ext cx="827556" cy="1322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4" name="Line 16"/>
          <p:cNvSpPr/>
          <p:nvPr/>
        </p:nvSpPr>
        <p:spPr>
          <a:xfrm>
            <a:off x="3886200" y="2401888"/>
            <a:ext cx="2447925" cy="13525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5" name="Line 17"/>
          <p:cNvSpPr/>
          <p:nvPr/>
        </p:nvSpPr>
        <p:spPr>
          <a:xfrm>
            <a:off x="3024472" y="3754438"/>
            <a:ext cx="3300128" cy="1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6" name="Text Box 18"/>
          <p:cNvSpPr txBox="1"/>
          <p:nvPr/>
        </p:nvSpPr>
        <p:spPr>
          <a:xfrm>
            <a:off x="3678238" y="1965325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A</a:t>
            </a:r>
          </a:p>
        </p:txBody>
      </p:sp>
      <p:sp>
        <p:nvSpPr>
          <p:cNvPr id="22547" name="Text Box 19"/>
          <p:cNvSpPr txBox="1"/>
          <p:nvPr/>
        </p:nvSpPr>
        <p:spPr>
          <a:xfrm>
            <a:off x="2616016" y="3631402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B</a:t>
            </a:r>
          </a:p>
        </p:txBody>
      </p:sp>
      <p:sp>
        <p:nvSpPr>
          <p:cNvPr id="22548" name="Text Box 20"/>
          <p:cNvSpPr txBox="1"/>
          <p:nvPr/>
        </p:nvSpPr>
        <p:spPr>
          <a:xfrm>
            <a:off x="6305550" y="3541713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C</a:t>
            </a:r>
          </a:p>
        </p:txBody>
      </p:sp>
      <p:sp>
        <p:nvSpPr>
          <p:cNvPr id="22551" name="Text Box 23"/>
          <p:cNvSpPr txBox="1"/>
          <p:nvPr/>
        </p:nvSpPr>
        <p:spPr>
          <a:xfrm>
            <a:off x="286187" y="855606"/>
            <a:ext cx="82343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</a:rPr>
              <a:t>Cho moät tam giaùc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ABC vuoâng taïi A coù goùc </a:t>
            </a:r>
            <a:r>
              <a:rPr lang="en-US" altLang="en-US" sz="2600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B = 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552" name="Text Box 24"/>
          <p:cNvSpPr txBox="1"/>
          <p:nvPr/>
        </p:nvSpPr>
        <p:spPr>
          <a:xfrm>
            <a:off x="2905760" y="4060190"/>
            <a:ext cx="42116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AC laø </a:t>
            </a:r>
            <a:r>
              <a:rPr lang="en-US" altLang="en-US" b="1" i="1" u="sng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 cuûa goùc B</a:t>
            </a:r>
          </a:p>
        </p:txBody>
      </p:sp>
      <p:sp>
        <p:nvSpPr>
          <p:cNvPr id="22553" name="Text Box 25"/>
          <p:cNvSpPr txBox="1"/>
          <p:nvPr/>
        </p:nvSpPr>
        <p:spPr>
          <a:xfrm>
            <a:off x="2919413" y="4615498"/>
            <a:ext cx="426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AB laø </a:t>
            </a:r>
            <a:r>
              <a:rPr lang="en-US" altLang="en-US" b="1" i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 cuûa goùc B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304800" y="324111"/>
            <a:ext cx="8915399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2800" b="1" i="0" u="none" strike="noStrike" kern="1200" cap="none" spc="0" normalizeH="0" noProof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2533" grpId="0"/>
      <p:bldP spid="22546" grpId="0"/>
      <p:bldP spid="22547" grpId="0"/>
      <p:bldP spid="22548" grpId="0"/>
      <p:bldP spid="22551" grpId="0"/>
      <p:bldP spid="22551" grpId="1"/>
      <p:bldP spid="22552" grpId="0"/>
      <p:bldP spid="22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0" y="123158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0" y="120777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393700" y="1092200"/>
            <a:ext cx="5776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</a:rPr>
              <a:t>Tæ soá giöõa caïnh ñoái vaø caïnh huyeàn ñöôïc goïi laø sin cuûa goùc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sin.</a:t>
            </a:r>
          </a:p>
        </p:txBody>
      </p:sp>
      <p:sp>
        <p:nvSpPr>
          <p:cNvPr id="26637" name="Text Box 13"/>
          <p:cNvSpPr txBox="1"/>
          <p:nvPr/>
        </p:nvSpPr>
        <p:spPr>
          <a:xfrm>
            <a:off x="392430" y="2047875"/>
            <a:ext cx="5752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Tæ soá giöõa caïnh keà vaø caïnh huyeàn ñöôïc goïi laø cosin cuûa goùc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cos.</a:t>
            </a:r>
          </a:p>
        </p:txBody>
      </p:sp>
      <p:sp>
        <p:nvSpPr>
          <p:cNvPr id="26638" name="Text Box 14"/>
          <p:cNvSpPr txBox="1"/>
          <p:nvPr/>
        </p:nvSpPr>
        <p:spPr>
          <a:xfrm>
            <a:off x="366713" y="2906395"/>
            <a:ext cx="55626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altLang="en-US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</a:rPr>
              <a:t>Tæ soá giöõa caïnh ñoái vaø caïnh keà ñöôïc goïi laø tang cuûa goùc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 , kyù hieäu laø tan.</a:t>
            </a:r>
          </a:p>
        </p:txBody>
      </p:sp>
      <p:sp>
        <p:nvSpPr>
          <p:cNvPr id="26639" name="Text Box 15"/>
          <p:cNvSpPr txBox="1"/>
          <p:nvPr/>
        </p:nvSpPr>
        <p:spPr>
          <a:xfrm>
            <a:off x="381000" y="3876675"/>
            <a:ext cx="57721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</a:rPr>
              <a:t>Tæ soá giöõa caïnh keà vaø caïnh ñoái ñöôïc goïi laø coâtang cuûa goùc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cot.</a:t>
            </a:r>
          </a:p>
        </p:txBody>
      </p:sp>
      <p:grpSp>
        <p:nvGrpSpPr>
          <p:cNvPr id="26640" name="Group 16"/>
          <p:cNvGrpSpPr/>
          <p:nvPr/>
        </p:nvGrpSpPr>
        <p:grpSpPr>
          <a:xfrm>
            <a:off x="227013" y="523558"/>
            <a:ext cx="8648700" cy="4335462"/>
            <a:chOff x="143" y="1440"/>
            <a:chExt cx="5448" cy="2731"/>
          </a:xfrm>
        </p:grpSpPr>
        <p:sp>
          <p:nvSpPr>
            <p:cNvPr id="23564" name="Line 17"/>
            <p:cNvSpPr/>
            <p:nvPr/>
          </p:nvSpPr>
          <p:spPr>
            <a:xfrm>
              <a:off x="144" y="4166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5" name="Line 18"/>
            <p:cNvSpPr/>
            <p:nvPr/>
          </p:nvSpPr>
          <p:spPr>
            <a:xfrm>
              <a:off x="163" y="353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6" name="Line 19"/>
            <p:cNvSpPr/>
            <p:nvPr/>
          </p:nvSpPr>
          <p:spPr>
            <a:xfrm>
              <a:off x="163" y="2944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7" name="Line 20"/>
            <p:cNvSpPr/>
            <p:nvPr/>
          </p:nvSpPr>
          <p:spPr>
            <a:xfrm>
              <a:off x="163" y="239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8" name="Line 21"/>
            <p:cNvSpPr/>
            <p:nvPr/>
          </p:nvSpPr>
          <p:spPr>
            <a:xfrm>
              <a:off x="154" y="1747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9" name="Line 22"/>
            <p:cNvSpPr/>
            <p:nvPr/>
          </p:nvSpPr>
          <p:spPr>
            <a:xfrm>
              <a:off x="143" y="1440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0" name="Line 23"/>
            <p:cNvSpPr/>
            <p:nvPr/>
          </p:nvSpPr>
          <p:spPr>
            <a:xfrm>
              <a:off x="144" y="1451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1" name="Line 24"/>
            <p:cNvSpPr/>
            <p:nvPr/>
          </p:nvSpPr>
          <p:spPr>
            <a:xfrm>
              <a:off x="3901" y="1459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2" name="Line 25"/>
            <p:cNvSpPr/>
            <p:nvPr/>
          </p:nvSpPr>
          <p:spPr>
            <a:xfrm>
              <a:off x="5579" y="1441"/>
              <a:ext cx="12" cy="27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68" name="Group 44"/>
          <p:cNvGrpSpPr/>
          <p:nvPr/>
        </p:nvGrpSpPr>
        <p:grpSpPr>
          <a:xfrm>
            <a:off x="457200" y="523558"/>
            <a:ext cx="7974013" cy="501650"/>
            <a:chOff x="295" y="1434"/>
            <a:chExt cx="5023" cy="316"/>
          </a:xfrm>
        </p:grpSpPr>
        <p:sp>
          <p:nvSpPr>
            <p:cNvPr id="23592" name="Text Box 45"/>
            <p:cNvSpPr txBox="1"/>
            <p:nvPr/>
          </p:nvSpPr>
          <p:spPr>
            <a:xfrm>
              <a:off x="295" y="1434"/>
              <a:ext cx="367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Caùc tæ soá löôïng giaùc cuûa goùc nhoïn </a:t>
              </a:r>
              <a:r>
                <a:rPr lang="en-US" altLang="en-US" sz="2600" b="1" i="1" dirty="0"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3593" name="Text Box 46"/>
            <p:cNvSpPr txBox="1"/>
            <p:nvPr/>
          </p:nvSpPr>
          <p:spPr>
            <a:xfrm>
              <a:off x="4128" y="1440"/>
              <a:ext cx="119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Coâng thöùc</a:t>
              </a:r>
              <a:endParaRPr lang="en-US" altLang="en-US" sz="2600" b="1" i="1" dirty="0"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23595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3596" name="TextBox 50"/>
          <p:cNvSpPr txBox="1"/>
          <p:nvPr/>
        </p:nvSpPr>
        <p:spPr>
          <a:xfrm>
            <a:off x="7250113" y="105060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597" name="Straight Connector 5"/>
          <p:cNvCxnSpPr/>
          <p:nvPr/>
        </p:nvCxnSpPr>
        <p:spPr>
          <a:xfrm>
            <a:off x="7227888" y="1472883"/>
            <a:ext cx="6778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98" name="TextBox 53"/>
          <p:cNvSpPr txBox="1"/>
          <p:nvPr/>
        </p:nvSpPr>
        <p:spPr>
          <a:xfrm>
            <a:off x="7112000" y="1450658"/>
            <a:ext cx="11382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23599" name="TextBox 56"/>
          <p:cNvSpPr txBox="1"/>
          <p:nvPr/>
        </p:nvSpPr>
        <p:spPr>
          <a:xfrm>
            <a:off x="6232525" y="2150745"/>
            <a:ext cx="12001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Cos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3600" name="TextBox 57"/>
          <p:cNvSpPr txBox="1"/>
          <p:nvPr/>
        </p:nvSpPr>
        <p:spPr>
          <a:xfrm>
            <a:off x="7381875" y="199358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Kề </a:t>
            </a:r>
          </a:p>
        </p:txBody>
      </p:sp>
      <p:cxnSp>
        <p:nvCxnSpPr>
          <p:cNvPr id="23601" name="Straight Connector 58"/>
          <p:cNvCxnSpPr/>
          <p:nvPr/>
        </p:nvCxnSpPr>
        <p:spPr>
          <a:xfrm>
            <a:off x="7359650" y="24158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2" name="TextBox 59"/>
          <p:cNvSpPr txBox="1"/>
          <p:nvPr/>
        </p:nvSpPr>
        <p:spPr>
          <a:xfrm>
            <a:off x="7243763" y="2392045"/>
            <a:ext cx="11382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Huyền</a:t>
            </a:r>
          </a:p>
        </p:txBody>
      </p:sp>
      <p:sp>
        <p:nvSpPr>
          <p:cNvPr id="23603" name="TextBox 60"/>
          <p:cNvSpPr txBox="1"/>
          <p:nvPr/>
        </p:nvSpPr>
        <p:spPr>
          <a:xfrm>
            <a:off x="6299200" y="3077845"/>
            <a:ext cx="1198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Tan =</a:t>
            </a:r>
          </a:p>
        </p:txBody>
      </p:sp>
      <p:sp>
        <p:nvSpPr>
          <p:cNvPr id="23604" name="TextBox 61"/>
          <p:cNvSpPr txBox="1"/>
          <p:nvPr/>
        </p:nvSpPr>
        <p:spPr>
          <a:xfrm>
            <a:off x="7391400" y="28857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5" name="Straight Connector 62"/>
          <p:cNvCxnSpPr/>
          <p:nvPr/>
        </p:nvCxnSpPr>
        <p:spPr>
          <a:xfrm>
            <a:off x="7467600" y="33429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6" name="TextBox 66"/>
          <p:cNvSpPr txBox="1"/>
          <p:nvPr/>
        </p:nvSpPr>
        <p:spPr>
          <a:xfrm>
            <a:off x="7467600" y="33429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07" name="TextBox 67"/>
          <p:cNvSpPr txBox="1"/>
          <p:nvPr/>
        </p:nvSpPr>
        <p:spPr>
          <a:xfrm>
            <a:off x="6280150" y="4070033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Cot =</a:t>
            </a:r>
          </a:p>
        </p:txBody>
      </p:sp>
      <p:sp>
        <p:nvSpPr>
          <p:cNvPr id="23608" name="TextBox 68"/>
          <p:cNvSpPr txBox="1"/>
          <p:nvPr/>
        </p:nvSpPr>
        <p:spPr>
          <a:xfrm>
            <a:off x="7392670" y="440277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9" name="Straight Connector 69"/>
          <p:cNvCxnSpPr/>
          <p:nvPr/>
        </p:nvCxnSpPr>
        <p:spPr>
          <a:xfrm>
            <a:off x="7402195" y="4335145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10" name="TextBox 70"/>
          <p:cNvSpPr txBox="1"/>
          <p:nvPr/>
        </p:nvSpPr>
        <p:spPr>
          <a:xfrm>
            <a:off x="7392353" y="3929380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14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6" grpId="1"/>
      <p:bldP spid="26637" grpId="0"/>
      <p:bldP spid="26637" grpId="1"/>
      <p:bldP spid="26638" grpId="0"/>
      <p:bldP spid="26638" grpId="1"/>
      <p:bldP spid="26639" grpId="0"/>
      <p:bldP spid="26639" grpId="1"/>
      <p:bldP spid="23595" grpId="0"/>
      <p:bldP spid="23595" grpId="1"/>
      <p:bldP spid="23596" grpId="0"/>
      <p:bldP spid="23596" grpId="1"/>
      <p:bldP spid="23598" grpId="0"/>
      <p:bldP spid="23598" grpId="1"/>
      <p:bldP spid="23599" grpId="0"/>
      <p:bldP spid="23599" grpId="1"/>
      <p:bldP spid="23600" grpId="0"/>
      <p:bldP spid="23600" grpId="1"/>
      <p:bldP spid="23602" grpId="0"/>
      <p:bldP spid="23602" grpId="1"/>
      <p:bldP spid="23603" grpId="0"/>
      <p:bldP spid="23603" grpId="1"/>
      <p:bldP spid="23604" grpId="0"/>
      <p:bldP spid="23604" grpId="1"/>
      <p:bldP spid="23606" grpId="0"/>
      <p:bldP spid="23606" grpId="1"/>
      <p:bldP spid="23607" grpId="0"/>
      <p:bldP spid="23607" grpId="1"/>
      <p:bldP spid="23608" grpId="0"/>
      <p:bldP spid="23608" grpId="1"/>
      <p:bldP spid="23610" grpId="0"/>
      <p:bldP spid="23610" grpId="1"/>
      <p:bldP spid="23614" grpId="0"/>
      <p:bldP spid="23614" grpId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979</Words>
  <Application>Microsoft Office PowerPoint</Application>
  <PresentationFormat>Custom</PresentationFormat>
  <Paragraphs>95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Times New Roman</vt:lpstr>
      <vt:lpstr>Wingdings</vt:lpstr>
      <vt:lpstr>Cambria Math</vt:lpstr>
      <vt:lpstr>Arial</vt:lpstr>
      <vt:lpstr>Tahoma</vt:lpstr>
      <vt:lpstr>VNI-Times</vt:lpstr>
      <vt:lpstr>Blank Presentation</vt:lpstr>
      <vt:lpstr>1_Blends</vt:lpstr>
      <vt:lpstr>Equation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HOẠT ĐỘNG HÌNH THÀNH KIẾN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VÀ MỞ RỘNG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THUC LUONG TRONG TAM GIAC VUONG</dc:title>
  <dc:subject>HINH HOC 9</dc:subject>
  <dc:creator>DOAN NGOC DUNG</dc:creator>
  <cp:lastModifiedBy>Thanh Hung</cp:lastModifiedBy>
  <cp:revision>631</cp:revision>
  <dcterms:created xsi:type="dcterms:W3CDTF">2005-12-11T16:10:00Z</dcterms:created>
  <dcterms:modified xsi:type="dcterms:W3CDTF">2024-09-15T15:15:06Z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7E41B7448CBF45628E9D41C56B6281CC</vt:lpwstr>
  </property>
  <property fmtid="{D5CDD505-2E9C-101B-9397-08002B2CF9AE}" pid="3" name="KSOProductBuildVer">
    <vt:lpwstr>1033-11.2.0.11341</vt:lpwstr>
  </property>
</Properties>
</file>