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7083" r:id="rId2"/>
    <p:sldId id="256" r:id="rId3"/>
    <p:sldId id="257" r:id="rId4"/>
    <p:sldId id="259" r:id="rId5"/>
    <p:sldId id="384" r:id="rId6"/>
    <p:sldId id="306" r:id="rId7"/>
    <p:sldId id="258" r:id="rId8"/>
    <p:sldId id="268" r:id="rId9"/>
    <p:sldId id="270" r:id="rId10"/>
    <p:sldId id="313" r:id="rId11"/>
    <p:sldId id="281" r:id="rId12"/>
    <p:sldId id="391" r:id="rId13"/>
    <p:sldId id="312" r:id="rId14"/>
    <p:sldId id="394" r:id="rId15"/>
    <p:sldId id="392" r:id="rId16"/>
    <p:sldId id="393" r:id="rId17"/>
    <p:sldId id="387" r:id="rId18"/>
    <p:sldId id="396" r:id="rId19"/>
    <p:sldId id="397" r:id="rId20"/>
    <p:sldId id="398" r:id="rId21"/>
    <p:sldId id="389" r:id="rId22"/>
    <p:sldId id="272" r:id="rId23"/>
    <p:sldId id="378" r:id="rId24"/>
    <p:sldId id="330" r:id="rId25"/>
    <p:sldId id="265" r:id="rId26"/>
    <p:sldId id="386" r:id="rId27"/>
    <p:sldId id="326" r:id="rId28"/>
  </p:sldIdLst>
  <p:sldSz cx="18288000" cy="10287000"/>
  <p:notesSz cx="6858000" cy="9144000"/>
  <p:embeddedFontLst>
    <p:embeddedFont>
      <p:font typeface="Cambria Math" panose="02040503050406030204" pitchFamily="18"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pPr/>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pPr/>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890F5F-231D-8CC3-1537-C830A6A0F3B8}"/>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80598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191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164614"/>
            </a:xfrm>
            <a:prstGeom prst="rect">
              <a:avLst/>
            </a:prstGeom>
          </p:spPr>
          <p:txBody>
            <a:bodyPr wrap="square">
              <a:spAutoFit/>
            </a:bodyPr>
            <a:lstStyle/>
            <a:p>
              <a:pPr lvl="0" algn="ctr">
                <a:lnSpc>
                  <a:spcPct val="150000"/>
                </a:lnSpc>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5300" b="1" dirty="0">
                  <a:solidFill>
                    <a:prstClr val="black"/>
                  </a:solidFill>
                  <a:latin typeface="Arial" panose="020B0604020202020204" pitchFamily="34" charset="0"/>
                  <a:ea typeface="Calibri" panose="020F0502020204030204" pitchFamily="34" charset="0"/>
                  <a:cs typeface="Arial" panose="020B0604020202020204" pitchFamily="34" charset="0"/>
                </a:rPr>
                <a:t>Tính đối xứng của đường</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105400" y="6591300"/>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7086600" y="266700"/>
            <a:ext cx="3276600" cy="99060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2"/>
          <a:srcRect/>
          <a:stretch>
            <a:fillRect/>
          </a:stretch>
        </p:blipFill>
        <p:spPr>
          <a:xfrm rot="-712563">
            <a:off x="-394439" y="9157536"/>
            <a:ext cx="1361733" cy="1147657"/>
          </a:xfrm>
          <a:prstGeom prst="rect">
            <a:avLst/>
          </a:prstGeom>
        </p:spPr>
      </p:pic>
      <p:pic>
        <p:nvPicPr>
          <p:cNvPr id="4098" name="Picture 2"/>
          <p:cNvPicPr>
            <a:picLocks noChangeAspect="1" noChangeArrowheads="1"/>
          </p:cNvPicPr>
          <p:nvPr/>
        </p:nvPicPr>
        <p:blipFill>
          <a:blip r:embed="rId3"/>
          <a:srcRect/>
          <a:stretch>
            <a:fillRect/>
          </a:stretch>
        </p:blipFill>
        <p:spPr bwMode="auto">
          <a:xfrm>
            <a:off x="914400" y="1104900"/>
            <a:ext cx="15849600" cy="8816507"/>
          </a:xfrm>
          <a:prstGeom prst="rect">
            <a:avLst/>
          </a:prstGeom>
          <a:noFill/>
          <a:ln w="9525">
            <a:noFill/>
            <a:miter lim="800000"/>
            <a:headEnd/>
            <a:tailEnd/>
          </a:ln>
          <a:effectLst/>
        </p:spPr>
      </p:pic>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linds(horizont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533400" y="952500"/>
            <a:ext cx="17558792" cy="8305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lvl="0" algn="just">
              <a:lnSpc>
                <a:spcPct val="150000"/>
              </a:lnSpc>
              <a:defRPr/>
            </a:pPr>
            <a:r>
              <a:rPr lang="vi-VN" sz="4000" b="1" dirty="0">
                <a:solidFill>
                  <a:schemeClr val="bg1">
                    <a:lumMod val="95000"/>
                  </a:schemeClr>
                </a:solidFill>
                <a:ea typeface="Arial"/>
                <a:cs typeface="Arial"/>
                <a:sym typeface="Arial"/>
              </a:rPr>
              <a:t>Đường tròn là hình có tâm đối xứng; tâm đối xứng là tâm của đường tròn.Đường tròn là hình có trục đối xứng. Mọi đường thẳng đi qua tâm của đường tròn đều là trục đối xứng của</a:t>
            </a:r>
            <a:r>
              <a:rPr lang="en-US" sz="4000" b="1" dirty="0">
                <a:solidFill>
                  <a:schemeClr val="bg1">
                    <a:lumMod val="95000"/>
                  </a:schemeClr>
                </a:solidFill>
                <a:ea typeface="Arial"/>
                <a:cs typeface="Arial"/>
                <a:sym typeface="Arial"/>
              </a:rPr>
              <a:t> n</a:t>
            </a:r>
            <a:r>
              <a:rPr lang="vi-VN" sz="4000" b="1" dirty="0">
                <a:solidFill>
                  <a:schemeClr val="bg1">
                    <a:lumMod val="95000"/>
                  </a:schemeClr>
                </a:solidFill>
                <a:ea typeface="Arial"/>
                <a:cs typeface="Arial"/>
                <a:sym typeface="Arial"/>
              </a:rPr>
              <a:t>ó</a:t>
            </a:r>
            <a:endParaRPr kumimoji="0" sz="4000" b="1" i="0" u="none" strike="noStrike" kern="1200" cap="none" spc="0" normalizeH="0" baseline="0" noProof="0">
              <a:ln>
                <a:noFill/>
              </a:ln>
              <a:solidFill>
                <a:schemeClr val="bg1">
                  <a:lumMod val="95000"/>
                </a:schemeClr>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81000" y="419100"/>
            <a:ext cx="12112040" cy="39624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2801600" y="419100"/>
            <a:ext cx="4773600" cy="38862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0" y="4686300"/>
            <a:ext cx="18215367" cy="5105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linds(horizont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linds(horizont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419100"/>
            <a:ext cx="17830800" cy="2743200"/>
            <a:chOff x="2193759" y="2917658"/>
            <a:chExt cx="13362212" cy="2743200"/>
          </a:xfrm>
        </p:grpSpPr>
        <p:grpSp>
          <p:nvGrpSpPr>
            <p:cNvPr id="4"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lvl="0" algn="ctr">
                <a:lnSpc>
                  <a:spcPct val="150000"/>
                </a:lnSpc>
                <a:tabLst>
                  <a:tab pos="360045" algn="l"/>
                  <a:tab pos="720090" algn="l"/>
                </a:tabLst>
                <a:defRPr/>
              </a:pPr>
              <a:r>
                <a:rPr lang="nl-NL" sz="5300" b="1" dirty="0">
                  <a:solidFill>
                    <a:prstClr val="black"/>
                  </a:solidFill>
                  <a:latin typeface="Times New Roman" pitchFamily="18" charset="0"/>
                  <a:ea typeface="Calibri" panose="020F0502020204030204" pitchFamily="34" charset="0"/>
                  <a:cs typeface="Times New Roman" pitchFamily="18" charset="0"/>
                </a:rPr>
                <a:t>3. Đ</a:t>
              </a:r>
              <a:r>
                <a:rPr lang="vi-VN" sz="5300" b="1" dirty="0">
                  <a:solidFill>
                    <a:prstClr val="black"/>
                  </a:solidFill>
                  <a:latin typeface="Times New Roman" pitchFamily="18" charset="0"/>
                  <a:ea typeface="Calibri" panose="020F0502020204030204" pitchFamily="34" charset="0"/>
                  <a:cs typeface="Times New Roman" pitchFamily="18" charset="0"/>
                </a:rPr>
                <a:t> ƯỜNG</a:t>
              </a:r>
              <a:r>
                <a:rPr lang="en-US" sz="5300" b="1" dirty="0">
                  <a:solidFill>
                    <a:prstClr val="black"/>
                  </a:solidFill>
                  <a:latin typeface="Times New Roman" pitchFamily="18" charset="0"/>
                  <a:ea typeface="Calibri" panose="020F0502020204030204" pitchFamily="34" charset="0"/>
                  <a:cs typeface="Times New Roman" pitchFamily="18" charset="0"/>
                </a:rPr>
                <a:t> K</a:t>
              </a:r>
              <a:r>
                <a:rPr lang="vi-VN" sz="5300" b="1" dirty="0">
                  <a:solidFill>
                    <a:prstClr val="black"/>
                  </a:solidFill>
                  <a:latin typeface="Times New Roman" pitchFamily="18" charset="0"/>
                  <a:ea typeface="Calibri" panose="020F0502020204030204" pitchFamily="34" charset="0"/>
                  <a:cs typeface="Times New Roman" pitchFamily="18" charset="0"/>
                </a:rPr>
                <a:t>ÍNH</a:t>
              </a:r>
              <a:r>
                <a:rPr lang="en-US" sz="5300" b="1" dirty="0">
                  <a:solidFill>
                    <a:prstClr val="black"/>
                  </a:solidFill>
                  <a:latin typeface="Times New Roman" pitchFamily="18" charset="0"/>
                  <a:ea typeface="Calibri" panose="020F0502020204030204" pitchFamily="34" charset="0"/>
                  <a:cs typeface="Times New Roman" pitchFamily="18" charset="0"/>
                </a:rPr>
                <a:t> V</a:t>
              </a:r>
              <a:r>
                <a:rPr lang="vi-VN" sz="5300" b="1" dirty="0">
                  <a:solidFill>
                    <a:prstClr val="black"/>
                  </a:solidFill>
                  <a:latin typeface="Times New Roman" pitchFamily="18" charset="0"/>
                  <a:ea typeface="Calibri" panose="020F0502020204030204" pitchFamily="34" charset="0"/>
                  <a:cs typeface="Times New Roman" pitchFamily="18" charset="0"/>
                </a:rPr>
                <a:t>À</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DÂY</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CUNG</a:t>
              </a:r>
              <a:r>
                <a:rPr lang="en-US" sz="5300" b="1" dirty="0">
                  <a:solidFill>
                    <a:prstClr val="black"/>
                  </a:solidFill>
                  <a:latin typeface="Times New Roman" pitchFamily="18" charset="0"/>
                  <a:ea typeface="Calibri" panose="020F0502020204030204" pitchFamily="34" charset="0"/>
                  <a:cs typeface="Times New Roman" pitchFamily="18" charset="0"/>
                </a:rPr>
                <a:t> C</a:t>
              </a:r>
              <a:r>
                <a:rPr lang="vi-VN" sz="5300" b="1" dirty="0">
                  <a:solidFill>
                    <a:prstClr val="black"/>
                  </a:solidFill>
                  <a:latin typeface="Times New Roman" pitchFamily="18" charset="0"/>
                  <a:ea typeface="Calibri" panose="020F0502020204030204" pitchFamily="34" charset="0"/>
                  <a:cs typeface="Times New Roman" pitchFamily="18" charset="0"/>
                </a:rPr>
                <a:t>ỦA</a:t>
              </a:r>
              <a:r>
                <a:rPr lang="en-US" sz="5300" b="1" dirty="0">
                  <a:solidFill>
                    <a:prstClr val="black"/>
                  </a:solidFill>
                  <a:latin typeface="Times New Roman" pitchFamily="18" charset="0"/>
                  <a:ea typeface="Calibri" panose="020F0502020204030204" pitchFamily="34" charset="0"/>
                  <a:cs typeface="Times New Roman" pitchFamily="18" charset="0"/>
                </a:rPr>
                <a:t> Đ</a:t>
              </a:r>
              <a:r>
                <a:rPr lang="vi-VN" sz="5300" b="1" dirty="0">
                  <a:solidFill>
                    <a:prstClr val="black"/>
                  </a:solidFill>
                  <a:latin typeface="Times New Roman" pitchFamily="18" charset="0"/>
                  <a:ea typeface="Calibri" panose="020F0502020204030204" pitchFamily="34" charset="0"/>
                  <a:cs typeface="Times New Roman" pitchFamily="18" charset="0"/>
                </a:rPr>
                <a:t> ƯỜNG</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TR</a:t>
              </a:r>
              <a:r>
                <a:rPr lang="vi-VN" sz="5300" b="1" dirty="0">
                  <a:solidFill>
                    <a:prstClr val="black"/>
                  </a:solidFill>
                  <a:latin typeface="Times New Roman" pitchFamily="18" charset="0"/>
                  <a:ea typeface="Calibri" panose="020F0502020204030204" pitchFamily="34" charset="0"/>
                  <a:cs typeface="Times New Roman" pitchFamily="18" charset="0"/>
                </a:rPr>
                <a:t>ÒN</a:t>
              </a:r>
              <a:endParaRPr kumimoji="0" lang="en-US" sz="53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grpSp>
      <p:pic>
        <p:nvPicPr>
          <p:cNvPr id="8" name="Picture 7"/>
          <p:cNvPicPr>
            <a:picLocks noChangeAspect="1"/>
          </p:cNvPicPr>
          <p:nvPr/>
        </p:nvPicPr>
        <p:blipFill>
          <a:blip r:embed="rId2"/>
          <a:stretch>
            <a:fillRect/>
          </a:stretch>
        </p:blipFill>
        <p:spPr>
          <a:xfrm>
            <a:off x="5105400" y="6591300"/>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952500"/>
            <a:ext cx="18070306" cy="6006764"/>
          </a:xfrm>
          <a:prstGeom prst="rect">
            <a:avLst/>
          </a:prstGeom>
          <a:noFill/>
          <a:ln w="9525">
            <a:noFill/>
            <a:miter lim="800000"/>
            <a:headEnd/>
            <a:tailEnd/>
          </a:ln>
          <a:effectLst/>
        </p:spPr>
      </p:pic>
      <p:sp>
        <p:nvSpPr>
          <p:cNvPr id="3" name="Google Shape;169;p5"/>
          <p:cNvSpPr/>
          <p:nvPr/>
        </p:nvSpPr>
        <p:spPr>
          <a:xfrm>
            <a:off x="0" y="0"/>
            <a:ext cx="3733800" cy="106680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HĐKP</a:t>
            </a:r>
            <a:r>
              <a:rPr lang="en-US" sz="4000" b="1" dirty="0">
                <a:solidFill>
                  <a:schemeClr val="lt1"/>
                </a:solidFill>
                <a:latin typeface="Arial"/>
                <a:ea typeface="Arial"/>
                <a:cs typeface="Arial"/>
                <a:sym typeface="Arial"/>
              </a:rPr>
              <a:t> 3</a:t>
            </a:r>
            <a:endParaRPr sz="4000" b="1" dirty="0">
              <a:solidFill>
                <a:schemeClr val="lt1"/>
              </a:solidFill>
              <a:latin typeface="Arial"/>
              <a:ea typeface="Arial"/>
              <a:cs typeface="Arial"/>
              <a:sym typeface="Arial"/>
            </a:endParaRPr>
          </a:p>
        </p:txBody>
      </p:sp>
      <p:pic>
        <p:nvPicPr>
          <p:cNvPr id="7171" name="Picture 3"/>
          <p:cNvPicPr>
            <a:picLocks noChangeAspect="1" noChangeArrowheads="1"/>
          </p:cNvPicPr>
          <p:nvPr/>
        </p:nvPicPr>
        <p:blipFill>
          <a:blip r:embed="rId3"/>
          <a:srcRect/>
          <a:stretch>
            <a:fillRect/>
          </a:stretch>
        </p:blipFill>
        <p:spPr bwMode="auto">
          <a:xfrm>
            <a:off x="489695" y="7124700"/>
            <a:ext cx="16731505" cy="2057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linds(horizontal)">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blinds(horizontal)">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304800" y="1943100"/>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lvl="0" algn="just">
              <a:lnSpc>
                <a:spcPct val="150000"/>
              </a:lnSpc>
              <a:defRPr/>
            </a:pPr>
            <a:r>
              <a:rPr lang="vi-VN" sz="4000" b="1" dirty="0">
                <a:solidFill>
                  <a:schemeClr val="bg1">
                    <a:lumMod val="95000"/>
                  </a:schemeClr>
                </a:solidFill>
                <a:ea typeface="Arial"/>
                <a:cs typeface="Arial"/>
                <a:sym typeface="Arial"/>
              </a:rPr>
              <a:t>Trong các dây của một đường tròn, đường kính là dây có độ dài lớn nhất.</a:t>
            </a:r>
            <a:endParaRPr kumimoji="0" sz="4000" b="1" i="0" u="none" strike="noStrike" kern="1200" cap="none" spc="0" normalizeH="0" baseline="0" noProof="0">
              <a:ln>
                <a:noFill/>
              </a:ln>
              <a:solidFill>
                <a:schemeClr val="bg1">
                  <a:lumMod val="95000"/>
                </a:schemeClr>
              </a:solidFill>
              <a:effectLst/>
              <a:uLnTx/>
              <a:uFillTx/>
              <a:latin typeface="Arial"/>
              <a:ea typeface="Arial"/>
              <a:cs typeface="Arial"/>
              <a:sym typeface="Arial"/>
            </a:endParaRPr>
          </a:p>
        </p:txBody>
      </p:sp>
      <p:grpSp>
        <p:nvGrpSpPr>
          <p:cNvPr id="2" name="Group 3"/>
          <p:cNvGrpSpPr/>
          <p:nvPr/>
        </p:nvGrpSpPr>
        <p:grpSpPr>
          <a:xfrm>
            <a:off x="6603332" y="486440"/>
            <a:ext cx="5181600" cy="1424521"/>
            <a:chOff x="6858000" y="38100"/>
            <a:chExt cx="5181600" cy="1424521"/>
          </a:xfrm>
        </p:grpSpPr>
        <p:grpSp>
          <p:nvGrpSpPr>
            <p:cNvPr id="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419100"/>
            <a:ext cx="17830800" cy="2743200"/>
            <a:chOff x="2193759" y="2917658"/>
            <a:chExt cx="13362212" cy="2743200"/>
          </a:xfrm>
        </p:grpSpPr>
        <p:grpSp>
          <p:nvGrpSpPr>
            <p:cNvPr id="4"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lvl="0" algn="ctr">
                <a:lnSpc>
                  <a:spcPct val="150000"/>
                </a:lnSpc>
                <a:tabLst>
                  <a:tab pos="360045" algn="l"/>
                  <a:tab pos="720090" algn="l"/>
                </a:tabLst>
                <a:defRPr/>
              </a:pPr>
              <a:r>
                <a:rPr lang="nl-NL" sz="5300" b="1" dirty="0">
                  <a:solidFill>
                    <a:prstClr val="black"/>
                  </a:solidFill>
                  <a:latin typeface="Times New Roman" pitchFamily="18" charset="0"/>
                  <a:ea typeface="Calibri" panose="020F0502020204030204" pitchFamily="34" charset="0"/>
                  <a:cs typeface="Times New Roman" pitchFamily="18" charset="0"/>
                </a:rPr>
                <a:t>4. V</a:t>
              </a:r>
              <a:r>
                <a:rPr lang="vi-VN" sz="5300" b="1" dirty="0">
                  <a:solidFill>
                    <a:prstClr val="black"/>
                  </a:solidFill>
                  <a:latin typeface="Times New Roman" pitchFamily="18" charset="0"/>
                  <a:ea typeface="Calibri" panose="020F0502020204030204" pitchFamily="34" charset="0"/>
                  <a:cs typeface="Times New Roman" pitchFamily="18" charset="0"/>
                </a:rPr>
                <a:t>Ị </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TR</a:t>
              </a:r>
              <a:r>
                <a:rPr lang="vi-VN" sz="5300" b="1" dirty="0">
                  <a:solidFill>
                    <a:prstClr val="black"/>
                  </a:solidFill>
                  <a:latin typeface="Times New Roman" pitchFamily="18" charset="0"/>
                  <a:ea typeface="Calibri" panose="020F0502020204030204" pitchFamily="34" charset="0"/>
                  <a:cs typeface="Times New Roman" pitchFamily="18" charset="0"/>
                </a:rPr>
                <a:t>Í </a:t>
              </a:r>
              <a:r>
                <a:rPr lang="en-US" sz="5300" b="1" dirty="0">
                  <a:solidFill>
                    <a:prstClr val="black"/>
                  </a:solidFill>
                  <a:latin typeface="Times New Roman" pitchFamily="18" charset="0"/>
                  <a:ea typeface="Calibri" panose="020F0502020204030204" pitchFamily="34" charset="0"/>
                  <a:cs typeface="Times New Roman" pitchFamily="18" charset="0"/>
                </a:rPr>
                <a:t> T</a:t>
              </a:r>
              <a:r>
                <a:rPr lang="vi-VN" sz="5300" b="1" dirty="0">
                  <a:solidFill>
                    <a:prstClr val="black"/>
                  </a:solidFill>
                  <a:latin typeface="Times New Roman" pitchFamily="18" charset="0"/>
                  <a:ea typeface="Calibri" panose="020F0502020204030204" pitchFamily="34" charset="0"/>
                  <a:cs typeface="Times New Roman" pitchFamily="18" charset="0"/>
                </a:rPr>
                <a:t>ƯƠ</a:t>
              </a:r>
              <a:r>
                <a:rPr lang="en-US" sz="5300" b="1" dirty="0">
                  <a:solidFill>
                    <a:prstClr val="black"/>
                  </a:solidFill>
                  <a:latin typeface="Times New Roman" pitchFamily="18" charset="0"/>
                  <a:ea typeface="Calibri" panose="020F0502020204030204" pitchFamily="34" charset="0"/>
                  <a:cs typeface="Times New Roman" pitchFamily="18" charset="0"/>
                </a:rPr>
                <a:t>NG Đ</a:t>
              </a:r>
              <a:r>
                <a:rPr lang="vi-VN" sz="5300" b="1" dirty="0">
                  <a:solidFill>
                    <a:prstClr val="black"/>
                  </a:solidFill>
                  <a:latin typeface="Times New Roman" pitchFamily="18" charset="0"/>
                  <a:ea typeface="Calibri" panose="020F0502020204030204" pitchFamily="34" charset="0"/>
                  <a:cs typeface="Times New Roman" pitchFamily="18" charset="0"/>
                </a:rPr>
                <a:t>ỐI </a:t>
              </a:r>
              <a:r>
                <a:rPr lang="en-US" sz="5300" b="1" dirty="0">
                  <a:solidFill>
                    <a:prstClr val="black"/>
                  </a:solidFill>
                  <a:latin typeface="Times New Roman" pitchFamily="18" charset="0"/>
                  <a:ea typeface="Calibri" panose="020F0502020204030204" pitchFamily="34" charset="0"/>
                  <a:cs typeface="Times New Roman" pitchFamily="18" charset="0"/>
                </a:rPr>
                <a:t>C</a:t>
              </a:r>
              <a:r>
                <a:rPr lang="vi-VN" sz="5300" b="1" dirty="0">
                  <a:solidFill>
                    <a:prstClr val="black"/>
                  </a:solidFill>
                  <a:latin typeface="Times New Roman" pitchFamily="18" charset="0"/>
                  <a:ea typeface="Calibri" panose="020F0502020204030204" pitchFamily="34" charset="0"/>
                  <a:cs typeface="Times New Roman" pitchFamily="18" charset="0"/>
                </a:rPr>
                <a:t>ỦA</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HAI</a:t>
              </a:r>
              <a:r>
                <a:rPr lang="en-US" sz="5300" b="1" dirty="0">
                  <a:solidFill>
                    <a:prstClr val="black"/>
                  </a:solidFill>
                  <a:latin typeface="Times New Roman" pitchFamily="18" charset="0"/>
                  <a:ea typeface="Calibri" panose="020F0502020204030204" pitchFamily="34" charset="0"/>
                  <a:cs typeface="Times New Roman" pitchFamily="18" charset="0"/>
                </a:rPr>
                <a:t> Đ</a:t>
              </a:r>
              <a:r>
                <a:rPr lang="vi-VN" sz="5300" b="1" dirty="0">
                  <a:solidFill>
                    <a:prstClr val="black"/>
                  </a:solidFill>
                  <a:latin typeface="Times New Roman" pitchFamily="18" charset="0"/>
                  <a:ea typeface="Calibri" panose="020F0502020204030204" pitchFamily="34" charset="0"/>
                  <a:cs typeface="Times New Roman" pitchFamily="18" charset="0"/>
                </a:rPr>
                <a:t>ƯỜNG</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TR</a:t>
              </a:r>
              <a:r>
                <a:rPr lang="vi-VN" sz="5300" b="1" dirty="0">
                  <a:solidFill>
                    <a:prstClr val="black"/>
                  </a:solidFill>
                  <a:latin typeface="Times New Roman" pitchFamily="18" charset="0"/>
                  <a:ea typeface="Calibri" panose="020F0502020204030204" pitchFamily="34" charset="0"/>
                  <a:cs typeface="Times New Roman" pitchFamily="18" charset="0"/>
                </a:rPr>
                <a:t>ÒN</a:t>
              </a:r>
              <a:endParaRPr kumimoji="0" lang="en-US" sz="53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grpSp>
      <p:pic>
        <p:nvPicPr>
          <p:cNvPr id="8" name="Picture 7"/>
          <p:cNvPicPr>
            <a:picLocks noChangeAspect="1"/>
          </p:cNvPicPr>
          <p:nvPr/>
        </p:nvPicPr>
        <p:blipFill>
          <a:blip r:embed="rId2"/>
          <a:stretch>
            <a:fillRect/>
          </a:stretch>
        </p:blipFill>
        <p:spPr>
          <a:xfrm>
            <a:off x="5105400" y="6591300"/>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952500"/>
            <a:ext cx="18040628" cy="5871714"/>
          </a:xfrm>
          <a:prstGeom prst="rect">
            <a:avLst/>
          </a:prstGeom>
          <a:noFill/>
          <a:ln w="9525">
            <a:noFill/>
            <a:miter lim="800000"/>
            <a:headEnd/>
            <a:tailEnd/>
          </a:ln>
          <a:effectLst/>
        </p:spPr>
      </p:pic>
      <p:sp>
        <p:nvSpPr>
          <p:cNvPr id="3" name="Google Shape;169;p5"/>
          <p:cNvSpPr/>
          <p:nvPr/>
        </p:nvSpPr>
        <p:spPr>
          <a:xfrm>
            <a:off x="0" y="0"/>
            <a:ext cx="3733800" cy="106680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HĐKP</a:t>
            </a:r>
            <a:r>
              <a:rPr lang="en-US" sz="4000" b="1" dirty="0">
                <a:solidFill>
                  <a:schemeClr val="lt1"/>
                </a:solidFill>
                <a:latin typeface="Arial"/>
                <a:ea typeface="Arial"/>
                <a:cs typeface="Arial"/>
                <a:sym typeface="Arial"/>
              </a:rPr>
              <a:t> 4</a:t>
            </a:r>
            <a:endParaRPr sz="4000" b="1" dirty="0">
              <a:solidFill>
                <a:schemeClr val="lt1"/>
              </a:solidFill>
              <a:latin typeface="Arial"/>
              <a:ea typeface="Arial"/>
              <a:cs typeface="Arial"/>
              <a:sym typeface="Arial"/>
            </a:endParaRPr>
          </a:p>
        </p:txBody>
      </p:sp>
      <p:pic>
        <p:nvPicPr>
          <p:cNvPr id="9219" name="Picture 3"/>
          <p:cNvPicPr>
            <a:picLocks noChangeAspect="1" noChangeArrowheads="1"/>
          </p:cNvPicPr>
          <p:nvPr/>
        </p:nvPicPr>
        <p:blipFill>
          <a:blip r:embed="rId3"/>
          <a:srcRect/>
          <a:stretch>
            <a:fillRect/>
          </a:stretch>
        </p:blipFill>
        <p:spPr bwMode="auto">
          <a:xfrm>
            <a:off x="533400" y="6667500"/>
            <a:ext cx="17297400" cy="3549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linds(horizont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blinds(horizontal)">
                                      <p:cBhvr>
                                        <p:cTn id="1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4"/>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5"/>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6"/>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24900418"/>
      </p:ext>
    </p:extLst>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18371659" cy="41529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1524000" y="4305300"/>
            <a:ext cx="14915124" cy="5486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blinds(horizontal)">
                                      <p:cBhvr>
                                        <p:cTn id="1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lvl="0" algn="just">
              <a:lnSpc>
                <a:spcPct val="150000"/>
              </a:lnSpc>
              <a:defRPr/>
            </a:pPr>
            <a:r>
              <a:rPr lang="vi-VN" sz="4000" b="1" dirty="0">
                <a:solidFill>
                  <a:schemeClr val="bg1"/>
                </a:solidFill>
                <a:ea typeface="Arial"/>
                <a:cs typeface="Arial"/>
                <a:sym typeface="Arial"/>
              </a:rPr>
              <a:t>• Hai đường tròn không có điểm chung gọi là hai đường tròn không giao nhau. Hai đường tròn không giao nhau có thể ở ngoài nhau hoặc đường tròn này đựng đường tròn kia.• Hai đường tròn chỉ có một điểm chung gọi là hai đường tròn tiếp xúc nhau. Điểm chung đó gọi là tiếp điểm.Hai đường tròn tiếp xúc có thể tiếp xúc ngoài hoặc tiếp xúc trong.• Hai đường tròn có đúng hai điểm chung gọi là hai đường tròn cắt nhau. Hai điểm chung gọi là hai giao điểm. Đoạn thẳng nối hai điểm chung được gọi là dây chung.</a:t>
            </a:r>
            <a:endParaRPr kumimoji="0" sz="4000" b="1" i="0" u="none" strike="noStrike" kern="1200" cap="none" spc="0" normalizeH="0" baseline="0" noProof="0">
              <a:ln>
                <a:noFill/>
              </a:ln>
              <a:solidFill>
                <a:schemeClr val="bg1"/>
              </a:solidFill>
              <a:effectLst/>
              <a:uLnTx/>
              <a:uFillTx/>
              <a:latin typeface="Arial"/>
              <a:ea typeface="Arial"/>
              <a:cs typeface="Arial"/>
              <a:sym typeface="Arial"/>
            </a:endParaRPr>
          </a:p>
        </p:txBody>
      </p:sp>
      <p:grpSp>
        <p:nvGrpSpPr>
          <p:cNvPr id="2" name="Group 3"/>
          <p:cNvGrpSpPr/>
          <p:nvPr/>
        </p:nvGrpSpPr>
        <p:grpSpPr>
          <a:xfrm>
            <a:off x="6603332" y="486440"/>
            <a:ext cx="5181600" cy="1424521"/>
            <a:chOff x="6858000" y="38100"/>
            <a:chExt cx="5181600" cy="1424521"/>
          </a:xfrm>
        </p:grpSpPr>
        <p:grpSp>
          <p:nvGrpSpPr>
            <p:cNvPr id="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752600" y="-342900"/>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1"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linds(horizont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g.loigiaihay.com/picture/2024/0627/1_25.png"/>
          <p:cNvPicPr>
            <a:picLocks noChangeAspect="1" noChangeArrowheads="1"/>
          </p:cNvPicPr>
          <p:nvPr/>
        </p:nvPicPr>
        <p:blipFill>
          <a:blip r:embed="rId2"/>
          <a:srcRect/>
          <a:stretch>
            <a:fillRect/>
          </a:stretch>
        </p:blipFill>
        <p:spPr bwMode="auto">
          <a:xfrm>
            <a:off x="0" y="-1"/>
            <a:ext cx="18310301" cy="10504481"/>
          </a:xfrm>
          <a:prstGeom prst="rect">
            <a:avLst/>
          </a:prstGeom>
          <a:noFill/>
        </p:spPr>
      </p:pic>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chuong-5-bai-1-duong-tron.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14" descr="chuong-5-bai-1-duong-tron.png"/>
          <p:cNvPicPr>
            <a:picLocks noChangeAspect="1"/>
          </p:cNvPicPr>
          <p:nvPr/>
        </p:nvPicPr>
        <p:blipFill>
          <a:blip r:embed="rId2"/>
          <a:stretch>
            <a:fillRect/>
          </a:stretch>
        </p:blipFill>
        <p:spPr>
          <a:xfrm>
            <a:off x="758141" y="0"/>
            <a:ext cx="16771717" cy="10287000"/>
          </a:xfrm>
          <a:prstGeom prst="rect">
            <a:avLst/>
          </a:prstGeom>
        </p:spPr>
      </p:pic>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82.</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 Ti</a:t>
              </a:r>
              <a:r>
                <a:rPr lang="vi-VN" sz="3800" b="1" i="1" dirty="0">
                  <a:solidFill>
                    <a:schemeClr val="dk1"/>
                  </a:solidFill>
                  <a:ea typeface="Arial"/>
                  <a:cs typeface="Arial"/>
                  <a:sym typeface="Arial"/>
                </a:rPr>
                <a:t>ếp</a:t>
              </a:r>
              <a:r>
                <a:rPr lang="en-US" sz="3800" b="1" i="1" dirty="0">
                  <a:solidFill>
                    <a:schemeClr val="dk1"/>
                  </a:solidFill>
                  <a:ea typeface="Arial"/>
                  <a:cs typeface="Arial"/>
                  <a:sym typeface="Arial"/>
                </a:rPr>
                <a:t> </a:t>
              </a:r>
              <a:r>
                <a:rPr lang="en-US" sz="3800" b="1" i="1" dirty="0" err="1">
                  <a:solidFill>
                    <a:schemeClr val="dk1"/>
                  </a:solidFill>
                  <a:ea typeface="Arial"/>
                  <a:cs typeface="Arial"/>
                  <a:sym typeface="Arial"/>
                </a:rPr>
                <a:t>tuy</a:t>
              </a:r>
              <a:r>
                <a:rPr lang="vi-VN" sz="3800" b="1" i="1" dirty="0">
                  <a:solidFill>
                    <a:schemeClr val="dk1"/>
                  </a:solidFill>
                  <a:ea typeface="Arial"/>
                  <a:cs typeface="Arial"/>
                  <a:sym typeface="Arial"/>
                </a:rPr>
                <a:t>ến</a:t>
              </a:r>
              <a:r>
                <a:rPr lang="en-US" sz="3800" b="1" i="1" dirty="0">
                  <a:solidFill>
                    <a:schemeClr val="dk1"/>
                  </a:solidFill>
                  <a:ea typeface="Arial"/>
                  <a:cs typeface="Arial"/>
                  <a:sym typeface="Arial"/>
                </a:rPr>
                <a:t> c</a:t>
              </a:r>
              <a:r>
                <a:rPr lang="vi-VN" sz="3800" b="1" i="1" dirty="0">
                  <a:solidFill>
                    <a:schemeClr val="dk1"/>
                  </a:solidFill>
                  <a:ea typeface="Arial"/>
                  <a:cs typeface="Arial"/>
                  <a:sym typeface="Arial"/>
                </a:rPr>
                <a:t>ủa</a:t>
              </a:r>
              <a:r>
                <a:rPr lang="en-US" sz="3800" b="1" i="1" dirty="0">
                  <a:solidFill>
                    <a:schemeClr val="dk1"/>
                  </a:solidFill>
                  <a:ea typeface="Arial"/>
                  <a:cs typeface="Arial"/>
                  <a:sym typeface="Arial"/>
                </a:rPr>
                <a:t> </a:t>
              </a:r>
              <a:r>
                <a:rPr lang="vi-VN" sz="3800" b="1" i="1" dirty="0">
                  <a:solidFill>
                    <a:schemeClr val="dk1"/>
                  </a:solidFill>
                  <a:ea typeface="Arial"/>
                  <a:cs typeface="Arial"/>
                  <a:sym typeface="Arial"/>
                </a:rPr>
                <a:t>đường</a:t>
              </a:r>
              <a:r>
                <a:rPr lang="en-US" sz="3800" b="1" i="1" dirty="0">
                  <a:solidFill>
                    <a:schemeClr val="dk1"/>
                  </a:solidFill>
                  <a:ea typeface="Arial"/>
                  <a:cs typeface="Arial"/>
                  <a:sym typeface="Arial"/>
                </a:rPr>
                <a:t> </a:t>
              </a:r>
              <a:r>
                <a:rPr lang="en-US" sz="3800" b="1" i="1" dirty="0" err="1">
                  <a:solidFill>
                    <a:schemeClr val="dk1"/>
                  </a:solidFill>
                  <a:ea typeface="Arial"/>
                  <a:cs typeface="Arial"/>
                  <a:sym typeface="Arial"/>
                </a:rPr>
                <a:t>tr</a:t>
              </a:r>
              <a:r>
                <a:rPr lang="vi-VN" sz="3800" b="1" i="1" dirty="0">
                  <a:solidFill>
                    <a:schemeClr val="dk1"/>
                  </a:solidFill>
                  <a:ea typeface="Arial"/>
                  <a:cs typeface="Arial"/>
                  <a:sym typeface="Arial"/>
                </a:rPr>
                <a:t>òn</a:t>
              </a:r>
              <a:r>
                <a:rPr lang="en-US" sz="3800" b="1" i="1" dirty="0">
                  <a:solidFill>
                    <a:schemeClr val="dk1"/>
                  </a:solidFill>
                  <a:latin typeface="Arial"/>
                  <a:ea typeface="Arial"/>
                  <a:cs typeface="Arial"/>
                  <a:sym typeface="Arial"/>
                </a:rPr>
                <a:t>”.</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cstate="print"/>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cstate="print"/>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a:extLst>
              <a:ext uri="{FF2B5EF4-FFF2-40B4-BE49-F238E27FC236}">
                <a16:creationId xmlns:a16="http://schemas.microsoft.com/office/drawing/2014/main" id="{CB62E67E-114C-D4F3-BF90-54E4984CC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60961" y="8343900"/>
            <a:ext cx="1414053" cy="1414053"/>
          </a:xfrm>
          <a:prstGeom prst="rect">
            <a:avLst/>
          </a:prstGeom>
        </p:spPr>
      </p:pic>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cstate="print">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6958108" y="6561761"/>
            <a:ext cx="1124729" cy="1649603"/>
          </a:xfrm>
          <a:prstGeom prst="rect">
            <a:avLst/>
          </a:prstGeom>
        </p:spPr>
      </p:pic>
      <p:pic>
        <p:nvPicPr>
          <p:cNvPr id="1027" name="Picture 3"/>
          <p:cNvPicPr>
            <a:picLocks noChangeAspect="1" noChangeArrowheads="1"/>
          </p:cNvPicPr>
          <p:nvPr/>
        </p:nvPicPr>
        <p:blipFill>
          <a:blip r:embed="rId9"/>
          <a:srcRect/>
          <a:stretch>
            <a:fillRect/>
          </a:stretch>
        </p:blipFill>
        <p:spPr bwMode="auto">
          <a:xfrm>
            <a:off x="2133600" y="1790700"/>
            <a:ext cx="13411200" cy="6419135"/>
          </a:xfrm>
          <a:prstGeom prst="rect">
            <a:avLst/>
          </a:prstGeom>
          <a:noFill/>
          <a:ln w="9525">
            <a:noFill/>
            <a:miter lim="800000"/>
            <a:headEnd/>
            <a:tailEnd/>
          </a:ln>
          <a:effectLst/>
        </p:spPr>
      </p:pic>
      <p:pic>
        <p:nvPicPr>
          <p:cNvPr id="1028" name="Picture 4"/>
          <p:cNvPicPr>
            <a:picLocks noChangeAspect="1" noChangeArrowheads="1"/>
          </p:cNvPicPr>
          <p:nvPr/>
        </p:nvPicPr>
        <p:blipFill>
          <a:blip r:embed="rId10"/>
          <a:srcRect/>
          <a:stretch>
            <a:fillRect/>
          </a:stretch>
        </p:blipFill>
        <p:spPr bwMode="auto">
          <a:xfrm>
            <a:off x="838200" y="8572500"/>
            <a:ext cx="15113000" cy="1295400"/>
          </a:xfrm>
          <a:prstGeom prst="rect">
            <a:avLst/>
          </a:prstGeom>
          <a:noFill/>
          <a:ln w="9525">
            <a:noFill/>
            <a:miter lim="800000"/>
            <a:headEnd/>
            <a:tailEnd/>
          </a:ln>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2057400" y="1104900"/>
            <a:ext cx="14935200" cy="8561051"/>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5</a:t>
            </a:r>
            <a:r>
              <a:rPr lang="vi-VN" sz="7700" b="1" dirty="0">
                <a:solidFill>
                  <a:schemeClr val="lt1"/>
                </a:solidFill>
                <a:ea typeface="Arial"/>
                <a:cs typeface="Arial"/>
                <a:sym typeface="Arial"/>
              </a:rPr>
              <a:t>: ĐƯỜNG</a:t>
            </a:r>
            <a:r>
              <a:rPr lang="en-US" sz="7700" b="1" dirty="0">
                <a:solidFill>
                  <a:schemeClr val="lt1"/>
                </a:solidFill>
                <a:ea typeface="Arial"/>
                <a:cs typeface="Arial"/>
                <a:sym typeface="Arial"/>
              </a:rPr>
              <a:t> </a:t>
            </a:r>
            <a:r>
              <a:rPr lang="en-US" sz="7700" b="1" dirty="0" err="1">
                <a:solidFill>
                  <a:schemeClr val="lt1"/>
                </a:solidFill>
                <a:ea typeface="Arial"/>
                <a:cs typeface="Arial"/>
                <a:sym typeface="Arial"/>
              </a:rPr>
              <a:t>TR</a:t>
            </a:r>
            <a:r>
              <a:rPr lang="vi-VN" sz="7700" b="1" dirty="0">
                <a:solidFill>
                  <a:schemeClr val="lt1"/>
                </a:solidFill>
                <a:ea typeface="Arial"/>
                <a:cs typeface="Arial"/>
                <a:sym typeface="Arial"/>
              </a:rPr>
              <a:t>ÒN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Times New Roman" pitchFamily="18" charset="0"/>
                <a:ea typeface="Arial"/>
                <a:cs typeface="Times New Roman" pitchFamily="18" charset="0"/>
                <a:sym typeface="Arial"/>
              </a:rPr>
              <a:t>BÀI 1: </a:t>
            </a:r>
            <a:r>
              <a:rPr lang="vi-VN" sz="7200" b="1" dirty="0">
                <a:solidFill>
                  <a:srgbClr val="FFFF00"/>
                </a:solidFill>
                <a:latin typeface="Times New Roman" pitchFamily="18" charset="0"/>
                <a:ea typeface="Arial"/>
                <a:cs typeface="Times New Roman" pitchFamily="18" charset="0"/>
                <a:sym typeface="Arial"/>
              </a:rPr>
              <a:t>ĐƯỜNG</a:t>
            </a:r>
            <a:r>
              <a:rPr lang="en-US" sz="7200" b="1" dirty="0">
                <a:solidFill>
                  <a:srgbClr val="FFFF00"/>
                </a:solidFill>
                <a:latin typeface="Times New Roman" pitchFamily="18" charset="0"/>
                <a:ea typeface="Arial"/>
                <a:cs typeface="Times New Roman" pitchFamily="18" charset="0"/>
                <a:sym typeface="Arial"/>
              </a:rPr>
              <a:t> </a:t>
            </a:r>
            <a:r>
              <a:rPr lang="en-US" sz="7200" b="1" dirty="0" err="1">
                <a:solidFill>
                  <a:srgbClr val="FFFF00"/>
                </a:solidFill>
                <a:latin typeface="Times New Roman" pitchFamily="18" charset="0"/>
                <a:ea typeface="Arial"/>
                <a:cs typeface="Times New Roman" pitchFamily="18" charset="0"/>
                <a:sym typeface="Arial"/>
              </a:rPr>
              <a:t>TR</a:t>
            </a:r>
            <a:r>
              <a:rPr lang="vi-VN" sz="7200" b="1" dirty="0">
                <a:solidFill>
                  <a:srgbClr val="FFFF00"/>
                </a:solidFill>
                <a:latin typeface="Times New Roman" pitchFamily="18" charset="0"/>
                <a:ea typeface="Arial"/>
                <a:cs typeface="Times New Roman" pitchFamily="18" charset="0"/>
                <a:sym typeface="Arial"/>
              </a:rPr>
              <a:t>ÒN</a:t>
            </a:r>
            <a:endParaRPr sz="7500" b="1" dirty="0">
              <a:solidFill>
                <a:srgbClr val="FFFF00"/>
              </a:solidFill>
              <a:latin typeface="Times New Roman" pitchFamily="18" charset="0"/>
              <a:ea typeface="Calibri"/>
              <a:cs typeface="Times New Roman" pitchFamily="18" charset="0"/>
              <a:sym typeface="Calibri"/>
            </a:endParaRPr>
          </a:p>
        </p:txBody>
      </p:sp>
      <p:pic>
        <p:nvPicPr>
          <p:cNvPr id="5" name="Picture 4"/>
          <p:cNvPicPr>
            <a:picLocks noChangeAspect="1"/>
          </p:cNvPicPr>
          <p:nvPr/>
        </p:nvPicPr>
        <p:blipFill>
          <a:blip r:embed="rId3" cstate="print"/>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4200" y="262890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cstate="print"/>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914400" y="2705100"/>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914400" y="4610100"/>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grpSp>
        <p:nvGrpSpPr>
          <p:cNvPr id="19" name="Group 18"/>
          <p:cNvGrpSpPr/>
          <p:nvPr/>
        </p:nvGrpSpPr>
        <p:grpSpPr>
          <a:xfrm>
            <a:off x="914400" y="6438900"/>
            <a:ext cx="1236936" cy="1155973"/>
            <a:chOff x="2315060" y="3149849"/>
            <a:chExt cx="1236936" cy="1155973"/>
          </a:xfrm>
        </p:grpSpPr>
        <p:pic>
          <p:nvPicPr>
            <p:cNvPr id="23"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0"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31" name="Group 30"/>
          <p:cNvGrpSpPr/>
          <p:nvPr/>
        </p:nvGrpSpPr>
        <p:grpSpPr>
          <a:xfrm>
            <a:off x="914400" y="8267700"/>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4</a:t>
              </a:r>
            </a:p>
          </p:txBody>
        </p:sp>
      </p:grpSp>
      <p:sp>
        <p:nvSpPr>
          <p:cNvPr id="34" name="Rectangle 33"/>
          <p:cNvSpPr/>
          <p:nvPr/>
        </p:nvSpPr>
        <p:spPr>
          <a:xfrm>
            <a:off x="3268980" y="448818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sp>
        <p:nvSpPr>
          <p:cNvPr id="35" name="Rectangle 34"/>
          <p:cNvSpPr/>
          <p:nvPr/>
        </p:nvSpPr>
        <p:spPr>
          <a:xfrm>
            <a:off x="2971800" y="803910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sp>
        <p:nvSpPr>
          <p:cNvPr id="36" name="Rectangle 35"/>
          <p:cNvSpPr/>
          <p:nvPr/>
        </p:nvSpPr>
        <p:spPr>
          <a:xfrm>
            <a:off x="3200400" y="636270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5408433" y="3390900"/>
              <a:ext cx="9796272" cy="1361911"/>
            </a:xfrm>
            <a:prstGeom prst="rect">
              <a:avLst/>
            </a:prstGeom>
          </p:spPr>
          <p:txBody>
            <a:bodyPr wrap="none">
              <a:spAutoFit/>
            </a:bodyPr>
            <a:lstStyle/>
            <a:p>
              <a:pPr lvl="0" algn="just">
                <a:lnSpc>
                  <a:spcPct val="150000"/>
                </a:lnSpc>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KH</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ÁI</a:t>
              </a:r>
              <a:r>
                <a:rPr lang="en-US" sz="5500" b="1" dirty="0">
                  <a:solidFill>
                    <a:prstClr val="black"/>
                  </a:solidFill>
                  <a:latin typeface="Arial" panose="020B0604020202020204" pitchFamily="34" charset="0"/>
                  <a:ea typeface="Calibri" panose="020F0502020204030204" pitchFamily="34" charset="0"/>
                  <a:cs typeface="Arial" panose="020B0604020202020204" pitchFamily="34" charset="0"/>
                </a:rPr>
                <a:t> NI</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ỆM</a:t>
              </a:r>
              <a:r>
                <a:rPr lang="en-US" sz="5500" b="1" dirty="0">
                  <a:solidFill>
                    <a:prstClr val="black"/>
                  </a:solidFill>
                  <a:latin typeface="Arial" panose="020B0604020202020204" pitchFamily="34" charset="0"/>
                  <a:ea typeface="Calibri" panose="020F0502020204030204" pitchFamily="34" charset="0"/>
                  <a:cs typeface="Arial" panose="020B0604020202020204" pitchFamily="34" charset="0"/>
                </a:rPr>
                <a:t> Đ</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ƯỜNG</a:t>
              </a:r>
              <a:r>
                <a:rPr lang="en-US" sz="55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prstClr val="black"/>
                  </a:solidFill>
                  <a:latin typeface="Arial" panose="020B0604020202020204" pitchFamily="34" charset="0"/>
                  <a:ea typeface="Calibri" panose="020F0502020204030204" pitchFamily="34" charset="0"/>
                  <a:cs typeface="Arial" panose="020B0604020202020204" pitchFamily="34" charset="0"/>
                </a:rPr>
                <a:t>TR</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ÒN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srcRect/>
          <a:stretch>
            <a:fillRect/>
          </a:stretch>
        </p:blipFill>
        <p:spPr>
          <a:xfrm rot="2782518">
            <a:off x="16011183" y="-450072"/>
            <a:ext cx="1749946" cy="1827620"/>
          </a:xfrm>
          <a:prstGeom prst="rect">
            <a:avLst/>
          </a:prstGeom>
        </p:spPr>
      </p:pic>
      <p:sp>
        <p:nvSpPr>
          <p:cNvPr id="16" name="Google Shape;169;p5"/>
          <p:cNvSpPr/>
          <p:nvPr/>
        </p:nvSpPr>
        <p:spPr>
          <a:xfrm>
            <a:off x="0" y="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pic>
        <p:nvPicPr>
          <p:cNvPr id="2050" name="Picture 2"/>
          <p:cNvPicPr>
            <a:picLocks noChangeAspect="1" noChangeArrowheads="1"/>
          </p:cNvPicPr>
          <p:nvPr/>
        </p:nvPicPr>
        <p:blipFill>
          <a:blip r:embed="rId5"/>
          <a:srcRect/>
          <a:stretch>
            <a:fillRect/>
          </a:stretch>
        </p:blipFill>
        <p:spPr bwMode="auto">
          <a:xfrm>
            <a:off x="0" y="1028700"/>
            <a:ext cx="18304565" cy="5943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a:srcRect/>
          <a:stretch>
            <a:fillRect/>
          </a:stretch>
        </p:blipFill>
        <p:spPr bwMode="auto">
          <a:xfrm>
            <a:off x="990600" y="7048500"/>
            <a:ext cx="16466846" cy="2667000"/>
          </a:xfrm>
          <a:prstGeom prst="rect">
            <a:avLst/>
          </a:prstGeom>
          <a:noFill/>
          <a:ln w="9525">
            <a:noFill/>
            <a:miter lim="800000"/>
            <a:headEnd/>
            <a:tailEnd/>
          </a:ln>
          <a:effec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blinds(horizontal)">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2363532"/>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tròn tâm O bán kính R (R &gt; 0), là hình gồm tất cả các điểm cách điểm O một khoảng bằng R, kí hiệu (O; R).</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cstate="print"/>
          <a:stretch>
            <a:fillRect/>
          </a:stretch>
        </p:blipFill>
        <p:spPr>
          <a:xfrm>
            <a:off x="15621000" y="8647732"/>
            <a:ext cx="2057400" cy="1216947"/>
          </a:xfrm>
          <a:prstGeom prst="rect">
            <a:avLst/>
          </a:prstGeom>
        </p:spPr>
      </p:pic>
      <p:pic>
        <p:nvPicPr>
          <p:cNvPr id="3074" name="Picture 2"/>
          <p:cNvPicPr>
            <a:picLocks noChangeAspect="1" noChangeArrowheads="1"/>
          </p:cNvPicPr>
          <p:nvPr/>
        </p:nvPicPr>
        <p:blipFill>
          <a:blip r:embed="rId4"/>
          <a:srcRect/>
          <a:stretch>
            <a:fillRect/>
          </a:stretch>
        </p:blipFill>
        <p:spPr bwMode="auto">
          <a:xfrm>
            <a:off x="1600200" y="400312"/>
            <a:ext cx="10972800" cy="1803748"/>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5486400" y="2628899"/>
            <a:ext cx="6019800" cy="3684533"/>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4267200" y="6472227"/>
            <a:ext cx="10972800" cy="3129045"/>
          </a:xfrm>
          <a:prstGeom prst="rect">
            <a:avLst/>
          </a:prstGeom>
          <a:noFill/>
          <a:ln w="9525">
            <a:noFill/>
            <a:miter lim="800000"/>
            <a:headEnd/>
            <a:tailEnd/>
          </a:ln>
          <a:effectLst/>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ox(in)">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linds(horizontal)">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3348</TotalTime>
  <Words>482</Words>
  <Application>Microsoft Office PowerPoint</Application>
  <PresentationFormat>Custom</PresentationFormat>
  <Paragraphs>42</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Times New Roman</vt:lpstr>
      <vt:lpstr>Cambria Math</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Thanh Hung</cp:lastModifiedBy>
  <cp:revision>70</cp:revision>
  <dcterms:created xsi:type="dcterms:W3CDTF">2006-08-16T00:00:00Z</dcterms:created>
  <dcterms:modified xsi:type="dcterms:W3CDTF">2024-08-26T00:34:21Z</dcterms:modified>
  <dc:identifier>DAFWAZhnXwQ</dc:identifier>
</cp:coreProperties>
</file>