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18"/>
  </p:notesMasterIdLst>
  <p:sldIdLst>
    <p:sldId id="434" r:id="rId12"/>
    <p:sldId id="394" r:id="rId13"/>
    <p:sldId id="441" r:id="rId14"/>
    <p:sldId id="448" r:id="rId15"/>
    <p:sldId id="465" r:id="rId16"/>
    <p:sldId id="464" r:id="rId17"/>
  </p:sldIdLst>
  <p:sldSz cx="12192000" cy="6858000"/>
  <p:notesSz cx="6858000" cy="9144000"/>
  <p:embeddedFontLst>
    <p:embeddedFont>
      <p:font typeface="Chu Van An" panose="020205030504050903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66"/>
    <a:srgbClr val="00CC66"/>
    <a:srgbClr val="FFCC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109" d="100"/>
          <a:sy n="109" d="100"/>
        </p:scale>
        <p:origin x="38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20/03/2024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20/03/2024</a:t>
            </a:fld>
            <a:endParaRPr lang="vi-VN"/>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9.xml"/><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 name="Rectangle 6"/>
          <p:cNvSpPr/>
          <p:nvPr/>
        </p:nvSpPr>
        <p:spPr>
          <a:xfrm>
            <a:off x="116704" y="104140"/>
            <a:ext cx="11677134" cy="3139321"/>
          </a:xfrm>
          <a:prstGeom prst="rect">
            <a:avLst/>
          </a:prstGeom>
        </p:spPr>
        <p:txBody>
          <a:bodyPr wrap="square">
            <a:spAutoFit/>
          </a:bodyPr>
          <a:lstStyle/>
          <a:p>
            <a:pPr algn="ctr">
              <a:lnSpc>
                <a:spcPct val="150000"/>
              </a:lnSpc>
            </a:pPr>
            <a:r>
              <a:rPr lang="en-US" sz="6000" smtClean="0">
                <a:solidFill>
                  <a:srgbClr val="FF0000"/>
                </a:solidFill>
                <a:latin typeface="Times New Roman" panose="02020603050405020304" pitchFamily="18" charset="0"/>
                <a:cs typeface="Times New Roman" panose="02020603050405020304" pitchFamily="18" charset="0"/>
              </a:rPr>
              <a:t>CHỦ ĐỀ </a:t>
            </a:r>
            <a:r>
              <a:rPr lang="en-US" sz="6000">
                <a:solidFill>
                  <a:srgbClr val="FF0000"/>
                </a:solidFill>
                <a:latin typeface="Times New Roman" panose="02020603050405020304" pitchFamily="18" charset="0"/>
                <a:cs typeface="Times New Roman" panose="02020603050405020304" pitchFamily="18" charset="0"/>
              </a:rPr>
              <a:t>G</a:t>
            </a:r>
            <a:endParaRPr lang="en-US" sz="6000"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3600" smtClean="0">
                <a:solidFill>
                  <a:srgbClr val="0000FF"/>
                </a:solidFill>
                <a:latin typeface="Times New Roman" panose="02020603050405020304" pitchFamily="18" charset="0"/>
                <a:cs typeface="Times New Roman" panose="02020603050405020304" pitchFamily="18" charset="0"/>
              </a:rPr>
              <a:t>BÀI </a:t>
            </a:r>
            <a:r>
              <a:rPr lang="en-US" sz="3600" smtClean="0">
                <a:solidFill>
                  <a:srgbClr val="0000FF"/>
                </a:solidFill>
                <a:latin typeface="Times New Roman" panose="02020603050405020304" pitchFamily="18" charset="0"/>
                <a:cs typeface="Times New Roman" panose="02020603050405020304" pitchFamily="18" charset="0"/>
              </a:rPr>
              <a:t>2 </a:t>
            </a:r>
            <a:endParaRPr lang="en-US" sz="3600" smtClean="0">
              <a:solidFill>
                <a:srgbClr val="0000FF"/>
              </a:solidFill>
              <a:latin typeface="Times New Roman" panose="02020603050405020304" pitchFamily="18" charset="0"/>
              <a:cs typeface="Times New Roman" panose="02020603050405020304" pitchFamily="18" charset="0"/>
            </a:endParaRPr>
          </a:p>
          <a:p>
            <a:pPr algn="ctr">
              <a:lnSpc>
                <a:spcPct val="150000"/>
              </a:lnSpc>
            </a:pPr>
            <a:r>
              <a:rPr lang="en-US" sz="3600" smtClean="0">
                <a:solidFill>
                  <a:srgbClr val="0000FF"/>
                </a:solidFill>
                <a:latin typeface="Times New Roman" panose="02020603050405020304" pitchFamily="18" charset="0"/>
                <a:cs typeface="Times New Roman" panose="02020603050405020304" pitchFamily="18" charset="0"/>
              </a:rPr>
              <a:t>TIN HỌC VÀ </a:t>
            </a:r>
            <a:r>
              <a:rPr lang="en-US" sz="3600" smtClean="0">
                <a:solidFill>
                  <a:srgbClr val="0000FF"/>
                </a:solidFill>
                <a:latin typeface="Times New Roman" panose="02020603050405020304" pitchFamily="18" charset="0"/>
                <a:cs typeface="Times New Roman" panose="02020603050405020304" pitchFamily="18" charset="0"/>
              </a:rPr>
              <a:t>CÁC NGÀNH NGHỀ</a:t>
            </a:r>
            <a:endParaRPr 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2" name="Rectangle 1"/>
          <p:cNvSpPr/>
          <p:nvPr/>
        </p:nvSpPr>
        <p:spPr>
          <a:xfrm>
            <a:off x="382696" y="102968"/>
            <a:ext cx="11739716" cy="6740307"/>
          </a:xfrm>
          <a:prstGeom prst="rect">
            <a:avLst/>
          </a:prstGeom>
        </p:spPr>
        <p:txBody>
          <a:bodyPr wrap="square">
            <a:spAutoFit/>
          </a:bodyPr>
          <a:lstStyle/>
          <a:p>
            <a:pPr>
              <a:lnSpc>
                <a:spcPct val="150000"/>
              </a:lnSpc>
            </a:pPr>
            <a:r>
              <a:rPr lang="vi-VN" sz="3600" b="1">
                <a:solidFill>
                  <a:srgbClr val="FF0000"/>
                </a:solidFill>
                <a:latin typeface="+mj-lt"/>
              </a:rPr>
              <a:t>1. Nghành nghề và trình độ chuyên môn nghề nghiệp</a:t>
            </a:r>
          </a:p>
          <a:p>
            <a:pPr>
              <a:lnSpc>
                <a:spcPct val="150000"/>
              </a:lnSpc>
            </a:pPr>
            <a:r>
              <a:rPr lang="vi-VN" sz="3600">
                <a:latin typeface="+mj-lt"/>
              </a:rPr>
              <a:t>- Ngành nghề được đào tạo có vai trò rất quan trọng với chuyên môn của mỗi người trong tương lai. Giáo dục hướng nghiệp nhằm hướng dẫn học sinh chọn nghề, chọn sẽ học những gì phù hợp nhất với dự kiến việc làm của mình sau này.</a:t>
            </a:r>
          </a:p>
          <a:p>
            <a:pPr>
              <a:lnSpc>
                <a:spcPct val="150000"/>
              </a:lnSpc>
            </a:pPr>
            <a:r>
              <a:rPr lang="vi-VN" sz="3600">
                <a:latin typeface="+mj-lt"/>
              </a:rPr>
              <a:t>- Nhiều ngành, nhóm ngành đào tạo hướng đến các việc làm trong lĩnh vực tin học. Ví dụ: Máy tính và công nghệ thông tin, Công nghệ kĩ thuật điện tử – viễn </a:t>
            </a:r>
            <a:r>
              <a:rPr lang="vi-VN" sz="3600">
                <a:latin typeface="+mj-lt"/>
              </a:rPr>
              <a:t>thông</a:t>
            </a:r>
            <a:r>
              <a:rPr lang="vi-VN" sz="3600" smtClean="0">
                <a:latin typeface="+mj-lt"/>
              </a:rPr>
              <a:t>,</a:t>
            </a:r>
            <a:r>
              <a:rPr lang="vi-VN" sz="3600">
                <a:latin typeface="+mj-lt"/>
              </a:rPr>
              <a:t> </a:t>
            </a: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571" y="432489"/>
            <a:ext cx="11734800" cy="5909310"/>
          </a:xfrm>
          <a:prstGeom prst="rect">
            <a:avLst/>
          </a:prstGeom>
        </p:spPr>
        <p:txBody>
          <a:bodyPr wrap="square">
            <a:spAutoFit/>
          </a:bodyPr>
          <a:lstStyle/>
          <a:p>
            <a:pPr>
              <a:lnSpc>
                <a:spcPct val="150000"/>
              </a:lnSpc>
            </a:pPr>
            <a:r>
              <a:rPr lang="vi-VN" sz="3600" b="1">
                <a:solidFill>
                  <a:srgbClr val="FF0000"/>
                </a:solidFill>
                <a:latin typeface="+mj-lt"/>
              </a:rPr>
              <a:t>2. Một số nghành nghề thuộc lĩnh vực tin học</a:t>
            </a:r>
          </a:p>
          <a:p>
            <a:pPr>
              <a:lnSpc>
                <a:spcPct val="150000"/>
              </a:lnSpc>
            </a:pPr>
            <a:r>
              <a:rPr lang="vi-VN" sz="3600" b="1">
                <a:latin typeface="+mj-lt"/>
              </a:rPr>
              <a:t>a. Một số nghề thuộc lĩnh vực phát triển phần mềm</a:t>
            </a:r>
          </a:p>
          <a:p>
            <a:pPr>
              <a:lnSpc>
                <a:spcPct val="150000"/>
              </a:lnSpc>
            </a:pPr>
            <a:r>
              <a:rPr lang="vi-VN" sz="3600">
                <a:latin typeface="+mj-lt"/>
              </a:rPr>
              <a:t>- Lĩnh vực phát triển phần mềm cần nguồn nhân lực thuộc các nghề như: Phân tích hệ thống, Lập trình máy tính,... Các chức danh nghề nghiệp thường gặp của những người làm việc trong lĩnh vực này là: kiến trúc sư phần mềm, kĩ sư phần mềm, lập trình viên, kiểm thử viên,...</a:t>
            </a:r>
          </a:p>
        </p:txBody>
      </p:sp>
    </p:spTree>
    <p:extLst>
      <p:ext uri="{BB962C8B-B14F-4D97-AF65-F5344CB8AC3E}">
        <p14:creationId xmlns:p14="http://schemas.microsoft.com/office/powerpoint/2010/main" val="428397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5431" y="3533614"/>
            <a:ext cx="9314480" cy="914400"/>
          </a:xfrm>
          <a:prstGeom prst="rect">
            <a:avLst/>
          </a:prstGeom>
          <a:ln>
            <a:noFill/>
          </a:ln>
        </p:spPr>
        <p:txBody>
          <a:bodyPr vert="horz" wrap="none" lIns="91440" tIns="45720" rIns="91440" bIns="45720" rtlCol="0">
            <a:normAutofit/>
          </a:bodyPr>
          <a:lstStyle/>
          <a:p>
            <a:pPr algn="just"/>
            <a:endParaRPr lang="en-US" b="1">
              <a:solidFill>
                <a:srgbClr val="0000FF"/>
              </a:solidFill>
            </a:endParaRPr>
          </a:p>
        </p:txBody>
      </p:sp>
      <p:sp>
        <p:nvSpPr>
          <p:cNvPr id="3" name="Rectangle 2"/>
          <p:cNvSpPr/>
          <p:nvPr/>
        </p:nvSpPr>
        <p:spPr>
          <a:xfrm>
            <a:off x="402675" y="136319"/>
            <a:ext cx="11474245" cy="6740307"/>
          </a:xfrm>
          <a:prstGeom prst="rect">
            <a:avLst/>
          </a:prstGeom>
        </p:spPr>
        <p:txBody>
          <a:bodyPr wrap="square">
            <a:spAutoFit/>
          </a:bodyPr>
          <a:lstStyle/>
          <a:p>
            <a:pPr>
              <a:lnSpc>
                <a:spcPct val="150000"/>
              </a:lnSpc>
            </a:pPr>
            <a:r>
              <a:rPr lang="vi-VN" sz="3600" b="1">
                <a:latin typeface="+mj-lt"/>
              </a:rPr>
              <a:t>b. Một số nghề thuộc lĩnh vực vận hành hệ thống công nghệ thông tin</a:t>
            </a:r>
          </a:p>
          <a:p>
            <a:pPr>
              <a:lnSpc>
                <a:spcPct val="150000"/>
              </a:lnSpc>
            </a:pPr>
            <a:r>
              <a:rPr lang="vi-VN" sz="3600">
                <a:latin typeface="+mj-lt"/>
              </a:rPr>
              <a:t>- Lĩnh vực vận hành hệ thống công nghệ thông tin cần nguồn nhân lực thuộc các nghề như: Quản trị hệ thống, Quản trị mạng.... Các chức danh nghề nghiệp thường gặp của những người làm việc trong lĩnh vực này là: quản lí công nghệ thông tin, kĩ sư an toàn thông tin, kĩ sư quản trị mạng, kĩ thuật </a:t>
            </a:r>
            <a:r>
              <a:rPr lang="vi-VN" sz="3600">
                <a:latin typeface="+mj-lt"/>
              </a:rPr>
              <a:t>viên</a:t>
            </a:r>
            <a:r>
              <a:rPr lang="vi-VN" sz="3600" smtClean="0">
                <a:latin typeface="+mj-lt"/>
              </a:rPr>
              <a:t>,..</a:t>
            </a:r>
            <a:endParaRPr lang="vi-VN" sz="3600">
              <a:latin typeface="+mj-lt"/>
            </a:endParaRPr>
          </a:p>
        </p:txBody>
      </p:sp>
    </p:spTree>
    <p:extLst>
      <p:ext uri="{BB962C8B-B14F-4D97-AF65-F5344CB8AC3E}">
        <p14:creationId xmlns:p14="http://schemas.microsoft.com/office/powerpoint/2010/main" val="406641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5431" y="3533614"/>
            <a:ext cx="9314480" cy="914400"/>
          </a:xfrm>
          <a:prstGeom prst="rect">
            <a:avLst/>
          </a:prstGeom>
          <a:ln>
            <a:noFill/>
          </a:ln>
        </p:spPr>
        <p:txBody>
          <a:bodyPr vert="horz" wrap="none" lIns="91440" tIns="45720" rIns="91440" bIns="45720" rtlCol="0">
            <a:normAutofit/>
          </a:bodyPr>
          <a:lstStyle/>
          <a:p>
            <a:pPr algn="just"/>
            <a:endParaRPr lang="en-US" b="1">
              <a:solidFill>
                <a:srgbClr val="0000FF"/>
              </a:solidFill>
            </a:endParaRPr>
          </a:p>
        </p:txBody>
      </p:sp>
      <p:sp>
        <p:nvSpPr>
          <p:cNvPr id="9" name="Rectangle 8"/>
          <p:cNvSpPr/>
          <p:nvPr/>
        </p:nvSpPr>
        <p:spPr>
          <a:xfrm>
            <a:off x="295192" y="518160"/>
            <a:ext cx="11091770" cy="5078313"/>
          </a:xfrm>
          <a:prstGeom prst="rect">
            <a:avLst/>
          </a:prstGeom>
        </p:spPr>
        <p:txBody>
          <a:bodyPr wrap="square">
            <a:spAutoFit/>
          </a:bodyPr>
          <a:lstStyle/>
          <a:p>
            <a:pPr>
              <a:lnSpc>
                <a:spcPct val="150000"/>
              </a:lnSpc>
            </a:pPr>
            <a:r>
              <a:rPr lang="vi-VN" sz="3600" b="1">
                <a:solidFill>
                  <a:srgbClr val="FF0000"/>
                </a:solidFill>
                <a:latin typeface="+mj-lt"/>
              </a:rPr>
              <a:t>3. Bình đẳng giới trong các nghành nghề tin học</a:t>
            </a:r>
          </a:p>
          <a:p>
            <a:pPr>
              <a:lnSpc>
                <a:spcPct val="150000"/>
              </a:lnSpc>
            </a:pPr>
            <a:r>
              <a:rPr lang="vi-VN" sz="3600">
                <a:latin typeface="+mj-lt"/>
              </a:rPr>
              <a:t>- Các nghề ở lĩnh vực tin học thuộc nhóm lao động trí óc, không phải lao động chân tay nên nữ giới không là phải bị yếu thế, thậm chí tỉnh kiên trì, chăm chỉ, cẩn thận của nữ giới có thể là điểm ưu việt hơn. </a:t>
            </a:r>
          </a:p>
          <a:p>
            <a:pPr>
              <a:lnSpc>
                <a:spcPct val="150000"/>
              </a:lnSpc>
            </a:pPr>
            <a:r>
              <a:rPr lang="vi-VN" sz="3600">
                <a:latin typeface="+mj-lt"/>
              </a:rPr>
              <a:t>- Vì vậy dù là nam hay nữ đều có thể chọn các nghề </a:t>
            </a:r>
            <a:r>
              <a:rPr lang="vi-VN" sz="3600">
                <a:latin typeface="+mj-lt"/>
              </a:rPr>
              <a:t>tin </a:t>
            </a:r>
            <a:r>
              <a:rPr lang="vi-VN" sz="3600" smtClean="0">
                <a:latin typeface="+mj-lt"/>
              </a:rPr>
              <a:t>học</a:t>
            </a:r>
            <a:endParaRPr lang="vi-VN" sz="3600">
              <a:latin typeface="+mj-lt"/>
            </a:endParaRPr>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p:cNvSpPr>
            <a:spLocks noChangeArrowheads="1"/>
          </p:cNvSpPr>
          <p:nvPr/>
        </p:nvSpPr>
        <p:spPr bwMode="auto">
          <a:xfrm>
            <a:off x="1965034" y="401851"/>
            <a:ext cx="184731"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Open Sans"/>
              </a:rPr>
              <a:t/>
            </a:r>
            <a:br>
              <a:rPr kumimoji="0" lang="en-US" altLang="en-US" sz="1300" b="0" i="0" u="none" strike="noStrike" cap="none" normalizeH="0" baseline="0" smtClean="0">
                <a:ln>
                  <a:noFill/>
                </a:ln>
                <a:solidFill>
                  <a:schemeClr val="tx1"/>
                </a:solidFill>
                <a:effectLst/>
                <a:latin typeface="Open Sans"/>
              </a:rPr>
            </a:br>
            <a:endParaRPr kumimoji="0" lang="en-US" altLang="en-US" sz="800" b="0" i="0" u="none" strike="noStrike" cap="none" normalizeH="0" baseline="0" smtClean="0">
              <a:ln>
                <a:noFill/>
              </a:ln>
              <a:solidFill>
                <a:schemeClr val="tx1"/>
              </a:solidFill>
              <a:effectLst/>
            </a:endParaRPr>
          </a:p>
        </p:txBody>
      </p:sp>
    </p:spTree>
    <p:extLst>
      <p:ext uri="{BB962C8B-B14F-4D97-AF65-F5344CB8AC3E}">
        <p14:creationId xmlns:p14="http://schemas.microsoft.com/office/powerpoint/2010/main" val="459082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4066" y="3027995"/>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2461543" y="2654343"/>
            <a:ext cx="8501122" cy="1446550"/>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4400" b="1">
                <a:ln w="12700">
                  <a:solidFill>
                    <a:srgbClr val="C0504D">
                      <a:lumMod val="75000"/>
                    </a:srgbClr>
                  </a:solidFill>
                  <a:prstDash val="solid"/>
                </a:ln>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CHÚC CÁC EM CHĂM NGOAN HỌC TỐT!</a:t>
            </a:r>
            <a:endParaRPr lang="en-US" sz="2800" b="1">
              <a:ln w="12700">
                <a:solidFill>
                  <a:srgbClr val="C0504D">
                    <a:lumMod val="75000"/>
                  </a:srgbClr>
                </a:solidFill>
                <a:prstDash val="solid"/>
              </a:ln>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ộp Văn bản 3">
            <a:extLst>
              <a:ext uri="{FF2B5EF4-FFF2-40B4-BE49-F238E27FC236}">
                <a16:creationId xmlns:a16="http://schemas.microsoft.com/office/drawing/2014/main" id="{77CE9DA1-CFCC-44CF-A3CB-81107D528218}"/>
              </a:ext>
            </a:extLst>
          </p:cNvPr>
          <p:cNvSpPr txBox="1"/>
          <p:nvPr/>
        </p:nvSpPr>
        <p:spPr>
          <a:xfrm>
            <a:off x="0" y="0"/>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endParaRPr lang="vi-VN" sz="4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049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TotalTime>
  <Words>360</Words>
  <Application>Microsoft Office PowerPoint</Application>
  <PresentationFormat>Widescreen</PresentationFormat>
  <Paragraphs>83</Paragraphs>
  <Slides>6</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6</vt:i4>
      </vt:variant>
    </vt:vector>
  </HeadingPairs>
  <TitlesOfParts>
    <vt:vector size="22" baseType="lpstr">
      <vt:lpstr>Times New Roman</vt:lpstr>
      <vt:lpstr>Arial</vt:lpstr>
      <vt:lpstr>Chu Van An</vt:lpstr>
      <vt:lpstr>Open Sans</vt:lpstr>
      <vt:lpstr>Calibri</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PC</cp:lastModifiedBy>
  <cp:revision>277</cp:revision>
  <dcterms:created xsi:type="dcterms:W3CDTF">2021-06-22T15:39:08Z</dcterms:created>
  <dcterms:modified xsi:type="dcterms:W3CDTF">2024-03-20T06:58:18Z</dcterms:modified>
</cp:coreProperties>
</file>