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7" r:id="rId2"/>
    <p:sldId id="259" r:id="rId3"/>
    <p:sldId id="260" r:id="rId4"/>
    <p:sldId id="315" r:id="rId5"/>
    <p:sldId id="261" r:id="rId6"/>
    <p:sldId id="278" r:id="rId7"/>
    <p:sldId id="262" r:id="rId8"/>
    <p:sldId id="316" r:id="rId9"/>
    <p:sldId id="317" r:id="rId10"/>
    <p:sldId id="318" r:id="rId11"/>
    <p:sldId id="320" r:id="rId12"/>
    <p:sldId id="319" r:id="rId13"/>
    <p:sldId id="321" r:id="rId14"/>
    <p:sldId id="322" r:id="rId15"/>
    <p:sldId id="279" r:id="rId16"/>
    <p:sldId id="324" r:id="rId17"/>
    <p:sldId id="325" r:id="rId18"/>
    <p:sldId id="326" r:id="rId19"/>
    <p:sldId id="328" r:id="rId20"/>
    <p:sldId id="294" r:id="rId21"/>
    <p:sldId id="295" r:id="rId22"/>
    <p:sldId id="296" r:id="rId23"/>
    <p:sldId id="263" r:id="rId24"/>
    <p:sldId id="297" r:id="rId25"/>
    <p:sldId id="300" r:id="rId26"/>
  </p:sldIdLst>
  <p:sldSz cx="12192000" cy="6858000"/>
  <p:notesSz cx="6858000" cy="9144000"/>
  <p:embeddedFontLst>
    <p:embeddedFont>
      <p:font typeface="Palatino Linotype" panose="0204050205050503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ie82qyNu2xBbxuRVyFwiQBzYi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5592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4993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070963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24057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83014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Thiết kế game: Thầy Toán Họa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35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762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3572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7628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38551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609602"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4" y="273052"/>
            <a:ext cx="6815668"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sp>
      <p:sp>
        <p:nvSpPr>
          <p:cNvPr id="68" name="Google Shape;68;p3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png"/><Relationship Id="rId7"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33.wmf"/><Relationship Id="rId4" Type="http://schemas.openxmlformats.org/officeDocument/2006/relationships/oleObject" Target="../embeddings/oleObject22.bin"/><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26.bin"/><Relationship Id="rId4"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44.wmf"/><Relationship Id="rId4" Type="http://schemas.openxmlformats.org/officeDocument/2006/relationships/oleObject" Target="../embeddings/oleObject28.bin"/><Relationship Id="rId9" Type="http://schemas.openxmlformats.org/officeDocument/2006/relationships/image" Target="../media/image4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49.wmf"/><Relationship Id="rId12" Type="http://schemas.openxmlformats.org/officeDocument/2006/relationships/oleObject" Target="../embeddings/oleObject36.bin"/><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54.wmf"/><Relationship Id="rId4" Type="http://schemas.openxmlformats.org/officeDocument/2006/relationships/oleObject" Target="../embeddings/oleObject38.bin"/><Relationship Id="rId9" Type="http://schemas.openxmlformats.org/officeDocument/2006/relationships/image" Target="../media/image56.wmf"/></Relationships>
</file>

<file path=ppt/slides/_rels/slide19.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58.wmf"/><Relationship Id="rId4" Type="http://schemas.openxmlformats.org/officeDocument/2006/relationships/oleObject" Target="../embeddings/oleObject42.bin"/></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1.png"/><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oleObject" Target="../embeddings/oleObject5.bin"/><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image" Target="../media/image2.png"/><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5.xml"/><Relationship Id="rId3" Type="http://schemas.openxmlformats.org/officeDocument/2006/relationships/image" Target="../media/image60.jpg"/><Relationship Id="rId7" Type="http://schemas.openxmlformats.org/officeDocument/2006/relationships/slide" Target="slide23.xml"/><Relationship Id="rId12"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63.png"/><Relationship Id="rId5" Type="http://schemas.openxmlformats.org/officeDocument/2006/relationships/image" Target="../media/image61.jpeg"/><Relationship Id="rId15" Type="http://schemas.microsoft.com/office/2007/relationships/hdphoto" Target="../media/hdphoto2.wdp"/><Relationship Id="rId10" Type="http://schemas.microsoft.com/office/2007/relationships/hdphoto" Target="../media/hdphoto1.wdp"/><Relationship Id="rId4" Type="http://schemas.openxmlformats.org/officeDocument/2006/relationships/slide" Target="slide21.xml"/><Relationship Id="rId9" Type="http://schemas.openxmlformats.org/officeDocument/2006/relationships/image" Target="../media/image62.png"/><Relationship Id="rId14"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69.wmf"/><Relationship Id="rId3" Type="http://schemas.openxmlformats.org/officeDocument/2006/relationships/audio" Target="../media/audio2.wav"/><Relationship Id="rId7" Type="http://schemas.microsoft.com/office/2007/relationships/hdphoto" Target="../media/hdphoto2.wdp"/><Relationship Id="rId12" Type="http://schemas.openxmlformats.org/officeDocument/2006/relationships/oleObject" Target="../embeddings/oleObject46.bin"/><Relationship Id="rId17" Type="http://schemas.openxmlformats.org/officeDocument/2006/relationships/image" Target="../media/image71.wmf"/><Relationship Id="rId2" Type="http://schemas.openxmlformats.org/officeDocument/2006/relationships/audio" Target="../media/audio1.wav"/><Relationship Id="rId16"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8.wmf"/><Relationship Id="rId5" Type="http://schemas.openxmlformats.org/officeDocument/2006/relationships/slide" Target="slide20.xml"/><Relationship Id="rId15" Type="http://schemas.openxmlformats.org/officeDocument/2006/relationships/image" Target="../media/image70.wmf"/><Relationship Id="rId10" Type="http://schemas.openxmlformats.org/officeDocument/2006/relationships/oleObject" Target="../embeddings/oleObject45.bin"/><Relationship Id="rId4" Type="http://schemas.openxmlformats.org/officeDocument/2006/relationships/image" Target="../media/image66.png"/><Relationship Id="rId9" Type="http://schemas.openxmlformats.org/officeDocument/2006/relationships/image" Target="../media/image67.wmf"/><Relationship Id="rId14" Type="http://schemas.openxmlformats.org/officeDocument/2006/relationships/oleObject" Target="../embeddings/oleObject4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75.wmf"/><Relationship Id="rId3" Type="http://schemas.openxmlformats.org/officeDocument/2006/relationships/audio" Target="../media/audio2.wav"/><Relationship Id="rId7" Type="http://schemas.openxmlformats.org/officeDocument/2006/relationships/image" Target="../media/image72.png"/><Relationship Id="rId12" Type="http://schemas.openxmlformats.org/officeDocument/2006/relationships/oleObject" Target="../embeddings/oleObject51.bin"/><Relationship Id="rId17" Type="http://schemas.openxmlformats.org/officeDocument/2006/relationships/image" Target="../media/image77.emf"/><Relationship Id="rId2" Type="http://schemas.openxmlformats.org/officeDocument/2006/relationships/audio" Target="../media/audio1.wav"/><Relationship Id="rId16" Type="http://schemas.openxmlformats.org/officeDocument/2006/relationships/oleObject" Target="../embeddings/oleObject53.bin"/><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74.wmf"/><Relationship Id="rId5" Type="http://schemas.openxmlformats.org/officeDocument/2006/relationships/image" Target="../media/image65.png"/><Relationship Id="rId15" Type="http://schemas.openxmlformats.org/officeDocument/2006/relationships/image" Target="../media/image76.wmf"/><Relationship Id="rId10" Type="http://schemas.openxmlformats.org/officeDocument/2006/relationships/oleObject" Target="../embeddings/oleObject50.bin"/><Relationship Id="rId4" Type="http://schemas.openxmlformats.org/officeDocument/2006/relationships/slide" Target="slide20.xml"/><Relationship Id="rId9" Type="http://schemas.openxmlformats.org/officeDocument/2006/relationships/image" Target="../media/image73.wmf"/><Relationship Id="rId14" Type="http://schemas.openxmlformats.org/officeDocument/2006/relationships/oleObject" Target="../embeddings/oleObject5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81.wmf"/><Relationship Id="rId18" Type="http://schemas.openxmlformats.org/officeDocument/2006/relationships/oleObject" Target="../embeddings/oleObject59.bin"/><Relationship Id="rId3" Type="http://schemas.openxmlformats.org/officeDocument/2006/relationships/audio" Target="../media/audio2.wav"/><Relationship Id="rId7" Type="http://schemas.openxmlformats.org/officeDocument/2006/relationships/image" Target="../media/image78.jpg"/><Relationship Id="rId12" Type="http://schemas.openxmlformats.org/officeDocument/2006/relationships/oleObject" Target="../embeddings/oleObject56.bin"/><Relationship Id="rId17" Type="http://schemas.openxmlformats.org/officeDocument/2006/relationships/image" Target="../media/image83.wmf"/><Relationship Id="rId2" Type="http://schemas.openxmlformats.org/officeDocument/2006/relationships/audio" Target="../media/audio1.wav"/><Relationship Id="rId16" Type="http://schemas.openxmlformats.org/officeDocument/2006/relationships/oleObject" Target="../embeddings/oleObject58.bin"/><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0.wmf"/><Relationship Id="rId5" Type="http://schemas.openxmlformats.org/officeDocument/2006/relationships/image" Target="../media/image65.png"/><Relationship Id="rId15" Type="http://schemas.openxmlformats.org/officeDocument/2006/relationships/image" Target="../media/image82.wmf"/><Relationship Id="rId10" Type="http://schemas.openxmlformats.org/officeDocument/2006/relationships/oleObject" Target="../embeddings/oleObject55.bin"/><Relationship Id="rId19" Type="http://schemas.openxmlformats.org/officeDocument/2006/relationships/image" Target="../media/image84.emf"/><Relationship Id="rId4" Type="http://schemas.openxmlformats.org/officeDocument/2006/relationships/slide" Target="slide20.xml"/><Relationship Id="rId9" Type="http://schemas.openxmlformats.org/officeDocument/2006/relationships/image" Target="../media/image79.emf"/><Relationship Id="rId14" Type="http://schemas.openxmlformats.org/officeDocument/2006/relationships/oleObject" Target="../embeddings/oleObject5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88.wmf"/><Relationship Id="rId3" Type="http://schemas.openxmlformats.org/officeDocument/2006/relationships/audio" Target="../media/audio2.wav"/><Relationship Id="rId7" Type="http://schemas.openxmlformats.org/officeDocument/2006/relationships/image" Target="../media/image85.jpeg"/><Relationship Id="rId12" Type="http://schemas.openxmlformats.org/officeDocument/2006/relationships/oleObject" Target="../embeddings/oleObject62.bin"/><Relationship Id="rId17" Type="http://schemas.openxmlformats.org/officeDocument/2006/relationships/image" Target="../media/image90.wmf"/><Relationship Id="rId2" Type="http://schemas.openxmlformats.org/officeDocument/2006/relationships/audio" Target="../media/audio1.wav"/><Relationship Id="rId16" Type="http://schemas.openxmlformats.org/officeDocument/2006/relationships/oleObject" Target="../embeddings/oleObject64.bin"/><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7.wmf"/><Relationship Id="rId5" Type="http://schemas.openxmlformats.org/officeDocument/2006/relationships/image" Target="../media/image65.png"/><Relationship Id="rId15" Type="http://schemas.openxmlformats.org/officeDocument/2006/relationships/image" Target="../media/image89.wmf"/><Relationship Id="rId10" Type="http://schemas.openxmlformats.org/officeDocument/2006/relationships/oleObject" Target="../embeddings/oleObject61.bin"/><Relationship Id="rId4" Type="http://schemas.openxmlformats.org/officeDocument/2006/relationships/slide" Target="slide20.xml"/><Relationship Id="rId9" Type="http://schemas.openxmlformats.org/officeDocument/2006/relationships/image" Target="../media/image86.emf"/><Relationship Id="rId14" Type="http://schemas.openxmlformats.org/officeDocument/2006/relationships/oleObject" Target="../embeddings/oleObject63.bin"/></Relationships>
</file>

<file path=ppt/slides/_rels/slide25.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png"/><Relationship Id="rId7"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6.wmf"/><Relationship Id="rId5" Type="http://schemas.openxmlformats.org/officeDocument/2006/relationships/image" Target="../media/image13.png"/><Relationship Id="rId10" Type="http://schemas.openxmlformats.org/officeDocument/2006/relationships/oleObject" Target="../embeddings/oleObject8.bin"/><Relationship Id="rId4" Type="http://schemas.openxmlformats.org/officeDocument/2006/relationships/image" Target="../media/image2.png"/><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wmf"/><Relationship Id="rId3" Type="http://schemas.openxmlformats.org/officeDocument/2006/relationships/image" Target="../media/image1.png"/><Relationship Id="rId7" Type="http://schemas.openxmlformats.org/officeDocument/2006/relationships/image" Target="../media/image17.wmf"/><Relationship Id="rId12" Type="http://schemas.openxmlformats.org/officeDocument/2006/relationships/oleObject" Target="../embeddings/oleObject12.bin"/><Relationship Id="rId17" Type="http://schemas.openxmlformats.org/officeDocument/2006/relationships/image" Target="../media/image16.wmf"/><Relationship Id="rId2" Type="http://schemas.openxmlformats.org/officeDocument/2006/relationships/notesSlide" Target="../notesSlides/notesSlide5.xml"/><Relationship Id="rId16"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9.wmf"/><Relationship Id="rId5" Type="http://schemas.openxmlformats.org/officeDocument/2006/relationships/image" Target="../media/image13.png"/><Relationship Id="rId15" Type="http://schemas.openxmlformats.org/officeDocument/2006/relationships/image" Target="../media/image15.wmf"/><Relationship Id="rId10" Type="http://schemas.openxmlformats.org/officeDocument/2006/relationships/oleObject" Target="../embeddings/oleObject11.bin"/><Relationship Id="rId4" Type="http://schemas.openxmlformats.org/officeDocument/2006/relationships/image" Target="../media/image2.png"/><Relationship Id="rId9" Type="http://schemas.openxmlformats.org/officeDocument/2006/relationships/image" Target="../media/image18.wmf"/><Relationship Id="rId1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5.wmf"/><Relationship Id="rId3" Type="http://schemas.openxmlformats.org/officeDocument/2006/relationships/image" Target="../media/image1.png"/><Relationship Id="rId7" Type="http://schemas.openxmlformats.org/officeDocument/2006/relationships/image" Target="../media/image22.wmf"/><Relationship Id="rId12" Type="http://schemas.openxmlformats.org/officeDocument/2006/relationships/oleObject" Target="../embeddings/oleObject18.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24.wmf"/><Relationship Id="rId5" Type="http://schemas.openxmlformats.org/officeDocument/2006/relationships/image" Target="../media/image20.png"/><Relationship Id="rId10" Type="http://schemas.openxmlformats.org/officeDocument/2006/relationships/oleObject" Target="../embeddings/oleObject17.bin"/><Relationship Id="rId4" Type="http://schemas.openxmlformats.org/officeDocument/2006/relationships/image" Target="../media/image2.png"/><Relationship Id="rId9"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7.w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p:nvPr/>
        </p:nvSpPr>
        <p:spPr>
          <a:xfrm>
            <a:off x="0" y="42048"/>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3">
            <a:alphaModFix/>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4">
            <a:alphaModFix/>
          </a:blip>
          <a:srcRect/>
          <a:stretch/>
        </p:blipFill>
        <p:spPr>
          <a:xfrm>
            <a:off x="202098" y="20105"/>
            <a:ext cx="769937" cy="1219200"/>
          </a:xfrm>
          <a:prstGeom prst="rect">
            <a:avLst/>
          </a:prstGeom>
          <a:noFill/>
          <a:ln>
            <a:noFill/>
          </a:ln>
        </p:spPr>
      </p:pic>
      <p:sp>
        <p:nvSpPr>
          <p:cNvPr id="100" name="Google Shape;100;p2"/>
          <p:cNvSpPr/>
          <p:nvPr/>
        </p:nvSpPr>
        <p:spPr>
          <a:xfrm>
            <a:off x="3352801" y="36800"/>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pic>
        <p:nvPicPr>
          <p:cNvPr id="101" name="Google Shape;101;p2"/>
          <p:cNvPicPr preferRelativeResize="0"/>
          <p:nvPr/>
        </p:nvPicPr>
        <p:blipFill rotWithShape="1">
          <a:blip r:embed="rId5">
            <a:alphaModFix/>
          </a:blip>
          <a:srcRect/>
          <a:stretch/>
        </p:blipFill>
        <p:spPr>
          <a:xfrm>
            <a:off x="5918200" y="2448518"/>
            <a:ext cx="914400" cy="198438"/>
          </a:xfrm>
          <a:prstGeom prst="rect">
            <a:avLst/>
          </a:prstGeom>
          <a:noFill/>
          <a:ln>
            <a:noFill/>
          </a:ln>
        </p:spPr>
      </p:pic>
      <p:sp>
        <p:nvSpPr>
          <p:cNvPr id="14" name="TextBox 13">
            <a:extLst>
              <a:ext uri="{FF2B5EF4-FFF2-40B4-BE49-F238E27FC236}">
                <a16:creationId xmlns:a16="http://schemas.microsoft.com/office/drawing/2014/main" id="{4AE1ECC2-DB2C-2E1A-EF11-571E621CBAFA}"/>
              </a:ext>
            </a:extLst>
          </p:cNvPr>
          <p:cNvSpPr txBox="1"/>
          <p:nvPr/>
        </p:nvSpPr>
        <p:spPr>
          <a:xfrm>
            <a:off x="5138513" y="326228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9" name="Google Shape;100;p2">
            <a:extLst>
              <a:ext uri="{FF2B5EF4-FFF2-40B4-BE49-F238E27FC236}">
                <a16:creationId xmlns:a16="http://schemas.microsoft.com/office/drawing/2014/main" id="{0267225F-8C3C-F95A-6E51-166EAC39A96A}"/>
              </a:ext>
            </a:extLst>
          </p:cNvPr>
          <p:cNvSpPr/>
          <p:nvPr/>
        </p:nvSpPr>
        <p:spPr>
          <a:xfrm>
            <a:off x="3352801" y="5261"/>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sp>
        <p:nvSpPr>
          <p:cNvPr id="3" name="Rectangle 2"/>
          <p:cNvSpPr/>
          <p:nvPr/>
        </p:nvSpPr>
        <p:spPr>
          <a:xfrm>
            <a:off x="864476" y="756002"/>
            <a:ext cx="10881372" cy="2677656"/>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thuyền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B </a:t>
            </a:r>
            <a:r>
              <a:rPr lang="en-US" sz="2800" dirty="0" err="1">
                <a:latin typeface="Times New Roman" panose="02020603050405020304" pitchFamily="18" charset="0"/>
                <a:ea typeface="Times New Roman" panose="02020603050405020304" pitchFamily="18" charset="0"/>
              </a:rPr>
              <a:t>dài</a:t>
            </a:r>
            <a:r>
              <a:rPr lang="en-US" sz="2800" dirty="0">
                <a:latin typeface="Times New Roman" panose="02020603050405020304" pitchFamily="18" charset="0"/>
                <a:ea typeface="Times New Roman" panose="02020603050405020304" pitchFamily="18" charset="0"/>
              </a:rPr>
              <a:t> 3 km.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B </a:t>
            </a:r>
            <a:r>
              <a:rPr lang="en-US" sz="2800" dirty="0" err="1">
                <a:latin typeface="Times New Roman" panose="02020603050405020304" pitchFamily="18" charset="0"/>
                <a:ea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rPr>
              <a:t> quay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x + 1 km/h,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x - 1 km/h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B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 </a:t>
            </a:r>
            <a:r>
              <a:rPr lang="en-US" sz="2800" dirty="0" err="1">
                <a:latin typeface="Times New Roman" panose="02020603050405020304" pitchFamily="18" charset="0"/>
                <a:ea typeface="Times New Roman" panose="02020603050405020304" pitchFamily="18" charset="0"/>
              </a:rPr>
              <a:t>Hỏi</a:t>
            </a:r>
            <a:r>
              <a:rPr lang="en-US" sz="2800" dirty="0">
                <a:latin typeface="Times New Roman" panose="02020603050405020304" pitchFamily="18" charset="0"/>
                <a:ea typeface="Times New Roman" panose="02020603050405020304" pitchFamily="18" charset="0"/>
              </a:rPr>
              <a:t>: </a:t>
            </a:r>
          </a:p>
          <a:p>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bao </a:t>
            </a:r>
            <a:r>
              <a:rPr lang="en-US" sz="2800" dirty="0" err="1">
                <a:latin typeface="Times New Roman" panose="02020603050405020304" pitchFamily="18" charset="0"/>
                <a:ea typeface="Times New Roman" panose="02020603050405020304" pitchFamily="18" charset="0"/>
              </a:rPr>
              <a:t>nhiêu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bao </a:t>
            </a:r>
            <a:r>
              <a:rPr lang="en-US" sz="2800" dirty="0" err="1">
                <a:latin typeface="Times New Roman" panose="02020603050405020304" pitchFamily="18" charset="0"/>
                <a:ea typeface="Times New Roman" panose="02020603050405020304" pitchFamily="18" charset="0"/>
              </a:rPr>
              <a:t>nhiêu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88993457"/>
              </p:ext>
            </p:extLst>
          </p:nvPr>
        </p:nvGraphicFramePr>
        <p:xfrm>
          <a:off x="8047760" y="3704645"/>
          <a:ext cx="2297790" cy="790801"/>
        </p:xfrm>
        <a:graphic>
          <a:graphicData uri="http://schemas.openxmlformats.org/presentationml/2006/ole">
            <mc:AlternateContent xmlns:mc="http://schemas.openxmlformats.org/markup-compatibility/2006">
              <mc:Choice xmlns:v="urn:schemas-microsoft-com:vml" Requires="v">
                <p:oleObj name="Equation" r:id="rId6" imgW="1562100" imgH="558800" progId="Equation.DSMT4">
                  <p:embed/>
                </p:oleObj>
              </mc:Choice>
              <mc:Fallback>
                <p:oleObj name="Equation" r:id="rId6" imgW="1562100" imgH="5588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7760" y="3704645"/>
                        <a:ext cx="2297790" cy="79080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89838771"/>
              </p:ext>
            </p:extLst>
          </p:nvPr>
        </p:nvGraphicFramePr>
        <p:xfrm>
          <a:off x="9280172" y="4683577"/>
          <a:ext cx="2295745" cy="892629"/>
        </p:xfrm>
        <a:graphic>
          <a:graphicData uri="http://schemas.openxmlformats.org/presentationml/2006/ole">
            <mc:AlternateContent xmlns:mc="http://schemas.openxmlformats.org/markup-compatibility/2006">
              <mc:Choice xmlns:v="urn:schemas-microsoft-com:vml" Requires="v">
                <p:oleObj name="Equation" r:id="rId8" imgW="1384200" imgH="558720" progId="Equation.DSMT4">
                  <p:embed/>
                </p:oleObj>
              </mc:Choice>
              <mc:Fallback>
                <p:oleObj name="Equation" r:id="rId8" imgW="1384200" imgH="558720" progId="Equation.DSMT4">
                  <p:embed/>
                  <p:pic>
                    <p:nvPicPr>
                      <p:cNvPr id="0" name="Object 1"/>
                      <p:cNvPicPr>
                        <a:picLocks noChangeAspect="1" noChangeArrowheads="1"/>
                      </p:cNvPicPr>
                      <p:nvPr/>
                    </p:nvPicPr>
                    <p:blipFill>
                      <a:blip r:embed="rId9"/>
                      <a:srcRect/>
                      <a:stretch>
                        <a:fillRect/>
                      </a:stretch>
                    </p:blipFill>
                    <p:spPr bwMode="auto">
                      <a:xfrm>
                        <a:off x="9280172" y="4683577"/>
                        <a:ext cx="2295745" cy="892629"/>
                      </a:xfrm>
                      <a:prstGeom prst="rect">
                        <a:avLst/>
                      </a:prstGeom>
                      <a:noFill/>
                    </p:spPr>
                  </p:pic>
                </p:oleObj>
              </mc:Fallback>
            </mc:AlternateContent>
          </a:graphicData>
        </a:graphic>
      </p:graphicFrame>
      <p:sp>
        <p:nvSpPr>
          <p:cNvPr id="6" name="Rectangle 3"/>
          <p:cNvSpPr>
            <a:spLocks noChangeArrowheads="1"/>
          </p:cNvSpPr>
          <p:nvPr/>
        </p:nvSpPr>
        <p:spPr bwMode="auto">
          <a:xfrm>
            <a:off x="1877785" y="4000146"/>
            <a:ext cx="6169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Thời gian chiều đi, chiều về lần lượt là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877786" y="4952646"/>
            <a:ext cx="7652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Chênh lệch thời gian giữa chiều về và chiều đi là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1877786" y="5676547"/>
            <a:ext cx="84152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Cần dùng phép tính </a:t>
            </a:r>
            <a:r>
              <a:rPr kumimoji="0" lang="en-US" altLang="en-US" sz="28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cộng, trừ </a:t>
            </a: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 tìm các đại lượng đó.</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
        <p:nvSpPr>
          <p:cNvPr id="15" name="Thought Bubble: Cloud 1">
            <a:extLst>
              <a:ext uri="{FF2B5EF4-FFF2-40B4-BE49-F238E27FC236}">
                <a16:creationId xmlns:a16="http://schemas.microsoft.com/office/drawing/2014/main" id="{5D128266-15D1-2F15-F144-852C24BE01E3}"/>
              </a:ext>
            </a:extLst>
          </p:cNvPr>
          <p:cNvSpPr/>
          <p:nvPr/>
        </p:nvSpPr>
        <p:spPr>
          <a:xfrm>
            <a:off x="7286166" y="3536538"/>
            <a:ext cx="4550229"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Muốn cộng, trừ hai phân thức khác mẫu ta làm như thế nào?</a:t>
            </a:r>
          </a:p>
        </p:txBody>
      </p:sp>
      <p:pic>
        <p:nvPicPr>
          <p:cNvPr id="16" name="Google Shape;476;p7">
            <a:extLst>
              <a:ext uri="{FF2B5EF4-FFF2-40B4-BE49-F238E27FC236}">
                <a16:creationId xmlns:a16="http://schemas.microsoft.com/office/drawing/2014/main" id="{CCABB83F-CD86-9FE0-2826-DB0276793EB8}"/>
              </a:ext>
            </a:extLst>
          </p:cNvPr>
          <p:cNvPicPr preferRelativeResize="0"/>
          <p:nvPr/>
        </p:nvPicPr>
        <p:blipFill rotWithShape="1">
          <a:blip r:embed="rId5">
            <a:alphaModFix/>
          </a:blip>
          <a:srcRect/>
          <a:stretch/>
        </p:blipFill>
        <p:spPr>
          <a:xfrm>
            <a:off x="311232" y="1623187"/>
            <a:ext cx="788894" cy="836363"/>
          </a:xfrm>
          <a:prstGeom prst="rect">
            <a:avLst/>
          </a:prstGeom>
          <a:noFill/>
          <a:ln>
            <a:noFill/>
          </a:ln>
        </p:spPr>
      </p:pic>
      <p:graphicFrame>
        <p:nvGraphicFramePr>
          <p:cNvPr id="17" name="Table 16"/>
          <p:cNvGraphicFramePr>
            <a:graphicFrameLocks noGrp="1"/>
          </p:cNvGraphicFramePr>
          <p:nvPr>
            <p:extLst>
              <p:ext uri="{D42A27DB-BD31-4B8C-83A1-F6EECF244321}">
                <p14:modId xmlns:p14="http://schemas.microsoft.com/office/powerpoint/2010/main" val="3427710244"/>
              </p:ext>
            </p:extLst>
          </p:nvPr>
        </p:nvGraphicFramePr>
        <p:xfrm>
          <a:off x="1100126" y="1784158"/>
          <a:ext cx="10927704" cy="1479614"/>
        </p:xfrm>
        <a:graphic>
          <a:graphicData uri="http://schemas.openxmlformats.org/drawingml/2006/table">
            <a:tbl>
              <a:tblPr>
                <a:tableStyleId>{5C22544A-7EE6-4342-B048-85BDC9FD1C3A}</a:tableStyleId>
              </a:tblPr>
              <a:tblGrid>
                <a:gridCol w="10927704">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i="1" baseline="0">
                          <a:effectLst/>
                          <a:latin typeface="Times New Roman" panose="02020603050405020304" pitchFamily="18" charset="0"/>
                          <a:cs typeface="Times New Roman" panose="02020603050405020304" pitchFamily="18" charset="0"/>
                        </a:rPr>
                        <a:t>Muốn cộng, trừ hai phân thức khác mẫu thức, ta thực hiện các bước:</a:t>
                      </a:r>
                    </a:p>
                    <a:p>
                      <a:pPr marL="685800" indent="-457200" algn="l">
                        <a:lnSpc>
                          <a:spcPct val="106000"/>
                        </a:lnSpc>
                        <a:spcBef>
                          <a:spcPts val="300"/>
                        </a:spcBef>
                        <a:spcAft>
                          <a:spcPts val="300"/>
                        </a:spcAft>
                        <a:buFontTx/>
                        <a:buChar char="-"/>
                      </a:pPr>
                      <a:r>
                        <a:rPr lang="en-US" sz="2800" b="0" i="1" baseline="0">
                          <a:effectLst/>
                          <a:latin typeface="Times New Roman" panose="02020603050405020304" pitchFamily="18" charset="0"/>
                          <a:cs typeface="Times New Roman" panose="02020603050405020304" pitchFamily="18" charset="0"/>
                        </a:rPr>
                        <a:t>Quy đồng mẫu thức;</a:t>
                      </a:r>
                    </a:p>
                    <a:p>
                      <a:pPr marL="685800" indent="-457200" algn="l">
                        <a:lnSpc>
                          <a:spcPct val="106000"/>
                        </a:lnSpc>
                        <a:spcBef>
                          <a:spcPts val="300"/>
                        </a:spcBef>
                        <a:spcAft>
                          <a:spcPts val="300"/>
                        </a:spcAft>
                        <a:buFontTx/>
                        <a:buChar char="-"/>
                      </a:pPr>
                      <a:r>
                        <a:rPr lang="en-US" sz="2800" b="0" i="1" baseline="0">
                          <a:effectLst/>
                          <a:latin typeface="Times New Roman" panose="02020603050405020304" pitchFamily="18" charset="0"/>
                          <a:cs typeface="Times New Roman" panose="02020603050405020304" pitchFamily="18" charset="0"/>
                        </a:rPr>
                        <a:t>Cộng, trừ phân thức có cùng mẫu thức vừ tìm được.</a:t>
                      </a:r>
                    </a:p>
                  </a:txBody>
                  <a:tcPr marL="114300" marR="114300" marT="0" marB="0">
                    <a:solidFill>
                      <a:srgbClr val="FFFFCC"/>
                    </a:solidFill>
                  </a:tcPr>
                </a:tc>
                <a:extLst>
                  <a:ext uri="{0D108BD9-81ED-4DB2-BD59-A6C34878D82A}">
                    <a16:rowId xmlns:a16="http://schemas.microsoft.com/office/drawing/2014/main" val="1292842303"/>
                  </a:ext>
                </a:extLst>
              </a:tr>
            </a:tbl>
          </a:graphicData>
        </a:graphic>
      </p:graphicFrame>
    </p:spTree>
    <p:extLst>
      <p:ext uri="{BB962C8B-B14F-4D97-AF65-F5344CB8AC3E}">
        <p14:creationId xmlns:p14="http://schemas.microsoft.com/office/powerpoint/2010/main" val="11209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628" y="1361279"/>
            <a:ext cx="11721082" cy="5409267"/>
          </a:xfrm>
          <a:prstGeom prst="rect">
            <a:avLst/>
          </a:prstGeom>
        </p:spPr>
      </p:pic>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5" name="Thought Bubble: Cloud 1">
            <a:extLst>
              <a:ext uri="{FF2B5EF4-FFF2-40B4-BE49-F238E27FC236}">
                <a16:creationId xmlns:a16="http://schemas.microsoft.com/office/drawing/2014/main" id="{5D128266-15D1-2F15-F144-852C24BE01E3}"/>
              </a:ext>
            </a:extLst>
          </p:cNvPr>
          <p:cNvSpPr/>
          <p:nvPr/>
        </p:nvSpPr>
        <p:spPr>
          <a:xfrm>
            <a:off x="7641771" y="3375732"/>
            <a:ext cx="4550229"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cộng, trừ hai phân thức có tính chất như phép cộng, phép trừ phân số không?</a:t>
            </a: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76628" y="83809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173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4">
            <a:extLst>
              <a:ext uri="{FF2B5EF4-FFF2-40B4-BE49-F238E27FC236}">
                <a16:creationId xmlns:a16="http://schemas.microsoft.com/office/drawing/2014/main" id="{A9DE34FD-7805-E3E5-A086-90C801748197}"/>
              </a:ext>
            </a:extLst>
          </p:cNvPr>
          <p:cNvSpPr/>
          <p:nvPr/>
        </p:nvSpPr>
        <p:spPr>
          <a:xfrm>
            <a:off x="310946" y="475691"/>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2 </a:t>
            </a:r>
            <a:endParaRPr sz="2400" b="1">
              <a:solidFill>
                <a:srgbClr val="A8289F"/>
              </a:solidFill>
              <a:latin typeface="Times New Roman"/>
              <a:ea typeface="Times New Roman"/>
              <a:cs typeface="Times New Roman"/>
              <a:sym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994306786"/>
              </p:ext>
            </p:extLst>
          </p:nvPr>
        </p:nvGraphicFramePr>
        <p:xfrm>
          <a:off x="2204734" y="454050"/>
          <a:ext cx="7612126" cy="951103"/>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a:effectLst/>
                          <a:latin typeface="Times New Roman" panose="02020603050405020304" pitchFamily="18" charset="0"/>
                          <a:cs typeface="Times New Roman" panose="02020603050405020304" pitchFamily="18" charset="0"/>
                        </a:rPr>
                        <a:t>Thực</a:t>
                      </a:r>
                      <a:r>
                        <a:rPr lang="en-US" sz="2800" b="0" baseline="0">
                          <a:effectLst/>
                          <a:latin typeface="Times New Roman" panose="02020603050405020304" pitchFamily="18" charset="0"/>
                          <a:cs typeface="Times New Roman" panose="02020603050405020304" pitchFamily="18" charset="0"/>
                        </a:rPr>
                        <a:t> hiện các phép cộng, trừ phân thức sau: </a:t>
                      </a:r>
                      <a:r>
                        <a:rPr lang="en-US" sz="2800" b="0">
                          <a:effectLst/>
                          <a:latin typeface="Times New Roman" panose="02020603050405020304" pitchFamily="18" charset="0"/>
                          <a:cs typeface="Times New Roman" panose="02020603050405020304" pitchFamily="18" charset="0"/>
                        </a:rPr>
                        <a:t>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
        <p:nvSpPr>
          <p:cNvPr id="7" name="Google Shape;118;p4"/>
          <p:cNvSpPr txBox="1"/>
          <p:nvPr/>
        </p:nvSpPr>
        <p:spPr>
          <a:xfrm>
            <a:off x="-37032" y="-60062"/>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95101879"/>
              </p:ext>
            </p:extLst>
          </p:nvPr>
        </p:nvGraphicFramePr>
        <p:xfrm>
          <a:off x="2394515" y="898640"/>
          <a:ext cx="6588161" cy="1029157"/>
        </p:xfrm>
        <a:graphic>
          <a:graphicData uri="http://schemas.openxmlformats.org/presentationml/2006/ole">
            <mc:AlternateContent xmlns:mc="http://schemas.openxmlformats.org/markup-compatibility/2006">
              <mc:Choice xmlns:v="urn:schemas-microsoft-com:vml" Requires="v">
                <p:oleObj name="Equation" r:id="rId2" imgW="4140000" imgH="558720" progId="Equation.DSMT4">
                  <p:embed/>
                </p:oleObj>
              </mc:Choice>
              <mc:Fallback>
                <p:oleObj name="Equation" r:id="rId2" imgW="4140000" imgH="558720" progId="Equation.DSMT4">
                  <p:embed/>
                  <p:pic>
                    <p:nvPicPr>
                      <p:cNvPr id="0" name=""/>
                      <p:cNvPicPr/>
                      <p:nvPr/>
                    </p:nvPicPr>
                    <p:blipFill>
                      <a:blip r:embed="rId3"/>
                      <a:stretch>
                        <a:fillRect/>
                      </a:stretch>
                    </p:blipFill>
                    <p:spPr>
                      <a:xfrm>
                        <a:off x="2394515" y="898640"/>
                        <a:ext cx="6588161" cy="102915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26407725"/>
              </p:ext>
            </p:extLst>
          </p:nvPr>
        </p:nvGraphicFramePr>
        <p:xfrm>
          <a:off x="331789" y="2260156"/>
          <a:ext cx="10713612" cy="1100138"/>
        </p:xfrm>
        <a:graphic>
          <a:graphicData uri="http://schemas.openxmlformats.org/presentationml/2006/ole">
            <mc:AlternateContent xmlns:mc="http://schemas.openxmlformats.org/markup-compatibility/2006">
              <mc:Choice xmlns:v="urn:schemas-microsoft-com:vml" Requires="v">
                <p:oleObj name="Equation" r:id="rId4" imgW="6591240" imgH="596880" progId="Equation.DSMT4">
                  <p:embed/>
                </p:oleObj>
              </mc:Choice>
              <mc:Fallback>
                <p:oleObj name="Equation" r:id="rId4" imgW="6591240" imgH="596880" progId="Equation.DSMT4">
                  <p:embed/>
                  <p:pic>
                    <p:nvPicPr>
                      <p:cNvPr id="8" name="Object 7"/>
                      <p:cNvPicPr/>
                      <p:nvPr/>
                    </p:nvPicPr>
                    <p:blipFill>
                      <a:blip r:embed="rId5"/>
                      <a:stretch>
                        <a:fillRect/>
                      </a:stretch>
                    </p:blipFill>
                    <p:spPr>
                      <a:xfrm>
                        <a:off x="331789" y="2260156"/>
                        <a:ext cx="10713612" cy="11001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6611305"/>
              </p:ext>
            </p:extLst>
          </p:nvPr>
        </p:nvGraphicFramePr>
        <p:xfrm>
          <a:off x="207674" y="3464283"/>
          <a:ext cx="5054684" cy="1030288"/>
        </p:xfrm>
        <a:graphic>
          <a:graphicData uri="http://schemas.openxmlformats.org/presentationml/2006/ole">
            <mc:AlternateContent xmlns:mc="http://schemas.openxmlformats.org/markup-compatibility/2006">
              <mc:Choice xmlns:v="urn:schemas-microsoft-com:vml" Requires="v">
                <p:oleObj name="Equation" r:id="rId6" imgW="2743200" imgH="558720" progId="Equation.DSMT4">
                  <p:embed/>
                </p:oleObj>
              </mc:Choice>
              <mc:Fallback>
                <p:oleObj name="Equation" r:id="rId6" imgW="2743200" imgH="558720" progId="Equation.DSMT4">
                  <p:embed/>
                  <p:pic>
                    <p:nvPicPr>
                      <p:cNvPr id="8" name="Object 7"/>
                      <p:cNvPicPr/>
                      <p:nvPr/>
                    </p:nvPicPr>
                    <p:blipFill>
                      <a:blip r:embed="rId7"/>
                      <a:stretch>
                        <a:fillRect/>
                      </a:stretch>
                    </p:blipFill>
                    <p:spPr>
                      <a:xfrm>
                        <a:off x="207674" y="3464283"/>
                        <a:ext cx="5054684" cy="10302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27565119"/>
              </p:ext>
            </p:extLst>
          </p:nvPr>
        </p:nvGraphicFramePr>
        <p:xfrm>
          <a:off x="300553" y="4675989"/>
          <a:ext cx="9923610" cy="1987348"/>
        </p:xfrm>
        <a:graphic>
          <a:graphicData uri="http://schemas.openxmlformats.org/presentationml/2006/ole">
            <mc:AlternateContent xmlns:mc="http://schemas.openxmlformats.org/markup-compatibility/2006">
              <mc:Choice xmlns:v="urn:schemas-microsoft-com:vml" Requires="v">
                <p:oleObj name="Equation" r:id="rId8" imgW="6692760" imgH="1257120" progId="Equation.DSMT4">
                  <p:embed/>
                </p:oleObj>
              </mc:Choice>
              <mc:Fallback>
                <p:oleObj name="Equation" r:id="rId8" imgW="6692760" imgH="1257120" progId="Equation.DSMT4">
                  <p:embed/>
                  <p:pic>
                    <p:nvPicPr>
                      <p:cNvPr id="8" name="Object 7"/>
                      <p:cNvPicPr/>
                      <p:nvPr/>
                    </p:nvPicPr>
                    <p:blipFill>
                      <a:blip r:embed="rId9"/>
                      <a:stretch>
                        <a:fillRect/>
                      </a:stretch>
                    </p:blipFill>
                    <p:spPr>
                      <a:xfrm>
                        <a:off x="300553" y="4675989"/>
                        <a:ext cx="9923610" cy="198734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4AE1ECC2-DB2C-2E1A-EF11-571E621CBAFA}"/>
              </a:ext>
            </a:extLst>
          </p:cNvPr>
          <p:cNvSpPr txBox="1"/>
          <p:nvPr/>
        </p:nvSpPr>
        <p:spPr>
          <a:xfrm>
            <a:off x="207674" y="173693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28598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0" y="16635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18" name="Google Shape;122;p4">
            <a:extLst>
              <a:ext uri="{FF2B5EF4-FFF2-40B4-BE49-F238E27FC236}">
                <a16:creationId xmlns:a16="http://schemas.microsoft.com/office/drawing/2014/main" id="{A9DE34FD-7805-E3E5-A086-90C801748197}"/>
              </a:ext>
            </a:extLst>
          </p:cNvPr>
          <p:cNvSpPr/>
          <p:nvPr/>
        </p:nvSpPr>
        <p:spPr>
          <a:xfrm>
            <a:off x="310946" y="608228"/>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3 </a:t>
            </a:r>
            <a:endParaRPr sz="2400" b="1">
              <a:solidFill>
                <a:srgbClr val="A8289F"/>
              </a:solidFill>
              <a:latin typeface="Times New Roman"/>
              <a:ea typeface="Times New Roman"/>
              <a:cs typeface="Times New Roman"/>
              <a:sym typeface="Times New Roman"/>
            </a:endParaRPr>
          </a:p>
        </p:txBody>
      </p:sp>
      <p:graphicFrame>
        <p:nvGraphicFramePr>
          <p:cNvPr id="19" name="Table 18"/>
          <p:cNvGraphicFramePr>
            <a:graphicFrameLocks noGrp="1"/>
          </p:cNvGraphicFramePr>
          <p:nvPr>
            <p:extLst>
              <p:ext uri="{D42A27DB-BD31-4B8C-83A1-F6EECF244321}">
                <p14:modId xmlns:p14="http://schemas.microsoft.com/office/powerpoint/2010/main" val="3753957656"/>
              </p:ext>
            </p:extLst>
          </p:nvPr>
        </p:nvGraphicFramePr>
        <p:xfrm>
          <a:off x="2204734" y="540315"/>
          <a:ext cx="7612126" cy="422593"/>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a:effectLst/>
                          <a:latin typeface="Times New Roman" panose="02020603050405020304" pitchFamily="18" charset="0"/>
                          <a:cs typeface="Times New Roman" panose="02020603050405020304" pitchFamily="18" charset="0"/>
                        </a:rPr>
                        <a:t>Thực</a:t>
                      </a:r>
                      <a:r>
                        <a:rPr lang="en-US" sz="2800" b="0" baseline="0">
                          <a:effectLst/>
                          <a:latin typeface="Times New Roman" panose="02020603050405020304" pitchFamily="18" charset="0"/>
                          <a:cs typeface="Times New Roman" panose="02020603050405020304" pitchFamily="18" charset="0"/>
                        </a:rPr>
                        <a:t> hiện phép tính: </a:t>
                      </a:r>
                      <a:r>
                        <a:rPr lang="en-US" sz="2800" b="0">
                          <a:effectLst/>
                          <a:latin typeface="Times New Roman" panose="02020603050405020304" pitchFamily="18" charset="0"/>
                          <a:cs typeface="Times New Roman" panose="02020603050405020304" pitchFamily="18" charset="0"/>
                        </a:rPr>
                        <a:t> </a:t>
                      </a:r>
                    </a:p>
                  </a:txBody>
                  <a:tcPr marL="114300" marR="114300" marT="0" marB="0">
                    <a:noFill/>
                  </a:tcPr>
                </a:tc>
                <a:extLst>
                  <a:ext uri="{0D108BD9-81ED-4DB2-BD59-A6C34878D82A}">
                    <a16:rowId xmlns:a16="http://schemas.microsoft.com/office/drawing/2014/main" val="1292842303"/>
                  </a:ext>
                </a:extLst>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67503570"/>
              </p:ext>
            </p:extLst>
          </p:nvPr>
        </p:nvGraphicFramePr>
        <p:xfrm>
          <a:off x="5708479" y="244321"/>
          <a:ext cx="3846473" cy="1115952"/>
        </p:xfrm>
        <a:graphic>
          <a:graphicData uri="http://schemas.openxmlformats.org/presentationml/2006/ole">
            <mc:AlternateContent xmlns:mc="http://schemas.openxmlformats.org/markup-compatibility/2006">
              <mc:Choice xmlns:v="urn:schemas-microsoft-com:vml" Requires="v">
                <p:oleObj name="Equation" r:id="rId3" imgW="2057400" imgH="596880" progId="Equation.DSMT4">
                  <p:embed/>
                </p:oleObj>
              </mc:Choice>
              <mc:Fallback>
                <p:oleObj name="Equation" r:id="rId3" imgW="2057400" imgH="596880" progId="Equation.DSMT4">
                  <p:embed/>
                  <p:pic>
                    <p:nvPicPr>
                      <p:cNvPr id="0" name=""/>
                      <p:cNvPicPr/>
                      <p:nvPr/>
                    </p:nvPicPr>
                    <p:blipFill>
                      <a:blip r:embed="rId4"/>
                      <a:stretch>
                        <a:fillRect/>
                      </a:stretch>
                    </p:blipFill>
                    <p:spPr>
                      <a:xfrm>
                        <a:off x="5708479" y="244321"/>
                        <a:ext cx="3846473" cy="1115952"/>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AE1ECC2-DB2C-2E1A-EF11-571E621CBAFA}"/>
              </a:ext>
            </a:extLst>
          </p:cNvPr>
          <p:cNvSpPr txBox="1"/>
          <p:nvPr/>
        </p:nvSpPr>
        <p:spPr>
          <a:xfrm>
            <a:off x="4605518" y="1269055"/>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5" name="Object 4"/>
          <p:cNvGraphicFramePr>
            <a:graphicFrameLocks noChangeAspect="1"/>
          </p:cNvGraphicFramePr>
          <p:nvPr>
            <p:extLst>
              <p:ext uri="{D42A27DB-BD31-4B8C-83A1-F6EECF244321}">
                <p14:modId xmlns:p14="http://schemas.microsoft.com/office/powerpoint/2010/main" val="1045412672"/>
              </p:ext>
            </p:extLst>
          </p:nvPr>
        </p:nvGraphicFramePr>
        <p:xfrm>
          <a:off x="1095453" y="1734229"/>
          <a:ext cx="5081060" cy="5181775"/>
        </p:xfrm>
        <a:graphic>
          <a:graphicData uri="http://schemas.openxmlformats.org/presentationml/2006/ole">
            <mc:AlternateContent xmlns:mc="http://schemas.openxmlformats.org/markup-compatibility/2006">
              <mc:Choice xmlns:v="urn:schemas-microsoft-com:vml" Requires="v">
                <p:oleObj name="Equation" r:id="rId5" imgW="2933640" imgH="3898800" progId="Equation.DSMT4">
                  <p:embed/>
                </p:oleObj>
              </mc:Choice>
              <mc:Fallback>
                <p:oleObj name="Equation" r:id="rId5" imgW="2933640" imgH="3898800" progId="Equation.DSMT4">
                  <p:embed/>
                  <p:pic>
                    <p:nvPicPr>
                      <p:cNvPr id="0" name=""/>
                      <p:cNvPicPr/>
                      <p:nvPr/>
                    </p:nvPicPr>
                    <p:blipFill>
                      <a:blip r:embed="rId6"/>
                      <a:stretch>
                        <a:fillRect/>
                      </a:stretch>
                    </p:blipFill>
                    <p:spPr>
                      <a:xfrm>
                        <a:off x="1095453" y="1734229"/>
                        <a:ext cx="5081060" cy="5181775"/>
                      </a:xfrm>
                      <a:prstGeom prst="rect">
                        <a:avLst/>
                      </a:prstGeom>
                    </p:spPr>
                  </p:pic>
                </p:oleObj>
              </mc:Fallback>
            </mc:AlternateContent>
          </a:graphicData>
        </a:graphic>
      </p:graphicFrame>
    </p:spTree>
    <p:extLst>
      <p:ext uri="{BB962C8B-B14F-4D97-AF65-F5344CB8AC3E}">
        <p14:creationId xmlns:p14="http://schemas.microsoft.com/office/powerpoint/2010/main" val="197460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16323"/>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3">
            <a:alphaModFix/>
          </a:blip>
          <a:srcRect/>
          <a:stretch/>
        </p:blipFill>
        <p:spPr>
          <a:xfrm>
            <a:off x="127976" y="-244218"/>
            <a:ext cx="782534" cy="111601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747712"/>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244923"/>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graphicFrame>
        <p:nvGraphicFramePr>
          <p:cNvPr id="18" name="Table 17"/>
          <p:cNvGraphicFramePr>
            <a:graphicFrameLocks noGrp="1"/>
          </p:cNvGraphicFramePr>
          <p:nvPr>
            <p:extLst>
              <p:ext uri="{D42A27DB-BD31-4B8C-83A1-F6EECF244321}">
                <p14:modId xmlns:p14="http://schemas.microsoft.com/office/powerpoint/2010/main" val="838044836"/>
              </p:ext>
            </p:extLst>
          </p:nvPr>
        </p:nvGraphicFramePr>
        <p:xfrm>
          <a:off x="-116945" y="1201638"/>
          <a:ext cx="12192000" cy="1855724"/>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1">
                          <a:effectLst/>
                          <a:latin typeface="Times New Roman" panose="02020603050405020304" pitchFamily="18" charset="0"/>
                          <a:cs typeface="Times New Roman" panose="02020603050405020304" pitchFamily="18" charset="0"/>
                        </a:rPr>
                        <a:t>Vận</a:t>
                      </a:r>
                      <a:r>
                        <a:rPr lang="en-US" sz="2800" b="1" baseline="0">
                          <a:effectLst/>
                          <a:latin typeface="Times New Roman" panose="02020603050405020304" pitchFamily="18" charset="0"/>
                          <a:cs typeface="Times New Roman" panose="02020603050405020304" pitchFamily="18" charset="0"/>
                        </a:rPr>
                        <a:t> dụng: </a:t>
                      </a:r>
                    </a:p>
                    <a:p>
                      <a:pPr marL="228600" algn="l">
                        <a:lnSpc>
                          <a:spcPct val="106000"/>
                        </a:lnSpc>
                        <a:spcBef>
                          <a:spcPts val="300"/>
                        </a:spcBef>
                        <a:spcAft>
                          <a:spcPts val="300"/>
                        </a:spcAft>
                      </a:pPr>
                      <a:r>
                        <a:rPr lang="en-US" sz="2800" b="0" baseline="0">
                          <a:effectLst/>
                          <a:latin typeface="Times New Roman" panose="02020603050405020304" pitchFamily="18" charset="0"/>
                          <a:cs typeface="Times New Roman" panose="02020603050405020304" pitchFamily="18" charset="0"/>
                        </a:rPr>
                        <a:t>Viết biểu thức tính tổng thời gian đi và về, chênh lệch thời gian giữa đi và về của đội đua thuyền ở tình huống trong     (trang 31). Tính giá trị của các đại lượng này khi v = 6 km/h.</a:t>
                      </a:r>
                    </a:p>
                  </a:txBody>
                  <a:tcPr marL="114300" marR="114300" marT="0" marB="0">
                    <a:noFill/>
                  </a:tcPr>
                </a:tc>
                <a:extLst>
                  <a:ext uri="{0D108BD9-81ED-4DB2-BD59-A6C34878D82A}">
                    <a16:rowId xmlns:a16="http://schemas.microsoft.com/office/drawing/2014/main" val="1292842303"/>
                  </a:ext>
                </a:extLst>
              </a:tr>
            </a:tbl>
          </a:graphicData>
        </a:graphic>
      </p:graphicFrame>
      <p:pic>
        <p:nvPicPr>
          <p:cNvPr id="5" name="Picture 4"/>
          <p:cNvPicPr>
            <a:picLocks noChangeAspect="1"/>
          </p:cNvPicPr>
          <p:nvPr/>
        </p:nvPicPr>
        <p:blipFill>
          <a:blip r:embed="rId4"/>
          <a:stretch>
            <a:fillRect/>
          </a:stretch>
        </p:blipFill>
        <p:spPr>
          <a:xfrm>
            <a:off x="5127568" y="2215217"/>
            <a:ext cx="375678" cy="375678"/>
          </a:xfrm>
          <a:prstGeom prst="rect">
            <a:avLst/>
          </a:prstGeom>
        </p:spPr>
      </p:pic>
      <p:sp>
        <p:nvSpPr>
          <p:cNvPr id="21" name="TextBox 20">
            <a:extLst>
              <a:ext uri="{FF2B5EF4-FFF2-40B4-BE49-F238E27FC236}">
                <a16:creationId xmlns:a16="http://schemas.microsoft.com/office/drawing/2014/main" id="{4AE1ECC2-DB2C-2E1A-EF11-571E621CBAFA}"/>
              </a:ext>
            </a:extLst>
          </p:cNvPr>
          <p:cNvSpPr txBox="1"/>
          <p:nvPr/>
        </p:nvSpPr>
        <p:spPr>
          <a:xfrm>
            <a:off x="4148758" y="2609318"/>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pic>
        <p:nvPicPr>
          <p:cNvPr id="6" name="Picture 5"/>
          <p:cNvPicPr>
            <a:picLocks noChangeAspect="1"/>
          </p:cNvPicPr>
          <p:nvPr/>
        </p:nvPicPr>
        <p:blipFill>
          <a:blip r:embed="rId5"/>
          <a:stretch>
            <a:fillRect/>
          </a:stretch>
        </p:blipFill>
        <p:spPr>
          <a:xfrm>
            <a:off x="1218673" y="3321131"/>
            <a:ext cx="6753546" cy="865839"/>
          </a:xfrm>
          <a:prstGeom prst="rect">
            <a:avLst/>
          </a:prstGeom>
        </p:spPr>
      </p:pic>
      <p:pic>
        <p:nvPicPr>
          <p:cNvPr id="7" name="Picture 6"/>
          <p:cNvPicPr>
            <a:picLocks noChangeAspect="1"/>
          </p:cNvPicPr>
          <p:nvPr/>
        </p:nvPicPr>
        <p:blipFill>
          <a:blip r:embed="rId6"/>
          <a:stretch>
            <a:fillRect/>
          </a:stretch>
        </p:blipFill>
        <p:spPr>
          <a:xfrm>
            <a:off x="1108614" y="4658635"/>
            <a:ext cx="7623907" cy="885825"/>
          </a:xfrm>
          <a:prstGeom prst="rect">
            <a:avLst/>
          </a:prstGeom>
        </p:spPr>
      </p:pic>
      <p:pic>
        <p:nvPicPr>
          <p:cNvPr id="9" name="Picture 8"/>
          <p:cNvPicPr>
            <a:picLocks noChangeAspect="1"/>
          </p:cNvPicPr>
          <p:nvPr/>
        </p:nvPicPr>
        <p:blipFill>
          <a:blip r:embed="rId7"/>
          <a:stretch>
            <a:fillRect/>
          </a:stretch>
        </p:blipFill>
        <p:spPr>
          <a:xfrm>
            <a:off x="1218673" y="5713067"/>
            <a:ext cx="7134228" cy="857213"/>
          </a:xfrm>
          <a:prstGeom prst="rect">
            <a:avLst/>
          </a:prstGeom>
        </p:spPr>
      </p:pic>
    </p:spTree>
    <p:extLst>
      <p:ext uri="{BB962C8B-B14F-4D97-AF65-F5344CB8AC3E}">
        <p14:creationId xmlns:p14="http://schemas.microsoft.com/office/powerpoint/2010/main" val="33785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41170"/>
            <a:ext cx="12192000" cy="1042901"/>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r>
              <a:rPr lang="vi-VN" sz="1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28</a:t>
            </a:r>
            <a:endParaRPr lang="en-US" sz="1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1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1038486" y="183167"/>
            <a:ext cx="7161087" cy="457200"/>
          </a:xfrm>
          <a:prstGeom prst="rect">
            <a:avLst/>
          </a:prstGeom>
          <a:noFill/>
          <a:ln>
            <a:noFill/>
          </a:ln>
        </p:spPr>
        <p:txBody>
          <a:bodyPr spcFirstLastPara="1" wrap="square" lIns="91425" tIns="45700" rIns="91425" bIns="45700" anchor="ctr" anchorCtr="0">
            <a:noAutofit/>
          </a:bodyPr>
          <a:lstStyle/>
          <a:p>
            <a:pPr>
              <a:buClr>
                <a:srgbClr val="0000FF"/>
              </a:buClr>
              <a:buSzPts val="2400"/>
            </a:pPr>
            <a:r>
              <a:rPr lang="vi-VN" sz="2400" b="1" dirty="0">
                <a:solidFill>
                  <a:srgbClr val="0000FF"/>
                </a:solidFill>
                <a:latin typeface="Times New Roman"/>
                <a:ea typeface="Times New Roman"/>
                <a:cs typeface="Times New Roman"/>
                <a:sym typeface="Times New Roman"/>
              </a:rPr>
              <a:t>LUYỆN TẬP</a:t>
            </a:r>
            <a:br>
              <a:rPr lang="vi-VN" sz="2400" b="1" dirty="0">
                <a:solidFill>
                  <a:srgbClr val="0000FF"/>
                </a:solidFill>
                <a:latin typeface="Times New Roman"/>
                <a:ea typeface="Times New Roman"/>
                <a:cs typeface="Times New Roman"/>
                <a:sym typeface="Times New Roman"/>
              </a:rPr>
            </a:br>
            <a:r>
              <a:rPr lang="vi-VN"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Bài</a:t>
            </a:r>
            <a:r>
              <a:rPr lang="en-US" sz="2400" b="1" dirty="0">
                <a:solidFill>
                  <a:srgbClr val="0000FF"/>
                </a:solidFill>
                <a:latin typeface="Times New Roman"/>
                <a:ea typeface="Times New Roman"/>
                <a:cs typeface="Times New Roman"/>
                <a:sym typeface="Times New Roman"/>
              </a:rPr>
              <a:t> 6: PHÉP CỘNG, TRỪ PHÂN THỨC</a:t>
            </a:r>
            <a:endParaRPr sz="2400" b="1" dirty="0">
              <a:solidFill>
                <a:srgbClr val="0000FF"/>
              </a:solidFill>
              <a:latin typeface="Times New Roman"/>
              <a:ea typeface="Times New Roman"/>
              <a:cs typeface="Times New Roman"/>
              <a:sym typeface="Times New Roman"/>
            </a:endParaRPr>
          </a:p>
        </p:txBody>
      </p:sp>
      <p:pic>
        <p:nvPicPr>
          <p:cNvPr id="5" name="Picture 4"/>
          <p:cNvPicPr>
            <a:picLocks noChangeAspect="1"/>
          </p:cNvPicPr>
          <p:nvPr/>
        </p:nvPicPr>
        <p:blipFill>
          <a:blip r:embed="rId5"/>
          <a:stretch>
            <a:fillRect/>
          </a:stretch>
        </p:blipFill>
        <p:spPr>
          <a:xfrm>
            <a:off x="1038486" y="905522"/>
            <a:ext cx="8272557" cy="4907449"/>
          </a:xfrm>
          <a:prstGeom prst="rect">
            <a:avLst/>
          </a:prstGeom>
        </p:spPr>
      </p:pic>
    </p:spTree>
    <p:extLst>
      <p:ext uri="{BB962C8B-B14F-4D97-AF65-F5344CB8AC3E}">
        <p14:creationId xmlns:p14="http://schemas.microsoft.com/office/powerpoint/2010/main" val="84400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71219725"/>
              </p:ext>
            </p:extLst>
          </p:nvPr>
        </p:nvGraphicFramePr>
        <p:xfrm>
          <a:off x="737836" y="2499219"/>
          <a:ext cx="6221187" cy="1048515"/>
        </p:xfrm>
        <a:graphic>
          <a:graphicData uri="http://schemas.openxmlformats.org/presentationml/2006/ole">
            <mc:AlternateContent xmlns:mc="http://schemas.openxmlformats.org/markup-compatibility/2006">
              <mc:Choice xmlns:v="urn:schemas-microsoft-com:vml" Requires="v">
                <p:oleObj name="Equation" r:id="rId2" imgW="3289300" imgH="558800" progId="Equation.DSMT4">
                  <p:embed/>
                </p:oleObj>
              </mc:Choice>
              <mc:Fallback>
                <p:oleObj name="Equation" r:id="rId2" imgW="3289300" imgH="558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36" y="2499219"/>
                        <a:ext cx="6221187" cy="104851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24205956"/>
              </p:ext>
            </p:extLst>
          </p:nvPr>
        </p:nvGraphicFramePr>
        <p:xfrm>
          <a:off x="729349" y="3563710"/>
          <a:ext cx="7294789" cy="1038309"/>
        </p:xfrm>
        <a:graphic>
          <a:graphicData uri="http://schemas.openxmlformats.org/presentationml/2006/ole">
            <mc:AlternateContent xmlns:mc="http://schemas.openxmlformats.org/markup-compatibility/2006">
              <mc:Choice xmlns:v="urn:schemas-microsoft-com:vml" Requires="v">
                <p:oleObj name="Equation" r:id="rId4" imgW="3873500" imgH="558800" progId="Equation.DSMT4">
                  <p:embed/>
                </p:oleObj>
              </mc:Choice>
              <mc:Fallback>
                <p:oleObj name="Equation" r:id="rId4" imgW="3873500" imgH="558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49" y="3563710"/>
                        <a:ext cx="7294789" cy="103830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69542114"/>
              </p:ext>
            </p:extLst>
          </p:nvPr>
        </p:nvGraphicFramePr>
        <p:xfrm>
          <a:off x="737836" y="4932312"/>
          <a:ext cx="6724322" cy="1925688"/>
        </p:xfrm>
        <a:graphic>
          <a:graphicData uri="http://schemas.openxmlformats.org/presentationml/2006/ole">
            <mc:AlternateContent xmlns:mc="http://schemas.openxmlformats.org/markup-compatibility/2006">
              <mc:Choice xmlns:v="urn:schemas-microsoft-com:vml" Requires="v">
                <p:oleObj name="Equation" r:id="rId6" imgW="3835080" imgH="1180800" progId="Equation.DSMT4">
                  <p:embed/>
                </p:oleObj>
              </mc:Choice>
              <mc:Fallback>
                <p:oleObj name="Equation" r:id="rId6" imgW="3835080" imgH="1180800" progId="Equation.DSMT4">
                  <p:embed/>
                  <p:pic>
                    <p:nvPicPr>
                      <p:cNvPr id="0" name="Object 1"/>
                      <p:cNvPicPr>
                        <a:picLocks noChangeAspect="1" noChangeArrowheads="1"/>
                      </p:cNvPicPr>
                      <p:nvPr/>
                    </p:nvPicPr>
                    <p:blipFill>
                      <a:blip r:embed="rId7"/>
                      <a:srcRect/>
                      <a:stretch>
                        <a:fillRect/>
                      </a:stretch>
                    </p:blipFill>
                    <p:spPr bwMode="auto">
                      <a:xfrm>
                        <a:off x="737836" y="4932312"/>
                        <a:ext cx="6724322" cy="1925688"/>
                      </a:xfrm>
                      <a:prstGeom prst="rect">
                        <a:avLst/>
                      </a:prstGeom>
                      <a:noFill/>
                    </p:spPr>
                  </p:pic>
                </p:oleObj>
              </mc:Fallback>
            </mc:AlternateContent>
          </a:graphicData>
        </a:graphic>
      </p:graphicFrame>
      <p:sp>
        <p:nvSpPr>
          <p:cNvPr id="7" name="Rectangle 4"/>
          <p:cNvSpPr>
            <a:spLocks noChangeArrowheads="1"/>
          </p:cNvSpPr>
          <p:nvPr/>
        </p:nvSpPr>
        <p:spPr bwMode="auto">
          <a:xfrm>
            <a:off x="184731" y="199042"/>
            <a:ext cx="8384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1: </a:t>
            </a:r>
            <a:r>
              <a:rPr kumimoji="0" lang="nl-NL" altLang="en-US" sz="2800" b="0"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phép cộng, phép trừ các phân thức sau: </a:t>
            </a:r>
            <a:endParaRPr kumimoji="0" lang="nl-NL" altLang="en-US" sz="28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67853472"/>
              </p:ext>
            </p:extLst>
          </p:nvPr>
        </p:nvGraphicFramePr>
        <p:xfrm>
          <a:off x="1235074" y="650875"/>
          <a:ext cx="8491393" cy="927100"/>
        </p:xfrm>
        <a:graphic>
          <a:graphicData uri="http://schemas.openxmlformats.org/presentationml/2006/ole">
            <mc:AlternateContent xmlns:mc="http://schemas.openxmlformats.org/markup-compatibility/2006">
              <mc:Choice xmlns:v="urn:schemas-microsoft-com:vml" Requires="v">
                <p:oleObj name="Equation" r:id="rId8" imgW="5117760" imgH="558720" progId="Equation.DSMT4">
                  <p:embed/>
                </p:oleObj>
              </mc:Choice>
              <mc:Fallback>
                <p:oleObj name="Equation" r:id="rId8" imgW="5117760" imgH="558720" progId="Equation.DSMT4">
                  <p:embed/>
                  <p:pic>
                    <p:nvPicPr>
                      <p:cNvPr id="0" name=""/>
                      <p:cNvPicPr/>
                      <p:nvPr/>
                    </p:nvPicPr>
                    <p:blipFill>
                      <a:blip r:embed="rId9"/>
                      <a:stretch>
                        <a:fillRect/>
                      </a:stretch>
                    </p:blipFill>
                    <p:spPr>
                      <a:xfrm>
                        <a:off x="1235074" y="650875"/>
                        <a:ext cx="8491393" cy="9271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AE1ECC2-DB2C-2E1A-EF11-571E621CBAFA}"/>
              </a:ext>
            </a:extLst>
          </p:cNvPr>
          <p:cNvSpPr txBox="1"/>
          <p:nvPr/>
        </p:nvSpPr>
        <p:spPr>
          <a:xfrm>
            <a:off x="4099997" y="1728949"/>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28822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84731" y="24140"/>
            <a:ext cx="8384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2: </a:t>
            </a:r>
            <a:r>
              <a:rPr kumimoji="0" lang="nl-NL" altLang="en-US" sz="2800" b="0"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phép cộng, phép trừ các phân thức sau: </a:t>
            </a:r>
            <a:endParaRPr kumimoji="0" lang="nl-NL" altLang="en-US" sz="28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AE1ECC2-DB2C-2E1A-EF11-571E621CBAFA}"/>
              </a:ext>
            </a:extLst>
          </p:cNvPr>
          <p:cNvSpPr txBox="1"/>
          <p:nvPr/>
        </p:nvSpPr>
        <p:spPr>
          <a:xfrm>
            <a:off x="4438112" y="1489817"/>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3" name="Object 2"/>
          <p:cNvGraphicFramePr>
            <a:graphicFrameLocks noChangeAspect="1"/>
          </p:cNvGraphicFramePr>
          <p:nvPr>
            <p:extLst>
              <p:ext uri="{D42A27DB-BD31-4B8C-83A1-F6EECF244321}">
                <p14:modId xmlns:p14="http://schemas.microsoft.com/office/powerpoint/2010/main" val="634701444"/>
              </p:ext>
            </p:extLst>
          </p:nvPr>
        </p:nvGraphicFramePr>
        <p:xfrm>
          <a:off x="131026" y="2144549"/>
          <a:ext cx="3357562" cy="3311525"/>
        </p:xfrm>
        <a:graphic>
          <a:graphicData uri="http://schemas.openxmlformats.org/presentationml/2006/ole">
            <mc:AlternateContent xmlns:mc="http://schemas.openxmlformats.org/markup-compatibility/2006">
              <mc:Choice xmlns:v="urn:schemas-microsoft-com:vml" Requires="v">
                <p:oleObj name="Equation" r:id="rId2" imgW="2692080" imgH="2527200" progId="Equation.DSMT4">
                  <p:embed/>
                </p:oleObj>
              </mc:Choice>
              <mc:Fallback>
                <p:oleObj name="Equation" r:id="rId2" imgW="2692080" imgH="2527200" progId="Equation.DSMT4">
                  <p:embed/>
                  <p:pic>
                    <p:nvPicPr>
                      <p:cNvPr id="0" name="Object 3"/>
                      <p:cNvPicPr>
                        <a:picLocks noChangeAspect="1" noChangeArrowheads="1"/>
                      </p:cNvPicPr>
                      <p:nvPr/>
                    </p:nvPicPr>
                    <p:blipFill>
                      <a:blip r:embed="rId3"/>
                      <a:srcRect/>
                      <a:stretch>
                        <a:fillRect/>
                      </a:stretch>
                    </p:blipFill>
                    <p:spPr bwMode="auto">
                      <a:xfrm>
                        <a:off x="131026" y="2144549"/>
                        <a:ext cx="3357562" cy="331152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75081728"/>
              </p:ext>
            </p:extLst>
          </p:nvPr>
        </p:nvGraphicFramePr>
        <p:xfrm>
          <a:off x="3961719" y="2127738"/>
          <a:ext cx="3141209" cy="4321175"/>
        </p:xfrm>
        <a:graphic>
          <a:graphicData uri="http://schemas.openxmlformats.org/presentationml/2006/ole">
            <mc:AlternateContent xmlns:mc="http://schemas.openxmlformats.org/markup-compatibility/2006">
              <mc:Choice xmlns:v="urn:schemas-microsoft-com:vml" Requires="v">
                <p:oleObj name="Equation" r:id="rId4" imgW="1866600" imgH="3187440" progId="Equation.DSMT4">
                  <p:embed/>
                </p:oleObj>
              </mc:Choice>
              <mc:Fallback>
                <p:oleObj name="Equation" r:id="rId4" imgW="1866600" imgH="3187440" progId="Equation.DSMT4">
                  <p:embed/>
                  <p:pic>
                    <p:nvPicPr>
                      <p:cNvPr id="0" name="Object 2"/>
                      <p:cNvPicPr>
                        <a:picLocks noChangeAspect="1" noChangeArrowheads="1"/>
                      </p:cNvPicPr>
                      <p:nvPr/>
                    </p:nvPicPr>
                    <p:blipFill>
                      <a:blip r:embed="rId5"/>
                      <a:srcRect/>
                      <a:stretch>
                        <a:fillRect/>
                      </a:stretch>
                    </p:blipFill>
                    <p:spPr bwMode="auto">
                      <a:xfrm>
                        <a:off x="3961719" y="2127738"/>
                        <a:ext cx="3141209" cy="4321175"/>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39358058"/>
              </p:ext>
            </p:extLst>
          </p:nvPr>
        </p:nvGraphicFramePr>
        <p:xfrm>
          <a:off x="8035018" y="2144549"/>
          <a:ext cx="3829050" cy="3573463"/>
        </p:xfrm>
        <a:graphic>
          <a:graphicData uri="http://schemas.openxmlformats.org/presentationml/2006/ole">
            <mc:AlternateContent xmlns:mc="http://schemas.openxmlformats.org/markup-compatibility/2006">
              <mc:Choice xmlns:v="urn:schemas-microsoft-com:vml" Requires="v">
                <p:oleObj name="Equation" r:id="rId6" imgW="2806560" imgH="2527200" progId="Equation.DSMT4">
                  <p:embed/>
                </p:oleObj>
              </mc:Choice>
              <mc:Fallback>
                <p:oleObj name="Equation" r:id="rId6" imgW="2806560" imgH="2527200" progId="Equation.DSMT4">
                  <p:embed/>
                  <p:pic>
                    <p:nvPicPr>
                      <p:cNvPr id="0" name="Object 1"/>
                      <p:cNvPicPr>
                        <a:picLocks noChangeAspect="1" noChangeArrowheads="1"/>
                      </p:cNvPicPr>
                      <p:nvPr/>
                    </p:nvPicPr>
                    <p:blipFill>
                      <a:blip r:embed="rId7"/>
                      <a:srcRect/>
                      <a:stretch>
                        <a:fillRect/>
                      </a:stretch>
                    </p:blipFill>
                    <p:spPr bwMode="auto">
                      <a:xfrm>
                        <a:off x="8035018" y="2144549"/>
                        <a:ext cx="3829050" cy="3573463"/>
                      </a:xfrm>
                      <a:prstGeom prst="rect">
                        <a:avLst/>
                      </a:prstGeom>
                      <a:noFill/>
                    </p:spPr>
                  </p:pic>
                </p:oleObj>
              </mc:Fallback>
            </mc:AlternateContent>
          </a:graphicData>
        </a:graphic>
      </p:graphicFrame>
      <p:sp>
        <p:nvSpPr>
          <p:cNvPr id="15" name="Rectangle 5"/>
          <p:cNvSpPr>
            <a:spLocks noChangeArrowheads="1"/>
          </p:cNvSpPr>
          <p:nvPr/>
        </p:nvSpPr>
        <p:spPr bwMode="auto">
          <a:xfrm>
            <a:off x="604158" y="2460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604158" y="478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439591189"/>
              </p:ext>
            </p:extLst>
          </p:nvPr>
        </p:nvGraphicFramePr>
        <p:xfrm>
          <a:off x="604157" y="629116"/>
          <a:ext cx="1802577" cy="770033"/>
        </p:xfrm>
        <a:graphic>
          <a:graphicData uri="http://schemas.openxmlformats.org/presentationml/2006/ole">
            <mc:AlternateContent xmlns:mc="http://schemas.openxmlformats.org/markup-compatibility/2006">
              <mc:Choice xmlns:v="urn:schemas-microsoft-com:vml" Requires="v">
                <p:oleObj name="Equation" r:id="rId8" imgW="1307880" imgH="558720" progId="Equation.DSMT4">
                  <p:embed/>
                </p:oleObj>
              </mc:Choice>
              <mc:Fallback>
                <p:oleObj name="Equation" r:id="rId8" imgW="1307880" imgH="558720" progId="Equation.DSMT4">
                  <p:embed/>
                  <p:pic>
                    <p:nvPicPr>
                      <p:cNvPr id="0" name=""/>
                      <p:cNvPicPr/>
                      <p:nvPr/>
                    </p:nvPicPr>
                    <p:blipFill>
                      <a:blip r:embed="rId9"/>
                      <a:stretch>
                        <a:fillRect/>
                      </a:stretch>
                    </p:blipFill>
                    <p:spPr>
                      <a:xfrm>
                        <a:off x="604157" y="629116"/>
                        <a:ext cx="1802577" cy="77003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58511926"/>
              </p:ext>
            </p:extLst>
          </p:nvPr>
        </p:nvGraphicFramePr>
        <p:xfrm>
          <a:off x="2947595" y="593724"/>
          <a:ext cx="2116305" cy="896093"/>
        </p:xfrm>
        <a:graphic>
          <a:graphicData uri="http://schemas.openxmlformats.org/presentationml/2006/ole">
            <mc:AlternateContent xmlns:mc="http://schemas.openxmlformats.org/markup-compatibility/2006">
              <mc:Choice xmlns:v="urn:schemas-microsoft-com:vml" Requires="v">
                <p:oleObj name="Equation" r:id="rId10" imgW="1409400" imgH="596880" progId="Equation.DSMT4">
                  <p:embed/>
                </p:oleObj>
              </mc:Choice>
              <mc:Fallback>
                <p:oleObj name="Equation" r:id="rId10" imgW="1409400" imgH="596880" progId="Equation.DSMT4">
                  <p:embed/>
                  <p:pic>
                    <p:nvPicPr>
                      <p:cNvPr id="0" name=""/>
                      <p:cNvPicPr/>
                      <p:nvPr/>
                    </p:nvPicPr>
                    <p:blipFill>
                      <a:blip r:embed="rId11"/>
                      <a:stretch>
                        <a:fillRect/>
                      </a:stretch>
                    </p:blipFill>
                    <p:spPr>
                      <a:xfrm>
                        <a:off x="2947595" y="593724"/>
                        <a:ext cx="2116305" cy="896093"/>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83814137"/>
              </p:ext>
            </p:extLst>
          </p:nvPr>
        </p:nvGraphicFramePr>
        <p:xfrm>
          <a:off x="5567306" y="624304"/>
          <a:ext cx="2221423" cy="842609"/>
        </p:xfrm>
        <a:graphic>
          <a:graphicData uri="http://schemas.openxmlformats.org/presentationml/2006/ole">
            <mc:AlternateContent xmlns:mc="http://schemas.openxmlformats.org/markup-compatibility/2006">
              <mc:Choice xmlns:v="urn:schemas-microsoft-com:vml" Requires="v">
                <p:oleObj name="Equation" r:id="rId12" imgW="1473120" imgH="558720" progId="Equation.DSMT4">
                  <p:embed/>
                </p:oleObj>
              </mc:Choice>
              <mc:Fallback>
                <p:oleObj name="Equation" r:id="rId12" imgW="1473120" imgH="558720" progId="Equation.DSMT4">
                  <p:embed/>
                  <p:pic>
                    <p:nvPicPr>
                      <p:cNvPr id="0" name=""/>
                      <p:cNvPicPr/>
                      <p:nvPr/>
                    </p:nvPicPr>
                    <p:blipFill>
                      <a:blip r:embed="rId13"/>
                      <a:stretch>
                        <a:fillRect/>
                      </a:stretch>
                    </p:blipFill>
                    <p:spPr>
                      <a:xfrm>
                        <a:off x="5567306" y="624304"/>
                        <a:ext cx="2221423" cy="842609"/>
                      </a:xfrm>
                      <a:prstGeom prst="rect">
                        <a:avLst/>
                      </a:prstGeom>
                    </p:spPr>
                  </p:pic>
                </p:oleObj>
              </mc:Fallback>
            </mc:AlternateContent>
          </a:graphicData>
        </a:graphic>
      </p:graphicFrame>
    </p:spTree>
    <p:extLst>
      <p:ext uri="{BB962C8B-B14F-4D97-AF65-F5344CB8AC3E}">
        <p14:creationId xmlns:p14="http://schemas.microsoft.com/office/powerpoint/2010/main" val="32707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84731" y="24140"/>
            <a:ext cx="53976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3: </a:t>
            </a:r>
            <a:r>
              <a:rPr kumimoji="0" lang="nl-NL" altLang="en-US" sz="2800" b="0"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a:t>
            </a:r>
            <a:r>
              <a:rPr kumimoji="0" lang="nl-NL" altLang="en-US" sz="2800" b="0" i="0" u="none" strike="noStrike" cap="none" normalizeH="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phép tính </a:t>
            </a:r>
            <a:r>
              <a:rPr kumimoji="0" lang="nl-NL" altLang="en-US" sz="2800" b="0"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 </a:t>
            </a:r>
            <a:endParaRPr kumimoji="0" lang="nl-NL" altLang="en-US" sz="28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AE1ECC2-DB2C-2E1A-EF11-571E621CBAFA}"/>
              </a:ext>
            </a:extLst>
          </p:cNvPr>
          <p:cNvSpPr txBox="1"/>
          <p:nvPr/>
        </p:nvSpPr>
        <p:spPr>
          <a:xfrm>
            <a:off x="4438112" y="1489817"/>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5" name="Rectangle 5"/>
          <p:cNvSpPr>
            <a:spLocks noChangeArrowheads="1"/>
          </p:cNvSpPr>
          <p:nvPr/>
        </p:nvSpPr>
        <p:spPr bwMode="auto">
          <a:xfrm>
            <a:off x="604158" y="2460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604158" y="478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4281079"/>
              </p:ext>
            </p:extLst>
          </p:nvPr>
        </p:nvGraphicFramePr>
        <p:xfrm>
          <a:off x="483543" y="2379436"/>
          <a:ext cx="4208333" cy="4251552"/>
        </p:xfrm>
        <a:graphic>
          <a:graphicData uri="http://schemas.openxmlformats.org/presentationml/2006/ole">
            <mc:AlternateContent xmlns:mc="http://schemas.openxmlformats.org/markup-compatibility/2006">
              <mc:Choice xmlns:v="urn:schemas-microsoft-com:vml" Requires="v">
                <p:oleObj name="Equation" r:id="rId2" imgW="2057400" imgH="2400120" progId="Equation.DSMT4">
                  <p:embed/>
                </p:oleObj>
              </mc:Choice>
              <mc:Fallback>
                <p:oleObj name="Equation" r:id="rId2" imgW="2057400" imgH="2400120" progId="Equation.DSMT4">
                  <p:embed/>
                  <p:pic>
                    <p:nvPicPr>
                      <p:cNvPr id="0" name="Object 2"/>
                      <p:cNvPicPr>
                        <a:picLocks noChangeAspect="1" noChangeArrowheads="1"/>
                      </p:cNvPicPr>
                      <p:nvPr/>
                    </p:nvPicPr>
                    <p:blipFill>
                      <a:blip r:embed="rId3"/>
                      <a:srcRect/>
                      <a:stretch>
                        <a:fillRect/>
                      </a:stretch>
                    </p:blipFill>
                    <p:spPr bwMode="auto">
                      <a:xfrm>
                        <a:off x="483543" y="2379436"/>
                        <a:ext cx="4208333" cy="425155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44201683"/>
              </p:ext>
            </p:extLst>
          </p:nvPr>
        </p:nvGraphicFramePr>
        <p:xfrm>
          <a:off x="6700158" y="2204710"/>
          <a:ext cx="4438323" cy="3401332"/>
        </p:xfrm>
        <a:graphic>
          <a:graphicData uri="http://schemas.openxmlformats.org/presentationml/2006/ole">
            <mc:AlternateContent xmlns:mc="http://schemas.openxmlformats.org/markup-compatibility/2006">
              <mc:Choice xmlns:v="urn:schemas-microsoft-com:vml" Requires="v">
                <p:oleObj name="Equation" r:id="rId4" imgW="2247840" imgH="1917360" progId="Equation.DSMT4">
                  <p:embed/>
                </p:oleObj>
              </mc:Choice>
              <mc:Fallback>
                <p:oleObj name="Equation" r:id="rId4" imgW="2247840" imgH="1917360" progId="Equation.DSMT4">
                  <p:embed/>
                  <p:pic>
                    <p:nvPicPr>
                      <p:cNvPr id="0" name="Object 1"/>
                      <p:cNvPicPr>
                        <a:picLocks noChangeAspect="1" noChangeArrowheads="1"/>
                      </p:cNvPicPr>
                      <p:nvPr/>
                    </p:nvPicPr>
                    <p:blipFill>
                      <a:blip r:embed="rId5"/>
                      <a:srcRect/>
                      <a:stretch>
                        <a:fillRect/>
                      </a:stretch>
                    </p:blipFill>
                    <p:spPr bwMode="auto">
                      <a:xfrm>
                        <a:off x="6700158" y="2204710"/>
                        <a:ext cx="4438323" cy="3401332"/>
                      </a:xfrm>
                      <a:prstGeom prst="rect">
                        <a:avLst/>
                      </a:prstGeom>
                      <a:noFill/>
                    </p:spPr>
                  </p:pic>
                </p:oleObj>
              </mc:Fallback>
            </mc:AlternateContent>
          </a:graphicData>
        </a:graphic>
      </p:graphicFrame>
      <p:sp>
        <p:nvSpPr>
          <p:cNvPr id="6" name="Rectangle 4"/>
          <p:cNvSpPr>
            <a:spLocks noChangeArrowheads="1"/>
          </p:cNvSpPr>
          <p:nvPr/>
        </p:nvSpPr>
        <p:spPr bwMode="auto">
          <a:xfrm>
            <a:off x="604158" y="4003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473938239"/>
              </p:ext>
            </p:extLst>
          </p:nvPr>
        </p:nvGraphicFramePr>
        <p:xfrm>
          <a:off x="483543" y="491383"/>
          <a:ext cx="3252489" cy="883392"/>
        </p:xfrm>
        <a:graphic>
          <a:graphicData uri="http://schemas.openxmlformats.org/presentationml/2006/ole">
            <mc:AlternateContent xmlns:mc="http://schemas.openxmlformats.org/markup-compatibility/2006">
              <mc:Choice xmlns:v="urn:schemas-microsoft-com:vml" Requires="v">
                <p:oleObj name="Equation" r:id="rId6" imgW="2057400" imgH="558720" progId="Equation.DSMT4">
                  <p:embed/>
                </p:oleObj>
              </mc:Choice>
              <mc:Fallback>
                <p:oleObj name="Equation" r:id="rId6" imgW="2057400" imgH="558720" progId="Equation.DSMT4">
                  <p:embed/>
                  <p:pic>
                    <p:nvPicPr>
                      <p:cNvPr id="0" name=""/>
                      <p:cNvPicPr/>
                      <p:nvPr/>
                    </p:nvPicPr>
                    <p:blipFill>
                      <a:blip r:embed="rId7"/>
                      <a:stretch>
                        <a:fillRect/>
                      </a:stretch>
                    </p:blipFill>
                    <p:spPr>
                      <a:xfrm>
                        <a:off x="483543" y="491383"/>
                        <a:ext cx="3252489" cy="88339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10596893"/>
              </p:ext>
            </p:extLst>
          </p:nvPr>
        </p:nvGraphicFramePr>
        <p:xfrm>
          <a:off x="5582362" y="403967"/>
          <a:ext cx="2688771" cy="1170113"/>
        </p:xfrm>
        <a:graphic>
          <a:graphicData uri="http://schemas.openxmlformats.org/presentationml/2006/ole">
            <mc:AlternateContent xmlns:mc="http://schemas.openxmlformats.org/markup-compatibility/2006">
              <mc:Choice xmlns:v="urn:schemas-microsoft-com:vml" Requires="v">
                <p:oleObj name="Equation" r:id="rId8" imgW="1371600" imgH="596880" progId="Equation.DSMT4">
                  <p:embed/>
                </p:oleObj>
              </mc:Choice>
              <mc:Fallback>
                <p:oleObj name="Equation" r:id="rId8" imgW="1371600" imgH="596880" progId="Equation.DSMT4">
                  <p:embed/>
                  <p:pic>
                    <p:nvPicPr>
                      <p:cNvPr id="0" name=""/>
                      <p:cNvPicPr/>
                      <p:nvPr/>
                    </p:nvPicPr>
                    <p:blipFill>
                      <a:blip r:embed="rId9"/>
                      <a:stretch>
                        <a:fillRect/>
                      </a:stretch>
                    </p:blipFill>
                    <p:spPr>
                      <a:xfrm>
                        <a:off x="5582362" y="403967"/>
                        <a:ext cx="2688771" cy="1170113"/>
                      </a:xfrm>
                      <a:prstGeom prst="rect">
                        <a:avLst/>
                      </a:prstGeom>
                    </p:spPr>
                  </p:pic>
                </p:oleObj>
              </mc:Fallback>
            </mc:AlternateContent>
          </a:graphicData>
        </a:graphic>
      </p:graphicFrame>
    </p:spTree>
    <p:extLst>
      <p:ext uri="{BB962C8B-B14F-4D97-AF65-F5344CB8AC3E}">
        <p14:creationId xmlns:p14="http://schemas.microsoft.com/office/powerpoint/2010/main" val="263367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24927085"/>
              </p:ext>
            </p:extLst>
          </p:nvPr>
        </p:nvGraphicFramePr>
        <p:xfrm>
          <a:off x="5530808" y="3256704"/>
          <a:ext cx="1024624" cy="803936"/>
        </p:xfrm>
        <a:graphic>
          <a:graphicData uri="http://schemas.openxmlformats.org/presentationml/2006/ole">
            <mc:AlternateContent xmlns:mc="http://schemas.openxmlformats.org/markup-compatibility/2006">
              <mc:Choice xmlns:v="urn:schemas-microsoft-com:vml" Requires="v">
                <p:oleObj name="Equation" r:id="rId2" imgW="710891" imgH="558558" progId="Equation.DSMT4">
                  <p:embed/>
                </p:oleObj>
              </mc:Choice>
              <mc:Fallback>
                <p:oleObj name="Equation" r:id="rId2" imgW="710891" imgH="558558"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808" y="3256704"/>
                        <a:ext cx="1024624" cy="80393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27393656"/>
              </p:ext>
            </p:extLst>
          </p:nvPr>
        </p:nvGraphicFramePr>
        <p:xfrm>
          <a:off x="4949513" y="4251295"/>
          <a:ext cx="991287" cy="823531"/>
        </p:xfrm>
        <a:graphic>
          <a:graphicData uri="http://schemas.openxmlformats.org/presentationml/2006/ole">
            <mc:AlternateContent xmlns:mc="http://schemas.openxmlformats.org/markup-compatibility/2006">
              <mc:Choice xmlns:v="urn:schemas-microsoft-com:vml" Requires="v">
                <p:oleObj name="Equation" r:id="rId4" imgW="711200" imgH="596900" progId="Equation.DSMT4">
                  <p:embed/>
                </p:oleObj>
              </mc:Choice>
              <mc:Fallback>
                <p:oleObj name="Equation" r:id="rId4" imgW="711200" imgH="5969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513" y="4251295"/>
                        <a:ext cx="991287" cy="82353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8074990"/>
              </p:ext>
            </p:extLst>
          </p:nvPr>
        </p:nvGraphicFramePr>
        <p:xfrm>
          <a:off x="3145915" y="5878200"/>
          <a:ext cx="3075271" cy="867384"/>
        </p:xfrm>
        <a:graphic>
          <a:graphicData uri="http://schemas.openxmlformats.org/presentationml/2006/ole">
            <mc:AlternateContent xmlns:mc="http://schemas.openxmlformats.org/markup-compatibility/2006">
              <mc:Choice xmlns:v="urn:schemas-microsoft-com:vml" Requires="v">
                <p:oleObj name="Equation" r:id="rId6" imgW="2095200" imgH="596880" progId="Equation.DSMT4">
                  <p:embed/>
                </p:oleObj>
              </mc:Choice>
              <mc:Fallback>
                <p:oleObj name="Equation" r:id="rId6" imgW="2095200" imgH="596880" progId="Equation.DSMT4">
                  <p:embed/>
                  <p:pic>
                    <p:nvPicPr>
                      <p:cNvPr id="0" name="Object 1"/>
                      <p:cNvPicPr>
                        <a:picLocks noChangeAspect="1" noChangeArrowheads="1"/>
                      </p:cNvPicPr>
                      <p:nvPr/>
                    </p:nvPicPr>
                    <p:blipFill>
                      <a:blip r:embed="rId7"/>
                      <a:srcRect/>
                      <a:stretch>
                        <a:fillRect/>
                      </a:stretch>
                    </p:blipFill>
                    <p:spPr bwMode="auto">
                      <a:xfrm>
                        <a:off x="3145915" y="5878200"/>
                        <a:ext cx="3075271" cy="867384"/>
                      </a:xfrm>
                      <a:prstGeom prst="rect">
                        <a:avLst/>
                      </a:prstGeom>
                      <a:noFill/>
                    </p:spPr>
                  </p:pic>
                </p:oleObj>
              </mc:Fallback>
            </mc:AlternateContent>
          </a:graphicData>
        </a:graphic>
      </p:graphicFrame>
      <p:sp>
        <p:nvSpPr>
          <p:cNvPr id="8" name="Rectangle 4"/>
          <p:cNvSpPr>
            <a:spLocks noChangeArrowheads="1"/>
          </p:cNvSpPr>
          <p:nvPr/>
        </p:nvSpPr>
        <p:spPr bwMode="auto">
          <a:xfrm>
            <a:off x="1045028" y="3339919"/>
            <a:ext cx="4445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của xe khách đi là: </a:t>
            </a:r>
            <a:endParaRPr kumimoji="0" lang="nl-NL"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5"/>
          <p:cNvSpPr>
            <a:spLocks noChangeArrowheads="1"/>
          </p:cNvSpPr>
          <p:nvPr/>
        </p:nvSpPr>
        <p:spPr bwMode="auto">
          <a:xfrm>
            <a:off x="1045028" y="4282894"/>
            <a:ext cx="39469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của xe tải đi là: </a:t>
            </a:r>
            <a:endParaRPr kumimoji="0" lang="nl-NL"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045028" y="5254444"/>
            <a:ext cx="80618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xe khách đến thành phố B sớm hơn xe tải là:</a:t>
            </a:r>
            <a:endParaRPr kumimoji="0" lang="nl-NL"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6221186" y="5516054"/>
            <a:ext cx="7841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
        <p:nvSpPr>
          <p:cNvPr id="14" name="Rectangle 6"/>
          <p:cNvSpPr>
            <a:spLocks noChangeArrowheads="1"/>
          </p:cNvSpPr>
          <p:nvPr/>
        </p:nvSpPr>
        <p:spPr bwMode="auto">
          <a:xfrm>
            <a:off x="746157" y="535971"/>
            <a:ext cx="1084640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2800" b="1" dirty="0">
                <a:solidFill>
                  <a:srgbClr val="0070C0"/>
                </a:solidFill>
                <a:latin typeface="Times New Roman" panose="02020603050405020304" pitchFamily="18" charset="0"/>
                <a:cs typeface="Times New Roman" panose="02020603050405020304" pitchFamily="18" charset="0"/>
              </a:rPr>
              <a:t>Bài 4. </a:t>
            </a:r>
            <a:r>
              <a:rPr lang="nl-NL" altLang="en-US" sz="2800" dirty="0">
                <a:solidFill>
                  <a:schemeClr val="tx1"/>
                </a:solidFill>
                <a:latin typeface="Times New Roman" panose="02020603050405020304" pitchFamily="18" charset="0"/>
                <a:cs typeface="Times New Roman" panose="02020603050405020304" pitchFamily="18" charset="0"/>
              </a:rPr>
              <a:t>Cùng đi từ thành phố A đến thành phố B cách nhau 450 km, xe khách chạy với tốc độ </a:t>
            </a:r>
            <a:r>
              <a:rPr lang="vi-VN" altLang="en-US" sz="2800" dirty="0">
                <a:solidFill>
                  <a:schemeClr val="tx1"/>
                </a:solidFill>
                <a:latin typeface="Times New Roman" panose="02020603050405020304" pitchFamily="18" charset="0"/>
                <a:cs typeface="Times New Roman" panose="02020603050405020304" pitchFamily="18" charset="0"/>
              </a:rPr>
              <a:t>x</a:t>
            </a:r>
            <a:r>
              <a:rPr lang="nl-NL" altLang="en-US" sz="2800" dirty="0">
                <a:solidFill>
                  <a:schemeClr val="tx1"/>
                </a:solidFill>
                <a:latin typeface="Times New Roman" panose="02020603050405020304" pitchFamily="18" charset="0"/>
                <a:cs typeface="Times New Roman" panose="02020603050405020304" pitchFamily="18" charset="0"/>
              </a:rPr>
              <a:t>(km/h)</a:t>
            </a:r>
            <a:r>
              <a:rPr lang="vi-VN" altLang="en-US" sz="2800" dirty="0">
                <a:solidFill>
                  <a:schemeClr val="tx1"/>
                </a:solidFill>
                <a:latin typeface="Times New Roman" panose="02020603050405020304" pitchFamily="18" charset="0"/>
                <a:cs typeface="Times New Roman" panose="02020603050405020304" pitchFamily="18" charset="0"/>
              </a:rPr>
              <a:t>, xe tải chạy với vận tốc y(km/h)</a:t>
            </a:r>
            <a:r>
              <a:rPr lang="nl-NL" altLang="en-US" sz="2800" dirty="0">
                <a:solidFill>
                  <a:schemeClr val="tx1"/>
                </a:solidFill>
                <a:latin typeface="Times New Roman" panose="02020603050405020304" pitchFamily="18" charset="0"/>
                <a:cs typeface="Times New Roman" panose="02020603050405020304" pitchFamily="18" charset="0"/>
              </a:rPr>
              <a:t> (x&gt;y). Nếu xuất phát cùng lúc thì xe khách đến thành phố B sớm hơn xe tải bao nhiêu giờ?</a:t>
            </a:r>
            <a:endParaRPr kumimoji="0" lang="nl-NL"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AE1ECC2-DB2C-2E1A-EF11-571E621CBAFA}"/>
              </a:ext>
            </a:extLst>
          </p:cNvPr>
          <p:cNvSpPr txBox="1"/>
          <p:nvPr/>
        </p:nvSpPr>
        <p:spPr>
          <a:xfrm>
            <a:off x="4438112" y="257674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7" name="Rectangle 16"/>
          <p:cNvSpPr/>
          <p:nvPr/>
        </p:nvSpPr>
        <p:spPr>
          <a:xfrm>
            <a:off x="258259" y="37539"/>
            <a:ext cx="4981988" cy="523220"/>
          </a:xfrm>
          <a:prstGeom prst="rect">
            <a:avLst/>
          </a:prstGeom>
          <a:noFill/>
        </p:spPr>
        <p:txBody>
          <a:bodyPr wrap="square" lIns="91440" tIns="45720" rIns="91440" bIns="45720">
            <a:spAutoFit/>
          </a:bodyPr>
          <a:lstStyle/>
          <a:p>
            <a:pPr algn="ctr"/>
            <a:r>
              <a:rPr lang="en-US" sz="2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VẬN DỤNG</a:t>
            </a:r>
          </a:p>
        </p:txBody>
      </p:sp>
    </p:spTree>
    <p:extLst>
      <p:ext uri="{BB962C8B-B14F-4D97-AF65-F5344CB8AC3E}">
        <p14:creationId xmlns:p14="http://schemas.microsoft.com/office/powerpoint/2010/main" val="24895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16323"/>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8" name="Google Shape;118;p4"/>
          <p:cNvSpPr txBox="1"/>
          <p:nvPr/>
        </p:nvSpPr>
        <p:spPr>
          <a:xfrm>
            <a:off x="87514" y="96384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phân thức cùng mẫu</a:t>
            </a:r>
            <a:endParaRPr sz="2800" b="1">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3">
            <a:alphaModFix/>
          </a:blip>
          <a:srcRect/>
          <a:stretch/>
        </p:blipFill>
        <p:spPr>
          <a:xfrm>
            <a:off x="10836964" y="-43312"/>
            <a:ext cx="1143000" cy="1116013"/>
          </a:xfrm>
          <a:prstGeom prst="rect">
            <a:avLst/>
          </a:prstGeom>
          <a:noFill/>
          <a:ln>
            <a:noFill/>
          </a:ln>
        </p:spPr>
      </p:pic>
      <p:pic>
        <p:nvPicPr>
          <p:cNvPr id="120" name="Google Shape;120;p4" descr="child001 - 04 02"/>
          <p:cNvPicPr preferRelativeResize="0"/>
          <p:nvPr/>
        </p:nvPicPr>
        <p:blipFill rotWithShape="1">
          <a:blip r:embed="rId4">
            <a:alphaModFix/>
          </a:blip>
          <a:srcRect/>
          <a:stretch/>
        </p:blipFill>
        <p:spPr>
          <a:xfrm>
            <a:off x="235729" y="-122818"/>
            <a:ext cx="769937" cy="1219200"/>
          </a:xfrm>
          <a:prstGeom prst="rect">
            <a:avLst/>
          </a:prstGeom>
          <a:noFill/>
          <a:ln>
            <a:noFill/>
          </a:ln>
        </p:spPr>
      </p:pic>
      <p:sp>
        <p:nvSpPr>
          <p:cNvPr id="4" name="Rectangle 3">
            <a:extLst>
              <a:ext uri="{FF2B5EF4-FFF2-40B4-BE49-F238E27FC236}">
                <a16:creationId xmlns:a16="http://schemas.microsoft.com/office/drawing/2014/main" id="{61F7A0F2-A9F0-A09E-ADA9-F860AE6BC94A}"/>
              </a:ext>
            </a:extLst>
          </p:cNvPr>
          <p:cNvSpPr>
            <a:spLocks noChangeArrowheads="1"/>
          </p:cNvSpPr>
          <p:nvPr/>
        </p:nvSpPr>
        <p:spPr bwMode="auto">
          <a:xfrm>
            <a:off x="1524000" y="3050759"/>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sp>
        <p:nvSpPr>
          <p:cNvPr id="17" name="Google Shape;122;p4">
            <a:extLst>
              <a:ext uri="{FF2B5EF4-FFF2-40B4-BE49-F238E27FC236}">
                <a16:creationId xmlns:a16="http://schemas.microsoft.com/office/drawing/2014/main" id="{35010FC1-7FE7-27C7-483B-87800EF50C03}"/>
              </a:ext>
            </a:extLst>
          </p:cNvPr>
          <p:cNvSpPr/>
          <p:nvPr/>
        </p:nvSpPr>
        <p:spPr>
          <a:xfrm>
            <a:off x="6771765" y="1040369"/>
            <a:ext cx="2890709"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800" b="1" dirty="0" err="1">
                <a:solidFill>
                  <a:srgbClr val="FFFF00"/>
                </a:solidFill>
                <a:latin typeface="Times New Roman"/>
                <a:ea typeface="Times New Roman"/>
                <a:cs typeface="Times New Roman"/>
                <a:sym typeface="Times New Roman"/>
              </a:rPr>
              <a:t>Hoạt</a:t>
            </a:r>
            <a:r>
              <a:rPr lang="en-US" sz="2800" b="1" dirty="0">
                <a:solidFill>
                  <a:srgbClr val="FFFF00"/>
                </a:solidFill>
                <a:latin typeface="Times New Roman"/>
                <a:ea typeface="Times New Roman"/>
                <a:cs typeface="Times New Roman"/>
                <a:sym typeface="Times New Roman"/>
              </a:rPr>
              <a:t> </a:t>
            </a:r>
            <a:r>
              <a:rPr lang="en-US" sz="2800" b="1" dirty="0" err="1">
                <a:solidFill>
                  <a:srgbClr val="FFFF00"/>
                </a:solidFill>
                <a:latin typeface="Times New Roman"/>
                <a:ea typeface="Times New Roman"/>
                <a:cs typeface="Times New Roman"/>
                <a:sym typeface="Times New Roman"/>
              </a:rPr>
              <a:t>động</a:t>
            </a:r>
            <a:r>
              <a:rPr lang="en-US" sz="2800" b="1" dirty="0">
                <a:solidFill>
                  <a:srgbClr val="FFFF00"/>
                </a:solidFill>
                <a:latin typeface="Times New Roman"/>
                <a:ea typeface="Times New Roman"/>
                <a:cs typeface="Times New Roman"/>
                <a:sym typeface="Times New Roman"/>
              </a:rPr>
              <a:t> </a:t>
            </a:r>
            <a:r>
              <a:rPr lang="en-US" sz="2800" b="1" dirty="0" err="1">
                <a:solidFill>
                  <a:srgbClr val="FFFF00"/>
                </a:solidFill>
                <a:latin typeface="Times New Roman"/>
                <a:ea typeface="Times New Roman"/>
                <a:cs typeface="Times New Roman"/>
                <a:sym typeface="Times New Roman"/>
              </a:rPr>
              <a:t>nhóm</a:t>
            </a:r>
            <a:r>
              <a:rPr lang="en-US" sz="2800" b="1" dirty="0">
                <a:solidFill>
                  <a:srgbClr val="FFFF00"/>
                </a:solidFill>
                <a:latin typeface="Times New Roman"/>
                <a:ea typeface="Times New Roman"/>
                <a:cs typeface="Times New Roman"/>
                <a:sym typeface="Times New Roman"/>
              </a:rPr>
              <a:t> </a:t>
            </a:r>
            <a:endParaRPr sz="2800" b="1" dirty="0">
              <a:solidFill>
                <a:srgbClr val="FFFF00"/>
              </a:solidFill>
              <a:latin typeface="Times New Roman"/>
              <a:ea typeface="Times New Roman"/>
              <a:cs typeface="Times New Roman"/>
              <a:sym typeface="Times New Roman"/>
            </a:endParaRPr>
          </a:p>
        </p:txBody>
      </p:sp>
      <p:pic>
        <p:nvPicPr>
          <p:cNvPr id="26" name="Google Shape;137;p5">
            <a:extLst>
              <a:ext uri="{FF2B5EF4-FFF2-40B4-BE49-F238E27FC236}">
                <a16:creationId xmlns:a16="http://schemas.microsoft.com/office/drawing/2014/main" id="{5BE7C76B-5CD8-F5D0-1B35-7904C190A539}"/>
              </a:ext>
            </a:extLst>
          </p:cNvPr>
          <p:cNvPicPr preferRelativeResize="0">
            <a:picLocks noGrp="1"/>
          </p:cNvPicPr>
          <p:nvPr>
            <p:ph type="body" idx="1"/>
          </p:nvPr>
        </p:nvPicPr>
        <p:blipFill rotWithShape="1">
          <a:blip r:embed="rId5">
            <a:alphaModFix/>
          </a:blip>
          <a:srcRect/>
          <a:stretch/>
        </p:blipFill>
        <p:spPr>
          <a:xfrm>
            <a:off x="153788" y="1346317"/>
            <a:ext cx="670300" cy="683979"/>
          </a:xfrm>
          <a:prstGeom prst="rect">
            <a:avLst/>
          </a:prstGeom>
          <a:noFill/>
          <a:ln>
            <a:noFill/>
          </a:ln>
        </p:spPr>
      </p:pic>
      <p:sp>
        <p:nvSpPr>
          <p:cNvPr id="27" name="Google Shape;122;p4">
            <a:extLst>
              <a:ext uri="{FF2B5EF4-FFF2-40B4-BE49-F238E27FC236}">
                <a16:creationId xmlns:a16="http://schemas.microsoft.com/office/drawing/2014/main" id="{97FA7BB4-2368-3B4F-8A1B-9D607A120F54}"/>
              </a:ext>
            </a:extLst>
          </p:cNvPr>
          <p:cNvSpPr/>
          <p:nvPr/>
        </p:nvSpPr>
        <p:spPr>
          <a:xfrm>
            <a:off x="788659" y="1507738"/>
            <a:ext cx="2359893"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800" b="1" dirty="0" err="1">
                <a:solidFill>
                  <a:srgbClr val="A8289F"/>
                </a:solidFill>
                <a:latin typeface="Times New Roman"/>
                <a:ea typeface="Times New Roman"/>
                <a:cs typeface="Times New Roman"/>
                <a:sym typeface="Times New Roman"/>
              </a:rPr>
              <a:t>Khám</a:t>
            </a:r>
            <a:r>
              <a:rPr lang="en-US" sz="2800" b="1" dirty="0">
                <a:solidFill>
                  <a:srgbClr val="A8289F"/>
                </a:solidFill>
                <a:latin typeface="Times New Roman"/>
                <a:ea typeface="Times New Roman"/>
                <a:cs typeface="Times New Roman"/>
                <a:sym typeface="Times New Roman"/>
              </a:rPr>
              <a:t> </a:t>
            </a:r>
            <a:r>
              <a:rPr lang="en-US" sz="2800" b="1" dirty="0" err="1">
                <a:solidFill>
                  <a:srgbClr val="A8289F"/>
                </a:solidFill>
                <a:latin typeface="Times New Roman"/>
                <a:ea typeface="Times New Roman"/>
                <a:cs typeface="Times New Roman"/>
                <a:sym typeface="Times New Roman"/>
              </a:rPr>
              <a:t>phá</a:t>
            </a:r>
            <a:r>
              <a:rPr lang="en-US" sz="2800" b="1" dirty="0">
                <a:solidFill>
                  <a:srgbClr val="A8289F"/>
                </a:solidFill>
                <a:latin typeface="Times New Roman"/>
                <a:ea typeface="Times New Roman"/>
                <a:cs typeface="Times New Roman"/>
                <a:sym typeface="Times New Roman"/>
              </a:rPr>
              <a:t> 1 </a:t>
            </a:r>
            <a:endParaRPr sz="2800" b="1" dirty="0">
              <a:solidFill>
                <a:srgbClr val="A8289F"/>
              </a:solidFill>
              <a:latin typeface="Times New Roman"/>
              <a:ea typeface="Times New Roman"/>
              <a:cs typeface="Times New Roman"/>
              <a:sym typeface="Times New Roman"/>
            </a:endParaRPr>
          </a:p>
        </p:txBody>
      </p:sp>
      <p:graphicFrame>
        <p:nvGraphicFramePr>
          <p:cNvPr id="11" name="Table 10"/>
          <p:cNvGraphicFramePr>
            <a:graphicFrameLocks noGrp="1"/>
          </p:cNvGraphicFramePr>
          <p:nvPr>
            <p:extLst>
              <p:ext uri="{D42A27DB-BD31-4B8C-83A1-F6EECF244321}">
                <p14:modId xmlns:p14="http://schemas.microsoft.com/office/powerpoint/2010/main" val="1598548330"/>
              </p:ext>
            </p:extLst>
          </p:nvPr>
        </p:nvGraphicFramePr>
        <p:xfrm>
          <a:off x="555596" y="2018371"/>
          <a:ext cx="11636404" cy="1859280"/>
        </p:xfrm>
        <a:graphic>
          <a:graphicData uri="http://schemas.openxmlformats.org/drawingml/2006/table">
            <a:tbl>
              <a:tblPr>
                <a:tableStyleId>{5C22544A-7EE6-4342-B048-85BDC9FD1C3A}</a:tableStyleId>
              </a:tblPr>
              <a:tblGrid>
                <a:gridCol w="11636404">
                  <a:extLst>
                    <a:ext uri="{9D8B030D-6E8A-4147-A177-3AD203B41FA5}">
                      <a16:colId xmlns:a16="http://schemas.microsoft.com/office/drawing/2014/main" val="2856823331"/>
                    </a:ext>
                  </a:extLst>
                </a:gridCol>
              </a:tblGrid>
              <a:tr h="0">
                <a:tc>
                  <a:txBody>
                    <a:bodyPr/>
                    <a:lstStyle/>
                    <a:p>
                      <a:pPr algn="l">
                        <a:spcBef>
                          <a:spcPts val="300"/>
                        </a:spcBef>
                        <a:spcAft>
                          <a:spcPts val="300"/>
                        </a:spcAft>
                      </a:pPr>
                      <a:r>
                        <a:rPr lang="nl-NL" sz="2800" dirty="0">
                          <a:effectLst/>
                          <a:latin typeface="Times New Roman" panose="02020603050405020304" pitchFamily="18" charset="0"/>
                          <a:cs typeface="Times New Roman" panose="02020603050405020304" pitchFamily="18" charset="0"/>
                        </a:rPr>
                        <a:t>Một hình chữ nhật lớn được ghép bởi hai hình chữ nhật A và B lần lượt có diện tích là a cm², b cm² và có cùng chiều dài là x cm (hình 1).</a:t>
                      </a:r>
                      <a:endParaRPr lang="en-US" sz="2800" dirty="0">
                        <a:effectLst/>
                        <a:latin typeface="Times New Roman" panose="02020603050405020304" pitchFamily="18" charset="0"/>
                        <a:cs typeface="Times New Roman" panose="02020603050405020304" pitchFamily="18" charset="0"/>
                      </a:endParaRPr>
                    </a:p>
                    <a:p>
                      <a:pPr algn="l">
                        <a:spcBef>
                          <a:spcPts val="300"/>
                        </a:spcBef>
                        <a:spcAft>
                          <a:spcPts val="300"/>
                        </a:spcAft>
                      </a:pPr>
                      <a:r>
                        <a:rPr lang="nl-NL" sz="2800" dirty="0">
                          <a:effectLst/>
                          <a:latin typeface="Times New Roman" panose="02020603050405020304" pitchFamily="18" charset="0"/>
                          <a:cs typeface="Times New Roman" panose="02020603050405020304" pitchFamily="18" charset="0"/>
                        </a:rPr>
                        <a:t>a) Tính chiều rộng của hình chữ nhật lớn hơn theo hai cách khác nhau.</a:t>
                      </a:r>
                      <a:endParaRPr lang="en-US" sz="2800" dirty="0">
                        <a:effectLst/>
                        <a:latin typeface="Times New Roman" panose="02020603050405020304" pitchFamily="18" charset="0"/>
                        <a:cs typeface="Times New Roman" panose="02020603050405020304" pitchFamily="18" charset="0"/>
                      </a:endParaRPr>
                    </a:p>
                    <a:p>
                      <a:pPr algn="l">
                        <a:spcBef>
                          <a:spcPts val="300"/>
                        </a:spcBef>
                        <a:spcAft>
                          <a:spcPts val="300"/>
                        </a:spcAft>
                      </a:pPr>
                      <a:r>
                        <a:rPr lang="nl-NL" sz="2800" dirty="0">
                          <a:effectLst/>
                          <a:latin typeface="Times New Roman" panose="02020603050405020304" pitchFamily="18" charset="0"/>
                          <a:cs typeface="Times New Roman" panose="02020603050405020304" pitchFamily="18" charset="0"/>
                        </a:rPr>
                        <a:t>b) Chiều rộng của B lớn hơn chiều rộng của A là </a:t>
                      </a:r>
                      <a:r>
                        <a:rPr lang="nl-NL" sz="2800" dirty="0">
                          <a:solidFill>
                            <a:schemeClr val="tx1"/>
                          </a:solidFill>
                          <a:effectLst/>
                          <a:latin typeface="Times New Roman" panose="02020603050405020304" pitchFamily="18" charset="0"/>
                          <a:cs typeface="Times New Roman" panose="02020603050405020304" pitchFamily="18" charset="0"/>
                        </a:rPr>
                        <a:t>bao</a:t>
                      </a:r>
                      <a:r>
                        <a:rPr lang="nl-NL" sz="2800" dirty="0">
                          <a:effectLst/>
                          <a:latin typeface="Times New Roman" panose="02020603050405020304" pitchFamily="18" charset="0"/>
                          <a:cs typeface="Times New Roman" panose="02020603050405020304" pitchFamily="18" charset="0"/>
                        </a:rPr>
                        <a:t> nhiêu? Biết b &gt;a.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2481506187"/>
                  </a:ext>
                </a:extLst>
              </a:tr>
            </a:tbl>
          </a:graphicData>
        </a:graphic>
      </p:graphicFrame>
      <p:pic>
        <p:nvPicPr>
          <p:cNvPr id="12" name="Picture 11"/>
          <p:cNvPicPr>
            <a:picLocks noChangeAspect="1"/>
          </p:cNvPicPr>
          <p:nvPr/>
        </p:nvPicPr>
        <p:blipFill>
          <a:blip r:embed="rId6"/>
          <a:stretch>
            <a:fillRect/>
          </a:stretch>
        </p:blipFill>
        <p:spPr>
          <a:xfrm>
            <a:off x="10447" y="4345020"/>
            <a:ext cx="3715255" cy="2372047"/>
          </a:xfrm>
          <a:prstGeom prst="rect">
            <a:avLst/>
          </a:prstGeom>
        </p:spPr>
      </p:pic>
      <p:sp>
        <p:nvSpPr>
          <p:cNvPr id="13" name="Rectangle 12"/>
          <p:cNvSpPr/>
          <p:nvPr/>
        </p:nvSpPr>
        <p:spPr>
          <a:xfrm>
            <a:off x="3715621" y="4193654"/>
            <a:ext cx="8759408" cy="1616405"/>
          </a:xfrm>
          <a:prstGeom prst="rect">
            <a:avLst/>
          </a:prstGeom>
        </p:spPr>
        <p:txBody>
          <a:bodyPr wrap="square">
            <a:spAutoFit/>
          </a:bodyPr>
          <a:lstStyle/>
          <a:p>
            <a:pPr marL="342900" lvl="0" indent="-342900">
              <a:lnSpc>
                <a:spcPct val="106000"/>
              </a:lnSpc>
              <a:spcBef>
                <a:spcPts val="300"/>
              </a:spcBef>
              <a:spcAft>
                <a:spcPts val="300"/>
              </a:spcAft>
              <a:buFont typeface="+mj-lt"/>
              <a:buAutoNum type="alphaLcParenR"/>
            </a:pP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a:p>
            <a:pPr marL="228600">
              <a:lnSpc>
                <a:spcPct val="106000"/>
              </a:lnSpc>
              <a:spcBef>
                <a:spcPts val="300"/>
              </a:spcBef>
              <a:spcAft>
                <a:spcPts val="300"/>
              </a:spcAft>
            </a:pP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1:             (cm)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HCN A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B)</a:t>
            </a:r>
          </a:p>
          <a:p>
            <a:pPr marL="228600">
              <a:lnSpc>
                <a:spcPct val="106000"/>
              </a:lnSpc>
              <a:spcBef>
                <a:spcPts val="300"/>
              </a:spcBef>
              <a:spcAft>
                <a:spcPts val="300"/>
              </a:spcAft>
            </a:pP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2:             (cm)(</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HCN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x)</a:t>
            </a:r>
          </a:p>
        </p:txBody>
      </p:sp>
      <p:graphicFrame>
        <p:nvGraphicFramePr>
          <p:cNvPr id="14" name="Object 13"/>
          <p:cNvGraphicFramePr>
            <a:graphicFrameLocks noChangeAspect="1"/>
          </p:cNvGraphicFramePr>
          <p:nvPr>
            <p:extLst>
              <p:ext uri="{D42A27DB-BD31-4B8C-83A1-F6EECF244321}">
                <p14:modId xmlns:p14="http://schemas.microsoft.com/office/powerpoint/2010/main" val="514889291"/>
              </p:ext>
            </p:extLst>
          </p:nvPr>
        </p:nvGraphicFramePr>
        <p:xfrm>
          <a:off x="5233914" y="4597909"/>
          <a:ext cx="703755" cy="720302"/>
        </p:xfrm>
        <a:graphic>
          <a:graphicData uri="http://schemas.openxmlformats.org/presentationml/2006/ole">
            <mc:AlternateContent xmlns:mc="http://schemas.openxmlformats.org/markup-compatibility/2006">
              <mc:Choice xmlns:v="urn:schemas-microsoft-com:vml" Requires="v">
                <p:oleObj name="Equation" r:id="rId7" imgW="545760" imgH="558720" progId="Equation.DSMT4">
                  <p:embed/>
                </p:oleObj>
              </mc:Choice>
              <mc:Fallback>
                <p:oleObj name="Equation" r:id="rId7" imgW="545760" imgH="558720" progId="Equation.DSMT4">
                  <p:embed/>
                  <p:pic>
                    <p:nvPicPr>
                      <p:cNvPr id="0" name=""/>
                      <p:cNvPicPr/>
                      <p:nvPr/>
                    </p:nvPicPr>
                    <p:blipFill>
                      <a:blip r:embed="rId8"/>
                      <a:stretch>
                        <a:fillRect/>
                      </a:stretch>
                    </p:blipFill>
                    <p:spPr>
                      <a:xfrm>
                        <a:off x="5233914" y="4597909"/>
                        <a:ext cx="703755" cy="720302"/>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361403690"/>
              </p:ext>
            </p:extLst>
          </p:nvPr>
        </p:nvGraphicFramePr>
        <p:xfrm>
          <a:off x="5194301" y="5309807"/>
          <a:ext cx="703755" cy="780250"/>
        </p:xfrm>
        <a:graphic>
          <a:graphicData uri="http://schemas.openxmlformats.org/presentationml/2006/ole">
            <mc:AlternateContent xmlns:mc="http://schemas.openxmlformats.org/markup-compatibility/2006">
              <mc:Choice xmlns:v="urn:schemas-microsoft-com:vml" Requires="v">
                <p:oleObj name="Equation" r:id="rId9" imgW="507960" imgH="558720" progId="Equation.DSMT4">
                  <p:embed/>
                </p:oleObj>
              </mc:Choice>
              <mc:Fallback>
                <p:oleObj name="Equation" r:id="rId9" imgW="507960" imgH="558720" progId="Equation.DSMT4">
                  <p:embed/>
                  <p:pic>
                    <p:nvPicPr>
                      <p:cNvPr id="6" name="Object 5"/>
                      <p:cNvPicPr>
                        <a:picLocks noChangeAspect="1" noChangeArrowheads="1"/>
                      </p:cNvPicPr>
                      <p:nvPr/>
                    </p:nvPicPr>
                    <p:blipFill>
                      <a:blip r:embed="rId10"/>
                      <a:srcRect/>
                      <a:stretch>
                        <a:fillRect/>
                      </a:stretch>
                    </p:blipFill>
                    <p:spPr bwMode="auto">
                      <a:xfrm>
                        <a:off x="5194301" y="5309807"/>
                        <a:ext cx="703755" cy="780250"/>
                      </a:xfrm>
                      <a:prstGeom prst="rect">
                        <a:avLst/>
                      </a:prstGeom>
                      <a:noFill/>
                    </p:spPr>
                  </p:pic>
                </p:oleObj>
              </mc:Fallback>
            </mc:AlternateContent>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40634171"/>
              </p:ext>
            </p:extLst>
          </p:nvPr>
        </p:nvGraphicFramePr>
        <p:xfrm>
          <a:off x="3611218" y="6052266"/>
          <a:ext cx="10972800" cy="422593"/>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val="820522015"/>
                    </a:ext>
                  </a:extLst>
                </a:gridCol>
              </a:tblGrid>
              <a:tr h="0">
                <a:tc>
                  <a:txBody>
                    <a:bodyPr/>
                    <a:lstStyle/>
                    <a:p>
                      <a:pPr marL="0" lvl="0" indent="0" algn="l">
                        <a:lnSpc>
                          <a:spcPct val="106000"/>
                        </a:lnSpc>
                        <a:spcBef>
                          <a:spcPts val="300"/>
                        </a:spcBef>
                        <a:spcAft>
                          <a:spcPts val="300"/>
                        </a:spcAft>
                        <a:buFont typeface="+mj-lt"/>
                        <a:buNone/>
                      </a:pPr>
                      <a:r>
                        <a:rPr lang="en-US" sz="2800">
                          <a:effectLst/>
                          <a:latin typeface="Times New Roman" panose="02020603050405020304" pitchFamily="18" charset="0"/>
                          <a:cs typeface="Times New Roman" panose="02020603050405020304" pitchFamily="18" charset="0"/>
                        </a:rPr>
                        <a:t>b)</a:t>
                      </a:r>
                      <a:r>
                        <a:rPr lang="en-US" sz="2800" baseline="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Chiều rộng của B lớn hơn chiều rộng của A là          (cm)</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653904691"/>
                  </a:ext>
                </a:extLst>
              </a:tr>
            </a:tbl>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162298171"/>
              </p:ext>
            </p:extLst>
          </p:nvPr>
        </p:nvGraphicFramePr>
        <p:xfrm>
          <a:off x="10711552" y="5942713"/>
          <a:ext cx="744328" cy="777409"/>
        </p:xfrm>
        <a:graphic>
          <a:graphicData uri="http://schemas.openxmlformats.org/presentationml/2006/ole">
            <mc:AlternateContent xmlns:mc="http://schemas.openxmlformats.org/markup-compatibility/2006">
              <mc:Choice xmlns:v="urn:schemas-microsoft-com:vml" Requires="v">
                <p:oleObj name="Equation" r:id="rId11" imgW="533160" imgH="558720" progId="Equation.DSMT4">
                  <p:embed/>
                </p:oleObj>
              </mc:Choice>
              <mc:Fallback>
                <p:oleObj name="Equation" r:id="rId11" imgW="533160" imgH="558720" progId="Equation.DSMT4">
                  <p:embed/>
                  <p:pic>
                    <p:nvPicPr>
                      <p:cNvPr id="7" name="Object 6"/>
                      <p:cNvPicPr>
                        <a:picLocks noChangeAspect="1" noChangeArrowheads="1"/>
                      </p:cNvPicPr>
                      <p:nvPr/>
                    </p:nvPicPr>
                    <p:blipFill>
                      <a:blip r:embed="rId12"/>
                      <a:srcRect/>
                      <a:stretch>
                        <a:fillRect/>
                      </a:stretch>
                    </p:blipFill>
                    <p:spPr bwMode="auto">
                      <a:xfrm>
                        <a:off x="10711552" y="5942713"/>
                        <a:ext cx="744328" cy="777409"/>
                      </a:xfrm>
                      <a:prstGeom prst="rect">
                        <a:avLst/>
                      </a:prstGeom>
                      <a:noFill/>
                    </p:spPr>
                  </p:pic>
                </p:oleObj>
              </mc:Fallback>
            </mc:AlternateContent>
          </a:graphicData>
        </a:graphic>
      </p:graphicFrame>
      <p:sp>
        <p:nvSpPr>
          <p:cNvPr id="31" name="TextBox 30">
            <a:extLst>
              <a:ext uri="{FF2B5EF4-FFF2-40B4-BE49-F238E27FC236}">
                <a16:creationId xmlns:a16="http://schemas.microsoft.com/office/drawing/2014/main" id="{4AE1ECC2-DB2C-2E1A-EF11-571E621CBAFA}"/>
              </a:ext>
            </a:extLst>
          </p:cNvPr>
          <p:cNvSpPr txBox="1"/>
          <p:nvPr/>
        </p:nvSpPr>
        <p:spPr>
          <a:xfrm>
            <a:off x="5266612" y="3786431"/>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20" name="Google Shape;117;p4">
            <a:extLst>
              <a:ext uri="{FF2B5EF4-FFF2-40B4-BE49-F238E27FC236}">
                <a16:creationId xmlns:a16="http://schemas.microsoft.com/office/drawing/2014/main" id="{A906DCDD-8450-457D-6588-571F3CBB40AC}"/>
              </a:ext>
            </a:extLst>
          </p:cNvPr>
          <p:cNvSpPr txBox="1">
            <a:spLocks/>
          </p:cNvSpPr>
          <p:nvPr/>
        </p:nvSpPr>
        <p:spPr>
          <a:xfrm>
            <a:off x="2315852" y="326781"/>
            <a:ext cx="7560296"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3200" b="1" dirty="0" err="1">
                <a:solidFill>
                  <a:srgbClr val="0000FF"/>
                </a:solidFill>
                <a:latin typeface="Times New Roman"/>
                <a:ea typeface="Times New Roman"/>
                <a:cs typeface="Times New Roman"/>
                <a:sym typeface="Times New Roman"/>
              </a:rPr>
              <a:t>Bài</a:t>
            </a:r>
            <a:r>
              <a:rPr lang="en-US" sz="3200" b="1" dirty="0">
                <a:solidFill>
                  <a:srgbClr val="0000FF"/>
                </a:solidFill>
                <a:latin typeface="Times New Roman"/>
                <a:ea typeface="Times New Roman"/>
                <a:cs typeface="Times New Roman"/>
                <a:sym typeface="Times New Roman"/>
              </a:rPr>
              <a:t> 6: PHÉP CỘNG, TRỪ PHÂN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barn(inVertical)">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Effect transition="in" filter="barn(inVertical)">
                                      <p:cBhvr>
                                        <p:cTn id="44" dur="500"/>
                                        <p:tgtEl>
                                          <p:spTgt spid="13">
                                            <p:txEl>
                                              <p:pRg st="1" end="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barn(inVertical)">
                                      <p:cBhvr>
                                        <p:cTn id="52" dur="500"/>
                                        <p:tgtEl>
                                          <p:spTgt spid="13">
                                            <p:txEl>
                                              <p:pRg st="2" end="2"/>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par>
                                <p:cTn id="61" presetID="16" presetClass="entr" presetSubtype="21"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428" y="2611120"/>
            <a:ext cx="9144000" cy="4246880"/>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pic>
        <p:nvPicPr>
          <p:cNvPr id="19" name="Picture 18"/>
          <p:cNvPicPr>
            <a:picLocks noChangeAspect="1"/>
          </p:cNvPicPr>
          <p:nvPr/>
        </p:nvPicPr>
        <p:blipFill rotWithShape="1">
          <a:blip r:embed="rId9">
            <a:extLst>
              <a:ext uri="{BEBA8EAE-BF5A-486C-A8C5-ECC9F3942E4B}">
                <a14:imgProps xmlns:a14="http://schemas.microsoft.com/office/drawing/2010/main">
                  <a14:imgLayer r:embed="rId10">
                    <a14:imgEffect>
                      <a14:backgroundRemoval t="9896" b="90625" l="38574" r="58008">
                        <a14:backgroundMark x1="55273" y1="85938" x2="55273" y2="85938"/>
                        <a14:backgroundMark x1="41992" y1="80382" x2="41992" y2="80382"/>
                        <a14:backgroundMark x1="43262" y1="73958" x2="43262" y2="73958"/>
                        <a14:backgroundMark x1="42285" y1="55556" x2="42285" y2="55556"/>
                        <a14:backgroundMark x1="40137" y1="54340" x2="40137" y2="54340"/>
                        <a14:backgroundMark x1="41797" y1="56424" x2="41797" y2="56424"/>
                        <a14:backgroundMark x1="46191" y1="17708" x2="46191" y2="17708"/>
                        <a14:backgroundMark x1="46875" y1="24653" x2="46875" y2="24653"/>
                        <a14:backgroundMark x1="46094" y1="31424" x2="46094" y2="31424"/>
                        <a14:backgroundMark x1="47070" y1="31944" x2="47070" y2="31944"/>
                        <a14:backgroundMark x1="46289" y1="43924" x2="46289" y2="43924"/>
                      </a14:backgroundRemoval>
                    </a14:imgEffect>
                  </a14:imgLayer>
                </a14:imgProps>
              </a:ext>
              <a:ext uri="{28A0092B-C50C-407E-A947-70E740481C1C}">
                <a14:useLocalDpi xmlns:a14="http://schemas.microsoft.com/office/drawing/2010/main" val="0"/>
              </a:ext>
            </a:extLst>
          </a:blip>
          <a:srcRect l="39286" t="38972" r="41548" b="4891"/>
          <a:stretch/>
        </p:blipFill>
        <p:spPr>
          <a:xfrm>
            <a:off x="5171777" y="4331064"/>
            <a:ext cx="1752600" cy="2262776"/>
          </a:xfrm>
          <a:prstGeom prst="rect">
            <a:avLst/>
          </a:prstGeom>
        </p:spPr>
      </p:pic>
      <p:pic>
        <p:nvPicPr>
          <p:cNvPr id="20" name="Picture 19"/>
          <p:cNvPicPr>
            <a:picLocks noChangeAspect="1"/>
          </p:cNvPicPr>
          <p:nvPr/>
        </p:nvPicPr>
        <p:blipFill rotWithShape="1">
          <a:blip r:embed="rId11">
            <a:extLst>
              <a:ext uri="{BEBA8EAE-BF5A-486C-A8C5-ECC9F3942E4B}">
                <a14:imgProps xmlns:a14="http://schemas.microsoft.com/office/drawing/2010/main">
                  <a14:imgLayer r:embed="rId10">
                    <a14:imgEffect>
                      <a14:backgroundRemoval t="9896" b="95139" l="977" r="23730">
                        <a14:foregroundMark x1="12695" y1="55729" x2="12695" y2="55729"/>
                        <a14:foregroundMark x1="12598" y1="52083" x2="12598" y2="52083"/>
                        <a14:foregroundMark x1="16504" y1="54861" x2="16504" y2="54861"/>
                        <a14:foregroundMark x1="11230" y1="50174" x2="11230" y2="50174"/>
                        <a14:foregroundMark x1="9375" y1="51215" x2="9375" y2="51215"/>
                        <a14:foregroundMark x1="7422" y1="52778" x2="7422" y2="52778"/>
                        <a14:foregroundMark x1="2930" y1="71181" x2="2930" y2="71181"/>
                        <a14:foregroundMark x1="12793" y1="52951" x2="12793" y2="52951"/>
                        <a14:foregroundMark x1="15820" y1="56597" x2="15820" y2="56597"/>
                        <a14:backgroundMark x1="15137" y1="32292" x2="15137" y2="32292"/>
                        <a14:backgroundMark x1="14648" y1="20833" x2="14648" y2="20833"/>
                        <a14:backgroundMark x1="16895" y1="30208" x2="16895" y2="30208"/>
                        <a14:backgroundMark x1="17480" y1="45833" x2="17480" y2="45833"/>
                        <a14:backgroundMark x1="15332" y1="44097" x2="15332" y2="44097"/>
                        <a14:backgroundMark x1="18555" y1="63021" x2="18555" y2="63021"/>
                        <a14:backgroundMark x1="16797" y1="44965" x2="16797" y2="44965"/>
                        <a14:backgroundMark x1="21387" y1="72743" x2="21387" y2="72743"/>
                        <a14:backgroundMark x1="22070" y1="68576" x2="22070" y2="68576"/>
                        <a14:backgroundMark x1="20508" y1="71181" x2="20508" y2="71181"/>
                        <a14:backgroundMark x1="20996" y1="68576" x2="20996" y2="68576"/>
                        <a14:backgroundMark x1="16797" y1="49306" x2="16797" y2="49306"/>
                        <a14:backgroundMark x1="15723" y1="46354" x2="15723" y2="46354"/>
                      </a14:backgroundRemoval>
                    </a14:imgEffect>
                  </a14:imgLayer>
                </a14:imgProps>
              </a:ext>
              <a:ext uri="{28A0092B-C50C-407E-A947-70E740481C1C}">
                <a14:useLocalDpi xmlns:a14="http://schemas.microsoft.com/office/drawing/2010/main" val="0"/>
              </a:ext>
            </a:extLst>
          </a:blip>
          <a:srcRect t="45004" r="74722"/>
          <a:stretch/>
        </p:blipFill>
        <p:spPr>
          <a:xfrm>
            <a:off x="1565275" y="4494348"/>
            <a:ext cx="2311400" cy="2418080"/>
          </a:xfrm>
          <a:prstGeom prst="rect">
            <a:avLst/>
          </a:prstGeom>
        </p:spPr>
      </p:pic>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18691" t="43471" r="62619" b="2348"/>
          <a:stretch/>
        </p:blipFill>
        <p:spPr>
          <a:xfrm>
            <a:off x="3272245" y="4331064"/>
            <a:ext cx="1709057" cy="2418080"/>
          </a:xfrm>
          <a:prstGeom prst="rect">
            <a:avLst/>
          </a:prstGeom>
        </p:spPr>
      </p:pic>
      <p:pic>
        <p:nvPicPr>
          <p:cNvPr id="22" name="Picture 2" descr="Káº¿t quáº£ hÃ¬nh áº£nh cho tráº¡ng tÃ­">
            <a:hlinkClick r:id="rId13" action="ppaction://hlinksldjump"/>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9420FE6-F50A-AC15-06C4-85C51080A55F}"/>
              </a:ext>
            </a:extLst>
          </p:cNvPr>
          <p:cNvSpPr txBox="1"/>
          <p:nvPr/>
        </p:nvSpPr>
        <p:spPr>
          <a:xfrm>
            <a:off x="496772" y="1118483"/>
            <a:ext cx="10971978" cy="1323439"/>
          </a:xfrm>
          <a:prstGeom prst="rect">
            <a:avLst/>
          </a:prstGeom>
          <a:noFill/>
        </p:spPr>
        <p:txBody>
          <a:bodyPr wrap="square">
            <a:spAutoFit/>
          </a:bodyPr>
          <a:lstStyle/>
          <a:p>
            <a:pPr marL="114300" indent="0" algn="ctr">
              <a:buNone/>
            </a:pP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sz="2000" b="1" dirty="0" err="1">
                <a:solidFill>
                  <a:srgbClr val="002060"/>
                </a:solidFill>
                <a:latin typeface="Times New Roman" panose="02020603050405020304" pitchFamily="18" charset="0"/>
                <a:cs typeface="Times New Roman" panose="02020603050405020304" pitchFamily="18" charset="0"/>
              </a:rPr>
              <a:t>Một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hôm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nhóm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bạn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Trạng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Tí</a:t>
            </a:r>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Sửu Ẹo, Dần Béo và Cả Mẹo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muốn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xin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phép</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chơi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nhưng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thầy</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Đồ</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Kiết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yêu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cầu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phải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trả</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đúng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các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câu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hỏi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thì</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nhóm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bạn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sẽ</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được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chơi</a:t>
            </a:r>
            <a:endParaRPr lang="en-US" sz="2000" b="1" dirty="0">
              <a:solidFill>
                <a:srgbClr val="002060"/>
              </a:solidFill>
              <a:latin typeface="Times New Roman" panose="02020603050405020304" pitchFamily="18" charset="0"/>
              <a:cs typeface="Times New Roman" panose="02020603050405020304" pitchFamily="18" charset="0"/>
            </a:endParaRPr>
          </a:p>
          <a:p>
            <a:pPr algn="just"/>
            <a:r>
              <a:rPr lang="en-US" sz="2000" b="1" dirty="0" err="1">
                <a:solidFill>
                  <a:srgbClr val="002060"/>
                </a:solidFill>
                <a:latin typeface="Times New Roman" panose="02020603050405020304" pitchFamily="18" charset="0"/>
                <a:cs typeface="Times New Roman" panose="02020603050405020304" pitchFamily="18" charset="0"/>
              </a:rPr>
              <a:t>Các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em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hãy</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giúp</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nhóm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bạn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được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chơi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bằng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cách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vượt</a:t>
            </a:r>
            <a:r>
              <a:rPr lang="en-US" sz="2000" b="1" dirty="0">
                <a:solidFill>
                  <a:srgbClr val="002060"/>
                </a:solidFill>
                <a:latin typeface="Times New Roman" panose="02020603050405020304" pitchFamily="18" charset="0"/>
                <a:cs typeface="Times New Roman" panose="02020603050405020304" pitchFamily="18" charset="0"/>
              </a:rPr>
              <a:t> qua </a:t>
            </a:r>
            <a:r>
              <a:rPr lang="en-US" sz="2000" b="1" dirty="0" err="1">
                <a:solidFill>
                  <a:srgbClr val="002060"/>
                </a:solidFill>
                <a:latin typeface="Times New Roman" panose="02020603050405020304" pitchFamily="18" charset="0"/>
                <a:cs typeface="Times New Roman" panose="02020603050405020304" pitchFamily="18" charset="0"/>
              </a:rPr>
              <a:t>hết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các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câu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hỏi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của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thầy</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Đồ</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Kiết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nhé</a:t>
            </a:r>
            <a:r>
              <a:rPr lang="en-US" sz="2000" b="1" dirty="0">
                <a:solidFill>
                  <a:srgbClr val="002060"/>
                </a:solidFill>
                <a:latin typeface="Times New Roman" panose="02020603050405020304" pitchFamily="18" charset="0"/>
                <a:cs typeface="Times New Roman" panose="02020603050405020304" pitchFamily="18" charset="0"/>
              </a:rPr>
              <a:t>!</a:t>
            </a:r>
          </a:p>
        </p:txBody>
      </p:sp>
      <p:sp>
        <p:nvSpPr>
          <p:cNvPr id="11" name="Rectangle 10">
            <a:hlinkClick r:id="" action="ppaction://noaction"/>
            <a:extLst>
              <a:ext uri="{FF2B5EF4-FFF2-40B4-BE49-F238E27FC236}">
                <a16:creationId xmlns:a16="http://schemas.microsoft.com/office/drawing/2014/main" id="{EA4DDAA9-5A00-524D-343F-E66754DE7E2C}"/>
              </a:ext>
            </a:extLst>
          </p:cNvPr>
          <p:cNvSpPr/>
          <p:nvPr/>
        </p:nvSpPr>
        <p:spPr>
          <a:xfrm>
            <a:off x="7172033" y="230846"/>
            <a:ext cx="5308260" cy="584775"/>
          </a:xfrm>
          <a:prstGeom prst="rect">
            <a:avLst/>
          </a:prstGeom>
          <a:noFill/>
        </p:spPr>
        <p:txBody>
          <a:bodyPr wrap="square" lIns="91440" tIns="45720" rIns="91440" bIns="45720">
            <a:spAutoFit/>
          </a:bodyPr>
          <a:lstStyle/>
          <a:p>
            <a:pPr algn="ct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9"/>
                                        </p:tgtEl>
                                        <p:attrNameLst>
                                          <p:attrName>r</p:attrName>
                                        </p:attrNameLst>
                                      </p:cBhvr>
                                    </p:animRot>
                                    <p:animRot by="-240000">
                                      <p:cBhvr>
                                        <p:cTn id="15" dur="200" fill="hold">
                                          <p:stCondLst>
                                            <p:cond delay="200"/>
                                          </p:stCondLst>
                                        </p:cTn>
                                        <p:tgtEl>
                                          <p:spTgt spid="19"/>
                                        </p:tgtEl>
                                        <p:attrNameLst>
                                          <p:attrName>r</p:attrName>
                                        </p:attrNameLst>
                                      </p:cBhvr>
                                    </p:animRot>
                                    <p:animRot by="240000">
                                      <p:cBhvr>
                                        <p:cTn id="16" dur="200" fill="hold">
                                          <p:stCondLst>
                                            <p:cond delay="400"/>
                                          </p:stCondLst>
                                        </p:cTn>
                                        <p:tgtEl>
                                          <p:spTgt spid="19"/>
                                        </p:tgtEl>
                                        <p:attrNameLst>
                                          <p:attrName>r</p:attrName>
                                        </p:attrNameLst>
                                      </p:cBhvr>
                                    </p:animRot>
                                    <p:animRot by="-240000">
                                      <p:cBhvr>
                                        <p:cTn id="17" dur="200" fill="hold">
                                          <p:stCondLst>
                                            <p:cond delay="600"/>
                                          </p:stCondLst>
                                        </p:cTn>
                                        <p:tgtEl>
                                          <p:spTgt spid="19"/>
                                        </p:tgtEl>
                                        <p:attrNameLst>
                                          <p:attrName>r</p:attrName>
                                        </p:attrNameLst>
                                      </p:cBhvr>
                                    </p:animRot>
                                    <p:animRot by="120000">
                                      <p:cBhvr>
                                        <p:cTn id="18" dur="200" fill="hold">
                                          <p:stCondLst>
                                            <p:cond delay="800"/>
                                          </p:stCondLst>
                                        </p:cTn>
                                        <p:tgtEl>
                                          <p:spTgt spid="19"/>
                                        </p:tgtEl>
                                        <p:attrNameLst>
                                          <p:attrName>r</p:attrName>
                                        </p:attrNameLst>
                                      </p:cBhvr>
                                    </p:animRot>
                                  </p:childTnLst>
                                </p:cTn>
                              </p:par>
                              <p:par>
                                <p:cTn id="19" presetID="26" presetClass="emph" presetSubtype="0" repeatCount="indefinite" fill="hold" nodeType="withEffect">
                                  <p:stCondLst>
                                    <p:cond delay="0"/>
                                  </p:stCondLst>
                                  <p:childTnLst>
                                    <p:animEffect transition="out" filter="fade">
                                      <p:cBhvr>
                                        <p:cTn id="20" dur="3000" tmFilter="0, 0; .2, .5; .8, .5; 1, 0"/>
                                        <p:tgtEl>
                                          <p:spTgt spid="20"/>
                                        </p:tgtEl>
                                      </p:cBhvr>
                                    </p:animEffect>
                                    <p:animScale>
                                      <p:cBhvr>
                                        <p:cTn id="21" dur="1500" autoRev="1" fill="hold"/>
                                        <p:tgtEl>
                                          <p:spTgt spid="20"/>
                                        </p:tgtEl>
                                      </p:cBhvr>
                                      <p:by x="105000" y="105000"/>
                                    </p:animScale>
                                  </p:childTnLst>
                                </p:cTn>
                              </p:par>
                              <p:par>
                                <p:cTn id="22" presetID="32" presetClass="emph" presetSubtype="0" repeatCount="indefinite" fill="hold" nodeType="withEffect">
                                  <p:stCondLst>
                                    <p:cond delay="0"/>
                                  </p:stCondLst>
                                  <p:endCondLst>
                                    <p:cond evt="onNext" delay="0">
                                      <p:tgtEl>
                                        <p:sldTgt/>
                                      </p:tgtEl>
                                    </p:cond>
                                  </p:endCondLst>
                                  <p:childTnLst>
                                    <p:animRot by="120000">
                                      <p:cBhvr>
                                        <p:cTn id="23" dur="100" fill="hold">
                                          <p:stCondLst>
                                            <p:cond delay="0"/>
                                          </p:stCondLst>
                                        </p:cTn>
                                        <p:tgtEl>
                                          <p:spTgt spid="21"/>
                                        </p:tgtEl>
                                        <p:attrNameLst>
                                          <p:attrName>r</p:attrName>
                                        </p:attrNameLst>
                                      </p:cBhvr>
                                    </p:animRot>
                                    <p:animRot by="-240000">
                                      <p:cBhvr>
                                        <p:cTn id="24" dur="200" fill="hold">
                                          <p:stCondLst>
                                            <p:cond delay="200"/>
                                          </p:stCondLst>
                                        </p:cTn>
                                        <p:tgtEl>
                                          <p:spTgt spid="21"/>
                                        </p:tgtEl>
                                        <p:attrNameLst>
                                          <p:attrName>r</p:attrName>
                                        </p:attrNameLst>
                                      </p:cBhvr>
                                    </p:animRot>
                                    <p:animRot by="240000">
                                      <p:cBhvr>
                                        <p:cTn id="25" dur="200" fill="hold">
                                          <p:stCondLst>
                                            <p:cond delay="400"/>
                                          </p:stCondLst>
                                        </p:cTn>
                                        <p:tgtEl>
                                          <p:spTgt spid="21"/>
                                        </p:tgtEl>
                                        <p:attrNameLst>
                                          <p:attrName>r</p:attrName>
                                        </p:attrNameLst>
                                      </p:cBhvr>
                                    </p:animRot>
                                    <p:animRot by="-240000">
                                      <p:cBhvr>
                                        <p:cTn id="26" dur="200" fill="hold">
                                          <p:stCondLst>
                                            <p:cond delay="600"/>
                                          </p:stCondLst>
                                        </p:cTn>
                                        <p:tgtEl>
                                          <p:spTgt spid="21"/>
                                        </p:tgtEl>
                                        <p:attrNameLst>
                                          <p:attrName>r</p:attrName>
                                        </p:attrNameLst>
                                      </p:cBhvr>
                                    </p:animRot>
                                    <p:animRot by="120000">
                                      <p:cBhvr>
                                        <p:cTn id="27" dur="200" fill="hold">
                                          <p:stCondLst>
                                            <p:cond delay="800"/>
                                          </p:stCondLst>
                                        </p:cTn>
                                        <p:tgtEl>
                                          <p:spTgt spid="21"/>
                                        </p:tgtEl>
                                        <p:attrNameLst>
                                          <p:attrName>r</p:attrName>
                                        </p:attrNameLst>
                                      </p:cBhvr>
                                    </p:animRot>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26" presetClass="emph" presetSubtype="0" repeatCount="indefinite" fill="hold" grpId="1" nodeType="withEffect">
                                  <p:stCondLst>
                                    <p:cond delay="0"/>
                                  </p:stCondLst>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14"/>
                                        </p:tgtEl>
                                      </p:cBhvr>
                                    </p:animEffect>
                                    <p:anim calcmode="lin" valueType="num">
                                      <p:cBhvr>
                                        <p:cTn id="41" dur="1000"/>
                                        <p:tgtEl>
                                          <p:spTgt spid="14"/>
                                        </p:tgtEl>
                                        <p:attrNameLst>
                                          <p:attrName>ppt_x</p:attrName>
                                        </p:attrNameLst>
                                      </p:cBhvr>
                                      <p:tavLst>
                                        <p:tav tm="0">
                                          <p:val>
                                            <p:strVal val="ppt_x"/>
                                          </p:val>
                                        </p:tav>
                                        <p:tav tm="100000">
                                          <p:val>
                                            <p:strVal val="ppt_x"/>
                                          </p:val>
                                        </p:tav>
                                      </p:tavLst>
                                    </p:anim>
                                    <p:anim calcmode="lin" valueType="num">
                                      <p:cBhvr>
                                        <p:cTn id="42" dur="1000"/>
                                        <p:tgtEl>
                                          <p:spTgt spid="14"/>
                                        </p:tgtEl>
                                        <p:attrNameLst>
                                          <p:attrName>ppt_y</p:attrName>
                                        </p:attrNameLst>
                                      </p:cBhvr>
                                      <p:tavLst>
                                        <p:tav tm="0">
                                          <p:val>
                                            <p:strVal val="ppt_y"/>
                                          </p:val>
                                        </p:tav>
                                        <p:tav tm="100000">
                                          <p:val>
                                            <p:strVal val="ppt_y-.1"/>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7"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13"/>
                                        </p:tgtEl>
                                      </p:cBhvr>
                                    </p:animEffect>
                                    <p:anim calcmode="lin" valueType="num">
                                      <p:cBhvr>
                                        <p:cTn id="57" dur="1000"/>
                                        <p:tgtEl>
                                          <p:spTgt spid="13"/>
                                        </p:tgtEl>
                                        <p:attrNameLst>
                                          <p:attrName>ppt_x</p:attrName>
                                        </p:attrNameLst>
                                      </p:cBhvr>
                                      <p:tavLst>
                                        <p:tav tm="0">
                                          <p:val>
                                            <p:strVal val="ppt_x"/>
                                          </p:val>
                                        </p:tav>
                                        <p:tav tm="100000">
                                          <p:val>
                                            <p:strVal val="ppt_x"/>
                                          </p:val>
                                        </p:tav>
                                      </p:tavLst>
                                    </p:anim>
                                    <p:anim calcmode="lin" valueType="num">
                                      <p:cBhvr>
                                        <p:cTn id="58" dur="1000"/>
                                        <p:tgtEl>
                                          <p:spTgt spid="13"/>
                                        </p:tgtEl>
                                        <p:attrNameLst>
                                          <p:attrName>ppt_y</p:attrName>
                                        </p:attrNameLst>
                                      </p:cBhvr>
                                      <p:tavLst>
                                        <p:tav tm="0">
                                          <p:val>
                                            <p:strVal val="ppt_y"/>
                                          </p:val>
                                        </p:tav>
                                        <p:tav tm="100000">
                                          <p:val>
                                            <p:strVal val="ppt_y-.1"/>
                                          </p:val>
                                        </p:tav>
                                      </p:tavLst>
                                    </p:anim>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026"/>
                    </p:tgtEl>
                  </p:cond>
                </p:stCondLst>
                <p:endSync evt="end" delay="0">
                  <p:rtn val="all"/>
                </p:endSync>
                <p:childTnLst>
                  <p:par>
                    <p:cTn id="61" fill="hold">
                      <p:stCondLst>
                        <p:cond delay="0"/>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1026"/>
                                        </p:tgtEl>
                                      </p:cBhvr>
                                    </p:animEffect>
                                    <p:anim calcmode="lin" valueType="num">
                                      <p:cBhvr>
                                        <p:cTn id="65" dur="1000"/>
                                        <p:tgtEl>
                                          <p:spTgt spid="1026"/>
                                        </p:tgtEl>
                                        <p:attrNameLst>
                                          <p:attrName>ppt_x</p:attrName>
                                        </p:attrNameLst>
                                      </p:cBhvr>
                                      <p:tavLst>
                                        <p:tav tm="0">
                                          <p:val>
                                            <p:strVal val="ppt_x"/>
                                          </p:val>
                                        </p:tav>
                                        <p:tav tm="100000">
                                          <p:val>
                                            <p:strVal val="ppt_x"/>
                                          </p:val>
                                        </p:tav>
                                      </p:tavLst>
                                    </p:anim>
                                    <p:anim calcmode="lin" valueType="num">
                                      <p:cBhvr>
                                        <p:cTn id="66" dur="1000"/>
                                        <p:tgtEl>
                                          <p:spTgt spid="1026"/>
                                        </p:tgtEl>
                                        <p:attrNameLst>
                                          <p:attrName>ppt_y</p:attrName>
                                        </p:attrNameLst>
                                      </p:cBhvr>
                                      <p:tavLst>
                                        <p:tav tm="0">
                                          <p:val>
                                            <p:strVal val="ppt_y"/>
                                          </p:val>
                                        </p:tav>
                                        <p:tav tm="100000">
                                          <p:val>
                                            <p:strVal val="ppt_y+.1"/>
                                          </p:val>
                                        </p:tav>
                                      </p:tavLst>
                                    </p:anim>
                                    <p:set>
                                      <p:cBhvr>
                                        <p:cTn id="67"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6"/>
                                        </p:tgtEl>
                                      </p:cBhvr>
                                    </p:animEffect>
                                    <p:anim calcmode="lin" valueType="num">
                                      <p:cBhvr>
                                        <p:cTn id="73" dur="1000"/>
                                        <p:tgtEl>
                                          <p:spTgt spid="6"/>
                                        </p:tgtEl>
                                        <p:attrNameLst>
                                          <p:attrName>ppt_x</p:attrName>
                                        </p:attrNameLst>
                                      </p:cBhvr>
                                      <p:tavLst>
                                        <p:tav tm="0">
                                          <p:val>
                                            <p:strVal val="ppt_x"/>
                                          </p:val>
                                        </p:tav>
                                        <p:tav tm="100000">
                                          <p:val>
                                            <p:strVal val="ppt_x"/>
                                          </p:val>
                                        </p:tav>
                                      </p:tavLst>
                                    </p:anim>
                                    <p:anim calcmode="lin" valueType="num">
                                      <p:cBhvr>
                                        <p:cTn id="74" dur="1000"/>
                                        <p:tgtEl>
                                          <p:spTgt spid="6"/>
                                        </p:tgtEl>
                                        <p:attrNameLst>
                                          <p:attrName>ppt_y</p:attrName>
                                        </p:attrNameLst>
                                      </p:cBhvr>
                                      <p:tavLst>
                                        <p:tav tm="0">
                                          <p:val>
                                            <p:strVal val="ppt_y"/>
                                          </p:val>
                                        </p:tav>
                                        <p:tav tm="100000">
                                          <p:val>
                                            <p:strVal val="ppt_y+.1"/>
                                          </p:val>
                                        </p:tav>
                                      </p:tavLst>
                                    </p:anim>
                                    <p:set>
                                      <p:cBhvr>
                                        <p:cTn id="7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1000"/>
                                        <p:tgtEl>
                                          <p:spTgt spid="7"/>
                                        </p:tgtEl>
                                      </p:cBhvr>
                                    </p:animEffect>
                                    <p:anim calcmode="lin" valueType="num">
                                      <p:cBhvr>
                                        <p:cTn id="81" dur="1000"/>
                                        <p:tgtEl>
                                          <p:spTgt spid="7"/>
                                        </p:tgtEl>
                                        <p:attrNameLst>
                                          <p:attrName>ppt_x</p:attrName>
                                        </p:attrNameLst>
                                      </p:cBhvr>
                                      <p:tavLst>
                                        <p:tav tm="0">
                                          <p:val>
                                            <p:strVal val="ppt_x"/>
                                          </p:val>
                                        </p:tav>
                                        <p:tav tm="100000">
                                          <p:val>
                                            <p:strVal val="ppt_x"/>
                                          </p:val>
                                        </p:tav>
                                      </p:tavLst>
                                    </p:anim>
                                    <p:anim calcmode="lin" valueType="num">
                                      <p:cBhvr>
                                        <p:cTn id="82" dur="1000"/>
                                        <p:tgtEl>
                                          <p:spTgt spid="7"/>
                                        </p:tgtEl>
                                        <p:attrNameLst>
                                          <p:attrName>ppt_y</p:attrName>
                                        </p:attrNameLst>
                                      </p:cBhvr>
                                      <p:tavLst>
                                        <p:tav tm="0">
                                          <p:val>
                                            <p:strVal val="ppt_y"/>
                                          </p:val>
                                        </p:tav>
                                        <p:tav tm="100000">
                                          <p:val>
                                            <p:strVal val="ppt_y+.1"/>
                                          </p:val>
                                        </p:tav>
                                      </p:tavLst>
                                    </p:anim>
                                    <p:set>
                                      <p:cBhvr>
                                        <p:cTn id="8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4" restart="whenNotActive" fill="hold" evtFilter="cancelBubble" nodeType="interactiveSeq">
                <p:stCondLst>
                  <p:cond evt="onClick" delay="0">
                    <p:tgtEl>
                      <p:spTgt spid="8"/>
                    </p:tgtEl>
                  </p:cond>
                </p:stCondLst>
                <p:endSync evt="end" delay="0">
                  <p:rtn val="all"/>
                </p:endSync>
                <p:childTnLst>
                  <p:par>
                    <p:cTn id="85" fill="hold">
                      <p:stCondLst>
                        <p:cond delay="0"/>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8"/>
                                        </p:tgtEl>
                                      </p:cBhvr>
                                    </p:animEffect>
                                    <p:anim calcmode="lin" valueType="num">
                                      <p:cBhvr>
                                        <p:cTn id="89" dur="1000"/>
                                        <p:tgtEl>
                                          <p:spTgt spid="8"/>
                                        </p:tgtEl>
                                        <p:attrNameLst>
                                          <p:attrName>ppt_x</p:attrName>
                                        </p:attrNameLst>
                                      </p:cBhvr>
                                      <p:tavLst>
                                        <p:tav tm="0">
                                          <p:val>
                                            <p:strVal val="ppt_x"/>
                                          </p:val>
                                        </p:tav>
                                        <p:tav tm="100000">
                                          <p:val>
                                            <p:strVal val="ppt_x"/>
                                          </p:val>
                                        </p:tav>
                                      </p:tavLst>
                                    </p:anim>
                                    <p:anim calcmode="lin" valueType="num">
                                      <p:cBhvr>
                                        <p:cTn id="90" dur="1000"/>
                                        <p:tgtEl>
                                          <p:spTgt spid="8"/>
                                        </p:tgtEl>
                                        <p:attrNameLst>
                                          <p:attrName>ppt_y</p:attrName>
                                        </p:attrNameLst>
                                      </p:cBhvr>
                                      <p:tavLst>
                                        <p:tav tm="0">
                                          <p:val>
                                            <p:strVal val="ppt_y"/>
                                          </p:val>
                                        </p:tav>
                                        <p:tav tm="100000">
                                          <p:val>
                                            <p:strVal val="ppt_y+.1"/>
                                          </p:val>
                                        </p:tav>
                                      </p:tavLst>
                                    </p:anim>
                                    <p:set>
                                      <p:cBhvr>
                                        <p:cTn id="9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2" restart="whenNotActive" fill="hold" evtFilter="cancelBubble" nodeType="interactiveSeq">
                <p:stCondLst>
                  <p:cond evt="onClick" delay="0">
                    <p:tgtEl>
                      <p:spTgt spid="5"/>
                    </p:tgtEl>
                  </p:cond>
                </p:stCondLst>
                <p:endSync evt="end" delay="0">
                  <p:rtn val="all"/>
                </p:endSync>
                <p:childTnLst>
                  <p:par>
                    <p:cTn id="93" fill="hold">
                      <p:stCondLst>
                        <p:cond delay="0"/>
                      </p:stCondLst>
                      <p:childTnLst>
                        <p:par>
                          <p:cTn id="94" fill="hold">
                            <p:stCondLst>
                              <p:cond delay="0"/>
                            </p:stCondLst>
                            <p:childTnLst>
                              <p:par>
                                <p:cTn id="95" presetID="47" presetClass="exit" presetSubtype="0" fill="hold" grpId="0" nodeType="clickEffect">
                                  <p:stCondLst>
                                    <p:cond delay="0"/>
                                  </p:stCondLst>
                                  <p:childTnLst>
                                    <p:animEffect transition="out" filter="fade">
                                      <p:cBhvr>
                                        <p:cTn id="96" dur="1000"/>
                                        <p:tgtEl>
                                          <p:spTgt spid="5"/>
                                        </p:tgtEl>
                                      </p:cBhvr>
                                    </p:animEffect>
                                    <p:anim calcmode="lin" valueType="num">
                                      <p:cBhvr>
                                        <p:cTn id="97" dur="1000"/>
                                        <p:tgtEl>
                                          <p:spTgt spid="5"/>
                                        </p:tgtEl>
                                        <p:attrNameLst>
                                          <p:attrName>ppt_x</p:attrName>
                                        </p:attrNameLst>
                                      </p:cBhvr>
                                      <p:tavLst>
                                        <p:tav tm="0">
                                          <p:val>
                                            <p:strVal val="ppt_x"/>
                                          </p:val>
                                        </p:tav>
                                        <p:tav tm="100000">
                                          <p:val>
                                            <p:strVal val="ppt_x"/>
                                          </p:val>
                                        </p:tav>
                                      </p:tavLst>
                                    </p:anim>
                                    <p:anim calcmode="lin" valueType="num">
                                      <p:cBhvr>
                                        <p:cTn id="98" dur="1000"/>
                                        <p:tgtEl>
                                          <p:spTgt spid="5"/>
                                        </p:tgtEl>
                                        <p:attrNameLst>
                                          <p:attrName>ppt_y</p:attrName>
                                        </p:attrNameLst>
                                      </p:cBhvr>
                                      <p:tavLst>
                                        <p:tav tm="0">
                                          <p:val>
                                            <p:strVal val="ppt_y"/>
                                          </p:val>
                                        </p:tav>
                                        <p:tav tm="100000">
                                          <p:val>
                                            <p:strVal val="ppt_y-.1"/>
                                          </p:val>
                                        </p:tav>
                                      </p:tavLst>
                                    </p:anim>
                                    <p:set>
                                      <p:cBhvr>
                                        <p:cTn id="9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Câu 1: Tính  </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010842"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143" y="627023"/>
            <a:ext cx="1721528" cy="2155353"/>
          </a:xfrm>
          <a:prstGeom prst="rect">
            <a:avLst/>
          </a:prstGeom>
        </p:spPr>
      </p:pic>
      <p:pic>
        <p:nvPicPr>
          <p:cNvPr id="1026"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3929CEAC-F990-1AD4-EFDC-F2DE39FADC68}"/>
              </a:ext>
            </a:extLst>
          </p:cNvPr>
          <p:cNvGraphicFramePr>
            <a:graphicFrameLocks noChangeAspect="1"/>
          </p:cNvGraphicFramePr>
          <p:nvPr>
            <p:extLst>
              <p:ext uri="{D42A27DB-BD31-4B8C-83A1-F6EECF244321}">
                <p14:modId xmlns:p14="http://schemas.microsoft.com/office/powerpoint/2010/main" val="1008927180"/>
              </p:ext>
            </p:extLst>
          </p:nvPr>
        </p:nvGraphicFramePr>
        <p:xfrm>
          <a:off x="3084513" y="4171950"/>
          <a:ext cx="674687" cy="392113"/>
        </p:xfrm>
        <a:graphic>
          <a:graphicData uri="http://schemas.openxmlformats.org/presentationml/2006/ole">
            <mc:AlternateContent xmlns:mc="http://schemas.openxmlformats.org/markup-compatibility/2006">
              <mc:Choice xmlns:v="urn:schemas-microsoft-com:vml" Requires="v">
                <p:oleObj name="Equation" r:id="rId8" imgW="304560" imgH="177480" progId="Equation.DSMT4">
                  <p:embed/>
                </p:oleObj>
              </mc:Choice>
              <mc:Fallback>
                <p:oleObj name="Equation" r:id="rId8" imgW="304560" imgH="177480" progId="Equation.DSMT4">
                  <p:embed/>
                  <p:pic>
                    <p:nvPicPr>
                      <p:cNvPr id="3" name="Object 2">
                        <a:extLst>
                          <a:ext uri="{FF2B5EF4-FFF2-40B4-BE49-F238E27FC236}">
                            <a16:creationId xmlns:a16="http://schemas.microsoft.com/office/drawing/2014/main" id="{36281100-502B-D693-298E-5DC1DCB88C52}"/>
                          </a:ext>
                        </a:extLst>
                      </p:cNvPr>
                      <p:cNvPicPr/>
                      <p:nvPr/>
                    </p:nvPicPr>
                    <p:blipFill>
                      <a:blip r:embed="rId9"/>
                      <a:stretch>
                        <a:fillRect/>
                      </a:stretch>
                    </p:blipFill>
                    <p:spPr>
                      <a:xfrm>
                        <a:off x="3084513" y="4171950"/>
                        <a:ext cx="674687" cy="3921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31D412-8273-1622-A621-AF94A776ADFE}"/>
              </a:ext>
            </a:extLst>
          </p:cNvPr>
          <p:cNvGraphicFramePr>
            <a:graphicFrameLocks noChangeAspect="1"/>
          </p:cNvGraphicFramePr>
          <p:nvPr>
            <p:extLst>
              <p:ext uri="{D42A27DB-BD31-4B8C-83A1-F6EECF244321}">
                <p14:modId xmlns:p14="http://schemas.microsoft.com/office/powerpoint/2010/main" val="2685959680"/>
              </p:ext>
            </p:extLst>
          </p:nvPr>
        </p:nvGraphicFramePr>
        <p:xfrm>
          <a:off x="8180388" y="4141788"/>
          <a:ext cx="673100" cy="392112"/>
        </p:xfrm>
        <a:graphic>
          <a:graphicData uri="http://schemas.openxmlformats.org/presentationml/2006/ole">
            <mc:AlternateContent xmlns:mc="http://schemas.openxmlformats.org/markup-compatibility/2006">
              <mc:Choice xmlns:v="urn:schemas-microsoft-com:vml" Requires="v">
                <p:oleObj name="Equation" r:id="rId10" imgW="304560" imgH="177480" progId="Equation.DSMT4">
                  <p:embed/>
                </p:oleObj>
              </mc:Choice>
              <mc:Fallback>
                <p:oleObj name="Equation" r:id="rId10" imgW="304560" imgH="17748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11"/>
                      <a:stretch>
                        <a:fillRect/>
                      </a:stretch>
                    </p:blipFill>
                    <p:spPr>
                      <a:xfrm>
                        <a:off x="8180388" y="4141788"/>
                        <a:ext cx="673100" cy="3921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9F3DE36-C2C7-321E-F39A-5AB775950580}"/>
              </a:ext>
            </a:extLst>
          </p:cNvPr>
          <p:cNvGraphicFramePr>
            <a:graphicFrameLocks noChangeAspect="1"/>
          </p:cNvGraphicFramePr>
          <p:nvPr>
            <p:extLst>
              <p:ext uri="{D42A27DB-BD31-4B8C-83A1-F6EECF244321}">
                <p14:modId xmlns:p14="http://schemas.microsoft.com/office/powerpoint/2010/main" val="1150474913"/>
              </p:ext>
            </p:extLst>
          </p:nvPr>
        </p:nvGraphicFramePr>
        <p:xfrm>
          <a:off x="3059113" y="5075238"/>
          <a:ext cx="728662" cy="868362"/>
        </p:xfrm>
        <a:graphic>
          <a:graphicData uri="http://schemas.openxmlformats.org/presentationml/2006/ole">
            <mc:AlternateContent xmlns:mc="http://schemas.openxmlformats.org/markup-compatibility/2006">
              <mc:Choice xmlns:v="urn:schemas-microsoft-com:vml" Requires="v">
                <p:oleObj name="Equation" r:id="rId12" imgW="330120" imgH="393480" progId="Equation.DSMT4">
                  <p:embed/>
                </p:oleObj>
              </mc:Choice>
              <mc:Fallback>
                <p:oleObj name="Equation" r:id="rId12" imgW="330120" imgH="39348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13"/>
                      <a:stretch>
                        <a:fillRect/>
                      </a:stretch>
                    </p:blipFill>
                    <p:spPr>
                      <a:xfrm>
                        <a:off x="3059113" y="5075238"/>
                        <a:ext cx="728662" cy="8683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8C9233E-C9A6-8F56-615C-ED5A7D19456B}"/>
              </a:ext>
            </a:extLst>
          </p:cNvPr>
          <p:cNvGraphicFramePr>
            <a:graphicFrameLocks noChangeAspect="1"/>
          </p:cNvGraphicFramePr>
          <p:nvPr>
            <p:extLst>
              <p:ext uri="{D42A27DB-BD31-4B8C-83A1-F6EECF244321}">
                <p14:modId xmlns:p14="http://schemas.microsoft.com/office/powerpoint/2010/main" val="501710421"/>
              </p:ext>
            </p:extLst>
          </p:nvPr>
        </p:nvGraphicFramePr>
        <p:xfrm>
          <a:off x="7997825" y="5294313"/>
          <a:ext cx="1038225" cy="503237"/>
        </p:xfrm>
        <a:graphic>
          <a:graphicData uri="http://schemas.openxmlformats.org/presentationml/2006/ole">
            <mc:AlternateContent xmlns:mc="http://schemas.openxmlformats.org/markup-compatibility/2006">
              <mc:Choice xmlns:v="urn:schemas-microsoft-com:vml" Requires="v">
                <p:oleObj name="Equation" r:id="rId14" imgW="469800" imgH="228600" progId="Equation.DSMT4">
                  <p:embed/>
                </p:oleObj>
              </mc:Choice>
              <mc:Fallback>
                <p:oleObj name="Equation" r:id="rId14" imgW="469800" imgH="228600" progId="Equation.DSMT4">
                  <p:embed/>
                  <p:pic>
                    <p:nvPicPr>
                      <p:cNvPr id="11" name="Object 10">
                        <a:extLst>
                          <a:ext uri="{FF2B5EF4-FFF2-40B4-BE49-F238E27FC236}">
                            <a16:creationId xmlns:a16="http://schemas.microsoft.com/office/drawing/2014/main" id="{DF31D412-8273-1622-A621-AF94A776ADFE}"/>
                          </a:ext>
                        </a:extLst>
                      </p:cNvPr>
                      <p:cNvPicPr/>
                      <p:nvPr/>
                    </p:nvPicPr>
                    <p:blipFill>
                      <a:blip r:embed="rId15"/>
                      <a:stretch>
                        <a:fillRect/>
                      </a:stretch>
                    </p:blipFill>
                    <p:spPr>
                      <a:xfrm>
                        <a:off x="7997825" y="5294313"/>
                        <a:ext cx="1038225" cy="503237"/>
                      </a:xfrm>
                      <a:prstGeom prst="rect">
                        <a:avLst/>
                      </a:prstGeom>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3360589832"/>
              </p:ext>
            </p:extLst>
          </p:nvPr>
        </p:nvGraphicFramePr>
        <p:xfrm>
          <a:off x="6027283" y="1418544"/>
          <a:ext cx="2345758" cy="1164318"/>
        </p:xfrm>
        <a:graphic>
          <a:graphicData uri="http://schemas.openxmlformats.org/presentationml/2006/ole">
            <mc:AlternateContent xmlns:mc="http://schemas.openxmlformats.org/markup-compatibility/2006">
              <mc:Choice xmlns:v="urn:schemas-microsoft-com:vml" Requires="v">
                <p:oleObj name="Equation" r:id="rId16" imgW="838080" imgH="419040" progId="Equation.DSMT4">
                  <p:embed/>
                </p:oleObj>
              </mc:Choice>
              <mc:Fallback>
                <p:oleObj name="Equation" r:id="rId16" imgW="838080" imgH="419040" progId="Equation.DSMT4">
                  <p:embed/>
                  <p:pic>
                    <p:nvPicPr>
                      <p:cNvPr id="7176" name="Object 6"/>
                      <p:cNvPicPr>
                        <a:picLocks noChangeAspect="1" noChangeArrowheads="1"/>
                      </p:cNvPicPr>
                      <p:nvPr/>
                    </p:nvPicPr>
                    <p:blipFill>
                      <a:blip r:embed="rId17"/>
                      <a:srcRect/>
                      <a:stretch>
                        <a:fillRect/>
                      </a:stretch>
                    </p:blipFill>
                    <p:spPr bwMode="auto">
                      <a:xfrm>
                        <a:off x="6027283" y="1418544"/>
                        <a:ext cx="2345758" cy="11643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rgbClr val="FF0000"/>
                </a:solidFill>
                <a:latin typeface="Times New Roman" panose="02020603050405020304" pitchFamily="18" charset="0"/>
                <a:cs typeface="Times New Roman" panose="02020603050405020304" pitchFamily="18" charset="0"/>
              </a:rPr>
              <a:t>                   Câu 2: Tính</a:t>
            </a:r>
            <a:endParaRPr lang="vi-VN" sz="280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78710" y="-460479"/>
            <a:ext cx="2381250" cy="2981325"/>
          </a:xfrm>
          <a:prstGeom prst="rect">
            <a:avLst/>
          </a:prstGeom>
        </p:spPr>
      </p:pic>
      <p:sp>
        <p:nvSpPr>
          <p:cNvPr id="7" name="Rectangle 2">
            <a:extLst>
              <a:ext uri="{FF2B5EF4-FFF2-40B4-BE49-F238E27FC236}">
                <a16:creationId xmlns:a16="http://schemas.microsoft.com/office/drawing/2014/main"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1E6EFE34-EA0A-9F86-A73B-AD1345C2109C}"/>
              </a:ext>
            </a:extLst>
          </p:cNvPr>
          <p:cNvGraphicFramePr>
            <a:graphicFrameLocks noChangeAspect="1"/>
          </p:cNvGraphicFramePr>
          <p:nvPr>
            <p:extLst>
              <p:ext uri="{D42A27DB-BD31-4B8C-83A1-F6EECF244321}">
                <p14:modId xmlns:p14="http://schemas.microsoft.com/office/powerpoint/2010/main" val="3204901195"/>
              </p:ext>
            </p:extLst>
          </p:nvPr>
        </p:nvGraphicFramePr>
        <p:xfrm>
          <a:off x="3719513" y="5375275"/>
          <a:ext cx="522287" cy="333375"/>
        </p:xfrm>
        <a:graphic>
          <a:graphicData uri="http://schemas.openxmlformats.org/presentationml/2006/ole">
            <mc:AlternateContent xmlns:mc="http://schemas.openxmlformats.org/markup-compatibility/2006">
              <mc:Choice xmlns:v="urn:schemas-microsoft-com:vml" Requires="v">
                <p:oleObj name="Equation" r:id="rId8" imgW="190440" imgH="164880" progId="Equation.DSMT4">
                  <p:embed/>
                </p:oleObj>
              </mc:Choice>
              <mc:Fallback>
                <p:oleObj name="Equation" r:id="rId8" imgW="190440" imgH="164880" progId="Equation.DSMT4">
                  <p:embed/>
                  <p:pic>
                    <p:nvPicPr>
                      <p:cNvPr id="0" name="Object 1"/>
                      <p:cNvPicPr>
                        <a:picLocks noChangeAspect="1" noChangeArrowheads="1"/>
                      </p:cNvPicPr>
                      <p:nvPr/>
                    </p:nvPicPr>
                    <p:blipFill>
                      <a:blip r:embed="rId9"/>
                      <a:srcRect/>
                      <a:stretch>
                        <a:fillRect/>
                      </a:stretch>
                    </p:blipFill>
                    <p:spPr bwMode="auto">
                      <a:xfrm>
                        <a:off x="3719513" y="5375275"/>
                        <a:ext cx="522287" cy="33337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34B88E9-D62D-58EF-D119-6016F86003BC}"/>
              </a:ext>
            </a:extLst>
          </p:cNvPr>
          <p:cNvGraphicFramePr>
            <a:graphicFrameLocks noChangeAspect="1"/>
          </p:cNvGraphicFramePr>
          <p:nvPr>
            <p:extLst>
              <p:ext uri="{D42A27DB-BD31-4B8C-83A1-F6EECF244321}">
                <p14:modId xmlns:p14="http://schemas.microsoft.com/office/powerpoint/2010/main" val="337098753"/>
              </p:ext>
            </p:extLst>
          </p:nvPr>
        </p:nvGraphicFramePr>
        <p:xfrm>
          <a:off x="3576638" y="4214813"/>
          <a:ext cx="557212" cy="331787"/>
        </p:xfrm>
        <a:graphic>
          <a:graphicData uri="http://schemas.openxmlformats.org/presentationml/2006/ole">
            <mc:AlternateContent xmlns:mc="http://schemas.openxmlformats.org/markup-compatibility/2006">
              <mc:Choice xmlns:v="urn:schemas-microsoft-com:vml" Requires="v">
                <p:oleObj name="Equation" r:id="rId10" imgW="203040" imgH="164880" progId="Equation.DSMT4">
                  <p:embed/>
                </p:oleObj>
              </mc:Choice>
              <mc:Fallback>
                <p:oleObj name="Equation" r:id="rId10" imgW="203040" imgH="164880" progId="Equation.DSMT4">
                  <p:embed/>
                  <p:pic>
                    <p:nvPicPr>
                      <p:cNvPr id="8" name="Object 7">
                        <a:extLst>
                          <a:ext uri="{FF2B5EF4-FFF2-40B4-BE49-F238E27FC236}">
                            <a16:creationId xmlns:a16="http://schemas.microsoft.com/office/drawing/2014/main" id="{1E6EFE34-EA0A-9F86-A73B-AD1345C2109C}"/>
                          </a:ext>
                        </a:extLst>
                      </p:cNvPr>
                      <p:cNvPicPr>
                        <a:picLocks noChangeAspect="1" noChangeArrowheads="1"/>
                      </p:cNvPicPr>
                      <p:nvPr/>
                    </p:nvPicPr>
                    <p:blipFill>
                      <a:blip r:embed="rId11"/>
                      <a:srcRect/>
                      <a:stretch>
                        <a:fillRect/>
                      </a:stretch>
                    </p:blipFill>
                    <p:spPr bwMode="auto">
                      <a:xfrm>
                        <a:off x="3576638" y="4214813"/>
                        <a:ext cx="557212" cy="331787"/>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46004B2D-9C7D-77AB-468C-01DAFEB760BE}"/>
              </a:ext>
            </a:extLst>
          </p:cNvPr>
          <p:cNvGraphicFramePr>
            <a:graphicFrameLocks noChangeAspect="1"/>
          </p:cNvGraphicFramePr>
          <p:nvPr>
            <p:extLst>
              <p:ext uri="{D42A27DB-BD31-4B8C-83A1-F6EECF244321}">
                <p14:modId xmlns:p14="http://schemas.microsoft.com/office/powerpoint/2010/main" val="1122670181"/>
              </p:ext>
            </p:extLst>
          </p:nvPr>
        </p:nvGraphicFramePr>
        <p:xfrm>
          <a:off x="8032750" y="4213225"/>
          <a:ext cx="557213" cy="358775"/>
        </p:xfrm>
        <a:graphic>
          <a:graphicData uri="http://schemas.openxmlformats.org/presentationml/2006/ole">
            <mc:AlternateContent xmlns:mc="http://schemas.openxmlformats.org/markup-compatibility/2006">
              <mc:Choice xmlns:v="urn:schemas-microsoft-com:vml" Requires="v">
                <p:oleObj name="Equation" r:id="rId12" imgW="203040" imgH="177480" progId="Equation.DSMT4">
                  <p:embed/>
                </p:oleObj>
              </mc:Choice>
              <mc:Fallback>
                <p:oleObj name="Equation" r:id="rId12" imgW="203040" imgH="17748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3"/>
                      <a:srcRect/>
                      <a:stretch>
                        <a:fillRect/>
                      </a:stretch>
                    </p:blipFill>
                    <p:spPr bwMode="auto">
                      <a:xfrm>
                        <a:off x="8032750" y="4213225"/>
                        <a:ext cx="557213" cy="358775"/>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DC88B8F9-B4CD-C18B-E56E-9B57255297BC}"/>
              </a:ext>
            </a:extLst>
          </p:cNvPr>
          <p:cNvGraphicFramePr>
            <a:graphicFrameLocks noChangeAspect="1"/>
          </p:cNvGraphicFramePr>
          <p:nvPr>
            <p:extLst>
              <p:ext uri="{D42A27DB-BD31-4B8C-83A1-F6EECF244321}">
                <p14:modId xmlns:p14="http://schemas.microsoft.com/office/powerpoint/2010/main" val="3305642098"/>
              </p:ext>
            </p:extLst>
          </p:nvPr>
        </p:nvGraphicFramePr>
        <p:xfrm>
          <a:off x="8154988" y="5383213"/>
          <a:ext cx="312737" cy="357187"/>
        </p:xfrm>
        <a:graphic>
          <a:graphicData uri="http://schemas.openxmlformats.org/presentationml/2006/ole">
            <mc:AlternateContent xmlns:mc="http://schemas.openxmlformats.org/markup-compatibility/2006">
              <mc:Choice xmlns:v="urn:schemas-microsoft-com:vml" Requires="v">
                <p:oleObj name="Equation" r:id="rId14" imgW="114120" imgH="177480" progId="Equation.DSMT4">
                  <p:embed/>
                </p:oleObj>
              </mc:Choice>
              <mc:Fallback>
                <p:oleObj name="Equation" r:id="rId14" imgW="114120" imgH="177480" progId="Equation.DSMT4">
                  <p:embed/>
                  <p:pic>
                    <p:nvPicPr>
                      <p:cNvPr id="18" name="Object 17">
                        <a:extLst>
                          <a:ext uri="{FF2B5EF4-FFF2-40B4-BE49-F238E27FC236}">
                            <a16:creationId xmlns:a16="http://schemas.microsoft.com/office/drawing/2014/main" id="{46004B2D-9C7D-77AB-468C-01DAFEB760BE}"/>
                          </a:ext>
                        </a:extLst>
                      </p:cNvPr>
                      <p:cNvPicPr>
                        <a:picLocks noChangeAspect="1" noChangeArrowheads="1"/>
                      </p:cNvPicPr>
                      <p:nvPr/>
                    </p:nvPicPr>
                    <p:blipFill>
                      <a:blip r:embed="rId15"/>
                      <a:srcRect/>
                      <a:stretch>
                        <a:fillRect/>
                      </a:stretch>
                    </p:blipFill>
                    <p:spPr bwMode="auto">
                      <a:xfrm>
                        <a:off x="8154988" y="5383213"/>
                        <a:ext cx="312737" cy="35718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74847468"/>
              </p:ext>
            </p:extLst>
          </p:nvPr>
        </p:nvGraphicFramePr>
        <p:xfrm>
          <a:off x="6027283" y="1715860"/>
          <a:ext cx="2181225" cy="857250"/>
        </p:xfrm>
        <a:graphic>
          <a:graphicData uri="http://schemas.openxmlformats.org/presentationml/2006/ole">
            <mc:AlternateContent xmlns:mc="http://schemas.openxmlformats.org/markup-compatibility/2006">
              <mc:Choice xmlns:v="urn:schemas-microsoft-com:vml" Requires="v">
                <p:oleObj name="Equation" r:id="rId16" imgW="2181364" imgH="857191" progId="Equation.DSMT4">
                  <p:embed/>
                </p:oleObj>
              </mc:Choice>
              <mc:Fallback>
                <p:oleObj name="Equation" r:id="rId16" imgW="2181364" imgH="857191" progId="Equation.DSMT4">
                  <p:embed/>
                  <p:pic>
                    <p:nvPicPr>
                      <p:cNvPr id="0" name=""/>
                      <p:cNvPicPr/>
                      <p:nvPr/>
                    </p:nvPicPr>
                    <p:blipFill>
                      <a:blip r:embed="rId17"/>
                      <a:stretch>
                        <a:fillRect/>
                      </a:stretch>
                    </p:blipFill>
                    <p:spPr>
                      <a:xfrm>
                        <a:off x="6027283" y="1715860"/>
                        <a:ext cx="2181225" cy="857250"/>
                      </a:xfrm>
                      <a:prstGeom prst="rect">
                        <a:avLst/>
                      </a:prstGeom>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955" y="-246290"/>
            <a:ext cx="1914525" cy="2390775"/>
          </a:xfrm>
          <a:prstGeom prst="rect">
            <a:avLst/>
          </a:prstGeom>
        </p:spPr>
      </p:pic>
      <p:sp>
        <p:nvSpPr>
          <p:cNvPr id="4" name="Rectangle 2">
            <a:extLst>
              <a:ext uri="{FF2B5EF4-FFF2-40B4-BE49-F238E27FC236}">
                <a16:creationId xmlns:a16="http://schemas.microsoft.com/office/drawing/2014/main" id="{BAA2EB5D-C4E4-CFEF-F215-7B936784495E}"/>
              </a:ext>
            </a:extLst>
          </p:cNvPr>
          <p:cNvSpPr>
            <a:spLocks noChangeArrowheads="1"/>
          </p:cNvSpPr>
          <p:nvPr/>
        </p:nvSpPr>
        <p:spPr bwMode="auto">
          <a:xfrm>
            <a:off x="2664731" y="1072097"/>
            <a:ext cx="4456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Kết quả của phép tính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sp>
        <p:nvSpPr>
          <p:cNvPr id="7" name="Rectangle 3">
            <a:extLst>
              <a:ext uri="{FF2B5EF4-FFF2-40B4-BE49-F238E27FC236}">
                <a16:creationId xmlns:a16="http://schemas.microsoft.com/office/drawing/2014/main"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id="{B360D5CB-5EDB-A315-8401-687E44F7FAB6}"/>
              </a:ext>
            </a:extLst>
          </p:cNvPr>
          <p:cNvGraphicFramePr>
            <a:graphicFrameLocks noChangeAspect="1"/>
          </p:cNvGraphicFramePr>
          <p:nvPr>
            <p:extLst>
              <p:ext uri="{D42A27DB-BD31-4B8C-83A1-F6EECF244321}">
                <p14:modId xmlns:p14="http://schemas.microsoft.com/office/powerpoint/2010/main" val="3302655346"/>
              </p:ext>
            </p:extLst>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name="Equation" r:id="rId8" imgW="593005" imgH="792775" progId="Equation.DSMT4">
                  <p:embed/>
                </p:oleObj>
              </mc:Choice>
              <mc:Fallback>
                <p:oleObj name="Equation" r:id="rId8" imgW="593005" imgH="792775" progId="Equation.DSMT4">
                  <p:embed/>
                  <p:pic>
                    <p:nvPicPr>
                      <p:cNvPr id="0" name=""/>
                      <p:cNvPicPr/>
                      <p:nvPr/>
                    </p:nvPicPr>
                    <p:blipFill>
                      <a:blip r:embed="rId9"/>
                      <a:stretch>
                        <a:fillRect/>
                      </a:stretch>
                    </p:blipFill>
                    <p:spPr>
                      <a:xfrm>
                        <a:off x="5799138" y="3032125"/>
                        <a:ext cx="593725"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C0E89CB-C3C4-9A70-3FA1-A0CB9CCB03EF}"/>
              </a:ext>
            </a:extLst>
          </p:cNvPr>
          <p:cNvGraphicFramePr>
            <a:graphicFrameLocks noChangeAspect="1"/>
          </p:cNvGraphicFramePr>
          <p:nvPr>
            <p:extLst>
              <p:ext uri="{D42A27DB-BD31-4B8C-83A1-F6EECF244321}">
                <p14:modId xmlns:p14="http://schemas.microsoft.com/office/powerpoint/2010/main" val="1081309166"/>
              </p:ext>
            </p:extLst>
          </p:nvPr>
        </p:nvGraphicFramePr>
        <p:xfrm>
          <a:off x="3541713" y="3984625"/>
          <a:ext cx="627062" cy="793750"/>
        </p:xfrm>
        <a:graphic>
          <a:graphicData uri="http://schemas.openxmlformats.org/presentationml/2006/ole">
            <mc:AlternateContent xmlns:mc="http://schemas.openxmlformats.org/markup-compatibility/2006">
              <mc:Choice xmlns:v="urn:schemas-microsoft-com:vml" Requires="v">
                <p:oleObj name="Equation" r:id="rId10" imgW="228600" imgH="393480" progId="Equation.DSMT4">
                  <p:embed/>
                </p:oleObj>
              </mc:Choice>
              <mc:Fallback>
                <p:oleObj name="Equation" r:id="rId10" imgW="228600" imgH="39348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1"/>
                      <a:srcRect/>
                      <a:stretch>
                        <a:fillRect/>
                      </a:stretch>
                    </p:blipFill>
                    <p:spPr bwMode="auto">
                      <a:xfrm>
                        <a:off x="3541713" y="3984625"/>
                        <a:ext cx="627062"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FAD83A46-AA10-E04F-F57E-7F5964701109}"/>
              </a:ext>
            </a:extLst>
          </p:cNvPr>
          <p:cNvGraphicFramePr>
            <a:graphicFrameLocks noChangeAspect="1"/>
          </p:cNvGraphicFramePr>
          <p:nvPr>
            <p:extLst>
              <p:ext uri="{D42A27DB-BD31-4B8C-83A1-F6EECF244321}">
                <p14:modId xmlns:p14="http://schemas.microsoft.com/office/powerpoint/2010/main" val="4284399962"/>
              </p:ext>
            </p:extLst>
          </p:nvPr>
        </p:nvGraphicFramePr>
        <p:xfrm>
          <a:off x="8166100" y="3984625"/>
          <a:ext cx="627063" cy="793750"/>
        </p:xfrm>
        <a:graphic>
          <a:graphicData uri="http://schemas.openxmlformats.org/presentationml/2006/ole">
            <mc:AlternateContent xmlns:mc="http://schemas.openxmlformats.org/markup-compatibility/2006">
              <mc:Choice xmlns:v="urn:schemas-microsoft-com:vml" Requires="v">
                <p:oleObj name="Equation" r:id="rId12" imgW="228600" imgH="393480" progId="Equation.DSMT4">
                  <p:embed/>
                </p:oleObj>
              </mc:Choice>
              <mc:Fallback>
                <p:oleObj name="Equation" r:id="rId12" imgW="228600" imgH="393480" progId="Equation.DSMT4">
                  <p:embed/>
                  <p:pic>
                    <p:nvPicPr>
                      <p:cNvPr id="18" name="Object 17">
                        <a:extLst>
                          <a:ext uri="{FF2B5EF4-FFF2-40B4-BE49-F238E27FC236}">
                            <a16:creationId xmlns:a16="http://schemas.microsoft.com/office/drawing/2014/main" id="{CC0E89CB-C3C4-9A70-3FA1-A0CB9CCB03EF}"/>
                          </a:ext>
                        </a:extLst>
                      </p:cNvPr>
                      <p:cNvPicPr>
                        <a:picLocks noChangeAspect="1" noChangeArrowheads="1"/>
                      </p:cNvPicPr>
                      <p:nvPr/>
                    </p:nvPicPr>
                    <p:blipFill>
                      <a:blip r:embed="rId13"/>
                      <a:srcRect/>
                      <a:stretch>
                        <a:fillRect/>
                      </a:stretch>
                    </p:blipFill>
                    <p:spPr bwMode="auto">
                      <a:xfrm>
                        <a:off x="8166100" y="3984625"/>
                        <a:ext cx="627063"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89A419D-E8DC-4573-63A1-42680DD38EE9}"/>
              </a:ext>
            </a:extLst>
          </p:cNvPr>
          <p:cNvGraphicFramePr>
            <a:graphicFrameLocks noChangeAspect="1"/>
          </p:cNvGraphicFramePr>
          <p:nvPr>
            <p:extLst>
              <p:ext uri="{D42A27DB-BD31-4B8C-83A1-F6EECF244321}">
                <p14:modId xmlns:p14="http://schemas.microsoft.com/office/powerpoint/2010/main" val="1713423099"/>
              </p:ext>
            </p:extLst>
          </p:nvPr>
        </p:nvGraphicFramePr>
        <p:xfrm>
          <a:off x="3543300" y="5148263"/>
          <a:ext cx="590550" cy="793750"/>
        </p:xfrm>
        <a:graphic>
          <a:graphicData uri="http://schemas.openxmlformats.org/presentationml/2006/ole">
            <mc:AlternateContent xmlns:mc="http://schemas.openxmlformats.org/markup-compatibility/2006">
              <mc:Choice xmlns:v="urn:schemas-microsoft-com:vml" Requires="v">
                <p:oleObj name="Equation" r:id="rId14" imgW="215640" imgH="393480" progId="Equation.DSMT4">
                  <p:embed/>
                </p:oleObj>
              </mc:Choice>
              <mc:Fallback>
                <p:oleObj name="Equation" r:id="rId14" imgW="215640" imgH="393480" progId="Equation.DSMT4">
                  <p:embed/>
                  <p:pic>
                    <p:nvPicPr>
                      <p:cNvPr id="18" name="Object 17">
                        <a:extLst>
                          <a:ext uri="{FF2B5EF4-FFF2-40B4-BE49-F238E27FC236}">
                            <a16:creationId xmlns:a16="http://schemas.microsoft.com/office/drawing/2014/main" id="{CC0E89CB-C3C4-9A70-3FA1-A0CB9CCB03EF}"/>
                          </a:ext>
                        </a:extLst>
                      </p:cNvPr>
                      <p:cNvPicPr>
                        <a:picLocks noChangeAspect="1" noChangeArrowheads="1"/>
                      </p:cNvPicPr>
                      <p:nvPr/>
                    </p:nvPicPr>
                    <p:blipFill>
                      <a:blip r:embed="rId15"/>
                      <a:srcRect/>
                      <a:stretch>
                        <a:fillRect/>
                      </a:stretch>
                    </p:blipFill>
                    <p:spPr bwMode="auto">
                      <a:xfrm>
                        <a:off x="3543300" y="5148263"/>
                        <a:ext cx="590550" cy="7937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9B0C5B84-CFBB-66DE-6393-83DD79E0FA36}"/>
              </a:ext>
            </a:extLst>
          </p:cNvPr>
          <p:cNvGraphicFramePr>
            <a:graphicFrameLocks noChangeAspect="1"/>
          </p:cNvGraphicFramePr>
          <p:nvPr>
            <p:extLst>
              <p:ext uri="{D42A27DB-BD31-4B8C-83A1-F6EECF244321}">
                <p14:modId xmlns:p14="http://schemas.microsoft.com/office/powerpoint/2010/main" val="3626424501"/>
              </p:ext>
            </p:extLst>
          </p:nvPr>
        </p:nvGraphicFramePr>
        <p:xfrm>
          <a:off x="8258175" y="5148263"/>
          <a:ext cx="625475" cy="793750"/>
        </p:xfrm>
        <a:graphic>
          <a:graphicData uri="http://schemas.openxmlformats.org/presentationml/2006/ole">
            <mc:AlternateContent xmlns:mc="http://schemas.openxmlformats.org/markup-compatibility/2006">
              <mc:Choice xmlns:v="urn:schemas-microsoft-com:vml" Requires="v">
                <p:oleObj name="Equation" r:id="rId16" imgW="228600" imgH="393480" progId="Equation.DSMT4">
                  <p:embed/>
                </p:oleObj>
              </mc:Choice>
              <mc:Fallback>
                <p:oleObj name="Equation" r:id="rId16" imgW="228600" imgH="393480" progId="Equation.DSMT4">
                  <p:embed/>
                  <p:pic>
                    <p:nvPicPr>
                      <p:cNvPr id="20" name="Object 19">
                        <a:extLst>
                          <a:ext uri="{FF2B5EF4-FFF2-40B4-BE49-F238E27FC236}">
                            <a16:creationId xmlns:a16="http://schemas.microsoft.com/office/drawing/2014/main" id="{789A419D-E8DC-4573-63A1-42680DD38EE9}"/>
                          </a:ext>
                        </a:extLst>
                      </p:cNvPr>
                      <p:cNvPicPr>
                        <a:picLocks noChangeAspect="1" noChangeArrowheads="1"/>
                      </p:cNvPicPr>
                      <p:nvPr/>
                    </p:nvPicPr>
                    <p:blipFill>
                      <a:blip r:embed="rId17"/>
                      <a:srcRect/>
                      <a:stretch>
                        <a:fillRect/>
                      </a:stretch>
                    </p:blipFill>
                    <p:spPr bwMode="auto">
                      <a:xfrm>
                        <a:off x="8258175" y="5148263"/>
                        <a:ext cx="625475" cy="793750"/>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89913601"/>
              </p:ext>
            </p:extLst>
          </p:nvPr>
        </p:nvGraphicFramePr>
        <p:xfrm>
          <a:off x="4168775" y="1528413"/>
          <a:ext cx="2319093" cy="874030"/>
        </p:xfrm>
        <a:graphic>
          <a:graphicData uri="http://schemas.openxmlformats.org/presentationml/2006/ole">
            <mc:AlternateContent xmlns:mc="http://schemas.openxmlformats.org/markup-compatibility/2006">
              <mc:Choice xmlns:v="urn:schemas-microsoft-com:vml" Requires="v">
                <p:oleObj name="Equation" r:id="rId18" imgW="1895307" imgH="714170" progId="Equation.DSMT4">
                  <p:embed/>
                </p:oleObj>
              </mc:Choice>
              <mc:Fallback>
                <p:oleObj name="Equation" r:id="rId18" imgW="1895307" imgH="714170" progId="Equation.DSMT4">
                  <p:embed/>
                  <p:pic>
                    <p:nvPicPr>
                      <p:cNvPr id="0" name=""/>
                      <p:cNvPicPr/>
                      <p:nvPr/>
                    </p:nvPicPr>
                    <p:blipFill>
                      <a:blip r:embed="rId19"/>
                      <a:stretch>
                        <a:fillRect/>
                      </a:stretch>
                    </p:blipFill>
                    <p:spPr>
                      <a:xfrm>
                        <a:off x="4168775" y="1528413"/>
                        <a:ext cx="2319093" cy="874030"/>
                      </a:xfrm>
                      <a:prstGeom prst="rect">
                        <a:avLst/>
                      </a:prstGeom>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6835" y="753896"/>
            <a:ext cx="7469868" cy="10688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209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4088" y="-109370"/>
            <a:ext cx="1984169" cy="2484180"/>
          </a:xfrm>
          <a:prstGeom prst="rect">
            <a:avLst/>
          </a:prstGeom>
        </p:spPr>
      </p:pic>
      <p:sp>
        <p:nvSpPr>
          <p:cNvPr id="9" name="Rectangle 2">
            <a:extLst>
              <a:ext uri="{FF2B5EF4-FFF2-40B4-BE49-F238E27FC236}">
                <a16:creationId xmlns:a16="http://schemas.microsoft.com/office/drawing/2014/main" id="{0D00AA15-F664-88F9-6870-6D727C1CFD01}"/>
              </a:ext>
            </a:extLst>
          </p:cNvPr>
          <p:cNvSpPr>
            <a:spLocks noChangeArrowheads="1"/>
          </p:cNvSpPr>
          <p:nvPr/>
        </p:nvSpPr>
        <p:spPr bwMode="auto">
          <a:xfrm>
            <a:off x="786946" y="984572"/>
            <a:ext cx="80631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Kết quả của phép tính                      </a:t>
            </a:r>
            <a:r>
              <a:rPr kumimoji="0" lang="fr-FR" altLang="en-US" sz="2800" b="0" i="0" u="none" strike="noStrike" cap="none" normalizeH="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65690807"/>
              </p:ext>
            </p:extLst>
          </p:nvPr>
        </p:nvGraphicFramePr>
        <p:xfrm>
          <a:off x="5180296" y="984572"/>
          <a:ext cx="2352675" cy="838200"/>
        </p:xfrm>
        <a:graphic>
          <a:graphicData uri="http://schemas.openxmlformats.org/presentationml/2006/ole">
            <mc:AlternateContent xmlns:mc="http://schemas.openxmlformats.org/markup-compatibility/2006">
              <mc:Choice xmlns:v="urn:schemas-microsoft-com:vml" Requires="v">
                <p:oleObj name="Equation" r:id="rId8" imgW="2352810" imgH="838434" progId="Equation.DSMT4">
                  <p:embed/>
                </p:oleObj>
              </mc:Choice>
              <mc:Fallback>
                <p:oleObj name="Equation" r:id="rId8" imgW="2352810" imgH="838434" progId="Equation.DSMT4">
                  <p:embed/>
                  <p:pic>
                    <p:nvPicPr>
                      <p:cNvPr id="0" name=""/>
                      <p:cNvPicPr/>
                      <p:nvPr/>
                    </p:nvPicPr>
                    <p:blipFill>
                      <a:blip r:embed="rId9"/>
                      <a:stretch>
                        <a:fillRect/>
                      </a:stretch>
                    </p:blipFill>
                    <p:spPr>
                      <a:xfrm>
                        <a:off x="5180296" y="984572"/>
                        <a:ext cx="2352675" cy="8382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76744541"/>
              </p:ext>
            </p:extLst>
          </p:nvPr>
        </p:nvGraphicFramePr>
        <p:xfrm>
          <a:off x="3172507" y="4122879"/>
          <a:ext cx="909635" cy="727708"/>
        </p:xfrm>
        <a:graphic>
          <a:graphicData uri="http://schemas.openxmlformats.org/presentationml/2006/ole">
            <mc:AlternateContent xmlns:mc="http://schemas.openxmlformats.org/markup-compatibility/2006">
              <mc:Choice xmlns:v="urn:schemas-microsoft-com:vml" Requires="v">
                <p:oleObj name="Equation" r:id="rId10" imgW="698400" imgH="558720" progId="Equation.DSMT4">
                  <p:embed/>
                </p:oleObj>
              </mc:Choice>
              <mc:Fallback>
                <p:oleObj name="Equation" r:id="rId10" imgW="698400" imgH="558720" progId="Equation.DSMT4">
                  <p:embed/>
                  <p:pic>
                    <p:nvPicPr>
                      <p:cNvPr id="0" name=""/>
                      <p:cNvPicPr/>
                      <p:nvPr/>
                    </p:nvPicPr>
                    <p:blipFill>
                      <a:blip r:embed="rId11"/>
                      <a:stretch>
                        <a:fillRect/>
                      </a:stretch>
                    </p:blipFill>
                    <p:spPr>
                      <a:xfrm>
                        <a:off x="3172507" y="4122879"/>
                        <a:ext cx="909635" cy="7277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33326953"/>
              </p:ext>
            </p:extLst>
          </p:nvPr>
        </p:nvGraphicFramePr>
        <p:xfrm>
          <a:off x="7672387" y="4027919"/>
          <a:ext cx="589869" cy="648856"/>
        </p:xfrm>
        <a:graphic>
          <a:graphicData uri="http://schemas.openxmlformats.org/presentationml/2006/ole">
            <mc:AlternateContent xmlns:mc="http://schemas.openxmlformats.org/markup-compatibility/2006">
              <mc:Choice xmlns:v="urn:schemas-microsoft-com:vml" Requires="v">
                <p:oleObj name="Equation" r:id="rId12" imgW="507960" imgH="558720" progId="Equation.DSMT4">
                  <p:embed/>
                </p:oleObj>
              </mc:Choice>
              <mc:Fallback>
                <p:oleObj name="Equation" r:id="rId12" imgW="507960" imgH="558720" progId="Equation.DSMT4">
                  <p:embed/>
                  <p:pic>
                    <p:nvPicPr>
                      <p:cNvPr id="0" name=""/>
                      <p:cNvPicPr/>
                      <p:nvPr/>
                    </p:nvPicPr>
                    <p:blipFill>
                      <a:blip r:embed="rId13"/>
                      <a:stretch>
                        <a:fillRect/>
                      </a:stretch>
                    </p:blipFill>
                    <p:spPr>
                      <a:xfrm>
                        <a:off x="7672387" y="4027919"/>
                        <a:ext cx="589869" cy="6488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45718330"/>
              </p:ext>
            </p:extLst>
          </p:nvPr>
        </p:nvGraphicFramePr>
        <p:xfrm>
          <a:off x="3492500" y="5334000"/>
          <a:ext cx="723900" cy="558800"/>
        </p:xfrm>
        <a:graphic>
          <a:graphicData uri="http://schemas.openxmlformats.org/presentationml/2006/ole">
            <mc:AlternateContent xmlns:mc="http://schemas.openxmlformats.org/markup-compatibility/2006">
              <mc:Choice xmlns:v="urn:schemas-microsoft-com:vml" Requires="v">
                <p:oleObj name="Equation" r:id="rId14" imgW="723600" imgH="558720" progId="Equation.DSMT4">
                  <p:embed/>
                </p:oleObj>
              </mc:Choice>
              <mc:Fallback>
                <p:oleObj name="Equation" r:id="rId14" imgW="723600" imgH="558720" progId="Equation.DSMT4">
                  <p:embed/>
                  <p:pic>
                    <p:nvPicPr>
                      <p:cNvPr id="0" name=""/>
                      <p:cNvPicPr/>
                      <p:nvPr/>
                    </p:nvPicPr>
                    <p:blipFill>
                      <a:blip r:embed="rId15"/>
                      <a:stretch>
                        <a:fillRect/>
                      </a:stretch>
                    </p:blipFill>
                    <p:spPr>
                      <a:xfrm>
                        <a:off x="3492500" y="5334000"/>
                        <a:ext cx="7239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65167275"/>
              </p:ext>
            </p:extLst>
          </p:nvPr>
        </p:nvGraphicFramePr>
        <p:xfrm>
          <a:off x="7731125" y="5267325"/>
          <a:ext cx="508000" cy="558800"/>
        </p:xfrm>
        <a:graphic>
          <a:graphicData uri="http://schemas.openxmlformats.org/presentationml/2006/ole">
            <mc:AlternateContent xmlns:mc="http://schemas.openxmlformats.org/markup-compatibility/2006">
              <mc:Choice xmlns:v="urn:schemas-microsoft-com:vml" Requires="v">
                <p:oleObj name="Equation" r:id="rId16" imgW="507960" imgH="558720" progId="Equation.DSMT4">
                  <p:embed/>
                </p:oleObj>
              </mc:Choice>
              <mc:Fallback>
                <p:oleObj name="Equation" r:id="rId16" imgW="507960" imgH="558720" progId="Equation.DSMT4">
                  <p:embed/>
                  <p:pic>
                    <p:nvPicPr>
                      <p:cNvPr id="0" name=""/>
                      <p:cNvPicPr/>
                      <p:nvPr/>
                    </p:nvPicPr>
                    <p:blipFill>
                      <a:blip r:embed="rId17"/>
                      <a:stretch>
                        <a:fillRect/>
                      </a:stretch>
                    </p:blipFill>
                    <p:spPr>
                      <a:xfrm>
                        <a:off x="7731125" y="5267325"/>
                        <a:ext cx="508000" cy="558800"/>
                      </a:xfrm>
                      <a:prstGeom prst="rect">
                        <a:avLst/>
                      </a:prstGeom>
                    </p:spPr>
                  </p:pic>
                </p:oleObj>
              </mc:Fallback>
            </mc:AlternateContent>
          </a:graphicData>
        </a:graphic>
      </p:graphicFrame>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48361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027" y="2363190"/>
            <a:ext cx="2554432" cy="30653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11" y="1886198"/>
            <a:ext cx="2554432" cy="30653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27" y="2515590"/>
            <a:ext cx="2554432" cy="30653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334" y="1690997"/>
            <a:ext cx="2554432" cy="3065318"/>
          </a:xfrm>
          <a:prstGeom prst="rect">
            <a:avLst/>
          </a:prstGeom>
        </p:spPr>
      </p:pic>
      <p:sp>
        <p:nvSpPr>
          <p:cNvPr id="4" name="Rectangle 3">
            <a:extLst>
              <a:ext uri="{FF2B5EF4-FFF2-40B4-BE49-F238E27FC236}">
                <a16:creationId xmlns:a16="http://schemas.microsoft.com/office/drawing/2014/main" id="{F3433710-5782-4ABB-B931-924FB33E7CDE}"/>
              </a:ext>
            </a:extLst>
          </p:cNvPr>
          <p:cNvSpPr/>
          <p:nvPr/>
        </p:nvSpPr>
        <p:spPr>
          <a:xfrm>
            <a:off x="274319" y="5064444"/>
            <a:ext cx="11643359" cy="1569660"/>
          </a:xfrm>
          <a:prstGeom prst="rect">
            <a:avLst/>
          </a:prstGeom>
        </p:spPr>
        <p:txBody>
          <a:bodyPr wrap="square">
            <a:spAutoFit/>
          </a:bodyPr>
          <a:lstStyle/>
          <a:p>
            <a:pPr algn="just"/>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Ghi</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nhớ</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kiến</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thức</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trong</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bài</a:t>
            </a:r>
            <a:r>
              <a:rPr lang="en-US" sz="3200" dirty="0">
                <a:solidFill>
                  <a:srgbClr val="0070C0"/>
                </a:solidFill>
                <a:latin typeface="Times New Roman" panose="02020603050405020304" pitchFamily="18" charset="0"/>
                <a:ea typeface="Times New Roman" panose="02020603050405020304" pitchFamily="18" charset="0"/>
              </a:rPr>
              <a:t>.</a:t>
            </a:r>
          </a:p>
          <a:p>
            <a:pPr algn="just"/>
            <a:r>
              <a:rPr lang="en-US" sz="3200" dirty="0">
                <a:solidFill>
                  <a:srgbClr val="0070C0"/>
                </a:solidFill>
                <a:latin typeface="Times New Roman" panose="02020603050405020304" pitchFamily="18" charset="0"/>
                <a:ea typeface="Times New Roman" panose="02020603050405020304" pitchFamily="18" charset="0"/>
              </a:rPr>
              <a:t>- Hoàn </a:t>
            </a:r>
            <a:r>
              <a:rPr lang="en-US" sz="3200" dirty="0" err="1">
                <a:solidFill>
                  <a:srgbClr val="0070C0"/>
                </a:solidFill>
                <a:latin typeface="Times New Roman" panose="02020603050405020304" pitchFamily="18" charset="0"/>
                <a:ea typeface="Times New Roman" panose="02020603050405020304" pitchFamily="18" charset="0"/>
              </a:rPr>
              <a:t>thành</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các</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bài</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tập</a:t>
            </a:r>
            <a:r>
              <a:rPr lang="en-US" sz="3200" dirty="0">
                <a:solidFill>
                  <a:srgbClr val="0070C0"/>
                </a:solidFill>
                <a:latin typeface="Times New Roman" panose="02020603050405020304" pitchFamily="18" charset="0"/>
                <a:ea typeface="Times New Roman" panose="02020603050405020304" pitchFamily="18" charset="0"/>
              </a:rPr>
              <a:t> 2a, 3b,5 (SGK-tr35) + </a:t>
            </a:r>
            <a:r>
              <a:rPr lang="en-US" sz="3200" dirty="0" err="1">
                <a:solidFill>
                  <a:srgbClr val="0070C0"/>
                </a:solidFill>
                <a:latin typeface="Times New Roman" panose="02020603050405020304" pitchFamily="18" charset="0"/>
                <a:ea typeface="Times New Roman" panose="02020603050405020304" pitchFamily="18" charset="0"/>
              </a:rPr>
              <a:t>các</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bài</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tập</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trong</a:t>
            </a:r>
            <a:r>
              <a:rPr lang="en-US" sz="3200" dirty="0">
                <a:solidFill>
                  <a:srgbClr val="0070C0"/>
                </a:solidFill>
                <a:latin typeface="Times New Roman" panose="02020603050405020304" pitchFamily="18" charset="0"/>
                <a:ea typeface="Times New Roman" panose="02020603050405020304" pitchFamily="18" charset="0"/>
              </a:rPr>
              <a:t> SBT</a:t>
            </a:r>
          </a:p>
          <a:p>
            <a:pPr algn="just"/>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Chuẩn</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bị</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bài</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mới</a:t>
            </a:r>
            <a:r>
              <a:rPr lang="en-US" sz="3200" dirty="0">
                <a:solidFill>
                  <a:srgbClr val="0070C0"/>
                </a:solidFill>
                <a:latin typeface="Times New Roman" panose="02020603050405020304" pitchFamily="18" charset="0"/>
                <a:ea typeface="Times New Roman" panose="02020603050405020304" pitchFamily="18" charset="0"/>
              </a:rPr>
              <a:t>: </a:t>
            </a:r>
            <a:r>
              <a:rPr lang="en-US" sz="3200" i="1" dirty="0">
                <a:solidFill>
                  <a:srgbClr val="FF0000"/>
                </a:solidFill>
                <a:latin typeface="Times New Roman" panose="02020603050405020304" pitchFamily="18" charset="0"/>
                <a:ea typeface="Times New Roman" panose="02020603050405020304" pitchFamily="18" charset="0"/>
              </a:rPr>
              <a:t>“</a:t>
            </a:r>
            <a:r>
              <a:rPr lang="en-US" sz="3200" b="1" i="1" dirty="0" err="1">
                <a:solidFill>
                  <a:srgbClr val="FF0000"/>
                </a:solidFill>
                <a:latin typeface="Times New Roman" panose="02020603050405020304" pitchFamily="18" charset="0"/>
                <a:ea typeface="Times New Roman" panose="02020603050405020304" pitchFamily="18" charset="0"/>
              </a:rPr>
              <a:t>Bài</a:t>
            </a:r>
            <a:r>
              <a:rPr lang="en-US" sz="3200" b="1" i="1" dirty="0">
                <a:solidFill>
                  <a:srgbClr val="FF0000"/>
                </a:solidFill>
                <a:latin typeface="Times New Roman" panose="02020603050405020304" pitchFamily="18" charset="0"/>
                <a:ea typeface="Times New Roman" panose="02020603050405020304" pitchFamily="18" charset="0"/>
              </a:rPr>
              <a:t> 7: </a:t>
            </a:r>
            <a:r>
              <a:rPr lang="en-US" sz="3200" b="1" i="1" dirty="0" err="1">
                <a:solidFill>
                  <a:srgbClr val="FF0000"/>
                </a:solidFill>
                <a:latin typeface="Times New Roman" panose="02020603050405020304" pitchFamily="18" charset="0"/>
                <a:ea typeface="Times New Roman" panose="02020603050405020304" pitchFamily="18" charset="0"/>
              </a:rPr>
              <a:t>Nhân</a:t>
            </a:r>
            <a:r>
              <a:rPr lang="en-US" sz="3200" b="1" i="1" dirty="0">
                <a:solidFill>
                  <a:srgbClr val="FF0000"/>
                </a:solidFill>
                <a:latin typeface="Times New Roman" panose="02020603050405020304" pitchFamily="18" charset="0"/>
                <a:ea typeface="Times New Roman" panose="02020603050405020304" pitchFamily="18" charset="0"/>
              </a:rPr>
              <a:t>, chia </a:t>
            </a:r>
            <a:r>
              <a:rPr lang="en-US" sz="3200" b="1" i="1" dirty="0" err="1">
                <a:solidFill>
                  <a:srgbClr val="FF0000"/>
                </a:solidFill>
                <a:latin typeface="Times New Roman" panose="02020603050405020304" pitchFamily="18" charset="0"/>
                <a:ea typeface="Times New Roman" panose="02020603050405020304" pitchFamily="18" charset="0"/>
              </a:rPr>
              <a:t>phân</a:t>
            </a:r>
            <a:r>
              <a:rPr lang="en-US" sz="3200" b="1" i="1" dirty="0">
                <a:solidFill>
                  <a:srgbClr val="FF0000"/>
                </a:solidFill>
                <a:latin typeface="Times New Roman" panose="02020603050405020304" pitchFamily="18" charset="0"/>
                <a:ea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rPr>
              <a:t>thức</a:t>
            </a:r>
            <a:r>
              <a:rPr lang="en-US" sz="3200" i="1"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Rounded Rectangle">
            <a:extLst>
              <a:ext uri="{FF2B5EF4-FFF2-40B4-BE49-F238E27FC236}">
                <a16:creationId xmlns:a16="http://schemas.microsoft.com/office/drawing/2014/main" id="{5D2BFD50-F0D3-F3C7-AEBC-1FA5BFA5D925}"/>
              </a:ext>
            </a:extLst>
          </p:cNvPr>
          <p:cNvSpPr>
            <a:spLocks noChangeArrowheads="1"/>
          </p:cNvSpPr>
          <p:nvPr/>
        </p:nvSpPr>
        <p:spPr bwMode="auto">
          <a:xfrm>
            <a:off x="112194" y="4192455"/>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solidFill>
                  <a:srgbClr val="FFFFFF"/>
                </a:solidFill>
                <a:latin typeface="Times New Roman" panose="02020603050405020304" pitchFamily="18" charset="0"/>
                <a:cs typeface="Times New Roman" panose="02020603050405020304" pitchFamily="18" charset="0"/>
              </a:rPr>
              <a:t>HƯỚNG DẪN VỀ NHÀ     </a:t>
            </a:r>
            <a:endParaRPr lang="en-US" altLang="en-US" sz="18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6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9" name="Google Shape;116;p4">
            <a:extLst>
              <a:ext uri="{FF2B5EF4-FFF2-40B4-BE49-F238E27FC236}">
                <a16:creationId xmlns:a16="http://schemas.microsoft.com/office/drawing/2014/main"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a16="http://schemas.microsoft.com/office/drawing/2014/main" id="{2968E0F2-C679-4189-0AAF-1CF9BC52A29E}"/>
              </a:ext>
            </a:extLst>
          </p:cNvPr>
          <p:cNvPicPr preferRelativeResize="0"/>
          <p:nvPr/>
        </p:nvPicPr>
        <p:blipFill rotWithShape="1">
          <a:blip r:embed="rId3">
            <a:alphaModFix/>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a16="http://schemas.microsoft.com/office/drawing/2014/main" id="{2418738B-E341-12D7-FCB5-2C30293C607A}"/>
              </a:ext>
            </a:extLst>
          </p:cNvPr>
          <p:cNvPicPr preferRelativeResize="0"/>
          <p:nvPr/>
        </p:nvPicPr>
        <p:blipFill rotWithShape="1">
          <a:blip r:embed="rId4">
            <a:alphaModFix/>
          </a:blip>
          <a:srcRect/>
          <a:stretch/>
        </p:blipFill>
        <p:spPr>
          <a:xfrm>
            <a:off x="267046" y="208280"/>
            <a:ext cx="769937" cy="1219200"/>
          </a:xfrm>
          <a:prstGeom prst="rect">
            <a:avLst/>
          </a:prstGeom>
          <a:noFill/>
          <a:ln>
            <a:noFill/>
          </a:ln>
        </p:spPr>
      </p:pic>
      <p:sp>
        <p:nvSpPr>
          <p:cNvPr id="6" name="Rectangle 2">
            <a:extLst>
              <a:ext uri="{FF2B5EF4-FFF2-40B4-BE49-F238E27FC236}">
                <a16:creationId xmlns:a16="http://schemas.microsoft.com/office/drawing/2014/main" id="{92D23194-3516-D807-8D24-BA3496048CF3}"/>
              </a:ext>
            </a:extLst>
          </p:cNvPr>
          <p:cNvSpPr>
            <a:spLocks noChangeArrowheads="1"/>
          </p:cNvSpPr>
          <p:nvPr/>
        </p:nvSpPr>
        <p:spPr bwMode="auto">
          <a:xfrm>
            <a:off x="1989483" y="2589313"/>
            <a:ext cx="229560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a:extLst>
              <a:ext uri="{FF2B5EF4-FFF2-40B4-BE49-F238E27FC236}">
                <a16:creationId xmlns:a16="http://schemas.microsoft.com/office/drawing/2014/main" id="{5CE8532E-FC25-EFF2-D9D7-67633B90F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id="{3F716231-2F1F-538B-4051-997AE308004A}"/>
              </a:ext>
            </a:extLst>
          </p:cNvPr>
          <p:cNvSpPr>
            <a:spLocks noChangeArrowheads="1"/>
          </p:cNvSpPr>
          <p:nvPr/>
        </p:nvSpPr>
        <p:spPr bwMode="auto">
          <a:xfrm>
            <a:off x="352924" y="3785936"/>
            <a:ext cx="18002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Google Shape;118;p4"/>
          <p:cNvSpPr txBox="1"/>
          <p:nvPr/>
        </p:nvSpPr>
        <p:spPr>
          <a:xfrm>
            <a:off x="117764" y="120520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phân thức cùng mẫu</a:t>
            </a:r>
            <a:endParaRPr sz="2800" b="1">
              <a:solidFill>
                <a:srgbClr val="FF0000"/>
              </a:solidFill>
              <a:latin typeface="Times New Roman"/>
              <a:ea typeface="Times New Roman"/>
              <a:cs typeface="Times New Roman"/>
              <a:sym typeface="Times New Roman"/>
            </a:endParaRPr>
          </a:p>
        </p:txBody>
      </p:sp>
      <p:pic>
        <p:nvPicPr>
          <p:cNvPr id="3106"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5" y="2163360"/>
            <a:ext cx="11137075" cy="23163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p:cNvGraphicFramePr>
            <a:graphicFrameLocks noGrp="1"/>
          </p:cNvGraphicFramePr>
          <p:nvPr>
            <p:extLst>
              <p:ext uri="{D42A27DB-BD31-4B8C-83A1-F6EECF244321}">
                <p14:modId xmlns:p14="http://schemas.microsoft.com/office/powerpoint/2010/main" val="1129692379"/>
              </p:ext>
            </p:extLst>
          </p:nvPr>
        </p:nvGraphicFramePr>
        <p:xfrm>
          <a:off x="117764" y="1770920"/>
          <a:ext cx="10972800" cy="422593"/>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val="820522015"/>
                    </a:ext>
                  </a:extLst>
                </a:gridCol>
              </a:tblGrid>
              <a:tr h="0">
                <a:tc>
                  <a:txBody>
                    <a:bodyPr/>
                    <a:lstStyle/>
                    <a:p>
                      <a:pPr marL="0" lvl="0" indent="0" algn="l">
                        <a:lnSpc>
                          <a:spcPct val="106000"/>
                        </a:lnSpc>
                        <a:spcBef>
                          <a:spcPts val="300"/>
                        </a:spcBef>
                        <a:spcAft>
                          <a:spcPts val="300"/>
                        </a:spcAft>
                        <a:buFont typeface="+mj-lt"/>
                        <a:buNone/>
                      </a:pPr>
                      <a:r>
                        <a:rPr lang="en-US" sz="2800" b="1">
                          <a:effectLst/>
                          <a:latin typeface="Times New Roman" panose="02020603050405020304" pitchFamily="18" charset="0"/>
                          <a:cs typeface="Times New Roman" panose="02020603050405020304" pitchFamily="18" charset="0"/>
                        </a:rPr>
                        <a:t>* Quy tắc:</a:t>
                      </a:r>
                      <a:r>
                        <a:rPr lang="en-US" sz="2800" b="1" baseline="0">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65390469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90083815"/>
              </p:ext>
            </p:extLst>
          </p:nvPr>
        </p:nvGraphicFramePr>
        <p:xfrm>
          <a:off x="204543" y="4821954"/>
          <a:ext cx="10972800" cy="1403414"/>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1">
                          <a:effectLst/>
                          <a:latin typeface="Times New Roman" panose="02020603050405020304" pitchFamily="18" charset="0"/>
                          <a:cs typeface="Times New Roman" panose="02020603050405020304" pitchFamily="18" charset="0"/>
                        </a:rPr>
                        <a:t>* Chú ý: </a:t>
                      </a:r>
                      <a:r>
                        <a:rPr lang="en-US" sz="2800">
                          <a:effectLst/>
                          <a:latin typeface="Times New Roman" panose="02020603050405020304" pitchFamily="18" charset="0"/>
                          <a:cs typeface="Times New Roman" panose="02020603050405020304" pitchFamily="18" charset="0"/>
                        </a:rPr>
                        <a:t>Phép cộng phân thức có tính chất giao hoán kết hợp tương tự như đối với phân số.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06"/>
                                        </p:tgtEl>
                                        <p:attrNameLst>
                                          <p:attrName>style.visibility</p:attrName>
                                        </p:attrNameLst>
                                      </p:cBhvr>
                                      <p:to>
                                        <p:strVal val="visible"/>
                                      </p:to>
                                    </p:set>
                                    <p:animEffect transition="in" filter="barn(inVertical)">
                                      <p:cBhvr>
                                        <p:cTn id="17" dur="500"/>
                                        <p:tgtEl>
                                          <p:spTgt spid="310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1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472" name="Picture 13">
            <a:extLst>
              <a:ext uri="{FF2B5EF4-FFF2-40B4-BE49-F238E27FC236}">
                <a16:creationId xmlns:a16="http://schemas.microsoft.com/office/drawing/2014/main" id="{AABBE933-B183-0588-06E2-DC5C5C8949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698778645"/>
              </p:ext>
            </p:extLst>
          </p:nvPr>
        </p:nvGraphicFramePr>
        <p:xfrm>
          <a:off x="776966" y="2229484"/>
          <a:ext cx="3425825" cy="1287462"/>
        </p:xfrm>
        <a:graphic>
          <a:graphicData uri="http://schemas.openxmlformats.org/presentationml/2006/ole">
            <mc:AlternateContent xmlns:mc="http://schemas.openxmlformats.org/markup-compatibility/2006">
              <mc:Choice xmlns:v="urn:schemas-microsoft-com:vml" Requires="v">
                <p:oleObj name="Equation" r:id="rId6" imgW="952200" imgH="393480" progId="Equation.DSMT4">
                  <p:embed/>
                </p:oleObj>
              </mc:Choice>
              <mc:Fallback>
                <p:oleObj name="Equation" r:id="rId6" imgW="952200" imgH="393480" progId="Equation.DSMT4">
                  <p:embed/>
                  <p:pic>
                    <p:nvPicPr>
                      <p:cNvPr id="6" name="Object 5"/>
                      <p:cNvPicPr>
                        <a:picLocks noChangeAspect="1" noChangeArrowheads="1"/>
                      </p:cNvPicPr>
                      <p:nvPr/>
                    </p:nvPicPr>
                    <p:blipFill>
                      <a:blip r:embed="rId7"/>
                      <a:srcRect/>
                      <a:stretch>
                        <a:fillRect/>
                      </a:stretch>
                    </p:blipFill>
                    <p:spPr bwMode="auto">
                      <a:xfrm>
                        <a:off x="776966" y="2229484"/>
                        <a:ext cx="3425825" cy="128746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8592838"/>
              </p:ext>
            </p:extLst>
          </p:nvPr>
        </p:nvGraphicFramePr>
        <p:xfrm>
          <a:off x="776966" y="3778883"/>
          <a:ext cx="3300412" cy="1446213"/>
        </p:xfrm>
        <a:graphic>
          <a:graphicData uri="http://schemas.openxmlformats.org/presentationml/2006/ole">
            <mc:AlternateContent xmlns:mc="http://schemas.openxmlformats.org/markup-compatibility/2006">
              <mc:Choice xmlns:v="urn:schemas-microsoft-com:vml" Requires="v">
                <p:oleObj name="Equation" r:id="rId8" imgW="977760" imgH="444240" progId="Equation.DSMT4">
                  <p:embed/>
                </p:oleObj>
              </mc:Choice>
              <mc:Fallback>
                <p:oleObj name="Equation" r:id="rId8" imgW="977760" imgH="444240" progId="Equation.DSMT4">
                  <p:embed/>
                  <p:pic>
                    <p:nvPicPr>
                      <p:cNvPr id="7" name="Object 6"/>
                      <p:cNvPicPr>
                        <a:picLocks noChangeAspect="1" noChangeArrowheads="1"/>
                      </p:cNvPicPr>
                      <p:nvPr/>
                    </p:nvPicPr>
                    <p:blipFill>
                      <a:blip r:embed="rId9"/>
                      <a:srcRect/>
                      <a:stretch>
                        <a:fillRect/>
                      </a:stretch>
                    </p:blipFill>
                    <p:spPr bwMode="auto">
                      <a:xfrm>
                        <a:off x="776966" y="3778883"/>
                        <a:ext cx="3300412" cy="14462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77721973"/>
              </p:ext>
            </p:extLst>
          </p:nvPr>
        </p:nvGraphicFramePr>
        <p:xfrm>
          <a:off x="910510" y="5410200"/>
          <a:ext cx="3636963" cy="1447800"/>
        </p:xfrm>
        <a:graphic>
          <a:graphicData uri="http://schemas.openxmlformats.org/presentationml/2006/ole">
            <mc:AlternateContent xmlns:mc="http://schemas.openxmlformats.org/markup-compatibility/2006">
              <mc:Choice xmlns:v="urn:schemas-microsoft-com:vml" Requires="v">
                <p:oleObj name="Equation" r:id="rId10" imgW="1650960" imgH="596880" progId="Equation.DSMT4">
                  <p:embed/>
                </p:oleObj>
              </mc:Choice>
              <mc:Fallback>
                <p:oleObj name="Equation" r:id="rId10" imgW="1650960" imgH="596880" progId="Equation.DSMT4">
                  <p:embed/>
                  <p:pic>
                    <p:nvPicPr>
                      <p:cNvPr id="8" name="Object 7"/>
                      <p:cNvPicPr>
                        <a:picLocks noChangeAspect="1" noChangeArrowheads="1"/>
                      </p:cNvPicPr>
                      <p:nvPr/>
                    </p:nvPicPr>
                    <p:blipFill>
                      <a:blip r:embed="rId11"/>
                      <a:srcRect/>
                      <a:stretch>
                        <a:fillRect/>
                      </a:stretch>
                    </p:blipFill>
                    <p:spPr bwMode="auto">
                      <a:xfrm>
                        <a:off x="910510" y="5410200"/>
                        <a:ext cx="3636963" cy="1447800"/>
                      </a:xfrm>
                      <a:prstGeom prst="rect">
                        <a:avLst/>
                      </a:prstGeom>
                      <a:noFill/>
                    </p:spPr>
                  </p:pic>
                </p:oleObj>
              </mc:Fallback>
            </mc:AlternateContent>
          </a:graphicData>
        </a:graphic>
      </p:graphicFrame>
      <p:sp>
        <p:nvSpPr>
          <p:cNvPr id="9" name="Rectangle 41"/>
          <p:cNvSpPr>
            <a:spLocks noChangeArrowheads="1"/>
          </p:cNvSpPr>
          <p:nvPr/>
        </p:nvSpPr>
        <p:spPr bwMode="auto">
          <a:xfrm>
            <a:off x="609599" y="3756024"/>
            <a:ext cx="136559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4257561276"/>
              </p:ext>
            </p:extLst>
          </p:nvPr>
        </p:nvGraphicFramePr>
        <p:xfrm>
          <a:off x="2427172" y="1604961"/>
          <a:ext cx="6651514" cy="951103"/>
        </p:xfrm>
        <a:graphic>
          <a:graphicData uri="http://schemas.openxmlformats.org/drawingml/2006/table">
            <a:tbl>
              <a:tblPr>
                <a:tableStyleId>{5C22544A-7EE6-4342-B048-85BDC9FD1C3A}</a:tableStyleId>
              </a:tblPr>
              <a:tblGrid>
                <a:gridCol w="6651514">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a:effectLst/>
                          <a:latin typeface="Times New Roman" panose="02020603050405020304" pitchFamily="18" charset="0"/>
                          <a:cs typeface="Times New Roman" panose="02020603050405020304" pitchFamily="18" charset="0"/>
                        </a:rPr>
                        <a:t>Thực</a:t>
                      </a:r>
                      <a:r>
                        <a:rPr lang="en-US" sz="2800" b="0" baseline="0">
                          <a:effectLst/>
                          <a:latin typeface="Times New Roman" panose="02020603050405020304" pitchFamily="18" charset="0"/>
                          <a:cs typeface="Times New Roman" panose="02020603050405020304" pitchFamily="18" charset="0"/>
                        </a:rPr>
                        <a:t> hiện cộng, trừ phân thức sau: </a:t>
                      </a:r>
                      <a:r>
                        <a:rPr lang="en-US" sz="2800" b="0">
                          <a:effectLst/>
                          <a:latin typeface="Times New Roman" panose="02020603050405020304" pitchFamily="18" charset="0"/>
                          <a:cs typeface="Times New Roman" panose="02020603050405020304" pitchFamily="18" charset="0"/>
                        </a:rPr>
                        <a:t>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
        <p:nvSpPr>
          <p:cNvPr id="14" name="Google Shape;118;p4"/>
          <p:cNvSpPr txBox="1"/>
          <p:nvPr/>
        </p:nvSpPr>
        <p:spPr>
          <a:xfrm>
            <a:off x="117764" y="1090903"/>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phân thức cùng mẫu</a:t>
            </a:r>
            <a:endParaRPr sz="2800" b="1">
              <a:solidFill>
                <a:srgbClr val="FF0000"/>
              </a:solidFill>
              <a:latin typeface="Times New Roman"/>
              <a:ea typeface="Times New Roman"/>
              <a:cs typeface="Times New Roman"/>
              <a:sym typeface="Times New Roman"/>
            </a:endParaRPr>
          </a:p>
        </p:txBody>
      </p:sp>
      <p:sp>
        <p:nvSpPr>
          <p:cNvPr id="16"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852468" y="-588"/>
            <a:ext cx="10972800" cy="11430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521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randombar(horizontal)">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1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472" name="Picture 13">
            <a:extLst>
              <a:ext uri="{FF2B5EF4-FFF2-40B4-BE49-F238E27FC236}">
                <a16:creationId xmlns:a16="http://schemas.microsoft.com/office/drawing/2014/main" id="{AABBE933-B183-0588-06E2-DC5C5C8949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489031360"/>
              </p:ext>
            </p:extLst>
          </p:nvPr>
        </p:nvGraphicFramePr>
        <p:xfrm>
          <a:off x="4416569" y="2257501"/>
          <a:ext cx="4156075" cy="1287462"/>
        </p:xfrm>
        <a:graphic>
          <a:graphicData uri="http://schemas.openxmlformats.org/presentationml/2006/ole">
            <mc:AlternateContent xmlns:mc="http://schemas.openxmlformats.org/markup-compatibility/2006">
              <mc:Choice xmlns:v="urn:schemas-microsoft-com:vml" Requires="v">
                <p:oleObj name="Equation" r:id="rId6" imgW="1155600" imgH="393480" progId="Equation.DSMT4">
                  <p:embed/>
                </p:oleObj>
              </mc:Choice>
              <mc:Fallback>
                <p:oleObj name="Equation" r:id="rId6" imgW="1155600" imgH="393480" progId="Equation.DSMT4">
                  <p:embed/>
                  <p:pic>
                    <p:nvPicPr>
                      <p:cNvPr id="0" name="Object 40"/>
                      <p:cNvPicPr>
                        <a:picLocks noChangeAspect="1" noChangeArrowheads="1"/>
                      </p:cNvPicPr>
                      <p:nvPr/>
                    </p:nvPicPr>
                    <p:blipFill>
                      <a:blip r:embed="rId7"/>
                      <a:srcRect/>
                      <a:stretch>
                        <a:fillRect/>
                      </a:stretch>
                    </p:blipFill>
                    <p:spPr bwMode="auto">
                      <a:xfrm>
                        <a:off x="4416569" y="2257501"/>
                        <a:ext cx="4156075" cy="128746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38990906"/>
              </p:ext>
            </p:extLst>
          </p:nvPr>
        </p:nvGraphicFramePr>
        <p:xfrm>
          <a:off x="4259754" y="3783902"/>
          <a:ext cx="6045200" cy="1446213"/>
        </p:xfrm>
        <a:graphic>
          <a:graphicData uri="http://schemas.openxmlformats.org/presentationml/2006/ole">
            <mc:AlternateContent xmlns:mc="http://schemas.openxmlformats.org/markup-compatibility/2006">
              <mc:Choice xmlns:v="urn:schemas-microsoft-com:vml" Requires="v">
                <p:oleObj name="Equation" r:id="rId8" imgW="1790640" imgH="444240" progId="Equation.DSMT4">
                  <p:embed/>
                </p:oleObj>
              </mc:Choice>
              <mc:Fallback>
                <p:oleObj name="Equation" r:id="rId8" imgW="1790640" imgH="444240" progId="Equation.DSMT4">
                  <p:embed/>
                  <p:pic>
                    <p:nvPicPr>
                      <p:cNvPr id="0" name="Object 39"/>
                      <p:cNvPicPr>
                        <a:picLocks noChangeAspect="1" noChangeArrowheads="1"/>
                      </p:cNvPicPr>
                      <p:nvPr/>
                    </p:nvPicPr>
                    <p:blipFill>
                      <a:blip r:embed="rId9"/>
                      <a:srcRect/>
                      <a:stretch>
                        <a:fillRect/>
                      </a:stretch>
                    </p:blipFill>
                    <p:spPr bwMode="auto">
                      <a:xfrm>
                        <a:off x="4259754" y="3783902"/>
                        <a:ext cx="6045200" cy="14462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34158190"/>
              </p:ext>
            </p:extLst>
          </p:nvPr>
        </p:nvGraphicFramePr>
        <p:xfrm>
          <a:off x="4530680" y="5456898"/>
          <a:ext cx="6042025" cy="1447800"/>
        </p:xfrm>
        <a:graphic>
          <a:graphicData uri="http://schemas.openxmlformats.org/presentationml/2006/ole">
            <mc:AlternateContent xmlns:mc="http://schemas.openxmlformats.org/markup-compatibility/2006">
              <mc:Choice xmlns:v="urn:schemas-microsoft-com:vml" Requires="v">
                <p:oleObj name="Equation" r:id="rId10" imgW="2743200" imgH="596880" progId="Equation.DSMT4">
                  <p:embed/>
                </p:oleObj>
              </mc:Choice>
              <mc:Fallback>
                <p:oleObj name="Equation" r:id="rId10" imgW="2743200" imgH="596880" progId="Equation.DSMT4">
                  <p:embed/>
                  <p:pic>
                    <p:nvPicPr>
                      <p:cNvPr id="0" name="Object 38"/>
                      <p:cNvPicPr>
                        <a:picLocks noChangeAspect="1" noChangeArrowheads="1"/>
                      </p:cNvPicPr>
                      <p:nvPr/>
                    </p:nvPicPr>
                    <p:blipFill>
                      <a:blip r:embed="rId11"/>
                      <a:srcRect/>
                      <a:stretch>
                        <a:fillRect/>
                      </a:stretch>
                    </p:blipFill>
                    <p:spPr bwMode="auto">
                      <a:xfrm>
                        <a:off x="4530680" y="5456898"/>
                        <a:ext cx="6042025" cy="1447800"/>
                      </a:xfrm>
                      <a:prstGeom prst="rect">
                        <a:avLst/>
                      </a:prstGeom>
                      <a:noFill/>
                    </p:spPr>
                  </p:pic>
                </p:oleObj>
              </mc:Fallback>
            </mc:AlternateContent>
          </a:graphicData>
        </a:graphic>
      </p:graphicFrame>
      <p:sp>
        <p:nvSpPr>
          <p:cNvPr id="9" name="Rectangle 41"/>
          <p:cNvSpPr>
            <a:spLocks noChangeArrowheads="1"/>
          </p:cNvSpPr>
          <p:nvPr/>
        </p:nvSpPr>
        <p:spPr bwMode="auto">
          <a:xfrm>
            <a:off x="609599" y="3756024"/>
            <a:ext cx="136559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203892823"/>
              </p:ext>
            </p:extLst>
          </p:nvPr>
        </p:nvGraphicFramePr>
        <p:xfrm>
          <a:off x="776966" y="2229484"/>
          <a:ext cx="3425825" cy="1287462"/>
        </p:xfrm>
        <a:graphic>
          <a:graphicData uri="http://schemas.openxmlformats.org/presentationml/2006/ole">
            <mc:AlternateContent xmlns:mc="http://schemas.openxmlformats.org/markup-compatibility/2006">
              <mc:Choice xmlns:v="urn:schemas-microsoft-com:vml" Requires="v">
                <p:oleObj name="Equation" r:id="rId12" imgW="952200" imgH="393480" progId="Equation.DSMT4">
                  <p:embed/>
                </p:oleObj>
              </mc:Choice>
              <mc:Fallback>
                <p:oleObj name="Equation" r:id="rId12" imgW="952200" imgH="393480" progId="Equation.DSMT4">
                  <p:embed/>
                  <p:pic>
                    <p:nvPicPr>
                      <p:cNvPr id="6" name="Object 5"/>
                      <p:cNvPicPr>
                        <a:picLocks noChangeAspect="1" noChangeArrowheads="1"/>
                      </p:cNvPicPr>
                      <p:nvPr/>
                    </p:nvPicPr>
                    <p:blipFill>
                      <a:blip r:embed="rId13"/>
                      <a:srcRect/>
                      <a:stretch>
                        <a:fillRect/>
                      </a:stretch>
                    </p:blipFill>
                    <p:spPr bwMode="auto">
                      <a:xfrm>
                        <a:off x="776966" y="2229484"/>
                        <a:ext cx="3425825" cy="1287462"/>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79231212"/>
              </p:ext>
            </p:extLst>
          </p:nvPr>
        </p:nvGraphicFramePr>
        <p:xfrm>
          <a:off x="776966" y="3778883"/>
          <a:ext cx="3300412" cy="1446213"/>
        </p:xfrm>
        <a:graphic>
          <a:graphicData uri="http://schemas.openxmlformats.org/presentationml/2006/ole">
            <mc:AlternateContent xmlns:mc="http://schemas.openxmlformats.org/markup-compatibility/2006">
              <mc:Choice xmlns:v="urn:schemas-microsoft-com:vml" Requires="v">
                <p:oleObj name="Equation" r:id="rId14" imgW="977760" imgH="444240" progId="Equation.DSMT4">
                  <p:embed/>
                </p:oleObj>
              </mc:Choice>
              <mc:Fallback>
                <p:oleObj name="Equation" r:id="rId14" imgW="977760" imgH="444240" progId="Equation.DSMT4">
                  <p:embed/>
                  <p:pic>
                    <p:nvPicPr>
                      <p:cNvPr id="7" name="Object 6"/>
                      <p:cNvPicPr>
                        <a:picLocks noChangeAspect="1" noChangeArrowheads="1"/>
                      </p:cNvPicPr>
                      <p:nvPr/>
                    </p:nvPicPr>
                    <p:blipFill>
                      <a:blip r:embed="rId15"/>
                      <a:srcRect/>
                      <a:stretch>
                        <a:fillRect/>
                      </a:stretch>
                    </p:blipFill>
                    <p:spPr bwMode="auto">
                      <a:xfrm>
                        <a:off x="776966" y="3778883"/>
                        <a:ext cx="3300412" cy="1446213"/>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30639548"/>
              </p:ext>
            </p:extLst>
          </p:nvPr>
        </p:nvGraphicFramePr>
        <p:xfrm>
          <a:off x="910510" y="5410200"/>
          <a:ext cx="3636963" cy="1447800"/>
        </p:xfrm>
        <a:graphic>
          <a:graphicData uri="http://schemas.openxmlformats.org/presentationml/2006/ole">
            <mc:AlternateContent xmlns:mc="http://schemas.openxmlformats.org/markup-compatibility/2006">
              <mc:Choice xmlns:v="urn:schemas-microsoft-com:vml" Requires="v">
                <p:oleObj name="Equation" r:id="rId16" imgW="1650960" imgH="596880" progId="Equation.DSMT4">
                  <p:embed/>
                </p:oleObj>
              </mc:Choice>
              <mc:Fallback>
                <p:oleObj name="Equation" r:id="rId16" imgW="1650960" imgH="596880" progId="Equation.DSMT4">
                  <p:embed/>
                  <p:pic>
                    <p:nvPicPr>
                      <p:cNvPr id="8" name="Object 7"/>
                      <p:cNvPicPr>
                        <a:picLocks noChangeAspect="1" noChangeArrowheads="1"/>
                      </p:cNvPicPr>
                      <p:nvPr/>
                    </p:nvPicPr>
                    <p:blipFill>
                      <a:blip r:embed="rId17"/>
                      <a:srcRect/>
                      <a:stretch>
                        <a:fillRect/>
                      </a:stretch>
                    </p:blipFill>
                    <p:spPr bwMode="auto">
                      <a:xfrm>
                        <a:off x="910510" y="5410200"/>
                        <a:ext cx="3636963" cy="1447800"/>
                      </a:xfrm>
                      <a:prstGeom prst="rect">
                        <a:avLst/>
                      </a:prstGeom>
                      <a:noFill/>
                    </p:spPr>
                  </p:pic>
                </p:oleObj>
              </mc:Fallback>
            </mc:AlternateContent>
          </a:graphicData>
        </a:graphic>
      </p:graphicFrame>
      <p:sp>
        <p:nvSpPr>
          <p:cNvPr id="28" name="Google Shape;118;p4"/>
          <p:cNvSpPr txBox="1"/>
          <p:nvPr/>
        </p:nvSpPr>
        <p:spPr>
          <a:xfrm>
            <a:off x="117764" y="104191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phân thức cùng mẫu</a:t>
            </a:r>
            <a:endParaRPr sz="2800" b="1">
              <a:solidFill>
                <a:srgbClr val="FF0000"/>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3086244" y="-70113"/>
            <a:ext cx="10972800" cy="11430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graphicFrame>
        <p:nvGraphicFramePr>
          <p:cNvPr id="31" name="Table 30"/>
          <p:cNvGraphicFramePr>
            <a:graphicFrameLocks noGrp="1"/>
          </p:cNvGraphicFramePr>
          <p:nvPr>
            <p:extLst>
              <p:ext uri="{D42A27DB-BD31-4B8C-83A1-F6EECF244321}">
                <p14:modId xmlns:p14="http://schemas.microsoft.com/office/powerpoint/2010/main" val="729181578"/>
              </p:ext>
            </p:extLst>
          </p:nvPr>
        </p:nvGraphicFramePr>
        <p:xfrm>
          <a:off x="2331073" y="1546921"/>
          <a:ext cx="7612126" cy="951103"/>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0">
                          <a:effectLst/>
                          <a:latin typeface="Times New Roman" panose="02020603050405020304" pitchFamily="18" charset="0"/>
                          <a:cs typeface="Times New Roman" panose="02020603050405020304" pitchFamily="18" charset="0"/>
                        </a:rPr>
                        <a:t>Thực</a:t>
                      </a:r>
                      <a:r>
                        <a:rPr lang="en-US" sz="2800" b="0" baseline="0">
                          <a:effectLst/>
                          <a:latin typeface="Times New Roman" panose="02020603050405020304" pitchFamily="18" charset="0"/>
                          <a:cs typeface="Times New Roman" panose="02020603050405020304" pitchFamily="18" charset="0"/>
                        </a:rPr>
                        <a:t> hiện các phép cộng, trừ phân thức sau: </a:t>
                      </a:r>
                      <a:r>
                        <a:rPr lang="en-US" sz="2800" b="0">
                          <a:effectLst/>
                          <a:latin typeface="Times New Roman" panose="02020603050405020304" pitchFamily="18" charset="0"/>
                          <a:cs typeface="Times New Roman" panose="02020603050405020304" pitchFamily="18" charset="0"/>
                        </a:rPr>
                        <a:t>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16" name="Google Shape;461;p6">
            <a:extLst>
              <a:ext uri="{FF2B5EF4-FFF2-40B4-BE49-F238E27FC236}">
                <a16:creationId xmlns:a16="http://schemas.microsoft.com/office/drawing/2014/main" id="{8C2D9237-8792-2F8E-57AD-918873F8E6CE}"/>
              </a:ext>
            </a:extLst>
          </p:cNvPr>
          <p:cNvPicPr preferRelativeResize="0"/>
          <p:nvPr/>
        </p:nvPicPr>
        <p:blipFill rotWithShape="1">
          <a:blip r:embed="rId5">
            <a:alphaModFix/>
          </a:blip>
          <a:srcRect/>
          <a:stretch/>
        </p:blipFill>
        <p:spPr>
          <a:xfrm>
            <a:off x="203617" y="1583027"/>
            <a:ext cx="796894" cy="812833"/>
          </a:xfrm>
          <a:prstGeom prst="rect">
            <a:avLst/>
          </a:prstGeom>
          <a:noFill/>
          <a:ln>
            <a:noFill/>
          </a:ln>
        </p:spPr>
      </p:pic>
      <p:sp>
        <p:nvSpPr>
          <p:cNvPr id="17" name="Google Shape;122;p4">
            <a:extLst>
              <a:ext uri="{FF2B5EF4-FFF2-40B4-BE49-F238E27FC236}">
                <a16:creationId xmlns:a16="http://schemas.microsoft.com/office/drawing/2014/main" id="{BE7FB0EB-E6EC-B8CC-06F1-224F5FECC39D}"/>
              </a:ext>
            </a:extLst>
          </p:cNvPr>
          <p:cNvSpPr/>
          <p:nvPr/>
        </p:nvSpPr>
        <p:spPr>
          <a:xfrm>
            <a:off x="1000511" y="1702714"/>
            <a:ext cx="2289444"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800" b="1" dirty="0" err="1">
                <a:solidFill>
                  <a:srgbClr val="A8289F"/>
                </a:solidFill>
                <a:latin typeface="Times New Roman"/>
                <a:ea typeface="Times New Roman"/>
                <a:cs typeface="Times New Roman"/>
                <a:sym typeface="Times New Roman"/>
              </a:rPr>
              <a:t>Khám</a:t>
            </a:r>
            <a:r>
              <a:rPr lang="en-US" sz="2800" b="1" dirty="0">
                <a:solidFill>
                  <a:srgbClr val="A8289F"/>
                </a:solidFill>
                <a:latin typeface="Times New Roman"/>
                <a:ea typeface="Times New Roman"/>
                <a:cs typeface="Times New Roman"/>
                <a:sym typeface="Times New Roman"/>
              </a:rPr>
              <a:t> </a:t>
            </a:r>
            <a:r>
              <a:rPr lang="en-US" sz="2800" b="1" dirty="0" err="1">
                <a:solidFill>
                  <a:srgbClr val="A8289F"/>
                </a:solidFill>
                <a:latin typeface="Times New Roman"/>
                <a:ea typeface="Times New Roman"/>
                <a:cs typeface="Times New Roman"/>
                <a:sym typeface="Times New Roman"/>
              </a:rPr>
              <a:t>phá</a:t>
            </a:r>
            <a:r>
              <a:rPr lang="en-US" sz="2800" b="1" dirty="0">
                <a:solidFill>
                  <a:srgbClr val="A8289F"/>
                </a:solidFill>
                <a:latin typeface="Times New Roman"/>
                <a:ea typeface="Times New Roman"/>
                <a:cs typeface="Times New Roman"/>
                <a:sym typeface="Times New Roman"/>
              </a:rPr>
              <a:t> 2 </a:t>
            </a:r>
            <a:endParaRPr sz="2800" b="1" dirty="0">
              <a:solidFill>
                <a:srgbClr val="A8289F"/>
              </a:solidFill>
              <a:latin typeface="Times New Roman"/>
              <a:ea typeface="Times New Roman"/>
              <a:cs typeface="Times New Roman"/>
              <a:sym typeface="Times New Roman"/>
            </a:endParaRPr>
          </a:p>
        </p:txBody>
      </p:sp>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1C64E1DD-F245-38CE-6E6D-51AE14B73773}"/>
              </a:ext>
            </a:extLst>
          </p:cNvPr>
          <p:cNvSpPr>
            <a:spLocks noChangeArrowheads="1"/>
          </p:cNvSpPr>
          <p:nvPr/>
        </p:nvSpPr>
        <p:spPr bwMode="auto">
          <a:xfrm>
            <a:off x="4595446" y="3131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id="{6956C5DD-AC13-8F58-994E-389C30670A0D}"/>
              </a:ext>
            </a:extLst>
          </p:cNvPr>
          <p:cNvSpPr/>
          <p:nvPr/>
        </p:nvSpPr>
        <p:spPr>
          <a:xfrm>
            <a:off x="7164371" y="1228736"/>
            <a:ext cx="3246231"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800" b="1" dirty="0" err="1">
                <a:solidFill>
                  <a:srgbClr val="FFFF00"/>
                </a:solidFill>
                <a:latin typeface="Times New Roman"/>
                <a:ea typeface="Times New Roman"/>
                <a:cs typeface="Times New Roman"/>
                <a:sym typeface="Times New Roman"/>
              </a:rPr>
              <a:t>Hoạt</a:t>
            </a:r>
            <a:r>
              <a:rPr lang="en-US" sz="2800" b="1" dirty="0">
                <a:solidFill>
                  <a:srgbClr val="FFFF00"/>
                </a:solidFill>
                <a:latin typeface="Times New Roman"/>
                <a:ea typeface="Times New Roman"/>
                <a:cs typeface="Times New Roman"/>
                <a:sym typeface="Times New Roman"/>
              </a:rPr>
              <a:t> </a:t>
            </a:r>
            <a:r>
              <a:rPr lang="en-US" sz="2800" b="1" dirty="0" err="1">
                <a:solidFill>
                  <a:srgbClr val="FFFF00"/>
                </a:solidFill>
                <a:latin typeface="Times New Roman"/>
                <a:ea typeface="Times New Roman"/>
                <a:cs typeface="Times New Roman"/>
                <a:sym typeface="Times New Roman"/>
              </a:rPr>
              <a:t>động</a:t>
            </a:r>
            <a:r>
              <a:rPr lang="en-US" sz="2800" b="1" dirty="0">
                <a:solidFill>
                  <a:srgbClr val="FFFF00"/>
                </a:solidFill>
                <a:latin typeface="Times New Roman"/>
                <a:ea typeface="Times New Roman"/>
                <a:cs typeface="Times New Roman"/>
                <a:sym typeface="Times New Roman"/>
              </a:rPr>
              <a:t> </a:t>
            </a:r>
            <a:r>
              <a:rPr lang="en-US" sz="2800" b="1" dirty="0" err="1">
                <a:solidFill>
                  <a:srgbClr val="FFFF00"/>
                </a:solidFill>
                <a:latin typeface="Times New Roman"/>
                <a:ea typeface="Times New Roman"/>
                <a:cs typeface="Times New Roman"/>
                <a:sym typeface="Times New Roman"/>
              </a:rPr>
              <a:t>nhóm</a:t>
            </a:r>
            <a:r>
              <a:rPr lang="en-US" sz="2800" b="1" dirty="0">
                <a:solidFill>
                  <a:srgbClr val="FFFF00"/>
                </a:solidFill>
                <a:latin typeface="Times New Roman"/>
                <a:ea typeface="Times New Roman"/>
                <a:cs typeface="Times New Roman"/>
                <a:sym typeface="Times New Roman"/>
              </a:rPr>
              <a:t> </a:t>
            </a:r>
            <a:endParaRPr sz="2800" b="1" dirty="0">
              <a:solidFill>
                <a:srgbClr val="FFFF00"/>
              </a:solidFill>
              <a:latin typeface="Times New Roman"/>
              <a:ea typeface="Times New Roman"/>
              <a:cs typeface="Times New Roman"/>
              <a:sym typeface="Times New Roman"/>
            </a:endParaRPr>
          </a:p>
        </p:txBody>
      </p:sp>
      <p:sp>
        <p:nvSpPr>
          <p:cNvPr id="21"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2. </a:t>
            </a:r>
            <a:r>
              <a:rPr lang="en-US" sz="2800" b="1" dirty="0" err="1">
                <a:solidFill>
                  <a:srgbClr val="FF0000"/>
                </a:solidFill>
                <a:latin typeface="Times New Roman"/>
                <a:ea typeface="Times New Roman"/>
                <a:cs typeface="Times New Roman"/>
                <a:sym typeface="Times New Roman"/>
              </a:rPr>
              <a:t>Cộng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trừ</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hai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phân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thức</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khác</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mẫu</a:t>
            </a:r>
            <a:endParaRPr sz="2800" b="1" dirty="0">
              <a:solidFill>
                <a:srgbClr val="FF0000"/>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6"/>
          <a:stretch>
            <a:fillRect/>
          </a:stretch>
        </p:blipFill>
        <p:spPr>
          <a:xfrm>
            <a:off x="960300" y="2610813"/>
            <a:ext cx="9450302" cy="2791027"/>
          </a:xfrm>
          <a:prstGeom prst="rect">
            <a:avLst/>
          </a:prstGeom>
        </p:spPr>
      </p:pic>
      <p:sp>
        <p:nvSpPr>
          <p:cNvPr id="25" name="Google Shape;117;p4">
            <a:extLst>
              <a:ext uri="{FF2B5EF4-FFF2-40B4-BE49-F238E27FC236}">
                <a16:creationId xmlns:a16="http://schemas.microsoft.com/office/drawing/2014/main" id="{A906DCDD-8450-457D-6588-571F3CBB40AC}"/>
              </a:ext>
            </a:extLst>
          </p:cNvPr>
          <p:cNvSpPr txBox="1">
            <a:spLocks/>
          </p:cNvSpPr>
          <p:nvPr/>
        </p:nvSpPr>
        <p:spPr>
          <a:xfrm>
            <a:off x="2550927" y="352255"/>
            <a:ext cx="7942025"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3200" b="1" dirty="0" err="1">
                <a:solidFill>
                  <a:srgbClr val="0000FF"/>
                </a:solidFill>
                <a:latin typeface="Times New Roman"/>
                <a:ea typeface="Times New Roman"/>
                <a:cs typeface="Times New Roman"/>
                <a:sym typeface="Times New Roman"/>
              </a:rPr>
              <a:t>Bài</a:t>
            </a:r>
            <a:r>
              <a:rPr lang="en-US" sz="3200" b="1" dirty="0">
                <a:solidFill>
                  <a:srgbClr val="0000FF"/>
                </a:solidFill>
                <a:latin typeface="Times New Roman"/>
                <a:ea typeface="Times New Roman"/>
                <a:cs typeface="Times New Roman"/>
                <a:sym typeface="Times New Roman"/>
              </a:rPr>
              <a:t> 6: PHÉP CỘNG, TRỪ PHÂN THỨC</a:t>
            </a:r>
          </a:p>
        </p:txBody>
      </p:sp>
    </p:spTree>
    <p:extLst>
      <p:ext uri="{BB962C8B-B14F-4D97-AF65-F5344CB8AC3E}">
        <p14:creationId xmlns:p14="http://schemas.microsoft.com/office/powerpoint/2010/main" val="18864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16" name="Google Shape;461;p6">
            <a:extLst>
              <a:ext uri="{FF2B5EF4-FFF2-40B4-BE49-F238E27FC236}">
                <a16:creationId xmlns:a16="http://schemas.microsoft.com/office/drawing/2014/main" id="{8C2D9237-8792-2F8E-57AD-918873F8E6CE}"/>
              </a:ext>
            </a:extLst>
          </p:cNvPr>
          <p:cNvPicPr preferRelativeResize="0"/>
          <p:nvPr/>
        </p:nvPicPr>
        <p:blipFill rotWithShape="1">
          <a:blip r:embed="rId5">
            <a:alphaModFix/>
          </a:blip>
          <a:srcRect/>
          <a:stretch/>
        </p:blipFill>
        <p:spPr>
          <a:xfrm>
            <a:off x="215609" y="1444679"/>
            <a:ext cx="796894" cy="81283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
            <a:extLst>
              <a:ext uri="{FF2B5EF4-FFF2-40B4-BE49-F238E27FC236}">
                <a16:creationId xmlns:a16="http://schemas.microsoft.com/office/drawing/2014/main" id="{83A99F25-F8F6-056A-C016-850E1496C576}"/>
              </a:ext>
            </a:extLst>
          </p:cNvPr>
          <p:cNvSpPr>
            <a:spLocks noChangeArrowheads="1"/>
          </p:cNvSpPr>
          <p:nvPr/>
        </p:nvSpPr>
        <p:spPr bwMode="auto">
          <a:xfrm>
            <a:off x="228159" y="5680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4AE1ECC2-DB2C-2E1A-EF11-571E621CBAFA}"/>
              </a:ext>
            </a:extLst>
          </p:cNvPr>
          <p:cNvSpPr txBox="1"/>
          <p:nvPr/>
        </p:nvSpPr>
        <p:spPr>
          <a:xfrm>
            <a:off x="3271836" y="1444679"/>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2" name="Object 1"/>
          <p:cNvGraphicFramePr>
            <a:graphicFrameLocks noChangeAspect="1"/>
          </p:cNvGraphicFramePr>
          <p:nvPr>
            <p:extLst>
              <p:ext uri="{D42A27DB-BD31-4B8C-83A1-F6EECF244321}">
                <p14:modId xmlns:p14="http://schemas.microsoft.com/office/powerpoint/2010/main" val="2172134776"/>
              </p:ext>
            </p:extLst>
          </p:nvPr>
        </p:nvGraphicFramePr>
        <p:xfrm>
          <a:off x="825500" y="2119313"/>
          <a:ext cx="4238625" cy="804862"/>
        </p:xfrm>
        <a:graphic>
          <a:graphicData uri="http://schemas.openxmlformats.org/presentationml/2006/ole">
            <mc:AlternateContent xmlns:mc="http://schemas.openxmlformats.org/markup-compatibility/2006">
              <mc:Choice xmlns:v="urn:schemas-microsoft-com:vml" Requires="v">
                <p:oleObj name="Equation" r:id="rId6" imgW="2946240" imgH="558720" progId="Equation.DSMT4">
                  <p:embed/>
                </p:oleObj>
              </mc:Choice>
              <mc:Fallback>
                <p:oleObj name="Equation" r:id="rId6" imgW="2946240" imgH="558720" progId="Equation.DSMT4">
                  <p:embed/>
                  <p:pic>
                    <p:nvPicPr>
                      <p:cNvPr id="0" name=""/>
                      <p:cNvPicPr/>
                      <p:nvPr/>
                    </p:nvPicPr>
                    <p:blipFill>
                      <a:blip r:embed="rId7"/>
                      <a:stretch>
                        <a:fillRect/>
                      </a:stretch>
                    </p:blipFill>
                    <p:spPr>
                      <a:xfrm>
                        <a:off x="825500" y="2119313"/>
                        <a:ext cx="4238625" cy="80486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48860003"/>
              </p:ext>
            </p:extLst>
          </p:nvPr>
        </p:nvGraphicFramePr>
        <p:xfrm>
          <a:off x="5375502" y="2056312"/>
          <a:ext cx="4052887" cy="809625"/>
        </p:xfrm>
        <a:graphic>
          <a:graphicData uri="http://schemas.openxmlformats.org/presentationml/2006/ole">
            <mc:AlternateContent xmlns:mc="http://schemas.openxmlformats.org/markup-compatibility/2006">
              <mc:Choice xmlns:v="urn:schemas-microsoft-com:vml" Requires="v">
                <p:oleObj name="Equation" r:id="rId8" imgW="2793960" imgH="558720" progId="Equation.DSMT4">
                  <p:embed/>
                </p:oleObj>
              </mc:Choice>
              <mc:Fallback>
                <p:oleObj name="Equation" r:id="rId8" imgW="2793960" imgH="558720" progId="Equation.DSMT4">
                  <p:embed/>
                  <p:pic>
                    <p:nvPicPr>
                      <p:cNvPr id="0" name=""/>
                      <p:cNvPicPr/>
                      <p:nvPr/>
                    </p:nvPicPr>
                    <p:blipFill>
                      <a:blip r:embed="rId9"/>
                      <a:stretch>
                        <a:fillRect/>
                      </a:stretch>
                    </p:blipFill>
                    <p:spPr>
                      <a:xfrm>
                        <a:off x="5375502" y="2056312"/>
                        <a:ext cx="4052887" cy="8096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830766586"/>
              </p:ext>
            </p:extLst>
          </p:nvPr>
        </p:nvGraphicFramePr>
        <p:xfrm>
          <a:off x="705679" y="3379230"/>
          <a:ext cx="9006943" cy="898038"/>
        </p:xfrm>
        <a:graphic>
          <a:graphicData uri="http://schemas.openxmlformats.org/presentationml/2006/ole">
            <mc:AlternateContent xmlns:mc="http://schemas.openxmlformats.org/markup-compatibility/2006">
              <mc:Choice xmlns:v="urn:schemas-microsoft-com:vml" Requires="v">
                <p:oleObj name="Equation" r:id="rId10" imgW="5613120" imgH="558720" progId="Equation.DSMT4">
                  <p:embed/>
                </p:oleObj>
              </mc:Choice>
              <mc:Fallback>
                <p:oleObj name="Equation" r:id="rId10" imgW="5613120" imgH="558720" progId="Equation.DSMT4">
                  <p:embed/>
                  <p:pic>
                    <p:nvPicPr>
                      <p:cNvPr id="2" name="Object 1"/>
                      <p:cNvPicPr/>
                      <p:nvPr/>
                    </p:nvPicPr>
                    <p:blipFill>
                      <a:blip r:embed="rId11"/>
                      <a:stretch>
                        <a:fillRect/>
                      </a:stretch>
                    </p:blipFill>
                    <p:spPr>
                      <a:xfrm>
                        <a:off x="705679" y="3379230"/>
                        <a:ext cx="9006943" cy="8980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45026213"/>
              </p:ext>
            </p:extLst>
          </p:nvPr>
        </p:nvGraphicFramePr>
        <p:xfrm>
          <a:off x="979025" y="4647846"/>
          <a:ext cx="7232842" cy="830927"/>
        </p:xfrm>
        <a:graphic>
          <a:graphicData uri="http://schemas.openxmlformats.org/presentationml/2006/ole">
            <mc:AlternateContent xmlns:mc="http://schemas.openxmlformats.org/markup-compatibility/2006">
              <mc:Choice xmlns:v="urn:schemas-microsoft-com:vml" Requires="v">
                <p:oleObj name="Equation" r:id="rId12" imgW="4863960" imgH="558720" progId="Equation.DSMT4">
                  <p:embed/>
                </p:oleObj>
              </mc:Choice>
              <mc:Fallback>
                <p:oleObj name="Equation" r:id="rId12" imgW="4863960" imgH="558720" progId="Equation.DSMT4">
                  <p:embed/>
                  <p:pic>
                    <p:nvPicPr>
                      <p:cNvPr id="0" name=""/>
                      <p:cNvPicPr/>
                      <p:nvPr/>
                    </p:nvPicPr>
                    <p:blipFill>
                      <a:blip r:embed="rId13"/>
                      <a:stretch>
                        <a:fillRect/>
                      </a:stretch>
                    </p:blipFill>
                    <p:spPr>
                      <a:xfrm>
                        <a:off x="979025" y="4647846"/>
                        <a:ext cx="7232842" cy="830927"/>
                      </a:xfrm>
                      <a:prstGeom prst="rect">
                        <a:avLst/>
                      </a:prstGeom>
                    </p:spPr>
                  </p:pic>
                </p:oleObj>
              </mc:Fallback>
            </mc:AlternateContent>
          </a:graphicData>
        </a:graphic>
      </p:graphicFrame>
      <p:sp>
        <p:nvSpPr>
          <p:cNvPr id="34" name="Google Shape;117;p4">
            <a:extLst>
              <a:ext uri="{FF2B5EF4-FFF2-40B4-BE49-F238E27FC236}">
                <a16:creationId xmlns:a16="http://schemas.microsoft.com/office/drawing/2014/main" id="{A906DCDD-8450-457D-6588-571F3CBB40AC}"/>
              </a:ext>
            </a:extLst>
          </p:cNvPr>
          <p:cNvSpPr txBox="1">
            <a:spLocks/>
          </p:cNvSpPr>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graphicFrame>
        <p:nvGraphicFramePr>
          <p:cNvPr id="18" name="Table 17"/>
          <p:cNvGraphicFramePr>
            <a:graphicFrameLocks noGrp="1"/>
          </p:cNvGraphicFramePr>
          <p:nvPr>
            <p:extLst>
              <p:ext uri="{D42A27DB-BD31-4B8C-83A1-F6EECF244321}">
                <p14:modId xmlns:p14="http://schemas.microsoft.com/office/powerpoint/2010/main" val="3233089625"/>
              </p:ext>
            </p:extLst>
          </p:nvPr>
        </p:nvGraphicFramePr>
        <p:xfrm>
          <a:off x="1" y="1688058"/>
          <a:ext cx="12192000" cy="2384235"/>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877849722"/>
                    </a:ext>
                  </a:extLst>
                </a:gridCol>
              </a:tblGrid>
              <a:tr h="0">
                <a:tc>
                  <a:txBody>
                    <a:bodyPr/>
                    <a:lstStyle/>
                    <a:p>
                      <a:pPr marL="228600" algn="l">
                        <a:lnSpc>
                          <a:spcPct val="106000"/>
                        </a:lnSpc>
                        <a:spcBef>
                          <a:spcPts val="300"/>
                        </a:spcBef>
                        <a:spcAft>
                          <a:spcPts val="300"/>
                        </a:spcAft>
                      </a:pPr>
                      <a:r>
                        <a:rPr lang="en-US" sz="2800" b="1" dirty="0" err="1">
                          <a:effectLst/>
                          <a:latin typeface="Times New Roman" panose="02020603050405020304" pitchFamily="18" charset="0"/>
                          <a:cs typeface="Times New Roman" panose="02020603050405020304" pitchFamily="18" charset="0"/>
                        </a:rPr>
                        <a:t>Nhận</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xét</a:t>
                      </a:r>
                      <a:r>
                        <a:rPr lang="en-US" sz="2800" b="1" baseline="0" dirty="0">
                          <a:effectLst/>
                          <a:latin typeface="Times New Roman" panose="02020603050405020304" pitchFamily="18" charset="0"/>
                          <a:cs typeface="Times New Roman" panose="02020603050405020304" pitchFamily="18" charset="0"/>
                        </a:rPr>
                        <a:t>: </a:t>
                      </a:r>
                    </a:p>
                    <a:p>
                      <a:pPr marL="228600" algn="l">
                        <a:lnSpc>
                          <a:spcPct val="106000"/>
                        </a:lnSpc>
                        <a:spcBef>
                          <a:spcPts val="300"/>
                        </a:spcBef>
                        <a:spcAft>
                          <a:spcPts val="300"/>
                        </a:spcAft>
                      </a:pPr>
                      <a:r>
                        <a:rPr lang="en-US" sz="2800" b="0" i="1" baseline="0" dirty="0">
                          <a:effectLst/>
                          <a:latin typeface="Times New Roman" panose="02020603050405020304" pitchFamily="18" charset="0"/>
                          <a:cs typeface="Times New Roman" panose="02020603050405020304" pitchFamily="18" charset="0"/>
                        </a:rPr>
                        <a:t>- Quy </a:t>
                      </a:r>
                      <a:r>
                        <a:rPr lang="en-US" sz="2800" b="0" i="1" baseline="0" dirty="0" err="1">
                          <a:effectLst/>
                          <a:latin typeface="Times New Roman" panose="02020603050405020304" pitchFamily="18" charset="0"/>
                          <a:cs typeface="Times New Roman" panose="02020603050405020304" pitchFamily="18" charset="0"/>
                        </a:rPr>
                        <a:t>đồng</a:t>
                      </a:r>
                      <a:r>
                        <a:rPr lang="en-US" sz="2800" b="0" i="1" baseline="0" dirty="0">
                          <a:effectLst/>
                          <a:latin typeface="Times New Roman" panose="02020603050405020304" pitchFamily="18" charset="0"/>
                          <a:cs typeface="Times New Roman" panose="02020603050405020304" pitchFamily="18" charset="0"/>
                        </a:rPr>
                        <a:t> </a:t>
                      </a:r>
                      <a:r>
                        <a:rPr lang="en-US" sz="2800" b="0" i="1" baseline="0" dirty="0" err="1">
                          <a:effectLst/>
                          <a:latin typeface="Times New Roman" panose="02020603050405020304" pitchFamily="18" charset="0"/>
                          <a:cs typeface="Times New Roman" panose="02020603050405020304" pitchFamily="18" charset="0"/>
                        </a:rPr>
                        <a:t>mẫu</a:t>
                      </a:r>
                      <a:r>
                        <a:rPr lang="en-US" sz="2800" b="0" i="1" baseline="0" dirty="0">
                          <a:effectLst/>
                          <a:latin typeface="Times New Roman" panose="02020603050405020304" pitchFamily="18" charset="0"/>
                          <a:cs typeface="Times New Roman" panose="02020603050405020304" pitchFamily="18" charset="0"/>
                        </a:rPr>
                        <a:t> </a:t>
                      </a:r>
                      <a:r>
                        <a:rPr lang="en-US" sz="2800" b="0" i="1" baseline="0" dirty="0" err="1">
                          <a:effectLst/>
                          <a:latin typeface="Times New Roman" panose="02020603050405020304" pitchFamily="18" charset="0"/>
                          <a:cs typeface="Times New Roman" panose="02020603050405020304" pitchFamily="18" charset="0"/>
                        </a:rPr>
                        <a:t>thức</a:t>
                      </a:r>
                      <a:r>
                        <a:rPr lang="en-US" sz="2800" b="0" i="1"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hai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phân</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thức</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là</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biến</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đổi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hai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phân</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thức</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đã</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cho</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thành</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hai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phân</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thức</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mới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có</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cùng</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mẫu</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thức</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và</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lần</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lượt</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bằng</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hai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phân</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thức</a:t>
                      </a:r>
                      <a:r>
                        <a:rPr lang="vi-VN"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đã</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cho</a:t>
                      </a:r>
                      <a:r>
                        <a:rPr lang="en-US" sz="2800" b="0" baseline="0" dirty="0">
                          <a:effectLst/>
                          <a:latin typeface="Times New Roman" panose="02020603050405020304" pitchFamily="18" charset="0"/>
                          <a:cs typeface="Times New Roman" panose="02020603050405020304" pitchFamily="18" charset="0"/>
                        </a:rPr>
                        <a:t>.</a:t>
                      </a:r>
                    </a:p>
                    <a:p>
                      <a:pPr marL="228600" algn="l">
                        <a:lnSpc>
                          <a:spcPct val="106000"/>
                        </a:lnSpc>
                        <a:spcBef>
                          <a:spcPts val="300"/>
                        </a:spcBef>
                        <a:spcAft>
                          <a:spcPts val="300"/>
                        </a:spcAft>
                      </a:pP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Mẫu</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thức</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của</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các</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phân</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thức</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mới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đó</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gọi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là</a:t>
                      </a:r>
                      <a:r>
                        <a:rPr lang="en-US" sz="2800" b="0" baseline="0" dirty="0">
                          <a:effectLst/>
                          <a:latin typeface="Times New Roman" panose="02020603050405020304" pitchFamily="18" charset="0"/>
                          <a:cs typeface="Times New Roman" panose="02020603050405020304" pitchFamily="18" charset="0"/>
                        </a:rPr>
                        <a:t> </a:t>
                      </a:r>
                      <a:r>
                        <a:rPr lang="en-US" sz="2800" b="0" i="1" baseline="0" dirty="0" err="1">
                          <a:effectLst/>
                          <a:latin typeface="Times New Roman" panose="02020603050405020304" pitchFamily="18" charset="0"/>
                          <a:cs typeface="Times New Roman" panose="02020603050405020304" pitchFamily="18" charset="0"/>
                        </a:rPr>
                        <a:t>mẫu</a:t>
                      </a:r>
                      <a:r>
                        <a:rPr lang="en-US" sz="2800" b="0" i="1" baseline="0" dirty="0">
                          <a:effectLst/>
                          <a:latin typeface="Times New Roman" panose="02020603050405020304" pitchFamily="18" charset="0"/>
                          <a:cs typeface="Times New Roman" panose="02020603050405020304" pitchFamily="18" charset="0"/>
                        </a:rPr>
                        <a:t> </a:t>
                      </a:r>
                      <a:r>
                        <a:rPr lang="en-US" sz="2800" b="0" i="1" baseline="0" dirty="0" err="1">
                          <a:effectLst/>
                          <a:latin typeface="Times New Roman" panose="02020603050405020304" pitchFamily="18" charset="0"/>
                          <a:cs typeface="Times New Roman" panose="02020603050405020304" pitchFamily="18" charset="0"/>
                        </a:rPr>
                        <a:t>thức</a:t>
                      </a:r>
                      <a:r>
                        <a:rPr lang="en-US" sz="2800" b="0" i="1" baseline="0" dirty="0">
                          <a:effectLst/>
                          <a:latin typeface="Times New Roman" panose="02020603050405020304" pitchFamily="18" charset="0"/>
                          <a:cs typeface="Times New Roman" panose="02020603050405020304" pitchFamily="18" charset="0"/>
                        </a:rPr>
                        <a:t> </a:t>
                      </a:r>
                      <a:r>
                        <a:rPr lang="en-US" sz="2800" b="0" i="1" baseline="0" dirty="0" err="1">
                          <a:effectLst/>
                          <a:latin typeface="Times New Roman" panose="02020603050405020304" pitchFamily="18" charset="0"/>
                          <a:cs typeface="Times New Roman" panose="02020603050405020304" pitchFamily="18" charset="0"/>
                        </a:rPr>
                        <a:t>chung</a:t>
                      </a:r>
                      <a:r>
                        <a:rPr lang="en-US" sz="2800" b="0" i="1"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của</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hai</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phân</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thức</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đã</a:t>
                      </a:r>
                      <a:r>
                        <a:rPr lang="en-US" sz="2800" b="0" baseline="0" dirty="0">
                          <a:effectLst/>
                          <a:latin typeface="Times New Roman" panose="02020603050405020304" pitchFamily="18" charset="0"/>
                          <a:cs typeface="Times New Roman" panose="02020603050405020304" pitchFamily="18" charset="0"/>
                        </a:rPr>
                        <a:t> </a:t>
                      </a:r>
                      <a:r>
                        <a:rPr lang="en-US" sz="2800" b="0" baseline="0" dirty="0" err="1">
                          <a:effectLst/>
                          <a:latin typeface="Times New Roman" panose="02020603050405020304" pitchFamily="18" charset="0"/>
                          <a:cs typeface="Times New Roman" panose="02020603050405020304" pitchFamily="18" charset="0"/>
                        </a:rPr>
                        <a:t>cho</a:t>
                      </a:r>
                      <a:r>
                        <a:rPr lang="en-US" sz="2800" b="0" baseline="0" dirty="0">
                          <a:effectLst/>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92842303"/>
                  </a:ext>
                </a:extLst>
              </a:tr>
            </a:tbl>
          </a:graphicData>
        </a:graphic>
      </p:graphicFrame>
      <p:sp>
        <p:nvSpPr>
          <p:cNvPr id="22"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643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25614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0" y="-84121"/>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Cộng, trừ hai phân thức khác mẫu</a:t>
            </a:r>
            <a:endParaRPr sz="2800" b="1">
              <a:solidFill>
                <a:srgbClr val="FF0000"/>
              </a:solidFill>
              <a:latin typeface="Times New Roman"/>
              <a:ea typeface="Times New Roman"/>
              <a:cs typeface="Times New Roman"/>
              <a:sym typeface="Times New Roman"/>
            </a:endParaRPr>
          </a:p>
        </p:txBody>
      </p:sp>
      <p:sp>
        <p:nvSpPr>
          <p:cNvPr id="9" name="Rectangle 8"/>
          <p:cNvSpPr/>
          <p:nvPr/>
        </p:nvSpPr>
        <p:spPr>
          <a:xfrm>
            <a:off x="97807" y="369865"/>
            <a:ext cx="10956471" cy="549061"/>
          </a:xfrm>
          <a:prstGeom prst="rect">
            <a:avLst/>
          </a:prstGeom>
        </p:spPr>
        <p:txBody>
          <a:bodyPr wrap="square">
            <a:spAutoFit/>
          </a:bodyPr>
          <a:lstStyle/>
          <a:p>
            <a:pPr marL="228600">
              <a:lnSpc>
                <a:spcPct val="106000"/>
              </a:lnSpc>
              <a:spcBef>
                <a:spcPts val="300"/>
              </a:spcBef>
              <a:spcAft>
                <a:spcPts val="300"/>
              </a:spcAft>
            </a:pPr>
            <a:r>
              <a:rPr lang="en-US" sz="2800" b="1">
                <a:latin typeface="Times New Roman" panose="02020603050405020304" pitchFamily="18" charset="0"/>
                <a:cs typeface="Times New Roman" panose="02020603050405020304" pitchFamily="18" charset="0"/>
              </a:rPr>
              <a:t>Chú ý: (sgk) </a:t>
            </a:r>
            <a:r>
              <a:rPr lang="en-US" sz="2800">
                <a:latin typeface="Times New Roman" panose="02020603050405020304" pitchFamily="18" charset="0"/>
                <a:cs typeface="Times New Roman" panose="02020603050405020304" pitchFamily="18" charset="0"/>
              </a:rPr>
              <a:t>Cho hai phân thức      và  </a:t>
            </a:r>
          </a:p>
        </p:txBody>
      </p:sp>
      <p:pic>
        <p:nvPicPr>
          <p:cNvPr id="4" name="Picture 3"/>
          <p:cNvPicPr>
            <a:picLocks noChangeAspect="1"/>
          </p:cNvPicPr>
          <p:nvPr/>
        </p:nvPicPr>
        <p:blipFill>
          <a:blip r:embed="rId3"/>
          <a:stretch>
            <a:fillRect/>
          </a:stretch>
        </p:blipFill>
        <p:spPr>
          <a:xfrm>
            <a:off x="205432" y="1100377"/>
            <a:ext cx="9816912" cy="373676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39647761"/>
              </p:ext>
            </p:extLst>
          </p:nvPr>
        </p:nvGraphicFramePr>
        <p:xfrm>
          <a:off x="5113888" y="232064"/>
          <a:ext cx="382959" cy="925771"/>
        </p:xfrm>
        <a:graphic>
          <a:graphicData uri="http://schemas.openxmlformats.org/presentationml/2006/ole">
            <mc:AlternateContent xmlns:mc="http://schemas.openxmlformats.org/markup-compatibility/2006">
              <mc:Choice xmlns:v="urn:schemas-microsoft-com:vml" Requires="v">
                <p:oleObj name="Equation" r:id="rId4" imgW="215640" imgH="545760" progId="Equation.DSMT4">
                  <p:embed/>
                </p:oleObj>
              </mc:Choice>
              <mc:Fallback>
                <p:oleObj name="Equation" r:id="rId4" imgW="215640" imgH="545760" progId="Equation.DSMT4">
                  <p:embed/>
                  <p:pic>
                    <p:nvPicPr>
                      <p:cNvPr id="0" name=""/>
                      <p:cNvPicPr/>
                      <p:nvPr/>
                    </p:nvPicPr>
                    <p:blipFill>
                      <a:blip r:embed="rId5"/>
                      <a:stretch>
                        <a:fillRect/>
                      </a:stretch>
                    </p:blipFill>
                    <p:spPr>
                      <a:xfrm>
                        <a:off x="5113888" y="232064"/>
                        <a:ext cx="382959" cy="92577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62359238"/>
              </p:ext>
            </p:extLst>
          </p:nvPr>
        </p:nvGraphicFramePr>
        <p:xfrm>
          <a:off x="6117179" y="324694"/>
          <a:ext cx="422010" cy="912787"/>
        </p:xfrm>
        <a:graphic>
          <a:graphicData uri="http://schemas.openxmlformats.org/presentationml/2006/ole">
            <mc:AlternateContent xmlns:mc="http://schemas.openxmlformats.org/markup-compatibility/2006">
              <mc:Choice xmlns:v="urn:schemas-microsoft-com:vml" Requires="v">
                <p:oleObj name="Equation" r:id="rId6" imgW="241200" imgH="545760" progId="Equation.DSMT4">
                  <p:embed/>
                </p:oleObj>
              </mc:Choice>
              <mc:Fallback>
                <p:oleObj name="Equation" r:id="rId6" imgW="241200" imgH="545760" progId="Equation.DSMT4">
                  <p:embed/>
                  <p:pic>
                    <p:nvPicPr>
                      <p:cNvPr id="0" name=""/>
                      <p:cNvPicPr/>
                      <p:nvPr/>
                    </p:nvPicPr>
                    <p:blipFill>
                      <a:blip r:embed="rId7"/>
                      <a:stretch>
                        <a:fillRect/>
                      </a:stretch>
                    </p:blipFill>
                    <p:spPr>
                      <a:xfrm>
                        <a:off x="6117179" y="324694"/>
                        <a:ext cx="422010" cy="912787"/>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205432" y="4907195"/>
            <a:ext cx="9558950" cy="1572468"/>
          </a:xfrm>
          <a:prstGeom prst="rect">
            <a:avLst/>
          </a:prstGeom>
        </p:spPr>
      </p:pic>
    </p:spTree>
    <p:extLst>
      <p:ext uri="{BB962C8B-B14F-4D97-AF65-F5344CB8AC3E}">
        <p14:creationId xmlns:p14="http://schemas.microsoft.com/office/powerpoint/2010/main" val="16499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1216</Words>
  <Application>Microsoft Office PowerPoint</Application>
  <PresentationFormat>Widescreen</PresentationFormat>
  <Paragraphs>123</Paragraphs>
  <Slides>25</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Calibri</vt:lpstr>
      <vt:lpstr>Palatino Linotype</vt:lpstr>
      <vt:lpstr>Times New Roman</vt:lpstr>
      <vt:lpstr>Arial</vt:lpstr>
      <vt:lpstr>Office Theme</vt:lpstr>
      <vt:lpstr>Equation</vt:lpstr>
      <vt:lpstr>PowerPoint Presentation</vt:lpstr>
      <vt:lpstr>PowerPoint Presentation</vt:lpstr>
      <vt:lpstr>Bài 6: PHÉP CỘNG, TRỪ PHÂN THỨC</vt:lpstr>
      <vt:lpstr>Bài 6: PHÉP CỘNG, TRỪ PHÂN THỨC</vt:lpstr>
      <vt:lpstr>Bài 6: PHÉP CỘNG, TRỪ PHÂN THỨC</vt:lpstr>
      <vt:lpstr>PowerPoint Presentation</vt:lpstr>
      <vt:lpstr>PowerPoint Presentation</vt:lpstr>
      <vt:lpstr>Bài 6: PHÉP CỘNG, TRỪ PHÂN THỨC</vt:lpstr>
      <vt:lpstr>PowerPoint Presentation</vt:lpstr>
      <vt:lpstr>Bài 6: PHÉP CỘNG, TRỪ PHÂN THỨC</vt:lpstr>
      <vt:lpstr>Bài 6: PHÉP CỘNG, TRỪ PHÂN THỨC</vt:lpstr>
      <vt:lpstr>PowerPoint Presentation</vt:lpstr>
      <vt:lpstr>PowerPoint Presentation</vt:lpstr>
      <vt:lpstr>Bài 6: PHÉP CỘNG, TRỪ PHÂN THỨC</vt:lpstr>
      <vt:lpstr>LUYỆN TẬP  Bài 6: PHÉP CỘNG, TRỪ PHÂN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KTC</dc:creator>
  <cp:lastModifiedBy>PC</cp:lastModifiedBy>
  <cp:revision>66</cp:revision>
  <dcterms:created xsi:type="dcterms:W3CDTF">2021-08-10T02:24:18Z</dcterms:created>
  <dcterms:modified xsi:type="dcterms:W3CDTF">2024-02-27T14:14:02Z</dcterms:modified>
</cp:coreProperties>
</file>