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80" r:id="rId3"/>
    <p:sldId id="281" r:id="rId4"/>
    <p:sldId id="282" r:id="rId5"/>
    <p:sldId id="285" r:id="rId6"/>
    <p:sldId id="286" r:id="rId7"/>
    <p:sldId id="278" r:id="rId8"/>
    <p:sldId id="290" r:id="rId9"/>
    <p:sldId id="289" r:id="rId10"/>
    <p:sldId id="288" r:id="rId11"/>
    <p:sldId id="276" r:id="rId12"/>
    <p:sldId id="291" r:id="rId13"/>
  </p:sldIdLst>
  <p:sldSz cx="1080135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40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FFCC"/>
    <a:srgbClr val="FF0000"/>
    <a:srgbClr val="00FF99"/>
    <a:srgbClr val="66FF33"/>
    <a:srgbClr val="33CC33"/>
    <a:srgbClr val="66FF66"/>
    <a:srgbClr val="99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092" y="72"/>
      </p:cViewPr>
      <p:guideLst>
        <p:guide orient="horz" pos="2160"/>
        <p:guide pos="340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12" Type="http://schemas.openxmlformats.org/officeDocument/2006/relationships/image" Target="../media/image8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11" Type="http://schemas.openxmlformats.org/officeDocument/2006/relationships/image" Target="../media/image19.wmf"/><Relationship Id="rId5" Type="http://schemas.openxmlformats.org/officeDocument/2006/relationships/image" Target="../media/image13.wmf"/><Relationship Id="rId10" Type="http://schemas.openxmlformats.org/officeDocument/2006/relationships/image" Target="../media/image18.wmf"/><Relationship Id="rId4" Type="http://schemas.openxmlformats.org/officeDocument/2006/relationships/image" Target="../media/image12.wmf"/><Relationship Id="rId9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image" Target="../media/image26.wmf"/><Relationship Id="rId7" Type="http://schemas.openxmlformats.org/officeDocument/2006/relationships/image" Target="../media/image30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image" Target="../media/image40.wmf"/><Relationship Id="rId7" Type="http://schemas.openxmlformats.org/officeDocument/2006/relationships/image" Target="../media/image44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6" Type="http://schemas.openxmlformats.org/officeDocument/2006/relationships/image" Target="../media/image43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Relationship Id="rId9" Type="http://schemas.openxmlformats.org/officeDocument/2006/relationships/image" Target="../media/image4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7" Type="http://schemas.openxmlformats.org/officeDocument/2006/relationships/image" Target="../media/image53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6" Type="http://schemas.openxmlformats.org/officeDocument/2006/relationships/image" Target="../media/image52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3" Type="http://schemas.openxmlformats.org/officeDocument/2006/relationships/image" Target="../media/image56.wmf"/><Relationship Id="rId7" Type="http://schemas.openxmlformats.org/officeDocument/2006/relationships/image" Target="../media/image60.wmf"/><Relationship Id="rId12" Type="http://schemas.openxmlformats.org/officeDocument/2006/relationships/image" Target="../media/image65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6" Type="http://schemas.openxmlformats.org/officeDocument/2006/relationships/image" Target="../media/image59.wmf"/><Relationship Id="rId11" Type="http://schemas.openxmlformats.org/officeDocument/2006/relationships/image" Target="../media/image64.wmf"/><Relationship Id="rId5" Type="http://schemas.openxmlformats.org/officeDocument/2006/relationships/image" Target="../media/image58.wmf"/><Relationship Id="rId10" Type="http://schemas.openxmlformats.org/officeDocument/2006/relationships/image" Target="../media/image63.wmf"/><Relationship Id="rId4" Type="http://schemas.openxmlformats.org/officeDocument/2006/relationships/image" Target="../media/image57.wmf"/><Relationship Id="rId9" Type="http://schemas.openxmlformats.org/officeDocument/2006/relationships/image" Target="../media/image6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101" y="2130426"/>
            <a:ext cx="9181148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0203" y="3886200"/>
            <a:ext cx="7560945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33841F-BA1A-4FA3-830B-12D81F7410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7531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A52D30-9223-468B-A0B1-5BECE040BB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5521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30979" y="274639"/>
            <a:ext cx="2430304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0067" y="274639"/>
            <a:ext cx="7110889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002DD-A615-4109-8BCA-8E1AA714B7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151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540068" y="274639"/>
            <a:ext cx="9721215" cy="58515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F532B2C-CBF8-4158-BADD-49AB7FA80A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448A916-C1A0-4168-9F0E-59EA117E08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36E5F3B-C1B8-44B9-83DE-5C5EB80A1B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3F4D14-7C47-4155-96CD-C88A6A8C2C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78015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68" y="274638"/>
            <a:ext cx="9721215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40068" y="1600201"/>
            <a:ext cx="4770596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0686" y="1600201"/>
            <a:ext cx="4770596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F532B2C-CBF8-4158-BADD-49AB7FA80A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448A916-C1A0-4168-9F0E-59EA117E08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36E5F3B-C1B8-44B9-83DE-5C5EB80A1B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57BB88-4A65-445A-9141-DBDD90E4FA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2718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D090B1-D33E-4FE6-B264-8ABE9891C7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648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232" y="4406901"/>
            <a:ext cx="918114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232" y="2906713"/>
            <a:ext cx="9181148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BC40C8-B08E-410A-9B49-54F4EE4BB5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1223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0068" y="1600201"/>
            <a:ext cx="477059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0686" y="1600201"/>
            <a:ext cx="477059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7EE5F0-5599-4EDF-B6C8-015174A9F6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763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0068" y="1535113"/>
            <a:ext cx="477247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0068" y="2174875"/>
            <a:ext cx="477247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6936" y="1535113"/>
            <a:ext cx="477434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6936" y="2174875"/>
            <a:ext cx="477434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665799-A557-4F87-840D-3115AE5B05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1200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81F620-FBBD-41BD-8509-C34A112F57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4558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FD6D45-1430-4A8D-A036-1BE26BEC244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7304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68" y="273050"/>
            <a:ext cx="355357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3028" y="273051"/>
            <a:ext cx="603825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0068" y="1435101"/>
            <a:ext cx="355357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0C1DD0-F139-4E05-8AFD-E6BE6CA134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1904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7140" y="4800600"/>
            <a:ext cx="648081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17140" y="612775"/>
            <a:ext cx="648081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17140" y="5367338"/>
            <a:ext cx="648081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C3BC63-D67A-49AE-BD3E-457B84E1FC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1039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1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0068" y="274638"/>
            <a:ext cx="972121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0068" y="1600201"/>
            <a:ext cx="972121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40067" y="6245225"/>
            <a:ext cx="252031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90461" y="6245225"/>
            <a:ext cx="3420428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40968" y="6245225"/>
            <a:ext cx="252031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+mn-lt"/>
              </a:defRPr>
            </a:lvl1pPr>
          </a:lstStyle>
          <a:p>
            <a:pPr>
              <a:defRPr/>
            </a:pPr>
            <a:fld id="{611B225A-739D-4CE8-B158-479A5976E5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13" Type="http://schemas.openxmlformats.org/officeDocument/2006/relationships/oleObject" Target="../embeddings/oleObject60.bin"/><Relationship Id="rId18" Type="http://schemas.openxmlformats.org/officeDocument/2006/relationships/image" Target="../media/image61.wmf"/><Relationship Id="rId26" Type="http://schemas.openxmlformats.org/officeDocument/2006/relationships/image" Target="../media/image65.wmf"/><Relationship Id="rId3" Type="http://schemas.openxmlformats.org/officeDocument/2006/relationships/oleObject" Target="../embeddings/oleObject55.bin"/><Relationship Id="rId21" Type="http://schemas.openxmlformats.org/officeDocument/2006/relationships/oleObject" Target="../embeddings/oleObject64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58.wmf"/><Relationship Id="rId17" Type="http://schemas.openxmlformats.org/officeDocument/2006/relationships/oleObject" Target="../embeddings/oleObject62.bin"/><Relationship Id="rId25" Type="http://schemas.openxmlformats.org/officeDocument/2006/relationships/oleObject" Target="../embeddings/oleObject66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60.wmf"/><Relationship Id="rId20" Type="http://schemas.openxmlformats.org/officeDocument/2006/relationships/image" Target="../media/image62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55.wmf"/><Relationship Id="rId11" Type="http://schemas.openxmlformats.org/officeDocument/2006/relationships/oleObject" Target="../embeddings/oleObject59.bin"/><Relationship Id="rId24" Type="http://schemas.openxmlformats.org/officeDocument/2006/relationships/image" Target="../media/image64.wmf"/><Relationship Id="rId5" Type="http://schemas.openxmlformats.org/officeDocument/2006/relationships/oleObject" Target="../embeddings/oleObject56.bin"/><Relationship Id="rId15" Type="http://schemas.openxmlformats.org/officeDocument/2006/relationships/oleObject" Target="../embeddings/oleObject61.bin"/><Relationship Id="rId23" Type="http://schemas.openxmlformats.org/officeDocument/2006/relationships/oleObject" Target="../embeddings/oleObject65.bin"/><Relationship Id="rId10" Type="http://schemas.openxmlformats.org/officeDocument/2006/relationships/image" Target="../media/image57.wmf"/><Relationship Id="rId19" Type="http://schemas.openxmlformats.org/officeDocument/2006/relationships/oleObject" Target="../embeddings/oleObject63.bin"/><Relationship Id="rId4" Type="http://schemas.openxmlformats.org/officeDocument/2006/relationships/image" Target="../media/image54.wmf"/><Relationship Id="rId9" Type="http://schemas.openxmlformats.org/officeDocument/2006/relationships/oleObject" Target="../embeddings/oleObject58.bin"/><Relationship Id="rId14" Type="http://schemas.openxmlformats.org/officeDocument/2006/relationships/image" Target="../media/image59.wmf"/><Relationship Id="rId22" Type="http://schemas.openxmlformats.org/officeDocument/2006/relationships/image" Target="../media/image63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emf"/><Relationship Id="rId2" Type="http://schemas.openxmlformats.org/officeDocument/2006/relationships/image" Target="../media/image66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8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4.bin"/><Relationship Id="rId18" Type="http://schemas.openxmlformats.org/officeDocument/2006/relationships/image" Target="../media/image16.wmf"/><Relationship Id="rId26" Type="http://schemas.openxmlformats.org/officeDocument/2006/relationships/image" Target="../media/image8.wmf"/><Relationship Id="rId3" Type="http://schemas.openxmlformats.org/officeDocument/2006/relationships/oleObject" Target="../embeddings/oleObject9.bin"/><Relationship Id="rId21" Type="http://schemas.openxmlformats.org/officeDocument/2006/relationships/oleObject" Target="../embeddings/oleObject18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3.wmf"/><Relationship Id="rId17" Type="http://schemas.openxmlformats.org/officeDocument/2006/relationships/oleObject" Target="../embeddings/oleObject16.bin"/><Relationship Id="rId25" Type="http://schemas.openxmlformats.org/officeDocument/2006/relationships/oleObject" Target="../embeddings/oleObject20.bin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15.wmf"/><Relationship Id="rId20" Type="http://schemas.openxmlformats.org/officeDocument/2006/relationships/image" Target="../media/image17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3.bin"/><Relationship Id="rId24" Type="http://schemas.openxmlformats.org/officeDocument/2006/relationships/image" Target="../media/image19.wmf"/><Relationship Id="rId5" Type="http://schemas.openxmlformats.org/officeDocument/2006/relationships/oleObject" Target="../embeddings/oleObject10.bin"/><Relationship Id="rId15" Type="http://schemas.openxmlformats.org/officeDocument/2006/relationships/oleObject" Target="../embeddings/oleObject15.bin"/><Relationship Id="rId23" Type="http://schemas.openxmlformats.org/officeDocument/2006/relationships/oleObject" Target="../embeddings/oleObject19.bin"/><Relationship Id="rId10" Type="http://schemas.openxmlformats.org/officeDocument/2006/relationships/image" Target="../media/image12.wmf"/><Relationship Id="rId19" Type="http://schemas.openxmlformats.org/officeDocument/2006/relationships/oleObject" Target="../embeddings/oleObject17.bin"/><Relationship Id="rId4" Type="http://schemas.openxmlformats.org/officeDocument/2006/relationships/image" Target="../media/image9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4.wmf"/><Relationship Id="rId22" Type="http://schemas.openxmlformats.org/officeDocument/2006/relationships/image" Target="../media/image18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4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30.bin"/><Relationship Id="rId18" Type="http://schemas.openxmlformats.org/officeDocument/2006/relationships/image" Target="../media/image31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28.wmf"/><Relationship Id="rId17" Type="http://schemas.openxmlformats.org/officeDocument/2006/relationships/oleObject" Target="../embeddings/oleObject32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30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31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29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38.bin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37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13" Type="http://schemas.openxmlformats.org/officeDocument/2006/relationships/oleObject" Target="../embeddings/oleObject44.bin"/><Relationship Id="rId18" Type="http://schemas.openxmlformats.org/officeDocument/2006/relationships/image" Target="../media/image45.w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42.wmf"/><Relationship Id="rId17" Type="http://schemas.openxmlformats.org/officeDocument/2006/relationships/oleObject" Target="../embeddings/oleObject46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44.wmf"/><Relationship Id="rId20" Type="http://schemas.openxmlformats.org/officeDocument/2006/relationships/image" Target="../media/image46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39.wmf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40.bin"/><Relationship Id="rId15" Type="http://schemas.openxmlformats.org/officeDocument/2006/relationships/oleObject" Target="../embeddings/oleObject45.bin"/><Relationship Id="rId10" Type="http://schemas.openxmlformats.org/officeDocument/2006/relationships/image" Target="../media/image41.wmf"/><Relationship Id="rId19" Type="http://schemas.openxmlformats.org/officeDocument/2006/relationships/oleObject" Target="../embeddings/oleObject47.bin"/><Relationship Id="rId4" Type="http://schemas.openxmlformats.org/officeDocument/2006/relationships/image" Target="../media/image38.wmf"/><Relationship Id="rId9" Type="http://schemas.openxmlformats.org/officeDocument/2006/relationships/oleObject" Target="../embeddings/oleObject42.bin"/><Relationship Id="rId14" Type="http://schemas.openxmlformats.org/officeDocument/2006/relationships/image" Target="../media/image43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13" Type="http://schemas.openxmlformats.org/officeDocument/2006/relationships/oleObject" Target="../embeddings/oleObject53.bin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51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53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48.w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5" Type="http://schemas.openxmlformats.org/officeDocument/2006/relationships/oleObject" Target="../embeddings/oleObject54.bin"/><Relationship Id="rId10" Type="http://schemas.openxmlformats.org/officeDocument/2006/relationships/image" Target="../media/image50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51.bin"/><Relationship Id="rId14" Type="http://schemas.openxmlformats.org/officeDocument/2006/relationships/image" Target="../media/image5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0"/>
            <a:ext cx="10801350" cy="1569660"/>
          </a:xfrm>
          <a:prstGeom prst="rect">
            <a:avLst/>
          </a:prstGeom>
          <a:solidFill>
            <a:srgbClr val="66FF3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>
                <a:solidFill>
                  <a:srgbClr val="FF0000"/>
                </a:solidFill>
              </a:rPr>
              <a:t>CHƯƠNG II:</a:t>
            </a:r>
          </a:p>
          <a:p>
            <a:pPr algn="ctr"/>
            <a:r>
              <a:rPr lang="en-US" sz="4800" b="1">
                <a:solidFill>
                  <a:srgbClr val="FF0000"/>
                </a:solidFill>
              </a:rPr>
              <a:t>PHÂN THỨC ĐẠI SỐ</a:t>
            </a:r>
            <a:endParaRPr lang="vi-VN" sz="4800" b="1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0075" y="2298680"/>
            <a:ext cx="9753599" cy="341632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5400" b="1">
                <a:solidFill>
                  <a:srgbClr val="FF0000"/>
                </a:solidFill>
              </a:rPr>
              <a:t>Nội dung bài học:</a:t>
            </a:r>
          </a:p>
          <a:p>
            <a:pPr marL="857250" indent="-857250">
              <a:buAutoNum type="romanUcPeriod"/>
            </a:pPr>
            <a:r>
              <a:rPr lang="en-US" sz="5400" b="1">
                <a:solidFill>
                  <a:srgbClr val="0000FF"/>
                </a:solidFill>
              </a:rPr>
              <a:t>Phân thức đại số</a:t>
            </a:r>
          </a:p>
          <a:p>
            <a:pPr marL="857250" indent="-857250">
              <a:buAutoNum type="romanUcPeriod"/>
            </a:pPr>
            <a:r>
              <a:rPr lang="en-US" sz="5400" b="1">
                <a:solidFill>
                  <a:srgbClr val="0000FF"/>
                </a:solidFill>
              </a:rPr>
              <a:t>Tính chất của phân thức</a:t>
            </a:r>
          </a:p>
          <a:p>
            <a:pPr marL="857250" indent="-857250">
              <a:buAutoNum type="romanUcPeriod"/>
            </a:pPr>
            <a:r>
              <a:rPr lang="en-US" sz="5400" b="1">
                <a:solidFill>
                  <a:srgbClr val="0000FF"/>
                </a:solidFill>
              </a:rPr>
              <a:t> Luyện tập</a:t>
            </a:r>
            <a:endParaRPr lang="vi-VN" sz="5400" b="1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8963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0801350" cy="584775"/>
          </a:xfrm>
          <a:prstGeom prst="rect">
            <a:avLst/>
          </a:prstGeom>
          <a:solidFill>
            <a:srgbClr val="00FF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</a:rPr>
              <a:t>III. LUYỆN TẬP</a:t>
            </a:r>
            <a:endParaRPr lang="vi-VN" sz="3200" b="1">
              <a:solidFill>
                <a:srgbClr val="FF0000"/>
              </a:solidFill>
            </a:endParaRP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0" y="619780"/>
            <a:ext cx="2160270" cy="52322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</a:rPr>
              <a:t>BT luyện 4:</a:t>
            </a:r>
          </a:p>
        </p:txBody>
      </p:sp>
      <p:sp>
        <p:nvSpPr>
          <p:cNvPr id="4" name="Rectangle 3"/>
          <p:cNvSpPr/>
          <p:nvPr/>
        </p:nvSpPr>
        <p:spPr>
          <a:xfrm>
            <a:off x="2236469" y="609600"/>
            <a:ext cx="8422006" cy="89255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600" b="1">
                <a:solidFill>
                  <a:srgbClr val="0000FF"/>
                </a:solidFill>
              </a:rPr>
              <a:t>Viết các phân thức sau sao cho </a:t>
            </a:r>
            <a:r>
              <a:rPr lang="en-US" sz="2600" b="1">
                <a:solidFill>
                  <a:srgbClr val="FF0000"/>
                </a:solidFill>
              </a:rPr>
              <a:t>tử và mẫu</a:t>
            </a:r>
            <a:r>
              <a:rPr lang="en-US" sz="2600" b="1">
                <a:solidFill>
                  <a:srgbClr val="0000FF"/>
                </a:solidFill>
              </a:rPr>
              <a:t> là các đa thức với </a:t>
            </a:r>
            <a:r>
              <a:rPr lang="en-US" sz="2600" b="1">
                <a:solidFill>
                  <a:srgbClr val="FF0000"/>
                </a:solidFill>
              </a:rPr>
              <a:t>hệ số nguyên</a:t>
            </a:r>
            <a:endParaRPr lang="vi-VN" sz="2600" b="1">
              <a:solidFill>
                <a:srgbClr val="FF0000"/>
              </a:solidFill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700013"/>
              </p:ext>
            </p:extLst>
          </p:nvPr>
        </p:nvGraphicFramePr>
        <p:xfrm>
          <a:off x="142875" y="2276475"/>
          <a:ext cx="1233488" cy="153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7" name="Equation" r:id="rId3" imgW="1257120" imgH="1447560" progId="Equation.DSMT4">
                  <p:embed/>
                </p:oleObj>
              </mc:Choice>
              <mc:Fallback>
                <p:oleObj name="Equation" r:id="rId3" imgW="1257120" imgH="1447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2875" y="2276475"/>
                        <a:ext cx="1233488" cy="1533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499549"/>
              </p:ext>
            </p:extLst>
          </p:nvPr>
        </p:nvGraphicFramePr>
        <p:xfrm>
          <a:off x="169863" y="4333875"/>
          <a:ext cx="1344612" cy="153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8" name="Equation" r:id="rId5" imgW="1371600" imgH="1447560" progId="Equation.DSMT4">
                  <p:embed/>
                </p:oleObj>
              </mc:Choice>
              <mc:Fallback>
                <p:oleObj name="Equation" r:id="rId5" imgW="1371600" imgH="1447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69863" y="4333875"/>
                        <a:ext cx="1344612" cy="1533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0165962"/>
              </p:ext>
            </p:extLst>
          </p:nvPr>
        </p:nvGraphicFramePr>
        <p:xfrm>
          <a:off x="1606550" y="2276475"/>
          <a:ext cx="1508125" cy="153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9" name="Equation" r:id="rId7" imgW="1536480" imgH="1447560" progId="Equation.DSMT4">
                  <p:embed/>
                </p:oleObj>
              </mc:Choice>
              <mc:Fallback>
                <p:oleObj name="Equation" r:id="rId7" imgW="1536480" imgH="1447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606550" y="2276475"/>
                        <a:ext cx="1508125" cy="1533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3828005"/>
              </p:ext>
            </p:extLst>
          </p:nvPr>
        </p:nvGraphicFramePr>
        <p:xfrm>
          <a:off x="3479800" y="2659063"/>
          <a:ext cx="1158875" cy="766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0" name="Equation" r:id="rId9" imgW="1180800" imgH="723600" progId="Equation.DSMT4">
                  <p:embed/>
                </p:oleObj>
              </mc:Choice>
              <mc:Fallback>
                <p:oleObj name="Equation" r:id="rId9" imgW="1180800" imgH="723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479800" y="2659063"/>
                        <a:ext cx="1158875" cy="766762"/>
                      </a:xfrm>
                      <a:prstGeom prst="rect">
                        <a:avLst/>
                      </a:prstGeom>
                      <a:solidFill>
                        <a:srgbClr val="00FFCC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0223121"/>
              </p:ext>
            </p:extLst>
          </p:nvPr>
        </p:nvGraphicFramePr>
        <p:xfrm>
          <a:off x="1712912" y="4343400"/>
          <a:ext cx="1630363" cy="153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1" name="Equation" r:id="rId11" imgW="1663560" imgH="1447560" progId="Equation.DSMT4">
                  <p:embed/>
                </p:oleObj>
              </mc:Choice>
              <mc:Fallback>
                <p:oleObj name="Equation" r:id="rId11" imgW="1663560" imgH="1447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712912" y="4343400"/>
                        <a:ext cx="1630363" cy="1533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1870924"/>
              </p:ext>
            </p:extLst>
          </p:nvPr>
        </p:nvGraphicFramePr>
        <p:xfrm>
          <a:off x="3683000" y="4706938"/>
          <a:ext cx="1031875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2" name="Equation" r:id="rId13" imgW="1054080" imgH="761760" progId="Equation.DSMT4">
                  <p:embed/>
                </p:oleObj>
              </mc:Choice>
              <mc:Fallback>
                <p:oleObj name="Equation" r:id="rId13" imgW="1054080" imgH="7617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683000" y="4706938"/>
                        <a:ext cx="1031875" cy="806450"/>
                      </a:xfrm>
                      <a:prstGeom prst="rect">
                        <a:avLst/>
                      </a:prstGeom>
                      <a:solidFill>
                        <a:srgbClr val="00FFCC"/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>
            <a:off x="5400675" y="2438400"/>
            <a:ext cx="0" cy="40386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6720069"/>
              </p:ext>
            </p:extLst>
          </p:nvPr>
        </p:nvGraphicFramePr>
        <p:xfrm>
          <a:off x="5573713" y="2427288"/>
          <a:ext cx="1346200" cy="153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3" name="Equation" r:id="rId15" imgW="1371600" imgH="1447560" progId="Equation.DSMT4">
                  <p:embed/>
                </p:oleObj>
              </mc:Choice>
              <mc:Fallback>
                <p:oleObj name="Equation" r:id="rId15" imgW="1371600" imgH="1447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573713" y="2427288"/>
                        <a:ext cx="1346200" cy="1533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308118"/>
              </p:ext>
            </p:extLst>
          </p:nvPr>
        </p:nvGraphicFramePr>
        <p:xfrm>
          <a:off x="5619750" y="4484688"/>
          <a:ext cx="1419225" cy="153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4" name="Equation" r:id="rId17" imgW="1447560" imgH="1447560" progId="Equation.DSMT4">
                  <p:embed/>
                </p:oleObj>
              </mc:Choice>
              <mc:Fallback>
                <p:oleObj name="Equation" r:id="rId17" imgW="1447560" imgH="1447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619750" y="4484688"/>
                        <a:ext cx="1419225" cy="1533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253513"/>
              </p:ext>
            </p:extLst>
          </p:nvPr>
        </p:nvGraphicFramePr>
        <p:xfrm>
          <a:off x="9205913" y="2819400"/>
          <a:ext cx="1320800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5" name="Equation" r:id="rId19" imgW="1346040" imgH="723600" progId="Equation.DSMT4">
                  <p:embed/>
                </p:oleObj>
              </mc:Choice>
              <mc:Fallback>
                <p:oleObj name="Equation" r:id="rId19" imgW="1346040" imgH="723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9205913" y="2819400"/>
                        <a:ext cx="1320800" cy="766763"/>
                      </a:xfrm>
                      <a:prstGeom prst="rect">
                        <a:avLst/>
                      </a:prstGeom>
                      <a:solidFill>
                        <a:srgbClr val="00FFCC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135494"/>
              </p:ext>
            </p:extLst>
          </p:nvPr>
        </p:nvGraphicFramePr>
        <p:xfrm>
          <a:off x="9210675" y="4857750"/>
          <a:ext cx="1293813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6" name="Equation" r:id="rId21" imgW="1320480" imgH="761760" progId="Equation.DSMT4">
                  <p:embed/>
                </p:oleObj>
              </mc:Choice>
              <mc:Fallback>
                <p:oleObj name="Equation" r:id="rId21" imgW="1320480" imgH="7617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9210675" y="4857750"/>
                        <a:ext cx="1293813" cy="806450"/>
                      </a:xfrm>
                      <a:prstGeom prst="rect">
                        <a:avLst/>
                      </a:prstGeom>
                      <a:solidFill>
                        <a:srgbClr val="00FFCC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 Box 5"/>
          <p:cNvSpPr txBox="1">
            <a:spLocks noChangeArrowheads="1"/>
          </p:cNvSpPr>
          <p:nvPr/>
        </p:nvSpPr>
        <p:spPr bwMode="auto">
          <a:xfrm>
            <a:off x="4791075" y="1752600"/>
            <a:ext cx="1143000" cy="52322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</a:rPr>
              <a:t>GIẢI</a:t>
            </a: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6947470"/>
              </p:ext>
            </p:extLst>
          </p:nvPr>
        </p:nvGraphicFramePr>
        <p:xfrm>
          <a:off x="7069138" y="2438400"/>
          <a:ext cx="1857375" cy="153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7" name="Equation" r:id="rId23" imgW="1892160" imgH="1447560" progId="Equation.DSMT4">
                  <p:embed/>
                </p:oleObj>
              </mc:Choice>
              <mc:Fallback>
                <p:oleObj name="Equation" r:id="rId23" imgW="1892160" imgH="1447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7069138" y="2438400"/>
                        <a:ext cx="1857375" cy="1533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7970864"/>
              </p:ext>
            </p:extLst>
          </p:nvPr>
        </p:nvGraphicFramePr>
        <p:xfrm>
          <a:off x="7165975" y="4486275"/>
          <a:ext cx="1892300" cy="153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8" name="Equation" r:id="rId25" imgW="1930320" imgH="1447560" progId="Equation.DSMT4">
                  <p:embed/>
                </p:oleObj>
              </mc:Choice>
              <mc:Fallback>
                <p:oleObj name="Equation" r:id="rId25" imgW="1930320" imgH="1447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7165975" y="4486275"/>
                        <a:ext cx="1892300" cy="1533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59660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4"/>
          <p:cNvSpPr>
            <a:spLocks noChangeArrowheads="1"/>
          </p:cNvSpPr>
          <p:nvPr/>
        </p:nvSpPr>
        <p:spPr bwMode="auto">
          <a:xfrm>
            <a:off x="1440180" y="291704"/>
            <a:ext cx="7650956" cy="851297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4400" b="1">
                <a:solidFill>
                  <a:srgbClr val="0000FF"/>
                </a:solidFill>
              </a:rPr>
              <a:t>HƯỚNG DẪN VỀ NHÀ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30079" y="1600200"/>
            <a:ext cx="9541193" cy="23083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sz="3200" b="1">
                <a:solidFill>
                  <a:srgbClr val="0000FF"/>
                </a:solidFill>
              </a:rPr>
              <a:t>Xem lại bài học hôm nay và làm bài tập thầy giao</a:t>
            </a:r>
          </a:p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sz="3200" b="1">
                <a:solidFill>
                  <a:srgbClr val="0000FF"/>
                </a:solidFill>
              </a:rPr>
              <a:t>Buổi học sau sẽ học về </a:t>
            </a:r>
            <a:r>
              <a:rPr lang="en-US" sz="3200" b="1">
                <a:solidFill>
                  <a:srgbClr val="FF0000"/>
                </a:solidFill>
              </a:rPr>
              <a:t>“Rút gọn phân thức”</a:t>
            </a:r>
          </a:p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sz="3200" b="1">
                <a:solidFill>
                  <a:srgbClr val="FF0000"/>
                </a:solidFill>
              </a:rPr>
              <a:t>Làm bài tập thầy giao dưới đây</a:t>
            </a:r>
          </a:p>
        </p:txBody>
      </p:sp>
    </p:spTree>
    <p:extLst>
      <p:ext uri="{BB962C8B-B14F-4D97-AF65-F5344CB8AC3E}">
        <p14:creationId xmlns:p14="http://schemas.microsoft.com/office/powerpoint/2010/main" val="3553591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12" r="11231" b="51405"/>
          <a:stretch/>
        </p:blipFill>
        <p:spPr bwMode="auto">
          <a:xfrm>
            <a:off x="452356" y="97604"/>
            <a:ext cx="9977519" cy="21883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" y="4495800"/>
            <a:ext cx="982980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909" r="11231" b="4099"/>
          <a:stretch/>
        </p:blipFill>
        <p:spPr bwMode="auto">
          <a:xfrm>
            <a:off x="371475" y="2209800"/>
            <a:ext cx="9977519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172075" y="2286000"/>
            <a:ext cx="548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00FF"/>
                </a:solidFill>
              </a:rPr>
              <a:t>(HD: Phân tích tử, mẫu thành nhân tử rồi xét tích)</a:t>
            </a:r>
            <a:endParaRPr lang="vi-VN" sz="200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28875" y="480060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00FF"/>
                </a:solidFill>
              </a:rPr>
              <a:t>(HD: Tương tự BT luyện 1)</a:t>
            </a:r>
            <a:endParaRPr lang="vi-VN" sz="200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8455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34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5512399"/>
              </p:ext>
            </p:extLst>
          </p:nvPr>
        </p:nvGraphicFramePr>
        <p:xfrm>
          <a:off x="2428875" y="2895601"/>
          <a:ext cx="2700338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1" name="Equation" r:id="rId3" imgW="1155700" imgH="393700" progId="Equation.DSMT4">
                  <p:embed/>
                </p:oleObj>
              </mc:Choice>
              <mc:Fallback>
                <p:oleObj name="Equation" r:id="rId3" imgW="11557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8875" y="2895601"/>
                        <a:ext cx="2700338" cy="77787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0033CC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3477" name="Text Box 5"/>
          <p:cNvSpPr txBox="1">
            <a:spLocks noChangeArrowheads="1"/>
          </p:cNvSpPr>
          <p:nvPr/>
        </p:nvSpPr>
        <p:spPr bwMode="auto">
          <a:xfrm>
            <a:off x="876776" y="914401"/>
            <a:ext cx="945118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latin typeface="Times New Roman" pitchFamily="18" charset="0"/>
              </a:rPr>
              <a:t>	Nhắc lại tính chất cơ bản của phân số, nêu công thức tổng quát cho từng tính chất</a:t>
            </a:r>
          </a:p>
        </p:txBody>
      </p:sp>
      <p:sp>
        <p:nvSpPr>
          <p:cNvPr id="233478" name="Text Box 6"/>
          <p:cNvSpPr txBox="1">
            <a:spLocks noChangeArrowheads="1"/>
          </p:cNvSpPr>
          <p:nvPr/>
        </p:nvSpPr>
        <p:spPr bwMode="auto">
          <a:xfrm>
            <a:off x="219075" y="1905000"/>
            <a:ext cx="1044130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itchFamily="18" charset="0"/>
              </a:rPr>
              <a:t>Nếu nhân cả tử và mẫu của một phân số với cùng một số khác 0 thì được một phân số bằng phân số đã cho</a:t>
            </a:r>
          </a:p>
        </p:txBody>
      </p:sp>
      <p:sp>
        <p:nvSpPr>
          <p:cNvPr id="233479" name="Text Box 7"/>
          <p:cNvSpPr txBox="1">
            <a:spLocks noChangeArrowheads="1"/>
          </p:cNvSpPr>
          <p:nvPr/>
        </p:nvSpPr>
        <p:spPr bwMode="auto">
          <a:xfrm>
            <a:off x="450056" y="2895600"/>
            <a:ext cx="159530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latin typeface="Times New Roman" pitchFamily="18" charset="0"/>
              </a:rPr>
              <a:t>Tổng quát:</a:t>
            </a:r>
          </a:p>
        </p:txBody>
      </p:sp>
      <p:sp>
        <p:nvSpPr>
          <p:cNvPr id="233480" name="Text Box 8"/>
          <p:cNvSpPr txBox="1">
            <a:spLocks noChangeArrowheads="1"/>
          </p:cNvSpPr>
          <p:nvPr/>
        </p:nvSpPr>
        <p:spPr bwMode="auto">
          <a:xfrm>
            <a:off x="450056" y="3962401"/>
            <a:ext cx="1035129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itchFamily="18" charset="0"/>
              </a:rPr>
              <a:t>Nếu chia cả tử và mẫu của một phân số cho một ước chung của chúng thì được một phân số bằng phân số đã cho </a:t>
            </a:r>
          </a:p>
        </p:txBody>
      </p:sp>
      <p:sp>
        <p:nvSpPr>
          <p:cNvPr id="233481" name="Text Box 9"/>
          <p:cNvSpPr txBox="1">
            <a:spLocks noChangeArrowheads="1"/>
          </p:cNvSpPr>
          <p:nvPr/>
        </p:nvSpPr>
        <p:spPr bwMode="auto">
          <a:xfrm>
            <a:off x="540068" y="5181600"/>
            <a:ext cx="159530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latin typeface="Times New Roman" pitchFamily="18" charset="0"/>
              </a:rPr>
              <a:t>Tổng quát:</a:t>
            </a:r>
          </a:p>
        </p:txBody>
      </p:sp>
      <p:grpSp>
        <p:nvGrpSpPr>
          <p:cNvPr id="233483" name="Group 11"/>
          <p:cNvGrpSpPr>
            <a:grpSpLocks/>
          </p:cNvGrpSpPr>
          <p:nvPr/>
        </p:nvGrpSpPr>
        <p:grpSpPr bwMode="auto">
          <a:xfrm>
            <a:off x="2520315" y="5181600"/>
            <a:ext cx="3998000" cy="788988"/>
            <a:chOff x="2238" y="3024"/>
            <a:chExt cx="1938" cy="497"/>
          </a:xfrm>
        </p:grpSpPr>
        <p:sp>
          <p:nvSpPr>
            <p:cNvPr id="7183" name="Rectangle 12"/>
            <p:cNvSpPr>
              <a:spLocks noChangeArrowheads="1"/>
            </p:cNvSpPr>
            <p:nvPr/>
          </p:nvSpPr>
          <p:spPr bwMode="auto">
            <a:xfrm>
              <a:off x="2256" y="3024"/>
              <a:ext cx="1920" cy="480"/>
            </a:xfrm>
            <a:prstGeom prst="rect">
              <a:avLst/>
            </a:prstGeom>
            <a:noFill/>
            <a:ln w="952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r" eaLnBrk="1" hangingPunct="1"/>
              <a:endParaRPr lang="en-US" altLang="en-US"/>
            </a:p>
          </p:txBody>
        </p:sp>
        <p:graphicFrame>
          <p:nvGraphicFramePr>
            <p:cNvPr id="7184" name="Object 13"/>
            <p:cNvGraphicFramePr>
              <a:graphicFrameLocks noChangeAspect="1"/>
            </p:cNvGraphicFramePr>
            <p:nvPr/>
          </p:nvGraphicFramePr>
          <p:xfrm>
            <a:off x="2238" y="3024"/>
            <a:ext cx="853" cy="49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22" name="Equation" r:id="rId5" imgW="596641" imgH="393529" progId="Equation.DSMT4">
                    <p:embed/>
                  </p:oleObj>
                </mc:Choice>
                <mc:Fallback>
                  <p:oleObj name="Equation" r:id="rId5" imgW="596641" imgH="393529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38" y="3024"/>
                          <a:ext cx="853" cy="49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185" name="Text Box 14"/>
            <p:cNvSpPr txBox="1">
              <a:spLocks noChangeArrowheads="1"/>
            </p:cNvSpPr>
            <p:nvPr/>
          </p:nvSpPr>
          <p:spPr bwMode="auto">
            <a:xfrm>
              <a:off x="3072" y="3120"/>
              <a:ext cx="923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b="1" i="1">
                  <a:latin typeface="Times New Roman" pitchFamily="18" charset="0"/>
                </a:rPr>
                <a:t>(n   ƯC (a,b))</a:t>
              </a:r>
            </a:p>
          </p:txBody>
        </p:sp>
        <p:graphicFrame>
          <p:nvGraphicFramePr>
            <p:cNvPr id="7186" name="Object 15"/>
            <p:cNvGraphicFramePr>
              <a:graphicFrameLocks noChangeAspect="1"/>
            </p:cNvGraphicFramePr>
            <p:nvPr/>
          </p:nvGraphicFramePr>
          <p:xfrm>
            <a:off x="3264" y="3216"/>
            <a:ext cx="144" cy="1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23" name="Equation" r:id="rId7" imgW="126725" imgH="126725" progId="Equation.DSMT4">
                    <p:embed/>
                  </p:oleObj>
                </mc:Choice>
                <mc:Fallback>
                  <p:oleObj name="Equation" r:id="rId7" imgW="126725" imgH="126725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64" y="3216"/>
                          <a:ext cx="144" cy="14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177" name="Line 26"/>
          <p:cNvSpPr>
            <a:spLocks noChangeShapeType="1"/>
          </p:cNvSpPr>
          <p:nvPr/>
        </p:nvSpPr>
        <p:spPr bwMode="auto">
          <a:xfrm>
            <a:off x="5130641" y="6858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78" name="Text Box 34"/>
          <p:cNvSpPr txBox="1">
            <a:spLocks noChangeArrowheads="1"/>
          </p:cNvSpPr>
          <p:nvPr/>
        </p:nvSpPr>
        <p:spPr bwMode="auto">
          <a:xfrm>
            <a:off x="380673" y="2133600"/>
            <a:ext cx="1847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233525" name="Text Box 53"/>
          <p:cNvSpPr txBox="1">
            <a:spLocks noChangeArrowheads="1"/>
          </p:cNvSpPr>
          <p:nvPr/>
        </p:nvSpPr>
        <p:spPr bwMode="auto">
          <a:xfrm>
            <a:off x="66675" y="914400"/>
            <a:ext cx="720090" cy="528638"/>
          </a:xfrm>
          <a:prstGeom prst="rect">
            <a:avLst/>
          </a:prstGeom>
          <a:solidFill>
            <a:srgbClr val="FFFF00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?1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0" y="0"/>
            <a:ext cx="10801350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0000FF"/>
                </a:solidFill>
              </a:rPr>
              <a:t>II. TÍNH CHẤT CƠ BẢN CỦA PHÂN THỨC ĐẠI SỐ</a:t>
            </a:r>
            <a:endParaRPr lang="vi-VN" sz="3200" b="1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2360574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335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335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335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334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334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334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334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334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334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2334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2334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2334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233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2334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2334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2334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2334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2334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2334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233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477" grpId="0"/>
      <p:bldP spid="233478" grpId="0"/>
      <p:bldP spid="233479" grpId="0"/>
      <p:bldP spid="233480" grpId="0"/>
      <p:bldP spid="233481" grpId="0"/>
      <p:bldP spid="23352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Line 318"/>
          <p:cNvSpPr>
            <a:spLocks noChangeShapeType="1"/>
          </p:cNvSpPr>
          <p:nvPr/>
        </p:nvSpPr>
        <p:spPr bwMode="auto">
          <a:xfrm flipH="1">
            <a:off x="5324475" y="1066800"/>
            <a:ext cx="15002" cy="5334000"/>
          </a:xfrm>
          <a:prstGeom prst="line">
            <a:avLst/>
          </a:prstGeom>
          <a:noFill/>
          <a:ln w="38100">
            <a:solidFill>
              <a:srgbClr val="00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82282" name="Text Box 43"/>
          <p:cNvSpPr txBox="1">
            <a:spLocks noChangeArrowheads="1"/>
          </p:cNvSpPr>
          <p:nvPr/>
        </p:nvSpPr>
        <p:spPr bwMode="auto">
          <a:xfrm>
            <a:off x="5361622" y="1330404"/>
            <a:ext cx="5220653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20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altLang="en-US" sz="2200" b="1">
                <a:latin typeface="Times New Roman" pitchFamily="18" charset="0"/>
                <a:cs typeface="Times New Roman" pitchFamily="18" charset="0"/>
              </a:rPr>
              <a:t>Dùng quy tắc đổi dấu, hãy điền một đa thức thích hợp vào chỗ trống trong mỗi đẳng thức sau:</a:t>
            </a:r>
          </a:p>
        </p:txBody>
      </p:sp>
      <p:graphicFrame>
        <p:nvGraphicFramePr>
          <p:cNvPr id="6177" name="Object 26"/>
          <p:cNvGraphicFramePr>
            <a:graphicFrameLocks noChangeAspect="1"/>
          </p:cNvGraphicFramePr>
          <p:nvPr/>
        </p:nvGraphicFramePr>
        <p:xfrm>
          <a:off x="5850731" y="2667000"/>
          <a:ext cx="2250281" cy="598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7" name="Equation" r:id="rId3" imgW="2540000" imgH="800100" progId="Equation.DSMT4">
                  <p:embed/>
                </p:oleObj>
              </mc:Choice>
              <mc:Fallback>
                <p:oleObj name="Equation" r:id="rId3" imgW="2540000" imgH="8001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0731" y="2667000"/>
                        <a:ext cx="2250281" cy="598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78" name="Object 31"/>
          <p:cNvGraphicFramePr>
            <a:graphicFrameLocks noChangeAspect="1"/>
          </p:cNvGraphicFramePr>
          <p:nvPr/>
        </p:nvGraphicFramePr>
        <p:xfrm>
          <a:off x="5910739" y="4500564"/>
          <a:ext cx="2820353" cy="687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8" name="Equation" r:id="rId5" imgW="3009900" imgH="863600" progId="Equation.DSMT4">
                  <p:embed/>
                </p:oleObj>
              </mc:Choice>
              <mc:Fallback>
                <p:oleObj name="Equation" r:id="rId5" imgW="3009900" imgH="863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0739" y="4500564"/>
                        <a:ext cx="2820353" cy="687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 Box 44"/>
          <p:cNvSpPr txBox="1">
            <a:spLocks noChangeArrowheads="1"/>
          </p:cNvSpPr>
          <p:nvPr/>
        </p:nvSpPr>
        <p:spPr bwMode="auto">
          <a:xfrm>
            <a:off x="7215902" y="2806701"/>
            <a:ext cx="144018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00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 - 4</a:t>
            </a:r>
            <a:r>
              <a:rPr lang="en-US" altLang="en-US" sz="28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8" name="Text Box 44"/>
          <p:cNvSpPr txBox="1">
            <a:spLocks noChangeArrowheads="1"/>
          </p:cNvSpPr>
          <p:nvPr/>
        </p:nvSpPr>
        <p:spPr bwMode="auto">
          <a:xfrm>
            <a:off x="7725966" y="4356101"/>
            <a:ext cx="1170146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00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 - 5</a:t>
            </a:r>
            <a:r>
              <a:rPr lang="en-US" altLang="en-US" sz="28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pSp>
        <p:nvGrpSpPr>
          <p:cNvPr id="13323" name="Group 402"/>
          <p:cNvGrpSpPr>
            <a:grpSpLocks/>
          </p:cNvGrpSpPr>
          <p:nvPr/>
        </p:nvGrpSpPr>
        <p:grpSpPr bwMode="auto">
          <a:xfrm>
            <a:off x="219075" y="1295400"/>
            <a:ext cx="5091589" cy="2667000"/>
            <a:chOff x="144" y="1104"/>
            <a:chExt cx="2736" cy="1680"/>
          </a:xfrm>
        </p:grpSpPr>
        <p:grpSp>
          <p:nvGrpSpPr>
            <p:cNvPr id="13333" name="Group 403"/>
            <p:cNvGrpSpPr>
              <a:grpSpLocks/>
            </p:cNvGrpSpPr>
            <p:nvPr/>
          </p:nvGrpSpPr>
          <p:grpSpPr bwMode="auto">
            <a:xfrm>
              <a:off x="816" y="1112"/>
              <a:ext cx="1064" cy="507"/>
              <a:chOff x="504" y="1559"/>
              <a:chExt cx="1064" cy="520"/>
            </a:xfrm>
          </p:grpSpPr>
          <p:sp>
            <p:nvSpPr>
              <p:cNvPr id="13349" name="Line 10"/>
              <p:cNvSpPr>
                <a:spLocks noChangeShapeType="1"/>
              </p:cNvSpPr>
              <p:nvPr/>
            </p:nvSpPr>
            <p:spPr bwMode="auto">
              <a:xfrm>
                <a:off x="504" y="1824"/>
                <a:ext cx="192" cy="0"/>
              </a:xfrm>
              <a:prstGeom prst="line">
                <a:avLst/>
              </a:prstGeom>
              <a:noFill/>
              <a:ln w="38100">
                <a:solidFill>
                  <a:srgbClr val="00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3350" name="Line 11"/>
              <p:cNvSpPr>
                <a:spLocks noChangeShapeType="1"/>
              </p:cNvSpPr>
              <p:nvPr/>
            </p:nvSpPr>
            <p:spPr bwMode="auto">
              <a:xfrm>
                <a:off x="944" y="1824"/>
                <a:ext cx="624" cy="0"/>
              </a:xfrm>
              <a:prstGeom prst="line">
                <a:avLst/>
              </a:prstGeom>
              <a:noFill/>
              <a:ln w="38100">
                <a:solidFill>
                  <a:srgbClr val="00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3351" name="Rectangle 12"/>
              <p:cNvSpPr>
                <a:spLocks noChangeArrowheads="1"/>
              </p:cNvSpPr>
              <p:nvPr/>
            </p:nvSpPr>
            <p:spPr bwMode="auto">
              <a:xfrm>
                <a:off x="1264" y="1823"/>
                <a:ext cx="155" cy="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en-US" altLang="en-US" sz="2400" b="1">
                    <a:solidFill>
                      <a:srgbClr val="FF0000"/>
                    </a:solidFill>
                  </a:rPr>
                  <a:t>M</a:t>
                </a:r>
              </a:p>
            </p:txBody>
          </p:sp>
          <p:sp>
            <p:nvSpPr>
              <p:cNvPr id="13352" name="Rectangle 13"/>
              <p:cNvSpPr>
                <a:spLocks noChangeArrowheads="1"/>
              </p:cNvSpPr>
              <p:nvPr/>
            </p:nvSpPr>
            <p:spPr bwMode="auto">
              <a:xfrm>
                <a:off x="1168" y="1818"/>
                <a:ext cx="41" cy="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en-US" altLang="en-US" sz="2400" b="1">
                    <a:solidFill>
                      <a:srgbClr val="000000"/>
                    </a:solidFill>
                    <a:latin typeface=".VnTime" pitchFamily="34" charset="0"/>
                  </a:rPr>
                  <a:t>.</a:t>
                </a:r>
                <a:endParaRPr lang="en-US" altLang="en-US" sz="2400" b="1">
                  <a:latin typeface="Arial" charset="0"/>
                </a:endParaRPr>
              </a:p>
            </p:txBody>
          </p:sp>
          <p:sp>
            <p:nvSpPr>
              <p:cNvPr id="13353" name="Rectangle 14"/>
              <p:cNvSpPr>
                <a:spLocks noChangeArrowheads="1"/>
              </p:cNvSpPr>
              <p:nvPr/>
            </p:nvSpPr>
            <p:spPr bwMode="auto">
              <a:xfrm>
                <a:off x="1000" y="1831"/>
                <a:ext cx="109" cy="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en-US" altLang="en-US" sz="2400" b="1">
                    <a:solidFill>
                      <a:srgbClr val="000066"/>
                    </a:solidFill>
                  </a:rPr>
                  <a:t>B</a:t>
                </a:r>
              </a:p>
            </p:txBody>
          </p:sp>
          <p:sp>
            <p:nvSpPr>
              <p:cNvPr id="13354" name="Rectangle 15"/>
              <p:cNvSpPr>
                <a:spLocks noChangeArrowheads="1"/>
              </p:cNvSpPr>
              <p:nvPr/>
            </p:nvSpPr>
            <p:spPr bwMode="auto">
              <a:xfrm>
                <a:off x="1265" y="1559"/>
                <a:ext cx="155" cy="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en-US" altLang="en-US" sz="2400" b="1">
                    <a:solidFill>
                      <a:srgbClr val="FF0000"/>
                    </a:solidFill>
                    <a:latin typeface=".VnTime" pitchFamily="34" charset="0"/>
                  </a:rPr>
                  <a:t>M</a:t>
                </a:r>
                <a:endParaRPr lang="en-US" altLang="en-US" sz="2400" b="1">
                  <a:solidFill>
                    <a:srgbClr val="FF0000"/>
                  </a:solidFill>
                  <a:latin typeface="Arial" charset="0"/>
                </a:endParaRPr>
              </a:p>
            </p:txBody>
          </p:sp>
          <p:sp>
            <p:nvSpPr>
              <p:cNvPr id="13355" name="Rectangle 16"/>
              <p:cNvSpPr>
                <a:spLocks noChangeArrowheads="1"/>
              </p:cNvSpPr>
              <p:nvPr/>
            </p:nvSpPr>
            <p:spPr bwMode="auto">
              <a:xfrm>
                <a:off x="1177" y="1568"/>
                <a:ext cx="96" cy="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eaLnBrk="1" hangingPunct="1"/>
                <a:r>
                  <a:rPr lang="en-US" altLang="en-US" sz="2400" b="1">
                    <a:solidFill>
                      <a:srgbClr val="000000"/>
                    </a:solidFill>
                    <a:latin typeface=".VnTime" pitchFamily="34" charset="0"/>
                  </a:rPr>
                  <a:t>.</a:t>
                </a:r>
                <a:endParaRPr lang="en-US" altLang="en-US" sz="2400" b="1">
                  <a:latin typeface="Arial" charset="0"/>
                </a:endParaRPr>
              </a:p>
            </p:txBody>
          </p:sp>
          <p:sp>
            <p:nvSpPr>
              <p:cNvPr id="13356" name="Rectangle 17"/>
              <p:cNvSpPr>
                <a:spLocks noChangeArrowheads="1"/>
              </p:cNvSpPr>
              <p:nvPr/>
            </p:nvSpPr>
            <p:spPr bwMode="auto">
              <a:xfrm>
                <a:off x="1003" y="1567"/>
                <a:ext cx="119" cy="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en-US" altLang="en-US" sz="2400" b="1">
                    <a:solidFill>
                      <a:srgbClr val="000066"/>
                    </a:solidFill>
                  </a:rPr>
                  <a:t>A</a:t>
                </a:r>
              </a:p>
            </p:txBody>
          </p:sp>
          <p:sp>
            <p:nvSpPr>
              <p:cNvPr id="13357" name="Rectangle 18"/>
              <p:cNvSpPr>
                <a:spLocks noChangeArrowheads="1"/>
              </p:cNvSpPr>
              <p:nvPr/>
            </p:nvSpPr>
            <p:spPr bwMode="auto">
              <a:xfrm>
                <a:off x="527" y="1840"/>
                <a:ext cx="109" cy="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en-US" altLang="en-US" sz="2400" b="1">
                    <a:solidFill>
                      <a:srgbClr val="000066"/>
                    </a:solidFill>
                  </a:rPr>
                  <a:t>B</a:t>
                </a:r>
              </a:p>
            </p:txBody>
          </p:sp>
          <p:sp>
            <p:nvSpPr>
              <p:cNvPr id="13358" name="Rectangle 19"/>
              <p:cNvSpPr>
                <a:spLocks noChangeArrowheads="1"/>
              </p:cNvSpPr>
              <p:nvPr/>
            </p:nvSpPr>
            <p:spPr bwMode="auto">
              <a:xfrm>
                <a:off x="537" y="1568"/>
                <a:ext cx="119" cy="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en-US" altLang="en-US" sz="2400" b="1">
                    <a:solidFill>
                      <a:srgbClr val="000066"/>
                    </a:solidFill>
                  </a:rPr>
                  <a:t>A</a:t>
                </a:r>
              </a:p>
            </p:txBody>
          </p:sp>
          <p:sp>
            <p:nvSpPr>
              <p:cNvPr id="13359" name="Rectangle 20"/>
              <p:cNvSpPr>
                <a:spLocks noChangeArrowheads="1"/>
              </p:cNvSpPr>
              <p:nvPr/>
            </p:nvSpPr>
            <p:spPr bwMode="auto">
              <a:xfrm>
                <a:off x="768" y="1656"/>
                <a:ext cx="221" cy="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eaLnBrk="1" hangingPunct="1"/>
                <a:r>
                  <a:rPr lang="en-US" altLang="en-US" sz="2800" b="1">
                    <a:solidFill>
                      <a:srgbClr val="000000"/>
                    </a:solidFill>
                  </a:rPr>
                  <a:t>=</a:t>
                </a:r>
                <a:endParaRPr lang="en-US" altLang="en-US" sz="2800" b="1"/>
              </a:p>
            </p:txBody>
          </p:sp>
        </p:grpSp>
        <p:sp>
          <p:nvSpPr>
            <p:cNvPr id="13334" name="TextBox 56"/>
            <p:cNvSpPr txBox="1">
              <a:spLocks noChangeArrowheads="1"/>
            </p:cNvSpPr>
            <p:nvPr/>
          </p:nvSpPr>
          <p:spPr bwMode="auto">
            <a:xfrm>
              <a:off x="192" y="1658"/>
              <a:ext cx="2688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200"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en-US" altLang="en-US" sz="22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lang="en-US" altLang="en-US" sz="2200">
                  <a:latin typeface="Times New Roman" pitchFamily="18" charset="0"/>
                  <a:cs typeface="Times New Roman" pitchFamily="18" charset="0"/>
                </a:rPr>
                <a:t> là một đa thức khác đa thức 0)</a:t>
              </a:r>
            </a:p>
          </p:txBody>
        </p:sp>
        <p:grpSp>
          <p:nvGrpSpPr>
            <p:cNvPr id="13335" name="Group 416"/>
            <p:cNvGrpSpPr>
              <a:grpSpLocks/>
            </p:cNvGrpSpPr>
            <p:nvPr/>
          </p:nvGrpSpPr>
          <p:grpSpPr bwMode="auto">
            <a:xfrm>
              <a:off x="752" y="1978"/>
              <a:ext cx="1149" cy="485"/>
              <a:chOff x="363" y="3393"/>
              <a:chExt cx="1149" cy="498"/>
            </a:xfrm>
          </p:grpSpPr>
          <p:sp>
            <p:nvSpPr>
              <p:cNvPr id="13338" name="Line 8"/>
              <p:cNvSpPr>
                <a:spLocks noChangeShapeType="1"/>
              </p:cNvSpPr>
              <p:nvPr/>
            </p:nvSpPr>
            <p:spPr bwMode="auto">
              <a:xfrm>
                <a:off x="363" y="3625"/>
                <a:ext cx="299" cy="1"/>
              </a:xfrm>
              <a:prstGeom prst="line">
                <a:avLst/>
              </a:prstGeom>
              <a:noFill/>
              <a:ln w="38100">
                <a:solidFill>
                  <a:srgbClr val="00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3339" name="Line 9"/>
              <p:cNvSpPr>
                <a:spLocks noChangeShapeType="1"/>
              </p:cNvSpPr>
              <p:nvPr/>
            </p:nvSpPr>
            <p:spPr bwMode="auto">
              <a:xfrm>
                <a:off x="936" y="3648"/>
                <a:ext cx="576" cy="0"/>
              </a:xfrm>
              <a:prstGeom prst="line">
                <a:avLst/>
              </a:prstGeom>
              <a:noFill/>
              <a:ln w="38100">
                <a:solidFill>
                  <a:srgbClr val="00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3340" name="Rectangle 10"/>
              <p:cNvSpPr>
                <a:spLocks noChangeArrowheads="1"/>
              </p:cNvSpPr>
              <p:nvPr/>
            </p:nvSpPr>
            <p:spPr bwMode="auto">
              <a:xfrm>
                <a:off x="1280" y="3651"/>
                <a:ext cx="119" cy="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en-US" altLang="en-US" sz="2400" b="1">
                    <a:solidFill>
                      <a:srgbClr val="FF0000"/>
                    </a:solidFill>
                  </a:rPr>
                  <a:t>N</a:t>
                </a:r>
              </a:p>
            </p:txBody>
          </p:sp>
          <p:sp>
            <p:nvSpPr>
              <p:cNvPr id="13341" name="Rectangle 11"/>
              <p:cNvSpPr>
                <a:spLocks noChangeArrowheads="1"/>
              </p:cNvSpPr>
              <p:nvPr/>
            </p:nvSpPr>
            <p:spPr bwMode="auto">
              <a:xfrm>
                <a:off x="1152" y="3626"/>
                <a:ext cx="55" cy="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en-US" altLang="en-US" sz="2400" b="1">
                    <a:solidFill>
                      <a:srgbClr val="000000"/>
                    </a:solidFill>
                  </a:rPr>
                  <a:t>:</a:t>
                </a:r>
                <a:endParaRPr lang="en-US" altLang="en-US" sz="2400" b="1"/>
              </a:p>
            </p:txBody>
          </p:sp>
          <p:sp>
            <p:nvSpPr>
              <p:cNvPr id="13342" name="Rectangle 12"/>
              <p:cNvSpPr>
                <a:spLocks noChangeArrowheads="1"/>
              </p:cNvSpPr>
              <p:nvPr/>
            </p:nvSpPr>
            <p:spPr bwMode="auto">
              <a:xfrm>
                <a:off x="977" y="3652"/>
                <a:ext cx="109" cy="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en-US" altLang="en-US" sz="2400" b="1">
                    <a:solidFill>
                      <a:srgbClr val="000066"/>
                    </a:solidFill>
                  </a:rPr>
                  <a:t>B</a:t>
                </a:r>
              </a:p>
            </p:txBody>
          </p:sp>
          <p:sp>
            <p:nvSpPr>
              <p:cNvPr id="13343" name="Rectangle 13"/>
              <p:cNvSpPr>
                <a:spLocks noChangeArrowheads="1"/>
              </p:cNvSpPr>
              <p:nvPr/>
            </p:nvSpPr>
            <p:spPr bwMode="auto">
              <a:xfrm>
                <a:off x="1280" y="3409"/>
                <a:ext cx="119" cy="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en-US" altLang="en-US" sz="2400" b="1">
                    <a:solidFill>
                      <a:srgbClr val="FF0000"/>
                    </a:solidFill>
                  </a:rPr>
                  <a:t>N</a:t>
                </a:r>
              </a:p>
            </p:txBody>
          </p:sp>
          <p:sp>
            <p:nvSpPr>
              <p:cNvPr id="13344" name="Rectangle 14"/>
              <p:cNvSpPr>
                <a:spLocks noChangeArrowheads="1"/>
              </p:cNvSpPr>
              <p:nvPr/>
            </p:nvSpPr>
            <p:spPr bwMode="auto">
              <a:xfrm>
                <a:off x="1152" y="3401"/>
                <a:ext cx="55" cy="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en-US" altLang="en-US" sz="2400" b="1">
                    <a:solidFill>
                      <a:srgbClr val="000000"/>
                    </a:solidFill>
                  </a:rPr>
                  <a:t>:</a:t>
                </a:r>
                <a:endParaRPr lang="en-US" altLang="en-US" sz="2400" b="1"/>
              </a:p>
            </p:txBody>
          </p:sp>
          <p:sp>
            <p:nvSpPr>
              <p:cNvPr id="13345" name="Rectangle 15"/>
              <p:cNvSpPr>
                <a:spLocks noChangeArrowheads="1"/>
              </p:cNvSpPr>
              <p:nvPr/>
            </p:nvSpPr>
            <p:spPr bwMode="auto">
              <a:xfrm>
                <a:off x="984" y="3409"/>
                <a:ext cx="119" cy="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en-US" altLang="en-US" sz="2400" b="1">
                    <a:solidFill>
                      <a:srgbClr val="000066"/>
                    </a:solidFill>
                  </a:rPr>
                  <a:t>A</a:t>
                </a:r>
              </a:p>
            </p:txBody>
          </p:sp>
          <p:sp>
            <p:nvSpPr>
              <p:cNvPr id="13346" name="Rectangle 16"/>
              <p:cNvSpPr>
                <a:spLocks noChangeArrowheads="1"/>
              </p:cNvSpPr>
              <p:nvPr/>
            </p:nvSpPr>
            <p:spPr bwMode="auto">
              <a:xfrm>
                <a:off x="435" y="3640"/>
                <a:ext cx="109" cy="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en-US" altLang="en-US" sz="2400" b="1">
                    <a:solidFill>
                      <a:srgbClr val="000066"/>
                    </a:solidFill>
                  </a:rPr>
                  <a:t>B</a:t>
                </a:r>
              </a:p>
            </p:txBody>
          </p:sp>
          <p:sp>
            <p:nvSpPr>
              <p:cNvPr id="13347" name="Rectangle 17"/>
              <p:cNvSpPr>
                <a:spLocks noChangeArrowheads="1"/>
              </p:cNvSpPr>
              <p:nvPr/>
            </p:nvSpPr>
            <p:spPr bwMode="auto">
              <a:xfrm>
                <a:off x="431" y="3393"/>
                <a:ext cx="119" cy="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en-US" altLang="en-US" sz="2400" b="1">
                    <a:solidFill>
                      <a:srgbClr val="000066"/>
                    </a:solidFill>
                  </a:rPr>
                  <a:t>A</a:t>
                </a:r>
              </a:p>
            </p:txBody>
          </p:sp>
          <p:sp>
            <p:nvSpPr>
              <p:cNvPr id="13348" name="Rectangle 18"/>
              <p:cNvSpPr>
                <a:spLocks noChangeArrowheads="1"/>
              </p:cNvSpPr>
              <p:nvPr/>
            </p:nvSpPr>
            <p:spPr bwMode="auto">
              <a:xfrm>
                <a:off x="712" y="3467"/>
                <a:ext cx="109" cy="2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en-US" altLang="en-US" sz="2800" b="1">
                    <a:solidFill>
                      <a:srgbClr val="000000"/>
                    </a:solidFill>
                  </a:rPr>
                  <a:t>=</a:t>
                </a:r>
                <a:endParaRPr lang="en-US" altLang="en-US" sz="2800" b="1"/>
              </a:p>
            </p:txBody>
          </p:sp>
        </p:grpSp>
        <p:sp>
          <p:nvSpPr>
            <p:cNvPr id="13336" name="Text Box 33"/>
            <p:cNvSpPr txBox="1">
              <a:spLocks noChangeArrowheads="1"/>
            </p:cNvSpPr>
            <p:nvPr/>
          </p:nvSpPr>
          <p:spPr bwMode="auto">
            <a:xfrm>
              <a:off x="280" y="2453"/>
              <a:ext cx="2160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200"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en-US" altLang="en-US" sz="22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</a:t>
              </a:r>
              <a:r>
                <a:rPr lang="en-US" altLang="en-US" sz="2200">
                  <a:latin typeface="Times New Roman" pitchFamily="18" charset="0"/>
                  <a:cs typeface="Times New Roman" pitchFamily="18" charset="0"/>
                </a:rPr>
                <a:t> là một nhân tử chung)</a:t>
              </a:r>
            </a:p>
          </p:txBody>
        </p:sp>
        <p:sp>
          <p:nvSpPr>
            <p:cNvPr id="13337" name="Rectangle 429"/>
            <p:cNvSpPr>
              <a:spLocks noChangeArrowheads="1"/>
            </p:cNvSpPr>
            <p:nvPr/>
          </p:nvSpPr>
          <p:spPr bwMode="auto">
            <a:xfrm>
              <a:off x="144" y="1104"/>
              <a:ext cx="2640" cy="1680"/>
            </a:xfrm>
            <a:prstGeom prst="rect">
              <a:avLst/>
            </a:prstGeom>
            <a:noFill/>
            <a:ln w="76200" cmpd="tri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altLang="en-US" sz="1800">
                <a:latin typeface="Arial" charset="0"/>
              </a:endParaRPr>
            </a:p>
          </p:txBody>
        </p:sp>
      </p:grpSp>
      <p:sp>
        <p:nvSpPr>
          <p:cNvPr id="13324" name="Text Box 430"/>
          <p:cNvSpPr txBox="1">
            <a:spLocks noChangeArrowheads="1"/>
          </p:cNvSpPr>
          <p:nvPr/>
        </p:nvSpPr>
        <p:spPr bwMode="auto">
          <a:xfrm>
            <a:off x="-85725" y="609600"/>
            <a:ext cx="567070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</a:rPr>
              <a:t>1. Tính chất cơ bản của phân thức.</a:t>
            </a:r>
          </a:p>
        </p:txBody>
      </p:sp>
      <p:sp>
        <p:nvSpPr>
          <p:cNvPr id="13325" name="Text Box 435"/>
          <p:cNvSpPr txBox="1">
            <a:spLocks noChangeArrowheads="1"/>
          </p:cNvSpPr>
          <p:nvPr/>
        </p:nvSpPr>
        <p:spPr bwMode="auto">
          <a:xfrm>
            <a:off x="5400675" y="762000"/>
            <a:ext cx="810101" cy="528638"/>
          </a:xfrm>
          <a:prstGeom prst="rect">
            <a:avLst/>
          </a:prstGeom>
          <a:solidFill>
            <a:srgbClr val="FFFF00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? 5</a:t>
            </a:r>
          </a:p>
        </p:txBody>
      </p:sp>
      <p:graphicFrame>
        <p:nvGraphicFramePr>
          <p:cNvPr id="82357" name="Object 437"/>
          <p:cNvGraphicFramePr>
            <a:graphicFrameLocks noChangeAspect="1"/>
          </p:cNvGraphicFramePr>
          <p:nvPr/>
        </p:nvGraphicFramePr>
        <p:xfrm>
          <a:off x="6475185" y="3435351"/>
          <a:ext cx="3336041" cy="735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9" name="Equation" r:id="rId7" imgW="3657600" imgH="952500" progId="Equation.DSMT4">
                  <p:embed/>
                </p:oleObj>
              </mc:Choice>
              <mc:Fallback>
                <p:oleObj name="Equation" r:id="rId7" imgW="3657600" imgH="9525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5185" y="3435351"/>
                        <a:ext cx="3336041" cy="735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358" name="Text Box 438"/>
          <p:cNvSpPr txBox="1">
            <a:spLocks noChangeArrowheads="1"/>
          </p:cNvSpPr>
          <p:nvPr/>
        </p:nvSpPr>
        <p:spPr bwMode="auto">
          <a:xfrm>
            <a:off x="5670710" y="3505200"/>
            <a:ext cx="73884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itchFamily="18" charset="0"/>
              </a:rPr>
              <a:t>Vì </a:t>
            </a:r>
          </a:p>
        </p:txBody>
      </p:sp>
      <p:graphicFrame>
        <p:nvGraphicFramePr>
          <p:cNvPr id="2" name="Object 31"/>
          <p:cNvGraphicFramePr>
            <a:graphicFrameLocks noChangeAspect="1"/>
          </p:cNvGraphicFramePr>
          <p:nvPr/>
        </p:nvGraphicFramePr>
        <p:xfrm>
          <a:off x="6120765" y="5330826"/>
          <a:ext cx="4140518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0" name="Equation" r:id="rId9" imgW="2362200" imgH="622300" progId="Equation.DSMT4">
                  <p:embed/>
                </p:oleObj>
              </mc:Choice>
              <mc:Fallback>
                <p:oleObj name="Equation" r:id="rId9" imgW="2362200" imgH="6223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0765" y="5330826"/>
                        <a:ext cx="4140518" cy="923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360" name="Text Box 440"/>
          <p:cNvSpPr txBox="1">
            <a:spLocks noChangeArrowheads="1"/>
          </p:cNvSpPr>
          <p:nvPr/>
        </p:nvSpPr>
        <p:spPr bwMode="auto">
          <a:xfrm>
            <a:off x="5490687" y="5562600"/>
            <a:ext cx="73884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itchFamily="18" charset="0"/>
              </a:rPr>
              <a:t>Vì </a:t>
            </a:r>
          </a:p>
        </p:txBody>
      </p:sp>
      <p:sp>
        <p:nvSpPr>
          <p:cNvPr id="13330" name="Content Placeholder 2"/>
          <p:cNvSpPr>
            <a:spLocks/>
          </p:cNvSpPr>
          <p:nvPr/>
        </p:nvSpPr>
        <p:spPr bwMode="auto">
          <a:xfrm>
            <a:off x="0" y="4114800"/>
            <a:ext cx="324040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altLang="en-US" b="1">
                <a:solidFill>
                  <a:srgbClr val="0000FF"/>
                </a:solidFill>
                <a:cs typeface="Times New Roman" pitchFamily="18" charset="0"/>
              </a:rPr>
              <a:t>2. Quy tắc đổi dấu</a:t>
            </a:r>
          </a:p>
        </p:txBody>
      </p:sp>
      <p:sp>
        <p:nvSpPr>
          <p:cNvPr id="13331" name="Rectangle 5"/>
          <p:cNvSpPr>
            <a:spLocks noChangeArrowheads="1"/>
          </p:cNvSpPr>
          <p:nvPr/>
        </p:nvSpPr>
        <p:spPr bwMode="auto">
          <a:xfrm>
            <a:off x="270034" y="4572001"/>
            <a:ext cx="504063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n-US" altLang="en-US" sz="2400" b="1">
                <a:cs typeface="Times New Roman" pitchFamily="18" charset="0"/>
              </a:rPr>
              <a:t>Nếu ta đổi dấu cả tử và mẫu của một phân thức thì được một phân thức bằng phân thức đã cho.</a:t>
            </a:r>
          </a:p>
        </p:txBody>
      </p:sp>
      <p:graphicFrame>
        <p:nvGraphicFramePr>
          <p:cNvPr id="13332" name="Object 13"/>
          <p:cNvGraphicFramePr>
            <a:graphicFrameLocks noChangeAspect="1"/>
          </p:cNvGraphicFramePr>
          <p:nvPr/>
        </p:nvGraphicFramePr>
        <p:xfrm>
          <a:off x="2160270" y="5886450"/>
          <a:ext cx="1260158" cy="795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1" name="Equation" r:id="rId11" imgW="749300" imgH="558800" progId="Equation.DSMT4">
                  <p:embed/>
                </p:oleObj>
              </mc:Choice>
              <mc:Fallback>
                <p:oleObj name="Equation" r:id="rId11" imgW="749300" imgH="558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0270" y="5886450"/>
                        <a:ext cx="1260158" cy="795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TextBox 47"/>
          <p:cNvSpPr txBox="1"/>
          <p:nvPr/>
        </p:nvSpPr>
        <p:spPr>
          <a:xfrm>
            <a:off x="0" y="0"/>
            <a:ext cx="10801350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0000FF"/>
                </a:solidFill>
              </a:rPr>
              <a:t>II. TÍNH CHẤT CƠ BẢN CỦA PHÂN THỨC ĐẠI SỐ</a:t>
            </a:r>
            <a:endParaRPr lang="vi-VN" sz="3200" b="1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349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2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82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82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82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282" grpId="0"/>
      <p:bldP spid="27" grpId="0"/>
      <p:bldP spid="28" grpId="0"/>
      <p:bldP spid="82358" grpId="0"/>
      <p:bldP spid="8236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6"/>
          <p:cNvSpPr>
            <a:spLocks noChangeArrowheads="1"/>
          </p:cNvSpPr>
          <p:nvPr/>
        </p:nvSpPr>
        <p:spPr bwMode="auto">
          <a:xfrm>
            <a:off x="0" y="1066800"/>
            <a:ext cx="10801350" cy="5334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r" eaLnBrk="1" hangingPunct="1"/>
            <a:endParaRPr lang="en-US" altLang="en-US"/>
          </a:p>
        </p:txBody>
      </p:sp>
      <p:sp>
        <p:nvSpPr>
          <p:cNvPr id="12291" name="Line 47"/>
          <p:cNvSpPr>
            <a:spLocks noChangeShapeType="1"/>
          </p:cNvSpPr>
          <p:nvPr/>
        </p:nvSpPr>
        <p:spPr bwMode="auto">
          <a:xfrm flipH="1">
            <a:off x="5490686" y="1066800"/>
            <a:ext cx="15002" cy="5791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2292" name="Group 78"/>
          <p:cNvGrpSpPr>
            <a:grpSpLocks/>
          </p:cNvGrpSpPr>
          <p:nvPr/>
        </p:nvGrpSpPr>
        <p:grpSpPr bwMode="auto">
          <a:xfrm>
            <a:off x="180023" y="1295400"/>
            <a:ext cx="5130641" cy="2667000"/>
            <a:chOff x="144" y="1104"/>
            <a:chExt cx="2736" cy="1680"/>
          </a:xfrm>
        </p:grpSpPr>
        <p:grpSp>
          <p:nvGrpSpPr>
            <p:cNvPr id="12324" name="Group 49"/>
            <p:cNvGrpSpPr>
              <a:grpSpLocks/>
            </p:cNvGrpSpPr>
            <p:nvPr/>
          </p:nvGrpSpPr>
          <p:grpSpPr bwMode="auto">
            <a:xfrm>
              <a:off x="816" y="1112"/>
              <a:ext cx="1064" cy="507"/>
              <a:chOff x="504" y="1559"/>
              <a:chExt cx="1064" cy="520"/>
            </a:xfrm>
          </p:grpSpPr>
          <p:sp>
            <p:nvSpPr>
              <p:cNvPr id="12340" name="Line 10"/>
              <p:cNvSpPr>
                <a:spLocks noChangeShapeType="1"/>
              </p:cNvSpPr>
              <p:nvPr/>
            </p:nvSpPr>
            <p:spPr bwMode="auto">
              <a:xfrm>
                <a:off x="504" y="1824"/>
                <a:ext cx="192" cy="0"/>
              </a:xfrm>
              <a:prstGeom prst="line">
                <a:avLst/>
              </a:prstGeom>
              <a:noFill/>
              <a:ln w="38100">
                <a:solidFill>
                  <a:srgbClr val="00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2341" name="Line 11"/>
              <p:cNvSpPr>
                <a:spLocks noChangeShapeType="1"/>
              </p:cNvSpPr>
              <p:nvPr/>
            </p:nvSpPr>
            <p:spPr bwMode="auto">
              <a:xfrm>
                <a:off x="944" y="1824"/>
                <a:ext cx="624" cy="0"/>
              </a:xfrm>
              <a:prstGeom prst="line">
                <a:avLst/>
              </a:prstGeom>
              <a:noFill/>
              <a:ln w="38100">
                <a:solidFill>
                  <a:srgbClr val="00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2342" name="Rectangle 12"/>
              <p:cNvSpPr>
                <a:spLocks noChangeArrowheads="1"/>
              </p:cNvSpPr>
              <p:nvPr/>
            </p:nvSpPr>
            <p:spPr bwMode="auto">
              <a:xfrm>
                <a:off x="1264" y="1823"/>
                <a:ext cx="155" cy="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en-US" altLang="en-US" sz="2400" b="1">
                    <a:solidFill>
                      <a:srgbClr val="FF0000"/>
                    </a:solidFill>
                  </a:rPr>
                  <a:t>M</a:t>
                </a:r>
              </a:p>
            </p:txBody>
          </p:sp>
          <p:sp>
            <p:nvSpPr>
              <p:cNvPr id="12343" name="Rectangle 13"/>
              <p:cNvSpPr>
                <a:spLocks noChangeArrowheads="1"/>
              </p:cNvSpPr>
              <p:nvPr/>
            </p:nvSpPr>
            <p:spPr bwMode="auto">
              <a:xfrm>
                <a:off x="1168" y="1818"/>
                <a:ext cx="41" cy="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en-US" altLang="en-US" sz="2400" b="1">
                    <a:solidFill>
                      <a:srgbClr val="000000"/>
                    </a:solidFill>
                    <a:latin typeface=".VnTime" pitchFamily="34" charset="0"/>
                  </a:rPr>
                  <a:t>.</a:t>
                </a:r>
                <a:endParaRPr lang="en-US" altLang="en-US" sz="2400" b="1">
                  <a:latin typeface="Arial" charset="0"/>
                </a:endParaRPr>
              </a:p>
            </p:txBody>
          </p:sp>
          <p:sp>
            <p:nvSpPr>
              <p:cNvPr id="12344" name="Rectangle 14"/>
              <p:cNvSpPr>
                <a:spLocks noChangeArrowheads="1"/>
              </p:cNvSpPr>
              <p:nvPr/>
            </p:nvSpPr>
            <p:spPr bwMode="auto">
              <a:xfrm>
                <a:off x="1000" y="1831"/>
                <a:ext cx="109" cy="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en-US" altLang="en-US" sz="2400" b="1">
                    <a:solidFill>
                      <a:srgbClr val="000066"/>
                    </a:solidFill>
                  </a:rPr>
                  <a:t>B</a:t>
                </a:r>
              </a:p>
            </p:txBody>
          </p:sp>
          <p:sp>
            <p:nvSpPr>
              <p:cNvPr id="12345" name="Rectangle 15"/>
              <p:cNvSpPr>
                <a:spLocks noChangeArrowheads="1"/>
              </p:cNvSpPr>
              <p:nvPr/>
            </p:nvSpPr>
            <p:spPr bwMode="auto">
              <a:xfrm>
                <a:off x="1265" y="1559"/>
                <a:ext cx="155" cy="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en-US" altLang="en-US" sz="2400" b="1">
                    <a:solidFill>
                      <a:srgbClr val="FF0000"/>
                    </a:solidFill>
                    <a:latin typeface=".VnTime" pitchFamily="34" charset="0"/>
                  </a:rPr>
                  <a:t>M</a:t>
                </a:r>
                <a:endParaRPr lang="en-US" altLang="en-US" sz="2400" b="1">
                  <a:solidFill>
                    <a:srgbClr val="FF0000"/>
                  </a:solidFill>
                  <a:latin typeface="Arial" charset="0"/>
                </a:endParaRPr>
              </a:p>
            </p:txBody>
          </p:sp>
          <p:sp>
            <p:nvSpPr>
              <p:cNvPr id="12346" name="Rectangle 16"/>
              <p:cNvSpPr>
                <a:spLocks noChangeArrowheads="1"/>
              </p:cNvSpPr>
              <p:nvPr/>
            </p:nvSpPr>
            <p:spPr bwMode="auto">
              <a:xfrm>
                <a:off x="1177" y="1568"/>
                <a:ext cx="96" cy="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eaLnBrk="1" hangingPunct="1"/>
                <a:r>
                  <a:rPr lang="en-US" altLang="en-US" sz="2400" b="1">
                    <a:solidFill>
                      <a:srgbClr val="000000"/>
                    </a:solidFill>
                    <a:latin typeface=".VnTime" pitchFamily="34" charset="0"/>
                  </a:rPr>
                  <a:t>.</a:t>
                </a:r>
                <a:endParaRPr lang="en-US" altLang="en-US" sz="2400" b="1">
                  <a:latin typeface="Arial" charset="0"/>
                </a:endParaRPr>
              </a:p>
            </p:txBody>
          </p:sp>
          <p:sp>
            <p:nvSpPr>
              <p:cNvPr id="12347" name="Rectangle 17"/>
              <p:cNvSpPr>
                <a:spLocks noChangeArrowheads="1"/>
              </p:cNvSpPr>
              <p:nvPr/>
            </p:nvSpPr>
            <p:spPr bwMode="auto">
              <a:xfrm>
                <a:off x="1003" y="1567"/>
                <a:ext cx="119" cy="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en-US" altLang="en-US" sz="2400" b="1">
                    <a:solidFill>
                      <a:srgbClr val="000066"/>
                    </a:solidFill>
                  </a:rPr>
                  <a:t>A</a:t>
                </a:r>
              </a:p>
            </p:txBody>
          </p:sp>
          <p:sp>
            <p:nvSpPr>
              <p:cNvPr id="12348" name="Rectangle 18"/>
              <p:cNvSpPr>
                <a:spLocks noChangeArrowheads="1"/>
              </p:cNvSpPr>
              <p:nvPr/>
            </p:nvSpPr>
            <p:spPr bwMode="auto">
              <a:xfrm>
                <a:off x="527" y="1840"/>
                <a:ext cx="109" cy="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en-US" altLang="en-US" sz="2400" b="1">
                    <a:solidFill>
                      <a:srgbClr val="000066"/>
                    </a:solidFill>
                  </a:rPr>
                  <a:t>B</a:t>
                </a:r>
              </a:p>
            </p:txBody>
          </p:sp>
          <p:sp>
            <p:nvSpPr>
              <p:cNvPr id="12349" name="Rectangle 19"/>
              <p:cNvSpPr>
                <a:spLocks noChangeArrowheads="1"/>
              </p:cNvSpPr>
              <p:nvPr/>
            </p:nvSpPr>
            <p:spPr bwMode="auto">
              <a:xfrm>
                <a:off x="537" y="1568"/>
                <a:ext cx="119" cy="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en-US" altLang="en-US" sz="2400" b="1">
                    <a:solidFill>
                      <a:srgbClr val="000066"/>
                    </a:solidFill>
                  </a:rPr>
                  <a:t>A</a:t>
                </a:r>
              </a:p>
            </p:txBody>
          </p:sp>
          <p:sp>
            <p:nvSpPr>
              <p:cNvPr id="12350" name="Rectangle 20"/>
              <p:cNvSpPr>
                <a:spLocks noChangeArrowheads="1"/>
              </p:cNvSpPr>
              <p:nvPr/>
            </p:nvSpPr>
            <p:spPr bwMode="auto">
              <a:xfrm>
                <a:off x="768" y="1656"/>
                <a:ext cx="221" cy="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eaLnBrk="1" hangingPunct="1"/>
                <a:r>
                  <a:rPr lang="en-US" altLang="en-US" sz="2800" b="1">
                    <a:solidFill>
                      <a:srgbClr val="000000"/>
                    </a:solidFill>
                  </a:rPr>
                  <a:t>=</a:t>
                </a:r>
                <a:endParaRPr lang="en-US" altLang="en-US" sz="2800" b="1"/>
              </a:p>
            </p:txBody>
          </p:sp>
        </p:grpSp>
        <p:sp>
          <p:nvSpPr>
            <p:cNvPr id="12325" name="TextBox 56"/>
            <p:cNvSpPr txBox="1">
              <a:spLocks noChangeArrowheads="1"/>
            </p:cNvSpPr>
            <p:nvPr/>
          </p:nvSpPr>
          <p:spPr bwMode="auto">
            <a:xfrm>
              <a:off x="192" y="1658"/>
              <a:ext cx="2688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200"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en-US" altLang="en-US" sz="22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lang="en-US" altLang="en-US" sz="2200">
                  <a:latin typeface="Times New Roman" pitchFamily="18" charset="0"/>
                  <a:cs typeface="Times New Roman" pitchFamily="18" charset="0"/>
                </a:rPr>
                <a:t> là một đa thức khác đa thức 0)</a:t>
              </a:r>
            </a:p>
          </p:txBody>
        </p:sp>
        <p:grpSp>
          <p:nvGrpSpPr>
            <p:cNvPr id="12326" name="Group 63"/>
            <p:cNvGrpSpPr>
              <a:grpSpLocks/>
            </p:cNvGrpSpPr>
            <p:nvPr/>
          </p:nvGrpSpPr>
          <p:grpSpPr bwMode="auto">
            <a:xfrm>
              <a:off x="752" y="1978"/>
              <a:ext cx="1149" cy="485"/>
              <a:chOff x="363" y="3393"/>
              <a:chExt cx="1149" cy="498"/>
            </a:xfrm>
          </p:grpSpPr>
          <p:sp>
            <p:nvSpPr>
              <p:cNvPr id="12329" name="Line 8"/>
              <p:cNvSpPr>
                <a:spLocks noChangeShapeType="1"/>
              </p:cNvSpPr>
              <p:nvPr/>
            </p:nvSpPr>
            <p:spPr bwMode="auto">
              <a:xfrm>
                <a:off x="363" y="3625"/>
                <a:ext cx="299" cy="1"/>
              </a:xfrm>
              <a:prstGeom prst="line">
                <a:avLst/>
              </a:prstGeom>
              <a:noFill/>
              <a:ln w="38100">
                <a:solidFill>
                  <a:srgbClr val="00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2330" name="Line 9"/>
              <p:cNvSpPr>
                <a:spLocks noChangeShapeType="1"/>
              </p:cNvSpPr>
              <p:nvPr/>
            </p:nvSpPr>
            <p:spPr bwMode="auto">
              <a:xfrm>
                <a:off x="936" y="3648"/>
                <a:ext cx="576" cy="0"/>
              </a:xfrm>
              <a:prstGeom prst="line">
                <a:avLst/>
              </a:prstGeom>
              <a:noFill/>
              <a:ln w="38100">
                <a:solidFill>
                  <a:srgbClr val="00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2331" name="Rectangle 10"/>
              <p:cNvSpPr>
                <a:spLocks noChangeArrowheads="1"/>
              </p:cNvSpPr>
              <p:nvPr/>
            </p:nvSpPr>
            <p:spPr bwMode="auto">
              <a:xfrm>
                <a:off x="1280" y="3651"/>
                <a:ext cx="119" cy="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en-US" altLang="en-US" sz="2400" b="1">
                    <a:solidFill>
                      <a:srgbClr val="FF0000"/>
                    </a:solidFill>
                  </a:rPr>
                  <a:t>N</a:t>
                </a:r>
              </a:p>
            </p:txBody>
          </p:sp>
          <p:sp>
            <p:nvSpPr>
              <p:cNvPr id="12332" name="Rectangle 11"/>
              <p:cNvSpPr>
                <a:spLocks noChangeArrowheads="1"/>
              </p:cNvSpPr>
              <p:nvPr/>
            </p:nvSpPr>
            <p:spPr bwMode="auto">
              <a:xfrm>
                <a:off x="1152" y="3626"/>
                <a:ext cx="55" cy="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en-US" altLang="en-US" sz="2400" b="1">
                    <a:solidFill>
                      <a:srgbClr val="000000"/>
                    </a:solidFill>
                  </a:rPr>
                  <a:t>:</a:t>
                </a:r>
                <a:endParaRPr lang="en-US" altLang="en-US" sz="2400" b="1"/>
              </a:p>
            </p:txBody>
          </p:sp>
          <p:sp>
            <p:nvSpPr>
              <p:cNvPr id="12333" name="Rectangle 12"/>
              <p:cNvSpPr>
                <a:spLocks noChangeArrowheads="1"/>
              </p:cNvSpPr>
              <p:nvPr/>
            </p:nvSpPr>
            <p:spPr bwMode="auto">
              <a:xfrm>
                <a:off x="977" y="3652"/>
                <a:ext cx="109" cy="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en-US" altLang="en-US" sz="2400" b="1">
                    <a:solidFill>
                      <a:srgbClr val="000066"/>
                    </a:solidFill>
                  </a:rPr>
                  <a:t>B</a:t>
                </a:r>
              </a:p>
            </p:txBody>
          </p:sp>
          <p:sp>
            <p:nvSpPr>
              <p:cNvPr id="12334" name="Rectangle 13"/>
              <p:cNvSpPr>
                <a:spLocks noChangeArrowheads="1"/>
              </p:cNvSpPr>
              <p:nvPr/>
            </p:nvSpPr>
            <p:spPr bwMode="auto">
              <a:xfrm>
                <a:off x="1280" y="3409"/>
                <a:ext cx="119" cy="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en-US" altLang="en-US" sz="2400" b="1">
                    <a:solidFill>
                      <a:srgbClr val="FF0000"/>
                    </a:solidFill>
                  </a:rPr>
                  <a:t>N</a:t>
                </a:r>
              </a:p>
            </p:txBody>
          </p:sp>
          <p:sp>
            <p:nvSpPr>
              <p:cNvPr id="12335" name="Rectangle 14"/>
              <p:cNvSpPr>
                <a:spLocks noChangeArrowheads="1"/>
              </p:cNvSpPr>
              <p:nvPr/>
            </p:nvSpPr>
            <p:spPr bwMode="auto">
              <a:xfrm>
                <a:off x="1152" y="3401"/>
                <a:ext cx="55" cy="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en-US" altLang="en-US" sz="2400" b="1">
                    <a:solidFill>
                      <a:srgbClr val="000000"/>
                    </a:solidFill>
                  </a:rPr>
                  <a:t>:</a:t>
                </a:r>
                <a:endParaRPr lang="en-US" altLang="en-US" sz="2400" b="1"/>
              </a:p>
            </p:txBody>
          </p:sp>
          <p:sp>
            <p:nvSpPr>
              <p:cNvPr id="12336" name="Rectangle 15"/>
              <p:cNvSpPr>
                <a:spLocks noChangeArrowheads="1"/>
              </p:cNvSpPr>
              <p:nvPr/>
            </p:nvSpPr>
            <p:spPr bwMode="auto">
              <a:xfrm>
                <a:off x="984" y="3409"/>
                <a:ext cx="119" cy="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en-US" altLang="en-US" sz="2400" b="1">
                    <a:solidFill>
                      <a:srgbClr val="000066"/>
                    </a:solidFill>
                  </a:rPr>
                  <a:t>A</a:t>
                </a:r>
              </a:p>
            </p:txBody>
          </p:sp>
          <p:sp>
            <p:nvSpPr>
              <p:cNvPr id="12337" name="Rectangle 16"/>
              <p:cNvSpPr>
                <a:spLocks noChangeArrowheads="1"/>
              </p:cNvSpPr>
              <p:nvPr/>
            </p:nvSpPr>
            <p:spPr bwMode="auto">
              <a:xfrm>
                <a:off x="435" y="3640"/>
                <a:ext cx="109" cy="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en-US" altLang="en-US" sz="2400" b="1">
                    <a:solidFill>
                      <a:srgbClr val="000066"/>
                    </a:solidFill>
                  </a:rPr>
                  <a:t>B</a:t>
                </a:r>
              </a:p>
            </p:txBody>
          </p:sp>
          <p:sp>
            <p:nvSpPr>
              <p:cNvPr id="12338" name="Rectangle 17"/>
              <p:cNvSpPr>
                <a:spLocks noChangeArrowheads="1"/>
              </p:cNvSpPr>
              <p:nvPr/>
            </p:nvSpPr>
            <p:spPr bwMode="auto">
              <a:xfrm>
                <a:off x="431" y="3393"/>
                <a:ext cx="119" cy="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en-US" altLang="en-US" sz="2400" b="1">
                    <a:solidFill>
                      <a:srgbClr val="000066"/>
                    </a:solidFill>
                  </a:rPr>
                  <a:t>A</a:t>
                </a:r>
              </a:p>
            </p:txBody>
          </p:sp>
          <p:sp>
            <p:nvSpPr>
              <p:cNvPr id="12339" name="Rectangle 18"/>
              <p:cNvSpPr>
                <a:spLocks noChangeArrowheads="1"/>
              </p:cNvSpPr>
              <p:nvPr/>
            </p:nvSpPr>
            <p:spPr bwMode="auto">
              <a:xfrm>
                <a:off x="712" y="3467"/>
                <a:ext cx="109" cy="2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en-US" altLang="en-US" sz="2800" b="1">
                    <a:solidFill>
                      <a:srgbClr val="000000"/>
                    </a:solidFill>
                  </a:rPr>
                  <a:t>=</a:t>
                </a:r>
                <a:endParaRPr lang="en-US" altLang="en-US" sz="2800" b="1"/>
              </a:p>
            </p:txBody>
          </p:sp>
        </p:grpSp>
        <p:sp>
          <p:nvSpPr>
            <p:cNvPr id="12327" name="Text Box 33"/>
            <p:cNvSpPr txBox="1">
              <a:spLocks noChangeArrowheads="1"/>
            </p:cNvSpPr>
            <p:nvPr/>
          </p:nvSpPr>
          <p:spPr bwMode="auto">
            <a:xfrm>
              <a:off x="280" y="2453"/>
              <a:ext cx="2160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200"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en-US" altLang="en-US" sz="22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</a:t>
              </a:r>
              <a:r>
                <a:rPr lang="en-US" altLang="en-US" sz="2200">
                  <a:latin typeface="Times New Roman" pitchFamily="18" charset="0"/>
                  <a:cs typeface="Times New Roman" pitchFamily="18" charset="0"/>
                </a:rPr>
                <a:t> là một nhân tử chung)</a:t>
              </a:r>
            </a:p>
          </p:txBody>
        </p:sp>
        <p:sp>
          <p:nvSpPr>
            <p:cNvPr id="12328" name="Rectangle 76"/>
            <p:cNvSpPr>
              <a:spLocks noChangeArrowheads="1"/>
            </p:cNvSpPr>
            <p:nvPr/>
          </p:nvSpPr>
          <p:spPr bwMode="auto">
            <a:xfrm>
              <a:off x="144" y="1104"/>
              <a:ext cx="2640" cy="1680"/>
            </a:xfrm>
            <a:prstGeom prst="rect">
              <a:avLst/>
            </a:prstGeom>
            <a:noFill/>
            <a:ln w="76200" cmpd="tri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altLang="en-US" sz="1800">
                <a:latin typeface="Arial" charset="0"/>
              </a:endParaRPr>
            </a:p>
          </p:txBody>
        </p:sp>
      </p:grpSp>
      <p:graphicFrame>
        <p:nvGraphicFramePr>
          <p:cNvPr id="3074" name="Object 16"/>
          <p:cNvGraphicFramePr>
            <a:graphicFrameLocks noChangeAspect="1"/>
          </p:cNvGraphicFramePr>
          <p:nvPr/>
        </p:nvGraphicFramePr>
        <p:xfrm>
          <a:off x="5653833" y="1847851"/>
          <a:ext cx="2537192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98" name="Equation" r:id="rId3" imgW="2794000" imgH="787400" progId="Equation.DSMT4">
                  <p:embed/>
                </p:oleObj>
              </mc:Choice>
              <mc:Fallback>
                <p:oleObj name="Equation" r:id="rId3" imgW="2794000" imgH="787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3833" y="1847851"/>
                        <a:ext cx="2537192" cy="557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13"/>
          <p:cNvGraphicFramePr>
            <a:graphicFrameLocks noChangeAspect="1"/>
          </p:cNvGraphicFramePr>
          <p:nvPr/>
        </p:nvGraphicFramePr>
        <p:xfrm>
          <a:off x="5670709" y="2438400"/>
          <a:ext cx="1620203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99" name="Equation" r:id="rId5" imgW="1790700" imgH="723900" progId="Equation.DSMT4">
                  <p:embed/>
                </p:oleObj>
              </mc:Choice>
              <mc:Fallback>
                <p:oleObj name="Equation" r:id="rId5" imgW="1790700" imgH="7239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0709" y="2438400"/>
                        <a:ext cx="1620203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8" name="Text Box 101"/>
          <p:cNvSpPr txBox="1">
            <a:spLocks noChangeArrowheads="1"/>
          </p:cNvSpPr>
          <p:nvPr/>
        </p:nvSpPr>
        <p:spPr bwMode="auto">
          <a:xfrm>
            <a:off x="19763" y="685800"/>
            <a:ext cx="56857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</a:rPr>
              <a:t>1. Tính chất cơ bản của phân thức.</a:t>
            </a:r>
          </a:p>
        </p:txBody>
      </p:sp>
      <p:sp>
        <p:nvSpPr>
          <p:cNvPr id="43110" name="Text Box 102"/>
          <p:cNvSpPr txBox="1">
            <a:spLocks noChangeArrowheads="1"/>
          </p:cNvSpPr>
          <p:nvPr/>
        </p:nvSpPr>
        <p:spPr bwMode="auto">
          <a:xfrm>
            <a:off x="7380922" y="2667000"/>
            <a:ext cx="135016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Giải </a:t>
            </a:r>
          </a:p>
        </p:txBody>
      </p:sp>
      <p:sp>
        <p:nvSpPr>
          <p:cNvPr id="43115" name="Text Box 107"/>
          <p:cNvSpPr txBox="1">
            <a:spLocks noChangeArrowheads="1"/>
          </p:cNvSpPr>
          <p:nvPr/>
        </p:nvSpPr>
        <p:spPr bwMode="auto">
          <a:xfrm>
            <a:off x="5670709" y="1143001"/>
            <a:ext cx="5130641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000" b="1">
                <a:latin typeface="Times New Roman" pitchFamily="18" charset="0"/>
              </a:rPr>
              <a:t>Dùng tính chất cơ bản của phân thức, chứng minh đẳng thức</a:t>
            </a:r>
          </a:p>
        </p:txBody>
      </p:sp>
      <p:grpSp>
        <p:nvGrpSpPr>
          <p:cNvPr id="43116" name="Group 108"/>
          <p:cNvGrpSpPr>
            <a:grpSpLocks/>
          </p:cNvGrpSpPr>
          <p:nvPr/>
        </p:nvGrpSpPr>
        <p:grpSpPr bwMode="auto">
          <a:xfrm>
            <a:off x="5558195" y="3200400"/>
            <a:ext cx="5243155" cy="1600200"/>
            <a:chOff x="240" y="1536"/>
            <a:chExt cx="3278" cy="1008"/>
          </a:xfrm>
        </p:grpSpPr>
        <p:sp>
          <p:nvSpPr>
            <p:cNvPr id="12313" name="Text Box 109"/>
            <p:cNvSpPr txBox="1">
              <a:spLocks noChangeArrowheads="1"/>
            </p:cNvSpPr>
            <p:nvPr/>
          </p:nvSpPr>
          <p:spPr bwMode="auto">
            <a:xfrm>
              <a:off x="480" y="1616"/>
              <a:ext cx="592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1800" b="1" u="sng">
                  <a:solidFill>
                    <a:srgbClr val="0000FF"/>
                  </a:solidFill>
                  <a:latin typeface="Times New Roman" pitchFamily="18" charset="0"/>
                </a:rPr>
                <a:t>Cách 1:</a:t>
              </a:r>
            </a:p>
          </p:txBody>
        </p:sp>
        <p:sp>
          <p:nvSpPr>
            <p:cNvPr id="12314" name="Text Box 110"/>
            <p:cNvSpPr txBox="1">
              <a:spLocks noChangeArrowheads="1"/>
            </p:cNvSpPr>
            <p:nvPr/>
          </p:nvSpPr>
          <p:spPr bwMode="auto">
            <a:xfrm>
              <a:off x="240" y="1584"/>
              <a:ext cx="236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1800" b="1">
                  <a:latin typeface="Times New Roman" pitchFamily="18" charset="0"/>
                </a:rPr>
                <a:t>a)</a:t>
              </a:r>
            </a:p>
          </p:txBody>
        </p:sp>
        <p:grpSp>
          <p:nvGrpSpPr>
            <p:cNvPr id="12315" name="Group 111"/>
            <p:cNvGrpSpPr>
              <a:grpSpLocks/>
            </p:cNvGrpSpPr>
            <p:nvPr/>
          </p:nvGrpSpPr>
          <p:grpSpPr bwMode="auto">
            <a:xfrm>
              <a:off x="1152" y="1536"/>
              <a:ext cx="2016" cy="412"/>
              <a:chOff x="1680" y="1568"/>
              <a:chExt cx="2016" cy="412"/>
            </a:xfrm>
          </p:grpSpPr>
          <p:graphicFrame>
            <p:nvGraphicFramePr>
              <p:cNvPr id="12321" name="Object 112"/>
              <p:cNvGraphicFramePr>
                <a:graphicFrameLocks noChangeAspect="1"/>
              </p:cNvGraphicFramePr>
              <p:nvPr/>
            </p:nvGraphicFramePr>
            <p:xfrm>
              <a:off x="1680" y="1568"/>
              <a:ext cx="336" cy="4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2700" name="Equation" r:id="rId7" imgW="330057" imgH="393529" progId="Equation.DSMT4">
                      <p:embed/>
                    </p:oleObj>
                  </mc:Choice>
                  <mc:Fallback>
                    <p:oleObj name="Equation" r:id="rId7" imgW="330057" imgH="393529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680" y="1568"/>
                            <a:ext cx="336" cy="4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2322" name="Object 113"/>
              <p:cNvGraphicFramePr>
                <a:graphicFrameLocks noChangeAspect="1"/>
              </p:cNvGraphicFramePr>
              <p:nvPr/>
            </p:nvGraphicFramePr>
            <p:xfrm>
              <a:off x="3024" y="1605"/>
              <a:ext cx="672" cy="32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2701" name="Equation" r:id="rId9" imgW="685800" imgH="393700" progId="Equation.DSMT4">
                      <p:embed/>
                    </p:oleObj>
                  </mc:Choice>
                  <mc:Fallback>
                    <p:oleObj name="Equation" r:id="rId9" imgW="685800" imgH="39370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024" y="1605"/>
                            <a:ext cx="672" cy="329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2323" name="Object 114"/>
              <p:cNvGraphicFramePr>
                <a:graphicFrameLocks noChangeAspect="1"/>
              </p:cNvGraphicFramePr>
              <p:nvPr/>
            </p:nvGraphicFramePr>
            <p:xfrm>
              <a:off x="2052" y="1568"/>
              <a:ext cx="936" cy="4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2702" name="Equation" r:id="rId11" imgW="952087" imgH="418918" progId="Equation.DSMT4">
                      <p:embed/>
                    </p:oleObj>
                  </mc:Choice>
                  <mc:Fallback>
                    <p:oleObj name="Equation" r:id="rId11" imgW="952087" imgH="418918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052" y="1568"/>
                            <a:ext cx="936" cy="41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12316" name="Text Box 115"/>
            <p:cNvSpPr txBox="1">
              <a:spLocks noChangeArrowheads="1"/>
            </p:cNvSpPr>
            <p:nvPr/>
          </p:nvSpPr>
          <p:spPr bwMode="auto">
            <a:xfrm>
              <a:off x="480" y="2228"/>
              <a:ext cx="592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1800" b="1" u="sng">
                  <a:solidFill>
                    <a:srgbClr val="0000FF"/>
                  </a:solidFill>
                  <a:latin typeface="Times New Roman" pitchFamily="18" charset="0"/>
                </a:rPr>
                <a:t>Cách 2:</a:t>
              </a:r>
            </a:p>
          </p:txBody>
        </p:sp>
        <p:grpSp>
          <p:nvGrpSpPr>
            <p:cNvPr id="12317" name="Group 116"/>
            <p:cNvGrpSpPr>
              <a:grpSpLocks/>
            </p:cNvGrpSpPr>
            <p:nvPr/>
          </p:nvGrpSpPr>
          <p:grpSpPr bwMode="auto">
            <a:xfrm>
              <a:off x="1152" y="2148"/>
              <a:ext cx="2366" cy="396"/>
              <a:chOff x="1728" y="2112"/>
              <a:chExt cx="2366" cy="396"/>
            </a:xfrm>
          </p:grpSpPr>
          <p:graphicFrame>
            <p:nvGraphicFramePr>
              <p:cNvPr id="12318" name="Object 117"/>
              <p:cNvGraphicFramePr>
                <a:graphicFrameLocks noChangeAspect="1"/>
              </p:cNvGraphicFramePr>
              <p:nvPr/>
            </p:nvGraphicFramePr>
            <p:xfrm>
              <a:off x="1728" y="2129"/>
              <a:ext cx="576" cy="34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2703" name="Equation" r:id="rId13" imgW="558558" imgH="393529" progId="Equation.DSMT4">
                      <p:embed/>
                    </p:oleObj>
                  </mc:Choice>
                  <mc:Fallback>
                    <p:oleObj name="Equation" r:id="rId13" imgW="558558" imgH="393529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728" y="2129"/>
                            <a:ext cx="576" cy="34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2319" name="Object 118"/>
              <p:cNvGraphicFramePr>
                <a:graphicFrameLocks noChangeAspect="1"/>
              </p:cNvGraphicFramePr>
              <p:nvPr/>
            </p:nvGraphicFramePr>
            <p:xfrm>
              <a:off x="2369" y="2112"/>
              <a:ext cx="1261" cy="39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2704" name="Equation" r:id="rId15" imgW="1333500" imgH="419100" progId="Equation.DSMT4">
                      <p:embed/>
                    </p:oleObj>
                  </mc:Choice>
                  <mc:Fallback>
                    <p:oleObj name="Equation" r:id="rId15" imgW="1333500" imgH="41910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369" y="2112"/>
                            <a:ext cx="1261" cy="39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2320" name="Object 119"/>
              <p:cNvGraphicFramePr>
                <a:graphicFrameLocks noChangeAspect="1"/>
              </p:cNvGraphicFramePr>
              <p:nvPr/>
            </p:nvGraphicFramePr>
            <p:xfrm>
              <a:off x="3637" y="2112"/>
              <a:ext cx="457" cy="38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2705" name="Equation" r:id="rId17" imgW="469696" imgH="393529" progId="Equation.DSMT4">
                      <p:embed/>
                    </p:oleObj>
                  </mc:Choice>
                  <mc:Fallback>
                    <p:oleObj name="Equation" r:id="rId17" imgW="469696" imgH="393529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637" y="2112"/>
                            <a:ext cx="457" cy="383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43128" name="Group 120"/>
          <p:cNvGrpSpPr>
            <a:grpSpLocks/>
          </p:cNvGrpSpPr>
          <p:nvPr/>
        </p:nvGrpSpPr>
        <p:grpSpPr bwMode="auto">
          <a:xfrm>
            <a:off x="5490686" y="4876800"/>
            <a:ext cx="4230529" cy="1684338"/>
            <a:chOff x="3236" y="2736"/>
            <a:chExt cx="2188" cy="1013"/>
          </a:xfrm>
        </p:grpSpPr>
        <p:sp>
          <p:nvSpPr>
            <p:cNvPr id="12308" name="Text Box 121"/>
            <p:cNvSpPr txBox="1">
              <a:spLocks noChangeArrowheads="1"/>
            </p:cNvSpPr>
            <p:nvPr/>
          </p:nvSpPr>
          <p:spPr bwMode="auto">
            <a:xfrm>
              <a:off x="3236" y="2745"/>
              <a:ext cx="202" cy="2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1800" b="1">
                  <a:latin typeface="Times New Roman" pitchFamily="18" charset="0"/>
                </a:rPr>
                <a:t>b)</a:t>
              </a:r>
            </a:p>
          </p:txBody>
        </p:sp>
        <p:sp>
          <p:nvSpPr>
            <p:cNvPr id="12309" name="Text Box 122"/>
            <p:cNvSpPr txBox="1">
              <a:spLocks noChangeArrowheads="1"/>
            </p:cNvSpPr>
            <p:nvPr/>
          </p:nvSpPr>
          <p:spPr bwMode="auto">
            <a:xfrm>
              <a:off x="3456" y="2821"/>
              <a:ext cx="490" cy="2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1800" b="1" u="sng">
                  <a:solidFill>
                    <a:srgbClr val="0000FF"/>
                  </a:solidFill>
                  <a:latin typeface="Times New Roman" pitchFamily="18" charset="0"/>
                </a:rPr>
                <a:t>Cách 1:</a:t>
              </a:r>
            </a:p>
          </p:txBody>
        </p:sp>
        <p:graphicFrame>
          <p:nvGraphicFramePr>
            <p:cNvPr id="12310" name="Object 123"/>
            <p:cNvGraphicFramePr>
              <a:graphicFrameLocks noChangeAspect="1"/>
            </p:cNvGraphicFramePr>
            <p:nvPr/>
          </p:nvGraphicFramePr>
          <p:xfrm>
            <a:off x="4224" y="2736"/>
            <a:ext cx="1056" cy="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706" name="Equation" r:id="rId19" imgW="1104900" imgH="419100" progId="Equation.DSMT4">
                    <p:embed/>
                  </p:oleObj>
                </mc:Choice>
                <mc:Fallback>
                  <p:oleObj name="Equation" r:id="rId19" imgW="1104900" imgH="4191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24" y="2736"/>
                          <a:ext cx="1056" cy="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311" name="Text Box 124"/>
            <p:cNvSpPr txBox="1">
              <a:spLocks noChangeArrowheads="1"/>
            </p:cNvSpPr>
            <p:nvPr/>
          </p:nvSpPr>
          <p:spPr bwMode="auto">
            <a:xfrm>
              <a:off x="3456" y="3397"/>
              <a:ext cx="490" cy="2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1800" b="1" u="sng">
                  <a:solidFill>
                    <a:srgbClr val="0000FF"/>
                  </a:solidFill>
                  <a:latin typeface="Times New Roman" pitchFamily="18" charset="0"/>
                </a:rPr>
                <a:t>Cách 2:</a:t>
              </a:r>
            </a:p>
          </p:txBody>
        </p:sp>
        <p:graphicFrame>
          <p:nvGraphicFramePr>
            <p:cNvPr id="12312" name="Object 125"/>
            <p:cNvGraphicFramePr>
              <a:graphicFrameLocks noChangeAspect="1"/>
            </p:cNvGraphicFramePr>
            <p:nvPr/>
          </p:nvGraphicFramePr>
          <p:xfrm>
            <a:off x="4176" y="3349"/>
            <a:ext cx="1248" cy="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707" name="Equation" r:id="rId21" imgW="1308100" imgH="419100" progId="Equation.DSMT4">
                    <p:embed/>
                  </p:oleObj>
                </mc:Choice>
                <mc:Fallback>
                  <p:oleObj name="Equation" r:id="rId21" imgW="1308100" imgH="4191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76" y="3349"/>
                          <a:ext cx="1248" cy="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3138" name="Text Box 130"/>
          <p:cNvSpPr txBox="1">
            <a:spLocks noChangeArrowheads="1"/>
          </p:cNvSpPr>
          <p:nvPr/>
        </p:nvSpPr>
        <p:spPr bwMode="auto">
          <a:xfrm>
            <a:off x="7110889" y="685800"/>
            <a:ext cx="2250281" cy="457200"/>
          </a:xfrm>
          <a:prstGeom prst="rect">
            <a:avLst/>
          </a:prstGeom>
          <a:solidFill>
            <a:srgbClr val="00FFCC"/>
          </a:solidFill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TẬP 2</a:t>
            </a:r>
          </a:p>
        </p:txBody>
      </p:sp>
      <p:graphicFrame>
        <p:nvGraphicFramePr>
          <p:cNvPr id="12304" name="Object 131"/>
          <p:cNvGraphicFramePr>
            <a:graphicFrameLocks noChangeAspect="1"/>
          </p:cNvGraphicFramePr>
          <p:nvPr/>
        </p:nvGraphicFramePr>
        <p:xfrm>
          <a:off x="3105388" y="1892300"/>
          <a:ext cx="1080135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08" name="Equation" r:id="rId23" imgW="435285" imgH="677109" progId="Equation.DSMT4">
                  <p:embed/>
                </p:oleObj>
              </mc:Choice>
              <mc:Fallback>
                <p:oleObj name="Equation" r:id="rId23" imgW="435285" imgH="67710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5388" y="1892300"/>
                        <a:ext cx="1080135" cy="19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140" name="Content Placeholder 2"/>
          <p:cNvSpPr>
            <a:spLocks/>
          </p:cNvSpPr>
          <p:nvPr/>
        </p:nvSpPr>
        <p:spPr bwMode="auto">
          <a:xfrm>
            <a:off x="26670" y="4114800"/>
            <a:ext cx="324040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altLang="en-US" b="1">
                <a:solidFill>
                  <a:srgbClr val="0000FF"/>
                </a:solidFill>
                <a:cs typeface="Times New Roman" pitchFamily="18" charset="0"/>
              </a:rPr>
              <a:t>2. Quy tắc đổi dấu</a:t>
            </a:r>
          </a:p>
        </p:txBody>
      </p:sp>
      <p:sp>
        <p:nvSpPr>
          <p:cNvPr id="43141" name="Rectangle 5"/>
          <p:cNvSpPr>
            <a:spLocks noChangeArrowheads="1"/>
          </p:cNvSpPr>
          <p:nvPr/>
        </p:nvSpPr>
        <p:spPr bwMode="auto">
          <a:xfrm>
            <a:off x="270034" y="4572001"/>
            <a:ext cx="504063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n-US" altLang="en-US" sz="2400" b="1">
                <a:cs typeface="Times New Roman" pitchFamily="18" charset="0"/>
              </a:rPr>
              <a:t>Nếu ta đổi dấu cả tử và mẫu của một phân thức thì được một phân thức bằng phân thức đã cho.</a:t>
            </a:r>
          </a:p>
        </p:txBody>
      </p:sp>
      <p:graphicFrame>
        <p:nvGraphicFramePr>
          <p:cNvPr id="2" name="Object 13"/>
          <p:cNvGraphicFramePr>
            <a:graphicFrameLocks noChangeAspect="1"/>
          </p:cNvGraphicFramePr>
          <p:nvPr/>
        </p:nvGraphicFramePr>
        <p:xfrm>
          <a:off x="2160270" y="5886450"/>
          <a:ext cx="1260158" cy="795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09" name="Equation" r:id="rId25" imgW="749300" imgH="558800" progId="Equation.DSMT4">
                  <p:embed/>
                </p:oleObj>
              </mc:Choice>
              <mc:Fallback>
                <p:oleObj name="Equation" r:id="rId25" imgW="749300" imgH="558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0270" y="5886450"/>
                        <a:ext cx="1260158" cy="795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" name="TextBox 62"/>
          <p:cNvSpPr txBox="1"/>
          <p:nvPr/>
        </p:nvSpPr>
        <p:spPr>
          <a:xfrm>
            <a:off x="0" y="0"/>
            <a:ext cx="10801350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0000FF"/>
                </a:solidFill>
              </a:rPr>
              <a:t>II. TÍNH CHẤT CƠ BẢN CỦA PHÂN THỨC ĐẠI SỐ</a:t>
            </a:r>
            <a:endParaRPr lang="vi-VN" sz="3200" b="1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2122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3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4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43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43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9" dur="500"/>
                                        <p:tgtEl>
                                          <p:spTgt spid="43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110" grpId="0"/>
      <p:bldP spid="43115" grpId="0"/>
      <p:bldP spid="4313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5539115"/>
              </p:ext>
            </p:extLst>
          </p:nvPr>
        </p:nvGraphicFramePr>
        <p:xfrm>
          <a:off x="447675" y="3070225"/>
          <a:ext cx="4493062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0" name="Equation" r:id="rId3" imgW="4165600" imgH="850900" progId="Equation.DSMT4">
                  <p:embed/>
                </p:oleObj>
              </mc:Choice>
              <mc:Fallback>
                <p:oleObj name="Equation" r:id="rId3" imgW="4165600" imgH="8509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675" y="3070225"/>
                        <a:ext cx="4493062" cy="66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1988231"/>
              </p:ext>
            </p:extLst>
          </p:nvPr>
        </p:nvGraphicFramePr>
        <p:xfrm>
          <a:off x="5850731" y="2994024"/>
          <a:ext cx="4425553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1" name="Equation" r:id="rId5" imgW="4559300" imgH="863600" progId="Equation.DSMT4">
                  <p:embed/>
                </p:oleObj>
              </mc:Choice>
              <mc:Fallback>
                <p:oleObj name="Equation" r:id="rId5" imgW="4559300" imgH="863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0731" y="2994024"/>
                        <a:ext cx="4425553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5979344"/>
              </p:ext>
            </p:extLst>
          </p:nvPr>
        </p:nvGraphicFramePr>
        <p:xfrm>
          <a:off x="447675" y="4114800"/>
          <a:ext cx="467496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2" name="Equation" r:id="rId7" imgW="4279900" imgH="850900" progId="Equation.DSMT4">
                  <p:embed/>
                </p:oleObj>
              </mc:Choice>
              <mc:Fallback>
                <p:oleObj name="Equation" r:id="rId7" imgW="4279900" imgH="8509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675" y="4114800"/>
                        <a:ext cx="467496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5" name="Rectangle 20"/>
          <p:cNvSpPr>
            <a:spLocks noChangeArrowheads="1"/>
          </p:cNvSpPr>
          <p:nvPr/>
        </p:nvSpPr>
        <p:spPr bwMode="auto">
          <a:xfrm>
            <a:off x="540067" y="5181601"/>
            <a:ext cx="9901238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 algn="just"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CC"/>
                </a:solidFill>
                <a:cs typeface="Times New Roman" pitchFamily="18" charset="0"/>
              </a:rPr>
              <a:t>Em hãy dùng tính chất cơ bản của phân thức và quy tắc đổi dấu để giải thích ai viết đúng, ai viết sai.</a:t>
            </a:r>
            <a:endParaRPr lang="en-US" altLang="en-US" b="1">
              <a:solidFill>
                <a:srgbClr val="0000CC"/>
              </a:solidFill>
            </a:endParaRPr>
          </a:p>
        </p:txBody>
      </p:sp>
      <p:graphicFrame>
        <p:nvGraphicFramePr>
          <p:cNvPr id="15366" name="Object 1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0833258"/>
              </p:ext>
            </p:extLst>
          </p:nvPr>
        </p:nvGraphicFramePr>
        <p:xfrm>
          <a:off x="5760720" y="3810000"/>
          <a:ext cx="4590574" cy="1055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3" name="Equation" r:id="rId9" imgW="1866900" imgH="508000" progId="Equation.DSMT4">
                  <p:embed/>
                </p:oleObj>
              </mc:Choice>
              <mc:Fallback>
                <p:oleObj name="Equation" r:id="rId9" imgW="1866900" imgH="508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0720" y="3810000"/>
                        <a:ext cx="4590574" cy="1055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0" name="Rectangle 19"/>
          <p:cNvSpPr>
            <a:spLocks noChangeArrowheads="1"/>
          </p:cNvSpPr>
          <p:nvPr/>
        </p:nvSpPr>
        <p:spPr bwMode="auto">
          <a:xfrm>
            <a:off x="66675" y="685800"/>
            <a:ext cx="1561646" cy="523220"/>
          </a:xfrm>
          <a:prstGeom prst="rect">
            <a:avLst/>
          </a:prstGeom>
          <a:solidFill>
            <a:srgbClr val="00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2800" b="1">
                <a:solidFill>
                  <a:srgbClr val="FF0000"/>
                </a:solidFill>
              </a:rPr>
              <a:t>Bài tập 3</a:t>
            </a:r>
          </a:p>
        </p:txBody>
      </p:sp>
      <p:sp>
        <p:nvSpPr>
          <p:cNvPr id="15371" name="Rectangle 20"/>
          <p:cNvSpPr>
            <a:spLocks noChangeArrowheads="1"/>
          </p:cNvSpPr>
          <p:nvPr/>
        </p:nvSpPr>
        <p:spPr bwMode="auto">
          <a:xfrm>
            <a:off x="540067" y="1295400"/>
            <a:ext cx="9901238" cy="138499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n-US" altLang="en-US" b="1"/>
              <a:t>Cô giáo yêu cầu mỗi bạn cho một ví dụ về hai phân thức bằng nhau. Dưới đây là những ví dụ mà các bạn Lan, Hùng, Giang, Huy đã cho:</a:t>
            </a:r>
            <a:r>
              <a:rPr lang="en-US" altLang="en-US"/>
              <a:t>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0" y="0"/>
            <a:ext cx="10801350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0000FF"/>
                </a:solidFill>
              </a:rPr>
              <a:t>II. TÍNH CHẤT CƠ BẢN CỦA PHÂN THỨC ĐẠI SỐ</a:t>
            </a:r>
            <a:endParaRPr lang="vi-VN" sz="3200" b="1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2066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10616619" y="-5841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r" eaLnBrk="1" hangingPunct="1"/>
            <a:endParaRPr lang="en-US" altLang="en-US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10616619" y="-5841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r" eaLnBrk="1" hangingPunct="1"/>
            <a:endParaRPr lang="en-US" altLang="en-US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10616619" y="-5841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r" eaLnBrk="1" hangingPunct="1"/>
            <a:endParaRPr lang="en-US" altLang="en-US"/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6300787" y="2032001"/>
            <a:ext cx="162020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800"/>
          </a:p>
        </p:txBody>
      </p:sp>
      <p:graphicFrame>
        <p:nvGraphicFramePr>
          <p:cNvPr id="238679" name="Group 87">
            <a:extLst>
              <a:ext uri="{FF2B5EF4-FFF2-40B4-BE49-F238E27FC236}">
                <a16:creationId xmlns:a16="http://schemas.microsoft.com/office/drawing/2014/main" id="{7CA48620-32F4-431F-A558-7A8DF3BBD5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6589071"/>
              </p:ext>
            </p:extLst>
          </p:nvPr>
        </p:nvGraphicFramePr>
        <p:xfrm>
          <a:off x="0" y="1041400"/>
          <a:ext cx="10621327" cy="5130800"/>
        </p:xfrm>
        <a:graphic>
          <a:graphicData uri="http://schemas.openxmlformats.org/drawingml/2006/table">
            <a:tbl>
              <a:tblPr/>
              <a:tblGrid>
                <a:gridCol w="1170146">
                  <a:extLst>
                    <a:ext uri="{9D8B030D-6E8A-4147-A177-3AD203B41FA5}">
                      <a16:colId xmlns:a16="http://schemas.microsoft.com/office/drawing/2014/main" val="2609308988"/>
                    </a:ext>
                  </a:extLst>
                </a:gridCol>
                <a:gridCol w="2880360">
                  <a:extLst>
                    <a:ext uri="{9D8B030D-6E8A-4147-A177-3AD203B41FA5}">
                      <a16:colId xmlns:a16="http://schemas.microsoft.com/office/drawing/2014/main" val="35761247"/>
                    </a:ext>
                  </a:extLst>
                </a:gridCol>
                <a:gridCol w="1620202">
                  <a:extLst>
                    <a:ext uri="{9D8B030D-6E8A-4147-A177-3AD203B41FA5}">
                      <a16:colId xmlns:a16="http://schemas.microsoft.com/office/drawing/2014/main" val="3705675223"/>
                    </a:ext>
                  </a:extLst>
                </a:gridCol>
                <a:gridCol w="4950619">
                  <a:extLst>
                    <a:ext uri="{9D8B030D-6E8A-4147-A177-3AD203B41FA5}">
                      <a16:colId xmlns:a16="http://schemas.microsoft.com/office/drawing/2014/main" val="1460883531"/>
                    </a:ext>
                  </a:extLst>
                </a:gridCol>
              </a:tblGrid>
              <a:tr h="9144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HS</a:t>
                      </a:r>
                    </a:p>
                  </a:txBody>
                  <a:tcPr marL="108013" marR="1080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Ví dụ</a:t>
                      </a:r>
                    </a:p>
                  </a:txBody>
                  <a:tcPr marL="108013" marR="1080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Đúng hoặc sai </a:t>
                      </a:r>
                    </a:p>
                  </a:txBody>
                  <a:tcPr marL="108013" marR="1080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Giải thích </a:t>
                      </a:r>
                    </a:p>
                  </a:txBody>
                  <a:tcPr marL="108013" marR="1080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2467740"/>
                  </a:ext>
                </a:extLst>
              </a:tr>
              <a:tr h="10445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Black" panose="020B7200000000000000" pitchFamily="34" charset="0"/>
                        </a:rPr>
                        <a:t>Lan</a:t>
                      </a:r>
                    </a:p>
                  </a:txBody>
                  <a:tcPr marL="108013" marR="10801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013" marR="1080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.VnTimeH" panose="020B7200000000000000" pitchFamily="34" charset="0"/>
                      </a:endParaRPr>
                    </a:p>
                  </a:txBody>
                  <a:tcPr marL="108013" marR="1080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CC00FF"/>
                        </a:solidFill>
                        <a:effectLst/>
                        <a:latin typeface=".VnTime" panose="020B7200000000000000" pitchFamily="34" charset="0"/>
                      </a:endParaRPr>
                    </a:p>
                  </a:txBody>
                  <a:tcPr marL="108013" marR="1080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4560242"/>
                  </a:ext>
                </a:extLst>
              </a:tr>
              <a:tr h="10668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Black" panose="020B7200000000000000" pitchFamily="34" charset="0"/>
                        </a:rPr>
                        <a:t>Hïng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013" marR="10801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013" marR="1080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.VnTimeH" panose="020B7200000000000000" pitchFamily="34" charset="0"/>
                      </a:endParaRPr>
                    </a:p>
                  </a:txBody>
                  <a:tcPr marL="108013" marR="1080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013" marR="1080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2399338"/>
                  </a:ext>
                </a:extLst>
              </a:tr>
              <a:tr h="10668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Black" panose="020B7200000000000000" pitchFamily="34" charset="0"/>
                        </a:rPr>
                        <a:t>Giang</a:t>
                      </a:r>
                    </a:p>
                  </a:txBody>
                  <a:tcPr marL="108013" marR="10801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013" marR="1080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.VnTimeH" panose="020B7200000000000000" pitchFamily="34" charset="0"/>
                      </a:endParaRPr>
                    </a:p>
                  </a:txBody>
                  <a:tcPr marL="108013" marR="1080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.VnTime" panose="020B7200000000000000" pitchFamily="34" charset="0"/>
                      </a:endParaRPr>
                    </a:p>
                  </a:txBody>
                  <a:tcPr marL="108013" marR="1080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2691851"/>
                  </a:ext>
                </a:extLst>
              </a:tr>
              <a:tr h="103822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Black" panose="020B7200000000000000" pitchFamily="34" charset="0"/>
                        </a:rPr>
                        <a:t>Huy</a:t>
                      </a:r>
                    </a:p>
                  </a:txBody>
                  <a:tcPr marL="108013" marR="10801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013" marR="1080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.VnTimeH" panose="020B7200000000000000" pitchFamily="34" charset="0"/>
                      </a:endParaRPr>
                    </a:p>
                  </a:txBody>
                  <a:tcPr marL="108013" marR="1080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8013" marR="1080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5057844"/>
                  </a:ext>
                </a:extLst>
              </a:tr>
            </a:tbl>
          </a:graphicData>
        </a:graphic>
      </p:graphicFrame>
      <p:graphicFrame>
        <p:nvGraphicFramePr>
          <p:cNvPr id="238630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0232842"/>
              </p:ext>
            </p:extLst>
          </p:nvPr>
        </p:nvGraphicFramePr>
        <p:xfrm>
          <a:off x="6030754" y="3098800"/>
          <a:ext cx="4337418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23" name="Equation" r:id="rId3" imgW="2032000" imgH="482600" progId="Equation.DSMT4">
                  <p:embed/>
                </p:oleObj>
              </mc:Choice>
              <mc:Fallback>
                <p:oleObj name="Equation" r:id="rId3" imgW="2032000" imgH="482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0754" y="3098800"/>
                        <a:ext cx="4337418" cy="871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8631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6563585"/>
              </p:ext>
            </p:extLst>
          </p:nvPr>
        </p:nvGraphicFramePr>
        <p:xfrm>
          <a:off x="5852607" y="5249863"/>
          <a:ext cx="4678709" cy="754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24" name="Equation" r:id="rId5" imgW="2667000" imgH="508000" progId="Equation.DSMT4">
                  <p:embed/>
                </p:oleObj>
              </mc:Choice>
              <mc:Fallback>
                <p:oleObj name="Equation" r:id="rId5" imgW="2667000" imgH="508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2607" y="5249863"/>
                        <a:ext cx="4678709" cy="754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8632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333025"/>
              </p:ext>
            </p:extLst>
          </p:nvPr>
        </p:nvGraphicFramePr>
        <p:xfrm>
          <a:off x="1260157" y="2060575"/>
          <a:ext cx="2700338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25" name="Equation" r:id="rId7" imgW="1117600" imgH="419100" progId="Equation.3">
                  <p:embed/>
                </p:oleObj>
              </mc:Choice>
              <mc:Fallback>
                <p:oleObj name="Equation" r:id="rId7" imgW="11176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0157" y="2060575"/>
                        <a:ext cx="2700338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8633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2297406"/>
              </p:ext>
            </p:extLst>
          </p:nvPr>
        </p:nvGraphicFramePr>
        <p:xfrm>
          <a:off x="1440180" y="3092451"/>
          <a:ext cx="2340293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26" name="Equation" r:id="rId9" imgW="927100" imgH="431800" progId="Equation.3">
                  <p:embed/>
                </p:oleObj>
              </mc:Choice>
              <mc:Fallback>
                <p:oleObj name="Equation" r:id="rId9" imgW="9271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0180" y="3092451"/>
                        <a:ext cx="2340293" cy="923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8634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6509640"/>
              </p:ext>
            </p:extLst>
          </p:nvPr>
        </p:nvGraphicFramePr>
        <p:xfrm>
          <a:off x="1350169" y="4165601"/>
          <a:ext cx="2070259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27" name="Equation" r:id="rId11" imgW="825500" imgH="393700" progId="Equation.3">
                  <p:embed/>
                </p:oleObj>
              </mc:Choice>
              <mc:Fallback>
                <p:oleObj name="Equation" r:id="rId11" imgW="8255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0169" y="4165601"/>
                        <a:ext cx="2070259" cy="835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8635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9111446"/>
              </p:ext>
            </p:extLst>
          </p:nvPr>
        </p:nvGraphicFramePr>
        <p:xfrm>
          <a:off x="1260158" y="5232400"/>
          <a:ext cx="2610326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28" name="Equation" r:id="rId13" imgW="1143000" imgH="457200" progId="Equation.3">
                  <p:embed/>
                </p:oleObj>
              </mc:Choice>
              <mc:Fallback>
                <p:oleObj name="Equation" r:id="rId13" imgW="11430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0158" y="5232400"/>
                        <a:ext cx="2610326" cy="882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8644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495732"/>
              </p:ext>
            </p:extLst>
          </p:nvPr>
        </p:nvGraphicFramePr>
        <p:xfrm>
          <a:off x="6210776" y="2032000"/>
          <a:ext cx="4022378" cy="81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29" name="Equation" r:id="rId15" imgW="1866090" imgH="444307" progId="Equation.DSMT4">
                  <p:embed/>
                </p:oleObj>
              </mc:Choice>
              <mc:Fallback>
                <p:oleObj name="Equation" r:id="rId15" imgW="1866090" imgH="44430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0776" y="2032000"/>
                        <a:ext cx="4022378" cy="811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8647" name="Object 5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644854"/>
              </p:ext>
            </p:extLst>
          </p:nvPr>
        </p:nvGraphicFramePr>
        <p:xfrm>
          <a:off x="6210776" y="4165600"/>
          <a:ext cx="3330416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30" name="Equation" r:id="rId17" imgW="1536700" imgH="419100" progId="Equation.DSMT4">
                  <p:embed/>
                </p:oleObj>
              </mc:Choice>
              <mc:Fallback>
                <p:oleObj name="Equation" r:id="rId17" imgW="1536700" imgH="4191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0776" y="4165600"/>
                        <a:ext cx="3330416" cy="76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8663" name="Oval 71"/>
          <p:cNvSpPr>
            <a:spLocks noChangeArrowheads="1"/>
          </p:cNvSpPr>
          <p:nvPr/>
        </p:nvSpPr>
        <p:spPr bwMode="auto">
          <a:xfrm>
            <a:off x="4320540" y="2184400"/>
            <a:ext cx="1170146" cy="4572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eaLnBrk="1" hangingPunct="1"/>
            <a:r>
              <a:rPr lang="en-US" altLang="en-US" sz="2600" b="1">
                <a:solidFill>
                  <a:srgbClr val="FF0000"/>
                </a:solidFill>
                <a:latin typeface="Arial" charset="0"/>
              </a:rPr>
              <a:t>Đ</a:t>
            </a:r>
          </a:p>
        </p:txBody>
      </p:sp>
      <p:sp>
        <p:nvSpPr>
          <p:cNvPr id="238664" name="Oval 72"/>
          <p:cNvSpPr>
            <a:spLocks noChangeArrowheads="1"/>
          </p:cNvSpPr>
          <p:nvPr/>
        </p:nvSpPr>
        <p:spPr bwMode="auto">
          <a:xfrm>
            <a:off x="4320540" y="4394200"/>
            <a:ext cx="1170146" cy="4572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eaLnBrk="1" hangingPunct="1"/>
            <a:r>
              <a:rPr lang="en-US" altLang="en-US" sz="2600" b="1">
                <a:solidFill>
                  <a:srgbClr val="FF0000"/>
                </a:solidFill>
                <a:latin typeface="Arial" charset="0"/>
              </a:rPr>
              <a:t>Đ</a:t>
            </a:r>
          </a:p>
        </p:txBody>
      </p:sp>
      <p:sp>
        <p:nvSpPr>
          <p:cNvPr id="238665" name="Oval 73"/>
          <p:cNvSpPr>
            <a:spLocks noChangeArrowheads="1"/>
          </p:cNvSpPr>
          <p:nvPr/>
        </p:nvSpPr>
        <p:spPr bwMode="auto">
          <a:xfrm>
            <a:off x="4320540" y="3251200"/>
            <a:ext cx="1170146" cy="533400"/>
          </a:xfrm>
          <a:prstGeom prst="ellipse">
            <a:avLst/>
          </a:prstGeom>
          <a:solidFill>
            <a:srgbClr val="00FFCC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eaLnBrk="1" hangingPunct="1"/>
            <a:r>
              <a:rPr lang="en-US" altLang="en-US" sz="2600" b="1">
                <a:solidFill>
                  <a:srgbClr val="FF1111"/>
                </a:solidFill>
                <a:latin typeface="Arial" charset="0"/>
              </a:rPr>
              <a:t>S</a:t>
            </a:r>
          </a:p>
        </p:txBody>
      </p:sp>
      <p:sp>
        <p:nvSpPr>
          <p:cNvPr id="238666" name="Oval 74"/>
          <p:cNvSpPr>
            <a:spLocks noChangeArrowheads="1"/>
          </p:cNvSpPr>
          <p:nvPr/>
        </p:nvSpPr>
        <p:spPr bwMode="auto">
          <a:xfrm>
            <a:off x="4320540" y="5384800"/>
            <a:ext cx="1170146" cy="533400"/>
          </a:xfrm>
          <a:prstGeom prst="ellipse">
            <a:avLst/>
          </a:prstGeom>
          <a:solidFill>
            <a:srgbClr val="00FFCC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eaLnBrk="1" hangingPunct="1"/>
            <a:r>
              <a:rPr lang="en-US" altLang="en-US" sz="2600" b="1">
                <a:solidFill>
                  <a:srgbClr val="FF1111"/>
                </a:solidFill>
                <a:latin typeface="Arial" charset="0"/>
              </a:rPr>
              <a:t>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0" y="101025"/>
            <a:ext cx="10801350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0000FF"/>
                </a:solidFill>
              </a:rPr>
              <a:t>II. TÍNH CHẤT CƠ BẢN CỦA PHÂN THỨC ĐẠI SỐ</a:t>
            </a:r>
            <a:endParaRPr lang="vi-VN" sz="3200" b="1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9300183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3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238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38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238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38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8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238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8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8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8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8" dur="500"/>
                                        <p:tgtEl>
                                          <p:spTgt spid="238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8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8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8663" grpId="0" animBg="1" autoUpdateAnimBg="0"/>
      <p:bldP spid="238664" grpId="0" animBg="1" autoUpdateAnimBg="0"/>
      <p:bldP spid="238665" grpId="0" animBg="1" autoUpdateAnimBg="0"/>
      <p:bldP spid="238666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0801350" cy="584775"/>
          </a:xfrm>
          <a:prstGeom prst="rect">
            <a:avLst/>
          </a:prstGeom>
          <a:solidFill>
            <a:srgbClr val="00FF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</a:rPr>
              <a:t>III. LUYỆN TẬP</a:t>
            </a:r>
            <a:endParaRPr lang="vi-VN" sz="3200" b="1">
              <a:solidFill>
                <a:srgbClr val="FF0000"/>
              </a:solidFill>
            </a:endParaRP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0" y="619780"/>
            <a:ext cx="2160270" cy="52322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</a:rPr>
              <a:t>BT luyện 1:</a:t>
            </a:r>
          </a:p>
        </p:txBody>
      </p:sp>
      <p:sp>
        <p:nvSpPr>
          <p:cNvPr id="4" name="Rectangle 3"/>
          <p:cNvSpPr/>
          <p:nvPr/>
        </p:nvSpPr>
        <p:spPr>
          <a:xfrm>
            <a:off x="2160269" y="609600"/>
            <a:ext cx="819340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2600" b="1">
                <a:solidFill>
                  <a:srgbClr val="0000FF"/>
                </a:solidFill>
              </a:rPr>
              <a:t>Dùng định nghĩa hai phân thức bằng nhau để tìm đa thức (A) chưa biết trong các đẳng thức sau:</a:t>
            </a:r>
            <a:endParaRPr lang="vi-VN" sz="2600" b="1">
              <a:solidFill>
                <a:srgbClr val="0000FF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61396"/>
              </p:ext>
            </p:extLst>
          </p:nvPr>
        </p:nvGraphicFramePr>
        <p:xfrm>
          <a:off x="66675" y="2133600"/>
          <a:ext cx="25527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19" name="Equation" r:id="rId3" imgW="2552400" imgH="761760" progId="Equation.DSMT4">
                  <p:embed/>
                </p:oleObj>
              </mc:Choice>
              <mc:Fallback>
                <p:oleObj name="Equation" r:id="rId3" imgW="2552400" imgH="7617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6675" y="2133600"/>
                        <a:ext cx="2552700" cy="76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6036834"/>
              </p:ext>
            </p:extLst>
          </p:nvPr>
        </p:nvGraphicFramePr>
        <p:xfrm>
          <a:off x="66675" y="3352800"/>
          <a:ext cx="30099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20" name="Equation" r:id="rId5" imgW="3009600" imgH="761760" progId="Equation.DSMT4">
                  <p:embed/>
                </p:oleObj>
              </mc:Choice>
              <mc:Fallback>
                <p:oleObj name="Equation" r:id="rId5" imgW="3009600" imgH="7617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6675" y="3352800"/>
                        <a:ext cx="3009900" cy="76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>
            <a:off x="3267075" y="1905000"/>
            <a:ext cx="0" cy="49530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6162675" y="1610380"/>
            <a:ext cx="1143000" cy="52322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</a:rPr>
              <a:t>GIẢI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0813138"/>
              </p:ext>
            </p:extLst>
          </p:nvPr>
        </p:nvGraphicFramePr>
        <p:xfrm>
          <a:off x="5108575" y="2722265"/>
          <a:ext cx="3797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21" name="Equation" r:id="rId7" imgW="3797280" imgH="406080" progId="Equation.DSMT4">
                  <p:embed/>
                </p:oleObj>
              </mc:Choice>
              <mc:Fallback>
                <p:oleObj name="Equation" r:id="rId7" imgW="3797280" imgH="406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108575" y="2722265"/>
                        <a:ext cx="3797300" cy="406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657475" y="2224355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(*)</a:t>
            </a:r>
            <a:endParaRPr lang="vi-VN" b="1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342311" y="2667000"/>
            <a:ext cx="20583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</a:rPr>
              <a:t>Từ (*) ta có:</a:t>
            </a:r>
            <a:endParaRPr lang="vi-VN" sz="2400" b="1">
              <a:solidFill>
                <a:srgbClr val="0000FF"/>
              </a:solidFill>
            </a:endParaRP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6776708"/>
              </p:ext>
            </p:extLst>
          </p:nvPr>
        </p:nvGraphicFramePr>
        <p:xfrm>
          <a:off x="5064125" y="3255665"/>
          <a:ext cx="3860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22" name="Equation" r:id="rId9" imgW="3860640" imgH="406080" progId="Equation.DSMT4">
                  <p:embed/>
                </p:oleObj>
              </mc:Choice>
              <mc:Fallback>
                <p:oleObj name="Equation" r:id="rId9" imgW="3860640" imgH="406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064125" y="3255665"/>
                        <a:ext cx="3860800" cy="406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5019675" y="3738264"/>
            <a:ext cx="20583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Vậy: A = 3</a:t>
            </a:r>
            <a:r>
              <a:rPr lang="en-US" sz="2400" b="1" i="1">
                <a:solidFill>
                  <a:srgbClr val="FF0000"/>
                </a:solidFill>
              </a:rPr>
              <a:t>x</a:t>
            </a:r>
            <a:endParaRPr lang="vi-VN" sz="2400" b="1" i="1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315770" y="2205335"/>
            <a:ext cx="72665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Cách 1: </a:t>
            </a:r>
            <a:r>
              <a:rPr lang="en-US" sz="2400" b="1">
                <a:solidFill>
                  <a:srgbClr val="0000FF"/>
                </a:solidFill>
              </a:rPr>
              <a:t>Phân tích đa thức thành nhân tử</a:t>
            </a:r>
            <a:endParaRPr lang="vi-VN" sz="2400" b="1" i="1">
              <a:solidFill>
                <a:srgbClr val="0000FF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272961" y="4271664"/>
            <a:ext cx="74617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Cách 2: </a:t>
            </a:r>
            <a:r>
              <a:rPr lang="en-US" sz="2400" b="1">
                <a:solidFill>
                  <a:srgbClr val="0000FF"/>
                </a:solidFill>
              </a:rPr>
              <a:t>Thực hiện phép chia đa thức một biến</a:t>
            </a:r>
            <a:endParaRPr lang="vi-VN" sz="2400" b="1" i="1">
              <a:solidFill>
                <a:srgbClr val="0000FF"/>
              </a:solidFill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1459592"/>
              </p:ext>
            </p:extLst>
          </p:nvPr>
        </p:nvGraphicFramePr>
        <p:xfrm>
          <a:off x="4117975" y="5283200"/>
          <a:ext cx="52451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23" name="Equation" r:id="rId11" imgW="5244840" imgH="406080" progId="Equation.DSMT4">
                  <p:embed/>
                </p:oleObj>
              </mc:Choice>
              <mc:Fallback>
                <p:oleObj name="Equation" r:id="rId11" imgW="5244840" imgH="406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117975" y="5283200"/>
                        <a:ext cx="5245100" cy="406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3311435" y="4804921"/>
            <a:ext cx="20583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</a:rPr>
              <a:t>Từ (*) ta có:</a:t>
            </a:r>
            <a:endParaRPr lang="vi-VN" sz="2400" b="1">
              <a:solidFill>
                <a:srgbClr val="0000FF"/>
              </a:solidFill>
            </a:endParaRP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134893"/>
              </p:ext>
            </p:extLst>
          </p:nvPr>
        </p:nvGraphicFramePr>
        <p:xfrm>
          <a:off x="4105275" y="5765800"/>
          <a:ext cx="37211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24" name="Equation" r:id="rId13" imgW="3720960" imgH="406080" progId="Equation.DSMT4">
                  <p:embed/>
                </p:oleObj>
              </mc:Choice>
              <mc:Fallback>
                <p:oleObj name="Equation" r:id="rId13" imgW="3720960" imgH="406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105275" y="5765800"/>
                        <a:ext cx="3721100" cy="406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3343275" y="6167735"/>
            <a:ext cx="20583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Vậy: A = 3</a:t>
            </a:r>
            <a:r>
              <a:rPr lang="en-US" sz="2400" b="1" i="1">
                <a:solidFill>
                  <a:srgbClr val="FF0000"/>
                </a:solidFill>
              </a:rPr>
              <a:t>x</a:t>
            </a:r>
            <a:endParaRPr lang="vi-VN" sz="2400" b="1" i="1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95275" y="4502496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(Phần b tương tự)</a:t>
            </a:r>
            <a:endParaRPr lang="vi-VN" sz="24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7669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/>
      <p:bldP spid="15" grpId="0"/>
      <p:bldP spid="17" grpId="0"/>
      <p:bldP spid="18" grpId="0"/>
      <p:bldP spid="19" grpId="0"/>
      <p:bldP spid="21" grpId="0"/>
      <p:bldP spid="23" grpId="0"/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0801350" cy="584775"/>
          </a:xfrm>
          <a:prstGeom prst="rect">
            <a:avLst/>
          </a:prstGeom>
          <a:solidFill>
            <a:srgbClr val="00FF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</a:rPr>
              <a:t>III. LUYỆN TẬP</a:t>
            </a:r>
            <a:endParaRPr lang="vi-VN" sz="3200" b="1">
              <a:solidFill>
                <a:srgbClr val="FF0000"/>
              </a:solidFill>
            </a:endParaRP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0" y="619780"/>
            <a:ext cx="2160270" cy="52322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</a:rPr>
              <a:t>BT luyện 2:</a:t>
            </a:r>
          </a:p>
        </p:txBody>
      </p:sp>
      <p:sp>
        <p:nvSpPr>
          <p:cNvPr id="4" name="Rectangle 3"/>
          <p:cNvSpPr/>
          <p:nvPr/>
        </p:nvSpPr>
        <p:spPr>
          <a:xfrm>
            <a:off x="2312670" y="609600"/>
            <a:ext cx="8193405" cy="89255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600" b="1">
                <a:solidFill>
                  <a:srgbClr val="0000FF"/>
                </a:solidFill>
              </a:rPr>
              <a:t>Dùng tính chất cơ bản của phân thức viết các phân thức sau thành phân thức bằng nó và có </a:t>
            </a:r>
            <a:r>
              <a:rPr lang="en-US" sz="2600" b="1">
                <a:solidFill>
                  <a:srgbClr val="FF0000"/>
                </a:solidFill>
              </a:rPr>
              <a:t>cùng tử thức</a:t>
            </a:r>
            <a:endParaRPr lang="vi-VN" sz="2600" b="1">
              <a:solidFill>
                <a:srgbClr val="FF0000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1908958"/>
              </p:ext>
            </p:extLst>
          </p:nvPr>
        </p:nvGraphicFramePr>
        <p:xfrm>
          <a:off x="231775" y="2057400"/>
          <a:ext cx="2654300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62" name="Equation" r:id="rId3" imgW="2374560" imgH="723600" progId="Equation.DSMT4">
                  <p:embed/>
                </p:oleObj>
              </mc:Choice>
              <mc:Fallback>
                <p:oleObj name="Equation" r:id="rId3" imgW="2374560" imgH="723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1775" y="2057400"/>
                        <a:ext cx="2654300" cy="895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3854393"/>
              </p:ext>
            </p:extLst>
          </p:nvPr>
        </p:nvGraphicFramePr>
        <p:xfrm>
          <a:off x="5553075" y="1981200"/>
          <a:ext cx="2667000" cy="9245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63" name="Equation" r:id="rId5" imgW="2374560" imgH="761760" progId="Equation.DSMT4">
                  <p:embed/>
                </p:oleObj>
              </mc:Choice>
              <mc:Fallback>
                <p:oleObj name="Equation" r:id="rId5" imgW="2374560" imgH="7617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553075" y="1981200"/>
                        <a:ext cx="2667000" cy="9245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4333875" y="1524000"/>
            <a:ext cx="1143000" cy="52322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</a:rPr>
              <a:t>GIẢI</a:t>
            </a:r>
          </a:p>
        </p:txBody>
      </p:sp>
      <p:cxnSp>
        <p:nvCxnSpPr>
          <p:cNvPr id="25" name="Straight Connector 24"/>
          <p:cNvCxnSpPr/>
          <p:nvPr/>
        </p:nvCxnSpPr>
        <p:spPr>
          <a:xfrm>
            <a:off x="4867275" y="2123420"/>
            <a:ext cx="0" cy="45720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13786" y="3124200"/>
            <a:ext cx="4083552" cy="567035"/>
            <a:chOff x="113786" y="3124200"/>
            <a:chExt cx="3316839" cy="567035"/>
          </a:xfrm>
        </p:grpSpPr>
        <p:graphicFrame>
          <p:nvGraphicFramePr>
            <p:cNvPr id="13" name="Object 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91261597"/>
                </p:ext>
              </p:extLst>
            </p:nvPr>
          </p:nvGraphicFramePr>
          <p:xfrm>
            <a:off x="2241774" y="3200400"/>
            <a:ext cx="1188851" cy="4908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764" name="Equation" r:id="rId7" imgW="927000" imgH="342720" progId="Equation.DSMT4">
                    <p:embed/>
                  </p:oleObj>
                </mc:Choice>
                <mc:Fallback>
                  <p:oleObj name="Equation" r:id="rId7" imgW="927000" imgH="34272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2241774" y="3200400"/>
                          <a:ext cx="1188851" cy="49083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6" name="TextBox 25"/>
            <p:cNvSpPr txBox="1"/>
            <p:nvPr/>
          </p:nvSpPr>
          <p:spPr>
            <a:xfrm>
              <a:off x="113786" y="3124200"/>
              <a:ext cx="284848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</a:rPr>
                <a:t>Tử thức chung:</a:t>
              </a:r>
              <a:endParaRPr lang="vi-VN" b="1">
                <a:solidFill>
                  <a:srgbClr val="0000FF"/>
                </a:solidFill>
              </a:endParaRPr>
            </a:p>
          </p:txBody>
        </p:sp>
      </p:grp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055440"/>
              </p:ext>
            </p:extLst>
          </p:nvPr>
        </p:nvGraphicFramePr>
        <p:xfrm>
          <a:off x="295275" y="3860800"/>
          <a:ext cx="31242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65" name="Equation" r:id="rId9" imgW="2590560" imgH="787320" progId="Equation.DSMT4">
                  <p:embed/>
                </p:oleObj>
              </mc:Choice>
              <mc:Fallback>
                <p:oleObj name="Equation" r:id="rId9" imgW="2590560" imgH="787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95275" y="3860800"/>
                        <a:ext cx="3124200" cy="939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7163171"/>
              </p:ext>
            </p:extLst>
          </p:nvPr>
        </p:nvGraphicFramePr>
        <p:xfrm>
          <a:off x="307975" y="5049443"/>
          <a:ext cx="3644900" cy="8941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66" name="Equation" r:id="rId11" imgW="3187440" imgH="723600" progId="Equation.DSMT4">
                  <p:embed/>
                </p:oleObj>
              </mc:Choice>
              <mc:Fallback>
                <p:oleObj name="Equation" r:id="rId11" imgW="3187440" imgH="723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07975" y="5049443"/>
                        <a:ext cx="3644900" cy="8941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386472"/>
              </p:ext>
            </p:extLst>
          </p:nvPr>
        </p:nvGraphicFramePr>
        <p:xfrm>
          <a:off x="5019675" y="3055005"/>
          <a:ext cx="4892675" cy="5263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67" name="Equation" r:id="rId13" imgW="3098520" imgH="406080" progId="Equation.DSMT4">
                  <p:embed/>
                </p:oleObj>
              </mc:Choice>
              <mc:Fallback>
                <p:oleObj name="Equation" r:id="rId13" imgW="3098520" imgH="406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019675" y="3055005"/>
                        <a:ext cx="4892675" cy="5263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4905375" y="3505200"/>
            <a:ext cx="4914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0000FF"/>
                </a:solidFill>
              </a:rPr>
              <a:t>Nên tử thức chung ta chọn là:</a:t>
            </a:r>
            <a:endParaRPr lang="vi-VN" b="1">
              <a:solidFill>
                <a:srgbClr val="0000FF"/>
              </a:solidFill>
            </a:endParaRPr>
          </a:p>
        </p:txBody>
      </p:sp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7353770"/>
              </p:ext>
            </p:extLst>
          </p:nvPr>
        </p:nvGraphicFramePr>
        <p:xfrm>
          <a:off x="8067675" y="4051300"/>
          <a:ext cx="2606675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68" name="Equation" r:id="rId15" imgW="1650960" imgH="342720" progId="Equation.DSMT4">
                  <p:embed/>
                </p:oleObj>
              </mc:Choice>
              <mc:Fallback>
                <p:oleObj name="Equation" r:id="rId15" imgW="165096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8067675" y="4051300"/>
                        <a:ext cx="2606675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0251454"/>
              </p:ext>
            </p:extLst>
          </p:nvPr>
        </p:nvGraphicFramePr>
        <p:xfrm>
          <a:off x="5024437" y="4572000"/>
          <a:ext cx="2967038" cy="954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69" name="Equation" r:id="rId17" imgW="2641320" imgH="787320" progId="Equation.DSMT4">
                  <p:embed/>
                </p:oleObj>
              </mc:Choice>
              <mc:Fallback>
                <p:oleObj name="Equation" r:id="rId17" imgW="2641320" imgH="787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024437" y="4572000"/>
                        <a:ext cx="2967038" cy="954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960916"/>
              </p:ext>
            </p:extLst>
          </p:nvPr>
        </p:nvGraphicFramePr>
        <p:xfrm>
          <a:off x="5019675" y="5705475"/>
          <a:ext cx="3109912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70" name="Equation" r:id="rId19" imgW="2768400" imgH="761760" progId="Equation.DSMT4">
                  <p:embed/>
                </p:oleObj>
              </mc:Choice>
              <mc:Fallback>
                <p:oleObj name="Equation" r:id="rId19" imgW="2768400" imgH="7617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019675" y="5705475"/>
                        <a:ext cx="3109912" cy="923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09749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3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0801350" cy="584775"/>
          </a:xfrm>
          <a:prstGeom prst="rect">
            <a:avLst/>
          </a:prstGeom>
          <a:solidFill>
            <a:srgbClr val="00FF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</a:rPr>
              <a:t>III. LUYỆN TẬP</a:t>
            </a:r>
            <a:endParaRPr lang="vi-VN" sz="3200" b="1">
              <a:solidFill>
                <a:srgbClr val="FF0000"/>
              </a:solidFill>
            </a:endParaRP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0" y="619780"/>
            <a:ext cx="2160270" cy="52322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</a:rPr>
              <a:t>BT luyện 3: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4791075" y="1991380"/>
            <a:ext cx="1143000" cy="52322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</a:rPr>
              <a:t>GIẢI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5461000" y="2743200"/>
            <a:ext cx="0" cy="40386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2236469" y="609600"/>
            <a:ext cx="8422006" cy="129266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600" b="1">
                <a:solidFill>
                  <a:srgbClr val="0000FF"/>
                </a:solidFill>
              </a:rPr>
              <a:t>Dùng tính chất cơ bản của phân thức hoặc quy tắc đổi dấu để viết các phân thức sau thành phân thức bằng nó và có </a:t>
            </a:r>
            <a:r>
              <a:rPr lang="en-US" sz="2600" b="1">
                <a:solidFill>
                  <a:srgbClr val="FF0000"/>
                </a:solidFill>
              </a:rPr>
              <a:t>cùng mẫu thức</a:t>
            </a:r>
            <a:endParaRPr lang="vi-VN" sz="2600" b="1">
              <a:solidFill>
                <a:srgbClr val="FF0000"/>
              </a:solidFill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3585763"/>
              </p:ext>
            </p:extLst>
          </p:nvPr>
        </p:nvGraphicFramePr>
        <p:xfrm>
          <a:off x="201613" y="2657773"/>
          <a:ext cx="2455862" cy="766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54" name="Equation" r:id="rId3" imgW="2501640" imgH="723600" progId="Equation.DSMT4">
                  <p:embed/>
                </p:oleObj>
              </mc:Choice>
              <mc:Fallback>
                <p:oleObj name="Equation" r:id="rId3" imgW="2501640" imgH="723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1613" y="2657773"/>
                        <a:ext cx="2455862" cy="766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1816292"/>
              </p:ext>
            </p:extLst>
          </p:nvPr>
        </p:nvGraphicFramePr>
        <p:xfrm>
          <a:off x="5557838" y="2584450"/>
          <a:ext cx="2357437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55" name="Equation" r:id="rId5" imgW="2400120" imgH="723600" progId="Equation.DSMT4">
                  <p:embed/>
                </p:oleObj>
              </mc:Choice>
              <mc:Fallback>
                <p:oleObj name="Equation" r:id="rId5" imgW="2400120" imgH="723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557838" y="2584450"/>
                        <a:ext cx="2357437" cy="768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4004835"/>
              </p:ext>
            </p:extLst>
          </p:nvPr>
        </p:nvGraphicFramePr>
        <p:xfrm>
          <a:off x="295275" y="3653135"/>
          <a:ext cx="2895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56" name="Equation" r:id="rId7" imgW="2311200" imgH="342720" progId="Equation.DSMT4">
                  <p:embed/>
                </p:oleObj>
              </mc:Choice>
              <mc:Fallback>
                <p:oleObj name="Equation" r:id="rId7" imgW="231120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95275" y="3653135"/>
                        <a:ext cx="28956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54067" y="4110335"/>
            <a:ext cx="5118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</a:rPr>
              <a:t>Nên mẫu thức chung ta chọn là: </a:t>
            </a:r>
            <a:r>
              <a:rPr lang="en-US" sz="2400" b="1" i="1">
                <a:solidFill>
                  <a:srgbClr val="0000FF"/>
                </a:solidFill>
              </a:rPr>
              <a:t>x - 5</a:t>
            </a:r>
            <a:endParaRPr lang="vi-VN" sz="2400" b="1">
              <a:solidFill>
                <a:srgbClr val="0000FF"/>
              </a:solidFill>
            </a:endParaRP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5290875"/>
              </p:ext>
            </p:extLst>
          </p:nvPr>
        </p:nvGraphicFramePr>
        <p:xfrm>
          <a:off x="300038" y="4568825"/>
          <a:ext cx="2170112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57" name="Equation" r:id="rId9" imgW="2209680" imgH="723600" progId="Equation.DSMT4">
                  <p:embed/>
                </p:oleObj>
              </mc:Choice>
              <mc:Fallback>
                <p:oleObj name="Equation" r:id="rId9" imgW="2209680" imgH="723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00038" y="4568825"/>
                        <a:ext cx="2170112" cy="766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9437038"/>
              </p:ext>
            </p:extLst>
          </p:nvPr>
        </p:nvGraphicFramePr>
        <p:xfrm>
          <a:off x="292099" y="5565775"/>
          <a:ext cx="4575176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58" name="Equation" r:id="rId11" imgW="4660560" imgH="787320" progId="Equation.DSMT4">
                  <p:embed/>
                </p:oleObj>
              </mc:Choice>
              <mc:Fallback>
                <p:oleObj name="Equation" r:id="rId11" imgW="4660560" imgH="787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92099" y="5565775"/>
                        <a:ext cx="4575176" cy="835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5464267" y="3436203"/>
            <a:ext cx="51180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</a:rPr>
              <a:t>Mẫu thức chung ta chọn là:</a:t>
            </a:r>
          </a:p>
          <a:p>
            <a:r>
              <a:rPr lang="en-US" sz="2400" b="1">
                <a:solidFill>
                  <a:srgbClr val="0000FF"/>
                </a:solidFill>
              </a:rPr>
              <a:t>                                             (</a:t>
            </a:r>
            <a:r>
              <a:rPr lang="en-US" sz="2400" b="1" i="1">
                <a:solidFill>
                  <a:srgbClr val="0000FF"/>
                </a:solidFill>
              </a:rPr>
              <a:t>x –2)(x+2)</a:t>
            </a:r>
            <a:endParaRPr lang="vi-VN" sz="2400" b="1">
              <a:solidFill>
                <a:srgbClr val="0000FF"/>
              </a:solidFill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5168031"/>
              </p:ext>
            </p:extLst>
          </p:nvPr>
        </p:nvGraphicFramePr>
        <p:xfrm>
          <a:off x="5716588" y="4419600"/>
          <a:ext cx="4027487" cy="836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59" name="Equation" r:id="rId13" imgW="4101840" imgH="787320" progId="Equation.DSMT4">
                  <p:embed/>
                </p:oleObj>
              </mc:Choice>
              <mc:Fallback>
                <p:oleObj name="Equation" r:id="rId13" imgW="4101840" imgH="787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716588" y="4419600"/>
                        <a:ext cx="4027487" cy="8366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4167271"/>
              </p:ext>
            </p:extLst>
          </p:nvPr>
        </p:nvGraphicFramePr>
        <p:xfrm>
          <a:off x="5703887" y="5562600"/>
          <a:ext cx="4040188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60" name="Equation" r:id="rId15" imgW="4114800" imgH="787320" progId="Equation.DSMT4">
                  <p:embed/>
                </p:oleObj>
              </mc:Choice>
              <mc:Fallback>
                <p:oleObj name="Equation" r:id="rId15" imgW="4114800" imgH="787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703887" y="5562600"/>
                        <a:ext cx="4040188" cy="835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59660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4" grpId="0"/>
      <p:bldP spid="18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912</TotalTime>
  <Words>722</Words>
  <Application>Microsoft Office PowerPoint</Application>
  <PresentationFormat>Custom</PresentationFormat>
  <Paragraphs>129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.VnBlack</vt:lpstr>
      <vt:lpstr>.VnTime</vt:lpstr>
      <vt:lpstr>.VnTimeH</vt:lpstr>
      <vt:lpstr>Arial</vt:lpstr>
      <vt:lpstr>Times New Roman</vt:lpstr>
      <vt:lpstr>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TRINHLILAC</dc:creator>
  <cp:lastModifiedBy>USER</cp:lastModifiedBy>
  <cp:revision>44</cp:revision>
  <dcterms:created xsi:type="dcterms:W3CDTF">2008-10-25T23:16:19Z</dcterms:created>
  <dcterms:modified xsi:type="dcterms:W3CDTF">2024-02-25T16:36:50Z</dcterms:modified>
</cp:coreProperties>
</file>