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309" r:id="rId2"/>
    <p:sldId id="308" r:id="rId3"/>
    <p:sldId id="337" r:id="rId4"/>
    <p:sldId id="259" r:id="rId5"/>
    <p:sldId id="321" r:id="rId6"/>
    <p:sldId id="322" r:id="rId7"/>
    <p:sldId id="323" r:id="rId8"/>
    <p:sldId id="324" r:id="rId9"/>
    <p:sldId id="325" r:id="rId10"/>
    <p:sldId id="326" r:id="rId11"/>
    <p:sldId id="327" r:id="rId12"/>
    <p:sldId id="328" r:id="rId13"/>
    <p:sldId id="329" r:id="rId14"/>
    <p:sldId id="330" r:id="rId15"/>
    <p:sldId id="331" r:id="rId16"/>
    <p:sldId id="332" r:id="rId17"/>
    <p:sldId id="333" r:id="rId18"/>
    <p:sldId id="338" r:id="rId19"/>
    <p:sldId id="336" r:id="rId20"/>
    <p:sldId id="334" r:id="rId21"/>
    <p:sldId id="340" r:id="rId22"/>
    <p:sldId id="342" r:id="rId2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00FF"/>
    <a:srgbClr val="6600FF"/>
    <a:srgbClr val="0000CC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BDF9FCD8-1CF3-4694-9F49-C542C0E0C404}" type="datetimeFigureOut">
              <a:rPr lang="en-US"/>
              <a:pPr>
                <a:defRPr/>
              </a:pPr>
              <a:t>4/16/2024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2C72BAD7-BFD2-4E58-8EDD-0C76A78143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0048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F807E8-6F6E-498F-9175-E60065EE0813}" type="datetimeFigureOut">
              <a:rPr lang="en-US"/>
              <a:pPr>
                <a:defRPr/>
              </a:pPr>
              <a:t>4/16/2024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604372-4701-420F-9E98-75F8A88905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65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D219D4-B464-45BD-8064-C3B846133C45}" type="datetimeFigureOut">
              <a:rPr lang="en-US"/>
              <a:pPr>
                <a:defRPr/>
              </a:pPr>
              <a:t>4/16/2024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D3EF5-636B-4032-BA07-D8C105DF8F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141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B12C9-F574-4257-8EE2-7604D27E2E50}" type="datetimeFigureOut">
              <a:rPr lang="en-US"/>
              <a:pPr>
                <a:defRPr/>
              </a:pPr>
              <a:t>4/16/2024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53C55F-C13B-4567-9E60-AA32CB831F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634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8E1B64-0F81-4E32-9505-077712468DD2}" type="datetimeFigureOut">
              <a:rPr lang="en-US"/>
              <a:pPr>
                <a:defRPr/>
              </a:pPr>
              <a:t>4/16/2024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34F443-1708-488C-A52E-7EB11EA1D6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904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5EB40F-6005-40D4-9B25-2DD7C39E2C3D}" type="datetimeFigureOut">
              <a:rPr lang="en-US"/>
              <a:pPr>
                <a:defRPr/>
              </a:pPr>
              <a:t>4/16/2024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D19EFD-FAF9-4571-B044-50C4BEFBB4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017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073759-D035-49BE-BB32-B8FF05AE789A}" type="datetimeFigureOut">
              <a:rPr lang="en-US"/>
              <a:pPr>
                <a:defRPr/>
              </a:pPr>
              <a:t>4/16/2024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CA75CC-7B7C-474F-BA44-979618307F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11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395BF7-0F59-4C84-9CCF-D0A2C70D2002}" type="datetimeFigureOut">
              <a:rPr lang="en-US"/>
              <a:pPr>
                <a:defRPr/>
              </a:pPr>
              <a:t>4/16/2024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C74B45-88A6-4757-9EB1-7E97841BF5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347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9DAA74-5EBC-4A5D-88B4-49F0A95B06DE}" type="datetimeFigureOut">
              <a:rPr lang="en-US"/>
              <a:pPr>
                <a:defRPr/>
              </a:pPr>
              <a:t>4/16/2024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F49168-8149-4451-8838-51125BA395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152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654AD2-59D8-4CFC-9466-60713682D287}" type="datetimeFigureOut">
              <a:rPr lang="en-US"/>
              <a:pPr>
                <a:defRPr/>
              </a:pPr>
              <a:t>4/16/2024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351036-E554-49E5-AF69-80073D0B71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938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27B1BB-8779-4854-9907-801CCAB75112}" type="datetimeFigureOut">
              <a:rPr lang="en-US"/>
              <a:pPr>
                <a:defRPr/>
              </a:pPr>
              <a:t>4/16/2024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176A05-48ED-40C1-A668-04638AB260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667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7670F0-895A-4AF4-8414-CF21D9EE705B}" type="datetimeFigureOut">
              <a:rPr lang="en-US"/>
              <a:pPr>
                <a:defRPr/>
              </a:pPr>
              <a:t>4/16/2024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8DE55A-E92B-4FCB-AA39-E8CD74B385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13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664DDBE-8100-45A3-8A68-0F357BA1F5CF}" type="datetimeFigureOut">
              <a:rPr lang="en-US"/>
              <a:pPr>
                <a:defRPr/>
              </a:pPr>
              <a:t>4/16/2024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6A3536B-B25F-4935-8513-0FA03D789B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6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5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8.bin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 flipH="1" flipV="1">
            <a:off x="-3404393" y="3404393"/>
            <a:ext cx="6858000" cy="49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H="1">
            <a:off x="5691188" y="3405187"/>
            <a:ext cx="6858000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-22225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6858000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1143000" y="36463"/>
            <a:ext cx="5299669" cy="1015663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60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KHỞI ĐỘNG</a:t>
            </a:r>
          </a:p>
        </p:txBody>
      </p:sp>
      <p:sp>
        <p:nvSpPr>
          <p:cNvPr id="4104" name="TextBox 3"/>
          <p:cNvSpPr txBox="1">
            <a:spLocks noChangeArrowheads="1"/>
          </p:cNvSpPr>
          <p:nvPr/>
        </p:nvSpPr>
        <p:spPr bwMode="auto">
          <a:xfrm>
            <a:off x="49213" y="1263650"/>
            <a:ext cx="8504237" cy="1385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B(2)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B(3).</a:t>
            </a:r>
          </a:p>
          <a:p>
            <a:pPr eaLnBrk="1" hangingPunct="1">
              <a:lnSpc>
                <a:spcPct val="150000"/>
              </a:lnSpc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1" name="TextBox 3"/>
          <p:cNvSpPr txBox="1">
            <a:spLocks noChangeArrowheads="1"/>
          </p:cNvSpPr>
          <p:nvPr/>
        </p:nvSpPr>
        <p:spPr bwMode="auto">
          <a:xfrm>
            <a:off x="49213" y="3098800"/>
            <a:ext cx="8504237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B(2) = {0; 2; 4; 6; 8; 10; 12; 14; 16; 18; 20; 22;…}</a:t>
            </a:r>
          </a:p>
        </p:txBody>
      </p:sp>
      <p:sp>
        <p:nvSpPr>
          <p:cNvPr id="12" name="TextBox 3"/>
          <p:cNvSpPr txBox="1">
            <a:spLocks noChangeArrowheads="1"/>
          </p:cNvSpPr>
          <p:nvPr/>
        </p:nvSpPr>
        <p:spPr bwMode="auto">
          <a:xfrm>
            <a:off x="49213" y="3771900"/>
            <a:ext cx="8504237" cy="661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B(3) = {0; 3; 6; 9; 12; 15; 18; 21;…}</a:t>
            </a:r>
          </a:p>
        </p:txBody>
      </p:sp>
      <p:sp>
        <p:nvSpPr>
          <p:cNvPr id="13" name="TextBox 3"/>
          <p:cNvSpPr txBox="1">
            <a:spLocks noChangeArrowheads="1"/>
          </p:cNvSpPr>
          <p:nvPr/>
        </p:nvSpPr>
        <p:spPr bwMode="auto">
          <a:xfrm>
            <a:off x="49213" y="4433888"/>
            <a:ext cx="8504237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 phần tử chung của hai tập hợp này là 0; 6; 12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4" grpId="0"/>
      <p:bldP spid="11" grpId="0"/>
      <p:bldP spid="12" grpId="0"/>
      <p:bldP spid="1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Box 4"/>
          <p:cNvSpPr txBox="1">
            <a:spLocks noChangeArrowheads="1"/>
          </p:cNvSpPr>
          <p:nvPr/>
        </p:nvSpPr>
        <p:spPr bwMode="auto">
          <a:xfrm>
            <a:off x="49213" y="550863"/>
            <a:ext cx="45862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291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-22225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2" name="TextBox 3"/>
          <p:cNvSpPr txBox="1">
            <a:spLocks noChangeArrowheads="1"/>
          </p:cNvSpPr>
          <p:nvPr/>
        </p:nvSpPr>
        <p:spPr bwMode="auto">
          <a:xfrm>
            <a:off x="25400" y="26988"/>
            <a:ext cx="9070975" cy="5842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13:  BỘI CHUNG. BỘI CHUNG NHỎ NHẤT</a:t>
            </a:r>
          </a:p>
        </p:txBody>
      </p:sp>
      <p:sp>
        <p:nvSpPr>
          <p:cNvPr id="12" name="TextBox 4"/>
          <p:cNvSpPr txBox="1">
            <a:spLocks noChangeArrowheads="1"/>
          </p:cNvSpPr>
          <p:nvPr/>
        </p:nvSpPr>
        <p:spPr bwMode="auto">
          <a:xfrm>
            <a:off x="152400" y="1241425"/>
            <a:ext cx="8534400" cy="954088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0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4"/>
          <p:cNvSpPr txBox="1">
            <a:spLocks noChangeArrowheads="1"/>
          </p:cNvSpPr>
          <p:nvPr/>
        </p:nvSpPr>
        <p:spPr bwMode="auto">
          <a:xfrm>
            <a:off x="61913" y="2514600"/>
            <a:ext cx="8763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BCNN(a, b).</a:t>
            </a:r>
          </a:p>
        </p:txBody>
      </p:sp>
      <p:sp>
        <p:nvSpPr>
          <p:cNvPr id="9" name="TextBox 4"/>
          <p:cNvSpPr txBox="1">
            <a:spLocks noChangeArrowheads="1"/>
          </p:cNvSpPr>
          <p:nvPr/>
        </p:nvSpPr>
        <p:spPr bwMode="auto">
          <a:xfrm>
            <a:off x="609600" y="3154363"/>
            <a:ext cx="41290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VD: 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BCNN(3, 4) = 12.</a:t>
            </a:r>
          </a:p>
        </p:txBody>
      </p:sp>
      <p:sp>
        <p:nvSpPr>
          <p:cNvPr id="11" name="TextBox 4"/>
          <p:cNvSpPr txBox="1">
            <a:spLocks noChangeArrowheads="1"/>
          </p:cNvSpPr>
          <p:nvPr/>
        </p:nvSpPr>
        <p:spPr bwMode="auto">
          <a:xfrm>
            <a:off x="838200" y="4876800"/>
            <a:ext cx="41290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BCNN(a, 1) = a.</a:t>
            </a:r>
          </a:p>
        </p:txBody>
      </p:sp>
      <p:sp>
        <p:nvSpPr>
          <p:cNvPr id="13" name="TextBox 4"/>
          <p:cNvSpPr txBox="1">
            <a:spLocks noChangeArrowheads="1"/>
          </p:cNvSpPr>
          <p:nvPr/>
        </p:nvSpPr>
        <p:spPr bwMode="auto">
          <a:xfrm>
            <a:off x="152400" y="3810000"/>
            <a:ext cx="87630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Tất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BCNN(a, b).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1.</a:t>
            </a:r>
          </a:p>
        </p:txBody>
      </p:sp>
      <p:sp>
        <p:nvSpPr>
          <p:cNvPr id="10" name="TextBox 4"/>
          <p:cNvSpPr txBox="1">
            <a:spLocks noChangeArrowheads="1"/>
          </p:cNvSpPr>
          <p:nvPr/>
        </p:nvSpPr>
        <p:spPr bwMode="auto">
          <a:xfrm>
            <a:off x="838200" y="5562600"/>
            <a:ext cx="4953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BCNN(a, b, 1) = BCNN(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a,b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8" grpId="0"/>
      <p:bldP spid="9" grpId="0"/>
      <p:bldP spid="11" grpId="0"/>
      <p:bldP spid="13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07988" y="1371600"/>
            <a:ext cx="83058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ý ở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cột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cột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đúng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295400" y="2819400"/>
          <a:ext cx="6629400" cy="2971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9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4295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2950">
                <a:tc>
                  <a:txBody>
                    <a:bodyPr/>
                    <a:lstStyle/>
                    <a:p>
                      <a:r>
                        <a:rPr lang="en-US" sz="2800" b="1" dirty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BCNN(26,52) </a:t>
                      </a:r>
                      <a:r>
                        <a:rPr lang="en-US" sz="2800" b="1" dirty="0" err="1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là</a:t>
                      </a:r>
                      <a:r>
                        <a:rPr lang="en-US" sz="2800" b="1" dirty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26</a:t>
                      </a:r>
                      <a:endParaRPr lang="en-US" sz="2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2950">
                <a:tc>
                  <a:txBody>
                    <a:bodyPr/>
                    <a:lstStyle/>
                    <a:p>
                      <a:r>
                        <a:rPr lang="en-US" sz="2800" b="1" dirty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BCNN(26,2,1) </a:t>
                      </a:r>
                      <a:r>
                        <a:rPr lang="en-US" sz="2800" b="1" dirty="0" err="1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là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2950">
                <a:tc>
                  <a:txBody>
                    <a:bodyPr/>
                    <a:lstStyle/>
                    <a:p>
                      <a:r>
                        <a:rPr lang="en-US" sz="2800" b="1" dirty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BCNN(24,36) </a:t>
                      </a:r>
                      <a:r>
                        <a:rPr lang="en-US" sz="2800" b="1" dirty="0" err="1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là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3342" name="TextBox 4"/>
          <p:cNvSpPr txBox="1">
            <a:spLocks noChangeArrowheads="1"/>
          </p:cNvSpPr>
          <p:nvPr/>
        </p:nvSpPr>
        <p:spPr bwMode="auto">
          <a:xfrm>
            <a:off x="49213" y="550863"/>
            <a:ext cx="45862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43" name="TextBox 3"/>
          <p:cNvSpPr txBox="1">
            <a:spLocks noChangeArrowheads="1"/>
          </p:cNvSpPr>
          <p:nvPr/>
        </p:nvSpPr>
        <p:spPr bwMode="auto">
          <a:xfrm>
            <a:off x="25400" y="26988"/>
            <a:ext cx="9070975" cy="5842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13:  BỘI CHUNG. BỘI CHUNG NHỎ NHẤT</a:t>
            </a:r>
          </a:p>
        </p:txBody>
      </p:sp>
      <p:cxnSp>
        <p:nvCxnSpPr>
          <p:cNvPr id="3" name="Straight Arrow Connector 2"/>
          <p:cNvCxnSpPr/>
          <p:nvPr/>
        </p:nvCxnSpPr>
        <p:spPr>
          <a:xfrm flipV="1">
            <a:off x="4114800" y="3886200"/>
            <a:ext cx="2133600" cy="7620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4114800" y="3898900"/>
            <a:ext cx="2133600" cy="7493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4114800" y="5334000"/>
            <a:ext cx="2133600" cy="762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28600" y="1530350"/>
            <a:ext cx="8763000" cy="3539430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pPr algn="just">
              <a:defRPr/>
            </a:pP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BCNN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1, ta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57200" indent="-457200" algn="just">
              <a:buFontTx/>
              <a:buChar char="-"/>
              <a:defRPr/>
            </a:pP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 algn="just">
              <a:buFontTx/>
              <a:buChar char="-"/>
              <a:defRPr/>
            </a:pP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riêng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 algn="just">
              <a:buFontTx/>
              <a:buChar char="-"/>
              <a:defRPr/>
            </a:pP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lầy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mũ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defRPr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BCNN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3315" name="TextBox 4"/>
          <p:cNvSpPr txBox="1">
            <a:spLocks noChangeArrowheads="1"/>
          </p:cNvSpPr>
          <p:nvPr/>
        </p:nvSpPr>
        <p:spPr bwMode="auto">
          <a:xfrm>
            <a:off x="49213" y="550863"/>
            <a:ext cx="8942387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tố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40" name="TextBox 3"/>
          <p:cNvSpPr txBox="1">
            <a:spLocks noChangeArrowheads="1"/>
          </p:cNvSpPr>
          <p:nvPr/>
        </p:nvSpPr>
        <p:spPr bwMode="auto">
          <a:xfrm>
            <a:off x="25400" y="26988"/>
            <a:ext cx="9070975" cy="5842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13:  BỘI CHUNG. BỘI CHUNG NHỎ NHẤT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331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4"/>
          <p:cNvSpPr txBox="1">
            <a:spLocks noChangeArrowheads="1"/>
          </p:cNvSpPr>
          <p:nvPr/>
        </p:nvSpPr>
        <p:spPr bwMode="auto">
          <a:xfrm>
            <a:off x="49213" y="550863"/>
            <a:ext cx="8942387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tố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3" name="TextBox 3"/>
          <p:cNvSpPr txBox="1">
            <a:spLocks noChangeArrowheads="1"/>
          </p:cNvSpPr>
          <p:nvPr/>
        </p:nvSpPr>
        <p:spPr bwMode="auto">
          <a:xfrm>
            <a:off x="25400" y="26988"/>
            <a:ext cx="9070975" cy="5842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13:  BỘI CHUNG. BỘI CHUNG NHỎ NHẤT</a:t>
            </a:r>
          </a:p>
        </p:txBody>
      </p:sp>
      <p:sp>
        <p:nvSpPr>
          <p:cNvPr id="7" name="TextBox 4"/>
          <p:cNvSpPr txBox="1">
            <a:spLocks noChangeArrowheads="1"/>
          </p:cNvSpPr>
          <p:nvPr/>
        </p:nvSpPr>
        <p:spPr bwMode="auto">
          <a:xfrm>
            <a:off x="87313" y="1504950"/>
            <a:ext cx="2514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TH4: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sp>
        <p:nvSpPr>
          <p:cNvPr id="9" name="TextBox 4"/>
          <p:cNvSpPr txBox="1">
            <a:spLocks noChangeArrowheads="1"/>
          </p:cNvSpPr>
          <p:nvPr/>
        </p:nvSpPr>
        <p:spPr bwMode="auto">
          <a:xfrm>
            <a:off x="2005013" y="1504950"/>
            <a:ext cx="47005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>
                <a:latin typeface="Times New Roman" pitchFamily="18" charset="0"/>
                <a:cs typeface="Times New Roman" pitchFamily="18" charset="0"/>
              </a:rPr>
              <a:t>a) BCNN(24, 30)</a:t>
            </a:r>
          </a:p>
        </p:txBody>
      </p:sp>
      <p:sp>
        <p:nvSpPr>
          <p:cNvPr id="10" name="TextBox 4"/>
          <p:cNvSpPr txBox="1">
            <a:spLocks noChangeArrowheads="1"/>
          </p:cNvSpPr>
          <p:nvPr/>
        </p:nvSpPr>
        <p:spPr bwMode="auto">
          <a:xfrm>
            <a:off x="2005013" y="2028825"/>
            <a:ext cx="4700587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b) BCNN(3, 7, 8)</a:t>
            </a:r>
          </a:p>
        </p:txBody>
      </p:sp>
      <p:sp>
        <p:nvSpPr>
          <p:cNvPr id="11" name="TextBox 4"/>
          <p:cNvSpPr txBox="1">
            <a:spLocks noChangeArrowheads="1"/>
          </p:cNvSpPr>
          <p:nvPr/>
        </p:nvSpPr>
        <p:spPr bwMode="auto">
          <a:xfrm>
            <a:off x="2005013" y="2551113"/>
            <a:ext cx="47005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c) BCNN(12, 16, 48)</a:t>
            </a:r>
          </a:p>
        </p:txBody>
      </p:sp>
      <p:sp>
        <p:nvSpPr>
          <p:cNvPr id="13" name="TextBox 4"/>
          <p:cNvSpPr txBox="1">
            <a:spLocks noChangeArrowheads="1"/>
          </p:cNvSpPr>
          <p:nvPr/>
        </p:nvSpPr>
        <p:spPr bwMode="auto">
          <a:xfrm>
            <a:off x="2209800" y="3074988"/>
            <a:ext cx="12573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4" name="TextBox 4"/>
          <p:cNvSpPr txBox="1">
            <a:spLocks noChangeArrowheads="1"/>
          </p:cNvSpPr>
          <p:nvPr/>
        </p:nvSpPr>
        <p:spPr bwMode="auto">
          <a:xfrm>
            <a:off x="87313" y="3597275"/>
            <a:ext cx="8904287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514350" indent="-514350" eaLnBrk="1" hangingPunct="1">
              <a:buFontTx/>
              <a:buAutoNum type="alphaLcParenR"/>
              <a:defRPr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: 24 = 2</a:t>
            </a:r>
            <a:r>
              <a:rPr lang="en-US" sz="2800" b="1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.3</a:t>
            </a:r>
          </a:p>
          <a:p>
            <a:pPr eaLnBrk="1" hangingPunct="1">
              <a:defRPr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               30 = 2.3.5  Do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: BCNN(24, 30) = 2</a:t>
            </a:r>
            <a:r>
              <a:rPr lang="en-US" sz="2800" b="1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.3.5 = 120</a:t>
            </a:r>
          </a:p>
        </p:txBody>
      </p:sp>
      <p:sp>
        <p:nvSpPr>
          <p:cNvPr id="16" name="TextBox 4"/>
          <p:cNvSpPr txBox="1">
            <a:spLocks noChangeArrowheads="1"/>
          </p:cNvSpPr>
          <p:nvPr/>
        </p:nvSpPr>
        <p:spPr bwMode="auto">
          <a:xfrm>
            <a:off x="25400" y="4551363"/>
            <a:ext cx="6451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b) BCNN(3, 7, 8) = 3.7.8 = 168</a:t>
            </a:r>
          </a:p>
        </p:txBody>
      </p:sp>
      <p:sp>
        <p:nvSpPr>
          <p:cNvPr id="17" name="TextBox 4"/>
          <p:cNvSpPr txBox="1">
            <a:spLocks noChangeArrowheads="1"/>
          </p:cNvSpPr>
          <p:nvPr/>
        </p:nvSpPr>
        <p:spPr bwMode="auto">
          <a:xfrm>
            <a:off x="23813" y="5257800"/>
            <a:ext cx="47005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c) BCNN(12, 16, 48) = 48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0" grpId="0"/>
      <p:bldP spid="11" grpId="0"/>
      <p:bldP spid="13" grpId="0"/>
      <p:bldP spid="14" grpId="0"/>
      <p:bldP spid="16" grpId="0"/>
      <p:bldP spid="1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Box 4"/>
          <p:cNvSpPr txBox="1">
            <a:spLocks noChangeArrowheads="1"/>
          </p:cNvSpPr>
          <p:nvPr/>
        </p:nvSpPr>
        <p:spPr bwMode="auto">
          <a:xfrm>
            <a:off x="49213" y="550863"/>
            <a:ext cx="8942387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Tìm bội chung nhỏ nhất bằng cách phân tích các số ra thừa số nguyên tố</a:t>
            </a:r>
          </a:p>
        </p:txBody>
      </p:sp>
      <p:sp>
        <p:nvSpPr>
          <p:cNvPr id="16387" name="TextBox 3"/>
          <p:cNvSpPr txBox="1">
            <a:spLocks noChangeArrowheads="1"/>
          </p:cNvSpPr>
          <p:nvPr/>
        </p:nvSpPr>
        <p:spPr bwMode="auto">
          <a:xfrm>
            <a:off x="25400" y="26988"/>
            <a:ext cx="9070975" cy="5842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2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13:  BỘI CHUNG. BỘI CHUNG NHỎ NHẤT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342900" y="1727200"/>
            <a:ext cx="8229600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Chú ý: </a:t>
            </a:r>
          </a:p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- Nếu các số đã cho từng đôi một nguyên tố cùng nhau thì BCNN của chúng là tích của các số đó.</a:t>
            </a:r>
          </a:p>
          <a:p>
            <a:pPr eaLnBrk="1" hangingPunct="1"/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VD: BCNN(3, 7, 8) = 3.7.8 = 168 </a:t>
            </a:r>
          </a:p>
          <a:p>
            <a:pPr eaLnBrk="1" hangingPunct="1"/>
            <a:endParaRPr lang="en-US" sz="240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 - Trong các số đã cho, nếu số lớn nhất là bội của các số còn lại thì BCNN của các số đã cho chính là số lớn nhất ấy.</a:t>
            </a:r>
          </a:p>
          <a:p>
            <a:pPr eaLnBrk="1" hangingPunct="1"/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VD: BCNN(12, 16, 48) = 48.</a:t>
            </a:r>
          </a:p>
          <a:p>
            <a:pPr eaLnBrk="1" hangingPunct="1"/>
            <a:endParaRPr lang="en-US" sz="240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Box 4"/>
          <p:cNvSpPr txBox="1">
            <a:spLocks noChangeArrowheads="1"/>
          </p:cNvSpPr>
          <p:nvPr/>
        </p:nvSpPr>
        <p:spPr bwMode="auto">
          <a:xfrm>
            <a:off x="49213" y="550863"/>
            <a:ext cx="89423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1" name="TextBox 3"/>
          <p:cNvSpPr txBox="1">
            <a:spLocks noChangeArrowheads="1"/>
          </p:cNvSpPr>
          <p:nvPr/>
        </p:nvSpPr>
        <p:spPr bwMode="auto">
          <a:xfrm>
            <a:off x="25400" y="26988"/>
            <a:ext cx="9070975" cy="5842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13:  BỘI CHUNG. BỘI CHUNG NHỎ NHẤT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53988" y="1295400"/>
            <a:ext cx="8942387" cy="278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defRPr/>
            </a:pPr>
            <a:r>
              <a:rPr lang="en-US" sz="25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5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5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5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5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5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5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5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5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5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5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5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5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5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5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57200" indent="-457200" algn="just" eaLnBrk="1" hangingPunct="1">
              <a:buFontTx/>
              <a:buChar char="-"/>
              <a:defRPr/>
            </a:pP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BCNN)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 algn="just" eaLnBrk="1" hangingPunct="1">
              <a:buFontTx/>
              <a:buChar char="-"/>
              <a:defRPr/>
            </a:pP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riêng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457200" indent="-457200" algn="just" eaLnBrk="1" hangingPunct="1">
              <a:buFontTx/>
              <a:buChar char="-"/>
              <a:defRPr/>
            </a:pP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Box 4"/>
          <p:cNvSpPr txBox="1">
            <a:spLocks noChangeArrowheads="1"/>
          </p:cNvSpPr>
          <p:nvPr/>
        </p:nvSpPr>
        <p:spPr bwMode="auto">
          <a:xfrm>
            <a:off x="49213" y="550863"/>
            <a:ext cx="89423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5" name="TextBox 3"/>
          <p:cNvSpPr txBox="1">
            <a:spLocks noChangeArrowheads="1"/>
          </p:cNvSpPr>
          <p:nvPr/>
        </p:nvSpPr>
        <p:spPr bwMode="auto">
          <a:xfrm>
            <a:off x="25400" y="26988"/>
            <a:ext cx="9070975" cy="5842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13:  BỘI CHUNG. BỘI CHUNG NHỎ NHẤT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53988" y="1295400"/>
            <a:ext cx="8942387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 eaLnBrk="1" hangingPunct="1"/>
            <a:r>
              <a:rPr lang="en-US" sz="25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TH6: 1)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/>
        </p:nvGraphicFramePr>
        <p:xfrm>
          <a:off x="5753100" y="1112838"/>
          <a:ext cx="952500" cy="842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44307" imgH="393529" progId="Equation.DSMT4">
                  <p:embed/>
                </p:oleObj>
              </mc:Choice>
              <mc:Fallback>
                <p:oleObj name="Equation" r:id="rId2" imgW="444307" imgH="393529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53100" y="1112838"/>
                        <a:ext cx="952500" cy="842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133600" y="1819275"/>
            <a:ext cx="10668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 eaLnBrk="1" hangingPunct="1"/>
            <a:r>
              <a:rPr lang="en-US" sz="2500" b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Giải:</a:t>
            </a:r>
            <a:endParaRPr lang="en-US" sz="25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81000" y="2438400"/>
            <a:ext cx="3989388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 eaLnBrk="1" hangingPunct="1"/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: BCNN(12, 30) = 60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81000" y="3200400"/>
            <a:ext cx="144780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 eaLnBrk="1" hangingPunct="1"/>
            <a:r>
              <a:rPr lang="en-US" sz="2500" b="1">
                <a:latin typeface="Times New Roman" pitchFamily="18" charset="0"/>
                <a:cs typeface="Times New Roman" pitchFamily="18" charset="0"/>
              </a:rPr>
              <a:t>Do đó: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1646238" y="3017838"/>
          <a:ext cx="2041525" cy="842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52087" imgH="393529" progId="Equation.DSMT4">
                  <p:embed/>
                </p:oleObj>
              </mc:Choice>
              <mc:Fallback>
                <p:oleObj name="Equation" r:id="rId4" imgW="952087" imgH="393529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6238" y="3017838"/>
                        <a:ext cx="2041525" cy="842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638300" y="4038600"/>
          <a:ext cx="2095500" cy="842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77476" imgH="393529" progId="Equation.DSMT4">
                  <p:embed/>
                </p:oleObj>
              </mc:Choice>
              <mc:Fallback>
                <p:oleObj name="Equation" r:id="rId6" imgW="977476" imgH="393529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8300" y="4038600"/>
                        <a:ext cx="2095500" cy="842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  <p:bldP spid="1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Box 4"/>
          <p:cNvSpPr txBox="1">
            <a:spLocks noChangeArrowheads="1"/>
          </p:cNvSpPr>
          <p:nvPr/>
        </p:nvSpPr>
        <p:spPr bwMode="auto">
          <a:xfrm>
            <a:off x="49213" y="550863"/>
            <a:ext cx="89423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59" name="TextBox 3"/>
          <p:cNvSpPr txBox="1">
            <a:spLocks noChangeArrowheads="1"/>
          </p:cNvSpPr>
          <p:nvPr/>
        </p:nvSpPr>
        <p:spPr bwMode="auto">
          <a:xfrm>
            <a:off x="25400" y="26988"/>
            <a:ext cx="9070975" cy="5842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13:  BỘI CHUNG. BỘI CHUNG NHỎ NHẤT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53988" y="1295400"/>
            <a:ext cx="8942387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 eaLnBrk="1" hangingPunct="1"/>
            <a:r>
              <a:rPr lang="en-US" sz="25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TH6: 2)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/>
        </p:nvGraphicFramePr>
        <p:xfrm>
          <a:off x="5029200" y="1214438"/>
          <a:ext cx="1143000" cy="842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33169" imgH="393529" progId="Equation.DSMT4">
                  <p:embed/>
                </p:oleObj>
              </mc:Choice>
              <mc:Fallback>
                <p:oleObj name="Equation" r:id="rId2" imgW="533169" imgH="393529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1214438"/>
                        <a:ext cx="1143000" cy="842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133600" y="1819275"/>
            <a:ext cx="10668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 eaLnBrk="1" hangingPunct="1"/>
            <a:r>
              <a:rPr lang="en-US" sz="2500" b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Giải:</a:t>
            </a:r>
            <a:endParaRPr lang="en-US" sz="25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81000" y="2438400"/>
            <a:ext cx="3989388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 eaLnBrk="1" hangingPunct="1"/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: BCNN(24, 30) = 120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81000" y="3200400"/>
            <a:ext cx="144780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 eaLnBrk="1" hangingPunct="1"/>
            <a:r>
              <a:rPr lang="en-US" sz="2500" b="1">
                <a:latin typeface="Times New Roman" pitchFamily="18" charset="0"/>
                <a:cs typeface="Times New Roman" pitchFamily="18" charset="0"/>
              </a:rPr>
              <a:t>Do đó:</a:t>
            </a: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1562100" y="3017838"/>
          <a:ext cx="6124575" cy="842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857500" imgH="393700" progId="Equation.DSMT4">
                  <p:embed/>
                </p:oleObj>
              </mc:Choice>
              <mc:Fallback>
                <p:oleObj name="Equation" r:id="rId4" imgW="2857500" imgH="3937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2100" y="3017838"/>
                        <a:ext cx="6124575" cy="842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  <p:bldP spid="1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8" name="TextBox 4"/>
          <p:cNvSpPr txBox="1">
            <a:spLocks noChangeArrowheads="1"/>
          </p:cNvSpPr>
          <p:nvPr/>
        </p:nvSpPr>
        <p:spPr bwMode="auto">
          <a:xfrm>
            <a:off x="2819400" y="14288"/>
            <a:ext cx="4167188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 TẬP</a:t>
            </a: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2400" y="576263"/>
            <a:ext cx="19431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400" b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Bài 1: Tìm: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1892300" y="635000"/>
            <a:ext cx="18621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a) BC(6, 14)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4724400" y="660400"/>
            <a:ext cx="33512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b) BC(6, 20, 30)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-82550" y="1016000"/>
            <a:ext cx="24765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c) BCNN(1,6)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2667000" y="1028700"/>
            <a:ext cx="34147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d) BCNN(10, 1, 12)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6081713" y="1028700"/>
            <a:ext cx="34163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e) BCNN(5, 14)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3511550" y="1465263"/>
            <a:ext cx="10541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400" b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0" y="1828800"/>
            <a:ext cx="1600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a) Ta có: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1524000" y="1841500"/>
            <a:ext cx="8077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B(6) = {0;6;12;18;24;30;36;42;48;57;60;66;72;78;84… }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-50800" y="4754563"/>
            <a:ext cx="62166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Do đó: BC(6,20,30) = B(60) = {0; 120; 180; …}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-50800" y="3200400"/>
            <a:ext cx="1600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b) Ta có:</a:t>
            </a: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179388" y="6027738"/>
            <a:ext cx="2601912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10 = 2.5</a:t>
            </a:r>
          </a:p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12 = 2</a:t>
            </a:r>
            <a:r>
              <a:rPr lang="en-US" sz="2400" baseline="30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.3</a:t>
            </a: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1498600" y="2352675"/>
            <a:ext cx="6577013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B(14) = {0;14;28;42;56;70;84…}</a:t>
            </a:r>
          </a:p>
        </p:txBody>
      </p: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1498600" y="2878138"/>
            <a:ext cx="57404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Vậy BC(6,14) = {0; 42; 84; …}</a:t>
            </a: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-50800" y="4338638"/>
            <a:ext cx="49704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Vậy BCNN(6,20,30) = 2</a:t>
            </a:r>
            <a:r>
              <a:rPr lang="en-US" sz="2400" baseline="30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.3.5 = 60</a:t>
            </a:r>
          </a:p>
        </p:txBody>
      </p: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1295400" y="3238500"/>
            <a:ext cx="1600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6 =2.3</a:t>
            </a:r>
          </a:p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20 = 2</a:t>
            </a:r>
            <a:r>
              <a:rPr lang="en-US" sz="2400" baseline="30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.5</a:t>
            </a:r>
          </a:p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30= 2.3.5</a:t>
            </a: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-76200" y="5216525"/>
            <a:ext cx="24765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c) BCNN(1,6) = 6</a:t>
            </a:r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-82550" y="5651500"/>
            <a:ext cx="4648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d) BCNN(10, 1, 12) = BC(10, 12)</a:t>
            </a:r>
          </a:p>
        </p:txBody>
      </p:sp>
      <p:sp>
        <p:nvSpPr>
          <p:cNvPr id="43" name="TextBox 42"/>
          <p:cNvSpPr txBox="1">
            <a:spLocks noChangeArrowheads="1"/>
          </p:cNvSpPr>
          <p:nvPr/>
        </p:nvSpPr>
        <p:spPr bwMode="auto">
          <a:xfrm>
            <a:off x="1468438" y="6396038"/>
            <a:ext cx="4572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Vây BCNN(10,1,12) = 2</a:t>
            </a:r>
            <a:r>
              <a:rPr lang="en-US" sz="2400" baseline="30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.3.5 = 60</a:t>
            </a:r>
          </a:p>
        </p:txBody>
      </p:sp>
      <p:sp>
        <p:nvSpPr>
          <p:cNvPr id="44" name="TextBox 43"/>
          <p:cNvSpPr txBox="1">
            <a:spLocks noChangeArrowheads="1"/>
          </p:cNvSpPr>
          <p:nvPr/>
        </p:nvSpPr>
        <p:spPr bwMode="auto">
          <a:xfrm>
            <a:off x="6153150" y="2957513"/>
            <a:ext cx="32194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e) Nhận xét: 5 và 14 là hai số nguyên tố cùng nhau</a:t>
            </a:r>
          </a:p>
        </p:txBody>
      </p:sp>
      <p:sp>
        <p:nvSpPr>
          <p:cNvPr id="45" name="TextBox 44"/>
          <p:cNvSpPr txBox="1">
            <a:spLocks noChangeArrowheads="1"/>
          </p:cNvSpPr>
          <p:nvPr/>
        </p:nvSpPr>
        <p:spPr bwMode="auto">
          <a:xfrm>
            <a:off x="6153150" y="4230688"/>
            <a:ext cx="32194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Vậy BCNN(5,14) = 70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6081713" y="2438400"/>
            <a:ext cx="0" cy="441960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9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8" grpId="0"/>
      <p:bldP spid="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34" grpId="0"/>
      <p:bldP spid="36" grpId="0"/>
      <p:bldP spid="37" grpId="0"/>
      <p:bldP spid="39" grpId="0"/>
      <p:bldP spid="40" grpId="0"/>
      <p:bldP spid="41" grpId="0"/>
      <p:bldP spid="42" grpId="0"/>
      <p:bldP spid="43" grpId="0"/>
      <p:bldP spid="44" grpId="0"/>
      <p:bldP spid="4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7"/>
          <p:cNvSpPr txBox="1">
            <a:spLocks noChangeArrowheads="1"/>
          </p:cNvSpPr>
          <p:nvPr/>
        </p:nvSpPr>
        <p:spPr bwMode="auto">
          <a:xfrm>
            <a:off x="2590800" y="6019800"/>
            <a:ext cx="3581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graphicFrame>
        <p:nvGraphicFramePr>
          <p:cNvPr id="21507" name="Object 8"/>
          <p:cNvGraphicFramePr>
            <a:graphicFrameLocks noChangeAspect="1"/>
          </p:cNvGraphicFramePr>
          <p:nvPr/>
        </p:nvGraphicFramePr>
        <p:xfrm>
          <a:off x="1917700" y="18923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35285" imgH="677109" progId="Equation.DSMT4">
                  <p:embed/>
                </p:oleObj>
              </mc:Choice>
              <mc:Fallback>
                <p:oleObj name="Equation" r:id="rId2" imgW="435285" imgH="677109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7700" y="1892300"/>
                        <a:ext cx="914400" cy="198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999" name="Text Box 15"/>
          <p:cNvSpPr txBox="1">
            <a:spLocks noChangeArrowheads="1"/>
          </p:cNvSpPr>
          <p:nvPr/>
        </p:nvSpPr>
        <p:spPr bwMode="auto">
          <a:xfrm>
            <a:off x="952500" y="830263"/>
            <a:ext cx="7772400" cy="584200"/>
          </a:xfrm>
          <a:prstGeom prst="rect">
            <a:avLst/>
          </a:prstGeom>
          <a:noFill/>
          <a:ln w="9525">
            <a:solidFill>
              <a:srgbClr val="8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b="1" dirty="0" err="1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Câu</a:t>
            </a:r>
            <a:r>
              <a:rPr lang="en-US" sz="3200" b="1" dirty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2:</a:t>
            </a:r>
            <a:r>
              <a:rPr lang="en-US" sz="32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So </a:t>
            </a:r>
            <a:r>
              <a:rPr lang="en-US" sz="32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sánh</a:t>
            </a:r>
            <a:r>
              <a:rPr lang="en-US" sz="32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cách</a:t>
            </a:r>
            <a:r>
              <a:rPr lang="en-US" sz="32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tìm</a:t>
            </a:r>
            <a:r>
              <a:rPr lang="en-US" sz="32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ƯCLN </a:t>
            </a:r>
            <a:r>
              <a:rPr lang="en-US" sz="32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và</a:t>
            </a:r>
            <a:r>
              <a:rPr lang="en-US" sz="32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BCNN</a:t>
            </a:r>
            <a:endParaRPr lang="en-US" sz="3200" b="1" dirty="0">
              <a:solidFill>
                <a:srgbClr val="000000"/>
              </a:solidFill>
              <a:latin typeface="Arial" charset="0"/>
            </a:endParaRPr>
          </a:p>
        </p:txBody>
      </p:sp>
      <p:graphicFrame>
        <p:nvGraphicFramePr>
          <p:cNvPr id="42000" name="Group 16"/>
          <p:cNvGraphicFramePr>
            <a:graphicFrameLocks noGrp="1"/>
          </p:cNvGraphicFramePr>
          <p:nvPr/>
        </p:nvGraphicFramePr>
        <p:xfrm>
          <a:off x="609600" y="1778000"/>
          <a:ext cx="8077200" cy="4622800"/>
        </p:xfrm>
        <a:graphic>
          <a:graphicData uri="http://schemas.openxmlformats.org/drawingml/2006/table">
            <a:tbl>
              <a:tblPr/>
              <a:tblGrid>
                <a:gridCol w="4038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38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286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Tìm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ƯCLN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Tìm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BCNN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941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2011" name="Rectangle 27"/>
          <p:cNvSpPr>
            <a:spLocks noChangeArrowheads="1"/>
          </p:cNvSpPr>
          <p:nvPr/>
        </p:nvSpPr>
        <p:spPr bwMode="auto">
          <a:xfrm>
            <a:off x="2209800" y="4114800"/>
            <a:ext cx="1295400" cy="4572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chung</a:t>
            </a:r>
            <a:endParaRPr lang="en-US" sz="3200" dirty="0">
              <a:latin typeface="Times New Roman" pitchFamily="18" charset="0"/>
            </a:endParaRPr>
          </a:p>
        </p:txBody>
      </p:sp>
      <p:sp>
        <p:nvSpPr>
          <p:cNvPr id="42012" name="Rectangle 28"/>
          <p:cNvSpPr>
            <a:spLocks noChangeArrowheads="1"/>
          </p:cNvSpPr>
          <p:nvPr/>
        </p:nvSpPr>
        <p:spPr bwMode="auto">
          <a:xfrm>
            <a:off x="5486400" y="4038600"/>
            <a:ext cx="2362200" cy="4572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8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chung</a:t>
            </a:r>
            <a:r>
              <a:rPr lang="en-US" sz="280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và</a:t>
            </a:r>
            <a:r>
              <a:rPr lang="en-US" sz="280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riêng</a:t>
            </a:r>
            <a:endParaRPr lang="en-US" sz="2800" dirty="0">
              <a:latin typeface="Times New Roman" pitchFamily="18" charset="0"/>
            </a:endParaRPr>
          </a:p>
        </p:txBody>
      </p:sp>
      <p:sp>
        <p:nvSpPr>
          <p:cNvPr id="42013" name="Rectangle 29"/>
          <p:cNvSpPr>
            <a:spLocks noChangeArrowheads="1"/>
          </p:cNvSpPr>
          <p:nvPr/>
        </p:nvSpPr>
        <p:spPr bwMode="auto">
          <a:xfrm>
            <a:off x="2209800" y="5486400"/>
            <a:ext cx="1295400" cy="4572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dirty="0">
                <a:latin typeface="VNI Helve" pitchFamily="2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nhỏ</a:t>
            </a:r>
            <a:r>
              <a:rPr lang="en-US" sz="280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nhất</a:t>
            </a:r>
            <a:endParaRPr lang="en-US" sz="3200" dirty="0">
              <a:latin typeface="Times New Roman" pitchFamily="18" charset="0"/>
            </a:endParaRPr>
          </a:p>
        </p:txBody>
      </p:sp>
      <p:sp>
        <p:nvSpPr>
          <p:cNvPr id="42014" name="Rectangle 30"/>
          <p:cNvSpPr>
            <a:spLocks noChangeArrowheads="1"/>
          </p:cNvSpPr>
          <p:nvPr/>
        </p:nvSpPr>
        <p:spPr bwMode="auto">
          <a:xfrm>
            <a:off x="5410200" y="5486400"/>
            <a:ext cx="1828800" cy="45720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US" sz="2800">
                <a:latin typeface="Times New Roman" pitchFamily="18" charset="0"/>
                <a:cs typeface="Times New Roman" pitchFamily="18" charset="0"/>
              </a:rPr>
              <a:t>lớn nhất</a:t>
            </a:r>
          </a:p>
        </p:txBody>
      </p:sp>
      <p:grpSp>
        <p:nvGrpSpPr>
          <p:cNvPr id="42022" name="Group 38"/>
          <p:cNvGrpSpPr>
            <a:grpSpLocks/>
          </p:cNvGrpSpPr>
          <p:nvPr/>
        </p:nvGrpSpPr>
        <p:grpSpPr bwMode="auto">
          <a:xfrm>
            <a:off x="4648200" y="4038600"/>
            <a:ext cx="0" cy="1981200"/>
            <a:chOff x="2928" y="2304"/>
            <a:chExt cx="0" cy="1248"/>
          </a:xfrm>
        </p:grpSpPr>
        <p:sp>
          <p:nvSpPr>
            <p:cNvPr id="21529" name="Line 33"/>
            <p:cNvSpPr>
              <a:spLocks noChangeShapeType="1"/>
            </p:cNvSpPr>
            <p:nvPr/>
          </p:nvSpPr>
          <p:spPr bwMode="auto">
            <a:xfrm>
              <a:off x="2928" y="2304"/>
              <a:ext cx="0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30" name="Line 34"/>
            <p:cNvSpPr>
              <a:spLocks noChangeShapeType="1"/>
            </p:cNvSpPr>
            <p:nvPr/>
          </p:nvSpPr>
          <p:spPr bwMode="auto">
            <a:xfrm>
              <a:off x="2928" y="3120"/>
              <a:ext cx="0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2019" name="Text Box 35"/>
          <p:cNvSpPr txBox="1">
            <a:spLocks noChangeArrowheads="1"/>
          </p:cNvSpPr>
          <p:nvPr/>
        </p:nvSpPr>
        <p:spPr bwMode="auto">
          <a:xfrm>
            <a:off x="533400" y="2667000"/>
            <a:ext cx="8610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29292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u="sng" dirty="0" err="1">
                <a:solidFill>
                  <a:srgbClr val="002060"/>
                </a:solidFill>
                <a:latin typeface="Times New Roman" pitchFamily="18" charset="0"/>
              </a:rPr>
              <a:t>Bước</a:t>
            </a:r>
            <a:r>
              <a:rPr lang="en-US" sz="2800" u="sng" dirty="0">
                <a:solidFill>
                  <a:srgbClr val="002060"/>
                </a:solidFill>
                <a:latin typeface="Times New Roman" pitchFamily="18" charset="0"/>
              </a:rPr>
              <a:t> 1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</a:rPr>
              <a:t>: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</a:rPr>
              <a:t>Phân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</a:rPr>
              <a:t>tích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</a:rPr>
              <a:t>mỗi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</a:rPr>
              <a:t>số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</a:rPr>
              <a:t>ra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</a:rPr>
              <a:t>thừa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</a:rPr>
              <a:t>số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</a:rPr>
              <a:t>nguyên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</a:rPr>
              <a:t>tố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42020" name="Text Box 36"/>
          <p:cNvSpPr txBox="1">
            <a:spLocks noChangeArrowheads="1"/>
          </p:cNvSpPr>
          <p:nvPr/>
        </p:nvSpPr>
        <p:spPr bwMode="auto">
          <a:xfrm>
            <a:off x="514350" y="3429000"/>
            <a:ext cx="63436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29292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u="sng" dirty="0" err="1">
                <a:solidFill>
                  <a:srgbClr val="002060"/>
                </a:solidFill>
                <a:latin typeface="Times New Roman" pitchFamily="18" charset="0"/>
              </a:rPr>
              <a:t>Bước</a:t>
            </a:r>
            <a:r>
              <a:rPr lang="en-US" sz="2800" u="sng" dirty="0">
                <a:solidFill>
                  <a:srgbClr val="002060"/>
                </a:solidFill>
                <a:latin typeface="Times New Roman" pitchFamily="18" charset="0"/>
              </a:rPr>
              <a:t> 2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</a:rPr>
              <a:t>: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</a:rPr>
              <a:t>Chọn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</a:rPr>
              <a:t>ra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</a:rPr>
              <a:t>các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</a:rPr>
              <a:t>thừa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</a:rPr>
              <a:t>số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</a:rPr>
              <a:t>nguyên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</a:rPr>
              <a:t>tố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42021" name="Text Box 37"/>
          <p:cNvSpPr txBox="1">
            <a:spLocks noChangeArrowheads="1"/>
          </p:cNvSpPr>
          <p:nvPr/>
        </p:nvSpPr>
        <p:spPr bwMode="auto">
          <a:xfrm>
            <a:off x="533400" y="4540250"/>
            <a:ext cx="79248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29292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29292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u="sng">
                <a:solidFill>
                  <a:srgbClr val="002060"/>
                </a:solidFill>
                <a:latin typeface="Times New Roman" pitchFamily="18" charset="0"/>
              </a:rPr>
              <a:t>Bước 3</a:t>
            </a:r>
            <a:r>
              <a:rPr lang="en-US" sz="2800">
                <a:solidFill>
                  <a:srgbClr val="002060"/>
                </a:solidFill>
                <a:latin typeface="Times New Roman" pitchFamily="18" charset="0"/>
              </a:rPr>
              <a:t>: Lập tích các thừa số đã chọn, mỗi thừa số lấy với 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số mũ</a:t>
            </a:r>
          </a:p>
        </p:txBody>
      </p:sp>
      <p:sp>
        <p:nvSpPr>
          <p:cNvPr id="21528" name="TextBox 4"/>
          <p:cNvSpPr txBox="1">
            <a:spLocks noChangeArrowheads="1"/>
          </p:cNvSpPr>
          <p:nvPr/>
        </p:nvSpPr>
        <p:spPr bwMode="auto">
          <a:xfrm>
            <a:off x="2819400" y="74613"/>
            <a:ext cx="4167188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 TẬP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20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42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42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42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42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42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42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42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42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011" grpId="0" animBg="1"/>
      <p:bldP spid="42012" grpId="0" animBg="1"/>
      <p:bldP spid="42013" grpId="0" animBg="1"/>
      <p:bldP spid="42014" grpId="0" animBg="1"/>
      <p:bldP spid="42019" grpId="0"/>
      <p:bldP spid="42020" grpId="0"/>
      <p:bldP spid="4202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10"/>
          <p:cNvSpPr txBox="1">
            <a:spLocks noChangeArrowheads="1"/>
          </p:cNvSpPr>
          <p:nvPr/>
        </p:nvSpPr>
        <p:spPr bwMode="auto">
          <a:xfrm>
            <a:off x="228600" y="633413"/>
            <a:ext cx="2514600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6600" b="1" i="1" u="sng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6600" b="1" i="1" u="sng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13</a:t>
            </a:r>
            <a:endParaRPr lang="en-US" sz="6600" b="1" i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9" name="WordArt 12"/>
          <p:cNvSpPr>
            <a:spLocks noChangeArrowheads="1" noChangeShapeType="1" noTextEdit="1"/>
          </p:cNvSpPr>
          <p:nvPr/>
        </p:nvSpPr>
        <p:spPr bwMode="auto">
          <a:xfrm>
            <a:off x="228600" y="1905000"/>
            <a:ext cx="8610600" cy="9144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000" b="1" kern="10" dirty="0"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50000"/>
                    </a:srgbClr>
                  </a:outerShdw>
                </a:effectLst>
                <a:latin typeface="Arial"/>
                <a:cs typeface="Arial"/>
              </a:rPr>
              <a:t>BỘI CHUNG. BỘI CHUNG NHỎ NHẤT</a:t>
            </a:r>
          </a:p>
        </p:txBody>
      </p:sp>
      <p:sp>
        <p:nvSpPr>
          <p:cNvPr id="4100" name="WordArt 13"/>
          <p:cNvSpPr>
            <a:spLocks noChangeArrowheads="1" noChangeShapeType="1" noTextEdit="1"/>
          </p:cNvSpPr>
          <p:nvPr/>
        </p:nvSpPr>
        <p:spPr bwMode="auto">
          <a:xfrm>
            <a:off x="6553200" y="98425"/>
            <a:ext cx="2362200" cy="5445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66CC"/>
                    </a:gs>
                    <a:gs pos="100000">
                      <a:srgbClr val="5599DD"/>
                    </a:gs>
                  </a:gsLst>
                  <a:lin ang="0" scaled="1"/>
                </a:gradFill>
                <a:effectLst>
                  <a:outerShdw dist="81320" dir="2319588" algn="ctr" rotWithShape="0">
                    <a:srgbClr val="990000"/>
                  </a:outerShdw>
                </a:effectLst>
                <a:latin typeface="Arial"/>
                <a:cs typeface="Arial"/>
              </a:rPr>
              <a:t>Số  và Đại số</a:t>
            </a:r>
          </a:p>
        </p:txBody>
      </p:sp>
      <p:pic>
        <p:nvPicPr>
          <p:cNvPr id="4101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 flipH="1" flipV="1">
            <a:off x="-3404393" y="3404393"/>
            <a:ext cx="6858000" cy="49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H="1">
            <a:off x="5691188" y="3405187"/>
            <a:ext cx="6858000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-22225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6858000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Box 4"/>
          <p:cNvSpPr txBox="1">
            <a:spLocks noChangeArrowheads="1"/>
          </p:cNvSpPr>
          <p:nvPr/>
        </p:nvSpPr>
        <p:spPr bwMode="auto">
          <a:xfrm>
            <a:off x="2667000" y="611188"/>
            <a:ext cx="26177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 TẬP</a:t>
            </a:r>
          </a:p>
        </p:txBody>
      </p:sp>
      <p:sp>
        <p:nvSpPr>
          <p:cNvPr id="22531" name="TextBox 3"/>
          <p:cNvSpPr txBox="1">
            <a:spLocks noChangeArrowheads="1"/>
          </p:cNvSpPr>
          <p:nvPr/>
        </p:nvSpPr>
        <p:spPr bwMode="auto">
          <a:xfrm>
            <a:off x="25400" y="26988"/>
            <a:ext cx="9070975" cy="5842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2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13:  BỘI CHUNG. BỘI CHUNG NHỎ NHẤT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50800" y="990600"/>
            <a:ext cx="8940800" cy="124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 eaLnBrk="1" hangingPunct="1"/>
            <a:r>
              <a:rPr lang="en-US" sz="25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5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Chị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Hòa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bông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sen.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chị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bó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bó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bông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, 5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bông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hay 7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bông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chị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Hòa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bông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sen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rằng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chị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Hòa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200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300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bông</a:t>
            </a:r>
            <a:endParaRPr lang="en-US" sz="2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3430588" y="2236788"/>
            <a:ext cx="1090612" cy="477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 eaLnBrk="1" hangingPunct="1"/>
            <a:r>
              <a:rPr lang="en-US" sz="2500" b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Giải:</a:t>
            </a:r>
            <a:endParaRPr lang="en-US" sz="25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165100" y="2714625"/>
            <a:ext cx="8791575" cy="86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 eaLnBrk="1" hangingPunct="1"/>
            <a:r>
              <a:rPr 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bông</a:t>
            </a:r>
            <a:r>
              <a:rPr 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sen</a:t>
            </a:r>
            <a:r>
              <a:rPr 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chị</a:t>
            </a:r>
            <a:r>
              <a:rPr 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Hòa</a:t>
            </a:r>
            <a:r>
              <a:rPr 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3, 5 , 7 </a:t>
            </a:r>
            <a:r>
              <a:rPr 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200 </a:t>
            </a:r>
            <a:r>
              <a:rPr 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300 </a:t>
            </a:r>
            <a:r>
              <a:rPr 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bông</a:t>
            </a:r>
            <a:r>
              <a:rPr 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66700" y="3584575"/>
            <a:ext cx="529590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 eaLnBrk="1" hangingPunct="1"/>
            <a:r>
              <a:rPr lang="en-US" sz="25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Ta có BCNN(3, 5, 7) = 3.5.7 = 105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266700" y="4343400"/>
            <a:ext cx="910590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 eaLnBrk="1" hangingPunct="1"/>
            <a:r>
              <a:rPr 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Suy</a:t>
            </a:r>
            <a:r>
              <a:rPr 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BC(3, 5, 7) = B(105) = {0; 105; 210; 315; …}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266700" y="5029200"/>
            <a:ext cx="483870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 eaLnBrk="1" hangingPunct="1"/>
            <a:r>
              <a:rPr lang="en-US" sz="25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Vậy chị Hòa có 210 bông sen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3" grpId="0"/>
      <p:bldP spid="14" grpId="0"/>
      <p:bldP spid="15" grpId="0"/>
      <p:bldP spid="1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79357" y="84435"/>
            <a:ext cx="5109092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54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LỊCH CAN CHI</a:t>
            </a:r>
          </a:p>
        </p:txBody>
      </p:sp>
      <p:pic>
        <p:nvPicPr>
          <p:cNvPr id="2560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066800"/>
            <a:ext cx="83058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0" y="2133600"/>
            <a:ext cx="87407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Ngườ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Nam,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lịch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10 can (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Giáp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Ất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,…)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12 chi ( (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Sửu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….)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98425" y="1033463"/>
            <a:ext cx="10445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Can 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123825" y="1608138"/>
            <a:ext cx="10445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 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83185" y="2986772"/>
            <a:ext cx="87407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- Cứ 10 năm Giáp được lặp lại. Cứ 12 năm, Tý được lặp lại.</a:t>
            </a: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2260600" y="5508625"/>
            <a:ext cx="5461000" cy="830263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nhẩm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Giáp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Tý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lặp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509865" y="4191000"/>
            <a:ext cx="6324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60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Giáp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Tý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lặp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79789" y="3551289"/>
            <a:ext cx="25923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BCNN(10,12) = 60</a:t>
            </a:r>
            <a:endParaRPr lang="en-US" sz="24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56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56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5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6" grpId="0"/>
      <p:bldP spid="17" grpId="0"/>
      <p:bldP spid="18" grpId="0"/>
      <p:bldP spid="19" grpId="0" animBg="1"/>
      <p:bldP spid="20" grpId="0"/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AutoShape 5" descr="JERR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27" name="AutoShape 7" descr="Những chú chuột nổi tiếng trên phim - Báo Long An Online"/>
          <p:cNvSpPr>
            <a:spLocks noChangeAspect="1" noChangeArrowheads="1"/>
          </p:cNvSpPr>
          <p:nvPr/>
        </p:nvSpPr>
        <p:spPr bwMode="auto">
          <a:xfrm>
            <a:off x="307975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268413" y="1954213"/>
            <a:ext cx="6386512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1254125" y="2995613"/>
            <a:ext cx="64008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BC, BCNN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quyết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vấn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1083550" y="838200"/>
            <a:ext cx="3281668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GHI NHỚ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16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4"/>
          <p:cNvSpPr txBox="1">
            <a:spLocks noChangeArrowheads="1"/>
          </p:cNvSpPr>
          <p:nvPr/>
        </p:nvSpPr>
        <p:spPr bwMode="auto">
          <a:xfrm>
            <a:off x="49213" y="550863"/>
            <a:ext cx="45862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3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-22225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4" name="TextBox 3"/>
          <p:cNvSpPr txBox="1">
            <a:spLocks noChangeArrowheads="1"/>
          </p:cNvSpPr>
          <p:nvPr/>
        </p:nvSpPr>
        <p:spPr bwMode="auto">
          <a:xfrm>
            <a:off x="25400" y="26988"/>
            <a:ext cx="9070975" cy="5842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13:  BỘI CHUNG. BỘI CHUNG NHỎ NHẤT</a:t>
            </a:r>
          </a:p>
        </p:txBody>
      </p:sp>
      <p:sp>
        <p:nvSpPr>
          <p:cNvPr id="10" name="TextBox 3"/>
          <p:cNvSpPr txBox="1">
            <a:spLocks noChangeArrowheads="1"/>
          </p:cNvSpPr>
          <p:nvPr/>
        </p:nvSpPr>
        <p:spPr bwMode="auto">
          <a:xfrm>
            <a:off x="87313" y="1074738"/>
            <a:ext cx="482758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 eaLnBrk="1" hangingPunct="1"/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nháy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nhấp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nháy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ánh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đỏ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đặn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16" name="TextBox 3"/>
          <p:cNvSpPr txBox="1">
            <a:spLocks noChangeArrowheads="1"/>
          </p:cNvSpPr>
          <p:nvPr/>
        </p:nvSpPr>
        <p:spPr bwMode="auto">
          <a:xfrm>
            <a:off x="1143000" y="5541963"/>
            <a:ext cx="5410200" cy="830262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 eaLnBrk="1" hangingPunct="1"/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giây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7325" y="660400"/>
            <a:ext cx="3876675" cy="193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3"/>
          <p:cNvSpPr txBox="1">
            <a:spLocks noChangeArrowheads="1"/>
          </p:cNvSpPr>
          <p:nvPr/>
        </p:nvSpPr>
        <p:spPr bwMode="auto">
          <a:xfrm>
            <a:off x="23813" y="2514600"/>
            <a:ext cx="9199562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 eaLnBrk="1" hangingPunct="1"/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cứ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giây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đỏ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cứ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6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giây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tiên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8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tối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grpSp>
        <p:nvGrpSpPr>
          <p:cNvPr id="7" name="Group 6"/>
          <p:cNvGrpSpPr>
            <a:grpSpLocks/>
          </p:cNvGrpSpPr>
          <p:nvPr/>
        </p:nvGrpSpPr>
        <p:grpSpPr bwMode="auto">
          <a:xfrm>
            <a:off x="1181100" y="3635375"/>
            <a:ext cx="7696200" cy="1579563"/>
            <a:chOff x="838200" y="4198034"/>
            <a:chExt cx="7696200" cy="1579960"/>
          </a:xfrm>
        </p:grpSpPr>
        <p:grpSp>
          <p:nvGrpSpPr>
            <p:cNvPr id="5133" name="Group 5"/>
            <p:cNvGrpSpPr>
              <a:grpSpLocks/>
            </p:cNvGrpSpPr>
            <p:nvPr/>
          </p:nvGrpSpPr>
          <p:grpSpPr bwMode="auto">
            <a:xfrm>
              <a:off x="2654300" y="4407763"/>
              <a:ext cx="5880100" cy="963474"/>
              <a:chOff x="2654300" y="4407763"/>
              <a:chExt cx="5880100" cy="963474"/>
            </a:xfrm>
          </p:grpSpPr>
          <p:cxnSp>
            <p:nvCxnSpPr>
              <p:cNvPr id="3" name="Straight Arrow Connector 2"/>
              <p:cNvCxnSpPr/>
              <p:nvPr/>
            </p:nvCxnSpPr>
            <p:spPr>
              <a:xfrm flipV="1">
                <a:off x="2667000" y="4494972"/>
                <a:ext cx="5867400" cy="76219"/>
              </a:xfrm>
              <a:prstGeom prst="straightConnector1">
                <a:avLst/>
              </a:prstGeom>
              <a:ln w="38100">
                <a:solidFill>
                  <a:srgbClr val="00B0F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Arrow Connector 18"/>
              <p:cNvCxnSpPr/>
              <p:nvPr/>
            </p:nvCxnSpPr>
            <p:spPr>
              <a:xfrm flipV="1">
                <a:off x="2654300" y="5182532"/>
                <a:ext cx="5867400" cy="76219"/>
              </a:xfrm>
              <a:prstGeom prst="straightConnector1">
                <a:avLst/>
              </a:prstGeom>
              <a:ln w="38100">
                <a:solidFill>
                  <a:srgbClr val="00B0F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" name="Straight Connector 4"/>
              <p:cNvCxnSpPr/>
              <p:nvPr/>
            </p:nvCxnSpPr>
            <p:spPr>
              <a:xfrm>
                <a:off x="2667000" y="4458450"/>
                <a:ext cx="0" cy="227070"/>
              </a:xfrm>
              <a:prstGeom prst="line">
                <a:avLst/>
              </a:prstGeom>
              <a:ln w="2857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/>
              <p:nvPr/>
            </p:nvCxnSpPr>
            <p:spPr>
              <a:xfrm>
                <a:off x="3505200" y="4433043"/>
                <a:ext cx="0" cy="227070"/>
              </a:xfrm>
              <a:prstGeom prst="line">
                <a:avLst/>
              </a:prstGeom>
              <a:ln w="2857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>
                <a:off x="4267200" y="4420340"/>
                <a:ext cx="0" cy="227070"/>
              </a:xfrm>
              <a:prstGeom prst="line">
                <a:avLst/>
              </a:prstGeom>
              <a:ln w="2857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>
                <a:off x="5029200" y="4420340"/>
                <a:ext cx="0" cy="227070"/>
              </a:xfrm>
              <a:prstGeom prst="line">
                <a:avLst/>
              </a:prstGeom>
              <a:ln w="2857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>
                <a:off x="5791200" y="4420340"/>
                <a:ext cx="0" cy="227070"/>
              </a:xfrm>
              <a:prstGeom prst="line">
                <a:avLst/>
              </a:prstGeom>
              <a:ln w="2857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>
                <a:off x="6477000" y="4407637"/>
                <a:ext cx="0" cy="227070"/>
              </a:xfrm>
              <a:prstGeom prst="line">
                <a:avLst/>
              </a:prstGeom>
              <a:ln w="2857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>
                <a:off x="7205663" y="4420340"/>
                <a:ext cx="0" cy="227070"/>
              </a:xfrm>
              <a:prstGeom prst="line">
                <a:avLst/>
              </a:prstGeom>
              <a:ln w="2857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>
                <a:off x="7924800" y="4407637"/>
                <a:ext cx="0" cy="227070"/>
              </a:xfrm>
              <a:prstGeom prst="line">
                <a:avLst/>
              </a:prstGeom>
              <a:ln w="2857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>
              <a:xfrm>
                <a:off x="2667000" y="5131719"/>
                <a:ext cx="0" cy="227070"/>
              </a:xfrm>
              <a:prstGeom prst="line">
                <a:avLst/>
              </a:prstGeom>
              <a:ln w="2857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>
                <a:off x="3962400" y="5144422"/>
                <a:ext cx="0" cy="227070"/>
              </a:xfrm>
              <a:prstGeom prst="line">
                <a:avLst/>
              </a:prstGeom>
              <a:ln w="2857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>
                <a:off x="5029200" y="5106312"/>
                <a:ext cx="0" cy="227070"/>
              </a:xfrm>
              <a:prstGeom prst="line">
                <a:avLst/>
              </a:prstGeom>
              <a:ln w="2857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>
                <a:off x="6172200" y="5106312"/>
                <a:ext cx="0" cy="227070"/>
              </a:xfrm>
              <a:prstGeom prst="line">
                <a:avLst/>
              </a:prstGeom>
              <a:ln w="2857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>
                <a:off x="7243763" y="5069791"/>
                <a:ext cx="0" cy="227069"/>
              </a:xfrm>
              <a:prstGeom prst="line">
                <a:avLst/>
              </a:prstGeom>
              <a:ln w="2857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134" name="TextBox 3"/>
            <p:cNvSpPr txBox="1">
              <a:spLocks noChangeArrowheads="1"/>
            </p:cNvSpPr>
            <p:nvPr/>
          </p:nvSpPr>
          <p:spPr bwMode="auto">
            <a:xfrm>
              <a:off x="838200" y="4198034"/>
              <a:ext cx="2058194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just" eaLnBrk="1" hangingPunct="1">
                <a:lnSpc>
                  <a:spcPct val="150000"/>
                </a:lnSpc>
              </a:pP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Dây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đèn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xanh</a:t>
              </a:r>
              <a:endParaRPr lang="en-US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135" name="TextBox 3"/>
            <p:cNvSpPr txBox="1">
              <a:spLocks noChangeArrowheads="1"/>
            </p:cNvSpPr>
            <p:nvPr/>
          </p:nvSpPr>
          <p:spPr bwMode="auto">
            <a:xfrm>
              <a:off x="1066800" y="4858434"/>
              <a:ext cx="2058194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just" eaLnBrk="1" hangingPunct="1">
                <a:lnSpc>
                  <a:spcPct val="150000"/>
                </a:lnSpc>
              </a:pP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Dây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đèn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đỏ</a:t>
              </a:r>
              <a:endParaRPr lang="en-US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136" name="TextBox 3"/>
            <p:cNvSpPr txBox="1">
              <a:spLocks noChangeArrowheads="1"/>
            </p:cNvSpPr>
            <p:nvPr/>
          </p:nvSpPr>
          <p:spPr bwMode="auto">
            <a:xfrm>
              <a:off x="3761580" y="5108494"/>
              <a:ext cx="477838" cy="5799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just" eaLnBrk="1" hangingPunct="1">
                <a:lnSpc>
                  <a:spcPct val="150000"/>
                </a:lnSpc>
              </a:pPr>
              <a:r>
                <a:rPr lang="en-US"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6</a:t>
              </a:r>
            </a:p>
          </p:txBody>
        </p:sp>
        <p:sp>
          <p:nvSpPr>
            <p:cNvPr id="5137" name="TextBox 3"/>
            <p:cNvSpPr txBox="1">
              <a:spLocks noChangeArrowheads="1"/>
            </p:cNvSpPr>
            <p:nvPr/>
          </p:nvSpPr>
          <p:spPr bwMode="auto">
            <a:xfrm>
              <a:off x="4790280" y="5131663"/>
              <a:ext cx="797719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just" eaLnBrk="1" hangingPunct="1">
                <a:lnSpc>
                  <a:spcPct val="150000"/>
                </a:lnSpc>
              </a:pPr>
              <a:r>
                <a:rPr lang="en-US"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12</a:t>
              </a:r>
            </a:p>
          </p:txBody>
        </p:sp>
        <p:sp>
          <p:nvSpPr>
            <p:cNvPr id="5138" name="TextBox 3"/>
            <p:cNvSpPr txBox="1">
              <a:spLocks noChangeArrowheads="1"/>
            </p:cNvSpPr>
            <p:nvPr/>
          </p:nvSpPr>
          <p:spPr bwMode="auto">
            <a:xfrm>
              <a:off x="5905500" y="5106263"/>
              <a:ext cx="797719" cy="5799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just" eaLnBrk="1" hangingPunct="1">
                <a:lnSpc>
                  <a:spcPct val="150000"/>
                </a:lnSpc>
              </a:pPr>
              <a:r>
                <a:rPr lang="en-US"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18</a:t>
              </a:r>
            </a:p>
          </p:txBody>
        </p:sp>
        <p:sp>
          <p:nvSpPr>
            <p:cNvPr id="5139" name="TextBox 3"/>
            <p:cNvSpPr txBox="1">
              <a:spLocks noChangeArrowheads="1"/>
            </p:cNvSpPr>
            <p:nvPr/>
          </p:nvSpPr>
          <p:spPr bwMode="auto">
            <a:xfrm>
              <a:off x="7007621" y="5055463"/>
              <a:ext cx="797719" cy="5799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just" eaLnBrk="1" hangingPunct="1">
                <a:lnSpc>
                  <a:spcPct val="150000"/>
                </a:lnSpc>
              </a:pPr>
              <a:r>
                <a:rPr lang="en-US"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24</a:t>
              </a:r>
            </a:p>
          </p:txBody>
        </p:sp>
        <p:sp>
          <p:nvSpPr>
            <p:cNvPr id="5140" name="TextBox 3"/>
            <p:cNvSpPr txBox="1">
              <a:spLocks noChangeArrowheads="1"/>
            </p:cNvSpPr>
            <p:nvPr/>
          </p:nvSpPr>
          <p:spPr bwMode="auto">
            <a:xfrm>
              <a:off x="6936581" y="4467829"/>
              <a:ext cx="797719" cy="5799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just" eaLnBrk="1" hangingPunct="1">
                <a:lnSpc>
                  <a:spcPct val="150000"/>
                </a:lnSpc>
              </a:pPr>
              <a:r>
                <a:rPr lang="en-US"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24</a:t>
              </a:r>
            </a:p>
          </p:txBody>
        </p:sp>
        <p:sp>
          <p:nvSpPr>
            <p:cNvPr id="5141" name="TextBox 3"/>
            <p:cNvSpPr txBox="1">
              <a:spLocks noChangeArrowheads="1"/>
            </p:cNvSpPr>
            <p:nvPr/>
          </p:nvSpPr>
          <p:spPr bwMode="auto">
            <a:xfrm>
              <a:off x="7685881" y="4417029"/>
              <a:ext cx="797719" cy="5799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just" eaLnBrk="1" hangingPunct="1">
                <a:lnSpc>
                  <a:spcPct val="150000"/>
                </a:lnSpc>
              </a:pPr>
              <a:r>
                <a:rPr lang="en-US"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28</a:t>
              </a:r>
            </a:p>
          </p:txBody>
        </p:sp>
        <p:sp>
          <p:nvSpPr>
            <p:cNvPr id="5142" name="TextBox 3"/>
            <p:cNvSpPr txBox="1">
              <a:spLocks noChangeArrowheads="1"/>
            </p:cNvSpPr>
            <p:nvPr/>
          </p:nvSpPr>
          <p:spPr bwMode="auto">
            <a:xfrm>
              <a:off x="3348829" y="4449297"/>
              <a:ext cx="477838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just" eaLnBrk="1" hangingPunct="1">
                <a:lnSpc>
                  <a:spcPct val="150000"/>
                </a:lnSpc>
              </a:pPr>
              <a:r>
                <a:rPr lang="en-US"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sp>
          <p:nvSpPr>
            <p:cNvPr id="5143" name="TextBox 3"/>
            <p:cNvSpPr txBox="1">
              <a:spLocks noChangeArrowheads="1"/>
            </p:cNvSpPr>
            <p:nvPr/>
          </p:nvSpPr>
          <p:spPr bwMode="auto">
            <a:xfrm>
              <a:off x="4056062" y="4407763"/>
              <a:ext cx="477838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just" eaLnBrk="1" hangingPunct="1">
                <a:lnSpc>
                  <a:spcPct val="150000"/>
                </a:lnSpc>
              </a:pPr>
              <a:r>
                <a:rPr lang="en-US"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8</a:t>
              </a:r>
            </a:p>
          </p:txBody>
        </p:sp>
        <p:sp>
          <p:nvSpPr>
            <p:cNvPr id="5144" name="TextBox 3"/>
            <p:cNvSpPr txBox="1">
              <a:spLocks noChangeArrowheads="1"/>
            </p:cNvSpPr>
            <p:nvPr/>
          </p:nvSpPr>
          <p:spPr bwMode="auto">
            <a:xfrm>
              <a:off x="4764880" y="4412566"/>
              <a:ext cx="797719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just" eaLnBrk="1" hangingPunct="1">
                <a:lnSpc>
                  <a:spcPct val="150000"/>
                </a:lnSpc>
              </a:pPr>
              <a:r>
                <a:rPr lang="en-US"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12</a:t>
              </a:r>
            </a:p>
          </p:txBody>
        </p:sp>
        <p:sp>
          <p:nvSpPr>
            <p:cNvPr id="5145" name="TextBox 3"/>
            <p:cNvSpPr txBox="1">
              <a:spLocks noChangeArrowheads="1"/>
            </p:cNvSpPr>
            <p:nvPr/>
          </p:nvSpPr>
          <p:spPr bwMode="auto">
            <a:xfrm>
              <a:off x="5506640" y="4428739"/>
              <a:ext cx="797719" cy="5799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just" eaLnBrk="1" hangingPunct="1">
                <a:lnSpc>
                  <a:spcPct val="150000"/>
                </a:lnSpc>
              </a:pPr>
              <a:r>
                <a:rPr lang="en-US"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16</a:t>
              </a:r>
            </a:p>
          </p:txBody>
        </p:sp>
        <p:sp>
          <p:nvSpPr>
            <p:cNvPr id="5146" name="TextBox 3"/>
            <p:cNvSpPr txBox="1">
              <a:spLocks noChangeArrowheads="1"/>
            </p:cNvSpPr>
            <p:nvPr/>
          </p:nvSpPr>
          <p:spPr bwMode="auto">
            <a:xfrm>
              <a:off x="6250781" y="4458563"/>
              <a:ext cx="797719" cy="5799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just" eaLnBrk="1" hangingPunct="1">
                <a:lnSpc>
                  <a:spcPct val="150000"/>
                </a:lnSpc>
              </a:pPr>
              <a:r>
                <a:rPr lang="en-US"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20</a:t>
              </a:r>
            </a:p>
          </p:txBody>
        </p:sp>
      </p:grpSp>
      <p:sp>
        <p:nvSpPr>
          <p:cNvPr id="8" name="Oval 7"/>
          <p:cNvSpPr/>
          <p:nvPr/>
        </p:nvSpPr>
        <p:spPr>
          <a:xfrm>
            <a:off x="5119688" y="3857625"/>
            <a:ext cx="533400" cy="133826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7319963" y="3714750"/>
            <a:ext cx="533400" cy="133826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8" name="TextBox 3"/>
          <p:cNvSpPr txBox="1">
            <a:spLocks noChangeArrowheads="1"/>
          </p:cNvSpPr>
          <p:nvPr/>
        </p:nvSpPr>
        <p:spPr bwMode="auto">
          <a:xfrm>
            <a:off x="1238250" y="5726113"/>
            <a:ext cx="6688138" cy="461962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 eaLnBrk="1" hangingPunct="1"/>
            <a:r>
              <a:rPr lang="en-US" sz="2400" b="1">
                <a:latin typeface="Times New Roman" pitchFamily="18" charset="0"/>
                <a:cs typeface="Times New Roman" pitchFamily="18" charset="0"/>
              </a:rPr>
              <a:t>Ta gọi 12, 24, … là các bội chung của 4 và 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0" grpId="0"/>
      <p:bldP spid="16" grpId="0" animBg="1"/>
      <p:bldP spid="16" grpId="1" animBg="1"/>
      <p:bldP spid="18" grpId="0"/>
      <p:bldP spid="8" grpId="0" animBg="1"/>
      <p:bldP spid="47" grpId="0" animBg="1"/>
      <p:bldP spid="4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4"/>
          <p:cNvSpPr txBox="1">
            <a:spLocks noChangeArrowheads="1"/>
          </p:cNvSpPr>
          <p:nvPr/>
        </p:nvSpPr>
        <p:spPr bwMode="auto">
          <a:xfrm>
            <a:off x="49213" y="550863"/>
            <a:ext cx="45862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Bội chung</a:t>
            </a:r>
          </a:p>
        </p:txBody>
      </p:sp>
      <p:pic>
        <p:nvPicPr>
          <p:cNvPr id="6147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-22225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8" name="TextBox 3"/>
          <p:cNvSpPr txBox="1">
            <a:spLocks noChangeArrowheads="1"/>
          </p:cNvSpPr>
          <p:nvPr/>
        </p:nvSpPr>
        <p:spPr bwMode="auto">
          <a:xfrm>
            <a:off x="25400" y="26988"/>
            <a:ext cx="9070975" cy="5842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13:  BỘI CHUNG. BỘI CHUNG NHỎ NHẤT</a:t>
            </a:r>
          </a:p>
        </p:txBody>
      </p:sp>
      <p:sp>
        <p:nvSpPr>
          <p:cNvPr id="10" name="TextBox 3"/>
          <p:cNvSpPr txBox="1">
            <a:spLocks noChangeArrowheads="1"/>
          </p:cNvSpPr>
          <p:nvPr/>
        </p:nvSpPr>
        <p:spPr bwMode="auto">
          <a:xfrm>
            <a:off x="49213" y="1219200"/>
            <a:ext cx="8504237" cy="661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B(2) = {0; 2; 4; 6; 8; 10; 12; 14; 16; 18; 20; 22;…}</a:t>
            </a:r>
          </a:p>
        </p:txBody>
      </p:sp>
      <p:sp>
        <p:nvSpPr>
          <p:cNvPr id="13" name="TextBox 3"/>
          <p:cNvSpPr txBox="1">
            <a:spLocks noChangeArrowheads="1"/>
          </p:cNvSpPr>
          <p:nvPr/>
        </p:nvSpPr>
        <p:spPr bwMode="auto">
          <a:xfrm>
            <a:off x="49213" y="1893888"/>
            <a:ext cx="8504237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B(3) = {0; 3; 6; 9; 12; 15; 18; 21;…}</a:t>
            </a:r>
          </a:p>
        </p:txBody>
      </p:sp>
      <p:sp>
        <p:nvSpPr>
          <p:cNvPr id="14" name="TextBox 3"/>
          <p:cNvSpPr txBox="1">
            <a:spLocks noChangeArrowheads="1"/>
          </p:cNvSpPr>
          <p:nvPr/>
        </p:nvSpPr>
        <p:spPr bwMode="auto">
          <a:xfrm>
            <a:off x="49213" y="2554288"/>
            <a:ext cx="8504237" cy="661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0; 6; 12</a:t>
            </a:r>
          </a:p>
        </p:txBody>
      </p:sp>
      <p:sp>
        <p:nvSpPr>
          <p:cNvPr id="15" name="TextBox 3"/>
          <p:cNvSpPr txBox="1">
            <a:spLocks noChangeArrowheads="1"/>
          </p:cNvSpPr>
          <p:nvPr/>
        </p:nvSpPr>
        <p:spPr bwMode="auto">
          <a:xfrm>
            <a:off x="152400" y="3217863"/>
            <a:ext cx="8504238" cy="661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Ta nói, các số 0; 6; 12 là các bội chung của 2 và 3</a:t>
            </a:r>
          </a:p>
        </p:txBody>
      </p:sp>
      <p:sp>
        <p:nvSpPr>
          <p:cNvPr id="16" name="TextBox 3"/>
          <p:cNvSpPr txBox="1">
            <a:spLocks noChangeArrowheads="1"/>
          </p:cNvSpPr>
          <p:nvPr/>
        </p:nvSpPr>
        <p:spPr bwMode="auto">
          <a:xfrm>
            <a:off x="490538" y="4876800"/>
            <a:ext cx="7620000" cy="120015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7" name="TextBox 3"/>
          <p:cNvSpPr txBox="1">
            <a:spLocks noChangeArrowheads="1"/>
          </p:cNvSpPr>
          <p:nvPr/>
        </p:nvSpPr>
        <p:spPr bwMode="auto">
          <a:xfrm>
            <a:off x="457200" y="3840163"/>
            <a:ext cx="6091238" cy="73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BC(2, 3) = {0; 6; 12; …}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  <p:bldP spid="14" grpId="0"/>
      <p:bldP spid="15" grpId="0"/>
      <p:bldP spid="16" grpId="0" animBg="1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4"/>
          <p:cNvSpPr txBox="1">
            <a:spLocks noChangeArrowheads="1"/>
          </p:cNvSpPr>
          <p:nvPr/>
        </p:nvSpPr>
        <p:spPr bwMode="auto">
          <a:xfrm>
            <a:off x="49213" y="550863"/>
            <a:ext cx="45862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Bội chung</a:t>
            </a:r>
          </a:p>
        </p:txBody>
      </p:sp>
      <p:pic>
        <p:nvPicPr>
          <p:cNvPr id="7171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-22225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2" name="TextBox 3"/>
          <p:cNvSpPr txBox="1">
            <a:spLocks noChangeArrowheads="1"/>
          </p:cNvSpPr>
          <p:nvPr/>
        </p:nvSpPr>
        <p:spPr bwMode="auto">
          <a:xfrm>
            <a:off x="25400" y="26988"/>
            <a:ext cx="9070975" cy="5842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2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13:  BỘI CHUNG. BỘI CHUNG NHỎ NHẤT</a:t>
            </a:r>
          </a:p>
        </p:txBody>
      </p:sp>
      <p:sp>
        <p:nvSpPr>
          <p:cNvPr id="10" name="TextBox 3"/>
          <p:cNvSpPr txBox="1">
            <a:spLocks noChangeArrowheads="1"/>
          </p:cNvSpPr>
          <p:nvPr/>
        </p:nvSpPr>
        <p:spPr bwMode="auto">
          <a:xfrm>
            <a:off x="63500" y="1109663"/>
            <a:ext cx="8928100" cy="954087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>
                <a:latin typeface="Times New Roman" pitchFamily="18" charset="0"/>
                <a:cs typeface="Times New Roman" pitchFamily="18" charset="0"/>
              </a:rPr>
              <a:t>Một số được gọi là bội chung của hai hay nhiều số nếu nó là bội của tất cả các số đó.</a:t>
            </a:r>
          </a:p>
        </p:txBody>
      </p:sp>
      <p:sp>
        <p:nvSpPr>
          <p:cNvPr id="12" name="TextBox 4"/>
          <p:cNvSpPr txBox="1">
            <a:spLocks noChangeArrowheads="1"/>
          </p:cNvSpPr>
          <p:nvPr/>
        </p:nvSpPr>
        <p:spPr bwMode="auto">
          <a:xfrm>
            <a:off x="63500" y="2209800"/>
            <a:ext cx="91567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>
                <a:latin typeface="Times New Roman" pitchFamily="18" charset="0"/>
                <a:cs typeface="Times New Roman" pitchFamily="18" charset="0"/>
              </a:rPr>
              <a:t>- Kí hiệu tập hợp các bội chung của a và b là BC(a, b)</a:t>
            </a:r>
          </a:p>
        </p:txBody>
      </p:sp>
      <p:sp>
        <p:nvSpPr>
          <p:cNvPr id="17" name="TextBox 4"/>
          <p:cNvSpPr txBox="1">
            <a:spLocks noChangeArrowheads="1"/>
          </p:cNvSpPr>
          <p:nvPr/>
        </p:nvSpPr>
        <p:spPr bwMode="auto">
          <a:xfrm>
            <a:off x="0" y="2733675"/>
            <a:ext cx="91567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>
                <a:latin typeface="Times New Roman" pitchFamily="18" charset="0"/>
                <a:cs typeface="Times New Roman" pitchFamily="18" charset="0"/>
              </a:rPr>
              <a:t>- Kí hiệu tập hợp các bội chung của a, b và c là BC(a, b, c)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Box 4"/>
          <p:cNvSpPr txBox="1">
            <a:spLocks noChangeArrowheads="1"/>
          </p:cNvSpPr>
          <p:nvPr/>
        </p:nvSpPr>
        <p:spPr bwMode="auto">
          <a:xfrm>
            <a:off x="49213" y="550863"/>
            <a:ext cx="45862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5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-22225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6" name="TextBox 3"/>
          <p:cNvSpPr txBox="1">
            <a:spLocks noChangeArrowheads="1"/>
          </p:cNvSpPr>
          <p:nvPr/>
        </p:nvSpPr>
        <p:spPr bwMode="auto">
          <a:xfrm>
            <a:off x="25400" y="26988"/>
            <a:ext cx="9070975" cy="5842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13:  BỘI CHUNG. BỘI CHUNG NHỎ NHẤT</a:t>
            </a:r>
          </a:p>
        </p:txBody>
      </p:sp>
      <p:sp>
        <p:nvSpPr>
          <p:cNvPr id="8197" name="TextBox 3"/>
          <p:cNvSpPr txBox="1">
            <a:spLocks noChangeArrowheads="1"/>
          </p:cNvSpPr>
          <p:nvPr/>
        </p:nvSpPr>
        <p:spPr bwMode="auto">
          <a:xfrm>
            <a:off x="63500" y="1109663"/>
            <a:ext cx="8928100" cy="954087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tất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2" name="TextBox 4"/>
          <p:cNvSpPr txBox="1">
            <a:spLocks noChangeArrowheads="1"/>
          </p:cNvSpPr>
          <p:nvPr/>
        </p:nvSpPr>
        <p:spPr bwMode="auto">
          <a:xfrm>
            <a:off x="228600" y="2460625"/>
            <a:ext cx="62611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TH1: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khẳng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457200" y="3048000"/>
          <a:ext cx="7543800" cy="312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72998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latin typeface="Times New Roman" pitchFamily="18" charset="0"/>
                          <a:cs typeface="Times New Roman" pitchFamily="18" charset="0"/>
                        </a:rPr>
                        <a:t>Khẳng</a:t>
                      </a:r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itchFamily="18" charset="0"/>
                          <a:cs typeface="Times New Roman" pitchFamily="18" charset="0"/>
                        </a:rPr>
                        <a:t>định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latin typeface="Times New Roman" pitchFamily="18" charset="0"/>
                          <a:cs typeface="Times New Roman" pitchFamily="18" charset="0"/>
                        </a:rPr>
                        <a:t>Đúng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latin typeface="Times New Roman" pitchFamily="18" charset="0"/>
                          <a:cs typeface="Times New Roman" pitchFamily="18" charset="0"/>
                        </a:rPr>
                        <a:t>Sai</a:t>
                      </a:r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3734"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a) 20     BC(4, 10)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3734"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b) 36     BC(14, 18)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83734"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c) 72     BC(12, 18, 36)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1371600" y="3886200"/>
          <a:ext cx="330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26725" imgH="126725" progId="Equation.DSMT4">
                  <p:embed/>
                </p:oleObj>
              </mc:Choice>
              <mc:Fallback>
                <p:oleObj name="Equation" r:id="rId3" imgW="126725" imgH="126725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3886200"/>
                        <a:ext cx="3302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320800" y="4724400"/>
          <a:ext cx="330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26725" imgH="126725" progId="Equation.DSMT4">
                  <p:embed/>
                </p:oleObj>
              </mc:Choice>
              <mc:Fallback>
                <p:oleObj name="Equation" r:id="rId5" imgW="126725" imgH="126725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0800" y="4724400"/>
                        <a:ext cx="3302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346200" y="5486400"/>
          <a:ext cx="330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6725" imgH="126725" progId="Equation.DSMT4">
                  <p:embed/>
                </p:oleObj>
              </mc:Choice>
              <mc:Fallback>
                <p:oleObj name="Equation" r:id="rId6" imgW="126725" imgH="126725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6200" y="5486400"/>
                        <a:ext cx="3302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4"/>
          <p:cNvSpPr txBox="1">
            <a:spLocks noChangeArrowheads="1"/>
          </p:cNvSpPr>
          <p:nvPr/>
        </p:nvSpPr>
        <p:spPr bwMode="auto">
          <a:xfrm>
            <a:off x="5486400" y="3886200"/>
            <a:ext cx="6223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 </a:t>
            </a:r>
          </a:p>
        </p:txBody>
      </p:sp>
      <p:sp>
        <p:nvSpPr>
          <p:cNvPr id="14" name="TextBox 4"/>
          <p:cNvSpPr txBox="1">
            <a:spLocks noChangeArrowheads="1"/>
          </p:cNvSpPr>
          <p:nvPr/>
        </p:nvSpPr>
        <p:spPr bwMode="auto">
          <a:xfrm>
            <a:off x="6858000" y="4648200"/>
            <a:ext cx="6223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 </a:t>
            </a:r>
          </a:p>
        </p:txBody>
      </p:sp>
      <p:sp>
        <p:nvSpPr>
          <p:cNvPr id="15" name="TextBox 4"/>
          <p:cNvSpPr txBox="1">
            <a:spLocks noChangeArrowheads="1"/>
          </p:cNvSpPr>
          <p:nvPr/>
        </p:nvSpPr>
        <p:spPr bwMode="auto">
          <a:xfrm>
            <a:off x="5486400" y="5486400"/>
            <a:ext cx="6223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Box 4"/>
          <p:cNvSpPr txBox="1">
            <a:spLocks noChangeArrowheads="1"/>
          </p:cNvSpPr>
          <p:nvPr/>
        </p:nvSpPr>
        <p:spPr bwMode="auto">
          <a:xfrm>
            <a:off x="49213" y="550863"/>
            <a:ext cx="45862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219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-22225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0" name="TextBox 3"/>
          <p:cNvSpPr txBox="1">
            <a:spLocks noChangeArrowheads="1"/>
          </p:cNvSpPr>
          <p:nvPr/>
        </p:nvSpPr>
        <p:spPr bwMode="auto">
          <a:xfrm>
            <a:off x="25400" y="26988"/>
            <a:ext cx="9070975" cy="5842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13:  BỘI CHUNG. BỘI CHUNG NHỎ NHẤT</a:t>
            </a:r>
          </a:p>
        </p:txBody>
      </p:sp>
      <p:sp>
        <p:nvSpPr>
          <p:cNvPr id="10" name="TextBox 3"/>
          <p:cNvSpPr txBox="1">
            <a:spLocks noChangeArrowheads="1"/>
          </p:cNvSpPr>
          <p:nvPr/>
        </p:nvSpPr>
        <p:spPr bwMode="auto">
          <a:xfrm>
            <a:off x="49213" y="1828800"/>
            <a:ext cx="8928100" cy="954088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buFontTx/>
              <a:buChar char="-"/>
            </a:pP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B(a)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B(b).</a:t>
            </a:r>
          </a:p>
          <a:p>
            <a:pPr eaLnBrk="1" hangingPunct="1">
              <a:buFontTx/>
              <a:buChar char="-"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B(a)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B(b).</a:t>
            </a:r>
          </a:p>
        </p:txBody>
      </p:sp>
      <p:sp>
        <p:nvSpPr>
          <p:cNvPr id="16" name="TextBox 4"/>
          <p:cNvSpPr txBox="1">
            <a:spLocks noChangeArrowheads="1"/>
          </p:cNvSpPr>
          <p:nvPr/>
        </p:nvSpPr>
        <p:spPr bwMode="auto">
          <a:xfrm>
            <a:off x="49213" y="1219200"/>
            <a:ext cx="71501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b: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Box 4"/>
          <p:cNvSpPr txBox="1">
            <a:spLocks noChangeArrowheads="1"/>
          </p:cNvSpPr>
          <p:nvPr/>
        </p:nvSpPr>
        <p:spPr bwMode="auto">
          <a:xfrm>
            <a:off x="49213" y="550863"/>
            <a:ext cx="45862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Bội chung</a:t>
            </a:r>
          </a:p>
        </p:txBody>
      </p:sp>
      <p:pic>
        <p:nvPicPr>
          <p:cNvPr id="10243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-22225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4" name="TextBox 3"/>
          <p:cNvSpPr txBox="1">
            <a:spLocks noChangeArrowheads="1"/>
          </p:cNvSpPr>
          <p:nvPr/>
        </p:nvSpPr>
        <p:spPr bwMode="auto">
          <a:xfrm>
            <a:off x="25400" y="26988"/>
            <a:ext cx="9070975" cy="5842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2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13:  BỘI CHUNG. BỘI CHUNG NHỎ NHẤT</a:t>
            </a:r>
          </a:p>
        </p:txBody>
      </p:sp>
      <p:sp>
        <p:nvSpPr>
          <p:cNvPr id="12" name="TextBox 4"/>
          <p:cNvSpPr txBox="1">
            <a:spLocks noChangeArrowheads="1"/>
          </p:cNvSpPr>
          <p:nvPr/>
        </p:nvSpPr>
        <p:spPr bwMode="auto">
          <a:xfrm>
            <a:off x="212725" y="1074738"/>
            <a:ext cx="8943975" cy="267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TH2:</a:t>
            </a:r>
            <a:r>
              <a:rPr 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514350" eaLnBrk="1" hangingPunct="1">
              <a:buFontTx/>
              <a:buAutoNum type="alphaLcParenR"/>
              <a:defRPr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B(3), B(4), B(8)</a:t>
            </a:r>
          </a:p>
          <a:p>
            <a:pPr marL="514350" indent="-514350" eaLnBrk="1" hangingPunct="1">
              <a:buFontTx/>
              <a:buAutoNum type="alphaLcParenR"/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M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50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4.</a:t>
            </a:r>
          </a:p>
          <a:p>
            <a:pPr marL="514350" indent="-514350" eaLnBrk="1" hangingPunct="1">
              <a:buFontTx/>
              <a:buAutoNum type="alphaLcParenR"/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K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50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3; 4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8</a:t>
            </a:r>
          </a:p>
        </p:txBody>
      </p:sp>
      <p:sp>
        <p:nvSpPr>
          <p:cNvPr id="8" name="TextBox 4"/>
          <p:cNvSpPr txBox="1">
            <a:spLocks noChangeArrowheads="1"/>
          </p:cNvSpPr>
          <p:nvPr/>
        </p:nvSpPr>
        <p:spPr bwMode="auto">
          <a:xfrm>
            <a:off x="3886200" y="3657600"/>
            <a:ext cx="1143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Giải: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4"/>
          <p:cNvSpPr txBox="1">
            <a:spLocks noChangeArrowheads="1"/>
          </p:cNvSpPr>
          <p:nvPr/>
        </p:nvSpPr>
        <p:spPr bwMode="auto">
          <a:xfrm>
            <a:off x="61913" y="4181475"/>
            <a:ext cx="96170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a) B(3) = {0;3;6;9;12;15;18;21;24;27;30;33;36; 39; 42; 45; 48; 51;…}</a:t>
            </a:r>
          </a:p>
        </p:txBody>
      </p:sp>
      <p:sp>
        <p:nvSpPr>
          <p:cNvPr id="11" name="TextBox 4"/>
          <p:cNvSpPr txBox="1">
            <a:spLocks noChangeArrowheads="1"/>
          </p:cNvSpPr>
          <p:nvPr/>
        </p:nvSpPr>
        <p:spPr bwMode="auto">
          <a:xfrm>
            <a:off x="373063" y="4641850"/>
            <a:ext cx="70246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B(4) = {0;4;8;12;16;20;24;28;32;36;40;44;48; 52;…}</a:t>
            </a:r>
          </a:p>
        </p:txBody>
      </p:sp>
      <p:sp>
        <p:nvSpPr>
          <p:cNvPr id="13" name="TextBox 4"/>
          <p:cNvSpPr txBox="1">
            <a:spLocks noChangeArrowheads="1"/>
          </p:cNvSpPr>
          <p:nvPr/>
        </p:nvSpPr>
        <p:spPr bwMode="auto">
          <a:xfrm>
            <a:off x="373063" y="5086350"/>
            <a:ext cx="702468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B(8) = {0; 8; 16; 24; 32; 40; 48; 56;…}</a:t>
            </a:r>
          </a:p>
        </p:txBody>
      </p:sp>
      <p:sp>
        <p:nvSpPr>
          <p:cNvPr id="14" name="TextBox 4"/>
          <p:cNvSpPr txBox="1">
            <a:spLocks noChangeArrowheads="1"/>
          </p:cNvSpPr>
          <p:nvPr/>
        </p:nvSpPr>
        <p:spPr bwMode="auto">
          <a:xfrm>
            <a:off x="200025" y="5546725"/>
            <a:ext cx="43608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b) M = {0; 12; 24; 36; 48} </a:t>
            </a:r>
          </a:p>
        </p:txBody>
      </p:sp>
      <p:sp>
        <p:nvSpPr>
          <p:cNvPr id="15" name="TextBox 4"/>
          <p:cNvSpPr txBox="1">
            <a:spLocks noChangeArrowheads="1"/>
          </p:cNvSpPr>
          <p:nvPr/>
        </p:nvSpPr>
        <p:spPr bwMode="auto">
          <a:xfrm>
            <a:off x="212725" y="6172200"/>
            <a:ext cx="43608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c) K = {0; 24; 48}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8" grpId="0"/>
      <p:bldP spid="9" grpId="0"/>
      <p:bldP spid="11" grpId="0"/>
      <p:bldP spid="13" grpId="0"/>
      <p:bldP spid="14" grpId="0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Box 4"/>
          <p:cNvSpPr txBox="1">
            <a:spLocks noChangeArrowheads="1"/>
          </p:cNvSpPr>
          <p:nvPr/>
        </p:nvSpPr>
        <p:spPr bwMode="auto">
          <a:xfrm>
            <a:off x="49213" y="550863"/>
            <a:ext cx="45862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267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-22225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8" name="TextBox 3"/>
          <p:cNvSpPr txBox="1">
            <a:spLocks noChangeArrowheads="1"/>
          </p:cNvSpPr>
          <p:nvPr/>
        </p:nvSpPr>
        <p:spPr bwMode="auto">
          <a:xfrm>
            <a:off x="25400" y="26988"/>
            <a:ext cx="9070975" cy="5842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2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13:  BỘI CHUNG. BỘI CHUNG NHỎ NHẤT</a:t>
            </a:r>
          </a:p>
        </p:txBody>
      </p:sp>
      <p:sp>
        <p:nvSpPr>
          <p:cNvPr id="11269" name="TextBox 4"/>
          <p:cNvSpPr txBox="1">
            <a:spLocks noChangeArrowheads="1"/>
          </p:cNvSpPr>
          <p:nvPr/>
        </p:nvSpPr>
        <p:spPr bwMode="auto">
          <a:xfrm>
            <a:off x="914400" y="1241425"/>
            <a:ext cx="46386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BC(3; 4; 8) = {0; 24; 48;…}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4"/>
          <p:cNvSpPr txBox="1">
            <a:spLocks noChangeArrowheads="1"/>
          </p:cNvSpPr>
          <p:nvPr/>
        </p:nvSpPr>
        <p:spPr bwMode="auto">
          <a:xfrm>
            <a:off x="130175" y="2209800"/>
            <a:ext cx="8991600" cy="120015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0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BC(3; 4; 8)?</a:t>
            </a:r>
          </a:p>
          <a:p>
            <a:pPr eaLnBrk="1" hangingPunct="1"/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3, 4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8</a:t>
            </a:r>
          </a:p>
        </p:txBody>
      </p:sp>
      <p:sp>
        <p:nvSpPr>
          <p:cNvPr id="18" name="TextBox 4"/>
          <p:cNvSpPr txBox="1">
            <a:spLocks noChangeArrowheads="1"/>
          </p:cNvSpPr>
          <p:nvPr/>
        </p:nvSpPr>
        <p:spPr bwMode="auto">
          <a:xfrm>
            <a:off x="381000" y="3713163"/>
            <a:ext cx="7696200" cy="95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24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3; 4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8. </a:t>
            </a:r>
          </a:p>
          <a:p>
            <a:pPr eaLnBrk="1" hangingPunct="1"/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BCNN(3, 4, 8) = 24</a:t>
            </a:r>
            <a:endParaRPr lang="en-US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  <p:bldP spid="16" grpId="0" animBg="1"/>
      <p:bldP spid="1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2864</TotalTime>
  <Words>2082</Words>
  <Application>Microsoft Office PowerPoint</Application>
  <PresentationFormat>On-screen Show (4:3)</PresentationFormat>
  <Paragraphs>196</Paragraphs>
  <Slides>22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</vt:lpstr>
      <vt:lpstr>Calibri</vt:lpstr>
      <vt:lpstr>Times New Roman</vt:lpstr>
      <vt:lpstr>VNI Helve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http://viet4room.com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Manh Cuong</dc:creator>
  <cp:lastModifiedBy>diem ly</cp:lastModifiedBy>
  <cp:revision>330</cp:revision>
  <dcterms:created xsi:type="dcterms:W3CDTF">2016-11-26T13:35:55Z</dcterms:created>
  <dcterms:modified xsi:type="dcterms:W3CDTF">2024-04-16T13:28:58Z</dcterms:modified>
</cp:coreProperties>
</file>