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331" r:id="rId3"/>
    <p:sldId id="272" r:id="rId4"/>
    <p:sldId id="333" r:id="rId5"/>
    <p:sldId id="344" r:id="rId6"/>
    <p:sldId id="334" r:id="rId7"/>
    <p:sldId id="335" r:id="rId8"/>
    <p:sldId id="336" r:id="rId9"/>
    <p:sldId id="337" r:id="rId10"/>
    <p:sldId id="338" r:id="rId11"/>
    <p:sldId id="345" r:id="rId12"/>
    <p:sldId id="339" r:id="rId13"/>
    <p:sldId id="273" r:id="rId14"/>
    <p:sldId id="340" r:id="rId15"/>
    <p:sldId id="342" r:id="rId16"/>
    <p:sldId id="348" r:id="rId17"/>
    <p:sldId id="349" r:id="rId18"/>
    <p:sldId id="282" r:id="rId19"/>
    <p:sldId id="274" r:id="rId20"/>
    <p:sldId id="347" r:id="rId21"/>
    <p:sldId id="343" r:id="rId22"/>
    <p:sldId id="350" r:id="rId23"/>
    <p:sldId id="329" r:id="rId24"/>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1FEC91-B3A2-46E5-AD4D-7CCC14A12979}" v="703" dt="2021-07-10T15:58:47.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76E9-10D3-41C8-A987-0BB3DF23C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79798F-8A2A-47B0-BF74-58E84438F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A1F552-D362-4EED-ABD4-E5E6C274E6E3}"/>
              </a:ext>
            </a:extLst>
          </p:cNvPr>
          <p:cNvSpPr>
            <a:spLocks noGrp="1"/>
          </p:cNvSpPr>
          <p:nvPr>
            <p:ph type="dt" sz="half" idx="10"/>
          </p:nvPr>
        </p:nvSpPr>
        <p:spPr/>
        <p:txBody>
          <a:bodyPr/>
          <a:lstStyle/>
          <a:p>
            <a:fld id="{307F1B57-E16A-4CA6-9FE6-844233FFA08F}" type="datetimeFigureOut">
              <a:rPr lang="en-US" smtClean="0"/>
              <a:t>4/16/2024</a:t>
            </a:fld>
            <a:endParaRPr lang="en-US"/>
          </a:p>
        </p:txBody>
      </p:sp>
      <p:sp>
        <p:nvSpPr>
          <p:cNvPr id="5" name="Footer Placeholder 4">
            <a:extLst>
              <a:ext uri="{FF2B5EF4-FFF2-40B4-BE49-F238E27FC236}">
                <a16:creationId xmlns:a16="http://schemas.microsoft.com/office/drawing/2014/main" id="{9081436C-AAEA-499C-9DDC-E2C696DE4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198ED-95C7-402E-B63D-C29003B83296}"/>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5929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8A79-2D71-4307-8876-1D38076E2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1CD348-AFDD-42D1-B450-04CC346944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D926E-8E83-4E3E-B889-52365699D35A}"/>
              </a:ext>
            </a:extLst>
          </p:cNvPr>
          <p:cNvSpPr>
            <a:spLocks noGrp="1"/>
          </p:cNvSpPr>
          <p:nvPr>
            <p:ph type="dt" sz="half" idx="10"/>
          </p:nvPr>
        </p:nvSpPr>
        <p:spPr/>
        <p:txBody>
          <a:bodyPr/>
          <a:lstStyle/>
          <a:p>
            <a:fld id="{307F1B57-E16A-4CA6-9FE6-844233FFA08F}" type="datetimeFigureOut">
              <a:rPr lang="en-US" smtClean="0"/>
              <a:t>4/16/2024</a:t>
            </a:fld>
            <a:endParaRPr lang="en-US"/>
          </a:p>
        </p:txBody>
      </p:sp>
      <p:sp>
        <p:nvSpPr>
          <p:cNvPr id="5" name="Footer Placeholder 4">
            <a:extLst>
              <a:ext uri="{FF2B5EF4-FFF2-40B4-BE49-F238E27FC236}">
                <a16:creationId xmlns:a16="http://schemas.microsoft.com/office/drawing/2014/main" id="{5F713BCF-E579-4603-94A5-B422B33D8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0FFEF-48E0-437F-B53F-8EDF460A847B}"/>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60295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E600E8-1582-41C3-951A-6EF812D57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AFF3E-D20E-4129-921B-80DE449C7B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E22B6-6EED-4B8D-9186-8CA63EDEBB58}"/>
              </a:ext>
            </a:extLst>
          </p:cNvPr>
          <p:cNvSpPr>
            <a:spLocks noGrp="1"/>
          </p:cNvSpPr>
          <p:nvPr>
            <p:ph type="dt" sz="half" idx="10"/>
          </p:nvPr>
        </p:nvSpPr>
        <p:spPr/>
        <p:txBody>
          <a:bodyPr/>
          <a:lstStyle/>
          <a:p>
            <a:fld id="{307F1B57-E16A-4CA6-9FE6-844233FFA08F}" type="datetimeFigureOut">
              <a:rPr lang="en-US" smtClean="0"/>
              <a:t>4/16/2024</a:t>
            </a:fld>
            <a:endParaRPr lang="en-US"/>
          </a:p>
        </p:txBody>
      </p:sp>
      <p:sp>
        <p:nvSpPr>
          <p:cNvPr id="5" name="Footer Placeholder 4">
            <a:extLst>
              <a:ext uri="{FF2B5EF4-FFF2-40B4-BE49-F238E27FC236}">
                <a16:creationId xmlns:a16="http://schemas.microsoft.com/office/drawing/2014/main" id="{06ED4018-FCA7-415A-9CF2-574744455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6AA57-E47F-4827-B192-1D8A6ABEB871}"/>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078992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1FE8F2-1CBC-44E1-883B-A8793ADE7F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1123984"/>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D81EC6-D97B-48BF-A2A0-FC169A1E49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3830478"/>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1327E-9BA9-4491-BBF4-4505FE0801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9382620"/>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6F98AB5-FB6A-41F4-B1CB-0FFA60DAEA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1052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8AEACF1-9D9E-4B06-8E91-EF0B7FBE86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4285053"/>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2F20641-4304-455C-985A-DA995E9A84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5678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A8BA103-E206-442C-A08F-B00F60DAD6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2721793"/>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607913-1331-4137-B9F6-7B108500D9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9947535"/>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835B-6844-4843-9045-16276A713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FD536-F4F2-46E8-B305-3B9D86CD49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EA276-F946-43B5-89F6-44EEE4C51CFB}"/>
              </a:ext>
            </a:extLst>
          </p:cNvPr>
          <p:cNvSpPr>
            <a:spLocks noGrp="1"/>
          </p:cNvSpPr>
          <p:nvPr>
            <p:ph type="dt" sz="half" idx="10"/>
          </p:nvPr>
        </p:nvSpPr>
        <p:spPr/>
        <p:txBody>
          <a:bodyPr/>
          <a:lstStyle/>
          <a:p>
            <a:fld id="{307F1B57-E16A-4CA6-9FE6-844233FFA08F}" type="datetimeFigureOut">
              <a:rPr lang="en-US" smtClean="0"/>
              <a:t>4/16/2024</a:t>
            </a:fld>
            <a:endParaRPr lang="en-US"/>
          </a:p>
        </p:txBody>
      </p:sp>
      <p:sp>
        <p:nvSpPr>
          <p:cNvPr id="5" name="Footer Placeholder 4">
            <a:extLst>
              <a:ext uri="{FF2B5EF4-FFF2-40B4-BE49-F238E27FC236}">
                <a16:creationId xmlns:a16="http://schemas.microsoft.com/office/drawing/2014/main" id="{60409617-4921-44B8-B379-8B85FFD6F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DBAC7-521F-4B17-A21D-29D003103B40}"/>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459759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06D8A9-A988-42BA-952F-1F03AFA2A0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7911662"/>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761A3E-0ECB-40FC-9087-661108907A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0282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F630C4-E06F-43F5-8953-B8EFAD74EF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6071709"/>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endParaRPr lang="vi-VN"/>
          </a:p>
        </p:txBody>
      </p:sp>
      <p:sp>
        <p:nvSpPr>
          <p:cNvPr id="3" name="Content Placeholder 2"/>
          <p:cNvSpPr>
            <a:spLocks noGrp="1"/>
          </p:cNvSpPr>
          <p:nvPr>
            <p:ph sz="quarter" idx="1"/>
          </p:nvPr>
        </p:nvSpPr>
        <p:spPr>
          <a:xfrm>
            <a:off x="914400" y="19812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9812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914400" y="41148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5"/>
          <p:cNvSpPr>
            <a:spLocks noGrp="1"/>
          </p:cNvSpPr>
          <p:nvPr>
            <p:ph sz="quarter" idx="4"/>
          </p:nvPr>
        </p:nvSpPr>
        <p:spPr>
          <a:xfrm>
            <a:off x="6197600" y="41148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8EEF5B1-FD4B-4E3E-9DF2-3E1ACC1B53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9014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FD8DAB6-2201-4C05-B382-9A0913CC1F36}" type="datetime11">
              <a:rPr lang="en-US">
                <a:solidFill>
                  <a:prstClr val="black">
                    <a:tint val="75000"/>
                  </a:prstClr>
                </a:solidFill>
              </a:rPr>
              <a:pPr>
                <a:defRPr/>
              </a:pPr>
              <a:t>19:54:16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2209E0BC-3719-4521-AA57-F79466738C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058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B997-020E-4D48-85C5-694A97750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0CF14E-8761-424B-98D2-8643AC57A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464A2-11B1-4E02-96DC-8BDD65FC0573}"/>
              </a:ext>
            </a:extLst>
          </p:cNvPr>
          <p:cNvSpPr>
            <a:spLocks noGrp="1"/>
          </p:cNvSpPr>
          <p:nvPr>
            <p:ph type="dt" sz="half" idx="10"/>
          </p:nvPr>
        </p:nvSpPr>
        <p:spPr/>
        <p:txBody>
          <a:bodyPr/>
          <a:lstStyle/>
          <a:p>
            <a:fld id="{307F1B57-E16A-4CA6-9FE6-844233FFA08F}" type="datetimeFigureOut">
              <a:rPr lang="en-US" smtClean="0"/>
              <a:t>4/16/2024</a:t>
            </a:fld>
            <a:endParaRPr lang="en-US"/>
          </a:p>
        </p:txBody>
      </p:sp>
      <p:sp>
        <p:nvSpPr>
          <p:cNvPr id="5" name="Footer Placeholder 4">
            <a:extLst>
              <a:ext uri="{FF2B5EF4-FFF2-40B4-BE49-F238E27FC236}">
                <a16:creationId xmlns:a16="http://schemas.microsoft.com/office/drawing/2014/main" id="{10ECE868-8821-4065-8541-7C1395E16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C9449-C95D-427F-8C97-982E6FCE8151}"/>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372199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0373-DCFE-472F-A7B1-C5E76E34C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21F99-B5E5-4397-B837-F6FB4F0427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EAA72E-8CF0-4AC0-B3D1-BD755BE1F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BEB9EC-7BD0-49BE-B146-38FFE41DBACE}"/>
              </a:ext>
            </a:extLst>
          </p:cNvPr>
          <p:cNvSpPr>
            <a:spLocks noGrp="1"/>
          </p:cNvSpPr>
          <p:nvPr>
            <p:ph type="dt" sz="half" idx="10"/>
          </p:nvPr>
        </p:nvSpPr>
        <p:spPr/>
        <p:txBody>
          <a:bodyPr/>
          <a:lstStyle/>
          <a:p>
            <a:fld id="{307F1B57-E16A-4CA6-9FE6-844233FFA08F}" type="datetimeFigureOut">
              <a:rPr lang="en-US" smtClean="0"/>
              <a:t>4/16/2024</a:t>
            </a:fld>
            <a:endParaRPr lang="en-US"/>
          </a:p>
        </p:txBody>
      </p:sp>
      <p:sp>
        <p:nvSpPr>
          <p:cNvPr id="6" name="Footer Placeholder 5">
            <a:extLst>
              <a:ext uri="{FF2B5EF4-FFF2-40B4-BE49-F238E27FC236}">
                <a16:creationId xmlns:a16="http://schemas.microsoft.com/office/drawing/2014/main" id="{18B0EE5A-941E-4455-B237-7693653B2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F740B-AF3F-411D-96DF-3A4CF846671A}"/>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391534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2B2F-535F-4891-9662-789CD28CD5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0721BD-9CFA-41E8-BDF1-BCF203DE5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841AD7-5C04-486D-874F-015197885A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33C5E7-7318-457E-A0BC-DDB1DFCC4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9973B1-218F-45A5-8B6A-E03171FAD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151D6F-ADA8-4DF0-9CD3-7C7F88F372AD}"/>
              </a:ext>
            </a:extLst>
          </p:cNvPr>
          <p:cNvSpPr>
            <a:spLocks noGrp="1"/>
          </p:cNvSpPr>
          <p:nvPr>
            <p:ph type="dt" sz="half" idx="10"/>
          </p:nvPr>
        </p:nvSpPr>
        <p:spPr/>
        <p:txBody>
          <a:bodyPr/>
          <a:lstStyle/>
          <a:p>
            <a:fld id="{307F1B57-E16A-4CA6-9FE6-844233FFA08F}" type="datetimeFigureOut">
              <a:rPr lang="en-US" smtClean="0"/>
              <a:t>4/16/2024</a:t>
            </a:fld>
            <a:endParaRPr lang="en-US"/>
          </a:p>
        </p:txBody>
      </p:sp>
      <p:sp>
        <p:nvSpPr>
          <p:cNvPr id="8" name="Footer Placeholder 7">
            <a:extLst>
              <a:ext uri="{FF2B5EF4-FFF2-40B4-BE49-F238E27FC236}">
                <a16:creationId xmlns:a16="http://schemas.microsoft.com/office/drawing/2014/main" id="{4B28137D-C6BF-46B1-B164-C79793A399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170D69-1739-4A86-A533-08BC54DFBB4F}"/>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52398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7213-B7E1-4C72-B368-3DD764DD3C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FFAA97-6DAC-464E-92C7-6D28E1D0B4CC}"/>
              </a:ext>
            </a:extLst>
          </p:cNvPr>
          <p:cNvSpPr>
            <a:spLocks noGrp="1"/>
          </p:cNvSpPr>
          <p:nvPr>
            <p:ph type="dt" sz="half" idx="10"/>
          </p:nvPr>
        </p:nvSpPr>
        <p:spPr/>
        <p:txBody>
          <a:bodyPr/>
          <a:lstStyle/>
          <a:p>
            <a:fld id="{307F1B57-E16A-4CA6-9FE6-844233FFA08F}" type="datetimeFigureOut">
              <a:rPr lang="en-US" smtClean="0"/>
              <a:t>4/16/2024</a:t>
            </a:fld>
            <a:endParaRPr lang="en-US"/>
          </a:p>
        </p:txBody>
      </p:sp>
      <p:sp>
        <p:nvSpPr>
          <p:cNvPr id="4" name="Footer Placeholder 3">
            <a:extLst>
              <a:ext uri="{FF2B5EF4-FFF2-40B4-BE49-F238E27FC236}">
                <a16:creationId xmlns:a16="http://schemas.microsoft.com/office/drawing/2014/main" id="{6C6458FE-5B95-4DBE-A694-208A4EDD1E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FA0241-BD66-4263-A6E2-49F546C0CA64}"/>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24454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9E6A2-8363-4E80-B16D-25FE850E58D7}"/>
              </a:ext>
            </a:extLst>
          </p:cNvPr>
          <p:cNvSpPr>
            <a:spLocks noGrp="1"/>
          </p:cNvSpPr>
          <p:nvPr>
            <p:ph type="dt" sz="half" idx="10"/>
          </p:nvPr>
        </p:nvSpPr>
        <p:spPr/>
        <p:txBody>
          <a:bodyPr/>
          <a:lstStyle/>
          <a:p>
            <a:fld id="{307F1B57-E16A-4CA6-9FE6-844233FFA08F}" type="datetimeFigureOut">
              <a:rPr lang="en-US" smtClean="0"/>
              <a:t>4/16/2024</a:t>
            </a:fld>
            <a:endParaRPr lang="en-US"/>
          </a:p>
        </p:txBody>
      </p:sp>
      <p:sp>
        <p:nvSpPr>
          <p:cNvPr id="3" name="Footer Placeholder 2">
            <a:extLst>
              <a:ext uri="{FF2B5EF4-FFF2-40B4-BE49-F238E27FC236}">
                <a16:creationId xmlns:a16="http://schemas.microsoft.com/office/drawing/2014/main" id="{0BEFC577-8531-4FDC-B1C5-4442597746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D29A9B-60A2-48AC-905E-0CA404CEEE0C}"/>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63134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B3610-212A-4ABB-A212-816384DB0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2B7115-7AB9-4A77-AAC1-BF95EEC43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0AB89C-C6E5-45A8-B545-FA4FC3472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B0C14-79A5-4658-9F35-F3678C2F740A}"/>
              </a:ext>
            </a:extLst>
          </p:cNvPr>
          <p:cNvSpPr>
            <a:spLocks noGrp="1"/>
          </p:cNvSpPr>
          <p:nvPr>
            <p:ph type="dt" sz="half" idx="10"/>
          </p:nvPr>
        </p:nvSpPr>
        <p:spPr/>
        <p:txBody>
          <a:bodyPr/>
          <a:lstStyle/>
          <a:p>
            <a:fld id="{307F1B57-E16A-4CA6-9FE6-844233FFA08F}" type="datetimeFigureOut">
              <a:rPr lang="en-US" smtClean="0"/>
              <a:t>4/16/2024</a:t>
            </a:fld>
            <a:endParaRPr lang="en-US"/>
          </a:p>
        </p:txBody>
      </p:sp>
      <p:sp>
        <p:nvSpPr>
          <p:cNvPr id="6" name="Footer Placeholder 5">
            <a:extLst>
              <a:ext uri="{FF2B5EF4-FFF2-40B4-BE49-F238E27FC236}">
                <a16:creationId xmlns:a16="http://schemas.microsoft.com/office/drawing/2014/main" id="{A0701E50-825D-4C2B-979C-FF68BB4C0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E18C43-9A13-4C63-9D9E-0B9D868DD136}"/>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257511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D767-3B6C-4807-BB32-2F6066406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BCAD8D-96DC-494C-B0F4-86F77D126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77DA7F-AABA-4FDA-A8B5-919FC6B87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D14C7-4526-44DF-BEAA-EC6909069BA4}"/>
              </a:ext>
            </a:extLst>
          </p:cNvPr>
          <p:cNvSpPr>
            <a:spLocks noGrp="1"/>
          </p:cNvSpPr>
          <p:nvPr>
            <p:ph type="dt" sz="half" idx="10"/>
          </p:nvPr>
        </p:nvSpPr>
        <p:spPr/>
        <p:txBody>
          <a:bodyPr/>
          <a:lstStyle/>
          <a:p>
            <a:fld id="{307F1B57-E16A-4CA6-9FE6-844233FFA08F}" type="datetimeFigureOut">
              <a:rPr lang="en-US" smtClean="0"/>
              <a:t>4/16/2024</a:t>
            </a:fld>
            <a:endParaRPr lang="en-US"/>
          </a:p>
        </p:txBody>
      </p:sp>
      <p:sp>
        <p:nvSpPr>
          <p:cNvPr id="6" name="Footer Placeholder 5">
            <a:extLst>
              <a:ext uri="{FF2B5EF4-FFF2-40B4-BE49-F238E27FC236}">
                <a16:creationId xmlns:a16="http://schemas.microsoft.com/office/drawing/2014/main" id="{18EB9D58-D39D-4DD5-8F38-F626BF199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1AF7F2-0CA5-4E09-A118-C3AA02703553}"/>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65451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475F49-10B4-432C-94CA-12D59A560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E516E9-8148-46B2-A07E-FB95C7769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703C5-9373-4983-84A5-ABE93073D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F1B57-E16A-4CA6-9FE6-844233FFA08F}" type="datetimeFigureOut">
              <a:rPr lang="en-US" smtClean="0"/>
              <a:t>4/16/2024</a:t>
            </a:fld>
            <a:endParaRPr lang="en-US"/>
          </a:p>
        </p:txBody>
      </p:sp>
      <p:sp>
        <p:nvSpPr>
          <p:cNvPr id="5" name="Footer Placeholder 4">
            <a:extLst>
              <a:ext uri="{FF2B5EF4-FFF2-40B4-BE49-F238E27FC236}">
                <a16:creationId xmlns:a16="http://schemas.microsoft.com/office/drawing/2014/main" id="{F6E9D445-0E5E-4C08-A53D-E02295E5F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4957CA-E0C0-467A-9BB3-885989E46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4AD66-0911-4166-87A7-724A5C88CCD5}" type="slidenum">
              <a:rPr lang="en-US" smtClean="0"/>
              <a:t>‹#›</a:t>
            </a:fld>
            <a:endParaRPr lang="en-US"/>
          </a:p>
        </p:txBody>
      </p:sp>
    </p:spTree>
    <p:extLst>
      <p:ext uri="{BB962C8B-B14F-4D97-AF65-F5344CB8AC3E}">
        <p14:creationId xmlns:p14="http://schemas.microsoft.com/office/powerpoint/2010/main" val="2680266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vi-VN"/>
          </a:p>
        </p:txBody>
      </p:sp>
      <p:sp>
        <p:nvSpPr>
          <p:cNvPr id="1331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B37425CF-A2D0-489A-BB6E-4E4946F7408B}" type="slidenum">
              <a:rPr lang="en-US">
                <a:solidFill>
                  <a:prstClr val="black">
                    <a:tint val="75000"/>
                  </a:prstClr>
                </a:solidFill>
                <a:latin typeface=".VnTime" pitchFamily="34" charset="0"/>
              </a:rPr>
              <a:pPr eaLnBrk="0" fontAlgn="base" hangingPunct="0">
                <a:spcBef>
                  <a:spcPct val="0"/>
                </a:spcBef>
                <a:spcAft>
                  <a:spcPct val="0"/>
                </a:spcAft>
                <a:defRPr/>
              </a:pPr>
              <a:t>‹#›</a:t>
            </a:fld>
            <a:endParaRPr lang="en-US">
              <a:solidFill>
                <a:prstClr val="black">
                  <a:tint val="75000"/>
                </a:prstClr>
              </a:solidFill>
              <a:latin typeface=".VnTime" pitchFamily="34" charset="0"/>
            </a:endParaRPr>
          </a:p>
        </p:txBody>
      </p:sp>
    </p:spTree>
    <p:extLst>
      <p:ext uri="{BB962C8B-B14F-4D97-AF65-F5344CB8AC3E}">
        <p14:creationId xmlns:p14="http://schemas.microsoft.com/office/powerpoint/2010/main" val="15660244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spd="med">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1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1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912284" y="4219578"/>
            <a:ext cx="1082674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VnTime" pitchFamily="34" charset="0"/>
              </a:defRPr>
            </a:lvl1pPr>
            <a:lvl2pPr marL="742950" indent="-285750">
              <a:defRPr sz="2400">
                <a:solidFill>
                  <a:schemeClr val="tx2"/>
                </a:solidFill>
                <a:latin typeface=".VnTime" pitchFamily="34" charset="0"/>
              </a:defRPr>
            </a:lvl2pPr>
            <a:lvl3pPr marL="1143000" indent="-228600">
              <a:defRPr sz="2400">
                <a:solidFill>
                  <a:schemeClr val="tx2"/>
                </a:solidFill>
                <a:latin typeface=".VnTime" pitchFamily="34" charset="0"/>
              </a:defRPr>
            </a:lvl3pPr>
            <a:lvl4pPr marL="1600200" indent="-228600">
              <a:defRPr sz="2400">
                <a:solidFill>
                  <a:schemeClr val="tx2"/>
                </a:solidFill>
                <a:latin typeface=".VnTime" pitchFamily="34" charset="0"/>
              </a:defRPr>
            </a:lvl4pPr>
            <a:lvl5pPr marL="2057400" indent="-228600">
              <a:defRPr sz="2400">
                <a:solidFill>
                  <a:schemeClr val="tx2"/>
                </a:solidFill>
                <a:latin typeface=".VnTime" pitchFamily="34" charset="0"/>
              </a:defRPr>
            </a:lvl5pPr>
            <a:lvl6pPr marL="2514600" indent="-228600" eaLnBrk="0" fontAlgn="base" hangingPunct="0">
              <a:spcBef>
                <a:spcPct val="0"/>
              </a:spcBef>
              <a:spcAft>
                <a:spcPct val="0"/>
              </a:spcAft>
              <a:defRPr sz="2400">
                <a:solidFill>
                  <a:schemeClr val="tx2"/>
                </a:solidFill>
                <a:latin typeface=".VnTime" pitchFamily="34" charset="0"/>
              </a:defRPr>
            </a:lvl6pPr>
            <a:lvl7pPr marL="2971800" indent="-228600" eaLnBrk="0" fontAlgn="base" hangingPunct="0">
              <a:spcBef>
                <a:spcPct val="0"/>
              </a:spcBef>
              <a:spcAft>
                <a:spcPct val="0"/>
              </a:spcAft>
              <a:defRPr sz="2400">
                <a:solidFill>
                  <a:schemeClr val="tx2"/>
                </a:solidFill>
                <a:latin typeface=".VnTime" pitchFamily="34" charset="0"/>
              </a:defRPr>
            </a:lvl7pPr>
            <a:lvl8pPr marL="3429000" indent="-228600" eaLnBrk="0" fontAlgn="base" hangingPunct="0">
              <a:spcBef>
                <a:spcPct val="0"/>
              </a:spcBef>
              <a:spcAft>
                <a:spcPct val="0"/>
              </a:spcAft>
              <a:defRPr sz="2400">
                <a:solidFill>
                  <a:schemeClr val="tx2"/>
                </a:solidFill>
                <a:latin typeface=".VnTime" pitchFamily="34" charset="0"/>
              </a:defRPr>
            </a:lvl8pPr>
            <a:lvl9pPr marL="3886200" indent="-228600" eaLnBrk="0" fontAlgn="base" hangingPunct="0">
              <a:spcBef>
                <a:spcPct val="0"/>
              </a:spcBef>
              <a:spcAft>
                <a:spcPct val="0"/>
              </a:spcAft>
              <a:defRPr sz="2400">
                <a:solidFill>
                  <a:schemeClr val="tx2"/>
                </a:solidFill>
                <a:latin typeface=".VnTime" pitchFamily="34" charset="0"/>
              </a:defRPr>
            </a:lvl9pPr>
          </a:lstStyle>
          <a:p>
            <a:pPr algn="ctr" eaLnBrk="0" fontAlgn="base" hangingPunct="0">
              <a:spcBef>
                <a:spcPct val="0"/>
              </a:spcBef>
              <a:spcAft>
                <a:spcPct val="0"/>
              </a:spcAft>
            </a:pPr>
            <a:r>
              <a:rPr lang="en-US" sz="3600" b="1">
                <a:solidFill>
                  <a:srgbClr val="0000CC"/>
                </a:solidFill>
                <a:latin typeface="Times New Roman" pitchFamily="18" charset="0"/>
              </a:rPr>
              <a:t>GIÁO VIÊN: PHẠM THỊ HÀ</a:t>
            </a:r>
          </a:p>
        </p:txBody>
      </p:sp>
      <p:sp>
        <p:nvSpPr>
          <p:cNvPr id="15363" name="WordArt 3"/>
          <p:cNvSpPr>
            <a:spLocks noChangeArrowheads="1" noChangeShapeType="1" noTextEdit="1"/>
          </p:cNvSpPr>
          <p:nvPr/>
        </p:nvSpPr>
        <p:spPr bwMode="auto">
          <a:xfrm>
            <a:off x="0" y="-4692"/>
            <a:ext cx="12192000" cy="6681788"/>
          </a:xfrm>
          <a:prstGeom prst="rect">
            <a:avLst/>
          </a:prstGeom>
        </p:spPr>
        <p:style>
          <a:lnRef idx="2">
            <a:schemeClr val="accent3"/>
          </a:lnRef>
          <a:fillRef idx="1">
            <a:schemeClr val="lt1"/>
          </a:fillRef>
          <a:effectRef idx="0">
            <a:schemeClr val="accent3"/>
          </a:effectRef>
          <a:fontRef idx="minor">
            <a:schemeClr val="dk1"/>
          </a:fontRef>
        </p:style>
        <p:txBody>
          <a:bodyPr spcFirstLastPara="1" wrap="none" fromWordArt="1">
            <a:prstTxWarp prst="textArchUp">
              <a:avLst>
                <a:gd name="adj" fmla="val 12026740"/>
              </a:avLst>
            </a:prstTxWarp>
          </a:bodyPr>
          <a:lstStyle/>
          <a:p>
            <a:pPr algn="ctr" eaLnBrk="0" fontAlgn="base" hangingPunct="0">
              <a:spcBef>
                <a:spcPct val="0"/>
              </a:spcBef>
              <a:spcAft>
                <a:spcPct val="0"/>
              </a:spcAft>
            </a:pPr>
            <a:endParaRPr lang="vi-VN" sz="2400" b="1" i="1" kern="10">
              <a:ln w="9525">
                <a:solidFill>
                  <a:srgbClr val="FF6600"/>
                </a:solidFill>
                <a:prstDash val="lgDashDotDot"/>
                <a:round/>
                <a:headEnd/>
                <a:tailEnd/>
              </a:ln>
              <a:solidFill>
                <a:srgbClr val="FF0000"/>
              </a:solidFill>
              <a:latin typeface="Times New Roman"/>
              <a:cs typeface="Times New Roman"/>
            </a:endParaRPr>
          </a:p>
        </p:txBody>
      </p:sp>
      <p:sp>
        <p:nvSpPr>
          <p:cNvPr id="15364" name="Text Box 4"/>
          <p:cNvSpPr txBox="1">
            <a:spLocks noChangeArrowheads="1"/>
          </p:cNvSpPr>
          <p:nvPr/>
        </p:nvSpPr>
        <p:spPr bwMode="auto">
          <a:xfrm>
            <a:off x="1223433" y="5497513"/>
            <a:ext cx="65405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VnTime" pitchFamily="34" charset="0"/>
              </a:defRPr>
            </a:lvl1pPr>
            <a:lvl2pPr marL="742950" indent="-285750">
              <a:defRPr sz="2400">
                <a:solidFill>
                  <a:schemeClr val="tx2"/>
                </a:solidFill>
                <a:latin typeface=".VnTime" pitchFamily="34" charset="0"/>
              </a:defRPr>
            </a:lvl2pPr>
            <a:lvl3pPr marL="1143000" indent="-228600">
              <a:defRPr sz="2400">
                <a:solidFill>
                  <a:schemeClr val="tx2"/>
                </a:solidFill>
                <a:latin typeface=".VnTime" pitchFamily="34" charset="0"/>
              </a:defRPr>
            </a:lvl3pPr>
            <a:lvl4pPr marL="1600200" indent="-228600">
              <a:defRPr sz="2400">
                <a:solidFill>
                  <a:schemeClr val="tx2"/>
                </a:solidFill>
                <a:latin typeface=".VnTime" pitchFamily="34" charset="0"/>
              </a:defRPr>
            </a:lvl4pPr>
            <a:lvl5pPr marL="2057400" indent="-228600">
              <a:defRPr sz="2400">
                <a:solidFill>
                  <a:schemeClr val="tx2"/>
                </a:solidFill>
                <a:latin typeface=".VnTime" pitchFamily="34" charset="0"/>
              </a:defRPr>
            </a:lvl5pPr>
            <a:lvl6pPr marL="2514600" indent="-228600" eaLnBrk="0" fontAlgn="base" hangingPunct="0">
              <a:spcBef>
                <a:spcPct val="0"/>
              </a:spcBef>
              <a:spcAft>
                <a:spcPct val="0"/>
              </a:spcAft>
              <a:defRPr sz="2400">
                <a:solidFill>
                  <a:schemeClr val="tx2"/>
                </a:solidFill>
                <a:latin typeface=".VnTime" pitchFamily="34" charset="0"/>
              </a:defRPr>
            </a:lvl6pPr>
            <a:lvl7pPr marL="2971800" indent="-228600" eaLnBrk="0" fontAlgn="base" hangingPunct="0">
              <a:spcBef>
                <a:spcPct val="0"/>
              </a:spcBef>
              <a:spcAft>
                <a:spcPct val="0"/>
              </a:spcAft>
              <a:defRPr sz="2400">
                <a:solidFill>
                  <a:schemeClr val="tx2"/>
                </a:solidFill>
                <a:latin typeface=".VnTime" pitchFamily="34" charset="0"/>
              </a:defRPr>
            </a:lvl7pPr>
            <a:lvl8pPr marL="3429000" indent="-228600" eaLnBrk="0" fontAlgn="base" hangingPunct="0">
              <a:spcBef>
                <a:spcPct val="0"/>
              </a:spcBef>
              <a:spcAft>
                <a:spcPct val="0"/>
              </a:spcAft>
              <a:defRPr sz="2400">
                <a:solidFill>
                  <a:schemeClr val="tx2"/>
                </a:solidFill>
                <a:latin typeface=".VnTime" pitchFamily="34" charset="0"/>
              </a:defRPr>
            </a:lvl8pPr>
            <a:lvl9pPr marL="3886200" indent="-228600" eaLnBrk="0" fontAlgn="base" hangingPunct="0">
              <a:spcBef>
                <a:spcPct val="0"/>
              </a:spcBef>
              <a:spcAft>
                <a:spcPct val="0"/>
              </a:spcAft>
              <a:defRPr sz="2400">
                <a:solidFill>
                  <a:schemeClr val="tx2"/>
                </a:solidFill>
                <a:latin typeface=".VnTime" pitchFamily="34" charset="0"/>
              </a:defRPr>
            </a:lvl9pPr>
          </a:lstStyle>
          <a:p>
            <a:pPr fontAlgn="base">
              <a:spcBef>
                <a:spcPct val="50000"/>
              </a:spcBef>
              <a:spcAft>
                <a:spcPct val="0"/>
              </a:spcAft>
            </a:pPr>
            <a:endParaRPr lang="vi-VN" sz="1600">
              <a:solidFill>
                <a:srgbClr val="1F497D"/>
              </a:solidFill>
            </a:endParaRPr>
          </a:p>
        </p:txBody>
      </p:sp>
      <p:sp>
        <p:nvSpPr>
          <p:cNvPr id="15365" name="Text Box 5"/>
          <p:cNvSpPr txBox="1">
            <a:spLocks noChangeArrowheads="1"/>
          </p:cNvSpPr>
          <p:nvPr/>
        </p:nvSpPr>
        <p:spPr bwMode="auto">
          <a:xfrm>
            <a:off x="11971867" y="6737350"/>
            <a:ext cx="50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VnTime" pitchFamily="34" charset="0"/>
              </a:defRPr>
            </a:lvl1pPr>
            <a:lvl2pPr marL="742950" indent="-285750">
              <a:defRPr sz="2400">
                <a:solidFill>
                  <a:schemeClr val="tx2"/>
                </a:solidFill>
                <a:latin typeface=".VnTime" pitchFamily="34" charset="0"/>
              </a:defRPr>
            </a:lvl2pPr>
            <a:lvl3pPr marL="1143000" indent="-228600">
              <a:defRPr sz="2400">
                <a:solidFill>
                  <a:schemeClr val="tx2"/>
                </a:solidFill>
                <a:latin typeface=".VnTime" pitchFamily="34" charset="0"/>
              </a:defRPr>
            </a:lvl3pPr>
            <a:lvl4pPr marL="1600200" indent="-228600">
              <a:defRPr sz="2400">
                <a:solidFill>
                  <a:schemeClr val="tx2"/>
                </a:solidFill>
                <a:latin typeface=".VnTime" pitchFamily="34" charset="0"/>
              </a:defRPr>
            </a:lvl4pPr>
            <a:lvl5pPr marL="2057400" indent="-228600">
              <a:defRPr sz="2400">
                <a:solidFill>
                  <a:schemeClr val="tx2"/>
                </a:solidFill>
                <a:latin typeface=".VnTime" pitchFamily="34" charset="0"/>
              </a:defRPr>
            </a:lvl5pPr>
            <a:lvl6pPr marL="2514600" indent="-228600" eaLnBrk="0" fontAlgn="base" hangingPunct="0">
              <a:spcBef>
                <a:spcPct val="0"/>
              </a:spcBef>
              <a:spcAft>
                <a:spcPct val="0"/>
              </a:spcAft>
              <a:defRPr sz="2400">
                <a:solidFill>
                  <a:schemeClr val="tx2"/>
                </a:solidFill>
                <a:latin typeface=".VnTime" pitchFamily="34" charset="0"/>
              </a:defRPr>
            </a:lvl6pPr>
            <a:lvl7pPr marL="2971800" indent="-228600" eaLnBrk="0" fontAlgn="base" hangingPunct="0">
              <a:spcBef>
                <a:spcPct val="0"/>
              </a:spcBef>
              <a:spcAft>
                <a:spcPct val="0"/>
              </a:spcAft>
              <a:defRPr sz="2400">
                <a:solidFill>
                  <a:schemeClr val="tx2"/>
                </a:solidFill>
                <a:latin typeface=".VnTime" pitchFamily="34" charset="0"/>
              </a:defRPr>
            </a:lvl7pPr>
            <a:lvl8pPr marL="3429000" indent="-228600" eaLnBrk="0" fontAlgn="base" hangingPunct="0">
              <a:spcBef>
                <a:spcPct val="0"/>
              </a:spcBef>
              <a:spcAft>
                <a:spcPct val="0"/>
              </a:spcAft>
              <a:defRPr sz="2400">
                <a:solidFill>
                  <a:schemeClr val="tx2"/>
                </a:solidFill>
                <a:latin typeface=".VnTime" pitchFamily="34" charset="0"/>
              </a:defRPr>
            </a:lvl8pPr>
            <a:lvl9pPr marL="3886200" indent="-228600" eaLnBrk="0" fontAlgn="base" hangingPunct="0">
              <a:spcBef>
                <a:spcPct val="0"/>
              </a:spcBef>
              <a:spcAft>
                <a:spcPct val="0"/>
              </a:spcAft>
              <a:defRPr sz="2400">
                <a:solidFill>
                  <a:schemeClr val="tx2"/>
                </a:solidFill>
                <a:latin typeface=".VnTime" pitchFamily="34" charset="0"/>
              </a:defRPr>
            </a:lvl9pPr>
          </a:lstStyle>
          <a:p>
            <a:pPr fontAlgn="base">
              <a:spcBef>
                <a:spcPct val="50000"/>
              </a:spcBef>
              <a:spcAft>
                <a:spcPct val="0"/>
              </a:spcAft>
            </a:pPr>
            <a:r>
              <a:rPr lang="en-US" sz="1600">
                <a:solidFill>
                  <a:srgbClr val="1F497D"/>
                </a:solidFill>
              </a:rPr>
              <a:t>1</a:t>
            </a:r>
          </a:p>
        </p:txBody>
      </p:sp>
      <p:sp>
        <p:nvSpPr>
          <p:cNvPr id="12" name="Text Box 8"/>
          <p:cNvSpPr txBox="1">
            <a:spLocks noChangeArrowheads="1"/>
          </p:cNvSpPr>
          <p:nvPr/>
        </p:nvSpPr>
        <p:spPr bwMode="auto">
          <a:xfrm>
            <a:off x="1877484" y="2525927"/>
            <a:ext cx="866066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VnTime" pitchFamily="34" charset="0"/>
              </a:defRPr>
            </a:lvl1pPr>
            <a:lvl2pPr marL="742950" indent="-285750">
              <a:defRPr sz="2400">
                <a:solidFill>
                  <a:schemeClr val="tx2"/>
                </a:solidFill>
                <a:latin typeface=".VnTime" pitchFamily="34" charset="0"/>
              </a:defRPr>
            </a:lvl2pPr>
            <a:lvl3pPr marL="1143000" indent="-228600">
              <a:defRPr sz="2400">
                <a:solidFill>
                  <a:schemeClr val="tx2"/>
                </a:solidFill>
                <a:latin typeface=".VnTime" pitchFamily="34" charset="0"/>
              </a:defRPr>
            </a:lvl3pPr>
            <a:lvl4pPr marL="1600200" indent="-228600">
              <a:defRPr sz="2400">
                <a:solidFill>
                  <a:schemeClr val="tx2"/>
                </a:solidFill>
                <a:latin typeface=".VnTime" pitchFamily="34" charset="0"/>
              </a:defRPr>
            </a:lvl4pPr>
            <a:lvl5pPr marL="2057400" indent="-228600">
              <a:defRPr sz="2400">
                <a:solidFill>
                  <a:schemeClr val="tx2"/>
                </a:solidFill>
                <a:latin typeface=".VnTime" pitchFamily="34" charset="0"/>
              </a:defRPr>
            </a:lvl5pPr>
            <a:lvl6pPr marL="2514600" indent="-228600" eaLnBrk="0" fontAlgn="base" hangingPunct="0">
              <a:spcBef>
                <a:spcPct val="0"/>
              </a:spcBef>
              <a:spcAft>
                <a:spcPct val="0"/>
              </a:spcAft>
              <a:defRPr sz="2400">
                <a:solidFill>
                  <a:schemeClr val="tx2"/>
                </a:solidFill>
                <a:latin typeface=".VnTime" pitchFamily="34" charset="0"/>
              </a:defRPr>
            </a:lvl6pPr>
            <a:lvl7pPr marL="2971800" indent="-228600" eaLnBrk="0" fontAlgn="base" hangingPunct="0">
              <a:spcBef>
                <a:spcPct val="0"/>
              </a:spcBef>
              <a:spcAft>
                <a:spcPct val="0"/>
              </a:spcAft>
              <a:defRPr sz="2400">
                <a:solidFill>
                  <a:schemeClr val="tx2"/>
                </a:solidFill>
                <a:latin typeface=".VnTime" pitchFamily="34" charset="0"/>
              </a:defRPr>
            </a:lvl7pPr>
            <a:lvl8pPr marL="3429000" indent="-228600" eaLnBrk="0" fontAlgn="base" hangingPunct="0">
              <a:spcBef>
                <a:spcPct val="0"/>
              </a:spcBef>
              <a:spcAft>
                <a:spcPct val="0"/>
              </a:spcAft>
              <a:defRPr sz="2400">
                <a:solidFill>
                  <a:schemeClr val="tx2"/>
                </a:solidFill>
                <a:latin typeface=".VnTime" pitchFamily="34" charset="0"/>
              </a:defRPr>
            </a:lvl8pPr>
            <a:lvl9pPr marL="3886200" indent="-228600" eaLnBrk="0" fontAlgn="base" hangingPunct="0">
              <a:spcBef>
                <a:spcPct val="0"/>
              </a:spcBef>
              <a:spcAft>
                <a:spcPct val="0"/>
              </a:spcAft>
              <a:defRPr sz="2400">
                <a:solidFill>
                  <a:schemeClr val="tx2"/>
                </a:solidFill>
                <a:latin typeface=".VnTime" pitchFamily="34" charset="0"/>
              </a:defRPr>
            </a:lvl9pPr>
          </a:lstStyle>
          <a:p>
            <a:pPr algn="ctr" fontAlgn="base">
              <a:spcBef>
                <a:spcPct val="50000"/>
              </a:spcBef>
              <a:spcAft>
                <a:spcPct val="0"/>
              </a:spcAft>
            </a:pPr>
            <a:r>
              <a:rPr lang="en-US" sz="6600" b="1" dirty="0">
                <a:solidFill>
                  <a:srgbClr val="FF0000"/>
                </a:solidFill>
                <a:latin typeface="Times New Roman" pitchFamily="18" charset="0"/>
              </a:rPr>
              <a:t>CÁC HÌNH KHỐI TRONG THỰC TIỄN</a:t>
            </a:r>
          </a:p>
        </p:txBody>
      </p:sp>
      <p:sp>
        <p:nvSpPr>
          <p:cNvPr id="13" name="Text Box 8"/>
          <p:cNvSpPr txBox="1">
            <a:spLocks noChangeArrowheads="1"/>
          </p:cNvSpPr>
          <p:nvPr/>
        </p:nvSpPr>
        <p:spPr bwMode="auto">
          <a:xfrm>
            <a:off x="3655453" y="1449422"/>
            <a:ext cx="48810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VnTime" pitchFamily="34" charset="0"/>
              </a:defRPr>
            </a:lvl1pPr>
            <a:lvl2pPr marL="742950" indent="-285750">
              <a:defRPr sz="2400">
                <a:solidFill>
                  <a:schemeClr val="tx2"/>
                </a:solidFill>
                <a:latin typeface=".VnTime" pitchFamily="34" charset="0"/>
              </a:defRPr>
            </a:lvl2pPr>
            <a:lvl3pPr marL="1143000" indent="-228600">
              <a:defRPr sz="2400">
                <a:solidFill>
                  <a:schemeClr val="tx2"/>
                </a:solidFill>
                <a:latin typeface=".VnTime" pitchFamily="34" charset="0"/>
              </a:defRPr>
            </a:lvl3pPr>
            <a:lvl4pPr marL="1600200" indent="-228600">
              <a:defRPr sz="2400">
                <a:solidFill>
                  <a:schemeClr val="tx2"/>
                </a:solidFill>
                <a:latin typeface=".VnTime" pitchFamily="34" charset="0"/>
              </a:defRPr>
            </a:lvl4pPr>
            <a:lvl5pPr marL="2057400" indent="-228600">
              <a:defRPr sz="2400">
                <a:solidFill>
                  <a:schemeClr val="tx2"/>
                </a:solidFill>
                <a:latin typeface=".VnTime" pitchFamily="34" charset="0"/>
              </a:defRPr>
            </a:lvl5pPr>
            <a:lvl6pPr marL="2514600" indent="-228600" eaLnBrk="0" fontAlgn="base" hangingPunct="0">
              <a:spcBef>
                <a:spcPct val="0"/>
              </a:spcBef>
              <a:spcAft>
                <a:spcPct val="0"/>
              </a:spcAft>
              <a:defRPr sz="2400">
                <a:solidFill>
                  <a:schemeClr val="tx2"/>
                </a:solidFill>
                <a:latin typeface=".VnTime" pitchFamily="34" charset="0"/>
              </a:defRPr>
            </a:lvl6pPr>
            <a:lvl7pPr marL="2971800" indent="-228600" eaLnBrk="0" fontAlgn="base" hangingPunct="0">
              <a:spcBef>
                <a:spcPct val="0"/>
              </a:spcBef>
              <a:spcAft>
                <a:spcPct val="0"/>
              </a:spcAft>
              <a:defRPr sz="2400">
                <a:solidFill>
                  <a:schemeClr val="tx2"/>
                </a:solidFill>
                <a:latin typeface=".VnTime" pitchFamily="34" charset="0"/>
              </a:defRPr>
            </a:lvl7pPr>
            <a:lvl8pPr marL="3429000" indent="-228600" eaLnBrk="0" fontAlgn="base" hangingPunct="0">
              <a:spcBef>
                <a:spcPct val="0"/>
              </a:spcBef>
              <a:spcAft>
                <a:spcPct val="0"/>
              </a:spcAft>
              <a:defRPr sz="2400">
                <a:solidFill>
                  <a:schemeClr val="tx2"/>
                </a:solidFill>
                <a:latin typeface=".VnTime" pitchFamily="34" charset="0"/>
              </a:defRPr>
            </a:lvl8pPr>
            <a:lvl9pPr marL="3886200" indent="-228600" eaLnBrk="0" fontAlgn="base" hangingPunct="0">
              <a:spcBef>
                <a:spcPct val="0"/>
              </a:spcBef>
              <a:spcAft>
                <a:spcPct val="0"/>
              </a:spcAft>
              <a:defRPr sz="2400">
                <a:solidFill>
                  <a:schemeClr val="tx2"/>
                </a:solidFill>
                <a:latin typeface=".VnTime" pitchFamily="34" charset="0"/>
              </a:defRPr>
            </a:lvl9pPr>
          </a:lstStyle>
          <a:p>
            <a:pPr algn="ctr" fontAlgn="base">
              <a:spcBef>
                <a:spcPct val="50000"/>
              </a:spcBef>
              <a:spcAft>
                <a:spcPct val="0"/>
              </a:spcAft>
            </a:pPr>
            <a:r>
              <a:rPr lang="en-US" sz="6000" b="1" dirty="0">
                <a:solidFill>
                  <a:srgbClr val="0000CC"/>
                </a:solidFill>
                <a:latin typeface="Times New Roman" pitchFamily="18" charset="0"/>
              </a:rPr>
              <a:t>ÔN TẬP</a:t>
            </a:r>
          </a:p>
        </p:txBody>
      </p:sp>
    </p:spTree>
    <p:extLst>
      <p:ext uri="{BB962C8B-B14F-4D97-AF65-F5344CB8AC3E}">
        <p14:creationId xmlns:p14="http://schemas.microsoft.com/office/powerpoint/2010/main" val="117717904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6349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784106F6-7434-AA4D-7C4F-C2A8B53864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AA078CF-0D60-F0EE-C6C9-3ACBCE38D676}"/>
              </a:ext>
            </a:extLst>
          </p:cNvPr>
          <p:cNvSpPr txBox="1"/>
          <p:nvPr/>
        </p:nvSpPr>
        <p:spPr>
          <a:xfrm>
            <a:off x="1714500" y="2759214"/>
            <a:ext cx="8763000" cy="1107996"/>
          </a:xfrm>
          <a:prstGeom prst="rect">
            <a:avLst/>
          </a:prstGeom>
          <a:noFill/>
        </p:spPr>
        <p:txBody>
          <a:bodyPr wrap="square" rtlCol="0">
            <a:spAutoFit/>
          </a:bodyPr>
          <a:lstStyle/>
          <a:p>
            <a:r>
              <a:rPr lang="en-US" sz="6600" b="1" dirty="0">
                <a:solidFill>
                  <a:srgbClr val="FF0000"/>
                </a:solidFill>
                <a:latin typeface="Times New Roman" panose="02020603050405020304" pitchFamily="18" charset="0"/>
                <a:cs typeface="Times New Roman" panose="02020603050405020304" pitchFamily="18" charset="0"/>
              </a:rPr>
              <a:t>B. BÀI TẬP TỰ LUẬN</a:t>
            </a:r>
          </a:p>
        </p:txBody>
      </p:sp>
    </p:spTree>
    <p:extLst>
      <p:ext uri="{BB962C8B-B14F-4D97-AF65-F5344CB8AC3E}">
        <p14:creationId xmlns:p14="http://schemas.microsoft.com/office/powerpoint/2010/main" val="186602235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00880"/>
            <a:ext cx="11610975" cy="954107"/>
          </a:xfrm>
          <a:prstGeom prst="rect">
            <a:avLst/>
          </a:prstGeom>
        </p:spPr>
        <p:txBody>
          <a:bodyPr wrap="square">
            <a:spAutoFit/>
          </a:bodyPr>
          <a:lstStyle/>
          <a:p>
            <a:r>
              <a:rPr lang="en-US" sz="2800" b="1" dirty="0" err="1">
                <a:solidFill>
                  <a:prstClr val="black"/>
                </a:solidFill>
                <a:latin typeface="Times New Roman"/>
              </a:rPr>
              <a:t>Câu</a:t>
            </a:r>
            <a:r>
              <a:rPr lang="vi-VN" sz="2800" b="1" dirty="0">
                <a:solidFill>
                  <a:prstClr val="black"/>
                </a:solidFill>
                <a:latin typeface="Times New Roman"/>
              </a:rPr>
              <a:t> 6:Trong các tấm bìa ở Hình 1, tấm bìa nào gấp được hình chóp tam giác đều, tấm bìa nào gấp được hình chóp tứ giác đều?</a:t>
            </a:r>
          </a:p>
        </p:txBody>
      </p:sp>
      <p:sp>
        <p:nvSpPr>
          <p:cNvPr id="4" name="TextBox 3">
            <a:extLst>
              <a:ext uri="{FF2B5EF4-FFF2-40B4-BE49-F238E27FC236}">
                <a16:creationId xmlns:a16="http://schemas.microsoft.com/office/drawing/2014/main" id="{92E4652E-28F0-2FD6-C981-970824292C46}"/>
              </a:ext>
            </a:extLst>
          </p:cNvPr>
          <p:cNvSpPr txBox="1"/>
          <p:nvPr/>
        </p:nvSpPr>
        <p:spPr>
          <a:xfrm>
            <a:off x="848804" y="4271253"/>
            <a:ext cx="10353676" cy="1043619"/>
          </a:xfrm>
          <a:prstGeom prst="rect">
            <a:avLst/>
          </a:prstGeom>
          <a:solidFill>
            <a:schemeClr val="accent6">
              <a:lumMod val="40000"/>
              <a:lumOff val="60000"/>
            </a:schemeClr>
          </a:solidFill>
        </p:spPr>
        <p:txBody>
          <a:bodyPr wrap="square">
            <a:spAutoFit/>
          </a:bodyPr>
          <a:lstStyle/>
          <a:p>
            <a:pPr algn="just">
              <a:lnSpc>
                <a:spcPct val="115000"/>
              </a:lnSpc>
              <a:defRPr/>
            </a:pPr>
            <a:r>
              <a:rPr lang="vi-VN" sz="2800" dirty="0">
                <a:latin typeface="Times New Roman" panose="02020603050405020304" pitchFamily="18" charset="0"/>
                <a:ea typeface="Calibri" panose="020F0502020204030204" pitchFamily="34" charset="0"/>
                <a:cs typeface="Times New Roman" panose="02020603050405020304" pitchFamily="18" charset="0"/>
              </a:rPr>
              <a:t>Tấm bìa ở Hình a gấp được hình chóp tam giác đều vì có đáy là tam giác đều, 3 mặt bên là các tam giác cân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55445B6C-9B94-39C8-524F-A36791AB2BFE}"/>
              </a:ext>
            </a:extLst>
          </p:cNvPr>
          <p:cNvSpPr txBox="1"/>
          <p:nvPr/>
        </p:nvSpPr>
        <p:spPr>
          <a:xfrm>
            <a:off x="848804" y="5556581"/>
            <a:ext cx="10353676" cy="1043619"/>
          </a:xfrm>
          <a:prstGeom prst="rect">
            <a:avLst/>
          </a:prstGeom>
          <a:solidFill>
            <a:schemeClr val="accent4">
              <a:lumMod val="20000"/>
              <a:lumOff val="80000"/>
            </a:schemeClr>
          </a:solidFill>
        </p:spPr>
        <p:txBody>
          <a:bodyPr wrap="square">
            <a:spAutoFit/>
          </a:bodyPr>
          <a:lstStyle/>
          <a:p>
            <a:pPr algn="just">
              <a:lnSpc>
                <a:spcPct val="115000"/>
              </a:lnSpc>
              <a:defRPr/>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Tấm bìa ở Hình c gấp được hình chóp tứ giác đều vì có đáy là tứ giác đều (hình vuông) và 4 mặt bên là các tam giác cân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 name="Picture 8">
            <a:extLst>
              <a:ext uri="{FF2B5EF4-FFF2-40B4-BE49-F238E27FC236}">
                <a16:creationId xmlns:a16="http://schemas.microsoft.com/office/drawing/2014/main" id="{CA543C84-9C1B-81E6-2378-A22FFC279BA4}"/>
              </a:ext>
            </a:extLst>
          </p:cNvPr>
          <p:cNvPicPr>
            <a:picLocks noChangeAspect="1"/>
          </p:cNvPicPr>
          <p:nvPr/>
        </p:nvPicPr>
        <p:blipFill>
          <a:blip r:embed="rId2"/>
          <a:stretch>
            <a:fillRect/>
          </a:stretch>
        </p:blipFill>
        <p:spPr>
          <a:xfrm>
            <a:off x="1771650" y="1515251"/>
            <a:ext cx="8324850" cy="2370571"/>
          </a:xfrm>
          <a:prstGeom prst="rect">
            <a:avLst/>
          </a:prstGeom>
        </p:spPr>
      </p:pic>
    </p:spTree>
    <p:extLst>
      <p:ext uri="{BB962C8B-B14F-4D97-AF65-F5344CB8AC3E}">
        <p14:creationId xmlns:p14="http://schemas.microsoft.com/office/powerpoint/2010/main" val="12095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8B0697-DD42-B27E-109E-39857FBC1072}"/>
              </a:ext>
            </a:extLst>
          </p:cNvPr>
          <p:cNvSpPr txBox="1"/>
          <p:nvPr/>
        </p:nvSpPr>
        <p:spPr>
          <a:xfrm>
            <a:off x="542924" y="337661"/>
            <a:ext cx="11153775" cy="1815882"/>
          </a:xfrm>
          <a:prstGeom prst="rect">
            <a:avLst/>
          </a:prstGeom>
          <a:noFill/>
        </p:spPr>
        <p:txBody>
          <a:bodyPr wrap="square">
            <a:spAutoFit/>
          </a:bodyPr>
          <a:lstStyle/>
          <a:p>
            <a:r>
              <a:rPr lang="en-US" sz="2800" b="1" dirty="0" err="1">
                <a:solidFill>
                  <a:schemeClr val="tx1"/>
                </a:solidFill>
                <a:latin typeface="Times New Roman" panose="02020603050405020304" pitchFamily="18" charset="0"/>
                <a:cs typeface="Times New Roman" panose="02020603050405020304" pitchFamily="18" charset="0"/>
              </a:rPr>
              <a:t>Câu</a:t>
            </a:r>
            <a:r>
              <a:rPr lang="vi-VN" sz="2800" b="1" dirty="0">
                <a:solidFill>
                  <a:schemeClr val="tx1"/>
                </a:solidFill>
                <a:latin typeface="Times New Roman" panose="02020603050405020304" pitchFamily="18" charset="0"/>
                <a:cs typeface="Times New Roman" panose="02020603050405020304" pitchFamily="18" charset="0"/>
              </a:rPr>
              <a:t> 7: Quan sát hình chóp tam giác đều ở Hình 2 và cho biết:</a:t>
            </a:r>
          </a:p>
          <a:p>
            <a:r>
              <a:rPr lang="vi-VN" sz="2800" b="1" dirty="0">
                <a:solidFill>
                  <a:schemeClr val="tx1"/>
                </a:solidFill>
                <a:latin typeface="Times New Roman" panose="02020603050405020304" pitchFamily="18" charset="0"/>
                <a:cs typeface="Times New Roman" panose="02020603050405020304" pitchFamily="18" charset="0"/>
              </a:rPr>
              <a:t>a) Đỉnh, mặt đáy và các mặt bên của hình đó</a:t>
            </a:r>
          </a:p>
          <a:p>
            <a:r>
              <a:rPr lang="vi-VN" sz="2800" b="1" dirty="0">
                <a:solidFill>
                  <a:schemeClr val="tx1"/>
                </a:solidFill>
                <a:latin typeface="Times New Roman" panose="02020603050405020304" pitchFamily="18" charset="0"/>
                <a:cs typeface="Times New Roman" panose="02020603050405020304" pitchFamily="18" charset="0"/>
              </a:rPr>
              <a:t>b) Độ dài cạnh MA và cạnh BC.</a:t>
            </a:r>
          </a:p>
          <a:p>
            <a:r>
              <a:rPr lang="vi-VN" sz="2800" b="1" dirty="0">
                <a:solidFill>
                  <a:schemeClr val="tx1"/>
                </a:solidFill>
                <a:latin typeface="Times New Roman" panose="02020603050405020304" pitchFamily="18" charset="0"/>
                <a:cs typeface="Times New Roman" panose="02020603050405020304" pitchFamily="18" charset="0"/>
              </a:rPr>
              <a:t>c) Đoạn thẳng nào là đường cao của hình đó.</a:t>
            </a:r>
          </a:p>
        </p:txBody>
      </p:sp>
      <p:sp>
        <p:nvSpPr>
          <p:cNvPr id="7" name="TextBox 6">
            <a:extLst>
              <a:ext uri="{FF2B5EF4-FFF2-40B4-BE49-F238E27FC236}">
                <a16:creationId xmlns:a16="http://schemas.microsoft.com/office/drawing/2014/main" id="{BA40723E-3987-CE8C-293D-A648E8D108C8}"/>
              </a:ext>
            </a:extLst>
          </p:cNvPr>
          <p:cNvSpPr txBox="1"/>
          <p:nvPr/>
        </p:nvSpPr>
        <p:spPr>
          <a:xfrm>
            <a:off x="5114925" y="2288402"/>
            <a:ext cx="6362700" cy="3970318"/>
          </a:xfrm>
          <a:prstGeom prst="rect">
            <a:avLst/>
          </a:prstGeom>
          <a:solidFill>
            <a:schemeClr val="accent2">
              <a:lumMod val="20000"/>
              <a:lumOff val="80000"/>
            </a:schemeClr>
          </a:solidFill>
        </p:spPr>
        <p:txBody>
          <a:bodyPr wrap="square">
            <a:spAutoFit/>
          </a:bodyPr>
          <a:lstStyle/>
          <a:p>
            <a:pPr algn="just"/>
            <a:r>
              <a:rPr lang="vi-VN" sz="2800" b="0" i="0" dirty="0">
                <a:solidFill>
                  <a:srgbClr val="000000"/>
                </a:solidFill>
                <a:effectLst/>
                <a:latin typeface="+mj-lt"/>
              </a:rPr>
              <a:t>a) Hình chóp tam giác đều ở Hình 2 có:</a:t>
            </a:r>
          </a:p>
          <a:p>
            <a:pPr algn="just"/>
            <a:r>
              <a:rPr lang="vi-VN" sz="2800" b="0" i="0" dirty="0">
                <a:solidFill>
                  <a:srgbClr val="000000"/>
                </a:solidFill>
                <a:effectLst/>
                <a:latin typeface="+mj-lt"/>
              </a:rPr>
              <a:t>• Đỉnh: M;</a:t>
            </a:r>
          </a:p>
          <a:p>
            <a:pPr algn="just"/>
            <a:r>
              <a:rPr lang="vi-VN" sz="2800" b="0" i="0" dirty="0">
                <a:solidFill>
                  <a:srgbClr val="000000"/>
                </a:solidFill>
                <a:effectLst/>
                <a:latin typeface="+mj-lt"/>
              </a:rPr>
              <a:t>• Mặt đáy: ABC;</a:t>
            </a:r>
          </a:p>
          <a:p>
            <a:pPr algn="just"/>
            <a:r>
              <a:rPr lang="vi-VN" sz="2800" b="0" i="0" dirty="0">
                <a:solidFill>
                  <a:srgbClr val="000000"/>
                </a:solidFill>
                <a:effectLst/>
                <a:latin typeface="+mj-lt"/>
              </a:rPr>
              <a:t>• Các mặt bên: MAB, MBC, MCA.</a:t>
            </a:r>
          </a:p>
          <a:p>
            <a:pPr algn="just"/>
            <a:r>
              <a:rPr lang="vi-VN" sz="2800" b="0" i="0" dirty="0">
                <a:solidFill>
                  <a:srgbClr val="000000"/>
                </a:solidFill>
                <a:effectLst/>
                <a:latin typeface="+mj-lt"/>
              </a:rPr>
              <a:t>b) Hình chóp tam giác đều ở Hình 2 có:</a:t>
            </a:r>
          </a:p>
          <a:p>
            <a:pPr algn="just"/>
            <a:r>
              <a:rPr lang="vi-VN" sz="2800" b="0" i="0" dirty="0">
                <a:solidFill>
                  <a:srgbClr val="000000"/>
                </a:solidFill>
                <a:effectLst/>
                <a:latin typeface="+mj-lt"/>
              </a:rPr>
              <a:t>• MA = MC = 17 cm;</a:t>
            </a:r>
          </a:p>
          <a:p>
            <a:pPr algn="just"/>
            <a:r>
              <a:rPr lang="vi-VN" sz="2800" b="0" i="0" dirty="0">
                <a:solidFill>
                  <a:srgbClr val="000000"/>
                </a:solidFill>
                <a:effectLst/>
                <a:latin typeface="+mj-lt"/>
              </a:rPr>
              <a:t>• BC = AB = 13 cm.</a:t>
            </a:r>
          </a:p>
          <a:p>
            <a:pPr algn="just"/>
            <a:r>
              <a:rPr lang="vi-VN" sz="2800" b="0" i="0" dirty="0">
                <a:solidFill>
                  <a:srgbClr val="000000"/>
                </a:solidFill>
                <a:effectLst/>
                <a:latin typeface="+mj-lt"/>
              </a:rPr>
              <a:t>c) Hình chóp tam giác đều ở Hình 2 có: đoạn thẳng MO là đường cao.</a:t>
            </a:r>
          </a:p>
        </p:txBody>
      </p:sp>
      <p:pic>
        <p:nvPicPr>
          <p:cNvPr id="8" name="Picture 7">
            <a:extLst>
              <a:ext uri="{FF2B5EF4-FFF2-40B4-BE49-F238E27FC236}">
                <a16:creationId xmlns:a16="http://schemas.microsoft.com/office/drawing/2014/main" id="{CCB09660-F5E9-BD45-6B69-956036116903}"/>
              </a:ext>
            </a:extLst>
          </p:cNvPr>
          <p:cNvPicPr>
            <a:picLocks noChangeAspect="1"/>
          </p:cNvPicPr>
          <p:nvPr/>
        </p:nvPicPr>
        <p:blipFill>
          <a:blip r:embed="rId2"/>
          <a:stretch>
            <a:fillRect/>
          </a:stretch>
        </p:blipFill>
        <p:spPr>
          <a:xfrm>
            <a:off x="714375" y="2288402"/>
            <a:ext cx="3131822" cy="3970318"/>
          </a:xfrm>
          <a:prstGeom prst="rect">
            <a:avLst/>
          </a:prstGeom>
        </p:spPr>
      </p:pic>
    </p:spTree>
    <p:extLst>
      <p:ext uri="{BB962C8B-B14F-4D97-AF65-F5344CB8AC3E}">
        <p14:creationId xmlns:p14="http://schemas.microsoft.com/office/powerpoint/2010/main" val="3475560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500"/>
                                        <p:tgtEl>
                                          <p:spTgt spid="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fade">
                                      <p:cBhvr>
                                        <p:cTn id="5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7724"/>
          <a:stretch/>
        </p:blipFill>
        <p:spPr bwMode="auto">
          <a:xfrm>
            <a:off x="771525" y="2501217"/>
            <a:ext cx="2733676" cy="349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503FF02-A979-C45B-D050-86EC1359D726}"/>
              </a:ext>
            </a:extLst>
          </p:cNvPr>
          <p:cNvSpPr txBox="1"/>
          <p:nvPr/>
        </p:nvSpPr>
        <p:spPr>
          <a:xfrm>
            <a:off x="447674" y="213836"/>
            <a:ext cx="11363325" cy="1815882"/>
          </a:xfrm>
          <a:prstGeom prst="rect">
            <a:avLst/>
          </a:prstGeom>
          <a:noFill/>
        </p:spPr>
        <p:txBody>
          <a:bodyPr wrap="square">
            <a:spAutoFit/>
          </a:bodyPr>
          <a:lstStyle/>
          <a:p>
            <a:r>
              <a:rPr lang="en-US" sz="2800" b="1" dirty="0" err="1">
                <a:solidFill>
                  <a:prstClr val="black"/>
                </a:solidFill>
                <a:latin typeface="Times New Roman" panose="02020603050405020304" pitchFamily="18" charset="0"/>
                <a:cs typeface="Times New Roman" panose="02020603050405020304" pitchFamily="18" charset="0"/>
              </a:rPr>
              <a:t>Câu</a:t>
            </a:r>
            <a:r>
              <a:rPr lang="vi-VN" sz="2800" b="1" dirty="0">
                <a:solidFill>
                  <a:prstClr val="black"/>
                </a:solidFill>
                <a:latin typeface="Times New Roman" panose="02020603050405020304" pitchFamily="18" charset="0"/>
                <a:cs typeface="Times New Roman" panose="02020603050405020304" pitchFamily="18" charset="0"/>
              </a:rPr>
              <a:t> 8: Quan sát hình chóp tứ giác đều ở Hình 3 và cho biết:</a:t>
            </a:r>
          </a:p>
          <a:p>
            <a:r>
              <a:rPr lang="vi-VN" sz="2800" b="1" dirty="0">
                <a:solidFill>
                  <a:prstClr val="black"/>
                </a:solidFill>
                <a:latin typeface="Times New Roman" panose="02020603050405020304" pitchFamily="18" charset="0"/>
                <a:cs typeface="Times New Roman" panose="02020603050405020304" pitchFamily="18" charset="0"/>
              </a:rPr>
              <a:t>a) Mặt đáy và các mặt bên của hình đó.</a:t>
            </a:r>
          </a:p>
          <a:p>
            <a:r>
              <a:rPr lang="vi-VN" sz="2800" b="1" dirty="0">
                <a:solidFill>
                  <a:prstClr val="black"/>
                </a:solidFill>
                <a:latin typeface="Times New Roman" panose="02020603050405020304" pitchFamily="18" charset="0"/>
                <a:cs typeface="Times New Roman" panose="02020603050405020304" pitchFamily="18" charset="0"/>
              </a:rPr>
              <a:t>b) Độ dài cạnh IB và cạnh BC</a:t>
            </a:r>
          </a:p>
          <a:p>
            <a:r>
              <a:rPr lang="vi-VN" sz="2800" b="1" dirty="0">
                <a:solidFill>
                  <a:prstClr val="black"/>
                </a:solidFill>
                <a:latin typeface="Times New Roman" panose="02020603050405020304" pitchFamily="18" charset="0"/>
                <a:cs typeface="Times New Roman" panose="02020603050405020304" pitchFamily="18" charset="0"/>
              </a:rPr>
              <a:t>c) Đoạn thẳng nào là đường cao của hình đó</a:t>
            </a:r>
          </a:p>
        </p:txBody>
      </p:sp>
      <p:sp>
        <p:nvSpPr>
          <p:cNvPr id="7" name="TextBox 6">
            <a:extLst>
              <a:ext uri="{FF2B5EF4-FFF2-40B4-BE49-F238E27FC236}">
                <a16:creationId xmlns:a16="http://schemas.microsoft.com/office/drawing/2014/main" id="{317221F0-F14F-B60A-F3C0-C0A780101D56}"/>
              </a:ext>
            </a:extLst>
          </p:cNvPr>
          <p:cNvSpPr txBox="1"/>
          <p:nvPr/>
        </p:nvSpPr>
        <p:spPr>
          <a:xfrm>
            <a:off x="4324350" y="2501217"/>
            <a:ext cx="6810374" cy="3539430"/>
          </a:xfrm>
          <a:prstGeom prst="rect">
            <a:avLst/>
          </a:prstGeom>
          <a:solidFill>
            <a:schemeClr val="accent2">
              <a:lumMod val="20000"/>
              <a:lumOff val="80000"/>
            </a:schemeClr>
          </a:solidFill>
        </p:spPr>
        <p:txBody>
          <a:bodyPr wrap="square">
            <a:spAutoFit/>
          </a:bodyPr>
          <a:lstStyle/>
          <a:p>
            <a:pPr algn="just"/>
            <a:r>
              <a:rPr lang="vi-VN" sz="2800" b="0" i="0" dirty="0">
                <a:solidFill>
                  <a:srgbClr val="000000"/>
                </a:solidFill>
                <a:effectLst/>
                <a:latin typeface="+mj-lt"/>
              </a:rPr>
              <a:t>a) Hình chóp tứ giác đều ở Hình 3 có:</a:t>
            </a:r>
          </a:p>
          <a:p>
            <a:pPr algn="just"/>
            <a:r>
              <a:rPr lang="vi-VN" sz="2800" b="0" i="0" dirty="0">
                <a:solidFill>
                  <a:srgbClr val="000000"/>
                </a:solidFill>
                <a:effectLst/>
                <a:latin typeface="+mj-lt"/>
              </a:rPr>
              <a:t>• Mặt đáy: ABCD;</a:t>
            </a:r>
          </a:p>
          <a:p>
            <a:pPr algn="just"/>
            <a:r>
              <a:rPr lang="vi-VN" sz="2800" b="0" i="0" dirty="0">
                <a:solidFill>
                  <a:srgbClr val="000000"/>
                </a:solidFill>
                <a:effectLst/>
                <a:latin typeface="+mj-lt"/>
              </a:rPr>
              <a:t>• Các mặt bên: IAB, IBC, ICD, IDA.</a:t>
            </a:r>
          </a:p>
          <a:p>
            <a:pPr algn="just"/>
            <a:r>
              <a:rPr lang="vi-VN" sz="2800" b="0" i="0" dirty="0">
                <a:solidFill>
                  <a:srgbClr val="000000"/>
                </a:solidFill>
                <a:effectLst/>
                <a:latin typeface="+mj-lt"/>
              </a:rPr>
              <a:t>b) Hình chóp tứ giác đều ở Hình 3 có:</a:t>
            </a:r>
          </a:p>
          <a:p>
            <a:pPr algn="just"/>
            <a:r>
              <a:rPr lang="vi-VN" sz="2800" b="0" i="0" dirty="0">
                <a:solidFill>
                  <a:srgbClr val="000000"/>
                </a:solidFill>
                <a:effectLst/>
                <a:latin typeface="+mj-lt"/>
              </a:rPr>
              <a:t>• IB = IC = 18 cm;</a:t>
            </a:r>
          </a:p>
          <a:p>
            <a:pPr algn="just"/>
            <a:r>
              <a:rPr lang="vi-VN" sz="2800" b="0" i="0" dirty="0">
                <a:solidFill>
                  <a:srgbClr val="000000"/>
                </a:solidFill>
                <a:effectLst/>
                <a:latin typeface="+mj-lt"/>
              </a:rPr>
              <a:t>• BC = AB = 14 cm.</a:t>
            </a:r>
          </a:p>
          <a:p>
            <a:pPr algn="just"/>
            <a:r>
              <a:rPr lang="vi-VN" sz="2800" b="0" i="0" dirty="0">
                <a:solidFill>
                  <a:srgbClr val="000000"/>
                </a:solidFill>
                <a:effectLst/>
                <a:latin typeface="+mj-lt"/>
              </a:rPr>
              <a:t>c) Hình chóp tứ giác đều ở Hình 3 có: đoạn thẳng IH là đường cao.</a:t>
            </a:r>
          </a:p>
        </p:txBody>
      </p:sp>
    </p:spTree>
    <p:extLst>
      <p:ext uri="{BB962C8B-B14F-4D97-AF65-F5344CB8AC3E}">
        <p14:creationId xmlns:p14="http://schemas.microsoft.com/office/powerpoint/2010/main" val="31275609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additive="base">
                                        <p:cTn id="12" dur="500" fill="hold"/>
                                        <p:tgtEl>
                                          <p:spTgt spid="12290"/>
                                        </p:tgtEl>
                                        <p:attrNameLst>
                                          <p:attrName>ppt_x</p:attrName>
                                        </p:attrNameLst>
                                      </p:cBhvr>
                                      <p:tavLst>
                                        <p:tav tm="0">
                                          <p:val>
                                            <p:strVal val="#ppt_x"/>
                                          </p:val>
                                        </p:tav>
                                        <p:tav tm="100000">
                                          <p:val>
                                            <p:strVal val="#ppt_x"/>
                                          </p:val>
                                        </p:tav>
                                      </p:tavLst>
                                    </p:anim>
                                    <p:anim calcmode="lin" valueType="num">
                                      <p:cBhvr additive="base">
                                        <p:cTn id="13"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fade">
                                      <p:cBhvr>
                                        <p:cTn id="43" dur="5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fade">
                                      <p:cBhvr>
                                        <p:cTn id="4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BA734C-E397-5A08-EFA2-755972ABFD33}"/>
              </a:ext>
            </a:extLst>
          </p:cNvPr>
          <p:cNvSpPr txBox="1"/>
          <p:nvPr/>
        </p:nvSpPr>
        <p:spPr>
          <a:xfrm>
            <a:off x="366712" y="283339"/>
            <a:ext cx="11458575" cy="3108543"/>
          </a:xfrm>
          <a:prstGeom prst="rect">
            <a:avLst/>
          </a:prstGeom>
          <a:noFill/>
        </p:spPr>
        <p:txBody>
          <a:bodyPr wrap="square">
            <a:spAutoFit/>
          </a:bodyPr>
          <a:lstStyle/>
          <a:p>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9: </a:t>
            </a:r>
            <a:r>
              <a:rPr lang="vi-VN" sz="2800" b="1" dirty="0">
                <a:solidFill>
                  <a:prstClr val="black"/>
                </a:solidFill>
                <a:latin typeface="Times New Roman" panose="02020603050405020304" pitchFamily="18" charset="0"/>
                <a:cs typeface="Times New Roman" panose="02020603050405020304" pitchFamily="18" charset="0"/>
              </a:rPr>
              <a:t>Tính diện tích xung quanh, diện tích toàn phần và thể tích của:</a:t>
            </a:r>
          </a:p>
          <a:p>
            <a:r>
              <a:rPr lang="vi-VN" sz="2800" b="1" dirty="0">
                <a:solidFill>
                  <a:prstClr val="black"/>
                </a:solidFill>
                <a:latin typeface="Times New Roman" panose="02020603050405020304" pitchFamily="18" charset="0"/>
                <a:cs typeface="Times New Roman" panose="02020603050405020304" pitchFamily="18" charset="0"/>
              </a:rPr>
              <a:t>a) Hình chóp tam giác đều có chiều cao là 98,3cm; tam giác đáy có độ dài cạnh là 40cm và chiều cao là 34,6m; chiều cao mặt bên xuất phát từ đỉnh của hình chóp tam giác đều là 99cm.</a:t>
            </a:r>
          </a:p>
          <a:p>
            <a:r>
              <a:rPr lang="vi-VN" sz="2800" b="1" dirty="0">
                <a:solidFill>
                  <a:prstClr val="black"/>
                </a:solidFill>
                <a:latin typeface="Times New Roman" panose="02020603050405020304" pitchFamily="18" charset="0"/>
                <a:cs typeface="Times New Roman" panose="02020603050405020304" pitchFamily="18" charset="0"/>
              </a:rPr>
              <a:t>b) Hình chóp tứ giác đều có độ dài cạnh đáy là 120cm, chiều cao là 68,4cm, chiều cao mặt bên xuất phát từ đỉnh của hình chóp tứ giác đều là 91cm.</a:t>
            </a:r>
          </a:p>
        </p:txBody>
      </p:sp>
    </p:spTree>
    <p:extLst>
      <p:ext uri="{BB962C8B-B14F-4D97-AF65-F5344CB8AC3E}">
        <p14:creationId xmlns:p14="http://schemas.microsoft.com/office/powerpoint/2010/main" val="321770489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9 trang 55 Toán 8 Tập 1 Chân trời sáng tạo | Giải Toán 8">
            <a:extLst>
              <a:ext uri="{FF2B5EF4-FFF2-40B4-BE49-F238E27FC236}">
                <a16:creationId xmlns:a16="http://schemas.microsoft.com/office/drawing/2014/main" id="{9263A2A1-9845-F82C-8B8E-C72F49F5D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1" y="295567"/>
            <a:ext cx="4233862" cy="40716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465BAD-4101-9DF7-5137-F72F3A94A1E6}"/>
                  </a:ext>
                </a:extLst>
              </p:cNvPr>
              <p:cNvSpPr txBox="1"/>
              <p:nvPr/>
            </p:nvSpPr>
            <p:spPr>
              <a:xfrm>
                <a:off x="4343400" y="776800"/>
                <a:ext cx="7248524" cy="1291507"/>
              </a:xfrm>
              <a:prstGeom prst="rect">
                <a:avLst/>
              </a:prstGeom>
              <a:noFill/>
            </p:spPr>
            <p:txBody>
              <a:bodyPr wrap="square" rtlCol="0">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a) </a:t>
                </a:r>
                <a:r>
                  <a:rPr lang="en-US" sz="2400" b="0" i="0" dirty="0" err="1">
                    <a:solidFill>
                      <a:srgbClr val="000000"/>
                    </a:solidFill>
                    <a:effectLst/>
                    <a:latin typeface="Times New Roman" panose="02020603050405020304" pitchFamily="18" charset="0"/>
                    <a:cs typeface="Times New Roman" panose="02020603050405020304" pitchFamily="18" charset="0"/>
                  </a:rPr>
                  <a:t>Diện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tích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xung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quanh</a:t>
                </a:r>
                <a:r>
                  <a:rPr lang="en-US" sz="2400" b="0" i="0" dirty="0">
                    <a:solidFill>
                      <a:srgbClr val="000000"/>
                    </a:solidFill>
                    <a:effectLst/>
                    <a:latin typeface="Times New Roman" panose="02020603050405020304" pitchFamily="18" charset="0"/>
                    <a:cs typeface="Times New Roman" panose="02020603050405020304" pitchFamily="18" charset="0"/>
                  </a:rPr>
                  <a:t> của </a:t>
                </a:r>
                <a:r>
                  <a:rPr lang="en-US" sz="2400" b="0" i="0" dirty="0" err="1">
                    <a:solidFill>
                      <a:srgbClr val="000000"/>
                    </a:solidFill>
                    <a:effectLst/>
                    <a:latin typeface="Times New Roman" panose="02020603050405020304" pitchFamily="18" charset="0"/>
                    <a:cs typeface="Times New Roman" panose="02020603050405020304" pitchFamily="18" charset="0"/>
                  </a:rPr>
                  <a:t>hình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chóp</a:t>
                </a:r>
                <a:r>
                  <a:rPr lang="en-US" sz="2400" b="0" i="0" dirty="0">
                    <a:solidFill>
                      <a:srgbClr val="000000"/>
                    </a:solidFill>
                    <a:effectLst/>
                    <a:latin typeface="Times New Roman" panose="02020603050405020304" pitchFamily="18" charset="0"/>
                    <a:cs typeface="Times New Roman" panose="02020603050405020304" pitchFamily="18" charset="0"/>
                  </a:rPr>
                  <a:t> tam </a:t>
                </a:r>
                <a:r>
                  <a:rPr lang="en-US" sz="2400" b="0" i="0" dirty="0" err="1">
                    <a:solidFill>
                      <a:srgbClr val="000000"/>
                    </a:solidFill>
                    <a:effectLst/>
                    <a:latin typeface="Times New Roman" panose="02020603050405020304" pitchFamily="18" charset="0"/>
                    <a:cs typeface="Times New Roman" panose="02020603050405020304" pitchFamily="18" charset="0"/>
                  </a:rPr>
                  <a:t>giác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đều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là</a:t>
                </a:r>
                <a:r>
                  <a:rPr lang="en-US" sz="2400" b="0" i="0" dirty="0">
                    <a:solidFill>
                      <a:srgbClr val="000000"/>
                    </a:solidFill>
                    <a:effectLst/>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𝑥𝑞</m:t>
                          </m:r>
                        </m:sub>
                      </m:sSub>
                      <m:r>
                        <a:rPr lang="en-US" sz="2400" b="0" i="1" smtClean="0">
                          <a:latin typeface="Cambria Math" panose="02040503050406030204" pitchFamily="18" charset="0"/>
                        </a:rPr>
                        <m:t>=3.</m:t>
                      </m:r>
                      <m:d>
                        <m:dPr>
                          <m:ctrlPr>
                            <a:rPr lang="en-US" sz="2400" b="0" i="1" smtClean="0">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.99.34,6</m:t>
                          </m:r>
                        </m:e>
                      </m:d>
                      <m:r>
                        <a:rPr lang="en-US" sz="2400" b="0" i="1" smtClean="0">
                          <a:latin typeface="Cambria Math" panose="02040503050406030204" pitchFamily="18" charset="0"/>
                        </a:rPr>
                        <m:t>=5138,1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𝑐𝑚</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0465BAD-4101-9DF7-5137-F72F3A94A1E6}"/>
                  </a:ext>
                </a:extLst>
              </p:cNvPr>
              <p:cNvSpPr txBox="1">
                <a:spLocks noRot="1" noChangeAspect="1" noMove="1" noResize="1" noEditPoints="1" noAdjustHandles="1" noChangeArrowheads="1" noChangeShapeType="1" noTextEdit="1"/>
              </p:cNvSpPr>
              <p:nvPr/>
            </p:nvSpPr>
            <p:spPr>
              <a:xfrm>
                <a:off x="4343400" y="776800"/>
                <a:ext cx="7248524" cy="1291507"/>
              </a:xfrm>
              <a:prstGeom prst="rect">
                <a:avLst/>
              </a:prstGeom>
              <a:blipFill>
                <a:blip r:embed="rId3"/>
                <a:stretch>
                  <a:fillRect l="-1346" t="-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BD6028B-1E0A-7331-F945-FB2DFE103C48}"/>
                  </a:ext>
                </a:extLst>
              </p:cNvPr>
              <p:cNvSpPr txBox="1"/>
              <p:nvPr/>
            </p:nvSpPr>
            <p:spPr>
              <a:xfrm>
                <a:off x="4695825" y="2137493"/>
                <a:ext cx="7248524" cy="1153136"/>
              </a:xfrm>
              <a:prstGeom prst="rect">
                <a:avLst/>
              </a:prstGeom>
              <a:noFill/>
            </p:spPr>
            <p:txBody>
              <a:bodyPr wrap="square" rtlCol="0">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Diện </a:t>
                </a:r>
                <a:r>
                  <a:rPr lang="en-US" sz="2400" b="0" i="0" dirty="0" err="1">
                    <a:solidFill>
                      <a:srgbClr val="000000"/>
                    </a:solidFill>
                    <a:effectLst/>
                    <a:latin typeface="Times New Roman" panose="02020603050405020304" pitchFamily="18" charset="0"/>
                    <a:cs typeface="Times New Roman" panose="02020603050405020304" pitchFamily="18" charset="0"/>
                  </a:rPr>
                  <a:t>tích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đáy</a:t>
                </a:r>
                <a:r>
                  <a:rPr lang="en-US" sz="2400" dirty="0">
                    <a:solidFill>
                      <a:srgbClr val="000000"/>
                    </a:solidFill>
                    <a:latin typeface="Times New Roman" panose="02020603050405020304" pitchFamily="18" charset="0"/>
                    <a:cs typeface="Times New Roman" panose="02020603050405020304" pitchFamily="18" charset="0"/>
                  </a:rPr>
                  <a:t> </a:t>
                </a:r>
                <a:r>
                  <a:rPr lang="en-US" sz="2400" b="0" i="0" dirty="0">
                    <a:solidFill>
                      <a:srgbClr val="000000"/>
                    </a:solidFill>
                    <a:effectLst/>
                    <a:latin typeface="Times New Roman" panose="02020603050405020304" pitchFamily="18" charset="0"/>
                    <a:cs typeface="Times New Roman" panose="02020603050405020304" pitchFamily="18" charset="0"/>
                  </a:rPr>
                  <a:t>của </a:t>
                </a:r>
                <a:r>
                  <a:rPr lang="en-US" sz="2400" b="0" i="0" dirty="0" err="1">
                    <a:solidFill>
                      <a:srgbClr val="000000"/>
                    </a:solidFill>
                    <a:effectLst/>
                    <a:latin typeface="Times New Roman" panose="02020603050405020304" pitchFamily="18" charset="0"/>
                    <a:cs typeface="Times New Roman" panose="02020603050405020304" pitchFamily="18" charset="0"/>
                  </a:rPr>
                  <a:t>hình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chóp</a:t>
                </a:r>
                <a:r>
                  <a:rPr lang="en-US" sz="2400" b="0" i="0" dirty="0">
                    <a:solidFill>
                      <a:srgbClr val="000000"/>
                    </a:solidFill>
                    <a:effectLst/>
                    <a:latin typeface="Times New Roman" panose="02020603050405020304" pitchFamily="18" charset="0"/>
                    <a:cs typeface="Times New Roman" panose="02020603050405020304" pitchFamily="18" charset="0"/>
                  </a:rPr>
                  <a:t> tam </a:t>
                </a:r>
                <a:r>
                  <a:rPr lang="en-US" sz="2400" b="0" i="0" dirty="0" err="1">
                    <a:solidFill>
                      <a:srgbClr val="000000"/>
                    </a:solidFill>
                    <a:effectLst/>
                    <a:latin typeface="Times New Roman" panose="02020603050405020304" pitchFamily="18" charset="0"/>
                    <a:cs typeface="Times New Roman" panose="02020603050405020304" pitchFamily="18" charset="0"/>
                  </a:rPr>
                  <a:t>giác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đều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là</a:t>
                </a:r>
                <a:r>
                  <a:rPr lang="en-US" sz="2400" b="0" i="0" dirty="0">
                    <a:solidFill>
                      <a:srgbClr val="000000"/>
                    </a:solidFill>
                    <a:effectLst/>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đá</m:t>
                          </m:r>
                          <m:r>
                            <a:rPr lang="en-US" sz="2400" b="0" i="1" smtClean="0">
                              <a:latin typeface="Cambria Math" panose="02040503050406030204" pitchFamily="18" charset="0"/>
                            </a:rPr>
                            <m:t>𝑦</m:t>
                          </m:r>
                        </m:sub>
                      </m:sSub>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b="0" i="1" smtClean="0">
                          <a:latin typeface="Cambria Math" panose="02040503050406030204" pitchFamily="18" charset="0"/>
                        </a:rPr>
                        <m:t>40</m:t>
                      </m:r>
                      <m:r>
                        <a:rPr lang="en-US" sz="2400" i="1">
                          <a:latin typeface="Cambria Math" panose="02040503050406030204" pitchFamily="18" charset="0"/>
                        </a:rPr>
                        <m:t>.34,6</m:t>
                      </m:r>
                      <m:r>
                        <a:rPr lang="en-US" sz="2400" b="0" i="1" smtClean="0">
                          <a:latin typeface="Cambria Math" panose="02040503050406030204" pitchFamily="18" charset="0"/>
                        </a:rPr>
                        <m:t>=692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𝑐𝑚</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7BD6028B-1E0A-7331-F945-FB2DFE103C48}"/>
                  </a:ext>
                </a:extLst>
              </p:cNvPr>
              <p:cNvSpPr txBox="1">
                <a:spLocks noRot="1" noChangeAspect="1" noMove="1" noResize="1" noEditPoints="1" noAdjustHandles="1" noChangeArrowheads="1" noChangeShapeType="1" noTextEdit="1"/>
              </p:cNvSpPr>
              <p:nvPr/>
            </p:nvSpPr>
            <p:spPr>
              <a:xfrm>
                <a:off x="4695825" y="2137493"/>
                <a:ext cx="7248524" cy="1153136"/>
              </a:xfrm>
              <a:prstGeom prst="rect">
                <a:avLst/>
              </a:prstGeom>
              <a:blipFill>
                <a:blip r:embed="rId4"/>
                <a:stretch>
                  <a:fillRect l="-1262" t="-4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73F0F51-F65A-AD89-C490-C04B228C049C}"/>
                  </a:ext>
                </a:extLst>
              </p:cNvPr>
              <p:cNvSpPr txBox="1"/>
              <p:nvPr/>
            </p:nvSpPr>
            <p:spPr>
              <a:xfrm>
                <a:off x="4695825" y="3429000"/>
                <a:ext cx="7248524" cy="867610"/>
              </a:xfrm>
              <a:prstGeom prst="rect">
                <a:avLst/>
              </a:prstGeom>
              <a:noFill/>
            </p:spPr>
            <p:txBody>
              <a:bodyPr wrap="square" rtlCol="0">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Diện </a:t>
                </a:r>
                <a:r>
                  <a:rPr lang="en-US" sz="2400" b="0" i="0" dirty="0" err="1">
                    <a:solidFill>
                      <a:srgbClr val="000000"/>
                    </a:solidFill>
                    <a:effectLst/>
                    <a:latin typeface="Times New Roman" panose="02020603050405020304" pitchFamily="18" charset="0"/>
                    <a:cs typeface="Times New Roman" panose="02020603050405020304" pitchFamily="18" charset="0"/>
                  </a:rPr>
                  <a:t>tích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toàn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phần</a:t>
                </a:r>
                <a:r>
                  <a:rPr lang="en-US" sz="2400" b="0" i="0" dirty="0">
                    <a:solidFill>
                      <a:srgbClr val="000000"/>
                    </a:solidFill>
                    <a:effectLst/>
                    <a:latin typeface="Times New Roman" panose="02020603050405020304" pitchFamily="18" charset="0"/>
                    <a:cs typeface="Times New Roman" panose="02020603050405020304" pitchFamily="18" charset="0"/>
                  </a:rPr>
                  <a:t> của </a:t>
                </a:r>
                <a:r>
                  <a:rPr lang="en-US" sz="2400" b="0" i="0" dirty="0" err="1">
                    <a:solidFill>
                      <a:srgbClr val="000000"/>
                    </a:solidFill>
                    <a:effectLst/>
                    <a:latin typeface="Times New Roman" panose="02020603050405020304" pitchFamily="18" charset="0"/>
                    <a:cs typeface="Times New Roman" panose="02020603050405020304" pitchFamily="18" charset="0"/>
                  </a:rPr>
                  <a:t>hình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chóp</a:t>
                </a:r>
                <a:r>
                  <a:rPr lang="en-US" sz="2400" b="0" i="0" dirty="0">
                    <a:solidFill>
                      <a:srgbClr val="000000"/>
                    </a:solidFill>
                    <a:effectLst/>
                    <a:latin typeface="Times New Roman" panose="02020603050405020304" pitchFamily="18" charset="0"/>
                    <a:cs typeface="Times New Roman" panose="02020603050405020304" pitchFamily="18" charset="0"/>
                  </a:rPr>
                  <a:t> tam </a:t>
                </a:r>
                <a:r>
                  <a:rPr lang="en-US" sz="2400" b="0" i="0" dirty="0" err="1">
                    <a:solidFill>
                      <a:srgbClr val="000000"/>
                    </a:solidFill>
                    <a:effectLst/>
                    <a:latin typeface="Times New Roman" panose="02020603050405020304" pitchFamily="18" charset="0"/>
                    <a:cs typeface="Times New Roman" panose="02020603050405020304" pitchFamily="18" charset="0"/>
                  </a:rPr>
                  <a:t>giác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đều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là</a:t>
                </a:r>
                <a:r>
                  <a:rPr lang="en-US" sz="2400" b="0" i="0" dirty="0">
                    <a:solidFill>
                      <a:srgbClr val="000000"/>
                    </a:solidFill>
                    <a:effectLst/>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𝑡𝑝</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𝑥𝑞</m:t>
                              </m:r>
                            </m:sub>
                          </m:sSub>
                          <m:r>
                            <a:rPr lang="en-US" sz="2400" b="0" i="1" smtClean="0">
                              <a:latin typeface="Cambria Math" panose="02040503050406030204" pitchFamily="18" charset="0"/>
                            </a:rPr>
                            <m:t>+</m:t>
                          </m:r>
                          <m:r>
                            <a:rPr lang="en-US" sz="2400" b="0" i="1" smtClean="0">
                              <a:latin typeface="Cambria Math" panose="02040503050406030204" pitchFamily="18" charset="0"/>
                            </a:rPr>
                            <m:t>𝑆</m:t>
                          </m:r>
                        </m:e>
                        <m:sub>
                          <m:r>
                            <a:rPr lang="en-US" sz="2400" b="0" i="1" smtClean="0">
                              <a:latin typeface="Cambria Math" panose="02040503050406030204" pitchFamily="18" charset="0"/>
                            </a:rPr>
                            <m:t>đá</m:t>
                          </m:r>
                          <m:r>
                            <a:rPr lang="en-US" sz="2400" b="0" i="1" smtClean="0">
                              <a:latin typeface="Cambria Math" panose="02040503050406030204" pitchFamily="18" charset="0"/>
                            </a:rPr>
                            <m:t>𝑦</m:t>
                          </m:r>
                        </m:sub>
                      </m:sSub>
                      <m:r>
                        <a:rPr lang="en-US" sz="2400" b="0" i="1" smtClean="0">
                          <a:latin typeface="Cambria Math" panose="02040503050406030204" pitchFamily="18" charset="0"/>
                        </a:rPr>
                        <m:t>=5138,1+692=5830,1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𝑐𝑚</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973F0F51-F65A-AD89-C490-C04B228C049C}"/>
                  </a:ext>
                </a:extLst>
              </p:cNvPr>
              <p:cNvSpPr txBox="1">
                <a:spLocks noRot="1" noChangeAspect="1" noMove="1" noResize="1" noEditPoints="1" noAdjustHandles="1" noChangeArrowheads="1" noChangeShapeType="1" noTextEdit="1"/>
              </p:cNvSpPr>
              <p:nvPr/>
            </p:nvSpPr>
            <p:spPr>
              <a:xfrm>
                <a:off x="4695825" y="3429000"/>
                <a:ext cx="7248524" cy="867610"/>
              </a:xfrm>
              <a:prstGeom prst="rect">
                <a:avLst/>
              </a:prstGeom>
              <a:blipFill>
                <a:blip r:embed="rId5"/>
                <a:stretch>
                  <a:fillRect l="-1262" t="-5634" b="-5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678583E-C248-1275-5693-9B4356EACABF}"/>
                  </a:ext>
                </a:extLst>
              </p:cNvPr>
              <p:cNvSpPr txBox="1"/>
              <p:nvPr/>
            </p:nvSpPr>
            <p:spPr>
              <a:xfrm>
                <a:off x="2686050" y="4505583"/>
                <a:ext cx="9182099" cy="1155509"/>
              </a:xfrm>
              <a:prstGeom prst="rect">
                <a:avLst/>
              </a:prstGeom>
              <a:noFill/>
            </p:spPr>
            <p:txBody>
              <a:bodyPr wrap="square" rtlCol="0">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Thể </a:t>
                </a:r>
                <a:r>
                  <a:rPr lang="en-US" sz="2400" b="0" i="0" dirty="0" err="1">
                    <a:solidFill>
                      <a:srgbClr val="000000"/>
                    </a:solidFill>
                    <a:effectLst/>
                    <a:latin typeface="Times New Roman" panose="02020603050405020304" pitchFamily="18" charset="0"/>
                    <a:cs typeface="Times New Roman" panose="02020603050405020304" pitchFamily="18" charset="0"/>
                  </a:rPr>
                  <a:t>tích</a:t>
                </a:r>
                <a:r>
                  <a:rPr lang="en-US" sz="2400" b="0" i="0" dirty="0">
                    <a:solidFill>
                      <a:srgbClr val="000000"/>
                    </a:solidFill>
                    <a:effectLst/>
                    <a:latin typeface="Times New Roman" panose="02020603050405020304" pitchFamily="18" charset="0"/>
                    <a:cs typeface="Times New Roman" panose="02020603050405020304" pitchFamily="18" charset="0"/>
                  </a:rPr>
                  <a:t> của </a:t>
                </a:r>
                <a:r>
                  <a:rPr lang="en-US" sz="2400" b="0" i="0" dirty="0" err="1">
                    <a:solidFill>
                      <a:srgbClr val="000000"/>
                    </a:solidFill>
                    <a:effectLst/>
                    <a:latin typeface="Times New Roman" panose="02020603050405020304" pitchFamily="18" charset="0"/>
                    <a:cs typeface="Times New Roman" panose="02020603050405020304" pitchFamily="18" charset="0"/>
                  </a:rPr>
                  <a:t>hình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chóp</a:t>
                </a:r>
                <a:r>
                  <a:rPr lang="en-US" sz="2400" b="0" i="0" dirty="0">
                    <a:solidFill>
                      <a:srgbClr val="000000"/>
                    </a:solidFill>
                    <a:effectLst/>
                    <a:latin typeface="Times New Roman" panose="02020603050405020304" pitchFamily="18" charset="0"/>
                    <a:cs typeface="Times New Roman" panose="02020603050405020304" pitchFamily="18" charset="0"/>
                  </a:rPr>
                  <a:t> tam </a:t>
                </a:r>
                <a:r>
                  <a:rPr lang="en-US" sz="2400" b="0" i="0" dirty="0" err="1">
                    <a:solidFill>
                      <a:srgbClr val="000000"/>
                    </a:solidFill>
                    <a:effectLst/>
                    <a:latin typeface="Times New Roman" panose="02020603050405020304" pitchFamily="18" charset="0"/>
                    <a:cs typeface="Times New Roman" panose="02020603050405020304" pitchFamily="18" charset="0"/>
                  </a:rPr>
                  <a:t>giác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đều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là</a:t>
                </a:r>
                <a:r>
                  <a:rPr lang="en-US" sz="2400" b="0" i="0" dirty="0">
                    <a:solidFill>
                      <a:srgbClr val="000000"/>
                    </a:solidFill>
                    <a:effectLst/>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cs typeface="Times New Roman" panose="02020603050405020304" pitchFamily="18" charset="0"/>
                        </a:rPr>
                        <m:t>𝑉</m:t>
                      </m:r>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3</m:t>
                          </m:r>
                        </m:den>
                      </m:f>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𝑆</m:t>
                          </m:r>
                        </m:e>
                        <m:sub>
                          <m:r>
                            <a:rPr lang="en-US" sz="2400" i="1">
                              <a:latin typeface="Cambria Math" panose="02040503050406030204" pitchFamily="18" charset="0"/>
                              <a:cs typeface="Times New Roman" panose="02020603050405020304" pitchFamily="18" charset="0"/>
                            </a:rPr>
                            <m:t>đá</m:t>
                          </m:r>
                          <m:r>
                            <a:rPr lang="en-US" sz="2400" i="1">
                              <a:latin typeface="Cambria Math" panose="02040503050406030204" pitchFamily="18" charset="0"/>
                              <a:cs typeface="Times New Roman" panose="02020603050405020304" pitchFamily="18" charset="0"/>
                            </a:rPr>
                            <m:t>𝑦</m:t>
                          </m:r>
                        </m:sub>
                      </m:sSub>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h</m:t>
                      </m:r>
                      <m:r>
                        <a:rPr lang="en-US" sz="2400" b="0" i="0" smtClean="0">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3</m:t>
                          </m:r>
                        </m:den>
                      </m:f>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692.98,3=</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340118</m:t>
                          </m:r>
                        </m:num>
                        <m:den>
                          <m:r>
                            <a:rPr lang="en-US" sz="2400" b="0" i="1" smtClean="0">
                              <a:latin typeface="Cambria Math" panose="02040503050406030204" pitchFamily="18" charset="0"/>
                              <a:cs typeface="Times New Roman" panose="02020603050405020304" pitchFamily="18" charset="0"/>
                            </a:rPr>
                            <m:t>15</m:t>
                          </m:r>
                        </m:den>
                      </m:f>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22674,5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𝑐𝑚</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678583E-C248-1275-5693-9B4356EACABF}"/>
                  </a:ext>
                </a:extLst>
              </p:cNvPr>
              <p:cNvSpPr txBox="1">
                <a:spLocks noRot="1" noChangeAspect="1" noMove="1" noResize="1" noEditPoints="1" noAdjustHandles="1" noChangeArrowheads="1" noChangeShapeType="1" noTextEdit="1"/>
              </p:cNvSpPr>
              <p:nvPr/>
            </p:nvSpPr>
            <p:spPr>
              <a:xfrm>
                <a:off x="2686050" y="4505583"/>
                <a:ext cx="9182099" cy="1155509"/>
              </a:xfrm>
              <a:prstGeom prst="rect">
                <a:avLst/>
              </a:prstGeom>
              <a:blipFill>
                <a:blip r:embed="rId6"/>
                <a:stretch>
                  <a:fillRect l="-1062" t="-4211"/>
                </a:stretch>
              </a:blipFill>
            </p:spPr>
            <p:txBody>
              <a:bodyPr/>
              <a:lstStyle/>
              <a:p>
                <a:r>
                  <a:rPr lang="en-US">
                    <a:noFill/>
                  </a:rPr>
                  <a:t> </a:t>
                </a:r>
              </a:p>
            </p:txBody>
          </p:sp>
        </mc:Fallback>
      </mc:AlternateContent>
    </p:spTree>
    <p:extLst>
      <p:ext uri="{BB962C8B-B14F-4D97-AF65-F5344CB8AC3E}">
        <p14:creationId xmlns:p14="http://schemas.microsoft.com/office/powerpoint/2010/main" val="99420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ài 9 trang 55 Toán 8 Tập 1 Chân trời sáng tạo | Giải Toán 8">
            <a:extLst>
              <a:ext uri="{FF2B5EF4-FFF2-40B4-BE49-F238E27FC236}">
                <a16:creationId xmlns:a16="http://schemas.microsoft.com/office/drawing/2014/main" id="{32C2AF91-CC13-529D-2B65-B0E268C13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4" y="285750"/>
            <a:ext cx="3838575" cy="36772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DB96D4-B0CC-2344-62DC-595330CAD15C}"/>
                  </a:ext>
                </a:extLst>
              </p:cNvPr>
              <p:cNvSpPr txBox="1"/>
              <p:nvPr/>
            </p:nvSpPr>
            <p:spPr>
              <a:xfrm>
                <a:off x="4343400" y="776800"/>
                <a:ext cx="7248524" cy="1291507"/>
              </a:xfrm>
              <a:prstGeom prst="rect">
                <a:avLst/>
              </a:prstGeom>
              <a:noFill/>
            </p:spPr>
            <p:txBody>
              <a:bodyPr wrap="square" rtlCol="0">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b) </a:t>
                </a:r>
                <a:r>
                  <a:rPr lang="en-US" sz="2400" b="0" i="0" dirty="0" err="1">
                    <a:solidFill>
                      <a:srgbClr val="000000"/>
                    </a:solidFill>
                    <a:effectLst/>
                    <a:latin typeface="Times New Roman" panose="02020603050405020304" pitchFamily="18" charset="0"/>
                    <a:cs typeface="Times New Roman" panose="02020603050405020304" pitchFamily="18" charset="0"/>
                  </a:rPr>
                  <a:t>Diện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tích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xung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quanh</a:t>
                </a:r>
                <a:r>
                  <a:rPr lang="en-US" sz="2400" b="0" i="0" dirty="0">
                    <a:solidFill>
                      <a:srgbClr val="000000"/>
                    </a:solidFill>
                    <a:effectLst/>
                    <a:latin typeface="Times New Roman" panose="02020603050405020304" pitchFamily="18" charset="0"/>
                    <a:cs typeface="Times New Roman" panose="02020603050405020304" pitchFamily="18" charset="0"/>
                  </a:rPr>
                  <a:t> của </a:t>
                </a:r>
                <a:r>
                  <a:rPr lang="en-US" sz="2400" b="0" i="0" dirty="0" err="1">
                    <a:solidFill>
                      <a:srgbClr val="000000"/>
                    </a:solidFill>
                    <a:effectLst/>
                    <a:latin typeface="Times New Roman" panose="02020603050405020304" pitchFamily="18" charset="0"/>
                    <a:cs typeface="Times New Roman" panose="02020603050405020304" pitchFamily="18" charset="0"/>
                  </a:rPr>
                  <a:t>hình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chóp</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tứ</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giác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đều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là</a:t>
                </a:r>
                <a:r>
                  <a:rPr lang="en-US" sz="2400" b="0" i="0" dirty="0">
                    <a:solidFill>
                      <a:srgbClr val="000000"/>
                    </a:solidFill>
                    <a:effectLst/>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𝑥𝑞</m:t>
                          </m:r>
                        </m:sub>
                      </m:sSub>
                      <m:r>
                        <a:rPr lang="en-US" sz="2400" b="0" i="1" smtClean="0">
                          <a:latin typeface="Cambria Math" panose="02040503050406030204" pitchFamily="18" charset="0"/>
                        </a:rPr>
                        <m:t>=4.</m:t>
                      </m:r>
                      <m:d>
                        <m:dPr>
                          <m:ctrlPr>
                            <a:rPr lang="en-US" sz="2400" b="0" i="1" smtClean="0">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.9</m:t>
                          </m:r>
                          <m:r>
                            <a:rPr lang="en-US" sz="2400" b="0" i="1" smtClean="0">
                              <a:latin typeface="Cambria Math" panose="02040503050406030204" pitchFamily="18" charset="0"/>
                            </a:rPr>
                            <m:t>1</m:t>
                          </m:r>
                          <m:r>
                            <a:rPr lang="en-US" sz="2400" i="1">
                              <a:latin typeface="Cambria Math" panose="02040503050406030204" pitchFamily="18" charset="0"/>
                            </a:rPr>
                            <m:t>.</m:t>
                          </m:r>
                          <m:r>
                            <a:rPr lang="en-US" sz="2400" b="0" i="1" smtClean="0">
                              <a:latin typeface="Cambria Math" panose="02040503050406030204" pitchFamily="18" charset="0"/>
                            </a:rPr>
                            <m:t>120</m:t>
                          </m:r>
                        </m:e>
                      </m:d>
                      <m:r>
                        <a:rPr lang="en-US" sz="2400" b="0" i="1" smtClean="0">
                          <a:latin typeface="Cambria Math" panose="02040503050406030204" pitchFamily="18" charset="0"/>
                        </a:rPr>
                        <m:t>=21840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𝑐𝑚</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A0DB96D4-B0CC-2344-62DC-595330CAD15C}"/>
                  </a:ext>
                </a:extLst>
              </p:cNvPr>
              <p:cNvSpPr txBox="1">
                <a:spLocks noRot="1" noChangeAspect="1" noMove="1" noResize="1" noEditPoints="1" noAdjustHandles="1" noChangeArrowheads="1" noChangeShapeType="1" noTextEdit="1"/>
              </p:cNvSpPr>
              <p:nvPr/>
            </p:nvSpPr>
            <p:spPr>
              <a:xfrm>
                <a:off x="4343400" y="776800"/>
                <a:ext cx="7248524" cy="1291507"/>
              </a:xfrm>
              <a:prstGeom prst="rect">
                <a:avLst/>
              </a:prstGeom>
              <a:blipFill>
                <a:blip r:embed="rId3"/>
                <a:stretch>
                  <a:fillRect l="-1346" t="-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F6F4C1F-8919-FF1E-9CD7-CC9CD4CC3360}"/>
                  </a:ext>
                </a:extLst>
              </p:cNvPr>
              <p:cNvSpPr txBox="1"/>
              <p:nvPr/>
            </p:nvSpPr>
            <p:spPr>
              <a:xfrm>
                <a:off x="4695825" y="2137493"/>
                <a:ext cx="7248524" cy="900311"/>
              </a:xfrm>
              <a:prstGeom prst="rect">
                <a:avLst/>
              </a:prstGeom>
              <a:noFill/>
            </p:spPr>
            <p:txBody>
              <a:bodyPr wrap="square" rtlCol="0">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Diện </a:t>
                </a:r>
                <a:r>
                  <a:rPr lang="en-US" sz="2400" b="0" i="0" dirty="0" err="1">
                    <a:solidFill>
                      <a:srgbClr val="000000"/>
                    </a:solidFill>
                    <a:effectLst/>
                    <a:latin typeface="Times New Roman" panose="02020603050405020304" pitchFamily="18" charset="0"/>
                    <a:cs typeface="Times New Roman" panose="02020603050405020304" pitchFamily="18" charset="0"/>
                  </a:rPr>
                  <a:t>tích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đáy</a:t>
                </a:r>
                <a:r>
                  <a:rPr lang="en-US" sz="2400" dirty="0">
                    <a:solidFill>
                      <a:srgbClr val="000000"/>
                    </a:solidFill>
                    <a:latin typeface="Times New Roman" panose="02020603050405020304" pitchFamily="18" charset="0"/>
                    <a:cs typeface="Times New Roman" panose="02020603050405020304" pitchFamily="18" charset="0"/>
                  </a:rPr>
                  <a:t> </a:t>
                </a:r>
                <a:r>
                  <a:rPr lang="en-US" sz="2400" b="0" i="0" dirty="0">
                    <a:solidFill>
                      <a:srgbClr val="000000"/>
                    </a:solidFill>
                    <a:effectLst/>
                    <a:latin typeface="Times New Roman" panose="02020603050405020304" pitchFamily="18" charset="0"/>
                    <a:cs typeface="Times New Roman" panose="02020603050405020304" pitchFamily="18" charset="0"/>
                  </a:rPr>
                  <a:t>của </a:t>
                </a:r>
                <a:r>
                  <a:rPr lang="en-US" sz="2400" b="0" i="0" dirty="0" err="1">
                    <a:solidFill>
                      <a:srgbClr val="000000"/>
                    </a:solidFill>
                    <a:effectLst/>
                    <a:latin typeface="Times New Roman" panose="02020603050405020304" pitchFamily="18" charset="0"/>
                    <a:cs typeface="Times New Roman" panose="02020603050405020304" pitchFamily="18" charset="0"/>
                  </a:rPr>
                  <a:t>hình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chóp</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tứ</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giác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đều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là</a:t>
                </a:r>
                <a:r>
                  <a:rPr lang="en-US" sz="2400" b="0" i="0" dirty="0">
                    <a:solidFill>
                      <a:srgbClr val="000000"/>
                    </a:solidFill>
                    <a:effectLst/>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đá</m:t>
                          </m:r>
                          <m:r>
                            <a:rPr lang="en-US" sz="2400" b="0" i="1" smtClean="0">
                              <a:latin typeface="Cambria Math" panose="02040503050406030204" pitchFamily="18" charset="0"/>
                            </a:rPr>
                            <m:t>𝑦</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120</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=14400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𝑐𝑚</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F6F4C1F-8919-FF1E-9CD7-CC9CD4CC3360}"/>
                  </a:ext>
                </a:extLst>
              </p:cNvPr>
              <p:cNvSpPr txBox="1">
                <a:spLocks noRot="1" noChangeAspect="1" noMove="1" noResize="1" noEditPoints="1" noAdjustHandles="1" noChangeArrowheads="1" noChangeShapeType="1" noTextEdit="1"/>
              </p:cNvSpPr>
              <p:nvPr/>
            </p:nvSpPr>
            <p:spPr>
              <a:xfrm>
                <a:off x="4695825" y="2137493"/>
                <a:ext cx="7248524" cy="900311"/>
              </a:xfrm>
              <a:prstGeom prst="rect">
                <a:avLst/>
              </a:prstGeom>
              <a:blipFill>
                <a:blip r:embed="rId4"/>
                <a:stretch>
                  <a:fillRect l="-1262" t="-5442" b="-27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5A5D3B-4481-3B21-EDCD-B1C94F480E9A}"/>
                  </a:ext>
                </a:extLst>
              </p:cNvPr>
              <p:cNvSpPr txBox="1"/>
              <p:nvPr/>
            </p:nvSpPr>
            <p:spPr>
              <a:xfrm>
                <a:off x="4695825" y="3352176"/>
                <a:ext cx="7248524" cy="867610"/>
              </a:xfrm>
              <a:prstGeom prst="rect">
                <a:avLst/>
              </a:prstGeom>
              <a:noFill/>
            </p:spPr>
            <p:txBody>
              <a:bodyPr wrap="square" rtlCol="0">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Diện </a:t>
                </a:r>
                <a:r>
                  <a:rPr lang="en-US" sz="2400" b="0" i="0" dirty="0" err="1">
                    <a:solidFill>
                      <a:srgbClr val="000000"/>
                    </a:solidFill>
                    <a:effectLst/>
                    <a:latin typeface="Times New Roman" panose="02020603050405020304" pitchFamily="18" charset="0"/>
                    <a:cs typeface="Times New Roman" panose="02020603050405020304" pitchFamily="18" charset="0"/>
                  </a:rPr>
                  <a:t>tích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toàn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phần</a:t>
                </a:r>
                <a:r>
                  <a:rPr lang="en-US" sz="2400" b="0" i="0" dirty="0">
                    <a:solidFill>
                      <a:srgbClr val="000000"/>
                    </a:solidFill>
                    <a:effectLst/>
                    <a:latin typeface="Times New Roman" panose="02020603050405020304" pitchFamily="18" charset="0"/>
                    <a:cs typeface="Times New Roman" panose="02020603050405020304" pitchFamily="18" charset="0"/>
                  </a:rPr>
                  <a:t> của </a:t>
                </a:r>
                <a:r>
                  <a:rPr lang="en-US" sz="2400" b="0" i="0" dirty="0" err="1">
                    <a:solidFill>
                      <a:srgbClr val="000000"/>
                    </a:solidFill>
                    <a:effectLst/>
                    <a:latin typeface="Times New Roman" panose="02020603050405020304" pitchFamily="18" charset="0"/>
                    <a:cs typeface="Times New Roman" panose="02020603050405020304" pitchFamily="18" charset="0"/>
                  </a:rPr>
                  <a:t>hình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chóp</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tứ</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giác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đều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là</a:t>
                </a:r>
                <a:r>
                  <a:rPr lang="en-US" sz="2400" b="0" i="0" dirty="0">
                    <a:solidFill>
                      <a:srgbClr val="000000"/>
                    </a:solidFill>
                    <a:effectLst/>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𝑡𝑝</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𝑥𝑞</m:t>
                              </m:r>
                            </m:sub>
                          </m:sSub>
                          <m:r>
                            <a:rPr lang="en-US" sz="2400" b="0" i="1" smtClean="0">
                              <a:latin typeface="Cambria Math" panose="02040503050406030204" pitchFamily="18" charset="0"/>
                            </a:rPr>
                            <m:t>+</m:t>
                          </m:r>
                          <m:r>
                            <a:rPr lang="en-US" sz="2400" b="0" i="1" smtClean="0">
                              <a:latin typeface="Cambria Math" panose="02040503050406030204" pitchFamily="18" charset="0"/>
                            </a:rPr>
                            <m:t>𝑆</m:t>
                          </m:r>
                        </m:e>
                        <m:sub>
                          <m:r>
                            <a:rPr lang="en-US" sz="2400" b="0" i="1" smtClean="0">
                              <a:latin typeface="Cambria Math" panose="02040503050406030204" pitchFamily="18" charset="0"/>
                            </a:rPr>
                            <m:t>đá</m:t>
                          </m:r>
                          <m:r>
                            <a:rPr lang="en-US" sz="2400" b="0" i="1" smtClean="0">
                              <a:latin typeface="Cambria Math" panose="02040503050406030204" pitchFamily="18" charset="0"/>
                            </a:rPr>
                            <m:t>𝑦</m:t>
                          </m:r>
                        </m:sub>
                      </m:sSub>
                      <m:r>
                        <a:rPr lang="en-US" sz="2400" b="0" i="1" smtClean="0">
                          <a:latin typeface="Cambria Math" panose="02040503050406030204" pitchFamily="18" charset="0"/>
                        </a:rPr>
                        <m:t>=21840+14400=36240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𝑐𝑚</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55A5D3B-4481-3B21-EDCD-B1C94F480E9A}"/>
                  </a:ext>
                </a:extLst>
              </p:cNvPr>
              <p:cNvSpPr txBox="1">
                <a:spLocks noRot="1" noChangeAspect="1" noMove="1" noResize="1" noEditPoints="1" noAdjustHandles="1" noChangeArrowheads="1" noChangeShapeType="1" noTextEdit="1"/>
              </p:cNvSpPr>
              <p:nvPr/>
            </p:nvSpPr>
            <p:spPr>
              <a:xfrm>
                <a:off x="4695825" y="3352176"/>
                <a:ext cx="7248524" cy="867610"/>
              </a:xfrm>
              <a:prstGeom prst="rect">
                <a:avLst/>
              </a:prstGeom>
              <a:blipFill>
                <a:blip r:embed="rId5"/>
                <a:stretch>
                  <a:fillRect l="-1262" t="-5634" b="-63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454040F-D160-F9B0-ABFB-9C7BE34AC809}"/>
                  </a:ext>
                </a:extLst>
              </p:cNvPr>
              <p:cNvSpPr txBox="1"/>
              <p:nvPr/>
            </p:nvSpPr>
            <p:spPr>
              <a:xfrm>
                <a:off x="4695825" y="4534158"/>
                <a:ext cx="7753350" cy="1155509"/>
              </a:xfrm>
              <a:prstGeom prst="rect">
                <a:avLst/>
              </a:prstGeom>
              <a:noFill/>
            </p:spPr>
            <p:txBody>
              <a:bodyPr wrap="square" rtlCol="0">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Thể </a:t>
                </a:r>
                <a:r>
                  <a:rPr lang="en-US" sz="2400" b="0" i="0" dirty="0" err="1">
                    <a:solidFill>
                      <a:srgbClr val="000000"/>
                    </a:solidFill>
                    <a:effectLst/>
                    <a:latin typeface="Times New Roman" panose="02020603050405020304" pitchFamily="18" charset="0"/>
                    <a:cs typeface="Times New Roman" panose="02020603050405020304" pitchFamily="18" charset="0"/>
                  </a:rPr>
                  <a:t>tích</a:t>
                </a:r>
                <a:r>
                  <a:rPr lang="en-US" sz="2400" b="0" i="0" dirty="0">
                    <a:solidFill>
                      <a:srgbClr val="000000"/>
                    </a:solidFill>
                    <a:effectLst/>
                    <a:latin typeface="Times New Roman" panose="02020603050405020304" pitchFamily="18" charset="0"/>
                    <a:cs typeface="Times New Roman" panose="02020603050405020304" pitchFamily="18" charset="0"/>
                  </a:rPr>
                  <a:t> của </a:t>
                </a:r>
                <a:r>
                  <a:rPr lang="en-US" sz="2400" b="0" i="0" dirty="0" err="1">
                    <a:solidFill>
                      <a:srgbClr val="000000"/>
                    </a:solidFill>
                    <a:effectLst/>
                    <a:latin typeface="Times New Roman" panose="02020603050405020304" pitchFamily="18" charset="0"/>
                    <a:cs typeface="Times New Roman" panose="02020603050405020304" pitchFamily="18" charset="0"/>
                  </a:rPr>
                  <a:t>hình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chóp</a:t>
                </a:r>
                <a:r>
                  <a:rPr lang="en-US" sz="2400" b="0" i="0" dirty="0">
                    <a:solidFill>
                      <a:srgbClr val="000000"/>
                    </a:solidFill>
                    <a:effectLst/>
                    <a:latin typeface="Times New Roman" panose="02020603050405020304" pitchFamily="18" charset="0"/>
                    <a:cs typeface="Times New Roman" panose="02020603050405020304" pitchFamily="18" charset="0"/>
                  </a:rPr>
                  <a:t> tam </a:t>
                </a:r>
                <a:r>
                  <a:rPr lang="en-US" sz="2400" b="0" i="0" dirty="0" err="1">
                    <a:solidFill>
                      <a:srgbClr val="000000"/>
                    </a:solidFill>
                    <a:effectLst/>
                    <a:latin typeface="Times New Roman" panose="02020603050405020304" pitchFamily="18" charset="0"/>
                    <a:cs typeface="Times New Roman" panose="02020603050405020304" pitchFamily="18" charset="0"/>
                  </a:rPr>
                  <a:t>giác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đều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là</a:t>
                </a:r>
                <a:r>
                  <a:rPr lang="en-US" sz="2400" b="0" i="0" dirty="0">
                    <a:solidFill>
                      <a:srgbClr val="000000"/>
                    </a:solidFill>
                    <a:effectLst/>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cs typeface="Times New Roman" panose="02020603050405020304" pitchFamily="18" charset="0"/>
                        </a:rPr>
                        <m:t>𝑉</m:t>
                      </m:r>
                      <m:r>
                        <a:rPr lang="en-US" sz="2400" i="1">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3</m:t>
                          </m:r>
                        </m:den>
                      </m:f>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𝑆</m:t>
                          </m:r>
                        </m:e>
                        <m:sub>
                          <m:r>
                            <a:rPr lang="en-US" sz="2400" i="1">
                              <a:latin typeface="Cambria Math" panose="02040503050406030204" pitchFamily="18" charset="0"/>
                              <a:cs typeface="Times New Roman" panose="02020603050405020304" pitchFamily="18" charset="0"/>
                            </a:rPr>
                            <m:t>đá</m:t>
                          </m:r>
                          <m:r>
                            <a:rPr lang="en-US" sz="2400" i="1">
                              <a:latin typeface="Cambria Math" panose="02040503050406030204" pitchFamily="18" charset="0"/>
                              <a:cs typeface="Times New Roman" panose="02020603050405020304" pitchFamily="18" charset="0"/>
                            </a:rPr>
                            <m:t>𝑦</m:t>
                          </m:r>
                        </m:sub>
                      </m:sSub>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h</m:t>
                      </m:r>
                      <m:r>
                        <a:rPr lang="en-US" sz="2400" b="0" i="0" smtClean="0">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3</m:t>
                          </m:r>
                        </m:den>
                      </m:f>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14400.68,4=328320</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𝑐𝑚</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9454040F-D160-F9B0-ABFB-9C7BE34AC809}"/>
                  </a:ext>
                </a:extLst>
              </p:cNvPr>
              <p:cNvSpPr txBox="1">
                <a:spLocks noRot="1" noChangeAspect="1" noMove="1" noResize="1" noEditPoints="1" noAdjustHandles="1" noChangeArrowheads="1" noChangeShapeType="1" noTextEdit="1"/>
              </p:cNvSpPr>
              <p:nvPr/>
            </p:nvSpPr>
            <p:spPr>
              <a:xfrm>
                <a:off x="4695825" y="4534158"/>
                <a:ext cx="7753350" cy="1155509"/>
              </a:xfrm>
              <a:prstGeom prst="rect">
                <a:avLst/>
              </a:prstGeom>
              <a:blipFill>
                <a:blip r:embed="rId6"/>
                <a:stretch>
                  <a:fillRect l="-1179" t="-4233"/>
                </a:stretch>
              </a:blipFill>
            </p:spPr>
            <p:txBody>
              <a:bodyPr/>
              <a:lstStyle/>
              <a:p>
                <a:r>
                  <a:rPr lang="en-US">
                    <a:noFill/>
                  </a:rPr>
                  <a:t> </a:t>
                </a:r>
              </a:p>
            </p:txBody>
          </p:sp>
        </mc:Fallback>
      </mc:AlternateContent>
    </p:spTree>
    <p:extLst>
      <p:ext uri="{BB962C8B-B14F-4D97-AF65-F5344CB8AC3E}">
        <p14:creationId xmlns:p14="http://schemas.microsoft.com/office/powerpoint/2010/main" val="9614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5C86F8A-A0AB-51C2-A2AF-B4E7D31F6FE5}"/>
              </a:ext>
            </a:extLst>
          </p:cNvPr>
          <p:cNvSpPr txBox="1"/>
          <p:nvPr/>
        </p:nvSpPr>
        <p:spPr>
          <a:xfrm>
            <a:off x="588169" y="407878"/>
            <a:ext cx="11301411" cy="1384995"/>
          </a:xfrm>
          <a:prstGeom prst="rect">
            <a:avLst/>
          </a:prstGeom>
          <a:noFill/>
        </p:spPr>
        <p:txBody>
          <a:bodyPr wrap="square">
            <a:spAutoFit/>
          </a:bodyPr>
          <a:lstStyle/>
          <a:p>
            <a:r>
              <a:rPr lang="en-US" sz="2800" b="1" dirty="0" err="1">
                <a:latin typeface="Times New Roman" panose="02020603050405020304" pitchFamily="18" charset="0"/>
                <a:ea typeface="Times New Roman" panose="02020603050405020304" pitchFamily="18" charset="0"/>
              </a:rPr>
              <a:t>Câu</a:t>
            </a:r>
            <a:r>
              <a:rPr lang="vi-VN" sz="2800" b="1" dirty="0">
                <a:latin typeface="Times New Roman" panose="02020603050405020304" pitchFamily="18" charset="0"/>
                <a:ea typeface="Times New Roman" panose="02020603050405020304" pitchFamily="18" charset="0"/>
              </a:rPr>
              <a:t> 10: Tính thể tích khối rubik có dạng hình chóp tam giác đều (hình 4). Biết khối rubik này có bốn mặt là các tam giác đều bằng nhau cạnh 4,7cm và chiều cao 4,1cm; chiều cao của khối rubik bằng 3,9cm.</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1B92B08-C535-5EFB-D729-E2C1209DD6A5}"/>
                  </a:ext>
                </a:extLst>
              </p:cNvPr>
              <p:cNvSpPr txBox="1"/>
              <p:nvPr/>
            </p:nvSpPr>
            <p:spPr>
              <a:xfrm>
                <a:off x="4181477" y="2857016"/>
                <a:ext cx="6224491" cy="132985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Diện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rubik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đá</m:t>
                          </m:r>
                          <m:r>
                            <a:rPr lang="en-US" sz="2800" b="0" i="1" smtClean="0">
                              <a:latin typeface="Cambria Math" panose="02040503050406030204" pitchFamily="18" charset="0"/>
                            </a:rPr>
                            <m:t>𝑦</m:t>
                          </m:r>
                        </m:sub>
                      </m:sSub>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m:t>
                      </m:r>
                      <m:r>
                        <a:rPr lang="en-US" sz="2800" b="0" i="1" smtClean="0">
                          <a:latin typeface="Cambria Math" panose="02040503050406030204" pitchFamily="18" charset="0"/>
                        </a:rPr>
                        <m:t> 4,1 </m:t>
                      </m:r>
                      <m:r>
                        <a:rPr lang="en-US" sz="2800" i="1">
                          <a:latin typeface="Cambria Math" panose="02040503050406030204" pitchFamily="18" charset="0"/>
                        </a:rPr>
                        <m:t>.</m:t>
                      </m:r>
                      <m:r>
                        <a:rPr lang="en-US" sz="2800" b="0" i="1" smtClean="0">
                          <a:latin typeface="Cambria Math" panose="02040503050406030204" pitchFamily="18" charset="0"/>
                        </a:rPr>
                        <m:t> 4,7=9,635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𝑐𝑚</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F1B92B08-C535-5EFB-D729-E2C1209DD6A5}"/>
                  </a:ext>
                </a:extLst>
              </p:cNvPr>
              <p:cNvSpPr txBox="1">
                <a:spLocks noRot="1" noChangeAspect="1" noMove="1" noResize="1" noEditPoints="1" noAdjustHandles="1" noChangeArrowheads="1" noChangeShapeType="1" noTextEdit="1"/>
              </p:cNvSpPr>
              <p:nvPr/>
            </p:nvSpPr>
            <p:spPr>
              <a:xfrm>
                <a:off x="4181477" y="2857016"/>
                <a:ext cx="6224491" cy="1329851"/>
              </a:xfrm>
              <a:prstGeom prst="rect">
                <a:avLst/>
              </a:prstGeom>
              <a:blipFill>
                <a:blip r:embed="rId2"/>
                <a:stretch>
                  <a:fillRect l="-2057" t="-50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032ECDB-EB65-D89C-C8AE-D756DB537F4F}"/>
                  </a:ext>
                </a:extLst>
              </p:cNvPr>
              <p:cNvSpPr txBox="1"/>
              <p:nvPr/>
            </p:nvSpPr>
            <p:spPr>
              <a:xfrm>
                <a:off x="4181477" y="4695254"/>
                <a:ext cx="7502076" cy="133267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Thể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rubik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cs typeface="Times New Roman" panose="02020603050405020304" pitchFamily="18" charset="0"/>
                        </a:rPr>
                        <m:t>𝑉</m:t>
                      </m:r>
                      <m:r>
                        <a:rPr lang="en-US" sz="2800" i="1" smtClean="0">
                          <a:latin typeface="Cambria Math" panose="02040503050406030204" pitchFamily="18" charset="0"/>
                          <a:cs typeface="Times New Roman" panose="02020603050405020304" pitchFamily="18" charset="0"/>
                        </a:rPr>
                        <m:t>= </m:t>
                      </m:r>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1</m:t>
                          </m:r>
                        </m:num>
                        <m:den>
                          <m:r>
                            <a:rPr lang="en-US" sz="2800" i="1">
                              <a:latin typeface="Cambria Math" panose="02040503050406030204" pitchFamily="18" charset="0"/>
                              <a:cs typeface="Times New Roman" panose="02020603050405020304" pitchFamily="18" charset="0"/>
                            </a:rPr>
                            <m:t>3</m:t>
                          </m:r>
                        </m:den>
                      </m:f>
                      <m:r>
                        <a:rPr lang="en-US" sz="2800" i="1">
                          <a:latin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𝑆</m:t>
                          </m:r>
                        </m:e>
                        <m:sub>
                          <m:r>
                            <a:rPr lang="en-US" sz="2800" i="1">
                              <a:latin typeface="Cambria Math" panose="02040503050406030204" pitchFamily="18" charset="0"/>
                              <a:cs typeface="Times New Roman" panose="02020603050405020304" pitchFamily="18" charset="0"/>
                            </a:rPr>
                            <m:t>đá</m:t>
                          </m:r>
                          <m:r>
                            <a:rPr lang="en-US" sz="2800" i="1">
                              <a:latin typeface="Cambria Math" panose="02040503050406030204" pitchFamily="18" charset="0"/>
                              <a:cs typeface="Times New Roman" panose="02020603050405020304" pitchFamily="18" charset="0"/>
                            </a:rPr>
                            <m:t>𝑦</m:t>
                          </m:r>
                        </m:sub>
                      </m:sSub>
                      <m:r>
                        <a:rPr lang="en-US" sz="2800" i="1">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h</m:t>
                      </m:r>
                      <m:r>
                        <a:rPr lang="en-US" sz="2800" b="0" i="0" smtClean="0">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1</m:t>
                          </m:r>
                        </m:num>
                        <m:den>
                          <m:r>
                            <a:rPr lang="en-US" sz="2800" i="1">
                              <a:latin typeface="Cambria Math" panose="02040503050406030204" pitchFamily="18" charset="0"/>
                              <a:cs typeface="Times New Roman" panose="02020603050405020304" pitchFamily="18" charset="0"/>
                            </a:rPr>
                            <m:t>3</m:t>
                          </m:r>
                        </m:den>
                      </m:f>
                      <m:r>
                        <a:rPr lang="en-US" sz="2800" i="1">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 9,635 . 3,9=12,5255</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𝑐𝑚</m:t>
                          </m:r>
                        </m:e>
                        <m:sup>
                          <m:r>
                            <a:rPr lang="en-US" sz="2800" b="0" i="1" smtClean="0">
                              <a:latin typeface="Cambria Math" panose="02040503050406030204" pitchFamily="18" charset="0"/>
                            </a:rPr>
                            <m:t>3</m:t>
                          </m:r>
                        </m:sup>
                      </m:sSup>
                      <m:r>
                        <a:rPr lang="en-US" sz="2800" i="1">
                          <a:latin typeface="Cambria Math" panose="02040503050406030204" pitchFamily="18" charset="0"/>
                        </a:rPr>
                        <m:t>)</m:t>
                      </m:r>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B032ECDB-EB65-D89C-C8AE-D756DB537F4F}"/>
                  </a:ext>
                </a:extLst>
              </p:cNvPr>
              <p:cNvSpPr txBox="1">
                <a:spLocks noRot="1" noChangeAspect="1" noMove="1" noResize="1" noEditPoints="1" noAdjustHandles="1" noChangeArrowheads="1" noChangeShapeType="1" noTextEdit="1"/>
              </p:cNvSpPr>
              <p:nvPr/>
            </p:nvSpPr>
            <p:spPr>
              <a:xfrm>
                <a:off x="4181477" y="4695254"/>
                <a:ext cx="7502076" cy="1332673"/>
              </a:xfrm>
              <a:prstGeom prst="rect">
                <a:avLst/>
              </a:prstGeom>
              <a:blipFill>
                <a:blip r:embed="rId3"/>
                <a:stretch>
                  <a:fillRect l="-1706" t="-4566"/>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3659D4EC-6B94-F615-1A41-7B8704A3A6AB}"/>
              </a:ext>
            </a:extLst>
          </p:cNvPr>
          <p:cNvPicPr>
            <a:picLocks noChangeAspect="1"/>
          </p:cNvPicPr>
          <p:nvPr/>
        </p:nvPicPr>
        <p:blipFill>
          <a:blip r:embed="rId4"/>
          <a:stretch>
            <a:fillRect/>
          </a:stretch>
        </p:blipFill>
        <p:spPr>
          <a:xfrm>
            <a:off x="271462" y="2286629"/>
            <a:ext cx="3533775" cy="3800475"/>
          </a:xfrm>
          <a:prstGeom prst="rect">
            <a:avLst/>
          </a:prstGeom>
        </p:spPr>
      </p:pic>
    </p:spTree>
    <p:extLst>
      <p:ext uri="{BB962C8B-B14F-4D97-AF65-F5344CB8AC3E}">
        <p14:creationId xmlns:p14="http://schemas.microsoft.com/office/powerpoint/2010/main" val="39116119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397D1B-4C65-F2DB-CD15-83C77110FC9C}"/>
              </a:ext>
            </a:extLst>
          </p:cNvPr>
          <p:cNvSpPr txBox="1"/>
          <p:nvPr/>
        </p:nvSpPr>
        <p:spPr>
          <a:xfrm>
            <a:off x="197555" y="1133371"/>
            <a:ext cx="11796889" cy="2246769"/>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Câu</a:t>
            </a:r>
            <a:r>
              <a:rPr lang="vi-VN" sz="2800" b="1" dirty="0">
                <a:latin typeface="Times New Roman" panose="02020603050405020304" pitchFamily="18" charset="0"/>
                <a:cs typeface="Times New Roman" panose="02020603050405020304" pitchFamily="18" charset="0"/>
              </a:rPr>
              <a:t> 11: Lớp bạn Na dự định gấp 100 hộp đựng quà dạng hình chóp tam giác đều có tất cả các mặt đều là hình tam giác đều cạnh 5 cm để đựng các món quà gửi tặng cho học sinh khó khăn dịp Tết Trung thu. Cho biết chiều cao của mỗi mặt là 4,3 cm. Tính diện tích giấy cần để làm hộp, biết rằng phải tốn 20% diện tích giấy cho các mép giấy và các phần giấy bị bỏ đi.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16042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38" y="1190625"/>
            <a:ext cx="4036836" cy="428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432FA0-729F-4B60-78CF-C701E625D1B1}"/>
                  </a:ext>
                </a:extLst>
              </p:cNvPr>
              <p:cNvSpPr txBox="1"/>
              <p:nvPr/>
            </p:nvSpPr>
            <p:spPr>
              <a:xfrm>
                <a:off x="4005266" y="1161851"/>
                <a:ext cx="7705724" cy="4338367"/>
              </a:xfrm>
              <a:prstGeom prst="rect">
                <a:avLst/>
              </a:prstGeom>
              <a:noFill/>
            </p:spPr>
            <p:txBody>
              <a:bodyPr wrap="square">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Diện </a:t>
                </a:r>
                <a:r>
                  <a:rPr lang="en-US" sz="2400" b="0" i="0" dirty="0" err="1">
                    <a:solidFill>
                      <a:srgbClr val="000000"/>
                    </a:solidFill>
                    <a:effectLst/>
                    <a:latin typeface="Times New Roman" panose="02020603050405020304" pitchFamily="18" charset="0"/>
                    <a:cs typeface="Times New Roman" panose="02020603050405020304" pitchFamily="18" charset="0"/>
                  </a:rPr>
                  <a:t>tích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toàn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phần</a:t>
                </a:r>
                <a:r>
                  <a:rPr lang="en-US" sz="2400" b="0" i="0" dirty="0">
                    <a:solidFill>
                      <a:srgbClr val="000000"/>
                    </a:solidFill>
                    <a:effectLst/>
                    <a:latin typeface="Times New Roman" panose="02020603050405020304" pitchFamily="18" charset="0"/>
                    <a:cs typeface="Times New Roman" panose="02020603050405020304" pitchFamily="18" charset="0"/>
                  </a:rPr>
                  <a:t> của </a:t>
                </a:r>
                <a:r>
                  <a:rPr lang="en-US" sz="2400" b="0" i="0" dirty="0" err="1">
                    <a:solidFill>
                      <a:srgbClr val="000000"/>
                    </a:solidFill>
                    <a:effectLst/>
                    <a:latin typeface="Times New Roman" panose="02020603050405020304" pitchFamily="18" charset="0"/>
                    <a:cs typeface="Times New Roman" panose="02020603050405020304" pitchFamily="18" charset="0"/>
                  </a:rPr>
                  <a:t>mỗi</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chiếc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hộp</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là</a:t>
                </a:r>
                <a:r>
                  <a:rPr lang="en-US" sz="24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𝑡𝑝</m:t>
                        </m:r>
                      </m:sub>
                    </m:sSub>
                    <m:r>
                      <a:rPr lang="en-US" sz="2400" b="0" i="1" smtClean="0">
                        <a:latin typeface="Cambria Math" panose="02040503050406030204" pitchFamily="18" charset="0"/>
                      </a:rPr>
                      <m:t>=4.</m:t>
                    </m:r>
                    <m:d>
                      <m:dPr>
                        <m:ctrlPr>
                          <a:rPr lang="en-US" sz="2400" b="0" i="1" smtClean="0">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b="0" i="1" smtClean="0">
                            <a:latin typeface="Cambria Math" panose="02040503050406030204" pitchFamily="18" charset="0"/>
                          </a:rPr>
                          <m:t>4,3 </m:t>
                        </m:r>
                        <m:r>
                          <a:rPr lang="en-US" sz="2400" i="1">
                            <a:latin typeface="Cambria Math" panose="02040503050406030204" pitchFamily="18" charset="0"/>
                          </a:rPr>
                          <m:t>.</m:t>
                        </m:r>
                        <m:r>
                          <a:rPr lang="en-US" sz="2400" b="0" i="1" smtClean="0">
                            <a:latin typeface="Cambria Math" panose="02040503050406030204" pitchFamily="18" charset="0"/>
                          </a:rPr>
                          <m:t> 5</m:t>
                        </m:r>
                      </m:e>
                    </m:d>
                    <m:r>
                      <a:rPr lang="en-US" sz="2400" b="0" i="1" smtClean="0">
                        <a:latin typeface="Cambria Math" panose="02040503050406030204" pitchFamily="18" charset="0"/>
                      </a:rPr>
                      <m:t>=43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𝑐𝑚</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a14:m>
                <a:endParaRPr lang="en-US" sz="2400" dirty="0">
                  <a:latin typeface="Times New Roman" panose="02020603050405020304" pitchFamily="18" charset="0"/>
                  <a:cs typeface="Times New Roman" panose="02020603050405020304" pitchFamily="18" charset="0"/>
                </a:endParaRPr>
              </a:p>
              <a:p>
                <a:pPr algn="just"/>
                <a:r>
                  <a:rPr lang="en-US" sz="2400" b="0" i="0" dirty="0" err="1">
                    <a:solidFill>
                      <a:srgbClr val="000000"/>
                    </a:solidFill>
                    <a:effectLst/>
                    <a:latin typeface="Times New Roman" panose="02020603050405020304" pitchFamily="18" charset="0"/>
                    <a:cs typeface="Times New Roman" panose="02020603050405020304" pitchFamily="18" charset="0"/>
                  </a:rPr>
                  <a:t>Diện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tích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toàn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phần</a:t>
                </a:r>
                <a:r>
                  <a:rPr lang="en-US" sz="2400" b="0" i="0" dirty="0">
                    <a:solidFill>
                      <a:srgbClr val="000000"/>
                    </a:solidFill>
                    <a:effectLst/>
                    <a:latin typeface="Times New Roman" panose="02020603050405020304" pitchFamily="18" charset="0"/>
                    <a:cs typeface="Times New Roman" panose="02020603050405020304" pitchFamily="18" charset="0"/>
                  </a:rPr>
                  <a:t> của 100 </a:t>
                </a:r>
                <a:r>
                  <a:rPr lang="en-US" sz="2400" b="0" i="0" dirty="0" err="1">
                    <a:solidFill>
                      <a:srgbClr val="000000"/>
                    </a:solidFill>
                    <a:effectLst/>
                    <a:latin typeface="Times New Roman" panose="02020603050405020304" pitchFamily="18" charset="0"/>
                    <a:cs typeface="Times New Roman" panose="02020603050405020304" pitchFamily="18" charset="0"/>
                  </a:rPr>
                  <a:t>hộp</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quà</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là</a:t>
                </a:r>
                <a:r>
                  <a:rPr lang="en-US" sz="24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	43 . 100 = 4300 (cm</a:t>
                </a:r>
                <a:r>
                  <a:rPr lang="en-US" sz="2400" b="0" i="0" baseline="30000" dirty="0">
                    <a:solidFill>
                      <a:srgbClr val="000000"/>
                    </a:solidFill>
                    <a:effectLst/>
                    <a:latin typeface="Times New Roman" panose="02020603050405020304" pitchFamily="18" charset="0"/>
                    <a:cs typeface="Times New Roman" panose="02020603050405020304" pitchFamily="18" charset="0"/>
                  </a:rPr>
                  <a:t>2</a:t>
                </a:r>
                <a:r>
                  <a:rPr lang="en-US" sz="24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Theo </a:t>
                </a:r>
                <a:r>
                  <a:rPr lang="en-US" sz="2400" b="0" i="0" dirty="0" err="1">
                    <a:solidFill>
                      <a:srgbClr val="000000"/>
                    </a:solidFill>
                    <a:effectLst/>
                    <a:latin typeface="Times New Roman" panose="02020603050405020304" pitchFamily="18" charset="0"/>
                    <a:cs typeface="Times New Roman" panose="02020603050405020304" pitchFamily="18" charset="0"/>
                  </a:rPr>
                  <a:t>đề</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bài</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phải</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tốn</a:t>
                </a:r>
                <a:r>
                  <a:rPr lang="en-US" sz="2400" b="0" i="0" dirty="0">
                    <a:solidFill>
                      <a:srgbClr val="000000"/>
                    </a:solidFill>
                    <a:effectLst/>
                    <a:latin typeface="Times New Roman" panose="02020603050405020304" pitchFamily="18" charset="0"/>
                    <a:cs typeface="Times New Roman" panose="02020603050405020304" pitchFamily="18" charset="0"/>
                  </a:rPr>
                  <a:t> 20% </a:t>
                </a:r>
                <a:r>
                  <a:rPr lang="en-US" sz="2400" b="0" i="0" dirty="0" err="1">
                    <a:solidFill>
                      <a:srgbClr val="000000"/>
                    </a:solidFill>
                    <a:effectLst/>
                    <a:latin typeface="Times New Roman" panose="02020603050405020304" pitchFamily="18" charset="0"/>
                    <a:cs typeface="Times New Roman" panose="02020603050405020304" pitchFamily="18" charset="0"/>
                  </a:rPr>
                  <a:t>diện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tích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giấy</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cho</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mép</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giấy</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và</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phần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giấy</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bị</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bỏ</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đi</a:t>
                </a:r>
                <a:r>
                  <a:rPr lang="en-US" sz="24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Do </a:t>
                </a:r>
                <a:r>
                  <a:rPr lang="en-US" sz="2400" b="0" i="0" dirty="0" err="1">
                    <a:solidFill>
                      <a:srgbClr val="000000"/>
                    </a:solidFill>
                    <a:effectLst/>
                    <a:latin typeface="Times New Roman" panose="02020603050405020304" pitchFamily="18" charset="0"/>
                    <a:cs typeface="Times New Roman" panose="02020603050405020304" pitchFamily="18" charset="0"/>
                  </a:rPr>
                  <a:t>đó</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diện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tích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giấy</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cần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để</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gấp</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hộp</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quà</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bằng</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0" i="0" dirty="0">
                    <a:solidFill>
                      <a:srgbClr val="000000"/>
                    </a:solidFill>
                    <a:effectLst/>
                    <a:latin typeface="Times New Roman" panose="02020603050405020304" pitchFamily="18" charset="0"/>
                    <a:cs typeface="Times New Roman" panose="02020603050405020304" pitchFamily="18" charset="0"/>
                  </a:rPr>
                  <a:t>	100% + 20% = 120% </a:t>
                </a:r>
                <a:r>
                  <a:rPr lang="en-US" sz="2400" b="0" i="0" dirty="0" err="1">
                    <a:solidFill>
                      <a:srgbClr val="000000"/>
                    </a:solidFill>
                    <a:effectLst/>
                    <a:latin typeface="Times New Roman" panose="02020603050405020304" pitchFamily="18" charset="0"/>
                    <a:cs typeface="Times New Roman" panose="02020603050405020304" pitchFamily="18" charset="0"/>
                  </a:rPr>
                  <a:t>diện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tích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giấy</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cần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để</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làm</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hộp</a:t>
                </a:r>
                <a:r>
                  <a:rPr lang="en-US" sz="24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Khi </a:t>
                </a:r>
                <a:r>
                  <a:rPr lang="en-US" sz="2400" b="0" i="0" dirty="0" err="1">
                    <a:solidFill>
                      <a:srgbClr val="000000"/>
                    </a:solidFill>
                    <a:effectLst/>
                    <a:latin typeface="Times New Roman" panose="02020603050405020304" pitchFamily="18" charset="0"/>
                    <a:cs typeface="Times New Roman" panose="02020603050405020304" pitchFamily="18" charset="0"/>
                  </a:rPr>
                  <a:t>đó</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diện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tích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giấy</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cần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để</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gấp</a:t>
                </a:r>
                <a:r>
                  <a:rPr lang="en-US" sz="2400" b="0" i="0" dirty="0">
                    <a:solidFill>
                      <a:srgbClr val="000000"/>
                    </a:solidFill>
                    <a:effectLst/>
                    <a:latin typeface="Times New Roman" panose="02020603050405020304" pitchFamily="18" charset="0"/>
                    <a:cs typeface="Times New Roman" panose="02020603050405020304" pitchFamily="18" charset="0"/>
                  </a:rPr>
                  <a:t> 100 </a:t>
                </a:r>
                <a:r>
                  <a:rPr lang="en-US" sz="2400" b="0" i="0" dirty="0" err="1">
                    <a:solidFill>
                      <a:srgbClr val="000000"/>
                    </a:solidFill>
                    <a:effectLst/>
                    <a:latin typeface="Times New Roman" panose="02020603050405020304" pitchFamily="18" charset="0"/>
                    <a:cs typeface="Times New Roman" panose="02020603050405020304" pitchFamily="18" charset="0"/>
                  </a:rPr>
                  <a:t>hộp</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quà</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là</a:t>
                </a:r>
                <a:r>
                  <a:rPr lang="en-US" sz="24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	4300 . 120% = 5160 (cm</a:t>
                </a:r>
                <a:r>
                  <a:rPr lang="en-US" sz="2400" b="0" i="0" baseline="30000" dirty="0">
                    <a:solidFill>
                      <a:srgbClr val="000000"/>
                    </a:solidFill>
                    <a:effectLst/>
                    <a:latin typeface="Times New Roman" panose="02020603050405020304" pitchFamily="18" charset="0"/>
                    <a:cs typeface="Times New Roman" panose="02020603050405020304" pitchFamily="18" charset="0"/>
                  </a:rPr>
                  <a:t>2</a:t>
                </a:r>
                <a:r>
                  <a:rPr lang="en-US" sz="24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400" b="0" i="0" dirty="0" err="1">
                    <a:solidFill>
                      <a:srgbClr val="000000"/>
                    </a:solidFill>
                    <a:effectLst/>
                    <a:latin typeface="Times New Roman" panose="02020603050405020304" pitchFamily="18" charset="0"/>
                    <a:cs typeface="Times New Roman" panose="02020603050405020304" pitchFamily="18" charset="0"/>
                  </a:rPr>
                  <a:t>Vậy</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diện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tích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giấy</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cần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để</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gấp</a:t>
                </a:r>
                <a:r>
                  <a:rPr lang="en-US" sz="2400" b="0" i="0" dirty="0">
                    <a:solidFill>
                      <a:srgbClr val="000000"/>
                    </a:solidFill>
                    <a:effectLst/>
                    <a:latin typeface="Times New Roman" panose="02020603050405020304" pitchFamily="18" charset="0"/>
                    <a:cs typeface="Times New Roman" panose="02020603050405020304" pitchFamily="18" charset="0"/>
                  </a:rPr>
                  <a:t> 100 </a:t>
                </a:r>
                <a:r>
                  <a:rPr lang="en-US" sz="2400" b="0" i="0" dirty="0" err="1">
                    <a:solidFill>
                      <a:srgbClr val="000000"/>
                    </a:solidFill>
                    <a:effectLst/>
                    <a:latin typeface="Times New Roman" panose="02020603050405020304" pitchFamily="18" charset="0"/>
                    <a:cs typeface="Times New Roman" panose="02020603050405020304" pitchFamily="18" charset="0"/>
                  </a:rPr>
                  <a:t>hộp</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quà</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là</a:t>
                </a:r>
                <a:r>
                  <a:rPr lang="en-US" sz="2400" b="0" i="0" dirty="0">
                    <a:solidFill>
                      <a:srgbClr val="000000"/>
                    </a:solidFill>
                    <a:effectLst/>
                    <a:latin typeface="Times New Roman" panose="02020603050405020304" pitchFamily="18" charset="0"/>
                    <a:cs typeface="Times New Roman" panose="02020603050405020304" pitchFamily="18" charset="0"/>
                  </a:rPr>
                  <a:t> 5160 cm</a:t>
                </a:r>
                <a:r>
                  <a:rPr lang="en-US" sz="2400" b="0" i="0" baseline="30000" dirty="0">
                    <a:solidFill>
                      <a:srgbClr val="000000"/>
                    </a:solidFill>
                    <a:effectLst/>
                    <a:latin typeface="Times New Roman" panose="02020603050405020304" pitchFamily="18" charset="0"/>
                    <a:cs typeface="Times New Roman" panose="02020603050405020304" pitchFamily="18" charset="0"/>
                  </a:rPr>
                  <a:t>2</a:t>
                </a:r>
                <a:r>
                  <a:rPr lang="en-US" sz="2400" b="0" i="0" dirty="0">
                    <a:solidFill>
                      <a:srgbClr val="000000"/>
                    </a:solidFill>
                    <a:effectLst/>
                    <a:latin typeface="Times New Roman" panose="02020603050405020304" pitchFamily="18" charset="0"/>
                    <a:cs typeface="Times New Roman" panose="02020603050405020304" pitchFamily="18" charset="0"/>
                  </a:rPr>
                  <a:t>.</a:t>
                </a:r>
              </a:p>
            </p:txBody>
          </p:sp>
        </mc:Choice>
        <mc:Fallback xmlns="">
          <p:sp>
            <p:nvSpPr>
              <p:cNvPr id="3" name="TextBox 2">
                <a:extLst>
                  <a:ext uri="{FF2B5EF4-FFF2-40B4-BE49-F238E27FC236}">
                    <a16:creationId xmlns:a16="http://schemas.microsoft.com/office/drawing/2014/main" id="{2C432FA0-729F-4B60-78CF-C701E625D1B1}"/>
                  </a:ext>
                </a:extLst>
              </p:cNvPr>
              <p:cNvSpPr txBox="1">
                <a:spLocks noRot="1" noChangeAspect="1" noMove="1" noResize="1" noEditPoints="1" noAdjustHandles="1" noChangeArrowheads="1" noChangeShapeType="1" noTextEdit="1"/>
              </p:cNvSpPr>
              <p:nvPr/>
            </p:nvSpPr>
            <p:spPr>
              <a:xfrm>
                <a:off x="4005266" y="1161851"/>
                <a:ext cx="7705724" cy="4338367"/>
              </a:xfrm>
              <a:prstGeom prst="rect">
                <a:avLst/>
              </a:prstGeom>
              <a:blipFill>
                <a:blip r:embed="rId3"/>
                <a:stretch>
                  <a:fillRect l="-1187" t="-1125" r="-1266" b="-2391"/>
                </a:stretch>
              </a:blipFill>
            </p:spPr>
            <p:txBody>
              <a:bodyPr/>
              <a:lstStyle/>
              <a:p>
                <a:r>
                  <a:rPr lang="en-US">
                    <a:noFill/>
                  </a:rPr>
                  <a:t> </a:t>
                </a:r>
              </a:p>
            </p:txBody>
          </p:sp>
        </mc:Fallback>
      </mc:AlternateContent>
    </p:spTree>
    <p:extLst>
      <p:ext uri="{BB962C8B-B14F-4D97-AF65-F5344CB8AC3E}">
        <p14:creationId xmlns:p14="http://schemas.microsoft.com/office/powerpoint/2010/main" val="378377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1E1BDA-094F-C57C-6CF7-5BE21FCFCE63}"/>
              </a:ext>
            </a:extLst>
          </p:cNvPr>
          <p:cNvSpPr txBox="1"/>
          <p:nvPr/>
        </p:nvSpPr>
        <p:spPr>
          <a:xfrm>
            <a:off x="3019425" y="2511564"/>
            <a:ext cx="6153150" cy="1107996"/>
          </a:xfrm>
          <a:prstGeom prst="rect">
            <a:avLst/>
          </a:prstGeom>
          <a:noFill/>
        </p:spPr>
        <p:txBody>
          <a:bodyPr wrap="square" rtlCol="0">
            <a:spAutoFit/>
          </a:bodyPr>
          <a:lstStyle/>
          <a:p>
            <a:r>
              <a:rPr lang="en-US" sz="6600" b="1" dirty="0">
                <a:solidFill>
                  <a:srgbClr val="FF0000"/>
                </a:solidFill>
                <a:latin typeface="Times New Roman" panose="02020603050405020304" pitchFamily="18" charset="0"/>
                <a:cs typeface="Times New Roman" panose="02020603050405020304" pitchFamily="18" charset="0"/>
              </a:rPr>
              <a:t>A. LÝ THUYẾT</a:t>
            </a:r>
          </a:p>
        </p:txBody>
      </p:sp>
    </p:spTree>
    <p:extLst>
      <p:ext uri="{BB962C8B-B14F-4D97-AF65-F5344CB8AC3E}">
        <p14:creationId xmlns:p14="http://schemas.microsoft.com/office/powerpoint/2010/main" val="157553453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397D1B-4C65-F2DB-CD15-83C77110FC9C}"/>
              </a:ext>
            </a:extLst>
          </p:cNvPr>
          <p:cNvSpPr txBox="1"/>
          <p:nvPr/>
        </p:nvSpPr>
        <p:spPr>
          <a:xfrm>
            <a:off x="448556" y="676275"/>
            <a:ext cx="11294887" cy="2677656"/>
          </a:xfrm>
          <a:prstGeom prst="rect">
            <a:avLst/>
          </a:prstGeom>
          <a:noFill/>
        </p:spPr>
        <p:txBody>
          <a:bodyPr wrap="square" rtlCol="0">
            <a:spAutoFit/>
          </a:bodyPr>
          <a:lstStyle/>
          <a:p>
            <a:pPr algn="just"/>
            <a:r>
              <a:rPr lang="en-US" sz="2800" b="1" dirty="0" err="1">
                <a:solidFill>
                  <a:prstClr val="black"/>
                </a:solidFill>
                <a:latin typeface="Times New Roman" panose="02020603050405020304" pitchFamily="18" charset="0"/>
                <a:cs typeface="Times New Roman" panose="02020603050405020304" pitchFamily="18" charset="0"/>
              </a:rPr>
              <a:t>Câu</a:t>
            </a:r>
            <a:r>
              <a:rPr lang="vi-VN" sz="2800" b="1" dirty="0">
                <a:solidFill>
                  <a:prstClr val="black"/>
                </a:solidFill>
                <a:latin typeface="Times New Roman" panose="02020603050405020304" pitchFamily="18" charset="0"/>
                <a:cs typeface="Times New Roman" panose="02020603050405020304" pitchFamily="18" charset="0"/>
              </a:rPr>
              <a:t> 12: </a:t>
            </a:r>
            <a:r>
              <a:rPr lang="vi-VN" sz="2800" dirty="0">
                <a:solidFill>
                  <a:prstClr val="black"/>
                </a:solidFill>
                <a:latin typeface="Times New Roman" panose="02020603050405020304" pitchFamily="18" charset="0"/>
                <a:cs typeface="Times New Roman" panose="02020603050405020304" pitchFamily="18" charset="0"/>
              </a:rPr>
              <a:t>Một bể kính hình hộp chữ nhật chứa nước có hai cạnh đáy là 50 cm và 40 cm, khoảng cách từ mực nước tới miệng bể là 15 cm. Người ta dự định đặt vào bể một khối đá hình chóp tứ giác đều cạnh đáy là 20 cm, chiều cao 15 cm. Khi đó khoảng cách mực nước tới miệng bể là bao nhiêu? Biết rằng bể dày của đáy bể và thành bể không đáng kể, sau khi đặt khối đá vào, nước ngập khối đá và không tràn ra ngoài. </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D6464ED-22F1-9016-870A-21FC92E1AB73}"/>
              </a:ext>
            </a:extLst>
          </p:cNvPr>
          <p:cNvPicPr>
            <a:picLocks noChangeAspect="1"/>
          </p:cNvPicPr>
          <p:nvPr/>
        </p:nvPicPr>
        <p:blipFill>
          <a:blip r:embed="rId2"/>
          <a:stretch>
            <a:fillRect/>
          </a:stretch>
        </p:blipFill>
        <p:spPr>
          <a:xfrm>
            <a:off x="2020657" y="3670756"/>
            <a:ext cx="7132868" cy="2677656"/>
          </a:xfrm>
          <a:prstGeom prst="rect">
            <a:avLst/>
          </a:prstGeom>
        </p:spPr>
      </p:pic>
    </p:spTree>
    <p:extLst>
      <p:ext uri="{BB962C8B-B14F-4D97-AF65-F5344CB8AC3E}">
        <p14:creationId xmlns:p14="http://schemas.microsoft.com/office/powerpoint/2010/main" val="17613586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5C426C8-7F64-7D5C-191E-AD07DD16D648}"/>
                  </a:ext>
                </a:extLst>
              </p:cNvPr>
              <p:cNvSpPr txBox="1"/>
              <p:nvPr/>
            </p:nvSpPr>
            <p:spPr>
              <a:xfrm>
                <a:off x="657225" y="2983290"/>
                <a:ext cx="11172825" cy="3459601"/>
              </a:xfrm>
              <a:prstGeom prst="rect">
                <a:avLst/>
              </a:prstGeom>
              <a:noFill/>
            </p:spPr>
            <p:txBody>
              <a:bodyPr wrap="square">
                <a:spAutoFit/>
              </a:bodyPr>
              <a:lstStyle/>
              <a:p>
                <a:pPr algn="just"/>
                <a:r>
                  <a:rPr lang="vi-VN" sz="2400" b="0" i="0" dirty="0">
                    <a:solidFill>
                      <a:srgbClr val="000000"/>
                    </a:solidFill>
                    <a:effectLst/>
                    <a:latin typeface="+mj-lt"/>
                  </a:rPr>
                  <a:t>Thể tích của khối đá chính là thể tích phần nước dâng lên trong bể hình hộp chữ nhật</a:t>
                </a:r>
                <a:r>
                  <a:rPr lang="en-US" sz="2400" b="0" i="0" dirty="0">
                    <a:solidFill>
                      <a:srgbClr val="000000"/>
                    </a:solidFill>
                    <a:effectLst/>
                    <a:latin typeface="+mj-lt"/>
                  </a:rPr>
                  <a:t>:</a:t>
                </a:r>
              </a:p>
              <a:p>
                <a:pPr algn="just"/>
                <a:r>
                  <a:rPr lang="en-US" sz="2400" dirty="0">
                    <a:solidFill>
                      <a:srgbClr val="000000"/>
                    </a:solidFill>
                    <a:latin typeface="+mj-lt"/>
                    <a:cs typeface="Times New Roman" panose="02020603050405020304" pitchFamily="18" charset="0"/>
                  </a:rPr>
                  <a:t>	</a:t>
                </a:r>
                <a14:m>
                  <m:oMath xmlns:m="http://schemas.openxmlformats.org/officeDocument/2006/math">
                    <m:r>
                      <a:rPr lang="en-US" sz="2400" i="1" smtClean="0">
                        <a:latin typeface="Cambria Math" panose="02040503050406030204" pitchFamily="18" charset="0"/>
                        <a:cs typeface="Times New Roman" panose="02020603050405020304" pitchFamily="18" charset="0"/>
                      </a:rPr>
                      <m:t>𝑉</m:t>
                    </m:r>
                    <m:r>
                      <a:rPr lang="en-US" sz="2400" i="1" smtClean="0">
                        <a:latin typeface="Cambria Math" panose="02040503050406030204" pitchFamily="18" charset="0"/>
                        <a:cs typeface="Times New Roman" panose="02020603050405020304" pitchFamily="18" charset="0"/>
                      </a:rPr>
                      <m:t>= </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3</m:t>
                        </m:r>
                      </m:den>
                    </m:f>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𝑆</m:t>
                        </m:r>
                      </m:e>
                      <m:sub>
                        <m:r>
                          <a:rPr lang="en-US" sz="2400" i="1">
                            <a:latin typeface="Cambria Math" panose="02040503050406030204" pitchFamily="18" charset="0"/>
                            <a:cs typeface="Times New Roman" panose="02020603050405020304" pitchFamily="18" charset="0"/>
                          </a:rPr>
                          <m:t>đá</m:t>
                        </m:r>
                        <m:r>
                          <a:rPr lang="en-US" sz="2400" i="1">
                            <a:latin typeface="Cambria Math" panose="02040503050406030204" pitchFamily="18" charset="0"/>
                            <a:cs typeface="Times New Roman" panose="02020603050405020304" pitchFamily="18" charset="0"/>
                          </a:rPr>
                          <m:t>𝑦</m:t>
                        </m:r>
                      </m:sub>
                    </m:sSub>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h</m:t>
                    </m:r>
                    <m:r>
                      <a:rPr lang="en-US" sz="2400" b="0" i="0" smtClean="0">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3</m:t>
                        </m:r>
                      </m:den>
                    </m:f>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  </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20</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 15=2000</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𝑐𝑚</m:t>
                        </m:r>
                      </m:e>
                      <m:sup>
                        <m:r>
                          <a:rPr lang="en-US" sz="2400" b="0" i="1" smtClean="0">
                            <a:latin typeface="Cambria Math" panose="02040503050406030204" pitchFamily="18" charset="0"/>
                          </a:rPr>
                          <m:t>3</m:t>
                        </m:r>
                      </m:sup>
                    </m:sSup>
                    <m:r>
                      <a:rPr lang="en-US" sz="2400" i="1">
                        <a:latin typeface="Cambria Math" panose="02040503050406030204" pitchFamily="18" charset="0"/>
                      </a:rPr>
                      <m:t>)</m:t>
                    </m:r>
                  </m:oMath>
                </a14:m>
                <a:endParaRPr lang="en-US" sz="2400" dirty="0">
                  <a:latin typeface="+mj-lt"/>
                  <a:cs typeface="Times New Roman" panose="02020603050405020304" pitchFamily="18" charset="0"/>
                </a:endParaRPr>
              </a:p>
              <a:p>
                <a:pPr algn="just"/>
                <a:r>
                  <a:rPr lang="vi-VN" sz="2400" b="0" i="0" dirty="0">
                    <a:solidFill>
                      <a:srgbClr val="000000"/>
                    </a:solidFill>
                    <a:effectLst/>
                    <a:latin typeface="+mj-lt"/>
                  </a:rPr>
                  <a:t>Diện tích đáy bể hình hộp chữ nhật là: </a:t>
                </a:r>
                <a:endParaRPr lang="en-US" sz="2400" b="0" i="0" dirty="0">
                  <a:solidFill>
                    <a:srgbClr val="000000"/>
                  </a:solidFill>
                  <a:effectLst/>
                  <a:latin typeface="+mj-lt"/>
                </a:endParaRPr>
              </a:p>
              <a:p>
                <a:pPr algn="just"/>
                <a:r>
                  <a:rPr lang="en-US" sz="2400" dirty="0">
                    <a:solidFill>
                      <a:srgbClr val="000000"/>
                    </a:solidFill>
                    <a:latin typeface="+mj-lt"/>
                  </a:rPr>
                  <a:t>	</a:t>
                </a:r>
                <a:r>
                  <a:rPr lang="vi-VN" sz="2400" b="0" i="0" dirty="0">
                    <a:solidFill>
                      <a:srgbClr val="000000"/>
                    </a:solidFill>
                    <a:effectLst/>
                    <a:latin typeface="+mj-lt"/>
                  </a:rPr>
                  <a:t>50 . 40 = 2000 (cm</a:t>
                </a:r>
                <a:r>
                  <a:rPr lang="vi-VN" sz="2400" b="0" i="0" baseline="30000" dirty="0">
                    <a:solidFill>
                      <a:srgbClr val="000000"/>
                    </a:solidFill>
                    <a:effectLst/>
                    <a:latin typeface="+mj-lt"/>
                  </a:rPr>
                  <a:t>2</a:t>
                </a:r>
                <a:r>
                  <a:rPr lang="vi-VN" sz="2400" b="0" i="0" dirty="0">
                    <a:solidFill>
                      <a:srgbClr val="000000"/>
                    </a:solidFill>
                    <a:effectLst/>
                    <a:latin typeface="+mj-lt"/>
                  </a:rPr>
                  <a:t>).</a:t>
                </a:r>
              </a:p>
              <a:p>
                <a:pPr algn="just"/>
                <a:r>
                  <a:rPr lang="en-US" sz="2400" dirty="0" err="1">
                    <a:solidFill>
                      <a:srgbClr val="000000"/>
                    </a:solidFill>
                    <a:latin typeface="Times New Roman" panose="02020603050405020304" pitchFamily="18" charset="0"/>
                    <a:cs typeface="Times New Roman" panose="02020603050405020304" pitchFamily="18" charset="0"/>
                  </a:rPr>
                  <a:t>Độ</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cao</a:t>
                </a:r>
                <a:r>
                  <a:rPr lang="en-US" sz="2400" dirty="0">
                    <a:solidFill>
                      <a:srgbClr val="000000"/>
                    </a:solidFill>
                    <a:latin typeface="Times New Roman" panose="02020603050405020304" pitchFamily="18" charset="0"/>
                    <a:cs typeface="Times New Roman" panose="02020603050405020304" pitchFamily="18" charset="0"/>
                  </a:rPr>
                  <a:t> m</a:t>
                </a:r>
                <a:r>
                  <a:rPr lang="vi-VN" sz="2400" b="0" i="0" dirty="0">
                    <a:solidFill>
                      <a:srgbClr val="000000"/>
                    </a:solidFill>
                    <a:effectLst/>
                    <a:latin typeface="Times New Roman" panose="02020603050405020304" pitchFamily="18" charset="0"/>
                    <a:cs typeface="Times New Roman" panose="02020603050405020304" pitchFamily="18" charset="0"/>
                  </a:rPr>
                  <a:t>ực </a:t>
                </a:r>
                <a:r>
                  <a:rPr lang="vi-VN" sz="2400" b="0" i="0" dirty="0">
                    <a:solidFill>
                      <a:srgbClr val="000000"/>
                    </a:solidFill>
                    <a:effectLst/>
                    <a:latin typeface="+mj-lt"/>
                  </a:rPr>
                  <a:t>nước được dâng lên trong bể hình hộp chữ nhật là:</a:t>
                </a:r>
                <a:endParaRPr lang="en-US" sz="2400" b="0" i="0" dirty="0">
                  <a:solidFill>
                    <a:srgbClr val="000000"/>
                  </a:solidFill>
                  <a:effectLst/>
                  <a:latin typeface="+mj-lt"/>
                </a:endParaRPr>
              </a:p>
              <a:p>
                <a:pPr algn="just"/>
                <a:r>
                  <a:rPr lang="en-US" sz="2400" b="0" i="0" dirty="0">
                    <a:solidFill>
                      <a:srgbClr val="000000"/>
                    </a:solidFill>
                    <a:effectLst/>
                    <a:latin typeface="+mj-lt"/>
                  </a:rPr>
                  <a:t>	</a:t>
                </a:r>
                <a14:m>
                  <m:oMath xmlns:m="http://schemas.openxmlformats.org/officeDocument/2006/math">
                    <m:r>
                      <a:rPr lang="en-US" sz="2400" i="1" smtClean="0">
                        <a:latin typeface="Cambria Math" panose="02040503050406030204" pitchFamily="18" charset="0"/>
                        <a:cs typeface="Times New Roman" panose="02020603050405020304" pitchFamily="18" charset="0"/>
                      </a:rPr>
                      <m:t>𝑉</m:t>
                    </m:r>
                    <m:r>
                      <a:rPr lang="en-US" sz="2400" i="1" smtClean="0">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𝑆</m:t>
                        </m:r>
                      </m:e>
                      <m:sub>
                        <m:r>
                          <a:rPr lang="en-US" sz="2400" i="1">
                            <a:latin typeface="Cambria Math" panose="02040503050406030204" pitchFamily="18" charset="0"/>
                            <a:cs typeface="Times New Roman" panose="02020603050405020304" pitchFamily="18" charset="0"/>
                          </a:rPr>
                          <m:t>đá</m:t>
                        </m:r>
                        <m:r>
                          <a:rPr lang="en-US" sz="2400" i="1">
                            <a:latin typeface="Cambria Math" panose="02040503050406030204" pitchFamily="18" charset="0"/>
                            <a:cs typeface="Times New Roman" panose="02020603050405020304" pitchFamily="18" charset="0"/>
                          </a:rPr>
                          <m:t>𝑦</m:t>
                        </m:r>
                      </m:sub>
                    </m:sSub>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h</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h</m:t>
                    </m:r>
                    <m:r>
                      <a:rPr lang="en-US" sz="2400" b="0" i="0"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𝑉</m:t>
                        </m:r>
                      </m:num>
                      <m:den>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𝑆</m:t>
                            </m:r>
                          </m:e>
                          <m:sub>
                            <m:r>
                              <a:rPr lang="en-US" sz="2400" i="1">
                                <a:latin typeface="Cambria Math" panose="02040503050406030204" pitchFamily="18" charset="0"/>
                                <a:cs typeface="Times New Roman" panose="02020603050405020304" pitchFamily="18" charset="0"/>
                              </a:rPr>
                              <m:t>đá</m:t>
                            </m:r>
                            <m:r>
                              <a:rPr lang="en-US" sz="2400" i="1">
                                <a:latin typeface="Cambria Math" panose="02040503050406030204" pitchFamily="18" charset="0"/>
                                <a:cs typeface="Times New Roman" panose="02020603050405020304" pitchFamily="18" charset="0"/>
                              </a:rPr>
                              <m:t>𝑦</m:t>
                            </m:r>
                          </m:sub>
                        </m:sSub>
                      </m:den>
                    </m:f>
                    <m:r>
                      <a:rPr lang="en-US" sz="2400" b="0" i="1" smtClean="0">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2000</m:t>
                        </m:r>
                      </m:num>
                      <m:den>
                        <m:r>
                          <a:rPr lang="en-US" sz="2400" b="0" i="1" smtClean="0">
                            <a:latin typeface="Cambria Math" panose="02040503050406030204" pitchFamily="18" charset="0"/>
                            <a:cs typeface="Times New Roman" panose="02020603050405020304" pitchFamily="18" charset="0"/>
                          </a:rPr>
                          <m:t>2000</m:t>
                        </m:r>
                      </m:den>
                    </m:f>
                    <m:r>
                      <a:rPr lang="en-US" sz="2400" b="0" i="1" smtClean="0">
                        <a:latin typeface="Cambria Math" panose="02040503050406030204" pitchFamily="18" charset="0"/>
                        <a:cs typeface="Times New Roman" panose="02020603050405020304" pitchFamily="18" charset="0"/>
                      </a:rPr>
                      <m:t>=1 (</m:t>
                    </m:r>
                    <m:r>
                      <a:rPr lang="en-US" sz="2400" b="0" i="1" smtClean="0">
                        <a:latin typeface="Cambria Math" panose="02040503050406030204" pitchFamily="18" charset="0"/>
                        <a:cs typeface="Times New Roman" panose="02020603050405020304" pitchFamily="18" charset="0"/>
                      </a:rPr>
                      <m:t>𝑐𝑚</m:t>
                    </m:r>
                    <m:r>
                      <a:rPr lang="en-US" sz="2400" i="1">
                        <a:latin typeface="Cambria Math" panose="02040503050406030204" pitchFamily="18" charset="0"/>
                      </a:rPr>
                      <m:t>)</m:t>
                    </m:r>
                  </m:oMath>
                </a14:m>
                <a:endParaRPr lang="en-US" sz="2400" dirty="0">
                  <a:latin typeface="+mj-lt"/>
                  <a:cs typeface="Times New Roman" panose="02020603050405020304" pitchFamily="18" charset="0"/>
                </a:endParaRPr>
              </a:p>
              <a:p>
                <a:pPr algn="just"/>
                <a:r>
                  <a:rPr lang="en-US" sz="2400" dirty="0">
                    <a:solidFill>
                      <a:srgbClr val="000000"/>
                    </a:solidFill>
                    <a:latin typeface="+mj-lt"/>
                  </a:rPr>
                  <a:t>K</a:t>
                </a:r>
                <a:r>
                  <a:rPr lang="vi-VN" sz="2400" b="0" i="0" dirty="0">
                    <a:solidFill>
                      <a:srgbClr val="000000"/>
                    </a:solidFill>
                    <a:effectLst/>
                    <a:latin typeface="+mj-lt"/>
                  </a:rPr>
                  <a:t>hoảng cách mực nước tới miệng bể sau khi đặt khối đá vào bể là: </a:t>
                </a:r>
                <a:endParaRPr lang="en-US" sz="2400" b="0" i="0" dirty="0">
                  <a:solidFill>
                    <a:srgbClr val="000000"/>
                  </a:solidFill>
                  <a:effectLst/>
                  <a:latin typeface="+mj-lt"/>
                </a:endParaRPr>
              </a:p>
              <a:p>
                <a:pPr algn="just"/>
                <a:r>
                  <a:rPr lang="en-US" sz="2400" dirty="0">
                    <a:solidFill>
                      <a:srgbClr val="000000"/>
                    </a:solidFill>
                    <a:latin typeface="+mj-lt"/>
                  </a:rPr>
                  <a:t>	</a:t>
                </a:r>
                <a:r>
                  <a:rPr lang="vi-VN" sz="2400" b="0" i="0" dirty="0">
                    <a:solidFill>
                      <a:srgbClr val="000000"/>
                    </a:solidFill>
                    <a:effectLst/>
                    <a:latin typeface="+mj-lt"/>
                  </a:rPr>
                  <a:t>15 – 1 = 14 (cm).</a:t>
                </a:r>
              </a:p>
            </p:txBody>
          </p:sp>
        </mc:Choice>
        <mc:Fallback xmlns="">
          <p:sp>
            <p:nvSpPr>
              <p:cNvPr id="3" name="TextBox 2">
                <a:extLst>
                  <a:ext uri="{FF2B5EF4-FFF2-40B4-BE49-F238E27FC236}">
                    <a16:creationId xmlns:a16="http://schemas.microsoft.com/office/drawing/2014/main" id="{F5C426C8-7F64-7D5C-191E-AD07DD16D648}"/>
                  </a:ext>
                </a:extLst>
              </p:cNvPr>
              <p:cNvSpPr txBox="1">
                <a:spLocks noRot="1" noChangeAspect="1" noMove="1" noResize="1" noEditPoints="1" noAdjustHandles="1" noChangeArrowheads="1" noChangeShapeType="1" noTextEdit="1"/>
              </p:cNvSpPr>
              <p:nvPr/>
            </p:nvSpPr>
            <p:spPr>
              <a:xfrm>
                <a:off x="657225" y="2983290"/>
                <a:ext cx="11172825" cy="3459601"/>
              </a:xfrm>
              <a:prstGeom prst="rect">
                <a:avLst/>
              </a:prstGeom>
              <a:blipFill>
                <a:blip r:embed="rId2"/>
                <a:stretch>
                  <a:fillRect l="-873" t="-1585" b="-281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06ACBF3-6313-7B8C-4725-FCA46C384928}"/>
              </a:ext>
            </a:extLst>
          </p:cNvPr>
          <p:cNvPicPr>
            <a:picLocks noChangeAspect="1"/>
          </p:cNvPicPr>
          <p:nvPr/>
        </p:nvPicPr>
        <p:blipFill>
          <a:blip r:embed="rId3"/>
          <a:stretch>
            <a:fillRect/>
          </a:stretch>
        </p:blipFill>
        <p:spPr>
          <a:xfrm>
            <a:off x="2538551" y="415109"/>
            <a:ext cx="6328545" cy="2375716"/>
          </a:xfrm>
          <a:prstGeom prst="rect">
            <a:avLst/>
          </a:prstGeom>
        </p:spPr>
      </p:pic>
    </p:spTree>
    <p:extLst>
      <p:ext uri="{BB962C8B-B14F-4D97-AF65-F5344CB8AC3E}">
        <p14:creationId xmlns:p14="http://schemas.microsoft.com/office/powerpoint/2010/main" val="293290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53BE51-76C0-4D00-BEE5-ED40D4F50A19}"/>
              </a:ext>
            </a:extLst>
          </p:cNvPr>
          <p:cNvSpPr/>
          <p:nvPr/>
        </p:nvSpPr>
        <p:spPr>
          <a:xfrm>
            <a:off x="13927" y="-25517"/>
            <a:ext cx="12192000" cy="685800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2"/>
          <p:cNvSpPr txBox="1"/>
          <p:nvPr/>
        </p:nvSpPr>
        <p:spPr>
          <a:xfrm>
            <a:off x="6240015" y="1326468"/>
            <a:ext cx="5509365" cy="2462213"/>
          </a:xfrm>
          <a:prstGeom prst="rect">
            <a:avLst/>
          </a:prstGeom>
        </p:spPr>
        <p:txBody>
          <a:bodyPr lIns="0" tIns="0" rIns="0" bIns="0" rtlCol="0" anchor="t">
            <a:spAutoFit/>
          </a:bodyPr>
          <a:lstStyle/>
          <a:p>
            <a:pPr algn="ctr">
              <a:lnSpc>
                <a:spcPts val="9322"/>
              </a:lnSpc>
              <a:spcBef>
                <a:spcPts val="600"/>
              </a:spcBef>
            </a:pPr>
            <a:r>
              <a:rPr lang="en-US" sz="10300" spc="1125">
                <a:solidFill>
                  <a:srgbClr val="5B7E7A"/>
                </a:solidFill>
                <a:latin typeface="#9Slide03 IcielNovecento sans M" panose="00000700000000000000" pitchFamily="2" charset="0"/>
              </a:rPr>
              <a:t>CẢM </a:t>
            </a:r>
          </a:p>
          <a:p>
            <a:pPr algn="ctr">
              <a:lnSpc>
                <a:spcPts val="9322"/>
              </a:lnSpc>
              <a:spcBef>
                <a:spcPts val="600"/>
              </a:spcBef>
            </a:pPr>
            <a:r>
              <a:rPr lang="en-US" sz="10300" spc="1125">
                <a:solidFill>
                  <a:srgbClr val="5B7E7A"/>
                </a:solidFill>
                <a:latin typeface="#9Slide03 IcielNovecento sans M" panose="00000700000000000000" pitchFamily="2" charset="0"/>
              </a:rPr>
              <a:t>ƠN!</a:t>
            </a:r>
          </a:p>
        </p:txBody>
      </p:sp>
      <p:sp>
        <p:nvSpPr>
          <p:cNvPr id="3" name="TextBox 3"/>
          <p:cNvSpPr txBox="1"/>
          <p:nvPr/>
        </p:nvSpPr>
        <p:spPr>
          <a:xfrm>
            <a:off x="5832704" y="4136907"/>
            <a:ext cx="4936896" cy="1354730"/>
          </a:xfrm>
          <a:prstGeom prst="rect">
            <a:avLst/>
          </a:prstGeom>
        </p:spPr>
        <p:txBody>
          <a:bodyPr wrap="square" lIns="0" tIns="0" rIns="0" bIns="0" rtlCol="0" anchor="t">
            <a:spAutoFit/>
          </a:bodyPr>
          <a:lstStyle/>
          <a:p>
            <a:pPr>
              <a:lnSpc>
                <a:spcPts val="2678"/>
              </a:lnSpc>
            </a:pPr>
            <a:r>
              <a:rPr lang="en-US" sz="1462" spc="218">
                <a:solidFill>
                  <a:srgbClr val="694F38"/>
                </a:solidFill>
                <a:latin typeface="Nunito" panose="00000500000000000000" pitchFamily="2" charset="0"/>
              </a:rPr>
              <a:t>Hành động chân thành và nghĩa hiệp của bạn sẽ luôn được ghi khắc. </a:t>
            </a:r>
          </a:p>
          <a:p>
            <a:pPr>
              <a:lnSpc>
                <a:spcPts val="2678"/>
              </a:lnSpc>
            </a:pPr>
            <a:r>
              <a:rPr lang="en-US" sz="1462" spc="218">
                <a:solidFill>
                  <a:srgbClr val="694F38"/>
                </a:solidFill>
                <a:latin typeface="Nunito" panose="00000500000000000000" pitchFamily="2" charset="0"/>
              </a:rPr>
              <a:t>Cảm ơn vì đã luôn có mặt trong những lúc khó khăn.</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043" y="167632"/>
            <a:ext cx="6945824" cy="741787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73809" y="3436364"/>
            <a:ext cx="4112440" cy="41124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A104E-02DE-825B-A946-F695B60602F7}"/>
              </a:ext>
            </a:extLst>
          </p:cNvPr>
          <p:cNvPicPr>
            <a:picLocks noChangeAspect="1"/>
          </p:cNvPicPr>
          <p:nvPr/>
        </p:nvPicPr>
        <p:blipFill>
          <a:blip r:embed="rId2"/>
          <a:stretch>
            <a:fillRect/>
          </a:stretch>
        </p:blipFill>
        <p:spPr>
          <a:xfrm>
            <a:off x="957262" y="314325"/>
            <a:ext cx="3252788" cy="2631469"/>
          </a:xfrm>
          <a:prstGeom prst="rect">
            <a:avLst/>
          </a:prstGeom>
        </p:spPr>
      </p:pic>
      <p:pic>
        <p:nvPicPr>
          <p:cNvPr id="8" name="Picture 7">
            <a:extLst>
              <a:ext uri="{FF2B5EF4-FFF2-40B4-BE49-F238E27FC236}">
                <a16:creationId xmlns:a16="http://schemas.microsoft.com/office/drawing/2014/main" id="{0C5C4C6D-D40A-BB46-7E21-17F01E2779EE}"/>
              </a:ext>
            </a:extLst>
          </p:cNvPr>
          <p:cNvPicPr>
            <a:picLocks noChangeAspect="1"/>
          </p:cNvPicPr>
          <p:nvPr/>
        </p:nvPicPr>
        <p:blipFill>
          <a:blip r:embed="rId3"/>
          <a:stretch>
            <a:fillRect/>
          </a:stretch>
        </p:blipFill>
        <p:spPr>
          <a:xfrm>
            <a:off x="6125891" y="220209"/>
            <a:ext cx="3271752" cy="2725585"/>
          </a:xfrm>
          <a:prstGeom prst="rect">
            <a:avLst/>
          </a:prstGeom>
        </p:spPr>
      </p:pic>
      <p:sp>
        <p:nvSpPr>
          <p:cNvPr id="9" name="TextBox 8">
            <a:extLst>
              <a:ext uri="{FF2B5EF4-FFF2-40B4-BE49-F238E27FC236}">
                <a16:creationId xmlns:a16="http://schemas.microsoft.com/office/drawing/2014/main" id="{87D2AB05-18FB-8C6E-F126-F9117DBBF676}"/>
              </a:ext>
            </a:extLst>
          </p:cNvPr>
          <p:cNvSpPr txBox="1"/>
          <p:nvPr/>
        </p:nvSpPr>
        <p:spPr>
          <a:xfrm>
            <a:off x="497681" y="3115330"/>
            <a:ext cx="417195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4EA795-F39C-2471-12CA-5893D478969C}"/>
              </a:ext>
            </a:extLst>
          </p:cNvPr>
          <p:cNvSpPr txBox="1"/>
          <p:nvPr/>
        </p:nvSpPr>
        <p:spPr>
          <a:xfrm>
            <a:off x="6293114" y="3115330"/>
            <a:ext cx="417195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endParaRPr lang="en-US"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D73FDCD-CDBB-EF0E-4B13-10C8BA7522BF}"/>
              </a:ext>
            </a:extLst>
          </p:cNvPr>
          <p:cNvSpPr txBox="1"/>
          <p:nvPr/>
        </p:nvSpPr>
        <p:spPr>
          <a:xfrm>
            <a:off x="497681" y="3808086"/>
            <a:ext cx="11115815" cy="954107"/>
          </a:xfrm>
          <a:prstGeom prst="rect">
            <a:avLst/>
          </a:prstGeom>
          <a:solidFill>
            <a:schemeClr val="accent4">
              <a:lumMod val="20000"/>
              <a:lumOff val="80000"/>
            </a:schemeClr>
          </a:solidFill>
        </p:spPr>
        <p:txBody>
          <a:bodyPr wrap="square" rtlCol="0">
            <a:spAutoFit/>
          </a:bodyPr>
          <a:lstStyle/>
          <a:p>
            <a:pPr marL="457200" indent="-457200">
              <a:buFont typeface="Wingdings" panose="05000000000000000000" pitchFamily="2" charset="2"/>
              <a:buChar char="v"/>
            </a:pP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của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của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bên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AD5478D-1B2C-7FE3-27CA-8812C3A015EE}"/>
                  </a:ext>
                </a:extLst>
              </p:cNvPr>
              <p:cNvSpPr txBox="1"/>
              <p:nvPr/>
            </p:nvSpPr>
            <p:spPr>
              <a:xfrm>
                <a:off x="497680" y="4762193"/>
                <a:ext cx="11115815" cy="1977593"/>
              </a:xfrm>
              <a:prstGeom prst="rect">
                <a:avLst/>
              </a:prstGeom>
              <a:solidFill>
                <a:schemeClr val="accent6">
                  <a:lumMod val="40000"/>
                  <a:lumOff val="60000"/>
                </a:schemeClr>
              </a:solidFill>
            </p:spPr>
            <p:txBody>
              <a:bodyPr wrap="square" rtlCol="0">
                <a:spAutoFit/>
              </a:bodyPr>
              <a:lstStyle/>
              <a:p>
                <a:pPr marL="457200" indent="-4572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Thể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của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3</m:t>
                        </m:r>
                      </m:den>
                    </m:f>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chiều </a:t>
                </a:r>
                <a:r>
                  <a:rPr lang="en-US" sz="2800" dirty="0" err="1">
                    <a:latin typeface="Times New Roman" panose="02020603050405020304" pitchFamily="18" charset="0"/>
                    <a:cs typeface="Times New Roman" panose="02020603050405020304" pitchFamily="18" charset="0"/>
                  </a:rPr>
                  <a:t>cao</a:t>
                </a:r>
                <a:endParaRPr lang="en-US"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Times New Roman" panose="02020603050405020304" pitchFamily="18" charset="0"/>
                        </a:rPr>
                        <m:t>𝑉</m:t>
                      </m:r>
                      <m:r>
                        <a:rPr lang="en-US" sz="2800" b="0" i="1" smtClean="0">
                          <a:latin typeface="Cambria Math" panose="02040503050406030204" pitchFamily="18" charset="0"/>
                          <a:cs typeface="Times New Roman" panose="02020603050405020304" pitchFamily="18" charset="0"/>
                        </a:rPr>
                        <m:t>= </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3</m:t>
                          </m:r>
                        </m:den>
                      </m:f>
                      <m:r>
                        <a:rPr lang="en-US" sz="2800" b="0" i="1" smtClean="0">
                          <a:latin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𝑆</m:t>
                          </m:r>
                        </m:e>
                        <m:sub>
                          <m:r>
                            <a:rPr lang="en-US" sz="2800" b="0" i="1" smtClean="0">
                              <a:latin typeface="Cambria Math" panose="02040503050406030204" pitchFamily="18" charset="0"/>
                              <a:cs typeface="Times New Roman" panose="02020603050405020304" pitchFamily="18" charset="0"/>
                            </a:rPr>
                            <m:t>đá</m:t>
                          </m:r>
                          <m:r>
                            <a:rPr lang="en-US" sz="2800" b="0" i="1" smtClean="0">
                              <a:latin typeface="Cambria Math" panose="02040503050406030204" pitchFamily="18" charset="0"/>
                              <a:cs typeface="Times New Roman" panose="02020603050405020304" pitchFamily="18" charset="0"/>
                            </a:rPr>
                            <m:t>𝑦</m:t>
                          </m:r>
                        </m:sub>
                      </m:sSub>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h</m:t>
                      </m:r>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AD5478D-1B2C-7FE3-27CA-8812C3A015EE}"/>
                  </a:ext>
                </a:extLst>
              </p:cNvPr>
              <p:cNvSpPr txBox="1">
                <a:spLocks noRot="1" noChangeAspect="1" noMove="1" noResize="1" noEditPoints="1" noAdjustHandles="1" noChangeArrowheads="1" noChangeShapeType="1" noTextEdit="1"/>
              </p:cNvSpPr>
              <p:nvPr/>
            </p:nvSpPr>
            <p:spPr>
              <a:xfrm>
                <a:off x="497680" y="4762193"/>
                <a:ext cx="11115815" cy="1977593"/>
              </a:xfrm>
              <a:prstGeom prst="rect">
                <a:avLst/>
              </a:prstGeom>
              <a:blipFill>
                <a:blip r:embed="rId4"/>
                <a:stretch>
                  <a:fillRect l="-987"/>
                </a:stretch>
              </a:blipFill>
            </p:spPr>
            <p:txBody>
              <a:bodyPr/>
              <a:lstStyle/>
              <a:p>
                <a:r>
                  <a:rPr lang="en-US">
                    <a:noFill/>
                  </a:rPr>
                  <a:t> </a:t>
                </a:r>
              </a:p>
            </p:txBody>
          </p:sp>
        </mc:Fallback>
      </mc:AlternateContent>
    </p:spTree>
    <p:extLst>
      <p:ext uri="{BB962C8B-B14F-4D97-AF65-F5344CB8AC3E}">
        <p14:creationId xmlns:p14="http://schemas.microsoft.com/office/powerpoint/2010/main" val="37737860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B7EFAB5A-15C0-0C73-4FD7-5BE0FDE061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314052-9307-2117-6A0C-609E718E66A4}"/>
              </a:ext>
            </a:extLst>
          </p:cNvPr>
          <p:cNvSpPr txBox="1"/>
          <p:nvPr/>
        </p:nvSpPr>
        <p:spPr>
          <a:xfrm>
            <a:off x="742950" y="2778264"/>
            <a:ext cx="10934700" cy="1107996"/>
          </a:xfrm>
          <a:prstGeom prst="rect">
            <a:avLst/>
          </a:prstGeom>
          <a:noFill/>
        </p:spPr>
        <p:txBody>
          <a:bodyPr wrap="square" rtlCol="0">
            <a:spAutoFit/>
          </a:bodyPr>
          <a:lstStyle/>
          <a:p>
            <a:r>
              <a:rPr lang="en-US" sz="6600" b="1" dirty="0">
                <a:solidFill>
                  <a:srgbClr val="FF0000"/>
                </a:solidFill>
                <a:latin typeface="Times New Roman" panose="02020603050405020304" pitchFamily="18" charset="0"/>
                <a:cs typeface="Times New Roman" panose="02020603050405020304" pitchFamily="18" charset="0"/>
              </a:rPr>
              <a:t>B. BÀI TẬP TRẮC NGHIỆM</a:t>
            </a:r>
          </a:p>
        </p:txBody>
      </p:sp>
    </p:spTree>
    <p:extLst>
      <p:ext uri="{BB962C8B-B14F-4D97-AF65-F5344CB8AC3E}">
        <p14:creationId xmlns:p14="http://schemas.microsoft.com/office/powerpoint/2010/main" val="165509402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id="{11491D95-ED22-1F14-BCC4-E5818B16DE4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id="{CAFC9699-2FEB-A580-90FA-0379C3E2067A}"/>
              </a:ext>
            </a:extLst>
          </p:cNvPr>
          <p:cNvGrpSpPr>
            <a:grpSpLocks/>
          </p:cNvGrpSpPr>
          <p:nvPr/>
        </p:nvGrpSpPr>
        <p:grpSpPr bwMode="auto">
          <a:xfrm>
            <a:off x="-685800" y="152399"/>
            <a:ext cx="12553950" cy="4486275"/>
            <a:chOff x="-7257" y="100066"/>
            <a:chExt cx="9063298" cy="4214377"/>
          </a:xfrm>
        </p:grpSpPr>
        <p:sp>
          <p:nvSpPr>
            <p:cNvPr id="13" name="Hình chữ nhật 12">
              <a:extLst>
                <a:ext uri="{FF2B5EF4-FFF2-40B4-BE49-F238E27FC236}">
                  <a16:creationId xmlns:a16="http://schemas.microsoft.com/office/drawing/2014/main" id="{5AD3A9A5-C54B-6A54-9C79-B3EE8A846C95}"/>
                </a:ext>
              </a:extLst>
            </p:cNvPr>
            <p:cNvSpPr/>
            <p:nvPr/>
          </p:nvSpPr>
          <p:spPr>
            <a:xfrm>
              <a:off x="685639" y="533445"/>
              <a:ext cx="8370402" cy="3780998"/>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vi-VN" sz="3500" dirty="0">
                <a:solidFill>
                  <a:prstClr val="black"/>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a16="http://schemas.microsoft.com/office/drawing/2014/main" id="{CFBA039F-DBF9-3359-BA46-96C9813A2575}"/>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a16="http://schemas.microsoft.com/office/drawing/2014/main" id="{012B196D-88AA-EA74-7E19-A092B1A11E49}"/>
              </a:ext>
            </a:extLst>
          </p:cNvPr>
          <p:cNvGrpSpPr>
            <a:grpSpLocks/>
          </p:cNvGrpSpPr>
          <p:nvPr/>
        </p:nvGrpSpPr>
        <p:grpSpPr bwMode="auto">
          <a:xfrm>
            <a:off x="4105275" y="4840202"/>
            <a:ext cx="2813754" cy="1432011"/>
            <a:chOff x="-7257" y="100066"/>
            <a:chExt cx="4828075" cy="2374989"/>
          </a:xfrm>
        </p:grpSpPr>
        <p:sp>
          <p:nvSpPr>
            <p:cNvPr id="16" name="Hình chữ nhật 15">
              <a:extLst>
                <a:ext uri="{FF2B5EF4-FFF2-40B4-BE49-F238E27FC236}">
                  <a16:creationId xmlns:a16="http://schemas.microsoft.com/office/drawing/2014/main" id="{D7BE8D7C-0049-C85E-25BF-B058E1770CF7}"/>
                </a:ext>
              </a:extLst>
            </p:cNvPr>
            <p:cNvSpPr/>
            <p:nvPr/>
          </p:nvSpPr>
          <p:spPr>
            <a:xfrm>
              <a:off x="504742" y="1120459"/>
              <a:ext cx="4316076" cy="1354596"/>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a:t>
              </a:r>
            </a:p>
          </p:txBody>
        </p:sp>
        <p:pic>
          <p:nvPicPr>
            <p:cNvPr id="17" name="Ảnh 16">
              <a:extLst>
                <a:ext uri="{FF2B5EF4-FFF2-40B4-BE49-F238E27FC236}">
                  <a16:creationId xmlns:a16="http://schemas.microsoft.com/office/drawing/2014/main" id="{9E76A6F9-69E1-DE16-F42E-57CFF3192F53}"/>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pic>
        <p:nvPicPr>
          <p:cNvPr id="23569" name="Ảnh 30">
            <a:hlinkClick r:id="rId4" action="ppaction://hlinksldjump"/>
            <a:extLst>
              <a:ext uri="{FF2B5EF4-FFF2-40B4-BE49-F238E27FC236}">
                <a16:creationId xmlns:a16="http://schemas.microsoft.com/office/drawing/2014/main" id="{B76A5A1E-4556-3777-D8D1-E34B932FD31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68263"/>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2843" y="827425"/>
            <a:ext cx="11271957" cy="3539430"/>
          </a:xfrm>
          <a:prstGeom prst="rect">
            <a:avLst/>
          </a:prstGeom>
        </p:spPr>
        <p:txBody>
          <a:bodyPr wrap="square">
            <a:spAutoFit/>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1</a:t>
            </a:r>
            <a:r>
              <a:rPr lang="vi-VN" sz="3200" b="1" dirty="0">
                <a:latin typeface="Times New Roman" panose="02020603050405020304" pitchFamily="18" charset="0"/>
                <a:cs typeface="Times New Roman" panose="02020603050405020304" pitchFamily="18" charset="0"/>
              </a:rPr>
              <a:t>: Trong các phát biểu sau phát biểu nào sai?</a:t>
            </a:r>
            <a:endParaRPr lang="en-US" sz="3200" b="1"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Hình chóp tam giác đều có</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A. ba cạnh bên bằng nhau.</a:t>
            </a:r>
          </a:p>
          <a:p>
            <a:r>
              <a:rPr lang="vi-VN" sz="3200" dirty="0">
                <a:latin typeface="Times New Roman" panose="02020603050405020304" pitchFamily="18" charset="0"/>
                <a:cs typeface="Times New Roman" panose="02020603050405020304" pitchFamily="18" charset="0"/>
              </a:rPr>
              <a:t>B. các cạnh bên bằng nhau và đáy là hình tam giác có ba góc bằng nhau.</a:t>
            </a:r>
          </a:p>
          <a:p>
            <a:r>
              <a:rPr lang="vi-VN" sz="3200" dirty="0">
                <a:latin typeface="Times New Roman" panose="02020603050405020304" pitchFamily="18" charset="0"/>
                <a:cs typeface="Times New Roman" panose="02020603050405020304" pitchFamily="18" charset="0"/>
              </a:rPr>
              <a:t>C. tất cả các cạnh bên bằng nhau và đáy là tam giác đều.</a:t>
            </a:r>
          </a:p>
          <a:p>
            <a:r>
              <a:rPr lang="vi-VN" sz="3200" dirty="0">
                <a:latin typeface="Times New Roman" panose="02020603050405020304" pitchFamily="18" charset="0"/>
                <a:cs typeface="Times New Roman" panose="02020603050405020304" pitchFamily="18" charset="0"/>
              </a:rPr>
              <a:t>D. tất cả các cạnh đều bằng nhau.</a:t>
            </a:r>
          </a:p>
        </p:txBody>
      </p:sp>
    </p:spTree>
    <p:extLst>
      <p:ext uri="{BB962C8B-B14F-4D97-AF65-F5344CB8AC3E}">
        <p14:creationId xmlns:p14="http://schemas.microsoft.com/office/powerpoint/2010/main" val="11281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id="{11491D95-ED22-1F14-BCC4-E5818B16DE4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id="{CAFC9699-2FEB-A580-90FA-0379C3E2067A}"/>
              </a:ext>
            </a:extLst>
          </p:cNvPr>
          <p:cNvGrpSpPr>
            <a:grpSpLocks/>
          </p:cNvGrpSpPr>
          <p:nvPr/>
        </p:nvGrpSpPr>
        <p:grpSpPr bwMode="auto">
          <a:xfrm>
            <a:off x="-542925" y="152400"/>
            <a:ext cx="12272081" cy="4214454"/>
            <a:chOff x="-7257" y="100066"/>
            <a:chExt cx="9063298" cy="4214377"/>
          </a:xfrm>
        </p:grpSpPr>
        <p:sp>
          <p:nvSpPr>
            <p:cNvPr id="13" name="Hình chữ nhật 12">
              <a:extLst>
                <a:ext uri="{FF2B5EF4-FFF2-40B4-BE49-F238E27FC236}">
                  <a16:creationId xmlns:a16="http://schemas.microsoft.com/office/drawing/2014/main" id="{5AD3A9A5-C54B-6A54-9C79-B3EE8A846C95}"/>
                </a:ext>
              </a:extLst>
            </p:cNvPr>
            <p:cNvSpPr/>
            <p:nvPr/>
          </p:nvSpPr>
          <p:spPr>
            <a:xfrm>
              <a:off x="685639" y="533445"/>
              <a:ext cx="8370402" cy="3780998"/>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vi-VN" sz="3500" dirty="0">
                <a:solidFill>
                  <a:prstClr val="black"/>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a16="http://schemas.microsoft.com/office/drawing/2014/main" id="{CFBA039F-DBF9-3359-BA46-96C9813A2575}"/>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a16="http://schemas.microsoft.com/office/drawing/2014/main" id="{012B196D-88AA-EA74-7E19-A092B1A11E49}"/>
              </a:ext>
            </a:extLst>
          </p:cNvPr>
          <p:cNvGrpSpPr>
            <a:grpSpLocks/>
          </p:cNvGrpSpPr>
          <p:nvPr/>
        </p:nvGrpSpPr>
        <p:grpSpPr bwMode="auto">
          <a:xfrm>
            <a:off x="4438650" y="4685941"/>
            <a:ext cx="2470854" cy="1765745"/>
            <a:chOff x="-7257" y="100066"/>
            <a:chExt cx="4828075" cy="2374989"/>
          </a:xfrm>
        </p:grpSpPr>
        <p:sp>
          <p:nvSpPr>
            <p:cNvPr id="16" name="Hình chữ nhật 15">
              <a:extLst>
                <a:ext uri="{FF2B5EF4-FFF2-40B4-BE49-F238E27FC236}">
                  <a16:creationId xmlns:a16="http://schemas.microsoft.com/office/drawing/2014/main" id="{D7BE8D7C-0049-C85E-25BF-B058E1770CF7}"/>
                </a:ext>
              </a:extLst>
            </p:cNvPr>
            <p:cNvSpPr/>
            <p:nvPr/>
          </p:nvSpPr>
          <p:spPr>
            <a:xfrm>
              <a:off x="504742" y="1120459"/>
              <a:ext cx="4316076" cy="1354596"/>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p>
          </p:txBody>
        </p:sp>
        <p:pic>
          <p:nvPicPr>
            <p:cNvPr id="17" name="Ảnh 16">
              <a:extLst>
                <a:ext uri="{FF2B5EF4-FFF2-40B4-BE49-F238E27FC236}">
                  <a16:creationId xmlns:a16="http://schemas.microsoft.com/office/drawing/2014/main" id="{9E76A6F9-69E1-DE16-F42E-57CFF3192F53}"/>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pic>
        <p:nvPicPr>
          <p:cNvPr id="23569" name="Ảnh 30">
            <a:hlinkClick r:id="rId4" action="ppaction://hlinksldjump"/>
            <a:extLst>
              <a:ext uri="{FF2B5EF4-FFF2-40B4-BE49-F238E27FC236}">
                <a16:creationId xmlns:a16="http://schemas.microsoft.com/office/drawing/2014/main" id="{B76A5A1E-4556-3777-D8D1-E34B932FD31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68263"/>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66750" y="827425"/>
            <a:ext cx="10441516" cy="3539430"/>
          </a:xfrm>
          <a:prstGeom prst="rect">
            <a:avLst/>
          </a:prstGeom>
        </p:spPr>
        <p:txBody>
          <a:bodyPr wrap="square">
            <a:spAutoFit/>
          </a:bodyPr>
          <a:lstStyle/>
          <a:p>
            <a:r>
              <a:rPr lang="en-US" sz="3200" b="1" dirty="0" err="1">
                <a:solidFill>
                  <a:prstClr val="black"/>
                </a:solidFill>
                <a:latin typeface="Times New Roman"/>
              </a:rPr>
              <a:t>Câu</a:t>
            </a:r>
            <a:r>
              <a:rPr lang="vi-VN" sz="3200" b="1" dirty="0">
                <a:solidFill>
                  <a:prstClr val="black"/>
                </a:solidFill>
                <a:latin typeface="Times New Roman"/>
              </a:rPr>
              <a:t> 2: Trong các phát biểu sau phát biểu nào đúng?</a:t>
            </a:r>
          </a:p>
          <a:p>
            <a:r>
              <a:rPr lang="vi-VN" sz="3200" b="1" dirty="0">
                <a:solidFill>
                  <a:prstClr val="black"/>
                </a:solidFill>
                <a:latin typeface="Times New Roman"/>
              </a:rPr>
              <a:t>Hình chóp tứ giác đều có</a:t>
            </a:r>
            <a:r>
              <a:rPr lang="en-US" sz="3200" b="1" dirty="0">
                <a:solidFill>
                  <a:prstClr val="black"/>
                </a:solidFill>
                <a:latin typeface="Times New Roman"/>
              </a:rPr>
              <a:t>:</a:t>
            </a:r>
            <a:endParaRPr lang="vi-VN" sz="3200" b="1" dirty="0">
              <a:solidFill>
                <a:prstClr val="black"/>
              </a:solidFill>
              <a:latin typeface="Times New Roman"/>
            </a:endParaRPr>
          </a:p>
          <a:p>
            <a:r>
              <a:rPr lang="vi-VN" sz="3200" dirty="0">
                <a:solidFill>
                  <a:prstClr val="black"/>
                </a:solidFill>
                <a:latin typeface="Times New Roman"/>
              </a:rPr>
              <a:t>A. các mặt bên là tam giác đều.</a:t>
            </a:r>
          </a:p>
          <a:p>
            <a:r>
              <a:rPr lang="vi-VN" sz="3200" dirty="0">
                <a:solidFill>
                  <a:prstClr val="black"/>
                </a:solidFill>
                <a:latin typeface="Times New Roman"/>
              </a:rPr>
              <a:t>B. tất cả các cạnh bằng nhau.</a:t>
            </a:r>
          </a:p>
          <a:p>
            <a:r>
              <a:rPr lang="vi-VN" sz="3200" dirty="0">
                <a:solidFill>
                  <a:prstClr val="black"/>
                </a:solidFill>
                <a:latin typeface="Times New Roman"/>
              </a:rPr>
              <a:t>C. các cạnh bên bằng nhau và đáy là hình vuông.</a:t>
            </a:r>
          </a:p>
          <a:p>
            <a:r>
              <a:rPr lang="vi-VN" sz="3200" dirty="0">
                <a:solidFill>
                  <a:prstClr val="black"/>
                </a:solidFill>
                <a:latin typeface="Times New Roman"/>
              </a:rPr>
              <a:t>D. các mặt bên là tam giác vuông.</a:t>
            </a:r>
          </a:p>
          <a:p>
            <a:endParaRPr lang="vi-VN" sz="3200" dirty="0">
              <a:solidFill>
                <a:prstClr val="black"/>
              </a:solidFill>
              <a:latin typeface="Times New Roman"/>
            </a:endParaRPr>
          </a:p>
        </p:txBody>
      </p:sp>
    </p:spTree>
    <p:extLst>
      <p:ext uri="{BB962C8B-B14F-4D97-AF65-F5344CB8AC3E}">
        <p14:creationId xmlns:p14="http://schemas.microsoft.com/office/powerpoint/2010/main" val="36124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id="{11491D95-ED22-1F14-BCC4-E5818B16DE4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id="{CAFC9699-2FEB-A580-90FA-0379C3E2067A}"/>
              </a:ext>
            </a:extLst>
          </p:cNvPr>
          <p:cNvGrpSpPr>
            <a:grpSpLocks/>
          </p:cNvGrpSpPr>
          <p:nvPr/>
        </p:nvGrpSpPr>
        <p:grpSpPr bwMode="auto">
          <a:xfrm>
            <a:off x="-676276" y="152400"/>
            <a:ext cx="12525375" cy="4438650"/>
            <a:chOff x="-7257" y="100066"/>
            <a:chExt cx="9063298" cy="4214377"/>
          </a:xfrm>
        </p:grpSpPr>
        <p:sp>
          <p:nvSpPr>
            <p:cNvPr id="13" name="Hình chữ nhật 12">
              <a:extLst>
                <a:ext uri="{FF2B5EF4-FFF2-40B4-BE49-F238E27FC236}">
                  <a16:creationId xmlns:a16="http://schemas.microsoft.com/office/drawing/2014/main" id="{5AD3A9A5-C54B-6A54-9C79-B3EE8A846C95}"/>
                </a:ext>
              </a:extLst>
            </p:cNvPr>
            <p:cNvSpPr/>
            <p:nvPr/>
          </p:nvSpPr>
          <p:spPr>
            <a:xfrm>
              <a:off x="685639" y="533445"/>
              <a:ext cx="8370402" cy="3780998"/>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vi-VN" sz="3500" dirty="0">
                <a:solidFill>
                  <a:prstClr val="black"/>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a16="http://schemas.microsoft.com/office/drawing/2014/main" id="{CFBA039F-DBF9-3359-BA46-96C9813A2575}"/>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a16="http://schemas.microsoft.com/office/drawing/2014/main" id="{012B196D-88AA-EA74-7E19-A092B1A11E49}"/>
              </a:ext>
            </a:extLst>
          </p:cNvPr>
          <p:cNvGrpSpPr>
            <a:grpSpLocks/>
          </p:cNvGrpSpPr>
          <p:nvPr/>
        </p:nvGrpSpPr>
        <p:grpSpPr bwMode="auto">
          <a:xfrm>
            <a:off x="5114925" y="4809633"/>
            <a:ext cx="2423229" cy="1641561"/>
            <a:chOff x="-7257" y="100066"/>
            <a:chExt cx="4828075" cy="2374989"/>
          </a:xfrm>
        </p:grpSpPr>
        <p:sp>
          <p:nvSpPr>
            <p:cNvPr id="16" name="Hình chữ nhật 15">
              <a:extLst>
                <a:ext uri="{FF2B5EF4-FFF2-40B4-BE49-F238E27FC236}">
                  <a16:creationId xmlns:a16="http://schemas.microsoft.com/office/drawing/2014/main" id="{D7BE8D7C-0049-C85E-25BF-B058E1770CF7}"/>
                </a:ext>
              </a:extLst>
            </p:cNvPr>
            <p:cNvSpPr/>
            <p:nvPr/>
          </p:nvSpPr>
          <p:spPr>
            <a:xfrm>
              <a:off x="504742" y="1120459"/>
              <a:ext cx="4316076" cy="1354596"/>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p>
          </p:txBody>
        </p:sp>
        <p:pic>
          <p:nvPicPr>
            <p:cNvPr id="17" name="Ảnh 16">
              <a:extLst>
                <a:ext uri="{FF2B5EF4-FFF2-40B4-BE49-F238E27FC236}">
                  <a16:creationId xmlns:a16="http://schemas.microsoft.com/office/drawing/2014/main" id="{9E76A6F9-69E1-DE16-F42E-57CFF3192F53}"/>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pic>
        <p:nvPicPr>
          <p:cNvPr id="23569" name="Ảnh 30">
            <a:hlinkClick r:id="rId4" action="ppaction://hlinksldjump"/>
            <a:extLst>
              <a:ext uri="{FF2B5EF4-FFF2-40B4-BE49-F238E27FC236}">
                <a16:creationId xmlns:a16="http://schemas.microsoft.com/office/drawing/2014/main" id="{B76A5A1E-4556-3777-D8D1-E34B932FD31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68263"/>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2843" y="827425"/>
            <a:ext cx="11281482" cy="3539430"/>
          </a:xfrm>
          <a:prstGeom prst="rect">
            <a:avLst/>
          </a:prstGeom>
        </p:spPr>
        <p:txBody>
          <a:bodyPr wrap="square">
            <a:spAutoFit/>
          </a:bodyPr>
          <a:lstStyle/>
          <a:p>
            <a:r>
              <a:rPr lang="en-US" sz="3200" b="1" dirty="0" err="1">
                <a:solidFill>
                  <a:prstClr val="black"/>
                </a:solidFill>
                <a:latin typeface="Times New Roman"/>
              </a:rPr>
              <a:t>Câu</a:t>
            </a:r>
            <a:r>
              <a:rPr lang="en-US" sz="3200" b="1" dirty="0">
                <a:solidFill>
                  <a:prstClr val="black"/>
                </a:solidFill>
                <a:latin typeface="Times New Roman"/>
              </a:rPr>
              <a:t> </a:t>
            </a:r>
            <a:r>
              <a:rPr lang="vi-VN" sz="3200" b="1" dirty="0">
                <a:solidFill>
                  <a:prstClr val="black"/>
                </a:solidFill>
                <a:latin typeface="Times New Roman"/>
              </a:rPr>
              <a:t>3:Trong các phát biểu sau phát biểu nào đúng?</a:t>
            </a:r>
          </a:p>
          <a:p>
            <a:r>
              <a:rPr lang="vi-VN" sz="3200" b="1" dirty="0">
                <a:solidFill>
                  <a:prstClr val="black"/>
                </a:solidFill>
                <a:latin typeface="Times New Roman"/>
              </a:rPr>
              <a:t>Chiều cao của hình chóp tam giác đều là</a:t>
            </a:r>
          </a:p>
          <a:p>
            <a:r>
              <a:rPr lang="vi-VN" sz="3200" dirty="0">
                <a:solidFill>
                  <a:prstClr val="black"/>
                </a:solidFill>
                <a:latin typeface="Times New Roman"/>
              </a:rPr>
              <a:t>A. độ dài đoạn thẳng nối từ đỉnh của hình chóp tới trung điểm của một cạnh đáy.</a:t>
            </a:r>
          </a:p>
          <a:p>
            <a:r>
              <a:rPr lang="vi-VN" sz="3200" dirty="0">
                <a:solidFill>
                  <a:prstClr val="black"/>
                </a:solidFill>
                <a:latin typeface="Times New Roman"/>
              </a:rPr>
              <a:t>B. chiều cao của mặt đáy.</a:t>
            </a:r>
          </a:p>
          <a:p>
            <a:r>
              <a:rPr lang="vi-VN" sz="3200" dirty="0">
                <a:solidFill>
                  <a:prstClr val="black"/>
                </a:solidFill>
                <a:latin typeface="Times New Roman"/>
              </a:rPr>
              <a:t>C. độ dài đường trung tuyến của một mặt bên của hình chóp.</a:t>
            </a:r>
          </a:p>
          <a:p>
            <a:r>
              <a:rPr lang="vi-VN" sz="3200" dirty="0">
                <a:solidFill>
                  <a:prstClr val="black"/>
                </a:solidFill>
                <a:latin typeface="Times New Roman"/>
              </a:rPr>
              <a:t>D. độ dài đoạn thẳng nối từ đỉnh tới trọng tâm của tam giác đáy.</a:t>
            </a:r>
          </a:p>
        </p:txBody>
      </p:sp>
    </p:spTree>
    <p:extLst>
      <p:ext uri="{BB962C8B-B14F-4D97-AF65-F5344CB8AC3E}">
        <p14:creationId xmlns:p14="http://schemas.microsoft.com/office/powerpoint/2010/main" val="36124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id="{11491D95-ED22-1F14-BCC4-E5818B16DE4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id="{CAFC9699-2FEB-A580-90FA-0379C3E2067A}"/>
              </a:ext>
            </a:extLst>
          </p:cNvPr>
          <p:cNvGrpSpPr>
            <a:grpSpLocks/>
          </p:cNvGrpSpPr>
          <p:nvPr/>
        </p:nvGrpSpPr>
        <p:grpSpPr bwMode="auto">
          <a:xfrm>
            <a:off x="-628650" y="152400"/>
            <a:ext cx="12573000" cy="4214454"/>
            <a:chOff x="-7257" y="100066"/>
            <a:chExt cx="9063298" cy="4214377"/>
          </a:xfrm>
        </p:grpSpPr>
        <p:sp>
          <p:nvSpPr>
            <p:cNvPr id="13" name="Hình chữ nhật 12">
              <a:extLst>
                <a:ext uri="{FF2B5EF4-FFF2-40B4-BE49-F238E27FC236}">
                  <a16:creationId xmlns:a16="http://schemas.microsoft.com/office/drawing/2014/main" id="{5AD3A9A5-C54B-6A54-9C79-B3EE8A846C95}"/>
                </a:ext>
              </a:extLst>
            </p:cNvPr>
            <p:cNvSpPr/>
            <p:nvPr/>
          </p:nvSpPr>
          <p:spPr>
            <a:xfrm>
              <a:off x="685639" y="533445"/>
              <a:ext cx="8370402" cy="3780998"/>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vi-VN" sz="3500" dirty="0">
                <a:solidFill>
                  <a:prstClr val="black"/>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a16="http://schemas.microsoft.com/office/drawing/2014/main" id="{CFBA039F-DBF9-3359-BA46-96C9813A2575}"/>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a16="http://schemas.microsoft.com/office/drawing/2014/main" id="{012B196D-88AA-EA74-7E19-A092B1A11E49}"/>
              </a:ext>
            </a:extLst>
          </p:cNvPr>
          <p:cNvGrpSpPr>
            <a:grpSpLocks/>
          </p:cNvGrpSpPr>
          <p:nvPr/>
        </p:nvGrpSpPr>
        <p:grpSpPr bwMode="auto">
          <a:xfrm>
            <a:off x="4657725" y="4800241"/>
            <a:ext cx="2423229" cy="1765745"/>
            <a:chOff x="-7257" y="100066"/>
            <a:chExt cx="4828075" cy="2374989"/>
          </a:xfrm>
        </p:grpSpPr>
        <p:sp>
          <p:nvSpPr>
            <p:cNvPr id="16" name="Hình chữ nhật 15">
              <a:extLst>
                <a:ext uri="{FF2B5EF4-FFF2-40B4-BE49-F238E27FC236}">
                  <a16:creationId xmlns:a16="http://schemas.microsoft.com/office/drawing/2014/main" id="{D7BE8D7C-0049-C85E-25BF-B058E1770CF7}"/>
                </a:ext>
              </a:extLst>
            </p:cNvPr>
            <p:cNvSpPr/>
            <p:nvPr/>
          </p:nvSpPr>
          <p:spPr>
            <a:xfrm>
              <a:off x="504742" y="1120459"/>
              <a:ext cx="4316076" cy="1354596"/>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a:t>
              </a:r>
            </a:p>
          </p:txBody>
        </p:sp>
        <p:pic>
          <p:nvPicPr>
            <p:cNvPr id="17" name="Ảnh 16">
              <a:extLst>
                <a:ext uri="{FF2B5EF4-FFF2-40B4-BE49-F238E27FC236}">
                  <a16:creationId xmlns:a16="http://schemas.microsoft.com/office/drawing/2014/main" id="{9E76A6F9-69E1-DE16-F42E-57CFF3192F53}"/>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pic>
        <p:nvPicPr>
          <p:cNvPr id="23569" name="Ảnh 30">
            <a:hlinkClick r:id="rId4" action="ppaction://hlinksldjump"/>
            <a:extLst>
              <a:ext uri="{FF2B5EF4-FFF2-40B4-BE49-F238E27FC236}">
                <a16:creationId xmlns:a16="http://schemas.microsoft.com/office/drawing/2014/main" id="{B76A5A1E-4556-3777-D8D1-E34B932FD31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68263"/>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57250" y="827425"/>
            <a:ext cx="10934700" cy="3046988"/>
          </a:xfrm>
          <a:prstGeom prst="rect">
            <a:avLst/>
          </a:prstGeom>
        </p:spPr>
        <p:txBody>
          <a:bodyPr wrap="square">
            <a:spAutoFit/>
          </a:bodyPr>
          <a:lstStyle/>
          <a:p>
            <a:r>
              <a:rPr lang="en-US" sz="3200" b="1" dirty="0" err="1">
                <a:solidFill>
                  <a:prstClr val="black"/>
                </a:solidFill>
                <a:latin typeface="Times New Roman"/>
              </a:rPr>
              <a:t>Câu</a:t>
            </a:r>
            <a:r>
              <a:rPr lang="en-US" sz="3200" b="1" dirty="0">
                <a:solidFill>
                  <a:prstClr val="black"/>
                </a:solidFill>
                <a:latin typeface="Times New Roman"/>
              </a:rPr>
              <a:t> 4</a:t>
            </a:r>
            <a:r>
              <a:rPr lang="vi-VN" sz="3200" b="1" dirty="0">
                <a:solidFill>
                  <a:prstClr val="black"/>
                </a:solidFill>
                <a:latin typeface="Times New Roman"/>
              </a:rPr>
              <a:t>: Hình chóp tam giác đều có diện tích đáy 30 cm</a:t>
            </a:r>
            <a:r>
              <a:rPr lang="vi-VN" sz="3200" b="1" baseline="30000" dirty="0">
                <a:solidFill>
                  <a:prstClr val="black"/>
                </a:solidFill>
                <a:latin typeface="Times New Roman"/>
              </a:rPr>
              <a:t>2</a:t>
            </a:r>
            <a:r>
              <a:rPr lang="vi-VN" sz="3200" b="1" dirty="0">
                <a:solidFill>
                  <a:prstClr val="black"/>
                </a:solidFill>
                <a:latin typeface="Times New Roman"/>
              </a:rPr>
              <a:t>, mỗi mặt bên có diện tích 42 cm</a:t>
            </a:r>
            <a:r>
              <a:rPr lang="vi-VN" sz="3200" b="1" baseline="30000" dirty="0">
                <a:solidFill>
                  <a:prstClr val="black"/>
                </a:solidFill>
                <a:latin typeface="Times New Roman"/>
              </a:rPr>
              <a:t>2</a:t>
            </a:r>
            <a:r>
              <a:rPr lang="vi-VN" sz="3200" b="1" dirty="0">
                <a:solidFill>
                  <a:prstClr val="black"/>
                </a:solidFill>
                <a:latin typeface="Times New Roman"/>
              </a:rPr>
              <a:t>, có diện tích toàn phần là</a:t>
            </a:r>
          </a:p>
          <a:p>
            <a:r>
              <a:rPr lang="vi-VN" sz="3200" dirty="0">
                <a:solidFill>
                  <a:prstClr val="black"/>
                </a:solidFill>
                <a:latin typeface="Times New Roman"/>
              </a:rPr>
              <a:t>A. 126 cm</a:t>
            </a:r>
            <a:r>
              <a:rPr lang="vi-VN" sz="3200" baseline="30000" dirty="0">
                <a:solidFill>
                  <a:prstClr val="black"/>
                </a:solidFill>
                <a:latin typeface="Times New Roman"/>
              </a:rPr>
              <a:t>2</a:t>
            </a:r>
            <a:r>
              <a:rPr lang="vi-VN" sz="3200" dirty="0">
                <a:solidFill>
                  <a:prstClr val="black"/>
                </a:solidFill>
                <a:latin typeface="Times New Roman"/>
              </a:rPr>
              <a:t>.</a:t>
            </a:r>
          </a:p>
          <a:p>
            <a:r>
              <a:rPr lang="vi-VN" sz="3200" dirty="0">
                <a:solidFill>
                  <a:prstClr val="black"/>
                </a:solidFill>
                <a:latin typeface="Times New Roman"/>
              </a:rPr>
              <a:t>B. 132 cm</a:t>
            </a:r>
            <a:r>
              <a:rPr lang="vi-VN" sz="3200" baseline="30000" dirty="0">
                <a:solidFill>
                  <a:prstClr val="black"/>
                </a:solidFill>
                <a:latin typeface="Times New Roman"/>
              </a:rPr>
              <a:t>2</a:t>
            </a:r>
            <a:r>
              <a:rPr lang="vi-VN" sz="3200" dirty="0">
                <a:solidFill>
                  <a:prstClr val="black"/>
                </a:solidFill>
                <a:latin typeface="Times New Roman"/>
              </a:rPr>
              <a:t>.</a:t>
            </a:r>
          </a:p>
          <a:p>
            <a:r>
              <a:rPr lang="vi-VN" sz="3200" dirty="0">
                <a:solidFill>
                  <a:prstClr val="black"/>
                </a:solidFill>
                <a:latin typeface="Times New Roman"/>
              </a:rPr>
              <a:t>C. 90 cm</a:t>
            </a:r>
            <a:r>
              <a:rPr lang="vi-VN" sz="3200" baseline="30000" dirty="0">
                <a:solidFill>
                  <a:prstClr val="black"/>
                </a:solidFill>
                <a:latin typeface="Times New Roman"/>
              </a:rPr>
              <a:t>2</a:t>
            </a:r>
            <a:r>
              <a:rPr lang="vi-VN" sz="3200" dirty="0">
                <a:solidFill>
                  <a:prstClr val="black"/>
                </a:solidFill>
                <a:latin typeface="Times New Roman"/>
              </a:rPr>
              <a:t>.</a:t>
            </a:r>
          </a:p>
          <a:p>
            <a:r>
              <a:rPr lang="vi-VN" sz="3200" dirty="0">
                <a:solidFill>
                  <a:prstClr val="black"/>
                </a:solidFill>
                <a:latin typeface="Times New Roman"/>
              </a:rPr>
              <a:t>D. 156 cm</a:t>
            </a:r>
            <a:r>
              <a:rPr lang="vi-VN" sz="3200" baseline="30000" dirty="0">
                <a:solidFill>
                  <a:prstClr val="black"/>
                </a:solidFill>
                <a:latin typeface="Times New Roman"/>
              </a:rPr>
              <a:t>2</a:t>
            </a:r>
            <a:r>
              <a:rPr lang="vi-VN" sz="3200" dirty="0">
                <a:solidFill>
                  <a:prstClr val="black"/>
                </a:solidFill>
                <a:latin typeface="Times New Roman"/>
              </a:rPr>
              <a:t>.</a:t>
            </a:r>
          </a:p>
        </p:txBody>
      </p:sp>
    </p:spTree>
    <p:extLst>
      <p:ext uri="{BB962C8B-B14F-4D97-AF65-F5344CB8AC3E}">
        <p14:creationId xmlns:p14="http://schemas.microsoft.com/office/powerpoint/2010/main" val="107104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id="{11491D95-ED22-1F14-BCC4-E5818B16DE4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id="{CAFC9699-2FEB-A580-90FA-0379C3E2067A}"/>
              </a:ext>
            </a:extLst>
          </p:cNvPr>
          <p:cNvGrpSpPr>
            <a:grpSpLocks/>
          </p:cNvGrpSpPr>
          <p:nvPr/>
        </p:nvGrpSpPr>
        <p:grpSpPr bwMode="auto">
          <a:xfrm>
            <a:off x="-609600" y="152400"/>
            <a:ext cx="12515850" cy="4214454"/>
            <a:chOff x="-7257" y="100066"/>
            <a:chExt cx="9063298" cy="4214377"/>
          </a:xfrm>
        </p:grpSpPr>
        <p:sp>
          <p:nvSpPr>
            <p:cNvPr id="13" name="Hình chữ nhật 12">
              <a:extLst>
                <a:ext uri="{FF2B5EF4-FFF2-40B4-BE49-F238E27FC236}">
                  <a16:creationId xmlns:a16="http://schemas.microsoft.com/office/drawing/2014/main" id="{5AD3A9A5-C54B-6A54-9C79-B3EE8A846C95}"/>
                </a:ext>
              </a:extLst>
            </p:cNvPr>
            <p:cNvSpPr/>
            <p:nvPr/>
          </p:nvSpPr>
          <p:spPr>
            <a:xfrm>
              <a:off x="685639" y="533445"/>
              <a:ext cx="8370402" cy="3780998"/>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vi-VN" sz="3500" dirty="0">
                <a:solidFill>
                  <a:prstClr val="black"/>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a16="http://schemas.microsoft.com/office/drawing/2014/main" id="{CFBA039F-DBF9-3359-BA46-96C9813A2575}"/>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a16="http://schemas.microsoft.com/office/drawing/2014/main" id="{012B196D-88AA-EA74-7E19-A092B1A11E49}"/>
              </a:ext>
            </a:extLst>
          </p:cNvPr>
          <p:cNvGrpSpPr>
            <a:grpSpLocks/>
          </p:cNvGrpSpPr>
          <p:nvPr/>
        </p:nvGrpSpPr>
        <p:grpSpPr bwMode="auto">
          <a:xfrm>
            <a:off x="4304418" y="4530704"/>
            <a:ext cx="2010657" cy="1765745"/>
            <a:chOff x="-7257" y="100066"/>
            <a:chExt cx="4828075" cy="2374989"/>
          </a:xfrm>
        </p:grpSpPr>
        <p:sp>
          <p:nvSpPr>
            <p:cNvPr id="16" name="Hình chữ nhật 15">
              <a:extLst>
                <a:ext uri="{FF2B5EF4-FFF2-40B4-BE49-F238E27FC236}">
                  <a16:creationId xmlns:a16="http://schemas.microsoft.com/office/drawing/2014/main" id="{D7BE8D7C-0049-C85E-25BF-B058E1770CF7}"/>
                </a:ext>
              </a:extLst>
            </p:cNvPr>
            <p:cNvSpPr/>
            <p:nvPr/>
          </p:nvSpPr>
          <p:spPr>
            <a:xfrm>
              <a:off x="504742" y="1120459"/>
              <a:ext cx="4316076" cy="1354596"/>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a:t>
              </a:r>
            </a:p>
          </p:txBody>
        </p:sp>
        <p:pic>
          <p:nvPicPr>
            <p:cNvPr id="17" name="Ảnh 16">
              <a:extLst>
                <a:ext uri="{FF2B5EF4-FFF2-40B4-BE49-F238E27FC236}">
                  <a16:creationId xmlns:a16="http://schemas.microsoft.com/office/drawing/2014/main" id="{9E76A6F9-69E1-DE16-F42E-57CFF3192F53}"/>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pic>
        <p:nvPicPr>
          <p:cNvPr id="23569" name="Ảnh 30">
            <a:hlinkClick r:id="rId4" action="ppaction://hlinksldjump"/>
            <a:extLst>
              <a:ext uri="{FF2B5EF4-FFF2-40B4-BE49-F238E27FC236}">
                <a16:creationId xmlns:a16="http://schemas.microsoft.com/office/drawing/2014/main" id="{B76A5A1E-4556-3777-D8D1-E34B932FD31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68263"/>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14375" y="827425"/>
            <a:ext cx="10393891" cy="3046988"/>
          </a:xfrm>
          <a:prstGeom prst="rect">
            <a:avLst/>
          </a:prstGeom>
        </p:spPr>
        <p:txBody>
          <a:bodyPr wrap="square">
            <a:spAutoFit/>
          </a:bodyPr>
          <a:lstStyle/>
          <a:p>
            <a:r>
              <a:rPr lang="en-US" sz="3200" b="1" dirty="0" err="1">
                <a:solidFill>
                  <a:prstClr val="black"/>
                </a:solidFill>
                <a:latin typeface="Times New Roman"/>
              </a:rPr>
              <a:t>Câu</a:t>
            </a:r>
            <a:r>
              <a:rPr lang="vi-VN" sz="3200" b="1" dirty="0">
                <a:solidFill>
                  <a:prstClr val="black"/>
                </a:solidFill>
                <a:latin typeface="Times New Roman"/>
              </a:rPr>
              <a:t> </a:t>
            </a:r>
            <a:r>
              <a:rPr lang="en-US" sz="3200" b="1" dirty="0">
                <a:solidFill>
                  <a:prstClr val="black"/>
                </a:solidFill>
                <a:latin typeface="Times New Roman"/>
              </a:rPr>
              <a:t>5</a:t>
            </a:r>
            <a:r>
              <a:rPr lang="vi-VN" sz="3200" b="1" dirty="0">
                <a:solidFill>
                  <a:prstClr val="black"/>
                </a:solidFill>
                <a:latin typeface="Times New Roman"/>
              </a:rPr>
              <a:t>: Hình chóp tứ giác đều có diện tích đáy 30m</a:t>
            </a:r>
            <a:r>
              <a:rPr lang="vi-VN" sz="3200" b="1" baseline="30000" dirty="0">
                <a:solidFill>
                  <a:prstClr val="black"/>
                </a:solidFill>
                <a:latin typeface="Times New Roman"/>
              </a:rPr>
              <a:t>2</a:t>
            </a:r>
            <a:r>
              <a:rPr lang="vi-VN" sz="3200" b="1" dirty="0">
                <a:solidFill>
                  <a:prstClr val="black"/>
                </a:solidFill>
                <a:latin typeface="Times New Roman"/>
              </a:rPr>
              <a:t>, chiều cao 100dm, có thể tích là</a:t>
            </a:r>
          </a:p>
          <a:p>
            <a:r>
              <a:rPr lang="vi-VN" sz="3200" dirty="0">
                <a:solidFill>
                  <a:prstClr val="black"/>
                </a:solidFill>
                <a:latin typeface="Times New Roman"/>
              </a:rPr>
              <a:t>A. 100 m</a:t>
            </a:r>
            <a:r>
              <a:rPr lang="vi-VN" sz="3200" baseline="30000" dirty="0">
                <a:solidFill>
                  <a:prstClr val="black"/>
                </a:solidFill>
                <a:latin typeface="Times New Roman"/>
              </a:rPr>
              <a:t>3</a:t>
            </a:r>
            <a:r>
              <a:rPr lang="vi-VN" sz="3200" dirty="0">
                <a:solidFill>
                  <a:prstClr val="black"/>
                </a:solidFill>
                <a:latin typeface="Times New Roman"/>
              </a:rPr>
              <a:t>.</a:t>
            </a:r>
          </a:p>
          <a:p>
            <a:r>
              <a:rPr lang="vi-VN" sz="3200" dirty="0">
                <a:solidFill>
                  <a:prstClr val="black"/>
                </a:solidFill>
                <a:latin typeface="Times New Roman"/>
              </a:rPr>
              <a:t>B. 300 m</a:t>
            </a:r>
            <a:r>
              <a:rPr lang="vi-VN" sz="3200" baseline="30000" dirty="0">
                <a:solidFill>
                  <a:prstClr val="black"/>
                </a:solidFill>
                <a:latin typeface="Times New Roman"/>
              </a:rPr>
              <a:t>3</a:t>
            </a:r>
            <a:r>
              <a:rPr lang="vi-VN" sz="3200" dirty="0">
                <a:solidFill>
                  <a:prstClr val="black"/>
                </a:solidFill>
                <a:latin typeface="Times New Roman"/>
              </a:rPr>
              <a:t>.</a:t>
            </a:r>
          </a:p>
          <a:p>
            <a:r>
              <a:rPr lang="vi-VN" sz="3200" dirty="0">
                <a:solidFill>
                  <a:prstClr val="black"/>
                </a:solidFill>
                <a:latin typeface="Times New Roman"/>
              </a:rPr>
              <a:t>C. 1 000 m</a:t>
            </a:r>
            <a:r>
              <a:rPr lang="vi-VN" sz="3200" baseline="30000" dirty="0">
                <a:solidFill>
                  <a:prstClr val="black"/>
                </a:solidFill>
                <a:latin typeface="Times New Roman"/>
              </a:rPr>
              <a:t>3</a:t>
            </a:r>
            <a:r>
              <a:rPr lang="vi-VN" sz="3200" dirty="0">
                <a:solidFill>
                  <a:prstClr val="black"/>
                </a:solidFill>
                <a:latin typeface="Times New Roman"/>
              </a:rPr>
              <a:t>.</a:t>
            </a:r>
          </a:p>
          <a:p>
            <a:r>
              <a:rPr lang="vi-VN" sz="3200" dirty="0">
                <a:solidFill>
                  <a:prstClr val="black"/>
                </a:solidFill>
                <a:latin typeface="Times New Roman"/>
              </a:rPr>
              <a:t>D. 300 dm</a:t>
            </a:r>
            <a:r>
              <a:rPr lang="vi-VN" sz="3200" baseline="30000" dirty="0">
                <a:solidFill>
                  <a:prstClr val="black"/>
                </a:solidFill>
                <a:latin typeface="Times New Roman"/>
              </a:rPr>
              <a:t>3</a:t>
            </a:r>
            <a:r>
              <a:rPr lang="vi-VN" sz="3200" dirty="0">
                <a:solidFill>
                  <a:prstClr val="black"/>
                </a:solidFill>
                <a:latin typeface="Times New Roman"/>
              </a:rPr>
              <a:t>.</a:t>
            </a:r>
          </a:p>
        </p:txBody>
      </p:sp>
    </p:spTree>
    <p:extLst>
      <p:ext uri="{BB962C8B-B14F-4D97-AF65-F5344CB8AC3E}">
        <p14:creationId xmlns:p14="http://schemas.microsoft.com/office/powerpoint/2010/main" val="36124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b4bfa160a74d69dc7650976d6676f82839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746</TotalTime>
  <Words>1599</Words>
  <Application>Microsoft Office PowerPoint</Application>
  <PresentationFormat>Widescreen</PresentationFormat>
  <Paragraphs>119</Paragraphs>
  <Slides>22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#9Slide03 IcielNovecento sans M</vt:lpstr>
      <vt:lpstr>.VnTime</vt:lpstr>
      <vt:lpstr>Arial</vt:lpstr>
      <vt:lpstr>Calibri</vt:lpstr>
      <vt:lpstr>Calibri Light</vt:lpstr>
      <vt:lpstr>Cambria Math</vt:lpstr>
      <vt:lpstr>Nunito</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Công Toãn Thái</dc:creator>
  <cp:lastModifiedBy>diem ly</cp:lastModifiedBy>
  <cp:revision>48</cp:revision>
  <dcterms:created xsi:type="dcterms:W3CDTF">2021-07-09T18:13:34Z</dcterms:created>
  <dcterms:modified xsi:type="dcterms:W3CDTF">2024-04-16T12:54:54Z</dcterms:modified>
</cp:coreProperties>
</file>