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2DDE-F1F4-FE3D-5445-AE843DDD4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517B7-8E2D-D886-AD73-AA661C383B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45E4F-951F-10C1-AA2F-5F7C0CB9A6C3}"/>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E4A476CA-1C04-B93C-E884-E2FE33B54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F6EAB-187D-EC90-FF36-371E3AEB8267}"/>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297894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6EF2-8D2E-0A8A-80BD-5F0FFA3E3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53787B-C70A-40A6-5692-0FC20B701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DA670-C927-C991-3C05-928C1C944E34}"/>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2C6F604E-E027-C62B-E12E-B4EDF769A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E60DA-C42D-FE5F-61AA-99F121B0E5AA}"/>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391102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9A012-FEB5-051E-DE4B-C9E20BD2F8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0BEEA-C0BC-5868-41AB-E85802A47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8F3BB-9E04-16F9-4048-96648203DFB5}"/>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76B7D489-E4D1-6B4B-F7BE-4FF3994CD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A3168-79DF-7FD5-0E38-249C1188A889}"/>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112619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D0E0-FFD9-9068-6C07-92EE364F2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FBF46-11CB-30BA-8226-EC00F23677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3CA2-E5F6-3250-3794-8605CA740419}"/>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137F9C6A-91BC-5386-CE02-FA9193E65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E9674-6DB3-CC3A-F8F4-30F0EF0EC16D}"/>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148052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C855-EE60-3708-AC38-70202B963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9743A-F6BF-4F25-2CE0-99B9B0215F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BAD91-B287-F56D-84F7-6319020D2538}"/>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DFE98E4C-DEE6-928E-DF6E-DDEE92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0B6EA-791D-444D-F794-830C1291A62B}"/>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395729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1393-5163-340C-22D6-7B213F715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F9813-06A2-BD70-0F2A-0CF591B3A6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9B24E-EF2B-DFF8-0F99-0D34183F2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82C19-2309-D23D-E2A2-50C905C20ACA}"/>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6" name="Footer Placeholder 5">
            <a:extLst>
              <a:ext uri="{FF2B5EF4-FFF2-40B4-BE49-F238E27FC236}">
                <a16:creationId xmlns:a16="http://schemas.microsoft.com/office/drawing/2014/main" id="{637E94CF-9558-CF1E-98EC-C3779EAF6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A0D30-8C39-8EF7-97A3-441EB62D7A5F}"/>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177451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D95A-6C79-F440-0190-6DDC4D932F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99E10-FA01-4AFF-5C5B-976724182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7ED2D3-3E94-2DD2-C9DE-263CB8AE3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A314AA-81B1-DD9F-E22D-898D55134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F805C-AD39-641D-CB71-89516389AA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BD9C4-CAD6-731C-9CAD-E70C259AB1F7}"/>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8" name="Footer Placeholder 7">
            <a:extLst>
              <a:ext uri="{FF2B5EF4-FFF2-40B4-BE49-F238E27FC236}">
                <a16:creationId xmlns:a16="http://schemas.microsoft.com/office/drawing/2014/main" id="{01393ABB-5330-A5C5-42FF-2D229472B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CA1E89-E926-9982-52E7-F8519B855881}"/>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363437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C8F84-9E1C-DF88-A0C0-DFE6418E54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5EA3E-5956-C874-B72D-D5CFC45652F1}"/>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4" name="Footer Placeholder 3">
            <a:extLst>
              <a:ext uri="{FF2B5EF4-FFF2-40B4-BE49-F238E27FC236}">
                <a16:creationId xmlns:a16="http://schemas.microsoft.com/office/drawing/2014/main" id="{681BFA1E-3F23-4FE8-F674-1867C73305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AFF41-CE53-B752-9EA6-9A24426B1EBF}"/>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23090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87238-97A6-A316-4D45-5C41B67B6325}"/>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3" name="Footer Placeholder 2">
            <a:extLst>
              <a:ext uri="{FF2B5EF4-FFF2-40B4-BE49-F238E27FC236}">
                <a16:creationId xmlns:a16="http://schemas.microsoft.com/office/drawing/2014/main" id="{939788A4-0687-6FF0-7E31-4B448DDB37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055F04-224B-0CEC-00BE-57C43E5F649D}"/>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251149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D033-4893-18AC-10C9-A8D1DE1D5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9F0AC-BB89-C0EC-9803-95133443A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16AB4-7634-9164-DA0E-8A37566D8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5B86C-04DC-3EDB-0A2A-022F6A43ABCC}"/>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6" name="Footer Placeholder 5">
            <a:extLst>
              <a:ext uri="{FF2B5EF4-FFF2-40B4-BE49-F238E27FC236}">
                <a16:creationId xmlns:a16="http://schemas.microsoft.com/office/drawing/2014/main" id="{669BFB4B-C01F-11F8-68B9-AA72FD65E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1B250-E243-12F7-3F99-064772AB8F26}"/>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366955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DD40-5280-9E65-3B33-58F7ACEFC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06BF-4760-751F-23D7-D175FD83B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A9BC6E-D41D-3919-37D1-77892CB79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4FFBD-436D-0B70-3584-A6CEEEF157D8}"/>
              </a:ext>
            </a:extLst>
          </p:cNvPr>
          <p:cNvSpPr>
            <a:spLocks noGrp="1"/>
          </p:cNvSpPr>
          <p:nvPr>
            <p:ph type="dt" sz="half" idx="10"/>
          </p:nvPr>
        </p:nvSpPr>
        <p:spPr/>
        <p:txBody>
          <a:bodyPr/>
          <a:lstStyle/>
          <a:p>
            <a:fld id="{B9D46676-577A-447F-8F18-5EF6F3EACB95}" type="datetimeFigureOut">
              <a:rPr lang="en-US" smtClean="0"/>
              <a:t>11/8/2022</a:t>
            </a:fld>
            <a:endParaRPr lang="en-US"/>
          </a:p>
        </p:txBody>
      </p:sp>
      <p:sp>
        <p:nvSpPr>
          <p:cNvPr id="6" name="Footer Placeholder 5">
            <a:extLst>
              <a:ext uri="{FF2B5EF4-FFF2-40B4-BE49-F238E27FC236}">
                <a16:creationId xmlns:a16="http://schemas.microsoft.com/office/drawing/2014/main" id="{A5C41122-E498-992D-14F6-050307EC0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F26EF-63AE-AD7E-7A93-43DF00F2F0E4}"/>
              </a:ext>
            </a:extLst>
          </p:cNvPr>
          <p:cNvSpPr>
            <a:spLocks noGrp="1"/>
          </p:cNvSpPr>
          <p:nvPr>
            <p:ph type="sldNum" sz="quarter" idx="12"/>
          </p:nvPr>
        </p:nvSpPr>
        <p:spPr/>
        <p:txBody>
          <a:bodyPr/>
          <a:lstStyle/>
          <a:p>
            <a:fld id="{78C41769-1CC0-4B22-A50C-DB57D596CC80}" type="slidenum">
              <a:rPr lang="en-US" smtClean="0"/>
              <a:t>‹#›</a:t>
            </a:fld>
            <a:endParaRPr lang="en-US"/>
          </a:p>
        </p:txBody>
      </p:sp>
    </p:spTree>
    <p:extLst>
      <p:ext uri="{BB962C8B-B14F-4D97-AF65-F5344CB8AC3E}">
        <p14:creationId xmlns:p14="http://schemas.microsoft.com/office/powerpoint/2010/main" val="17081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23BA-FB2C-2719-ED5D-DA4864686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922EEE-6BE4-4271-6F2C-936E9A3AF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EED6-B856-B4B5-256A-552C5435E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46676-577A-447F-8F18-5EF6F3EACB95}" type="datetimeFigureOut">
              <a:rPr lang="en-US" smtClean="0"/>
              <a:t>11/8/2022</a:t>
            </a:fld>
            <a:endParaRPr lang="en-US"/>
          </a:p>
        </p:txBody>
      </p:sp>
      <p:sp>
        <p:nvSpPr>
          <p:cNvPr id="5" name="Footer Placeholder 4">
            <a:extLst>
              <a:ext uri="{FF2B5EF4-FFF2-40B4-BE49-F238E27FC236}">
                <a16:creationId xmlns:a16="http://schemas.microsoft.com/office/drawing/2014/main" id="{0B31B157-EB0B-1108-A84F-EFC04E5C5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C531FB-C277-3374-1D62-34D50E880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41769-1CC0-4B22-A50C-DB57D596CC80}" type="slidenum">
              <a:rPr lang="en-US" smtClean="0"/>
              <a:t>‹#›</a:t>
            </a:fld>
            <a:endParaRPr lang="en-US"/>
          </a:p>
        </p:txBody>
      </p:sp>
    </p:spTree>
    <p:extLst>
      <p:ext uri="{BB962C8B-B14F-4D97-AF65-F5344CB8AC3E}">
        <p14:creationId xmlns:p14="http://schemas.microsoft.com/office/powerpoint/2010/main" val="3771403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300" y="1460500"/>
            <a:ext cx="6765983" cy="4404932"/>
          </a:xfrm>
          <a:prstGeom prst="rect">
            <a:avLst/>
          </a:prstGeom>
        </p:spPr>
      </p:pic>
      <p:sp>
        <p:nvSpPr>
          <p:cNvPr id="3" name="Rectangle 2"/>
          <p:cNvSpPr/>
          <p:nvPr/>
        </p:nvSpPr>
        <p:spPr>
          <a:xfrm>
            <a:off x="673100" y="190500"/>
            <a:ext cx="108966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fontAlgn="base">
              <a:lnSpc>
                <a:spcPct val="115000"/>
              </a:lnSpc>
              <a:spcAft>
                <a:spcPts val="0"/>
              </a:spcAft>
              <a:tabLst>
                <a:tab pos="457200" algn="l"/>
              </a:tabLs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Chủ tịch Hồ Chí Minh là người Thầy, người Cha kính yêu của Quân đội Nhân dân Việt Nam. Là người trực tiếp sáng lập, tổ chức, giáo dục và rèn luyện quân đội ta, Chủ tịch Hồ Chí Minh luôn dành tình cảm đặc biệt cho các lực lượng vũ trang nhân dân.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120900" y="6019800"/>
            <a:ext cx="7315200"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chỉ đạo các đơn vị quân đội trước khi vào </a:t>
            </a:r>
            <a:br>
              <a:rPr lang="en-US"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 dịch Biên giới, năm 1950.</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7365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800" y="4857750"/>
            <a:ext cx="77089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 Chủ tịch Hồ Chí Minh dự Lễ thành lập Lực lượng Công an Nhân dân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trang (Bộ đội Biên phòng ngày nay), ngày 3 tháng 3 năm 1959.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00" y="363406"/>
            <a:ext cx="7708900" cy="4386394"/>
          </a:xfrm>
          <a:prstGeom prst="rect">
            <a:avLst/>
          </a:prstGeom>
        </p:spPr>
      </p:pic>
    </p:spTree>
    <p:extLst>
      <p:ext uri="{BB962C8B-B14F-4D97-AF65-F5344CB8AC3E}">
        <p14:creationId xmlns:p14="http://schemas.microsoft.com/office/powerpoint/2010/main" val="327943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0551" y="4598536"/>
            <a:ext cx="6464300" cy="151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Chủ tịch Hồ Chí Minh chụp ảnh lưu niệm với cán bộ chiến sĩ Tàu T524, Trường Huấn luyện bờ biển, Cục Hải quân trên đảo Hòn Rồng, ngày 31 tháng 3 năm 1959.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201" y="229236"/>
            <a:ext cx="7366000" cy="4369300"/>
          </a:xfrm>
          <a:prstGeom prst="rect">
            <a:avLst/>
          </a:prstGeom>
        </p:spPr>
      </p:pic>
    </p:spTree>
    <p:extLst>
      <p:ext uri="{BB962C8B-B14F-4D97-AF65-F5344CB8AC3E}">
        <p14:creationId xmlns:p14="http://schemas.microsoft.com/office/powerpoint/2010/main" val="298101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4597400"/>
            <a:ext cx="68453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 Chủ tịch Hồ Chí Minh nói chuyện tại Đại hội Chiến sĩ thi đua toàn quân, Hà Nội, ngày 11 tháng 7 năm 1961.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432054"/>
            <a:ext cx="6845299" cy="4037330"/>
          </a:xfrm>
          <a:prstGeom prst="rect">
            <a:avLst/>
          </a:prstGeom>
        </p:spPr>
      </p:pic>
    </p:spTree>
    <p:extLst>
      <p:ext uri="{BB962C8B-B14F-4D97-AF65-F5344CB8AC3E}">
        <p14:creationId xmlns:p14="http://schemas.microsoft.com/office/powerpoint/2010/main" val="70138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7100" y="4655185"/>
            <a:ext cx="71755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13. Chủ tịch Hồ Chí Minh thăm Đoàn 135 tàu phóng lôi Hải Quân,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13 tháng 11 năm 1962.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100" y="330200"/>
            <a:ext cx="7175500" cy="4324985"/>
          </a:xfrm>
          <a:prstGeom prst="rect">
            <a:avLst/>
          </a:prstGeom>
        </p:spPr>
      </p:pic>
    </p:spTree>
    <p:extLst>
      <p:ext uri="{BB962C8B-B14F-4D97-AF65-F5344CB8AC3E}">
        <p14:creationId xmlns:p14="http://schemas.microsoft.com/office/powerpoint/2010/main" val="1986904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9300" y="5041900"/>
            <a:ext cx="76962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14. Chủ tịch Hồ Chí Minh phát biểu tại Hội nghị Huấn thị bốn chuyên đề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công tác nghiệp vụ của Bộ Công an, ngày 25 tháng 4 năm 1963.</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249412"/>
            <a:ext cx="7696200" cy="4690888"/>
          </a:xfrm>
          <a:prstGeom prst="rect">
            <a:avLst/>
          </a:prstGeom>
        </p:spPr>
      </p:pic>
    </p:spTree>
    <p:extLst>
      <p:ext uri="{BB962C8B-B14F-4D97-AF65-F5344CB8AC3E}">
        <p14:creationId xmlns:p14="http://schemas.microsoft.com/office/powerpoint/2010/main" val="353281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700" y="4673600"/>
            <a:ext cx="8001000" cy="133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 Chủ tịch Hồ Chí Minh tặng huy hiệu cho cán bộ, chiến sĩ Trung đoàn 600 Công an Nhân dân Vũ trang đạt nhiều thành tích trong công tác bảo vệ,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21 tháng 12 năm 1965.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050" y="341995"/>
            <a:ext cx="7226300" cy="4226957"/>
          </a:xfrm>
          <a:prstGeom prst="rect">
            <a:avLst/>
          </a:prstGeom>
        </p:spPr>
      </p:pic>
    </p:spTree>
    <p:extLst>
      <p:ext uri="{BB962C8B-B14F-4D97-AF65-F5344CB8AC3E}">
        <p14:creationId xmlns:p14="http://schemas.microsoft.com/office/powerpoint/2010/main" val="275729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3050" y="5051552"/>
            <a:ext cx="5613400" cy="109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16. Chủ tịch Hồ Chí Minh đến thăm các chiến sĩ của lực lượng phòng không bảo vệ Thủ đô Hà Nội, ngày 25 tháng 9 năm 1966.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228600"/>
            <a:ext cx="7505700" cy="4568952"/>
          </a:xfrm>
          <a:prstGeom prst="rect">
            <a:avLst/>
          </a:prstGeom>
        </p:spPr>
      </p:pic>
    </p:spTree>
    <p:extLst>
      <p:ext uri="{BB962C8B-B14F-4D97-AF65-F5344CB8AC3E}">
        <p14:creationId xmlns:p14="http://schemas.microsoft.com/office/powerpoint/2010/main" val="2143567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2237" y="4737100"/>
            <a:ext cx="7835900"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17. Chủ tịch Hồ Chí Minh và đồng chí Văn Tiến Dũng, Tố Hữu đến thăm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 đội Không quân, năm 1967.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098" y="203201"/>
            <a:ext cx="7480179" cy="4395724"/>
          </a:xfrm>
          <a:prstGeom prst="rect">
            <a:avLst/>
          </a:prstGeom>
        </p:spPr>
      </p:pic>
    </p:spTree>
    <p:extLst>
      <p:ext uri="{BB962C8B-B14F-4D97-AF65-F5344CB8AC3E}">
        <p14:creationId xmlns:p14="http://schemas.microsoft.com/office/powerpoint/2010/main" val="3551355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6200" y="5495797"/>
            <a:ext cx="64516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18. Chủ tịch Hồ Chí Minh thăm một đơn vị không quân tiêm kích tại sân bay Nội Bài, mùng 1 Tết âm lịch năm 1968.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245744"/>
            <a:ext cx="7772400" cy="5110353"/>
          </a:xfrm>
          <a:prstGeom prst="rect">
            <a:avLst/>
          </a:prstGeom>
        </p:spPr>
      </p:pic>
    </p:spTree>
    <p:extLst>
      <p:ext uri="{BB962C8B-B14F-4D97-AF65-F5344CB8AC3E}">
        <p14:creationId xmlns:p14="http://schemas.microsoft.com/office/powerpoint/2010/main" val="378982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2300" y="4823714"/>
            <a:ext cx="7962900" cy="149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 Chủ tịch Hồ Chí Minh cùng đồng chí Nguyễn Lương Bằng,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 Tiến Dũng đến thăm đơn vị Phòng không – Không quân tại sân bay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Bạch Mai, Hà Nội, ngày mùng 1 Tết Kỷ Dậu – 16 tháng 2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178419"/>
            <a:ext cx="7962900" cy="4645295"/>
          </a:xfrm>
          <a:prstGeom prst="rect">
            <a:avLst/>
          </a:prstGeom>
        </p:spPr>
      </p:pic>
    </p:spTree>
    <p:extLst>
      <p:ext uri="{BB962C8B-B14F-4D97-AF65-F5344CB8AC3E}">
        <p14:creationId xmlns:p14="http://schemas.microsoft.com/office/powerpoint/2010/main" val="344776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6574" y="5067300"/>
            <a:ext cx="8077200" cy="120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Chủ tịch Hồ Chí Minh chụp ảnh lưu niệm với học viên lớp Công an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 cấp Khóa I tại huyện Sơn Dương, tỉnh Tuyên Quang, tháng 5 năm 1950.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574" y="259148"/>
            <a:ext cx="7940026" cy="4530010"/>
          </a:xfrm>
          <a:prstGeom prst="rect">
            <a:avLst/>
          </a:prstGeom>
        </p:spPr>
      </p:pic>
    </p:spTree>
    <p:extLst>
      <p:ext uri="{BB962C8B-B14F-4D97-AF65-F5344CB8AC3E}">
        <p14:creationId xmlns:p14="http://schemas.microsoft.com/office/powerpoint/2010/main" val="93386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1300" y="4641850"/>
            <a:ext cx="6045200" cy="125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 Chủ tịch Hồ Chí Minh vui cùng các cán bộ, chiến sĩ Cảnh vệ và Công an Nhân dân Vũ trang trong đêm liên hoan văn nghệ mừng Xuân,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286004"/>
            <a:ext cx="6477000" cy="4133596"/>
          </a:xfrm>
          <a:prstGeom prst="rect">
            <a:avLst/>
          </a:prstGeom>
        </p:spPr>
      </p:pic>
    </p:spTree>
    <p:extLst>
      <p:ext uri="{BB962C8B-B14F-4D97-AF65-F5344CB8AC3E}">
        <p14:creationId xmlns:p14="http://schemas.microsoft.com/office/powerpoint/2010/main" val="311821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6575" y="4889500"/>
            <a:ext cx="7734300"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21. Chủ tịch Hồ Chí Minh gặp gỡ đại biểu các đơn vị Anh hùng, đơn vị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 thắng và Chiến sĩ thi đua Quân khu IV, ngày 28 tháng 4 năm 1969.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025" y="319532"/>
            <a:ext cx="7435850" cy="4258056"/>
          </a:xfrm>
          <a:prstGeom prst="rect">
            <a:avLst/>
          </a:prstGeom>
        </p:spPr>
      </p:pic>
    </p:spTree>
    <p:extLst>
      <p:ext uri="{BB962C8B-B14F-4D97-AF65-F5344CB8AC3E}">
        <p14:creationId xmlns:p14="http://schemas.microsoft.com/office/powerpoint/2010/main" val="52486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4749800"/>
            <a:ext cx="7531100" cy="1409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22. Chủ tịch Hồ Chí Minh viếng các Anh hùng liệt sĩ đã hy sinh vì nền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 lập, tự do của Tổ quốc tại chiến khu Việt Bắc trước giờ khai mạc Đại hội thành lập Mặt trận Liên Việt, tháng 3 năm 1951.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203200"/>
            <a:ext cx="7531100" cy="4438396"/>
          </a:xfrm>
          <a:prstGeom prst="rect">
            <a:avLst/>
          </a:prstGeom>
        </p:spPr>
      </p:pic>
    </p:spTree>
    <p:extLst>
      <p:ext uri="{BB962C8B-B14F-4D97-AF65-F5344CB8AC3E}">
        <p14:creationId xmlns:p14="http://schemas.microsoft.com/office/powerpoint/2010/main" val="183707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4500" y="4775200"/>
            <a:ext cx="5575300" cy="1358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60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23. Chủ tịch Hồ Chí Minh thăm các cán bộ, chiến sĩ, thương bệnh binh đang điều trị tại Viện Quân y 7, Hải Phòng, năm 1957.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5850" y="139700"/>
            <a:ext cx="6832600" cy="4470400"/>
          </a:xfrm>
          <a:prstGeom prst="rect">
            <a:avLst/>
          </a:prstGeom>
        </p:spPr>
      </p:pic>
    </p:spTree>
    <p:extLst>
      <p:ext uri="{BB962C8B-B14F-4D97-AF65-F5344CB8AC3E}">
        <p14:creationId xmlns:p14="http://schemas.microsoft.com/office/powerpoint/2010/main" val="2859683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4521200"/>
            <a:ext cx="8001000" cy="191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24. “Quê hương nghĩa nặng tình sâu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R="18415" indent="-457200" algn="ctr">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Năm mươi năm ấy biết bao nhiêu tình”.</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R="18415" indent="-457200" algn="just">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nói chuyện thân mật với bà con trong lần về thăm lại quê nội ở Làng Sen, xã Kim Liên, huyện Nam Đàn, tỉnh Nghệ An,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 1961.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87179"/>
            <a:ext cx="8001000" cy="4039711"/>
          </a:xfrm>
          <a:prstGeom prst="rect">
            <a:avLst/>
          </a:prstGeom>
        </p:spPr>
      </p:pic>
    </p:spTree>
    <p:extLst>
      <p:ext uri="{BB962C8B-B14F-4D97-AF65-F5344CB8AC3E}">
        <p14:creationId xmlns:p14="http://schemas.microsoft.com/office/powerpoint/2010/main" val="2551159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4508500"/>
            <a:ext cx="8331200" cy="186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25. Chủ tịch Hồ Chí Minh luôn tôn trọng tín ngưỡng, tôn giáo của cộng đồng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dân tộc Việt Nam. Đây cũng là sự thể hiện cụ thể, nhất quán chính sách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tôn giáo của Đảng, Nhà nước ta từ trước đến nay.</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với các đại biểu tôn giáo tại Kỳ họp thứ I, Quốc hội khóa II, tháng 7 năm 1960.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51460"/>
            <a:ext cx="8331200" cy="4104640"/>
          </a:xfrm>
          <a:prstGeom prst="rect">
            <a:avLst/>
          </a:prstGeom>
        </p:spPr>
      </p:pic>
    </p:spTree>
    <p:extLst>
      <p:ext uri="{BB962C8B-B14F-4D97-AF65-F5344CB8AC3E}">
        <p14:creationId xmlns:p14="http://schemas.microsoft.com/office/powerpoint/2010/main" val="3724024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199" y="4051300"/>
            <a:ext cx="7886700"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15000"/>
              </a:lnSpc>
              <a:spcAft>
                <a:spcPts val="0"/>
              </a:spcAft>
            </a:pPr>
            <a:r>
              <a:rPr lang="en-US" sz="1600">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lnSpc>
                <a:spcPct val="115000"/>
              </a:lnSpc>
              <a:spcAft>
                <a:spcPts val="60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26. Với tư tưởng nhất quán: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 nước Việt Nam là một, dân tộc Việt Nam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một”,</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Chủ tịch Hồ Chí Minh đã kiên trì xây dựng khối đại đoàn kết dân tộc trên cơ sở bình đẳng, xóa bỏ thành kiến dân tộc và quan tâm chăm lo mọi mặt cho đồng bào các dân tộc thiểu số.</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gặp gỡ các đại biểu Dân tộc thiểu số có công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 Cách mạng, năm 1945.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00" y="183404"/>
            <a:ext cx="7886699" cy="3867896"/>
          </a:xfrm>
          <a:prstGeom prst="rect">
            <a:avLst/>
          </a:prstGeom>
        </p:spPr>
      </p:pic>
    </p:spTree>
    <p:extLst>
      <p:ext uri="{BB962C8B-B14F-4D97-AF65-F5344CB8AC3E}">
        <p14:creationId xmlns:p14="http://schemas.microsoft.com/office/powerpoint/2010/main" val="1206632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5300" y="4483100"/>
            <a:ext cx="83693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27. Chủ tịch Hồ Chí Minh dự Đại hội các dân tộc thiểu số lần thứ nhất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 Hà Nội, Người đã nêu rõ: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đây về sau, các dân tộc đã đoàn kết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càng phải đoàn kết thêm, đã phấn đấu càng phải phấn đấu nữa, để giữ gìn quyền độc lập cho vững vàng để xây dựng một nước Việt Nam mới. Khi khó nhọc chúng ta cùng gắng sức, lúc thái bình chúng ta cùng hưởng chung...”,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gày 03 tháng 12 năm 1945.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300" y="127000"/>
            <a:ext cx="8280400" cy="4202617"/>
          </a:xfrm>
          <a:prstGeom prst="rect">
            <a:avLst/>
          </a:prstGeom>
        </p:spPr>
      </p:pic>
    </p:spTree>
    <p:extLst>
      <p:ext uri="{BB962C8B-B14F-4D97-AF65-F5344CB8AC3E}">
        <p14:creationId xmlns:p14="http://schemas.microsoft.com/office/powerpoint/2010/main" val="2948201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0" y="4889500"/>
            <a:ext cx="7581900" cy="120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28. Chủ tịch Hồ Chí Minh thăm một gia đình đồng bào dân tộc Dao ở xã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 Bằng, Huyện Yên Sơn, tỉnh Tuyên Quang, năm 1952.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347075"/>
            <a:ext cx="7581900" cy="4450731"/>
          </a:xfrm>
          <a:prstGeom prst="rect">
            <a:avLst/>
          </a:prstGeom>
        </p:spPr>
      </p:pic>
    </p:spTree>
    <p:extLst>
      <p:ext uri="{BB962C8B-B14F-4D97-AF65-F5344CB8AC3E}">
        <p14:creationId xmlns:p14="http://schemas.microsoft.com/office/powerpoint/2010/main" val="391028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00" y="4953000"/>
            <a:ext cx="7607300"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29. Chủ tịch Hồ Chí Minh thăm Trường Trung học Dân tộc Trung ương,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15 tháng 12 năm 1955.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4700" y="482775"/>
            <a:ext cx="7607300" cy="4288869"/>
          </a:xfrm>
          <a:prstGeom prst="rect">
            <a:avLst/>
          </a:prstGeom>
        </p:spPr>
      </p:pic>
    </p:spTree>
    <p:extLst>
      <p:ext uri="{BB962C8B-B14F-4D97-AF65-F5344CB8AC3E}">
        <p14:creationId xmlns:p14="http://schemas.microsoft.com/office/powerpoint/2010/main" val="264352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200" y="5184647"/>
            <a:ext cx="77851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Chủ tịch Hồ Chí Minh chụp ảnh cùng các đại biểu dự Đại hội Chiến sĩ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 đua yêu nước các lực lượng vũ trang lần thứ I, tháng 5 năm 1952.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74954"/>
            <a:ext cx="7962900" cy="4776343"/>
          </a:xfrm>
          <a:prstGeom prst="rect">
            <a:avLst/>
          </a:prstGeom>
        </p:spPr>
      </p:pic>
    </p:spTree>
    <p:extLst>
      <p:ext uri="{BB962C8B-B14F-4D97-AF65-F5344CB8AC3E}">
        <p14:creationId xmlns:p14="http://schemas.microsoft.com/office/powerpoint/2010/main" val="3420096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9600" y="4991100"/>
            <a:ext cx="77343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30. Chủ tịch Hồ Chí Minh gặp gỡ đồng bào các dân tộc tỉnh Hà Giang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thăm Hà Nội, ngày 25 tháng 11 năm 1965.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600" y="356457"/>
            <a:ext cx="7734300" cy="4529995"/>
          </a:xfrm>
          <a:prstGeom prst="rect">
            <a:avLst/>
          </a:prstGeom>
        </p:spPr>
      </p:pic>
    </p:spTree>
    <p:extLst>
      <p:ext uri="{BB962C8B-B14F-4D97-AF65-F5344CB8AC3E}">
        <p14:creationId xmlns:p14="http://schemas.microsoft.com/office/powerpoint/2010/main" val="750500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50" y="4838700"/>
            <a:ext cx="80645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31. Chủ tịch Hồ Chí Minh thăm hỏi các đại biểu dân tộc thiểu số dự kỳ họp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 thứ I Quốc hội khóa III tại Hà Nội, năm 1966.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373448"/>
            <a:ext cx="7696200" cy="4353746"/>
          </a:xfrm>
          <a:prstGeom prst="rect">
            <a:avLst/>
          </a:prstGeom>
        </p:spPr>
      </p:pic>
    </p:spTree>
    <p:extLst>
      <p:ext uri="{BB962C8B-B14F-4D97-AF65-F5344CB8AC3E}">
        <p14:creationId xmlns:p14="http://schemas.microsoft.com/office/powerpoint/2010/main" val="39393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2050" y="4516388"/>
            <a:ext cx="9207500" cy="218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32. Chủ tịch Hồ Chí Minh là người sáng lập và rèn luyện Đảng Cộng sản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 Nam mà đội quân tiên phong của Đảng là giai cấp công nhân, vì vậy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luôn chú trọng nâng cao vai trò, năng lực và tính tiên phong của lực lượng này.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Năm 1955, Chủ tịch Hồ Chí Minh thăm Nhà máy xe lửa Gia Lâm, Hà Nội. Người nhắc nhở công nhân phát huy truyền thống cách mạng, ra sức xây dựng miền Bắc xã hội chủ nghĩa, ủng hộ miền Nam kháng chiến.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114300"/>
            <a:ext cx="8534400" cy="4236988"/>
          </a:xfrm>
          <a:prstGeom prst="rect">
            <a:avLst/>
          </a:prstGeom>
        </p:spPr>
      </p:pic>
    </p:spTree>
    <p:extLst>
      <p:ext uri="{BB962C8B-B14F-4D97-AF65-F5344CB8AC3E}">
        <p14:creationId xmlns:p14="http://schemas.microsoft.com/office/powerpoint/2010/main" val="19886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600" y="5143500"/>
            <a:ext cx="8432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33. Chủ tịch Hồ Chí Minh thăm Tổ máy in Tiến Bộ, ngày 08 tháng 5 năm 1959.</a:t>
            </a:r>
            <a:endParaRPr lang="en-US" sz="20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464820"/>
            <a:ext cx="8432800" cy="4457700"/>
          </a:xfrm>
          <a:prstGeom prst="rect">
            <a:avLst/>
          </a:prstGeom>
        </p:spPr>
      </p:pic>
    </p:spTree>
    <p:extLst>
      <p:ext uri="{BB962C8B-B14F-4D97-AF65-F5344CB8AC3E}">
        <p14:creationId xmlns:p14="http://schemas.microsoft.com/office/powerpoint/2010/main" val="2248410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9423" y="5257800"/>
            <a:ext cx="7950200" cy="92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34. Chủ tịch Hồ Chí Minh đến thăm và đề tặng bốn chữ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 gắng, tiến bộ”</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trên sản phẩm của Nhà máy Sứ Hải Dương, ngày 26 tháng 7 năm 1962.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547" y="419099"/>
            <a:ext cx="6297951" cy="4648201"/>
          </a:xfrm>
          <a:prstGeom prst="rect">
            <a:avLst/>
          </a:prstGeom>
        </p:spPr>
      </p:pic>
    </p:spTree>
    <p:extLst>
      <p:ext uri="{BB962C8B-B14F-4D97-AF65-F5344CB8AC3E}">
        <p14:creationId xmlns:p14="http://schemas.microsoft.com/office/powerpoint/2010/main" val="2074048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4100" y="5092700"/>
            <a:ext cx="7213600"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35. Chủ tịch Hồ Chí Minh thăm Nhà máy Dệt Nam Định, năm 1963.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381000"/>
            <a:ext cx="7213600" cy="4597400"/>
          </a:xfrm>
          <a:prstGeom prst="rect">
            <a:avLst/>
          </a:prstGeom>
        </p:spPr>
      </p:pic>
    </p:spTree>
    <p:extLst>
      <p:ext uri="{BB962C8B-B14F-4D97-AF65-F5344CB8AC3E}">
        <p14:creationId xmlns:p14="http://schemas.microsoft.com/office/powerpoint/2010/main" val="1548305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0" y="4919980"/>
            <a:ext cx="8026400" cy="109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36. Chủ tịch Hồ Chí Minh thăm Xưởng Cơ khí (nay là Công ty Cổ phần </a:t>
            </a:r>
            <a:br>
              <a:rPr lang="en-US" sz="2000">
                <a:solidFill>
                  <a:srgbClr val="000000"/>
                </a:solidFill>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Cơ khí Gang thép Thái Nguyên), ngày 01 tháng 01 năm 1964.</a:t>
            </a:r>
            <a:endParaRPr lang="en-US" sz="20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750" y="239673"/>
            <a:ext cx="7378700" cy="4680307"/>
          </a:xfrm>
          <a:prstGeom prst="rect">
            <a:avLst/>
          </a:prstGeom>
        </p:spPr>
      </p:pic>
    </p:spTree>
    <p:extLst>
      <p:ext uri="{BB962C8B-B14F-4D97-AF65-F5344CB8AC3E}">
        <p14:creationId xmlns:p14="http://schemas.microsoft.com/office/powerpoint/2010/main" val="367565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6308" y="4559300"/>
            <a:ext cx="8813800" cy="177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37. Ngày 31 tháng 12 năm 1964, Chủ tịch Hồ Chí Minh nói chuyện tại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 nghị của Ngành Công  nghiệp nặng ở Hà Nội. Người yêu cầu:</a:t>
            </a:r>
            <a:r>
              <a:rPr lang="en-US" sz="200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cán bộ, mỗi công nhân phải trau dồi đạo đức cách mạng trong sinh hoạt và trong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tác để hoàn thành nhiệm vụ cách mạng của mình”.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616" y="520192"/>
            <a:ext cx="8107784" cy="4039108"/>
          </a:xfrm>
          <a:prstGeom prst="rect">
            <a:avLst/>
          </a:prstGeom>
        </p:spPr>
      </p:pic>
    </p:spTree>
    <p:extLst>
      <p:ext uri="{BB962C8B-B14F-4D97-AF65-F5344CB8AC3E}">
        <p14:creationId xmlns:p14="http://schemas.microsoft.com/office/powerpoint/2010/main" val="178265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2299" y="4927600"/>
            <a:ext cx="78359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38. Nhân dịp Tết Nguyên Đán, Chủ tịch Hồ Chí Minh đến thăm con em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 đình công nhân ở Quảng Ninh, ngày 02 tháng 02 năm 1965.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282543"/>
            <a:ext cx="7835899" cy="4517549"/>
          </a:xfrm>
          <a:prstGeom prst="rect">
            <a:avLst/>
          </a:prstGeom>
        </p:spPr>
      </p:pic>
    </p:spTree>
    <p:extLst>
      <p:ext uri="{BB962C8B-B14F-4D97-AF65-F5344CB8AC3E}">
        <p14:creationId xmlns:p14="http://schemas.microsoft.com/office/powerpoint/2010/main" val="3159462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4699000"/>
            <a:ext cx="7188200" cy="177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39. Sinh thời, Chủ tịch Hồ Chí Minh luôn quan tâm đến mọi tầng lớp xã hội, trong đó, người đặc biệt quan tâm đến giai cấp nông dân và thấu hiểu nỗi vất vả, nhọc nhằn của họ.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thăm bà con nông dân tỉnh Bắc Kạn đang thu hoạch lúa mùa năm 1950</a:t>
            </a:r>
            <a:r>
              <a:rPr lang="en-US"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04406"/>
            <a:ext cx="7188200" cy="4282758"/>
          </a:xfrm>
          <a:prstGeom prst="rect">
            <a:avLst/>
          </a:prstGeom>
        </p:spPr>
      </p:pic>
    </p:spTree>
    <p:extLst>
      <p:ext uri="{BB962C8B-B14F-4D97-AF65-F5344CB8AC3E}">
        <p14:creationId xmlns:p14="http://schemas.microsoft.com/office/powerpoint/2010/main" val="24078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0400" y="5248275"/>
            <a:ext cx="7416800"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Chủ tịch Hồ Chí Minh cùng chiến sĩ Sư đoàn 600 hát bài Kết đoàn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 Rừng Vầu, huyện Nà Đổng, tỉnh Tuyên Quang, năm 1953.</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24739"/>
            <a:ext cx="7416800" cy="4713986"/>
          </a:xfrm>
          <a:prstGeom prst="rect">
            <a:avLst/>
          </a:prstGeom>
        </p:spPr>
      </p:pic>
    </p:spTree>
    <p:extLst>
      <p:ext uri="{BB962C8B-B14F-4D97-AF65-F5344CB8AC3E}">
        <p14:creationId xmlns:p14="http://schemas.microsoft.com/office/powerpoint/2010/main" val="3436478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6300" y="5168900"/>
            <a:ext cx="7429500" cy="92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40. Chủ tịch Hồ Chí Minh thăm hỏi nông dân Hợp tác xã Hùng Sơn,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huyện Đại Từ, tỉnh Thái Nguyên đang gặt lúa, năm 1954.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300" y="323678"/>
            <a:ext cx="7429500" cy="4642022"/>
          </a:xfrm>
          <a:prstGeom prst="rect">
            <a:avLst/>
          </a:prstGeom>
        </p:spPr>
      </p:pic>
    </p:spTree>
    <p:extLst>
      <p:ext uri="{BB962C8B-B14F-4D97-AF65-F5344CB8AC3E}">
        <p14:creationId xmlns:p14="http://schemas.microsoft.com/office/powerpoint/2010/main" val="1881529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4900" y="4600448"/>
            <a:ext cx="6654800" cy="1231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41. Chủ tịch Hồ Chí Minh cùng nông dân tát nước chống hạn ở cánh đồng Quang Tó, xã Đại Thanh, tỉnh Hà Tây, năm 1958.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900" y="385445"/>
            <a:ext cx="6654800" cy="4215003"/>
          </a:xfrm>
          <a:prstGeom prst="rect">
            <a:avLst/>
          </a:prstGeom>
        </p:spPr>
      </p:pic>
    </p:spTree>
    <p:extLst>
      <p:ext uri="{BB962C8B-B14F-4D97-AF65-F5344CB8AC3E}">
        <p14:creationId xmlns:p14="http://schemas.microsoft.com/office/powerpoint/2010/main" val="3591977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800600"/>
            <a:ext cx="7721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42. Với cương vị Chủ tịch nước, Bác Hồ luôn theo dõi sâu sát tình hình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 xuất ở các địa phương.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kiểm tra máy cấy lúa cải tiến tại Trại thí nghiệm trồng lúa Sở Nông Lâm, Hà Nội, ngày 16 tháng 7 năm 1960.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86436"/>
            <a:ext cx="7721600" cy="4490720"/>
          </a:xfrm>
          <a:prstGeom prst="rect">
            <a:avLst/>
          </a:prstGeom>
        </p:spPr>
      </p:pic>
    </p:spTree>
    <p:extLst>
      <p:ext uri="{BB962C8B-B14F-4D97-AF65-F5344CB8AC3E}">
        <p14:creationId xmlns:p14="http://schemas.microsoft.com/office/powerpoint/2010/main" val="3998678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0" y="5092700"/>
            <a:ext cx="6731000" cy="952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43. Chủ tịch Hồ Chí Minh nói chuyện với các đại biểu trí thức tại Hội nghị chính trị đặc biệt, ngày 27 tháng 3 năm 1966.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0" y="460383"/>
            <a:ext cx="6731000" cy="4441817"/>
          </a:xfrm>
          <a:prstGeom prst="rect">
            <a:avLst/>
          </a:prstGeom>
        </p:spPr>
      </p:pic>
    </p:spTree>
    <p:extLst>
      <p:ext uri="{BB962C8B-B14F-4D97-AF65-F5344CB8AC3E}">
        <p14:creationId xmlns:p14="http://schemas.microsoft.com/office/powerpoint/2010/main" val="2460933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6800" y="4851400"/>
            <a:ext cx="7416800"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44. Chủ tịch Hồ Chí Minh gặp gỡ nghệ sĩ đoàn cải lương Nam bộ sau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 biểu diễn tại Phủ Chủ tịch, ngày 22 tháng 12 năm 1968.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259747"/>
            <a:ext cx="7416800" cy="4494118"/>
          </a:xfrm>
          <a:prstGeom prst="rect">
            <a:avLst/>
          </a:prstGeom>
        </p:spPr>
      </p:pic>
    </p:spTree>
    <p:extLst>
      <p:ext uri="{BB962C8B-B14F-4D97-AF65-F5344CB8AC3E}">
        <p14:creationId xmlns:p14="http://schemas.microsoft.com/office/powerpoint/2010/main" val="160127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999" y="4372864"/>
            <a:ext cx="8369300" cy="168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45. Năm 1956, nói chuyện tại Hội nghị Cán bộ</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 toàn miền Bắc, Chủ tịch Hồ Chí Minh căn dặn các cán bộ phụ nữ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 kết chặt chẽ, ra sức tham gia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 dựng chủ nghĩa xã hội ở miền Bắc, đấu tranh thống nhất nước nhà và giữ gìn hòa bình thế giới.”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345567"/>
            <a:ext cx="8369299" cy="4027297"/>
          </a:xfrm>
          <a:prstGeom prst="rect">
            <a:avLst/>
          </a:prstGeom>
        </p:spPr>
      </p:pic>
    </p:spTree>
    <p:extLst>
      <p:ext uri="{BB962C8B-B14F-4D97-AF65-F5344CB8AC3E}">
        <p14:creationId xmlns:p14="http://schemas.microsoft.com/office/powerpoint/2010/main" val="11706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9300" y="4356100"/>
            <a:ext cx="79502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46. Ngày 01 tháng 8 năm 1960, Chủ tịch Hồ Chí Minh tham dự Hội nghị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đại biểu phụ nữ tham gia công tác chính quyền toàn miền Bắc.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căn dặn bản thân mỗi cán bộ nữ phải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 tâm học tập, phát huy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 kiến, tin tưởng ở khả năng mình, nâng cao tinh thần tập thể, đoàn kết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 đỡ nhau để giải quyết mọi khó khăn của phụ nữ trong công tác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 quyền”.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01601"/>
            <a:ext cx="7950200" cy="4025900"/>
          </a:xfrm>
          <a:prstGeom prst="rect">
            <a:avLst/>
          </a:prstGeom>
        </p:spPr>
      </p:pic>
    </p:spTree>
    <p:extLst>
      <p:ext uri="{BB962C8B-B14F-4D97-AF65-F5344CB8AC3E}">
        <p14:creationId xmlns:p14="http://schemas.microsoft.com/office/powerpoint/2010/main" val="4075013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4508500"/>
            <a:ext cx="8216900" cy="177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47. Chủ tịch Hồ Chí Minh trao huy hiệu cho đại biểu có nhiều thành tích tại Đại hội Những người xuất sắc trong phong trào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 đảm đang”</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phụ nữ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 đô, ngày 02 tháng 12 năm 1965. Tại Đại hội, Người kêu gọi: phụ nữ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 Bắc thi đua với phụ nữ miền Nam đẩy mạnh sản xuất, thực hành tiết kiệm, không sợ gian khổ, không sợ hy sinh</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228600"/>
            <a:ext cx="6921500" cy="4078732"/>
          </a:xfrm>
          <a:prstGeom prst="rect">
            <a:avLst/>
          </a:prstGeom>
        </p:spPr>
      </p:pic>
    </p:spTree>
    <p:extLst>
      <p:ext uri="{BB962C8B-B14F-4D97-AF65-F5344CB8AC3E}">
        <p14:creationId xmlns:p14="http://schemas.microsoft.com/office/powerpoint/2010/main" val="2658648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100" y="4508500"/>
            <a:ext cx="79121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48. Chủ tịch Hồ Chí Minh thăm hỏi mẹ Nguyễn Thị Suốt - người đã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dũng cảm chèo đò đưa bộ đội qua sông Nhật Lệ dưới bom đạn giặc Mỹ tại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 hội Anh hùng, Chiến sĩ thi đua Toàn quốc lần thứ IV,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7 tháng 01 năm 1967.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100" y="177705"/>
            <a:ext cx="7912100" cy="4095083"/>
          </a:xfrm>
          <a:prstGeom prst="rect">
            <a:avLst/>
          </a:prstGeom>
        </p:spPr>
      </p:pic>
    </p:spTree>
    <p:extLst>
      <p:ext uri="{BB962C8B-B14F-4D97-AF65-F5344CB8AC3E}">
        <p14:creationId xmlns:p14="http://schemas.microsoft.com/office/powerpoint/2010/main" val="420631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8300" y="4229100"/>
            <a:ext cx="8534400" cy="245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49. Đối với thế hệ trẻ nước nhà, Chủ tịch Hồ Chí Minh luôn dành tình cảm và sự quan tâm đặc biệt, Người căn dặn:</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“Đảng cần phải chăm lo giáo dục đạo đức cách mạng cho họ, đào tạo họ thành những người thừa kế xây dựng Xã hội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nghĩa vừa “hồng” vừa “chuyên””</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Chủ tịch Hồ Chí Minh chụp ảnh cùng các đại biểu dự Đại hội Đại biểu Toàn quốc lần thứ II của Hội Liên hiệp Thanh niên Việt Nam,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 12 năm 1961.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7250" y="100251"/>
            <a:ext cx="7277100" cy="3951049"/>
          </a:xfrm>
          <a:prstGeom prst="rect">
            <a:avLst/>
          </a:prstGeom>
        </p:spPr>
      </p:pic>
    </p:spTree>
    <p:extLst>
      <p:ext uri="{BB962C8B-B14F-4D97-AF65-F5344CB8AC3E}">
        <p14:creationId xmlns:p14="http://schemas.microsoft.com/office/powerpoint/2010/main" val="2354784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6100" y="5130800"/>
            <a:ext cx="7708900"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Chủ tịch Hồ Chí Minh cùng các đồng chí lãnh đạo Đảng và Nhà nước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 thăm hỏi các chiến sĩ sau chiến thắng Điện Biên Phủ, năm 1954.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550" y="349885"/>
            <a:ext cx="7620000" cy="4692015"/>
          </a:xfrm>
          <a:prstGeom prst="rect">
            <a:avLst/>
          </a:prstGeom>
        </p:spPr>
      </p:pic>
    </p:spTree>
    <p:extLst>
      <p:ext uri="{BB962C8B-B14F-4D97-AF65-F5344CB8AC3E}">
        <p14:creationId xmlns:p14="http://schemas.microsoft.com/office/powerpoint/2010/main" val="3178180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302" y="5435600"/>
            <a:ext cx="76454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50. Chủ tịch Hồ Chí Minh tham dự Đại hội thi đua của Thanh niên xung phong chống Mỹ cứu nước toàn miền Bắc, ngày 12 tháng 1 năm 1967. </a:t>
            </a:r>
            <a:endParaRPr lang="en-US" sz="20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381000"/>
            <a:ext cx="6939405" cy="4953000"/>
          </a:xfrm>
          <a:prstGeom prst="rect">
            <a:avLst/>
          </a:prstGeom>
        </p:spPr>
      </p:pic>
    </p:spTree>
    <p:extLst>
      <p:ext uri="{BB962C8B-B14F-4D97-AF65-F5344CB8AC3E}">
        <p14:creationId xmlns:p14="http://schemas.microsoft.com/office/powerpoint/2010/main" val="3197478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0" y="4761738"/>
            <a:ext cx="6527800"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51. Chủ tịch Hồ Chí Minh với các cháu thiếu nhi tại An toàn khu Định Hóa, tỉnh Thái Nguyên, ngày 1 tháng 6 năm 1951.</a:t>
            </a:r>
            <a:endParaRPr lang="en-US" sz="20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192595"/>
            <a:ext cx="6858000" cy="4569143"/>
          </a:xfrm>
          <a:prstGeom prst="rect">
            <a:avLst/>
          </a:prstGeom>
        </p:spPr>
      </p:pic>
    </p:spTree>
    <p:extLst>
      <p:ext uri="{BB962C8B-B14F-4D97-AF65-F5344CB8AC3E}">
        <p14:creationId xmlns:p14="http://schemas.microsoft.com/office/powerpoint/2010/main" val="372221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7700" y="5549900"/>
            <a:ext cx="8039100" cy="96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52. Chủ tịch Hồ Chí Minh thǎm các cháu nhi đồng miền Nam tập kết ra Bắc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 tỉnh Thanh Hóa, năm 1957.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353520"/>
            <a:ext cx="8039099" cy="5016278"/>
          </a:xfrm>
          <a:prstGeom prst="rect">
            <a:avLst/>
          </a:prstGeom>
        </p:spPr>
      </p:pic>
    </p:spTree>
    <p:extLst>
      <p:ext uri="{BB962C8B-B14F-4D97-AF65-F5344CB8AC3E}">
        <p14:creationId xmlns:p14="http://schemas.microsoft.com/office/powerpoint/2010/main" val="640155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0400" y="5130800"/>
            <a:ext cx="8051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53. Chủ tịch Hồ Chí Minh vui Tết Trung thu với các cháu thiếu nhi Hà Nội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 quốc tế, ngày 27 tháng 9 năm 1958.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900" y="203200"/>
            <a:ext cx="6908800" cy="4818888"/>
          </a:xfrm>
          <a:prstGeom prst="rect">
            <a:avLst/>
          </a:prstGeom>
        </p:spPr>
      </p:pic>
    </p:spTree>
    <p:extLst>
      <p:ext uri="{BB962C8B-B14F-4D97-AF65-F5344CB8AC3E}">
        <p14:creationId xmlns:p14="http://schemas.microsoft.com/office/powerpoint/2010/main" val="1919612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6300" y="5511800"/>
            <a:ext cx="7747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54. Chủ tịch Hồ Chí Minh trò chuyện thân mật với các cháu thiếu nhi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 kiều ở Thái Lan về nước, năm 1960.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0" y="143329"/>
            <a:ext cx="4660900" cy="5254171"/>
          </a:xfrm>
          <a:prstGeom prst="rect">
            <a:avLst/>
          </a:prstGeom>
        </p:spPr>
      </p:pic>
    </p:spTree>
    <p:extLst>
      <p:ext uri="{BB962C8B-B14F-4D97-AF65-F5344CB8AC3E}">
        <p14:creationId xmlns:p14="http://schemas.microsoft.com/office/powerpoint/2010/main" val="3896029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0" y="4457700"/>
            <a:ext cx="78359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55. Suốt cả cuộc đời, Chủ tịch Hồ Chí Minh luôn hướng về miền Nam,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dành sự quan tâm đặc biệt cho cán bộ, chiến sĩ, đồng bào, học sinh miền Nam đang sinh sống, học tập ở miền Bắc.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Trung đội võ trang bảo vệ phái đoàn Quân Dân Chính Nam bộ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Việt Bắc gặp Bác Hồ báo cáo tình hình kháng chiến ở Nam Bộ, năm 1947.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0" y="135890"/>
            <a:ext cx="7835900" cy="4083558"/>
          </a:xfrm>
          <a:prstGeom prst="rect">
            <a:avLst/>
          </a:prstGeom>
        </p:spPr>
      </p:pic>
    </p:spTree>
    <p:extLst>
      <p:ext uri="{BB962C8B-B14F-4D97-AF65-F5344CB8AC3E}">
        <p14:creationId xmlns:p14="http://schemas.microsoft.com/office/powerpoint/2010/main" val="1338382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900" y="5092700"/>
            <a:ext cx="7366000" cy="124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56. Chủ tịch Hồ Chí Minh thăm trại an dưỡng của đồng bào miền Nam tập kết ra miền Bắc, năm 1954.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900" y="423959"/>
            <a:ext cx="7251700" cy="4458938"/>
          </a:xfrm>
          <a:prstGeom prst="rect">
            <a:avLst/>
          </a:prstGeom>
        </p:spPr>
      </p:pic>
    </p:spTree>
    <p:extLst>
      <p:ext uri="{BB962C8B-B14F-4D97-AF65-F5344CB8AC3E}">
        <p14:creationId xmlns:p14="http://schemas.microsoft.com/office/powerpoint/2010/main" val="127883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8350" y="5054600"/>
            <a:ext cx="76835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57. “Miền Nam luôn luôn ở trong trái tim tôi” -</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Chủ tịch Hồ Chí Minh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 động khi nhắc đến miền Nam ruột thịt tại kỳ họp Quốc hội khóa I, tháng 12 năm 1956.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0" y="203200"/>
            <a:ext cx="7315200" cy="4581144"/>
          </a:xfrm>
          <a:prstGeom prst="rect">
            <a:avLst/>
          </a:prstGeom>
        </p:spPr>
      </p:pic>
    </p:spTree>
    <p:extLst>
      <p:ext uri="{BB962C8B-B14F-4D97-AF65-F5344CB8AC3E}">
        <p14:creationId xmlns:p14="http://schemas.microsoft.com/office/powerpoint/2010/main" val="2969441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4622800"/>
            <a:ext cx="6388100" cy="139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58. Chủ tịch Hồ Chí Minh thăm và chúc Tết gia đình cụ Nguyễn Thị Khánh (người miền Nam tập kết) có ba người con đi bộ đội, ngày 30 tháng 1 năm 1957.</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455755"/>
            <a:ext cx="6540500" cy="3997881"/>
          </a:xfrm>
          <a:prstGeom prst="rect">
            <a:avLst/>
          </a:prstGeom>
        </p:spPr>
      </p:pic>
    </p:spTree>
    <p:extLst>
      <p:ext uri="{BB962C8B-B14F-4D97-AF65-F5344CB8AC3E}">
        <p14:creationId xmlns:p14="http://schemas.microsoft.com/office/powerpoint/2010/main" val="1922470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4876800"/>
            <a:ext cx="79629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59. Chủ tịch Hồ Chí Minh tiếp đoàn đại biểu Anh hùng, Chiến sĩ thi đua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Lực lượng vũ trang Nhân dân giải phóng miền Nam tại Phủ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11 tháng 11 năm 1965.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50" y="172212"/>
            <a:ext cx="7315200" cy="4608576"/>
          </a:xfrm>
          <a:prstGeom prst="rect">
            <a:avLst/>
          </a:prstGeom>
        </p:spPr>
      </p:pic>
    </p:spTree>
    <p:extLst>
      <p:ext uri="{BB962C8B-B14F-4D97-AF65-F5344CB8AC3E}">
        <p14:creationId xmlns:p14="http://schemas.microsoft.com/office/powerpoint/2010/main" val="404380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7000" y="4546600"/>
            <a:ext cx="8534400" cy="177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60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 Ghi nhớ công ơn của tiền nhân, trước khi về tiếp quản thủ đô Hà Nội,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19 tháng 9 năm 1954, tại Đền Hùng, tỉnh Phú Thọ, Chủ tịch Hồ Chí Minh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 dặn cán bộ chiến sĩ Đại đoàn quân Tiên phong: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R="18415" algn="just">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vua Hùng đã có công dựng nước,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R="18415"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Bác cháu ta phải cùng nhau giữ lấy nước”.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450" y="165101"/>
            <a:ext cx="7429500" cy="4135628"/>
          </a:xfrm>
          <a:prstGeom prst="rect">
            <a:avLst/>
          </a:prstGeom>
        </p:spPr>
      </p:pic>
    </p:spTree>
    <p:extLst>
      <p:ext uri="{BB962C8B-B14F-4D97-AF65-F5344CB8AC3E}">
        <p14:creationId xmlns:p14="http://schemas.microsoft.com/office/powerpoint/2010/main" val="656201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2500" y="4724400"/>
            <a:ext cx="73025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 Chủ tịch Hồ Chí Minh gặp gỡ anh chị em cán bộ miền Nam ra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nghỉ dưỡng bệnh tại K5, ngày 6 tháng 2 năm 1967.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00" y="266700"/>
            <a:ext cx="7302500" cy="4234688"/>
          </a:xfrm>
          <a:prstGeom prst="rect">
            <a:avLst/>
          </a:prstGeom>
        </p:spPr>
      </p:pic>
    </p:spTree>
    <p:extLst>
      <p:ext uri="{BB962C8B-B14F-4D97-AF65-F5344CB8AC3E}">
        <p14:creationId xmlns:p14="http://schemas.microsoft.com/office/powerpoint/2010/main" val="1295564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100" y="4762500"/>
            <a:ext cx="7620000" cy="139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61. Chủ tịch Hồ Chí Minh với các cháu thiếu niên Anh hùng, Dũng sĩ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 Nam trong Đoàn đại biểu Mặt trận Dân tộc Giải phóng miền Nam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 Nam ra thăm miền Bắc,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279400"/>
            <a:ext cx="7620000" cy="4374388"/>
          </a:xfrm>
          <a:prstGeom prst="rect">
            <a:avLst/>
          </a:prstGeom>
        </p:spPr>
      </p:pic>
    </p:spTree>
    <p:extLst>
      <p:ext uri="{BB962C8B-B14F-4D97-AF65-F5344CB8AC3E}">
        <p14:creationId xmlns:p14="http://schemas.microsoft.com/office/powerpoint/2010/main" val="3600392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8000" y="5130800"/>
            <a:ext cx="7835900" cy="149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62. Đối với Chủ tịch Hồ Chí Minh – Lãnh tụ vĩ đại của dân tộc Việt Nam, nhân dân miền Nam luôn thể hiện sự kính trọng và lòng biết ơn vô hạn.</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Nhân dân xã Sóc Xoài, tỉnh Bến Tre tham gia mít tinh mừng sinh nhật Bác Hồ, năm 1946.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330200"/>
            <a:ext cx="7835900" cy="4590288"/>
          </a:xfrm>
          <a:prstGeom prst="rect">
            <a:avLst/>
          </a:prstGeom>
        </p:spPr>
      </p:pic>
    </p:spTree>
    <p:extLst>
      <p:ext uri="{BB962C8B-B14F-4D97-AF65-F5344CB8AC3E}">
        <p14:creationId xmlns:p14="http://schemas.microsoft.com/office/powerpoint/2010/main" val="3023198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0" y="5156200"/>
            <a:ext cx="7797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63. Chủ tịch Hồ Chí Minh xem tranh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 Hồ với thiếu nhi”</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họa sĩ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Diệp Minh Châu vẽ bằng máu tại Đồng Tháp Mười được đồng chí Trần Văn Trà đem từ miền Nam ra triển lãm ở Việt Bắc, năm 1951.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565912"/>
            <a:ext cx="7797800" cy="4590288"/>
          </a:xfrm>
          <a:prstGeom prst="rect">
            <a:avLst/>
          </a:prstGeom>
        </p:spPr>
      </p:pic>
    </p:spTree>
    <p:extLst>
      <p:ext uri="{BB962C8B-B14F-4D97-AF65-F5344CB8AC3E}">
        <p14:creationId xmlns:p14="http://schemas.microsoft.com/office/powerpoint/2010/main" val="3773025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1100" y="4737100"/>
            <a:ext cx="7086600" cy="1282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64. Chiến sĩ và nhân dân Tây Bắc viết thư tỏ lòng biết ơn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tại Hội nghị các dân tộc giải phóng Tây Bắc, năm 1952.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100" y="422688"/>
            <a:ext cx="7086600" cy="4185380"/>
          </a:xfrm>
          <a:prstGeom prst="rect">
            <a:avLst/>
          </a:prstGeom>
        </p:spPr>
      </p:pic>
    </p:spTree>
    <p:extLst>
      <p:ext uri="{BB962C8B-B14F-4D97-AF65-F5344CB8AC3E}">
        <p14:creationId xmlns:p14="http://schemas.microsoft.com/office/powerpoint/2010/main" val="2073429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550" y="4394200"/>
            <a:ext cx="74930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65. Chủ tịch Hồ Chí Minh mất ngày 2 tháng 9 năm 1969 tại Hà Nội để lại niềm tiếc thương vô hạn trong đồng bào cả nước và bạn bè quốc tế. Ngày 9 tháng 9 năm 1969, Lễ Quốc tang Chủ tịch Hồ Chí Minh được cử hành trọng thể tại Quảng trường Ba Đình lịch sử.</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Đại tướng Võ Nguyên Giáp an ủi Nhân dân Hà Nội trong ngày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 tang Chủ tịch Hồ Chí Minh,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400" y="220720"/>
            <a:ext cx="5397500" cy="3906780"/>
          </a:xfrm>
          <a:prstGeom prst="rect">
            <a:avLst/>
          </a:prstGeom>
        </p:spPr>
      </p:pic>
    </p:spTree>
    <p:extLst>
      <p:ext uri="{BB962C8B-B14F-4D97-AF65-F5344CB8AC3E}">
        <p14:creationId xmlns:p14="http://schemas.microsoft.com/office/powerpoint/2010/main" val="1425580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0" y="5080000"/>
            <a:ext cx="7289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66. Đồng bào và chiến sĩ Sài Gòn – Gia Định tưởng niệm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tháng 9 năm 1969.</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31140"/>
            <a:ext cx="7315200" cy="4617720"/>
          </a:xfrm>
          <a:prstGeom prst="rect">
            <a:avLst/>
          </a:prstGeom>
        </p:spPr>
      </p:pic>
    </p:spTree>
    <p:extLst>
      <p:ext uri="{BB962C8B-B14F-4D97-AF65-F5344CB8AC3E}">
        <p14:creationId xmlns:p14="http://schemas.microsoft.com/office/powerpoint/2010/main" val="566892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2800" y="4851400"/>
            <a:ext cx="72136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67. Các văn nghệ sĩ thể hiện quyết tâm thực hiện Di chúc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trong Lễ truy điệu Chủ tịch Hồ Chí Minh tại Trụ sở Hội Văn nghệ Giải phóng miền Nam Việt Nam, năm 1969.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174244"/>
            <a:ext cx="7213600" cy="4562856"/>
          </a:xfrm>
          <a:prstGeom prst="rect">
            <a:avLst/>
          </a:prstGeom>
        </p:spPr>
      </p:pic>
    </p:spTree>
    <p:extLst>
      <p:ext uri="{BB962C8B-B14F-4D97-AF65-F5344CB8AC3E}">
        <p14:creationId xmlns:p14="http://schemas.microsoft.com/office/powerpoint/2010/main" val="2381012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0" y="4650740"/>
            <a:ext cx="7493000" cy="116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68. Vĩnh biệt Chủ tịch Hồ Chí Minh, Nhân dân miền Tây Nam Bộ thề </a:t>
            </a:r>
            <a:br>
              <a:rPr lang="en-US" sz="2000">
                <a:solidFill>
                  <a:srgbClr val="000000"/>
                </a:solidFill>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quyết tâm hoàn thành sớm nhất hoài bão lớn lao của Người, năm 1969. </a:t>
            </a:r>
            <a:endParaRPr lang="en-US" sz="20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253047"/>
            <a:ext cx="7493000" cy="4397693"/>
          </a:xfrm>
          <a:prstGeom prst="rect">
            <a:avLst/>
          </a:prstGeom>
        </p:spPr>
      </p:pic>
    </p:spTree>
    <p:extLst>
      <p:ext uri="{BB962C8B-B14F-4D97-AF65-F5344CB8AC3E}">
        <p14:creationId xmlns:p14="http://schemas.microsoft.com/office/powerpoint/2010/main" val="2149628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3300" y="5041900"/>
            <a:ext cx="76073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69. Nhân dân Tây Nguyên nâng niu, trân trọng chân dung ảnh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kính yêu.</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3300" y="301498"/>
            <a:ext cx="7607300" cy="4446778"/>
          </a:xfrm>
          <a:prstGeom prst="rect">
            <a:avLst/>
          </a:prstGeom>
        </p:spPr>
      </p:pic>
    </p:spTree>
    <p:extLst>
      <p:ext uri="{BB962C8B-B14F-4D97-AF65-F5344CB8AC3E}">
        <p14:creationId xmlns:p14="http://schemas.microsoft.com/office/powerpoint/2010/main" val="213328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550" y="4927600"/>
            <a:ext cx="7264400" cy="88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fontAlgn="base">
              <a:lnSpc>
                <a:spcPct val="115000"/>
              </a:lnSpc>
              <a:spcAft>
                <a:spcPts val="0"/>
              </a:spcAft>
              <a:buFont typeface="+mj-lt"/>
              <a:buAutoNum type="arabicPeriod" startAt="7"/>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tịch Hồ Chí Minh và Đại tướng Võ Nguyên Giáp đến thăm</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 đội đang diễn tập chiến đấu, năm 1957.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8700" y="217867"/>
            <a:ext cx="6642100" cy="4417633"/>
          </a:xfrm>
          <a:prstGeom prst="rect">
            <a:avLst/>
          </a:prstGeom>
        </p:spPr>
      </p:pic>
    </p:spTree>
    <p:extLst>
      <p:ext uri="{BB962C8B-B14F-4D97-AF65-F5344CB8AC3E}">
        <p14:creationId xmlns:p14="http://schemas.microsoft.com/office/powerpoint/2010/main" val="4098968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7900" y="5016500"/>
            <a:ext cx="7264400" cy="113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70. Các phụ lão huyện Yên Định, tỉnh Thanh Hóa trồng Đường cây lưu niệm, tỏ lòng nhớ ơn Chủ tịch Hồ Chí Minh, tháng 9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900" y="622459"/>
            <a:ext cx="7264400" cy="4228941"/>
          </a:xfrm>
          <a:prstGeom prst="rect">
            <a:avLst/>
          </a:prstGeom>
        </p:spPr>
      </p:pic>
    </p:spTree>
    <p:extLst>
      <p:ext uri="{BB962C8B-B14F-4D97-AF65-F5344CB8AC3E}">
        <p14:creationId xmlns:p14="http://schemas.microsoft.com/office/powerpoint/2010/main" val="2366906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100" y="4546600"/>
            <a:ext cx="7772400" cy="196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71. Không chỉ là nhà lãnh tụ vĩ đại của dân tộc Việt Nam,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còn là vị lãnh tụ trong lòng bạn bè các nước và Nhân dân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động cách mạng trên thế giới.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 Nhân dân Thủ đô Vácxava nhiệt liệt hoan nghênh Chủ tịch </a:t>
            </a:r>
            <a:b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sang thăm nước Cộng hòa Nhân dân Ba Lan, năm 1957.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10871"/>
            <a:ext cx="7772400" cy="4227957"/>
          </a:xfrm>
          <a:prstGeom prst="rect">
            <a:avLst/>
          </a:prstGeom>
        </p:spPr>
      </p:pic>
    </p:spTree>
    <p:extLst>
      <p:ext uri="{BB962C8B-B14F-4D97-AF65-F5344CB8AC3E}">
        <p14:creationId xmlns:p14="http://schemas.microsoft.com/office/powerpoint/2010/main" val="3778449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950" y="4686300"/>
            <a:ext cx="7912100" cy="124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72. Chủ tịch Hồ Chí Minh đến thăm công nhân Khu Công nghiệp Visôsani nhân dịp Người sang thăm hữu nghị chính thức nước Cộng hòa xã hội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nghĩa Tiệp Khắc (nay là Cộng hòa Séc), tháng 7 năm 1957.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400" y="446549"/>
            <a:ext cx="5791200" cy="4036551"/>
          </a:xfrm>
          <a:prstGeom prst="rect">
            <a:avLst/>
          </a:prstGeom>
        </p:spPr>
      </p:pic>
    </p:spTree>
    <p:extLst>
      <p:ext uri="{BB962C8B-B14F-4D97-AF65-F5344CB8AC3E}">
        <p14:creationId xmlns:p14="http://schemas.microsoft.com/office/powerpoint/2010/main" val="64214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500" y="4787900"/>
            <a:ext cx="7861300" cy="109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73. Chủ tịch Hồ Chí Minh thăm Trại hè Thiếu nhi Quốc tế tại Liên Xô, </a:t>
            </a:r>
            <a:br>
              <a:rPr lang="en-US" sz="2000">
                <a:solidFill>
                  <a:srgbClr val="000000"/>
                </a:solidFill>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tháng 8 năm 1957.  </a:t>
            </a:r>
            <a:endParaRPr lang="en-US" sz="20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127001"/>
            <a:ext cx="7861300" cy="4413504"/>
          </a:xfrm>
          <a:prstGeom prst="rect">
            <a:avLst/>
          </a:prstGeom>
        </p:spPr>
      </p:pic>
    </p:spTree>
    <p:extLst>
      <p:ext uri="{BB962C8B-B14F-4D97-AF65-F5344CB8AC3E}">
        <p14:creationId xmlns:p14="http://schemas.microsoft.com/office/powerpoint/2010/main" val="2592065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9900" y="5156200"/>
            <a:ext cx="7861300"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74. Chủ tịch Hồ Chí Minh hòa nhịp cùng các thanh niên Ka-zac-xtan trong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điệu dân tộc, tháng 7 năm 1959.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254000"/>
            <a:ext cx="7861300" cy="4742180"/>
          </a:xfrm>
          <a:prstGeom prst="rect">
            <a:avLst/>
          </a:prstGeom>
        </p:spPr>
      </p:pic>
    </p:spTree>
    <p:extLst>
      <p:ext uri="{BB962C8B-B14F-4D97-AF65-F5344CB8AC3E}">
        <p14:creationId xmlns:p14="http://schemas.microsoft.com/office/powerpoint/2010/main" val="1601751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5334000"/>
            <a:ext cx="7835900" cy="977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75. Đông đảo Nhân dân tham gia lễ tang của Chủ tịch Hồ Chí Minh được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 chức tại Cônggô, năm 1969.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260182"/>
            <a:ext cx="7200900" cy="4997618"/>
          </a:xfrm>
          <a:prstGeom prst="rect">
            <a:avLst/>
          </a:prstGeom>
        </p:spPr>
      </p:pic>
    </p:spTree>
    <p:extLst>
      <p:ext uri="{BB962C8B-B14F-4D97-AF65-F5344CB8AC3E}">
        <p14:creationId xmlns:p14="http://schemas.microsoft.com/office/powerpoint/2010/main" val="484393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4762500"/>
            <a:ext cx="7518400" cy="120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76. Tấm biển bằng đồng do Đảng Cộng sản Pháp gắn tại ngôi nhà số 9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ngõ Compoint, nơi Nguyễn Ái Quốc đã ở và làm việc từ năm 1921 - 1923.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19151"/>
            <a:ext cx="7518400" cy="4145153"/>
          </a:xfrm>
          <a:prstGeom prst="rect">
            <a:avLst/>
          </a:prstGeom>
        </p:spPr>
      </p:pic>
    </p:spTree>
    <p:extLst>
      <p:ext uri="{BB962C8B-B14F-4D97-AF65-F5344CB8AC3E}">
        <p14:creationId xmlns:p14="http://schemas.microsoft.com/office/powerpoint/2010/main" val="221381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0400" y="5232400"/>
            <a:ext cx="7747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77. Nghị quyết của Tổ chức Giáo dục, Khoa học và Văn hóa của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 Hợp Quốc (UNESCO) về Kỷ niệm 100 năm Ngày sinh của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(19/5/1890 – 19/5/1990).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829" y="215900"/>
            <a:ext cx="5953671" cy="4826000"/>
          </a:xfrm>
          <a:prstGeom prst="rect">
            <a:avLst/>
          </a:prstGeom>
        </p:spPr>
      </p:pic>
    </p:spTree>
    <p:extLst>
      <p:ext uri="{BB962C8B-B14F-4D97-AF65-F5344CB8AC3E}">
        <p14:creationId xmlns:p14="http://schemas.microsoft.com/office/powerpoint/2010/main" val="2603076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7300" y="4775200"/>
            <a:ext cx="67564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78. Lễ đặt tên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 Hồ Chí Minh”</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Thủ đô New Delhi, Ấn Độ nhân dịp Kỷ niệm 100 năm Ngày sinh của Chủ tịch Hồ Chí Minh (19/5/1890 – 19/5/1990), ngày 19 tháng 5 năm 1990.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200" y="213138"/>
            <a:ext cx="6794500" cy="4365466"/>
          </a:xfrm>
          <a:prstGeom prst="rect">
            <a:avLst/>
          </a:prstGeom>
        </p:spPr>
      </p:pic>
    </p:spTree>
    <p:extLst>
      <p:ext uri="{BB962C8B-B14F-4D97-AF65-F5344CB8AC3E}">
        <p14:creationId xmlns:p14="http://schemas.microsoft.com/office/powerpoint/2010/main" val="2458178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2800" y="4965700"/>
            <a:ext cx="76708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79. Tổng thống Nga Vladimir Putin lưu bút trong Sổ vàng của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 Di tích Chủ tịch Hồ Chí Minh tại Phủ Chủ tịch nhân chuyến thăm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 Nam, tháng 2 năm 2001.</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164449"/>
            <a:ext cx="7670800" cy="4459875"/>
          </a:xfrm>
          <a:prstGeom prst="rect">
            <a:avLst/>
          </a:prstGeom>
        </p:spPr>
      </p:pic>
    </p:spTree>
    <p:extLst>
      <p:ext uri="{BB962C8B-B14F-4D97-AF65-F5344CB8AC3E}">
        <p14:creationId xmlns:p14="http://schemas.microsoft.com/office/powerpoint/2010/main" val="190739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9300" y="4978400"/>
            <a:ext cx="7404100" cy="125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Times New Roman" panose="02020603050405020304" pitchFamily="18" charset="0"/>
                <a:ea typeface="Times New Roman" panose="02020603050405020304" pitchFamily="18" charset="0"/>
              </a:rPr>
              <a:t>8. Chủ tịch Hồ Chí Minh và Đại tướng Võ Nguyên Giáp đến thăm và </a:t>
            </a:r>
            <a:br>
              <a:rPr lang="en-US" sz="2000">
                <a:solidFill>
                  <a:srgbClr val="000000"/>
                </a:solidFill>
                <a:latin typeface="Times New Roman" panose="02020603050405020304" pitchFamily="18" charset="0"/>
                <a:ea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rPr>
              <a:t>giao nhiệm vụ cho Sư đoàn 316 trở lại Điện Biên củng cố quốc phòng, xây dựng nông trường sản xuất, ngày 10 tháng 3 năm 1958</a:t>
            </a:r>
            <a:r>
              <a:rPr lang="en-US">
                <a:solidFill>
                  <a:srgbClr val="000000"/>
                </a:solidFill>
                <a:latin typeface="Times New Roman" panose="02020603050405020304" pitchFamily="18" charset="0"/>
                <a:ea typeface="Times New Roman" panose="02020603050405020304" pitchFamily="18" charset="0"/>
              </a:rPr>
              <a:t>.</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9300" y="369570"/>
            <a:ext cx="7404100" cy="4480560"/>
          </a:xfrm>
          <a:prstGeom prst="rect">
            <a:avLst/>
          </a:prstGeom>
        </p:spPr>
      </p:pic>
    </p:spTree>
    <p:extLst>
      <p:ext uri="{BB962C8B-B14F-4D97-AF65-F5344CB8AC3E}">
        <p14:creationId xmlns:p14="http://schemas.microsoft.com/office/powerpoint/2010/main" val="2557260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0" y="4558062"/>
            <a:ext cx="8001000" cy="163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80. Chủ tịch Quốc hội nước Cộng hòa Dân chủ Nhân dân Lào Thongsing Thammavong lưu bút trong Sổ vàng của Khu Di tích Chủ tịch Hồ Chí Minh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 Phủ Chủ tịch nhân chuyến thăm Việt Nam, ngày 21 tháng 11 năm 2006.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259683"/>
            <a:ext cx="8001000" cy="4298379"/>
          </a:xfrm>
          <a:prstGeom prst="rect">
            <a:avLst/>
          </a:prstGeom>
        </p:spPr>
      </p:pic>
    </p:spTree>
    <p:extLst>
      <p:ext uri="{BB962C8B-B14F-4D97-AF65-F5344CB8AC3E}">
        <p14:creationId xmlns:p14="http://schemas.microsoft.com/office/powerpoint/2010/main" val="815275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7700" y="4953000"/>
            <a:ext cx="80772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81. Lễ khánh thành Tượng đài Chủ tịch Hồ Chí Minh trong Công viên Tự Do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các dân tộc tại Trung tâm lịch sử của Thủ đô Mexico, ngày 16 tháng 1 năm 2009.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215900"/>
            <a:ext cx="8077200" cy="4584192"/>
          </a:xfrm>
          <a:prstGeom prst="rect">
            <a:avLst/>
          </a:prstGeom>
        </p:spPr>
      </p:pic>
    </p:spTree>
    <p:extLst>
      <p:ext uri="{BB962C8B-B14F-4D97-AF65-F5344CB8AC3E}">
        <p14:creationId xmlns:p14="http://schemas.microsoft.com/office/powerpoint/2010/main" val="40149189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5300" y="4749800"/>
            <a:ext cx="8255000" cy="181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60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82. Bức tranh tường </a:t>
            </a:r>
            <a:r>
              <a:rPr lang="en-US"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danh nhân làm nên thế kỷ XX”</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tại Thủ đô Paris, Pháp vẽ hình ảnh 477 danh nhân tiêu biểu gồm 208 nhân vật tên tuổi của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 Pháp và 269 chính khách lỗi lạc quốc tế, trong đó có Chủ tịch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 Chí Minh thể hiện tình cảm sâu sắc và sự trân trọng của bạn bè quốc tế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 với vị lãnh tụ kính yêu của dân tộc Việt Nam.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241300"/>
            <a:ext cx="8255000" cy="4236721"/>
          </a:xfrm>
          <a:prstGeom prst="rect">
            <a:avLst/>
          </a:prstGeom>
        </p:spPr>
      </p:pic>
    </p:spTree>
    <p:extLst>
      <p:ext uri="{BB962C8B-B14F-4D97-AF65-F5344CB8AC3E}">
        <p14:creationId xmlns:p14="http://schemas.microsoft.com/office/powerpoint/2010/main" val="94951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4800093"/>
            <a:ext cx="72263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spcAft>
                <a:spcPts val="0"/>
              </a:spcAft>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 Chủ tịch Hồ Chí Minh và đồng chí Tôn Đức Thắng, Trưởng Ban </a:t>
            </a:r>
            <a:b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 trực Quốc hội tại Lễ phong hàm cho cán bộ cao cấp trong Quân chủng Hải quân, năm 1958.</a:t>
            </a:r>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508001"/>
            <a:ext cx="7226300" cy="4203192"/>
          </a:xfrm>
          <a:prstGeom prst="rect">
            <a:avLst/>
          </a:prstGeom>
        </p:spPr>
      </p:pic>
    </p:spTree>
    <p:extLst>
      <p:ext uri="{BB962C8B-B14F-4D97-AF65-F5344CB8AC3E}">
        <p14:creationId xmlns:p14="http://schemas.microsoft.com/office/powerpoint/2010/main" val="4116691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TotalTime>
  <Words>3736</Words>
  <Application>Microsoft Office PowerPoint</Application>
  <PresentationFormat>Widescreen</PresentationFormat>
  <Paragraphs>98</Paragraphs>
  <Slides>82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My Uyen</dc:creator>
  <cp:lastModifiedBy>Tran Thi Kim Tien</cp:lastModifiedBy>
  <cp:revision>39</cp:revision>
  <dcterms:created xsi:type="dcterms:W3CDTF">2022-11-06T02:24:14Z</dcterms:created>
  <dcterms:modified xsi:type="dcterms:W3CDTF">2022-11-08T16:02:12Z</dcterms:modified>
</cp:coreProperties>
</file>