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6" r:id="rId3"/>
    <p:sldId id="305" r:id="rId4"/>
    <p:sldId id="304" r:id="rId5"/>
    <p:sldId id="303" r:id="rId6"/>
    <p:sldId id="302" r:id="rId7"/>
    <p:sldId id="301" r:id="rId8"/>
    <p:sldId id="300" r:id="rId9"/>
    <p:sldId id="299" r:id="rId10"/>
    <p:sldId id="298" r:id="rId11"/>
    <p:sldId id="297" r:id="rId12"/>
    <p:sldId id="296" r:id="rId13"/>
    <p:sldId id="295" r:id="rId14"/>
    <p:sldId id="294" r:id="rId15"/>
    <p:sldId id="293" r:id="rId16"/>
    <p:sldId id="292" r:id="rId17"/>
    <p:sldId id="291" r:id="rId18"/>
    <p:sldId id="290" r:id="rId19"/>
    <p:sldId id="289" r:id="rId20"/>
    <p:sldId id="288" r:id="rId21"/>
    <p:sldId id="287" r:id="rId22"/>
    <p:sldId id="286" r:id="rId23"/>
    <p:sldId id="285" r:id="rId24"/>
    <p:sldId id="284" r:id="rId25"/>
    <p:sldId id="283" r:id="rId26"/>
    <p:sldId id="282" r:id="rId27"/>
    <p:sldId id="281" r:id="rId28"/>
    <p:sldId id="280" r:id="rId29"/>
    <p:sldId id="279" r:id="rId30"/>
    <p:sldId id="278" r:id="rId31"/>
    <p:sldId id="277" r:id="rId32"/>
    <p:sldId id="276" r:id="rId33"/>
    <p:sldId id="275" r:id="rId34"/>
    <p:sldId id="274" r:id="rId35"/>
    <p:sldId id="273" r:id="rId36"/>
    <p:sldId id="272" r:id="rId37"/>
    <p:sldId id="271" r:id="rId38"/>
    <p:sldId id="270" r:id="rId39"/>
    <p:sldId id="269" r:id="rId40"/>
    <p:sldId id="268" r:id="rId41"/>
    <p:sldId id="267" r:id="rId42"/>
    <p:sldId id="266" r:id="rId43"/>
    <p:sldId id="265" r:id="rId44"/>
    <p:sldId id="264" r:id="rId45"/>
    <p:sldId id="263" r:id="rId46"/>
    <p:sldId id="257" r:id="rId47"/>
    <p:sldId id="258" r:id="rId48"/>
    <p:sldId id="259" r:id="rId49"/>
    <p:sldId id="260" r:id="rId50"/>
    <p:sldId id="261" r:id="rId51"/>
    <p:sldId id="262"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7" d="100"/>
          <a:sy n="107" d="100"/>
        </p:scale>
        <p:origin x="144"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509246-2D6F-4A4B-8BCD-ACD26807B99B}" type="datetimeFigureOut">
              <a:rPr lang="en-US" smtClean="0"/>
              <a:t>14/11/2022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96751-C8E7-4CB3-8C64-FE0CA7474003}" type="slidenum">
              <a:rPr lang="en-US" smtClean="0"/>
              <a:t>‹#›</a:t>
            </a:fld>
            <a:endParaRPr lang="en-US"/>
          </a:p>
        </p:txBody>
      </p:sp>
    </p:spTree>
    <p:extLst>
      <p:ext uri="{BB962C8B-B14F-4D97-AF65-F5344CB8AC3E}">
        <p14:creationId xmlns:p14="http://schemas.microsoft.com/office/powerpoint/2010/main" val="9423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509246-2D6F-4A4B-8BCD-ACD26807B99B}" type="datetimeFigureOut">
              <a:rPr lang="en-US" smtClean="0"/>
              <a:t>14/11/2022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96751-C8E7-4CB3-8C64-FE0CA7474003}" type="slidenum">
              <a:rPr lang="en-US" smtClean="0"/>
              <a:t>‹#›</a:t>
            </a:fld>
            <a:endParaRPr lang="en-US"/>
          </a:p>
        </p:txBody>
      </p:sp>
    </p:spTree>
    <p:extLst>
      <p:ext uri="{BB962C8B-B14F-4D97-AF65-F5344CB8AC3E}">
        <p14:creationId xmlns:p14="http://schemas.microsoft.com/office/powerpoint/2010/main" val="2828907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509246-2D6F-4A4B-8BCD-ACD26807B99B}" type="datetimeFigureOut">
              <a:rPr lang="en-US" smtClean="0"/>
              <a:t>14/11/2022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96751-C8E7-4CB3-8C64-FE0CA7474003}" type="slidenum">
              <a:rPr lang="en-US" smtClean="0"/>
              <a:t>‹#›</a:t>
            </a:fld>
            <a:endParaRPr lang="en-US"/>
          </a:p>
        </p:txBody>
      </p:sp>
    </p:spTree>
    <p:extLst>
      <p:ext uri="{BB962C8B-B14F-4D97-AF65-F5344CB8AC3E}">
        <p14:creationId xmlns:p14="http://schemas.microsoft.com/office/powerpoint/2010/main" val="854518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509246-2D6F-4A4B-8BCD-ACD26807B99B}" type="datetimeFigureOut">
              <a:rPr lang="en-US" smtClean="0"/>
              <a:t>14/11/2022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96751-C8E7-4CB3-8C64-FE0CA7474003}" type="slidenum">
              <a:rPr lang="en-US" smtClean="0"/>
              <a:t>‹#›</a:t>
            </a:fld>
            <a:endParaRPr lang="en-US"/>
          </a:p>
        </p:txBody>
      </p:sp>
    </p:spTree>
    <p:extLst>
      <p:ext uri="{BB962C8B-B14F-4D97-AF65-F5344CB8AC3E}">
        <p14:creationId xmlns:p14="http://schemas.microsoft.com/office/powerpoint/2010/main" val="997976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509246-2D6F-4A4B-8BCD-ACD26807B99B}" type="datetimeFigureOut">
              <a:rPr lang="en-US" smtClean="0"/>
              <a:t>14/11/2022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96751-C8E7-4CB3-8C64-FE0CA7474003}" type="slidenum">
              <a:rPr lang="en-US" smtClean="0"/>
              <a:t>‹#›</a:t>
            </a:fld>
            <a:endParaRPr lang="en-US"/>
          </a:p>
        </p:txBody>
      </p:sp>
    </p:spTree>
    <p:extLst>
      <p:ext uri="{BB962C8B-B14F-4D97-AF65-F5344CB8AC3E}">
        <p14:creationId xmlns:p14="http://schemas.microsoft.com/office/powerpoint/2010/main" val="1063045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509246-2D6F-4A4B-8BCD-ACD26807B99B}" type="datetimeFigureOut">
              <a:rPr lang="en-US" smtClean="0"/>
              <a:t>14/11/2022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F96751-C8E7-4CB3-8C64-FE0CA7474003}" type="slidenum">
              <a:rPr lang="en-US" smtClean="0"/>
              <a:t>‹#›</a:t>
            </a:fld>
            <a:endParaRPr lang="en-US"/>
          </a:p>
        </p:txBody>
      </p:sp>
    </p:spTree>
    <p:extLst>
      <p:ext uri="{BB962C8B-B14F-4D97-AF65-F5344CB8AC3E}">
        <p14:creationId xmlns:p14="http://schemas.microsoft.com/office/powerpoint/2010/main" val="209225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509246-2D6F-4A4B-8BCD-ACD26807B99B}" type="datetimeFigureOut">
              <a:rPr lang="en-US" smtClean="0"/>
              <a:t>14/11/2022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F96751-C8E7-4CB3-8C64-FE0CA7474003}" type="slidenum">
              <a:rPr lang="en-US" smtClean="0"/>
              <a:t>‹#›</a:t>
            </a:fld>
            <a:endParaRPr lang="en-US"/>
          </a:p>
        </p:txBody>
      </p:sp>
    </p:spTree>
    <p:extLst>
      <p:ext uri="{BB962C8B-B14F-4D97-AF65-F5344CB8AC3E}">
        <p14:creationId xmlns:p14="http://schemas.microsoft.com/office/powerpoint/2010/main" val="3044191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509246-2D6F-4A4B-8BCD-ACD26807B99B}" type="datetimeFigureOut">
              <a:rPr lang="en-US" smtClean="0"/>
              <a:t>14/11/2022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F96751-C8E7-4CB3-8C64-FE0CA7474003}" type="slidenum">
              <a:rPr lang="en-US" smtClean="0"/>
              <a:t>‹#›</a:t>
            </a:fld>
            <a:endParaRPr lang="en-US"/>
          </a:p>
        </p:txBody>
      </p:sp>
    </p:spTree>
    <p:extLst>
      <p:ext uri="{BB962C8B-B14F-4D97-AF65-F5344CB8AC3E}">
        <p14:creationId xmlns:p14="http://schemas.microsoft.com/office/powerpoint/2010/main" val="2893377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509246-2D6F-4A4B-8BCD-ACD26807B99B}" type="datetimeFigureOut">
              <a:rPr lang="en-US" smtClean="0"/>
              <a:t>14/11/2022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F96751-C8E7-4CB3-8C64-FE0CA7474003}" type="slidenum">
              <a:rPr lang="en-US" smtClean="0"/>
              <a:t>‹#›</a:t>
            </a:fld>
            <a:endParaRPr lang="en-US"/>
          </a:p>
        </p:txBody>
      </p:sp>
    </p:spTree>
    <p:extLst>
      <p:ext uri="{BB962C8B-B14F-4D97-AF65-F5344CB8AC3E}">
        <p14:creationId xmlns:p14="http://schemas.microsoft.com/office/powerpoint/2010/main" val="2957650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509246-2D6F-4A4B-8BCD-ACD26807B99B}" type="datetimeFigureOut">
              <a:rPr lang="en-US" smtClean="0"/>
              <a:t>14/11/2022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F96751-C8E7-4CB3-8C64-FE0CA7474003}" type="slidenum">
              <a:rPr lang="en-US" smtClean="0"/>
              <a:t>‹#›</a:t>
            </a:fld>
            <a:endParaRPr lang="en-US"/>
          </a:p>
        </p:txBody>
      </p:sp>
    </p:spTree>
    <p:extLst>
      <p:ext uri="{BB962C8B-B14F-4D97-AF65-F5344CB8AC3E}">
        <p14:creationId xmlns:p14="http://schemas.microsoft.com/office/powerpoint/2010/main" val="2886560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509246-2D6F-4A4B-8BCD-ACD26807B99B}" type="datetimeFigureOut">
              <a:rPr lang="en-US" smtClean="0"/>
              <a:t>14/11/2022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F96751-C8E7-4CB3-8C64-FE0CA7474003}" type="slidenum">
              <a:rPr lang="en-US" smtClean="0"/>
              <a:t>‹#›</a:t>
            </a:fld>
            <a:endParaRPr lang="en-US"/>
          </a:p>
        </p:txBody>
      </p:sp>
    </p:spTree>
    <p:extLst>
      <p:ext uri="{BB962C8B-B14F-4D97-AF65-F5344CB8AC3E}">
        <p14:creationId xmlns:p14="http://schemas.microsoft.com/office/powerpoint/2010/main" val="3553700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09246-2D6F-4A4B-8BCD-ACD26807B99B}" type="datetimeFigureOut">
              <a:rPr lang="en-US" smtClean="0"/>
              <a:t>14/11/2022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F96751-C8E7-4CB3-8C64-FE0CA7474003}" type="slidenum">
              <a:rPr lang="en-US" smtClean="0"/>
              <a:t>‹#›</a:t>
            </a:fld>
            <a:endParaRPr lang="en-US"/>
          </a:p>
        </p:txBody>
      </p:sp>
    </p:spTree>
    <p:extLst>
      <p:ext uri="{BB962C8B-B14F-4D97-AF65-F5344CB8AC3E}">
        <p14:creationId xmlns:p14="http://schemas.microsoft.com/office/powerpoint/2010/main" val="2335120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1CE7813B-0901-4520-7D24-F8444D61A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168" y="170239"/>
            <a:ext cx="5177664" cy="3663197"/>
          </a:xfrm>
          <a:prstGeom prst="rect">
            <a:avLst/>
          </a:prstGeom>
        </p:spPr>
      </p:pic>
      <p:sp>
        <p:nvSpPr>
          <p:cNvPr id="107" name="TextBox 106">
            <a:extLst>
              <a:ext uri="{FF2B5EF4-FFF2-40B4-BE49-F238E27FC236}">
                <a16:creationId xmlns:a16="http://schemas.microsoft.com/office/drawing/2014/main" id="{05EF557F-39D5-DE33-CEAD-EFDEEF94398E}"/>
              </a:ext>
            </a:extLst>
          </p:cNvPr>
          <p:cNvSpPr txBox="1"/>
          <p:nvPr/>
        </p:nvSpPr>
        <p:spPr>
          <a:xfrm>
            <a:off x="218660" y="3908475"/>
            <a:ext cx="11754679" cy="2949525"/>
          </a:xfrm>
          <a:prstGeom prst="rect">
            <a:avLst/>
          </a:prstGeom>
          <a:noFill/>
        </p:spPr>
        <p:txBody>
          <a:bodyPr wrap="square">
            <a:spAutoFit/>
          </a:bodyPr>
          <a:lstStyle/>
          <a:p>
            <a:pPr lvl="0" algn="just">
              <a:spcAft>
                <a:spcPts val="1000"/>
              </a:spcAft>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algn="just">
              <a:spcAft>
                <a:spcPts val="10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nâng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343150" indent="400050" algn="just">
              <a:spcAft>
                <a:spcPts val="10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Sđd</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t.12, tr.470)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Extract: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“Culture must practically serve the people, contribute to improving the joyful and healthy life of the masses. Therefore, cultural content must have educational significance ... Culture must be associated with production.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200400" algn="just">
              <a:spcAft>
                <a:spcPts val="1000"/>
              </a:spcAft>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(Excerpt from Ho Chi Minh: Complete episode, ibid, t.12, p.470)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731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outside a building&#10;&#10;Description automatically generated with medium confidence">
            <a:extLst>
              <a:ext uri="{FF2B5EF4-FFF2-40B4-BE49-F238E27FC236}">
                <a16:creationId xmlns:a16="http://schemas.microsoft.com/office/drawing/2014/main" id="{F46F5794-CDDD-AECA-2279-65C792E5A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968" y="92766"/>
            <a:ext cx="4314841" cy="5740364"/>
          </a:xfrm>
          <a:prstGeom prst="rect">
            <a:avLst/>
          </a:prstGeom>
        </p:spPr>
      </p:pic>
      <p:sp>
        <p:nvSpPr>
          <p:cNvPr id="6" name="TextBox 5">
            <a:extLst>
              <a:ext uri="{FF2B5EF4-FFF2-40B4-BE49-F238E27FC236}">
                <a16:creationId xmlns:a16="http://schemas.microsoft.com/office/drawing/2014/main" id="{E5606FF3-8922-8CA4-F152-E89A487EFFA3}"/>
              </a:ext>
            </a:extLst>
          </p:cNvPr>
          <p:cNvSpPr txBox="1"/>
          <p:nvPr/>
        </p:nvSpPr>
        <p:spPr>
          <a:xfrm>
            <a:off x="367748" y="5943583"/>
            <a:ext cx="10986052" cy="914417"/>
          </a:xfrm>
          <a:prstGeom prst="rect">
            <a:avLst/>
          </a:prstGeom>
          <a:noFill/>
        </p:spPr>
        <p:txBody>
          <a:bodyPr wrap="square">
            <a:spAutoFit/>
          </a:bodyPr>
          <a:lstStyle/>
          <a:p>
            <a:pPr lvl="0" algn="ctr">
              <a:lnSpc>
                <a:spcPct val="115000"/>
              </a:lnSpc>
              <a:spcBef>
                <a:spcPts val="800"/>
              </a:spcBef>
              <a:spcAft>
                <a:spcPts val="800"/>
              </a:spcAft>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lễ</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khai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1946.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0" algn="ctr">
              <a:lnSpc>
                <a:spcPct val="115000"/>
              </a:lnSpc>
              <a:spcBef>
                <a:spcPts val="800"/>
              </a:spcBef>
              <a:spcAft>
                <a:spcPts val="800"/>
              </a:spcAft>
              <a:buSzPts val="1400"/>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attended the opening ceremony of the "Cultural Week" in Hanoi in 1946.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8824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ewspaper, document, receipt&#10;&#10;Description automatically generated">
            <a:extLst>
              <a:ext uri="{FF2B5EF4-FFF2-40B4-BE49-F238E27FC236}">
                <a16:creationId xmlns:a16="http://schemas.microsoft.com/office/drawing/2014/main" id="{5E3F0602-9435-50FC-F6B1-52C7C25BD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6159" y="18624"/>
            <a:ext cx="4186119" cy="5606410"/>
          </a:xfrm>
          <a:prstGeom prst="rect">
            <a:avLst/>
          </a:prstGeom>
        </p:spPr>
      </p:pic>
      <p:sp>
        <p:nvSpPr>
          <p:cNvPr id="6" name="TextBox 5">
            <a:extLst>
              <a:ext uri="{FF2B5EF4-FFF2-40B4-BE49-F238E27FC236}">
                <a16:creationId xmlns:a16="http://schemas.microsoft.com/office/drawing/2014/main" id="{0E2FC41F-8904-2986-8DFE-80E6AC7755F2}"/>
              </a:ext>
            </a:extLst>
          </p:cNvPr>
          <p:cNvSpPr txBox="1"/>
          <p:nvPr/>
        </p:nvSpPr>
        <p:spPr>
          <a:xfrm>
            <a:off x="796699" y="5625034"/>
            <a:ext cx="11219710" cy="1232966"/>
          </a:xfrm>
          <a:prstGeom prst="rect">
            <a:avLst/>
          </a:prstGeom>
          <a:noFill/>
        </p:spPr>
        <p:txBody>
          <a:bodyPr wrap="square">
            <a:spAutoFit/>
          </a:bodyPr>
          <a:lstStyle/>
          <a:p>
            <a:pPr lvl="0" algn="ctr">
              <a:lnSpc>
                <a:spcPct val="115000"/>
              </a:lnSpc>
              <a:spcBef>
                <a:spcPts val="800"/>
              </a:spcBef>
              <a:spcAft>
                <a:spcPts val="800"/>
              </a:spcAft>
              <a:buSzPts val="1400"/>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đức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đăng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11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1946</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lvl="0" algn="ctr">
              <a:lnSpc>
                <a:spcPct val="115000"/>
              </a:lnSpc>
              <a:spcBef>
                <a:spcPts val="800"/>
              </a:spcBef>
              <a:spcAft>
                <a:spcPts val="800"/>
              </a:spcAft>
              <a:buSzPts val="1400"/>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 article "</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Finding talented, moral people</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of President Ho Chi Minh published in the National Salvation newspaper, on November 20</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1946.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4497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age of a book&#10;&#10;Description automatically generated">
            <a:extLst>
              <a:ext uri="{FF2B5EF4-FFF2-40B4-BE49-F238E27FC236}">
                <a16:creationId xmlns:a16="http://schemas.microsoft.com/office/drawing/2014/main" id="{DDAF792E-A43D-15C4-2862-D1E3CA8874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4443" y="114426"/>
            <a:ext cx="6743114" cy="4458884"/>
          </a:xfrm>
          <a:prstGeom prst="rect">
            <a:avLst/>
          </a:prstGeom>
        </p:spPr>
      </p:pic>
      <p:sp>
        <p:nvSpPr>
          <p:cNvPr id="6" name="TextBox 5">
            <a:extLst>
              <a:ext uri="{FF2B5EF4-FFF2-40B4-BE49-F238E27FC236}">
                <a16:creationId xmlns:a16="http://schemas.microsoft.com/office/drawing/2014/main" id="{6024F438-6C43-3B56-6549-69845CB3D6E6}"/>
              </a:ext>
            </a:extLst>
          </p:cNvPr>
          <p:cNvSpPr txBox="1"/>
          <p:nvPr/>
        </p:nvSpPr>
        <p:spPr>
          <a:xfrm>
            <a:off x="79513" y="4669388"/>
            <a:ext cx="12032974" cy="2188612"/>
          </a:xfrm>
          <a:prstGeom prst="rect">
            <a:avLst/>
          </a:prstGeom>
          <a:noFill/>
        </p:spPr>
        <p:txBody>
          <a:bodyPr wrap="square">
            <a:spAutoFit/>
          </a:bodyPr>
          <a:lstStyle/>
          <a:p>
            <a:pPr lvl="0">
              <a:lnSpc>
                <a:spcPct val="115000"/>
              </a:lnSpc>
              <a:spcBef>
                <a:spcPts val="800"/>
              </a:spcBef>
              <a:spcAft>
                <a:spcPts val="800"/>
              </a:spcAft>
              <a:buSzPts val="1400"/>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1947 –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kêu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dấy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đức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liêm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xóa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bỏ</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thói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hư</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tật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xấu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tục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Bef>
                <a:spcPts val="800"/>
              </a:spcBef>
              <a:spcAft>
                <a:spcPts val="800"/>
              </a:spcAft>
              <a:buSzPts val="1400"/>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 work </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 New Life</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of President Ho Chi Minh with the pseudonym Tan </a:t>
            </a:r>
            <a:r>
              <a:rPr lang="en-US"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in March 1947 - calling the people to spark a movement of building a new life, highlighting</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patriotism, love of labor, love of justice and build morality </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"Being industrious and thrifty, upright and honest",</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eliminate bad habits, backward customs and practices.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9256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 person, outdoor, group&#10;&#10;Description automatically generated">
            <a:extLst>
              <a:ext uri="{FF2B5EF4-FFF2-40B4-BE49-F238E27FC236}">
                <a16:creationId xmlns:a16="http://schemas.microsoft.com/office/drawing/2014/main" id="{5EA456DB-C4F7-FC4E-D257-A2CE5471E7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1000" y="268509"/>
            <a:ext cx="6669999" cy="4485574"/>
          </a:xfrm>
          <a:prstGeom prst="rect">
            <a:avLst/>
          </a:prstGeom>
        </p:spPr>
      </p:pic>
      <p:sp>
        <p:nvSpPr>
          <p:cNvPr id="6" name="TextBox 5">
            <a:extLst>
              <a:ext uri="{FF2B5EF4-FFF2-40B4-BE49-F238E27FC236}">
                <a16:creationId xmlns:a16="http://schemas.microsoft.com/office/drawing/2014/main" id="{234672CA-F5BB-E8EF-AAE2-11A76699EDC5}"/>
              </a:ext>
            </a:extLst>
          </p:cNvPr>
          <p:cNvSpPr txBox="1"/>
          <p:nvPr/>
        </p:nvSpPr>
        <p:spPr>
          <a:xfrm>
            <a:off x="162337" y="5167051"/>
            <a:ext cx="11867323" cy="1551515"/>
          </a:xfrm>
          <a:prstGeom prst="rect">
            <a:avLst/>
          </a:prstGeom>
          <a:noFill/>
        </p:spPr>
        <p:txBody>
          <a:bodyPr wrap="square">
            <a:spAutoFit/>
          </a:bodyPr>
          <a:lstStyle/>
          <a:p>
            <a:pPr lvl="0" algn="just">
              <a:lnSpc>
                <a:spcPct val="115000"/>
              </a:lnSpc>
              <a:spcBef>
                <a:spcPts val="800"/>
              </a:spcBef>
              <a:spcAft>
                <a:spcPts val="800"/>
              </a:spcAft>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Đoàn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X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đội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chúc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mừng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nhật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60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Bắc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1950.</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Bef>
                <a:spcPts val="800"/>
              </a:spcBef>
              <a:spcAft>
                <a:spcPts val="800"/>
              </a:spcAft>
              <a:buSzPts val="1400"/>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with the X Inter-Region Children's Art Group and the Cadet team coming to wish Uncle Ho's 60th birthday in Viet Bac in 1950.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5074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ground, outdoor, person, people&#10;&#10;Description automatically generated">
            <a:extLst>
              <a:ext uri="{FF2B5EF4-FFF2-40B4-BE49-F238E27FC236}">
                <a16:creationId xmlns:a16="http://schemas.microsoft.com/office/drawing/2014/main" id="{5CB475F8-3CFE-8900-7D51-C78FF5B569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1653" y="365125"/>
            <a:ext cx="6769488" cy="4518633"/>
          </a:xfrm>
          <a:prstGeom prst="rect">
            <a:avLst/>
          </a:prstGeom>
        </p:spPr>
      </p:pic>
      <p:sp>
        <p:nvSpPr>
          <p:cNvPr id="6" name="TextBox 5">
            <a:extLst>
              <a:ext uri="{FF2B5EF4-FFF2-40B4-BE49-F238E27FC236}">
                <a16:creationId xmlns:a16="http://schemas.microsoft.com/office/drawing/2014/main" id="{719D223D-D4A2-3BB9-821E-BB269C2679A7}"/>
              </a:ext>
            </a:extLst>
          </p:cNvPr>
          <p:cNvSpPr txBox="1"/>
          <p:nvPr/>
        </p:nvSpPr>
        <p:spPr>
          <a:xfrm>
            <a:off x="460514" y="5159691"/>
            <a:ext cx="11688416" cy="1551515"/>
          </a:xfrm>
          <a:prstGeom prst="rect">
            <a:avLst/>
          </a:prstGeom>
          <a:noFill/>
        </p:spPr>
        <p:txBody>
          <a:bodyPr wrap="square">
            <a:spAutoFit/>
          </a:bodyPr>
          <a:lstStyle/>
          <a:p>
            <a:pPr lvl="0" algn="ctr">
              <a:lnSpc>
                <a:spcPct val="115000"/>
              </a:lnSpc>
              <a:spcBef>
                <a:spcPts val="800"/>
              </a:spcBef>
              <a:spcAft>
                <a:spcPts val="800"/>
              </a:spcAft>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mừng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Lao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II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1951.</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0" algn="ctr">
              <a:lnSpc>
                <a:spcPct val="115000"/>
              </a:lnSpc>
              <a:spcBef>
                <a:spcPts val="800"/>
              </a:spcBef>
              <a:spcAft>
                <a:spcPts val="800"/>
              </a:spcAft>
              <a:buSzPts val="1400"/>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was happy to celebrate the victory of the 2</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nd</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Congress of the Labor Party of Viet Nam held in Viet Bac in February 1951.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7389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outdoor, group&#10;&#10;Description automatically generated">
            <a:extLst>
              <a:ext uri="{FF2B5EF4-FFF2-40B4-BE49-F238E27FC236}">
                <a16:creationId xmlns:a16="http://schemas.microsoft.com/office/drawing/2014/main" id="{19E926BE-C3F4-0921-F8FE-F11E31A8D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041" y="179595"/>
            <a:ext cx="7665913" cy="5116997"/>
          </a:xfrm>
          <a:prstGeom prst="rect">
            <a:avLst/>
          </a:prstGeom>
        </p:spPr>
      </p:pic>
      <p:sp>
        <p:nvSpPr>
          <p:cNvPr id="6" name="TextBox 5">
            <a:extLst>
              <a:ext uri="{FF2B5EF4-FFF2-40B4-BE49-F238E27FC236}">
                <a16:creationId xmlns:a16="http://schemas.microsoft.com/office/drawing/2014/main" id="{09CD1ACF-117C-AEF4-A2B7-08AAE72691A6}"/>
              </a:ext>
            </a:extLst>
          </p:cNvPr>
          <p:cNvSpPr txBox="1"/>
          <p:nvPr/>
        </p:nvSpPr>
        <p:spPr>
          <a:xfrm>
            <a:off x="364431" y="5431529"/>
            <a:ext cx="11463131" cy="1423275"/>
          </a:xfrm>
          <a:prstGeom prst="rect">
            <a:avLst/>
          </a:prstGeom>
          <a:noFill/>
        </p:spPr>
        <p:txBody>
          <a:bodyPr wrap="square">
            <a:spAutoFit/>
          </a:bodyPr>
          <a:lstStyle/>
          <a:p>
            <a:pPr lvl="0">
              <a:lnSpc>
                <a:spcPct val="115000"/>
              </a:lnSpc>
              <a:spcBef>
                <a:spcPts val="600"/>
              </a:spcBef>
              <a:spcAft>
                <a:spcPts val="0"/>
              </a:spcAft>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mừng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Lao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II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1951</a:t>
            </a:r>
            <a:r>
              <a:rPr lang="de-DE"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i="1"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Bef>
                <a:spcPts val="600"/>
              </a:spcBef>
              <a:spcAft>
                <a:spcPts val="0"/>
              </a:spcAft>
              <a:buSzPts val="1400"/>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and soldiers joined a folk game </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to celebrate the victory of the 2</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nd</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Congress of the </a:t>
            </a:r>
            <a:r>
              <a:rPr lang="en-US"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Labor Party of Viet Nam held in Viet Bac in February 1951.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181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xt, letter&#10;&#10;Description automatically generated">
            <a:extLst>
              <a:ext uri="{FF2B5EF4-FFF2-40B4-BE49-F238E27FC236}">
                <a16:creationId xmlns:a16="http://schemas.microsoft.com/office/drawing/2014/main" id="{9F7C7A58-50CD-8EE4-7E24-934B6CFBBA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1692" y="130583"/>
            <a:ext cx="3763838" cy="5326187"/>
          </a:xfrm>
          <a:prstGeom prst="rect">
            <a:avLst/>
          </a:prstGeom>
        </p:spPr>
      </p:pic>
      <p:sp>
        <p:nvSpPr>
          <p:cNvPr id="6" name="TextBox 5">
            <a:extLst>
              <a:ext uri="{FF2B5EF4-FFF2-40B4-BE49-F238E27FC236}">
                <a16:creationId xmlns:a16="http://schemas.microsoft.com/office/drawing/2014/main" id="{FF11AD14-C011-B2DC-D85C-BEBDC10B8FCB}"/>
              </a:ext>
            </a:extLst>
          </p:cNvPr>
          <p:cNvSpPr txBox="1"/>
          <p:nvPr/>
        </p:nvSpPr>
        <p:spPr>
          <a:xfrm>
            <a:off x="556591" y="5769600"/>
            <a:ext cx="11290852" cy="723275"/>
          </a:xfrm>
          <a:prstGeom prst="rect">
            <a:avLst/>
          </a:prstGeom>
          <a:noFill/>
        </p:spPr>
        <p:txBody>
          <a:bodyPr wrap="square">
            <a:spAutoFit/>
          </a:bodyPr>
          <a:lstStyle/>
          <a:p>
            <a:pPr lvl="0" algn="ctr">
              <a:spcBef>
                <a:spcPts val="600"/>
              </a:spcBef>
              <a:spcAft>
                <a:spcPts val="0"/>
              </a:spcAft>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gửi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lãm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1951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0" algn="ctr">
              <a:spcBef>
                <a:spcPts val="600"/>
              </a:spcBef>
              <a:spcAft>
                <a:spcPts val="0"/>
              </a:spcAft>
              <a:buSzPts val="1400"/>
            </a:pP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letter</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of</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Ho Chi Minh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sent</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artists</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on</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occasion</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of</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painting</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exhibition</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in 1951.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5439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C04586A8-F13E-5E28-F6AA-B5A307A6A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538" y="365125"/>
            <a:ext cx="7707606" cy="4913599"/>
          </a:xfrm>
          <a:prstGeom prst="rect">
            <a:avLst/>
          </a:prstGeom>
        </p:spPr>
      </p:pic>
      <p:sp>
        <p:nvSpPr>
          <p:cNvPr id="6" name="TextBox 5">
            <a:extLst>
              <a:ext uri="{FF2B5EF4-FFF2-40B4-BE49-F238E27FC236}">
                <a16:creationId xmlns:a16="http://schemas.microsoft.com/office/drawing/2014/main" id="{6A5497BE-57B3-317A-EABC-CEB61D7D48AB}"/>
              </a:ext>
            </a:extLst>
          </p:cNvPr>
          <p:cNvSpPr txBox="1"/>
          <p:nvPr/>
        </p:nvSpPr>
        <p:spPr>
          <a:xfrm>
            <a:off x="125895" y="5413661"/>
            <a:ext cx="11940209" cy="1423275"/>
          </a:xfrm>
          <a:prstGeom prst="rect">
            <a:avLst/>
          </a:prstGeom>
          <a:noFill/>
        </p:spPr>
        <p:txBody>
          <a:bodyPr wrap="square">
            <a:spAutoFit/>
          </a:bodyPr>
          <a:lstStyle/>
          <a:p>
            <a:pPr lvl="0" algn="ctr">
              <a:lnSpc>
                <a:spcPct val="115000"/>
              </a:lnSpc>
              <a:spcBef>
                <a:spcPts val="600"/>
              </a:spcBef>
              <a:spcAft>
                <a:spcPts val="0"/>
              </a:spcAft>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in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1955 do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(nay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0" algn="ctr">
              <a:lnSpc>
                <a:spcPct val="115000"/>
              </a:lnSpc>
              <a:spcBef>
                <a:spcPts val="600"/>
              </a:spcBef>
              <a:spcAft>
                <a:spcPts val="0"/>
              </a:spcAft>
              <a:buSzPts val="1400"/>
            </a:pP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work</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How</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write</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recorded</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by</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Ho Chi Minh,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published</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second</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time</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in 1955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by</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Association</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of</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Vietnamese</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Journalists</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now</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Vietnam</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Journalists</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Association</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3076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standing in front of a group of people sitting in chairs&#10;&#10;Description automatically generated">
            <a:extLst>
              <a:ext uri="{FF2B5EF4-FFF2-40B4-BE49-F238E27FC236}">
                <a16:creationId xmlns:a16="http://schemas.microsoft.com/office/drawing/2014/main" id="{041F186D-9077-CD68-798E-A448639F07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0401" y="113334"/>
            <a:ext cx="7363476" cy="5154432"/>
          </a:xfrm>
          <a:prstGeom prst="rect">
            <a:avLst/>
          </a:prstGeom>
        </p:spPr>
      </p:pic>
      <p:sp>
        <p:nvSpPr>
          <p:cNvPr id="6" name="TextBox 5">
            <a:extLst>
              <a:ext uri="{FF2B5EF4-FFF2-40B4-BE49-F238E27FC236}">
                <a16:creationId xmlns:a16="http://schemas.microsoft.com/office/drawing/2014/main" id="{A77A3275-87D5-E0A5-1DEC-E8D458559FAD}"/>
              </a:ext>
            </a:extLst>
          </p:cNvPr>
          <p:cNvSpPr txBox="1"/>
          <p:nvPr/>
        </p:nvSpPr>
        <p:spPr>
          <a:xfrm>
            <a:off x="172278" y="5383429"/>
            <a:ext cx="12019722" cy="1474571"/>
          </a:xfrm>
          <a:prstGeom prst="rect">
            <a:avLst/>
          </a:prstGeom>
          <a:noFill/>
        </p:spPr>
        <p:txBody>
          <a:bodyPr wrap="square">
            <a:spAutoFit/>
          </a:bodyPr>
          <a:lstStyle/>
          <a:p>
            <a:pPr lvl="0" algn="ctr">
              <a:lnSpc>
                <a:spcPct val="115000"/>
              </a:lnSpc>
              <a:spcAft>
                <a:spcPts val="1000"/>
              </a:spcAft>
              <a:buSzPts val="1400"/>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Chủ tịch Hồ Chí Minh thăm và chúc Tết các nhạc công khiếm thị ở trường Thương binh hỏng mắt (nay là Cục Người có công), Hà Nội, ngày 11 tháng 02 năm 1956.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Ho Chi Minh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visited</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and</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wished</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Happy</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Lunar</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New</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Year</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visually</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impaired</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musicians</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War</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invalids</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school</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now</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Department</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of</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Meritorious</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Persons</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Hanoi</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on</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February</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11</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1956.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3279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person, outdoor, standing, people&#10;&#10;Description automatically generated">
            <a:extLst>
              <a:ext uri="{FF2B5EF4-FFF2-40B4-BE49-F238E27FC236}">
                <a16:creationId xmlns:a16="http://schemas.microsoft.com/office/drawing/2014/main" id="{3F15ED4C-4301-1782-A353-84256E5CB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6724" y="164642"/>
            <a:ext cx="7129429" cy="4776718"/>
          </a:xfrm>
          <a:prstGeom prst="rect">
            <a:avLst/>
          </a:prstGeom>
        </p:spPr>
      </p:pic>
      <p:sp>
        <p:nvSpPr>
          <p:cNvPr id="6" name="TextBox 5">
            <a:extLst>
              <a:ext uri="{FF2B5EF4-FFF2-40B4-BE49-F238E27FC236}">
                <a16:creationId xmlns:a16="http://schemas.microsoft.com/office/drawing/2014/main" id="{247EDDF8-24D1-6CBD-5745-BE6180F284E8}"/>
              </a:ext>
            </a:extLst>
          </p:cNvPr>
          <p:cNvSpPr txBox="1"/>
          <p:nvPr/>
        </p:nvSpPr>
        <p:spPr>
          <a:xfrm>
            <a:off x="344556" y="5141843"/>
            <a:ext cx="11502888" cy="1551515"/>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thăm hỏi và căn dặn Nhân dân xã Nam Chính, huyện Nam Sách, tỉnh Hải Dương thực hiện nếp sống văn hóa mới, đào giếng để có nước sạch dùng trong sinh hoạt và sản xuất, ngày 15 tháng 02 năm 1956.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Ho Chi Minh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visited</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and</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advised</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people</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of</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Nam Chinh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Commune</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Sach</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District</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Duong</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Province</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practice</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new</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cultural</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lifestyle</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dig</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wells</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have</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clean</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water</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use</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in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living</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and</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production</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February</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15</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1956.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5641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A6B9CE-A634-4CE7-0AAC-5D9EB62DFEEE}"/>
              </a:ext>
            </a:extLst>
          </p:cNvPr>
          <p:cNvSpPr>
            <a:spLocks noGrp="1"/>
          </p:cNvSpPr>
          <p:nvPr>
            <p:ph idx="1"/>
          </p:nvPr>
        </p:nvSpPr>
        <p:spPr/>
        <p:txBody>
          <a:bodyPr/>
          <a:lstStyle/>
          <a:p>
            <a:endParaRPr lang="en-US" dirty="0"/>
          </a:p>
        </p:txBody>
      </p:sp>
      <p:pic>
        <p:nvPicPr>
          <p:cNvPr id="4" name="Picture 3" descr="A picture containing text, newspaper&#10;&#10;Description automatically generated">
            <a:extLst>
              <a:ext uri="{FF2B5EF4-FFF2-40B4-BE49-F238E27FC236}">
                <a16:creationId xmlns:a16="http://schemas.microsoft.com/office/drawing/2014/main" id="{0501CC67-C8E8-B7B5-F61D-C7EE31BB3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21718" cy="6724357"/>
          </a:xfrm>
          <a:prstGeom prst="rect">
            <a:avLst/>
          </a:prstGeom>
        </p:spPr>
      </p:pic>
      <p:sp>
        <p:nvSpPr>
          <p:cNvPr id="6" name="TextBox 5">
            <a:extLst>
              <a:ext uri="{FF2B5EF4-FFF2-40B4-BE49-F238E27FC236}">
                <a16:creationId xmlns:a16="http://schemas.microsoft.com/office/drawing/2014/main" id="{4C6F2EBA-9DAB-0460-978F-E4B049CF460F}"/>
              </a:ext>
            </a:extLst>
          </p:cNvPr>
          <p:cNvSpPr txBox="1"/>
          <p:nvPr/>
        </p:nvSpPr>
        <p:spPr>
          <a:xfrm>
            <a:off x="5234609" y="91772"/>
            <a:ext cx="6864626" cy="6632585"/>
          </a:xfrm>
          <a:prstGeom prst="rect">
            <a:avLst/>
          </a:prstGeom>
          <a:noFill/>
        </p:spPr>
        <p:txBody>
          <a:bodyPr wrap="square">
            <a:spAutoFit/>
          </a:bodyPr>
          <a:lstStyle/>
          <a:p>
            <a:pPr lvl="0">
              <a:lnSpc>
                <a:spcPct val="115000"/>
              </a:lnSpc>
              <a:spcBef>
                <a:spcPts val="800"/>
              </a:spcBef>
              <a:spcAft>
                <a:spcPts val="0"/>
              </a:spcAft>
              <a:buSzPts val="1400"/>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Anh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phóng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đem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Lênin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soi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đấu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phóng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con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gắn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liền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54610">
              <a:lnSpc>
                <a:spcPct val="115000"/>
              </a:lnSpc>
              <a:spcBef>
                <a:spcPts val="800"/>
              </a:spcBef>
              <a:spcAft>
                <a:spcPts val="0"/>
              </a:spcAft>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cáo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tội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ác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bọn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tuyên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nền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Xô</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đăng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Le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Paria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1922.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54610" algn="just">
              <a:spcBef>
                <a:spcPts val="800"/>
              </a:spcBef>
              <a:spcAft>
                <a:spcPts val="0"/>
              </a:spcAft>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was not only recognized by the world as a national liberation Hero</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but also a great cultured man. During the process of finding the way to save the country, through His works, President Ho Chi Minh brought a new light of culture of Marxism - Leninism to enlighten the way for our people and other oppressed peoples in the revolutionary struggle to liberate people - the path of national independence associated with socialism.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54610" algn="just">
              <a:spcBef>
                <a:spcPts val="800"/>
              </a:spcBef>
              <a:spcAft>
                <a:spcPts val="0"/>
              </a:spcAft>
            </a:pP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Photo: A number of writings and paintings of Nguyen Ai Quoc denouncing the crimes of the French colonialists and propagating Soviet culture in Le </a:t>
            </a:r>
            <a:r>
              <a:rPr lang="en-US" sz="18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Paria</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newspaper founded by Nguyen Ai Quoc in 1922.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6044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31238-C7D5-F430-1CFD-4E88163D41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C808CD-A12A-DE69-8933-F47B25197A57}"/>
              </a:ext>
            </a:extLst>
          </p:cNvPr>
          <p:cNvSpPr>
            <a:spLocks noGrp="1"/>
          </p:cNvSpPr>
          <p:nvPr>
            <p:ph idx="1"/>
          </p:nvPr>
        </p:nvSpPr>
        <p:spPr/>
        <p:txBody>
          <a:bodyPr/>
          <a:lstStyle/>
          <a:p>
            <a:endParaRPr lang="en-US"/>
          </a:p>
        </p:txBody>
      </p:sp>
      <p:pic>
        <p:nvPicPr>
          <p:cNvPr id="4" name="Picture 3" descr="A picture containing text, person, old, indoor&#10;&#10;Description automatically generated">
            <a:extLst>
              <a:ext uri="{FF2B5EF4-FFF2-40B4-BE49-F238E27FC236}">
                <a16:creationId xmlns:a16="http://schemas.microsoft.com/office/drawing/2014/main" id="{FCB52F2E-5CD6-4997-B356-36C656CD5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3516" y="297656"/>
            <a:ext cx="7284963" cy="4780757"/>
          </a:xfrm>
          <a:prstGeom prst="rect">
            <a:avLst/>
          </a:prstGeom>
        </p:spPr>
      </p:pic>
      <p:sp>
        <p:nvSpPr>
          <p:cNvPr id="6" name="TextBox 5">
            <a:extLst>
              <a:ext uri="{FF2B5EF4-FFF2-40B4-BE49-F238E27FC236}">
                <a16:creationId xmlns:a16="http://schemas.microsoft.com/office/drawing/2014/main" id="{16E9D629-DE11-7B47-DE81-D84008536E10}"/>
              </a:ext>
            </a:extLst>
          </p:cNvPr>
          <p:cNvSpPr txBox="1"/>
          <p:nvPr/>
        </p:nvSpPr>
        <p:spPr>
          <a:xfrm>
            <a:off x="1060172" y="5145882"/>
            <a:ext cx="10071653" cy="1551515"/>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thăm lớp học bổ túc văn hóa của bà con lao động Khu tập thể Lương Yên, Hà Nội, ngày 27 tháng 3 năm 1956.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visited a continuing education class of laborers in Luong Yen collective area in Hanoi, on March 27th 1956.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886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person, indoor, people, posing&#10;&#10;Description automatically generated">
            <a:extLst>
              <a:ext uri="{FF2B5EF4-FFF2-40B4-BE49-F238E27FC236}">
                <a16:creationId xmlns:a16="http://schemas.microsoft.com/office/drawing/2014/main" id="{B0F65713-D510-7071-871D-144943F03EC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58" r="1" b="1"/>
          <a:stretch/>
        </p:blipFill>
        <p:spPr>
          <a:xfrm>
            <a:off x="1061306" y="148582"/>
            <a:ext cx="10066340" cy="5353414"/>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
        <p:nvSpPr>
          <p:cNvPr id="6" name="TextBox 5">
            <a:extLst>
              <a:ext uri="{FF2B5EF4-FFF2-40B4-BE49-F238E27FC236}">
                <a16:creationId xmlns:a16="http://schemas.microsoft.com/office/drawing/2014/main" id="{05DBC466-C08A-3DC5-3B20-27C2EA069848}"/>
              </a:ext>
            </a:extLst>
          </p:cNvPr>
          <p:cNvSpPr txBox="1"/>
          <p:nvPr/>
        </p:nvSpPr>
        <p:spPr>
          <a:xfrm>
            <a:off x="472309" y="5650577"/>
            <a:ext cx="11449879" cy="914417"/>
          </a:xfrm>
          <a:prstGeom prst="rect">
            <a:avLst/>
          </a:prstGeom>
          <a:noFill/>
        </p:spPr>
        <p:txBody>
          <a:bodyPr wrap="square">
            <a:spAutoFit/>
          </a:bodyPr>
          <a:lstStyle/>
          <a:p>
            <a:pPr lvl="0" algn="ctr">
              <a:lnSpc>
                <a:spcPct val="115000"/>
              </a:lnSpc>
              <a:spcBef>
                <a:spcPts val="600"/>
              </a:spcBef>
              <a:spcAft>
                <a:spcPts val="1000"/>
              </a:spcAft>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II,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28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02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1957.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attended the 2nd National Congress of Arts and Literature on February 28</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1957.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7274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B29F-F5F9-BB1D-BC61-792763FAA194}"/>
              </a:ext>
            </a:extLst>
          </p:cNvPr>
          <p:cNvSpPr>
            <a:spLocks noGrp="1"/>
          </p:cNvSpPr>
          <p:nvPr>
            <p:ph type="title"/>
          </p:nvPr>
        </p:nvSpPr>
        <p:spPr/>
        <p:txBody>
          <a:bodyPr/>
          <a:lstStyle/>
          <a:p>
            <a:endParaRPr lang="en-US"/>
          </a:p>
        </p:txBody>
      </p:sp>
      <p:pic>
        <p:nvPicPr>
          <p:cNvPr id="4" name="Content Placeholder 3" descr="A picture containing indoor&#10;&#10;Description automatically generated">
            <a:extLst>
              <a:ext uri="{FF2B5EF4-FFF2-40B4-BE49-F238E27FC236}">
                <a16:creationId xmlns:a16="http://schemas.microsoft.com/office/drawing/2014/main" id="{EF027464-9CDA-7453-5946-06867E7AD2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1039" y="149433"/>
            <a:ext cx="5437673" cy="3350966"/>
          </a:xfrm>
          <a:prstGeom prst="rect">
            <a:avLst/>
          </a:prstGeom>
        </p:spPr>
      </p:pic>
      <p:sp>
        <p:nvSpPr>
          <p:cNvPr id="6" name="TextBox 5">
            <a:extLst>
              <a:ext uri="{FF2B5EF4-FFF2-40B4-BE49-F238E27FC236}">
                <a16:creationId xmlns:a16="http://schemas.microsoft.com/office/drawing/2014/main" id="{D631BA1D-F43B-E1A7-8C49-23C6145477D1}"/>
              </a:ext>
            </a:extLst>
          </p:cNvPr>
          <p:cNvSpPr txBox="1"/>
          <p:nvPr/>
        </p:nvSpPr>
        <p:spPr>
          <a:xfrm>
            <a:off x="159027" y="3644761"/>
            <a:ext cx="11853424" cy="3236079"/>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rất quan tâm đến những di sản văn hóa dân tộc và chủ trương xây dựng nền văn hóa Việt Nam có tính chất dân tộc, khoa học và đại chúng.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57150" algn="ctr">
              <a:lnSpc>
                <a:spcPct val="115000"/>
              </a:lnSpc>
              <a:spcBef>
                <a:spcPts val="600"/>
              </a:spcBef>
              <a:spcAft>
                <a:spcPts val="1000"/>
              </a:spcAft>
            </a:pPr>
            <a:r>
              <a:rPr lang="de-DE"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 Chủ tịch Hồ Chí Minh tham quan hệ thống trưng bày trước khi Bảo tàng Cách mạng Việt Nam khánh thành (nay là Bảo tàng Lịch sử Quốc gia), ngày 5 tháng 1 năm 1959.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57150"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pays great attention to national cultural heritages and policies of</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building Vietnamese culture having national, scientific and mass character.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57150" algn="ctr">
              <a:lnSpc>
                <a:spcPct val="115000"/>
              </a:lnSpc>
              <a:spcBef>
                <a:spcPts val="600"/>
              </a:spcBef>
              <a:spcAft>
                <a:spcPts val="1000"/>
              </a:spcAft>
            </a:pPr>
            <a:r>
              <a:rPr lang="de-DE"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Photo: President Ho Chi Minh visited the display system before the Vietnam Revolution Museum being inaugurated (now the National Museum of History), January 5th 1959.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8414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person, sky, outdoor, person&#10;&#10;Description automatically generated">
            <a:extLst>
              <a:ext uri="{FF2B5EF4-FFF2-40B4-BE49-F238E27FC236}">
                <a16:creationId xmlns:a16="http://schemas.microsoft.com/office/drawing/2014/main" id="{9CA70B51-04B6-4FCE-807C-7426D02149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436" r="202"/>
          <a:stretch/>
        </p:blipFill>
        <p:spPr>
          <a:xfrm>
            <a:off x="1992792" y="0"/>
            <a:ext cx="8206411" cy="5379646"/>
          </a:xfrm>
          <a:prstGeom prst="rect">
            <a:avLst/>
          </a:prstGeom>
        </p:spPr>
      </p:pic>
      <p:sp>
        <p:nvSpPr>
          <p:cNvPr id="6" name="TextBox 5">
            <a:extLst>
              <a:ext uri="{FF2B5EF4-FFF2-40B4-BE49-F238E27FC236}">
                <a16:creationId xmlns:a16="http://schemas.microsoft.com/office/drawing/2014/main" id="{C8D2D148-8A25-C131-3D96-8D842D142BA0}"/>
              </a:ext>
            </a:extLst>
          </p:cNvPr>
          <p:cNvSpPr txBox="1"/>
          <p:nvPr/>
        </p:nvSpPr>
        <p:spPr>
          <a:xfrm>
            <a:off x="178901" y="5379646"/>
            <a:ext cx="11834191" cy="1551515"/>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thổi chiếc khèn do đồng bào Yên Châu tặng kỷ niệm trong chuyến thăm Nhân dân các dân tộc Tây Bắc, ngày 7 tháng 5 năm 1959.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blew the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bamboo</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tubes</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offered by the Yen Chau compatriots during his visit to the Northwestern people, on May 7th 1959.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6187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person, wall, posing, indoor&#10;&#10;Description automatically generated">
            <a:extLst>
              <a:ext uri="{FF2B5EF4-FFF2-40B4-BE49-F238E27FC236}">
                <a16:creationId xmlns:a16="http://schemas.microsoft.com/office/drawing/2014/main" id="{3CF7B380-29A0-18A8-9170-56E3A78B63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6949" y="247286"/>
            <a:ext cx="7515434" cy="5110495"/>
          </a:xfrm>
          <a:prstGeom prst="rect">
            <a:avLst/>
          </a:prstGeom>
        </p:spPr>
      </p:pic>
      <p:sp>
        <p:nvSpPr>
          <p:cNvPr id="6" name="TextBox 5">
            <a:extLst>
              <a:ext uri="{FF2B5EF4-FFF2-40B4-BE49-F238E27FC236}">
                <a16:creationId xmlns:a16="http://schemas.microsoft.com/office/drawing/2014/main" id="{C91AE3D2-0020-A011-E141-4CC74443866D}"/>
              </a:ext>
            </a:extLst>
          </p:cNvPr>
          <p:cNvSpPr txBox="1"/>
          <p:nvPr/>
        </p:nvSpPr>
        <p:spPr>
          <a:xfrm>
            <a:off x="231912" y="5357781"/>
            <a:ext cx="11728174" cy="1500219"/>
          </a:xfrm>
          <a:prstGeom prst="rect">
            <a:avLst/>
          </a:prstGeom>
          <a:noFill/>
        </p:spPr>
        <p:txBody>
          <a:bodyPr wrap="square">
            <a:spAutoFit/>
          </a:bodyPr>
          <a:lstStyle/>
          <a:p>
            <a:pPr lvl="0" algn="ctr">
              <a:lnSpc>
                <a:spcPct val="115000"/>
              </a:lnSpc>
              <a:spcBef>
                <a:spcPts val="600"/>
              </a:spcBef>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duyệt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p>
          <a:p>
            <a:pPr lvl="0" algn="ctr">
              <a:lnSpc>
                <a:spcPct val="115000"/>
              </a:lnSpc>
              <a:spcBef>
                <a:spcPts val="600"/>
              </a:spcBef>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1959.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Ho Chi Minh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previewed</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display</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of</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Military</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Museum</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now</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Vietnam</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Military</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History</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Museum</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December</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1959.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3217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erson playing a guitar&#10;&#10;Description automatically generated with low confidence">
            <a:extLst>
              <a:ext uri="{FF2B5EF4-FFF2-40B4-BE49-F238E27FC236}">
                <a16:creationId xmlns:a16="http://schemas.microsoft.com/office/drawing/2014/main" id="{B8330751-A704-7CE8-9571-125F4EBCDF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9282" y="225490"/>
            <a:ext cx="7666199" cy="4810540"/>
          </a:xfrm>
          <a:prstGeom prst="rect">
            <a:avLst/>
          </a:prstGeom>
        </p:spPr>
      </p:pic>
      <p:sp>
        <p:nvSpPr>
          <p:cNvPr id="6" name="TextBox 5">
            <a:extLst>
              <a:ext uri="{FF2B5EF4-FFF2-40B4-BE49-F238E27FC236}">
                <a16:creationId xmlns:a16="http://schemas.microsoft.com/office/drawing/2014/main" id="{E36AD890-E398-EE93-D195-D68DDCB93E15}"/>
              </a:ext>
            </a:extLst>
          </p:cNvPr>
          <p:cNvSpPr txBox="1"/>
          <p:nvPr/>
        </p:nvSpPr>
        <p:spPr>
          <a:xfrm>
            <a:off x="92765" y="5262471"/>
            <a:ext cx="12099235" cy="1277273"/>
          </a:xfrm>
          <a:prstGeom prst="rect">
            <a:avLst/>
          </a:prstGeom>
          <a:noFill/>
        </p:spPr>
        <p:txBody>
          <a:bodyPr wrap="square">
            <a:spAutoFit/>
          </a:bodyPr>
          <a:lstStyle/>
          <a:p>
            <a:pPr lvl="0" algn="ctr">
              <a:spcBef>
                <a:spcPts val="600"/>
              </a:spcBef>
              <a:spcAft>
                <a:spcPts val="0"/>
              </a:spcAft>
              <a:buSzPts val="1400"/>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tịch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guitar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dịp</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Bí</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thư</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tịch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Tiệp</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18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01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1960.</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lvl="0" algn="ctr">
              <a:spcBef>
                <a:spcPts val="600"/>
              </a:spcBef>
              <a:spcAft>
                <a:spcPts val="0"/>
              </a:spcAft>
              <a:buSzPts val="1400"/>
            </a:pPr>
            <a:r>
              <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President Ho Chi Minh with a guitar on the occasion He and First Secretary, President of the People's Democratic Republic of Czechoslovakia came to see children of Hai </a:t>
            </a:r>
            <a:r>
              <a:rPr lang="en-US" sz="1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Culture and Arts School performed on January 18</a:t>
            </a:r>
            <a:r>
              <a:rPr lang="en-US" sz="1800" baseline="30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1960.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2042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5D1B5-D810-0B04-AC7E-48E0B9D72066}"/>
              </a:ext>
            </a:extLst>
          </p:cNvPr>
          <p:cNvSpPr>
            <a:spLocks noGrp="1"/>
          </p:cNvSpPr>
          <p:nvPr>
            <p:ph type="title"/>
          </p:nvPr>
        </p:nvSpPr>
        <p:spPr/>
        <p:txBody>
          <a:bodyPr/>
          <a:lstStyle/>
          <a:p>
            <a:endParaRPr lang="en-US"/>
          </a:p>
        </p:txBody>
      </p:sp>
      <p:pic>
        <p:nvPicPr>
          <p:cNvPr id="4" name="Content Placeholder 3" descr="A picture containing outdoor, person, old&#10;&#10;Description automatically generated">
            <a:extLst>
              <a:ext uri="{FF2B5EF4-FFF2-40B4-BE49-F238E27FC236}">
                <a16:creationId xmlns:a16="http://schemas.microsoft.com/office/drawing/2014/main" id="{BEB54CE5-9012-D368-20D0-A014B3B85A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7505" y="97404"/>
            <a:ext cx="3895747" cy="5114767"/>
          </a:xfrm>
          <a:prstGeom prst="rect">
            <a:avLst/>
          </a:prstGeom>
        </p:spPr>
      </p:pic>
      <p:sp>
        <p:nvSpPr>
          <p:cNvPr id="6" name="TextBox 5">
            <a:extLst>
              <a:ext uri="{FF2B5EF4-FFF2-40B4-BE49-F238E27FC236}">
                <a16:creationId xmlns:a16="http://schemas.microsoft.com/office/drawing/2014/main" id="{786BB392-DB14-6F18-17EE-FAE777D15328}"/>
              </a:ext>
            </a:extLst>
          </p:cNvPr>
          <p:cNvSpPr txBox="1"/>
          <p:nvPr/>
        </p:nvSpPr>
        <p:spPr>
          <a:xfrm>
            <a:off x="412474" y="5297299"/>
            <a:ext cx="11633752" cy="1500219"/>
          </a:xfrm>
          <a:prstGeom prst="rect">
            <a:avLst/>
          </a:prstGeom>
          <a:noFill/>
        </p:spPr>
        <p:txBody>
          <a:bodyPr wrap="square">
            <a:spAutoFit/>
          </a:bodyPr>
          <a:lstStyle/>
          <a:p>
            <a:pPr lvl="0" algn="ctr">
              <a:lnSpc>
                <a:spcPct val="115000"/>
              </a:lnSpc>
              <a:spcBef>
                <a:spcPts val="600"/>
              </a:spcBef>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Miếu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lvl="0" algn="ctr">
              <a:lnSpc>
                <a:spcPct val="115000"/>
              </a:lnSpc>
              <a:spcBef>
                <a:spcPts val="600"/>
              </a:spcBef>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29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01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1960.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read the stele with the first Vietnamese doctors at the Temple of Literature – Royal College in Hanoi, on January 29</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1960.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6584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group of people in white coats&#10;&#10;Description automatically generated with low confidence">
            <a:extLst>
              <a:ext uri="{FF2B5EF4-FFF2-40B4-BE49-F238E27FC236}">
                <a16:creationId xmlns:a16="http://schemas.microsoft.com/office/drawing/2014/main" id="{69B218EC-E037-FB0C-38FC-51ACECBB44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7228" y="148469"/>
            <a:ext cx="6677544" cy="4307016"/>
          </a:xfrm>
          <a:prstGeom prst="rect">
            <a:avLst/>
          </a:prstGeom>
        </p:spPr>
      </p:pic>
      <p:sp>
        <p:nvSpPr>
          <p:cNvPr id="6" name="TextBox 5">
            <a:extLst>
              <a:ext uri="{FF2B5EF4-FFF2-40B4-BE49-F238E27FC236}">
                <a16:creationId xmlns:a16="http://schemas.microsoft.com/office/drawing/2014/main" id="{AC45CC1F-45C6-E6BD-FC7E-67FBD9888EB9}"/>
              </a:ext>
            </a:extLst>
          </p:cNvPr>
          <p:cNvSpPr txBox="1"/>
          <p:nvPr/>
        </p:nvSpPr>
        <p:spPr>
          <a:xfrm>
            <a:off x="172277" y="4556023"/>
            <a:ext cx="12019723" cy="2301977"/>
          </a:xfrm>
          <a:prstGeom prst="rect">
            <a:avLst/>
          </a:prstGeom>
          <a:noFill/>
        </p:spPr>
        <p:txBody>
          <a:bodyPr wrap="square">
            <a:spAutoFit/>
          </a:bodyPr>
          <a:lstStyle/>
          <a:p>
            <a:pPr lvl="0" algn="ctr">
              <a:lnSpc>
                <a:spcPct val="115000"/>
              </a:lnSpc>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lệnh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Chụp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ký</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15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1953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phát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57150" algn="ctr">
              <a:lnSpc>
                <a:spcPct val="115000"/>
              </a:lnSpc>
            </a:pP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a:t>
            </a:r>
            <a:r>
              <a:rPr lang="de-DE"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thăm Xưởng phim Thời sự tài liệu, ngày 10 tháng 02 năm 1960.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57150" algn="ctr">
              <a:lnSpc>
                <a:spcPct val="115000"/>
              </a:lnSpc>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 Ordinance on the establishment of a Vietnam Cinema and Photography State-Owned Enterprise signed by President Ho Chi Minh on March 15th 1953 at Viet Bac Base has made a historic mark on the construction and development path of Vietnamese revolutionary cinema.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57150" algn="ctr">
              <a:lnSpc>
                <a:spcPct val="115000"/>
              </a:lnSpc>
            </a:pPr>
            <a:r>
              <a:rPr lang="de-DE"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Photo: President Ho Chi Minh visited the Documentary Film Studio, on February 10th  1960.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654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person, person&#10;&#10;Description automatically generated">
            <a:extLst>
              <a:ext uri="{FF2B5EF4-FFF2-40B4-BE49-F238E27FC236}">
                <a16:creationId xmlns:a16="http://schemas.microsoft.com/office/drawing/2014/main" id="{64FF0605-CA8A-F555-6BA8-9DCD5C7665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6142" y="192893"/>
            <a:ext cx="7345246" cy="5068220"/>
          </a:xfrm>
          <a:prstGeom prst="rect">
            <a:avLst/>
          </a:prstGeom>
        </p:spPr>
      </p:pic>
      <p:sp>
        <p:nvSpPr>
          <p:cNvPr id="6" name="TextBox 5">
            <a:extLst>
              <a:ext uri="{FF2B5EF4-FFF2-40B4-BE49-F238E27FC236}">
                <a16:creationId xmlns:a16="http://schemas.microsoft.com/office/drawing/2014/main" id="{E2884228-EF9C-B5B7-EB17-A20FE1D45633}"/>
              </a:ext>
            </a:extLst>
          </p:cNvPr>
          <p:cNvSpPr txBox="1"/>
          <p:nvPr/>
        </p:nvSpPr>
        <p:spPr>
          <a:xfrm>
            <a:off x="304800" y="5386007"/>
            <a:ext cx="11767931" cy="1027782"/>
          </a:xfrm>
          <a:prstGeom prst="rect">
            <a:avLst/>
          </a:prstGeom>
          <a:noFill/>
        </p:spPr>
        <p:txBody>
          <a:bodyPr wrap="square">
            <a:spAutoFit/>
          </a:bodyPr>
          <a:lstStyle/>
          <a:p>
            <a:pPr lvl="0" algn="ctr">
              <a:lnSpc>
                <a:spcPct val="115000"/>
              </a:lnSpc>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cực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trào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lvl="0" algn="ctr">
              <a:lnSpc>
                <a:spcPct val="115000"/>
              </a:lnSpc>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11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02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presented the Badges to positive examples in the mass culture movement, on February 11</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1960.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0364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person, person, standing&#10;&#10;Description automatically generated">
            <a:extLst>
              <a:ext uri="{FF2B5EF4-FFF2-40B4-BE49-F238E27FC236}">
                <a16:creationId xmlns:a16="http://schemas.microsoft.com/office/drawing/2014/main" id="{A7DA42F1-5326-0BE3-C44D-A2F1B21D67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9902" y="206144"/>
            <a:ext cx="4264950" cy="6365599"/>
          </a:xfrm>
          <a:prstGeom prst="rect">
            <a:avLst/>
          </a:prstGeom>
        </p:spPr>
      </p:pic>
      <p:sp>
        <p:nvSpPr>
          <p:cNvPr id="6" name="TextBox 5">
            <a:extLst>
              <a:ext uri="{FF2B5EF4-FFF2-40B4-BE49-F238E27FC236}">
                <a16:creationId xmlns:a16="http://schemas.microsoft.com/office/drawing/2014/main" id="{C4CDA051-1BFE-062D-1A15-EDDCED15476C}"/>
              </a:ext>
            </a:extLst>
          </p:cNvPr>
          <p:cNvSpPr txBox="1"/>
          <p:nvPr/>
        </p:nvSpPr>
        <p:spPr>
          <a:xfrm>
            <a:off x="5340625" y="2294637"/>
            <a:ext cx="6851375" cy="2188612"/>
          </a:xfrm>
          <a:prstGeom prst="rect">
            <a:avLst/>
          </a:prstGeom>
          <a:noFill/>
        </p:spPr>
        <p:txBody>
          <a:bodyPr wrap="square">
            <a:spAutoFit/>
          </a:bodyPr>
          <a:lstStyle/>
          <a:p>
            <a:pPr lvl="0" algn="ctr">
              <a:lnSpc>
                <a:spcPct val="115000"/>
              </a:lnSpc>
              <a:spcBef>
                <a:spcPts val="600"/>
              </a:spcBef>
              <a:spcAft>
                <a:spcPts val="1000"/>
              </a:spcAft>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dạ</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niên</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III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conducted the song </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"Solidarity"</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in the gala night of Hanoi’s youth</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and international delegations attending the 3</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rd</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Party Congress, the Botanical Garden, on September 3</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rd</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1960.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6773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xt, letter&#10;&#10;Description automatically generated">
            <a:extLst>
              <a:ext uri="{FF2B5EF4-FFF2-40B4-BE49-F238E27FC236}">
                <a16:creationId xmlns:a16="http://schemas.microsoft.com/office/drawing/2014/main" id="{67A7DA2B-45EC-E319-B844-665D4CE972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8110" y="365125"/>
            <a:ext cx="7595778" cy="4861298"/>
          </a:xfrm>
          <a:prstGeom prst="rect">
            <a:avLst/>
          </a:prstGeom>
        </p:spPr>
      </p:pic>
      <p:sp>
        <p:nvSpPr>
          <p:cNvPr id="6" name="TextBox 5">
            <a:extLst>
              <a:ext uri="{FF2B5EF4-FFF2-40B4-BE49-F238E27FC236}">
                <a16:creationId xmlns:a16="http://schemas.microsoft.com/office/drawing/2014/main" id="{5251E034-9B6C-EAEF-C248-9DEF4DEB816A}"/>
              </a:ext>
            </a:extLst>
          </p:cNvPr>
          <p:cNvSpPr txBox="1"/>
          <p:nvPr/>
        </p:nvSpPr>
        <p:spPr>
          <a:xfrm>
            <a:off x="145774" y="5409077"/>
            <a:ext cx="11900451" cy="1448923"/>
          </a:xfrm>
          <a:prstGeom prst="rect">
            <a:avLst/>
          </a:prstGeom>
          <a:noFill/>
        </p:spPr>
        <p:txBody>
          <a:bodyPr wrap="square">
            <a:spAutoFit/>
          </a:bodyPr>
          <a:lstStyle/>
          <a:p>
            <a:pPr lvl="0">
              <a:lnSpc>
                <a:spcPct val="115000"/>
              </a:lnSpc>
              <a:spcBef>
                <a:spcPts val="800"/>
              </a:spcBef>
              <a:spcAft>
                <a:spcPts val="0"/>
              </a:spcAft>
              <a:buSzPts val="1400"/>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Nhật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ký</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Chìm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tầu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1931 –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Mười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Nga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Xô</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Tĩnh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Bef>
                <a:spcPts val="800"/>
              </a:spcBef>
              <a:spcAft>
                <a:spcPts val="0"/>
              </a:spcAft>
              <a:buSzPts val="1400"/>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Nguyen Ai Quoc's "The Sinking Ship Diary" printed in early 1931, was one of interesting works of the Vietnam Revolutionary Literature on the Great October Revolution, contributing to </a:t>
            </a:r>
            <a:r>
              <a:rPr lang="en-US"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tranfering</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fire for the Nghe </a:t>
            </a:r>
            <a:r>
              <a:rPr lang="en-US"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Soviet high tide.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2306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B9973-E7B6-BB79-D5C9-DD329A32579B}"/>
              </a:ext>
            </a:extLst>
          </p:cNvPr>
          <p:cNvSpPr>
            <a:spLocks noGrp="1"/>
          </p:cNvSpPr>
          <p:nvPr>
            <p:ph type="title"/>
          </p:nvPr>
        </p:nvSpPr>
        <p:spPr/>
        <p:txBody>
          <a:bodyPr/>
          <a:lstStyle/>
          <a:p>
            <a:endParaRPr lang="en-US"/>
          </a:p>
        </p:txBody>
      </p:sp>
      <p:pic>
        <p:nvPicPr>
          <p:cNvPr id="4" name="Content Placeholder 3" descr="A person cutting another person's hair&#10;&#10;Description automatically generated with medium confidence">
            <a:extLst>
              <a:ext uri="{FF2B5EF4-FFF2-40B4-BE49-F238E27FC236}">
                <a16:creationId xmlns:a16="http://schemas.microsoft.com/office/drawing/2014/main" id="{02ABBD95-3A5D-D649-3DF3-1F74A0E49F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7839" y="218151"/>
            <a:ext cx="7116321" cy="4590027"/>
          </a:xfrm>
          <a:prstGeom prst="rect">
            <a:avLst/>
          </a:prstGeom>
        </p:spPr>
      </p:pic>
      <p:sp>
        <p:nvSpPr>
          <p:cNvPr id="6" name="TextBox 5">
            <a:extLst>
              <a:ext uri="{FF2B5EF4-FFF2-40B4-BE49-F238E27FC236}">
                <a16:creationId xmlns:a16="http://schemas.microsoft.com/office/drawing/2014/main" id="{69503FE0-1469-9C1F-5D10-1EF8C1BBFBF8}"/>
              </a:ext>
            </a:extLst>
          </p:cNvPr>
          <p:cNvSpPr txBox="1"/>
          <p:nvPr/>
        </p:nvSpPr>
        <p:spPr>
          <a:xfrm>
            <a:off x="1046922" y="5088334"/>
            <a:ext cx="10668000" cy="1551515"/>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xem bản dập đúc trên mặt trống đồng Đông Sơn trưng bày tại Bảo tàng Lịch sử Việt Nam (nay là Bảo tàng Lịch sử Quốc gia), ngày 13 tháng 02 năm 1961.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saw a cast on the Dong Son bronze drum displayed at the Vietnam History Museum (now the National History Museum), on February 13th 1961.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5962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D16B-947F-BA75-1B1E-081AC6218F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0AF17A-A180-0C1B-23C5-2A021600DD19}"/>
              </a:ext>
            </a:extLst>
          </p:cNvPr>
          <p:cNvSpPr>
            <a:spLocks noGrp="1"/>
          </p:cNvSpPr>
          <p:nvPr>
            <p:ph idx="1"/>
          </p:nvPr>
        </p:nvSpPr>
        <p:spPr/>
        <p:txBody>
          <a:bodyPr/>
          <a:lstStyle/>
          <a:p>
            <a:endParaRPr lang="en-US"/>
          </a:p>
        </p:txBody>
      </p:sp>
      <p:pic>
        <p:nvPicPr>
          <p:cNvPr id="4" name="Picture 3" descr="A picture containing text, person, snow, outdoor&#10;&#10;Description automatically generated">
            <a:extLst>
              <a:ext uri="{FF2B5EF4-FFF2-40B4-BE49-F238E27FC236}">
                <a16:creationId xmlns:a16="http://schemas.microsoft.com/office/drawing/2014/main" id="{C27B1ED4-2708-CE5E-9826-8F65E42CF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816" y="324506"/>
            <a:ext cx="8634920" cy="5213333"/>
          </a:xfrm>
          <a:prstGeom prst="rect">
            <a:avLst/>
          </a:prstGeom>
        </p:spPr>
      </p:pic>
      <p:sp>
        <p:nvSpPr>
          <p:cNvPr id="6" name="TextBox 5">
            <a:extLst>
              <a:ext uri="{FF2B5EF4-FFF2-40B4-BE49-F238E27FC236}">
                <a16:creationId xmlns:a16="http://schemas.microsoft.com/office/drawing/2014/main" id="{CC28992A-15D6-1321-DDAE-1731B025B88A}"/>
              </a:ext>
            </a:extLst>
          </p:cNvPr>
          <p:cNvSpPr txBox="1"/>
          <p:nvPr/>
        </p:nvSpPr>
        <p:spPr>
          <a:xfrm>
            <a:off x="72887" y="5719754"/>
            <a:ext cx="12046226" cy="914417"/>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xem triển lãm </a:t>
            </a:r>
            <a:r>
              <a:rPr lang="de-DE"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 nhi thực hiện 5 điều Bác Hồ dạy</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 Phủ Chủ tịch, ngày 22 tháng 6 năm 1961.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saw the exhibition "</a:t>
            </a:r>
            <a:r>
              <a:rPr lang="de-DE"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Children do 5 things Uncle Ho taught</a:t>
            </a: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the Presidential Palace, on June 22nd 1961.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5447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17827-181E-8681-DC0C-69BE7A7CBC5D}"/>
              </a:ext>
            </a:extLst>
          </p:cNvPr>
          <p:cNvSpPr>
            <a:spLocks noGrp="1"/>
          </p:cNvSpPr>
          <p:nvPr>
            <p:ph type="title"/>
          </p:nvPr>
        </p:nvSpPr>
        <p:spPr/>
        <p:txBody>
          <a:bodyPr/>
          <a:lstStyle/>
          <a:p>
            <a:endParaRPr lang="en-US"/>
          </a:p>
        </p:txBody>
      </p:sp>
      <p:pic>
        <p:nvPicPr>
          <p:cNvPr id="4" name="Content Placeholder 3" descr="A person standing in front of a crowd of people&#10;&#10;Description automatically generated with medium confidence">
            <a:extLst>
              <a:ext uri="{FF2B5EF4-FFF2-40B4-BE49-F238E27FC236}">
                <a16:creationId xmlns:a16="http://schemas.microsoft.com/office/drawing/2014/main" id="{CFFECA8B-98EB-53AD-D4F4-1BDE19422E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6520" y="215899"/>
            <a:ext cx="6198960" cy="4021575"/>
          </a:xfrm>
          <a:prstGeom prst="rect">
            <a:avLst/>
          </a:prstGeom>
        </p:spPr>
      </p:pic>
      <p:sp>
        <p:nvSpPr>
          <p:cNvPr id="6" name="TextBox 5">
            <a:extLst>
              <a:ext uri="{FF2B5EF4-FFF2-40B4-BE49-F238E27FC236}">
                <a16:creationId xmlns:a16="http://schemas.microsoft.com/office/drawing/2014/main" id="{0076AB46-5B15-BBFA-3DAC-CE33FB96B6DC}"/>
              </a:ext>
            </a:extLst>
          </p:cNvPr>
          <p:cNvSpPr txBox="1"/>
          <p:nvPr/>
        </p:nvSpPr>
        <p:spPr>
          <a:xfrm>
            <a:off x="188843" y="4237474"/>
            <a:ext cx="11814314" cy="2620526"/>
          </a:xfrm>
          <a:prstGeom prst="rect">
            <a:avLst/>
          </a:prstGeom>
          <a:noFill/>
        </p:spPr>
        <p:txBody>
          <a:bodyPr wrap="square">
            <a:spAutoFit/>
          </a:bodyPr>
          <a:lstStyle/>
          <a:p>
            <a:pPr lvl="0" algn="ctr">
              <a:lnSpc>
                <a:spcPct val="115000"/>
              </a:lnSpc>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 bận trăm công nghìn việc nhưng Chủ tịch Hồ Chí Minh luôn quan tâm sâu sát các hoạt động và đội ngũ làm công tác văn hóa – nghệ thuật của nước nhà.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57150" algn="ctr">
              <a:lnSpc>
                <a:spcPct val="115000"/>
              </a:lnSpc>
            </a:pPr>
            <a:r>
              <a:rPr lang="de-DE"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 Chủ tịch Hồ Chí Minh thăm và nói chuyện với các học viên Trường Nghệ thuật Sân khấu Trung ương ở khu văn công Mai Dịch, Hà Nội, ngày 25 tháng 11 năm 1961.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57150" algn="ctr">
              <a:lnSpc>
                <a:spcPct val="115000"/>
              </a:lnSpc>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Despite being very busy, President Ho Chi Minh was always deeply concerned the activities and those in charge of cultural and artistic works of the country.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57150" algn="ctr">
              <a:lnSpc>
                <a:spcPct val="115000"/>
              </a:lnSpc>
            </a:pPr>
            <a:r>
              <a:rPr lang="de-DE"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Photo: President Ho Chi Minh visited and talked to students of the Central School of Stage Art in Hanoi’s Mai Dich area, on November 25th 1961.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6119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0799-A678-3571-CE4D-B3098BC3A681}"/>
              </a:ext>
            </a:extLst>
          </p:cNvPr>
          <p:cNvSpPr>
            <a:spLocks noGrp="1"/>
          </p:cNvSpPr>
          <p:nvPr>
            <p:ph type="title"/>
          </p:nvPr>
        </p:nvSpPr>
        <p:spPr>
          <a:xfrm>
            <a:off x="4965430" y="629268"/>
            <a:ext cx="6586491" cy="1286160"/>
          </a:xfrm>
        </p:spPr>
        <p:txBody>
          <a:bodyPr anchor="b">
            <a:normAutofit/>
          </a:bodyPr>
          <a:lstStyle/>
          <a:p>
            <a:endParaRPr lang="en-US"/>
          </a:p>
        </p:txBody>
      </p:sp>
      <p:sp>
        <p:nvSpPr>
          <p:cNvPr id="8" name="Content Placeholder 7">
            <a:extLst>
              <a:ext uri="{FF2B5EF4-FFF2-40B4-BE49-F238E27FC236}">
                <a16:creationId xmlns:a16="http://schemas.microsoft.com/office/drawing/2014/main" id="{FC3A15B8-196E-E273-3D1C-48AF1FB7283C}"/>
              </a:ext>
            </a:extLst>
          </p:cNvPr>
          <p:cNvSpPr>
            <a:spLocks noGrp="1"/>
          </p:cNvSpPr>
          <p:nvPr>
            <p:ph idx="1"/>
          </p:nvPr>
        </p:nvSpPr>
        <p:spPr>
          <a:xfrm>
            <a:off x="4965431" y="2438400"/>
            <a:ext cx="6586489" cy="3785419"/>
          </a:xfrm>
        </p:spPr>
        <p:txBody>
          <a:bodyPr>
            <a:normAutofit/>
          </a:bodyPr>
          <a:lstStyle/>
          <a:p>
            <a:endParaRPr lang="en-US" sz="2000"/>
          </a:p>
        </p:txBody>
      </p:sp>
      <p:pic>
        <p:nvPicPr>
          <p:cNvPr id="4" name="Content Placeholder 3" descr="A group of people walking&#10;&#10;Description automatically generated with low confidence">
            <a:extLst>
              <a:ext uri="{FF2B5EF4-FFF2-40B4-BE49-F238E27FC236}">
                <a16:creationId xmlns:a16="http://schemas.microsoft.com/office/drawing/2014/main" id="{7B939503-109F-FA75-A1FC-1FD0902FCF0B}"/>
              </a:ext>
            </a:extLst>
          </p:cNvPr>
          <p:cNvPicPr>
            <a:picLocks noChangeAspect="1"/>
          </p:cNvPicPr>
          <p:nvPr/>
        </p:nvPicPr>
        <p:blipFill rotWithShape="1">
          <a:blip r:embed="rId2">
            <a:extLst>
              <a:ext uri="{28A0092B-C50C-407E-A947-70E740481C1C}">
                <a14:useLocalDpi xmlns:a14="http://schemas.microsoft.com/office/drawing/2010/main" val="0"/>
              </a:ext>
            </a:extLst>
          </a:blip>
          <a:srcRect l="4691" r="9203"/>
          <a:stretch/>
        </p:blipFill>
        <p:spPr>
          <a:xfrm>
            <a:off x="3803395" y="10"/>
            <a:ext cx="4206904" cy="6223809"/>
          </a:xfrm>
          <a:prstGeom prst="rect">
            <a:avLst/>
          </a:prstGeom>
          <a:effectLst/>
        </p:spPr>
      </p:pic>
      <p:sp>
        <p:nvSpPr>
          <p:cNvPr id="6" name="TextBox 5">
            <a:extLst>
              <a:ext uri="{FF2B5EF4-FFF2-40B4-BE49-F238E27FC236}">
                <a16:creationId xmlns:a16="http://schemas.microsoft.com/office/drawing/2014/main" id="{D92C1714-099A-5A7D-367D-60A8B29A7279}"/>
              </a:ext>
            </a:extLst>
          </p:cNvPr>
          <p:cNvSpPr txBox="1"/>
          <p:nvPr/>
        </p:nvSpPr>
        <p:spPr>
          <a:xfrm>
            <a:off x="1654887" y="6206889"/>
            <a:ext cx="8503920" cy="709233"/>
          </a:xfrm>
          <a:prstGeom prst="rect">
            <a:avLst/>
          </a:prstGeom>
          <a:noFill/>
        </p:spPr>
        <p:txBody>
          <a:bodyPr wrap="square">
            <a:spAutoFit/>
          </a:bodyPr>
          <a:lstStyle/>
          <a:p>
            <a:pPr lvl="0" algn="just">
              <a:lnSpc>
                <a:spcPct val="115000"/>
              </a:lnSpc>
              <a:buSzPts val="1400"/>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Chủ tịch Hồ Chí Minh đến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thăm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Đền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19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1962.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President Ho Chi Minh visited Hung Temple for the second time, on August 19</a:t>
            </a:r>
            <a:r>
              <a:rPr lang="en-US" sz="1800" baseline="30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1962.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2617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group of people sitting in chairs&#10;&#10;Description automatically generated with medium confidence">
            <a:extLst>
              <a:ext uri="{FF2B5EF4-FFF2-40B4-BE49-F238E27FC236}">
                <a16:creationId xmlns:a16="http://schemas.microsoft.com/office/drawing/2014/main" id="{82E06BCD-2643-2482-DEF0-ED8FBA7100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6" y="318789"/>
            <a:ext cx="10905066" cy="5098118"/>
          </a:xfrm>
          <a:prstGeom prst="rect">
            <a:avLst/>
          </a:prstGeom>
        </p:spPr>
      </p:pic>
      <p:sp>
        <p:nvSpPr>
          <p:cNvPr id="6" name="TextBox 5">
            <a:extLst>
              <a:ext uri="{FF2B5EF4-FFF2-40B4-BE49-F238E27FC236}">
                <a16:creationId xmlns:a16="http://schemas.microsoft.com/office/drawing/2014/main" id="{8DB4DDFA-6DB2-AC12-26B5-2A2B12534E60}"/>
              </a:ext>
            </a:extLst>
          </p:cNvPr>
          <p:cNvSpPr txBox="1"/>
          <p:nvPr/>
        </p:nvSpPr>
        <p:spPr>
          <a:xfrm>
            <a:off x="106016" y="5643935"/>
            <a:ext cx="11979965" cy="914417"/>
          </a:xfrm>
          <a:prstGeom prst="rect">
            <a:avLst/>
          </a:prstGeom>
          <a:noFill/>
        </p:spPr>
        <p:txBody>
          <a:bodyPr wrap="square">
            <a:spAutoFit/>
          </a:bodyPr>
          <a:lstStyle/>
          <a:p>
            <a:pPr lvl="0" algn="ctr">
              <a:lnSpc>
                <a:spcPct val="115000"/>
              </a:lnSpc>
              <a:spcBef>
                <a:spcPts val="600"/>
              </a:spcBef>
              <a:spcAft>
                <a:spcPts val="1000"/>
              </a:spcAft>
              <a:buSzPts val="1400"/>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III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8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9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1962</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talked to delegates at the 3</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rd</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Congress of the Vietnam Journalists Association, on September 8</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1962.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8867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E909-991F-8A17-F95E-372EE8EE54E9}"/>
              </a:ext>
            </a:extLst>
          </p:cNvPr>
          <p:cNvSpPr>
            <a:spLocks noGrp="1"/>
          </p:cNvSpPr>
          <p:nvPr>
            <p:ph type="title"/>
          </p:nvPr>
        </p:nvSpPr>
        <p:spPr/>
        <p:txBody>
          <a:bodyPr/>
          <a:lstStyle/>
          <a:p>
            <a:endParaRPr lang="en-US"/>
          </a:p>
        </p:txBody>
      </p:sp>
      <p:pic>
        <p:nvPicPr>
          <p:cNvPr id="4" name="Content Placeholder 3" descr="A picture containing text, person&#10;&#10;Description automatically generated">
            <a:extLst>
              <a:ext uri="{FF2B5EF4-FFF2-40B4-BE49-F238E27FC236}">
                <a16:creationId xmlns:a16="http://schemas.microsoft.com/office/drawing/2014/main" id="{F7DE6395-A276-36A1-66BB-1438A0277B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4903" y="365125"/>
            <a:ext cx="7529625" cy="4922492"/>
          </a:xfrm>
          <a:prstGeom prst="rect">
            <a:avLst/>
          </a:prstGeom>
        </p:spPr>
      </p:pic>
      <p:sp>
        <p:nvSpPr>
          <p:cNvPr id="6" name="TextBox 5">
            <a:extLst>
              <a:ext uri="{FF2B5EF4-FFF2-40B4-BE49-F238E27FC236}">
                <a16:creationId xmlns:a16="http://schemas.microsoft.com/office/drawing/2014/main" id="{21372B15-F57C-DBF3-8088-E336A1161DC7}"/>
              </a:ext>
            </a:extLst>
          </p:cNvPr>
          <p:cNvSpPr txBox="1"/>
          <p:nvPr/>
        </p:nvSpPr>
        <p:spPr>
          <a:xfrm>
            <a:off x="1192695" y="5578458"/>
            <a:ext cx="11635409" cy="914417"/>
          </a:xfrm>
          <a:prstGeom prst="rect">
            <a:avLst/>
          </a:prstGeom>
          <a:noFill/>
        </p:spPr>
        <p:txBody>
          <a:bodyPr wrap="square">
            <a:spAutoFit/>
          </a:bodyPr>
          <a:lstStyle/>
          <a:p>
            <a:pPr lvl="0" algn="just">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nói chuyện tại Đại hội Văn nghệ toàn quốc lần thứ III, ngày 26 tháng 11 năm 1962.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spoke at the 3rd National Congress of Arts and Literature on November 26th 1962.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8829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person, person&#10;&#10;Description automatically generated">
            <a:extLst>
              <a:ext uri="{FF2B5EF4-FFF2-40B4-BE49-F238E27FC236}">
                <a16:creationId xmlns:a16="http://schemas.microsoft.com/office/drawing/2014/main" id="{1999C08F-77EA-DB33-6128-4BF3CD7CE6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2891" y="80655"/>
            <a:ext cx="7209312" cy="5136635"/>
          </a:xfrm>
          <a:prstGeom prst="rect">
            <a:avLst/>
          </a:prstGeom>
        </p:spPr>
      </p:pic>
      <p:sp>
        <p:nvSpPr>
          <p:cNvPr id="6" name="TextBox 5">
            <a:extLst>
              <a:ext uri="{FF2B5EF4-FFF2-40B4-BE49-F238E27FC236}">
                <a16:creationId xmlns:a16="http://schemas.microsoft.com/office/drawing/2014/main" id="{B16C52D6-FBC7-C85B-549B-79437FEF061B}"/>
              </a:ext>
            </a:extLst>
          </p:cNvPr>
          <p:cNvSpPr txBox="1"/>
          <p:nvPr/>
        </p:nvSpPr>
        <p:spPr>
          <a:xfrm>
            <a:off x="583095" y="5306485"/>
            <a:ext cx="11608905" cy="1551515"/>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ân cần hỏi thăm nghệ sĩ cải lương Nam Bộ Tám Danh tại Ðại hội Văn nghệ toàn quốc lần thứ III ngày 01 tháng 12 năm 1962.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graciously talked to Southern reformed artist Tam Danh at the 3rd National Congress of Arts and Literature on December 1st 1962.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1615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7017-EC3D-780E-800F-50AF6ACAC6A5}"/>
              </a:ext>
            </a:extLst>
          </p:cNvPr>
          <p:cNvSpPr>
            <a:spLocks noGrp="1"/>
          </p:cNvSpPr>
          <p:nvPr>
            <p:ph type="title"/>
          </p:nvPr>
        </p:nvSpPr>
        <p:spPr/>
        <p:txBody>
          <a:bodyPr/>
          <a:lstStyle/>
          <a:p>
            <a:endParaRPr lang="en-US"/>
          </a:p>
        </p:txBody>
      </p:sp>
      <p:pic>
        <p:nvPicPr>
          <p:cNvPr id="4" name="Content Placeholder 3" descr="A picture containing text, person, group, outdoor&#10;&#10;Description automatically generated">
            <a:extLst>
              <a:ext uri="{FF2B5EF4-FFF2-40B4-BE49-F238E27FC236}">
                <a16:creationId xmlns:a16="http://schemas.microsoft.com/office/drawing/2014/main" id="{A40232D8-81C0-B8E4-2A84-F20CAD6C0D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4174" y="489334"/>
            <a:ext cx="7295377" cy="4705518"/>
          </a:xfrm>
          <a:prstGeom prst="rect">
            <a:avLst/>
          </a:prstGeom>
        </p:spPr>
      </p:pic>
      <p:sp>
        <p:nvSpPr>
          <p:cNvPr id="6" name="TextBox 5">
            <a:extLst>
              <a:ext uri="{FF2B5EF4-FFF2-40B4-BE49-F238E27FC236}">
                <a16:creationId xmlns:a16="http://schemas.microsoft.com/office/drawing/2014/main" id="{AD880C66-42B5-9BEF-21ED-71A841A795DE}"/>
              </a:ext>
            </a:extLst>
          </p:cNvPr>
          <p:cNvSpPr txBox="1"/>
          <p:nvPr/>
        </p:nvSpPr>
        <p:spPr>
          <a:xfrm>
            <a:off x="331304" y="5654830"/>
            <a:ext cx="11529392" cy="914417"/>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tại buổi biểu diễn văn nghệ dân tộc tại Văn Miếu – Quốc Tử Giám, năm 1963.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at a national cultural performance at the Temple of Literature – Royal College in 1963.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9409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erson speaking to a group of people&#10;&#10;Description automatically generated with low confidence">
            <a:extLst>
              <a:ext uri="{FF2B5EF4-FFF2-40B4-BE49-F238E27FC236}">
                <a16:creationId xmlns:a16="http://schemas.microsoft.com/office/drawing/2014/main" id="{A250DC51-AA62-FD4C-1302-9CFDE053D0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0725" y="106385"/>
            <a:ext cx="10130550" cy="5065275"/>
          </a:xfrm>
          <a:prstGeom prst="rect">
            <a:avLst/>
          </a:prstGeom>
        </p:spPr>
      </p:pic>
      <p:sp>
        <p:nvSpPr>
          <p:cNvPr id="6" name="TextBox 5">
            <a:extLst>
              <a:ext uri="{FF2B5EF4-FFF2-40B4-BE49-F238E27FC236}">
                <a16:creationId xmlns:a16="http://schemas.microsoft.com/office/drawing/2014/main" id="{6D6C4BA3-05A9-55EA-E905-6528656383DC}"/>
              </a:ext>
            </a:extLst>
          </p:cNvPr>
          <p:cNvSpPr txBox="1"/>
          <p:nvPr/>
        </p:nvSpPr>
        <p:spPr>
          <a:xfrm>
            <a:off x="231913" y="5306485"/>
            <a:ext cx="11728174" cy="1551515"/>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nói chuyện tại Hội nghị tuyên giáo miền núi về việc xây dựng nếp sống, gia đình văn hóa mới đối với đồng bào các dân tộc, ngày 31 tháng 8 năm 1963.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spoke at the Conference on Mountainous Propaganda and Instruction on building new lifestyles and cultural families for ethnic minorities, on August 31st 1963.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1365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group of people sitting at tables&#10;&#10;Description automatically generated with medium confidence">
            <a:extLst>
              <a:ext uri="{FF2B5EF4-FFF2-40B4-BE49-F238E27FC236}">
                <a16:creationId xmlns:a16="http://schemas.microsoft.com/office/drawing/2014/main" id="{DB4E2A57-C3A6-D1AB-1DF5-E0A0D4FF78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6668" y="69889"/>
            <a:ext cx="7784010" cy="5059607"/>
          </a:xfrm>
          <a:prstGeom prst="rect">
            <a:avLst/>
          </a:prstGeom>
        </p:spPr>
      </p:pic>
      <p:sp>
        <p:nvSpPr>
          <p:cNvPr id="6" name="TextBox 5">
            <a:extLst>
              <a:ext uri="{FF2B5EF4-FFF2-40B4-BE49-F238E27FC236}">
                <a16:creationId xmlns:a16="http://schemas.microsoft.com/office/drawing/2014/main" id="{E35062BE-D8C8-C565-EBAA-B171B5377B7D}"/>
              </a:ext>
            </a:extLst>
          </p:cNvPr>
          <p:cNvSpPr txBox="1"/>
          <p:nvPr/>
        </p:nvSpPr>
        <p:spPr>
          <a:xfrm>
            <a:off x="490330" y="5306485"/>
            <a:ext cx="11211340" cy="1551515"/>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căn dặn cán bộ, Nhân dân tỉnh Hà Bắc phải chấm dứt những tệ nạn xã hội do xã hội cũ để lại, ngày 17 tháng 10 năm 1963.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instructed officials and people in Ha Bac province to stop social evils left behind by the old society, on October 17th 1963.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8606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C4D843DB-C8BF-0EFE-8413-32C5824C2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999" y="0"/>
            <a:ext cx="8879903" cy="5427841"/>
          </a:xfrm>
          <a:prstGeom prst="rect">
            <a:avLst/>
          </a:prstGeom>
        </p:spPr>
      </p:pic>
      <p:sp>
        <p:nvSpPr>
          <p:cNvPr id="6" name="TextBox 5">
            <a:extLst>
              <a:ext uri="{FF2B5EF4-FFF2-40B4-BE49-F238E27FC236}">
                <a16:creationId xmlns:a16="http://schemas.microsoft.com/office/drawing/2014/main" id="{8EBCE8BF-0317-383B-B9F3-39D47C7BC9BC}"/>
              </a:ext>
            </a:extLst>
          </p:cNvPr>
          <p:cNvSpPr txBox="1"/>
          <p:nvPr/>
        </p:nvSpPr>
        <p:spPr>
          <a:xfrm>
            <a:off x="178389" y="5488943"/>
            <a:ext cx="11966713" cy="1346331"/>
          </a:xfrm>
          <a:prstGeom prst="rect">
            <a:avLst/>
          </a:prstGeom>
          <a:noFill/>
        </p:spPr>
        <p:txBody>
          <a:bodyPr wrap="square">
            <a:spAutoFit/>
          </a:bodyPr>
          <a:lstStyle/>
          <a:p>
            <a:pPr lvl="0">
              <a:lnSpc>
                <a:spcPct val="115000"/>
              </a:lnSpc>
              <a:spcBef>
                <a:spcPts val="800"/>
              </a:spcBef>
              <a:spcAft>
                <a:spcPts val="0"/>
              </a:spcAft>
              <a:buSzPts val="1400"/>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Nhật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ký</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Chìm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tầu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1931 –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Mười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Nga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Xô</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Tĩnh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Nguyen Ai Quoc's "The Sinking Ship Diary" printed in early 1931, was one of interesting works of the Vietnam Revolutionary Literature on the Great October Revolution, contributing to </a:t>
            </a:r>
            <a:r>
              <a:rPr lang="en-US"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tranfering</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fire for the Nghe </a:t>
            </a:r>
            <a:r>
              <a:rPr lang="en-US" sz="1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Soviet high tide.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6104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3D3BB-832D-3320-E0C6-E32CE26F9D5A}"/>
              </a:ext>
            </a:extLst>
          </p:cNvPr>
          <p:cNvSpPr>
            <a:spLocks noGrp="1"/>
          </p:cNvSpPr>
          <p:nvPr>
            <p:ph type="title"/>
          </p:nvPr>
        </p:nvSpPr>
        <p:spPr/>
        <p:txBody>
          <a:bodyPr/>
          <a:lstStyle/>
          <a:p>
            <a:endParaRPr lang="en-US"/>
          </a:p>
        </p:txBody>
      </p:sp>
      <p:pic>
        <p:nvPicPr>
          <p:cNvPr id="4" name="Content Placeholder 3" descr="A picture containing text, person, outdoor&#10;&#10;Description automatically generated">
            <a:extLst>
              <a:ext uri="{FF2B5EF4-FFF2-40B4-BE49-F238E27FC236}">
                <a16:creationId xmlns:a16="http://schemas.microsoft.com/office/drawing/2014/main" id="{964EC5F6-C2AD-938A-5BD4-6E0A96E94F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6621" y="365125"/>
            <a:ext cx="7118753" cy="4351338"/>
          </a:xfrm>
          <a:prstGeom prst="rect">
            <a:avLst/>
          </a:prstGeom>
        </p:spPr>
      </p:pic>
      <p:sp>
        <p:nvSpPr>
          <p:cNvPr id="6" name="TextBox 5">
            <a:extLst>
              <a:ext uri="{FF2B5EF4-FFF2-40B4-BE49-F238E27FC236}">
                <a16:creationId xmlns:a16="http://schemas.microsoft.com/office/drawing/2014/main" id="{8CEB764A-C9D4-3854-074B-82CF87E49B51}"/>
              </a:ext>
            </a:extLst>
          </p:cNvPr>
          <p:cNvSpPr txBox="1"/>
          <p:nvPr/>
        </p:nvSpPr>
        <p:spPr>
          <a:xfrm>
            <a:off x="424068" y="4941360"/>
            <a:ext cx="11343861" cy="1551515"/>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thăm lớp học của công nhân Nhà máy ô tô 1-5, Hà Nội, là lá cờ đầu của phong trào bổ túc văn hóa ngành công nghiệp, ngày 19 tháng 12 năm 1963.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visited the class of workers of Hanoi’s 1-5 Automobile Factory, which was the leading flag of the industrial continuing education movement, on December 19th 1963.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8514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text, indoor, person, standing&#10;&#10;Description automatically generated">
            <a:extLst>
              <a:ext uri="{FF2B5EF4-FFF2-40B4-BE49-F238E27FC236}">
                <a16:creationId xmlns:a16="http://schemas.microsoft.com/office/drawing/2014/main" id="{5B497780-148E-806F-702B-DE031DD0B4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1606" y="139883"/>
            <a:ext cx="8102324" cy="5003186"/>
          </a:xfrm>
          <a:prstGeom prst="rect">
            <a:avLst/>
          </a:prstGeom>
        </p:spPr>
      </p:pic>
      <p:sp>
        <p:nvSpPr>
          <p:cNvPr id="6" name="TextBox 5">
            <a:extLst>
              <a:ext uri="{FF2B5EF4-FFF2-40B4-BE49-F238E27FC236}">
                <a16:creationId xmlns:a16="http://schemas.microsoft.com/office/drawing/2014/main" id="{D8FE9FE5-AD80-A09D-24F7-E7F3FAF376A1}"/>
              </a:ext>
            </a:extLst>
          </p:cNvPr>
          <p:cNvSpPr txBox="1"/>
          <p:nvPr/>
        </p:nvSpPr>
        <p:spPr>
          <a:xfrm>
            <a:off x="251791" y="5267954"/>
            <a:ext cx="11688418" cy="1551515"/>
          </a:xfrm>
          <a:prstGeom prst="rect">
            <a:avLst/>
          </a:prstGeom>
          <a:noFill/>
        </p:spPr>
        <p:txBody>
          <a:bodyPr wrap="square">
            <a:spAutoFit/>
          </a:bodyPr>
          <a:lstStyle/>
          <a:p>
            <a:pPr lvl="0" algn="ctr">
              <a:lnSpc>
                <a:spcPct val="115000"/>
              </a:lnSpc>
              <a:spcBef>
                <a:spcPts val="600"/>
              </a:spcBef>
              <a:spcAft>
                <a:spcPts val="1000"/>
              </a:spcAft>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quan triển lãm </a:t>
            </a:r>
            <a:r>
              <a:rPr lang="de-DE"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 dân miền Nam quyết chiến, quyết thắng giặc Mỹ xâm lược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23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1965.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visited the exhibition </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"Southern people are determined to fight against and defeat the American invaders"</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held in Hanoi on July 23</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rd</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1965.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1553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group of people in a field&#10;&#10;Description automatically generated with low confidence">
            <a:extLst>
              <a:ext uri="{FF2B5EF4-FFF2-40B4-BE49-F238E27FC236}">
                <a16:creationId xmlns:a16="http://schemas.microsoft.com/office/drawing/2014/main" id="{87DB9DBC-69E7-E839-6E33-5C27F4C63C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5817" y="227960"/>
            <a:ext cx="8637313" cy="5571067"/>
          </a:xfrm>
          <a:prstGeom prst="rect">
            <a:avLst/>
          </a:prstGeom>
        </p:spPr>
      </p:pic>
      <p:sp>
        <p:nvSpPr>
          <p:cNvPr id="6" name="TextBox 5">
            <a:extLst>
              <a:ext uri="{FF2B5EF4-FFF2-40B4-BE49-F238E27FC236}">
                <a16:creationId xmlns:a16="http://schemas.microsoft.com/office/drawing/2014/main" id="{78674937-4D9F-C5D3-7CAD-16CE16291505}"/>
              </a:ext>
            </a:extLst>
          </p:cNvPr>
          <p:cNvSpPr txBox="1"/>
          <p:nvPr/>
        </p:nvSpPr>
        <p:spPr>
          <a:xfrm>
            <a:off x="940905" y="5943583"/>
            <a:ext cx="10694504" cy="914417"/>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cháu thiếu nhi vui múa hát quanh Bác ở Phủ Chủ tịch, ngày 02 tháng 9 năm 1965.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Children danced and sang around Uncle Ho at the Presidential Palace, on September 2nd  1965.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2621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6A774-85F4-B8EA-E107-2A3CFB4A6A47}"/>
              </a:ext>
            </a:extLst>
          </p:cNvPr>
          <p:cNvSpPr>
            <a:spLocks noGrp="1"/>
          </p:cNvSpPr>
          <p:nvPr>
            <p:ph type="title"/>
          </p:nvPr>
        </p:nvSpPr>
        <p:spPr>
          <a:xfrm>
            <a:off x="838199" y="537883"/>
            <a:ext cx="4783697" cy="1942810"/>
          </a:xfrm>
        </p:spPr>
        <p:txBody>
          <a:bodyPr anchor="b">
            <a:normAutofit/>
          </a:bodyPr>
          <a:lstStyle/>
          <a:p>
            <a:endParaRPr lang="en-US" sz="4000"/>
          </a:p>
        </p:txBody>
      </p:sp>
      <p:sp>
        <p:nvSpPr>
          <p:cNvPr id="3" name="Content Placeholder 2">
            <a:extLst>
              <a:ext uri="{FF2B5EF4-FFF2-40B4-BE49-F238E27FC236}">
                <a16:creationId xmlns:a16="http://schemas.microsoft.com/office/drawing/2014/main" id="{735D6326-F5B3-3FDF-264A-3BAA490DE9A8}"/>
              </a:ext>
            </a:extLst>
          </p:cNvPr>
          <p:cNvSpPr>
            <a:spLocks noGrp="1"/>
          </p:cNvSpPr>
          <p:nvPr>
            <p:ph idx="1"/>
          </p:nvPr>
        </p:nvSpPr>
        <p:spPr>
          <a:xfrm>
            <a:off x="838199" y="2686323"/>
            <a:ext cx="4783697" cy="3433583"/>
          </a:xfrm>
        </p:spPr>
        <p:txBody>
          <a:bodyPr>
            <a:normAutofit/>
          </a:bodyPr>
          <a:lstStyle/>
          <a:p>
            <a:endParaRPr lang="en-US" sz="2000"/>
          </a:p>
        </p:txBody>
      </p:sp>
      <p:pic>
        <p:nvPicPr>
          <p:cNvPr id="4" name="Picture 3" descr="A group of people sitting on a bench&#10;&#10;Description automatically generated with medium confidence">
            <a:extLst>
              <a:ext uri="{FF2B5EF4-FFF2-40B4-BE49-F238E27FC236}">
                <a16:creationId xmlns:a16="http://schemas.microsoft.com/office/drawing/2014/main" id="{9A88D320-7B88-B434-D7B4-59E535204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939" y="195561"/>
            <a:ext cx="7672121" cy="4775894"/>
          </a:xfrm>
          <a:prstGeom prst="rect">
            <a:avLst/>
          </a:prstGeom>
        </p:spPr>
      </p:pic>
      <p:sp>
        <p:nvSpPr>
          <p:cNvPr id="6" name="TextBox 5">
            <a:extLst>
              <a:ext uri="{FF2B5EF4-FFF2-40B4-BE49-F238E27FC236}">
                <a16:creationId xmlns:a16="http://schemas.microsoft.com/office/drawing/2014/main" id="{3CDFEB58-049D-78B5-CD07-AFAACB3346A5}"/>
              </a:ext>
            </a:extLst>
          </p:cNvPr>
          <p:cNvSpPr txBox="1"/>
          <p:nvPr/>
        </p:nvSpPr>
        <p:spPr>
          <a:xfrm>
            <a:off x="172277" y="5177085"/>
            <a:ext cx="11847444" cy="1551515"/>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cùng nhà thơ Tố Hữu gặp gỡ nhà văn Trần Đình Vân và nhà văn Phan Tứ tại Phủ Chủ tịch nhân dịp đoàn Đại biểu Hội Văn nghệ giải phóng miền Nam Việt Nam ra thăm Hà Nội, ngày 17 tháng 8 năm 1966.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and poet To Huu met writer Tran Dinh Van and writer Phan Tu at the Presidential Palace on the occasion of the delegation Liberation Arts and Literature Association of Southern Vietnam visiting Hanoi, August 17th 1966.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0084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6202C94-152B-644D-62DE-F239E2427B03}"/>
              </a:ext>
            </a:extLst>
          </p:cNvPr>
          <p:cNvSpPr>
            <a:spLocks noGrp="1"/>
          </p:cNvSpPr>
          <p:nvPr>
            <p:ph idx="1"/>
          </p:nvPr>
        </p:nvSpPr>
        <p:spPr>
          <a:xfrm>
            <a:off x="838199" y="2686323"/>
            <a:ext cx="4783697" cy="3433583"/>
          </a:xfrm>
        </p:spPr>
        <p:txBody>
          <a:bodyPr>
            <a:normAutofit/>
          </a:bodyPr>
          <a:lstStyle/>
          <a:p>
            <a:endParaRPr lang="en-US" sz="2000"/>
          </a:p>
        </p:txBody>
      </p:sp>
      <p:pic>
        <p:nvPicPr>
          <p:cNvPr id="4" name="Content Placeholder 3" descr="A picture containing text, person, person&#10;&#10;Description automatically generated">
            <a:extLst>
              <a:ext uri="{FF2B5EF4-FFF2-40B4-BE49-F238E27FC236}">
                <a16:creationId xmlns:a16="http://schemas.microsoft.com/office/drawing/2014/main" id="{C57F2204-5635-2C40-9554-CCAC72C58C2F}"/>
              </a:ext>
            </a:extLst>
          </p:cNvPr>
          <p:cNvPicPr>
            <a:picLocks noChangeAspect="1"/>
          </p:cNvPicPr>
          <p:nvPr/>
        </p:nvPicPr>
        <p:blipFill rotWithShape="1">
          <a:blip r:embed="rId2">
            <a:extLst>
              <a:ext uri="{28A0092B-C50C-407E-A947-70E740481C1C}">
                <a14:useLocalDpi xmlns:a14="http://schemas.microsoft.com/office/drawing/2010/main" val="0"/>
              </a:ext>
            </a:extLst>
          </a:blip>
          <a:srcRect l="9574"/>
          <a:stretch/>
        </p:blipFill>
        <p:spPr>
          <a:xfrm>
            <a:off x="1363016" y="260735"/>
            <a:ext cx="4283078" cy="6336530"/>
          </a:xfrm>
          <a:prstGeom prst="rect">
            <a:avLst/>
          </a:prstGeom>
        </p:spPr>
      </p:pic>
      <p:sp>
        <p:nvSpPr>
          <p:cNvPr id="6" name="TextBox 5">
            <a:extLst>
              <a:ext uri="{FF2B5EF4-FFF2-40B4-BE49-F238E27FC236}">
                <a16:creationId xmlns:a16="http://schemas.microsoft.com/office/drawing/2014/main" id="{A202B724-9B38-CA9D-AD4E-589387B233AF}"/>
              </a:ext>
            </a:extLst>
          </p:cNvPr>
          <p:cNvSpPr txBox="1"/>
          <p:nvPr/>
        </p:nvSpPr>
        <p:spPr>
          <a:xfrm>
            <a:off x="5830955" y="2430772"/>
            <a:ext cx="6215270" cy="1551515"/>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xem triển lãm tranh của một số họa sĩ từ chiến trường miền Nam gửi ra, ngày 24 tháng 10 năm 1966.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visited a painting exhibition sent by some artists from the Southern battlefield, on October 24th 1966.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4551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group of people standing together&#10;&#10;Description automatically generated with low confidence">
            <a:extLst>
              <a:ext uri="{FF2B5EF4-FFF2-40B4-BE49-F238E27FC236}">
                <a16:creationId xmlns:a16="http://schemas.microsoft.com/office/drawing/2014/main" id="{88561E72-309A-300B-B2D1-2EEC407B4F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6776" y="224698"/>
            <a:ext cx="7718448" cy="4939807"/>
          </a:xfrm>
          <a:prstGeom prst="rect">
            <a:avLst/>
          </a:prstGeom>
        </p:spPr>
      </p:pic>
      <p:sp>
        <p:nvSpPr>
          <p:cNvPr id="6" name="TextBox 5">
            <a:extLst>
              <a:ext uri="{FF2B5EF4-FFF2-40B4-BE49-F238E27FC236}">
                <a16:creationId xmlns:a16="http://schemas.microsoft.com/office/drawing/2014/main" id="{62008CBD-C2B3-BF9E-47FB-CC8B1EDB1FF2}"/>
              </a:ext>
            </a:extLst>
          </p:cNvPr>
          <p:cNvSpPr txBox="1"/>
          <p:nvPr/>
        </p:nvSpPr>
        <p:spPr>
          <a:xfrm>
            <a:off x="132522" y="5306485"/>
            <a:ext cx="12059478" cy="1551515"/>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đến thăm và căn dặn Nhân dân huyện Vũ Thư, tỉnh Thái Bình phải kính trọng phụ nữ và phấn đấu giữ gìn quyền bình đẳng, ngày 01 tháng 01 năm 1967.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visited and instructed the people of Vu Thu District, Thai Binh Province, to respect women and strive to preserve equal rights, on January 1st 1967.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4003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large group of people posing for a photo&#10;&#10;Description automatically generated">
            <a:extLst>
              <a:ext uri="{FF2B5EF4-FFF2-40B4-BE49-F238E27FC236}">
                <a16:creationId xmlns:a16="http://schemas.microsoft.com/office/drawing/2014/main" id="{5670FEAC-8D39-2BAE-0BB3-162D77726A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7116" y="407783"/>
            <a:ext cx="8017763" cy="5091280"/>
          </a:xfrm>
          <a:prstGeom prst="rect">
            <a:avLst/>
          </a:prstGeom>
        </p:spPr>
      </p:pic>
      <p:sp>
        <p:nvSpPr>
          <p:cNvPr id="6" name="TextBox 5">
            <a:extLst>
              <a:ext uri="{FF2B5EF4-FFF2-40B4-BE49-F238E27FC236}">
                <a16:creationId xmlns:a16="http://schemas.microsoft.com/office/drawing/2014/main" id="{30A2F4BF-9949-270D-CB4C-48A318433957}"/>
              </a:ext>
            </a:extLst>
          </p:cNvPr>
          <p:cNvSpPr txBox="1"/>
          <p:nvPr/>
        </p:nvSpPr>
        <p:spPr>
          <a:xfrm>
            <a:off x="410816" y="5784060"/>
            <a:ext cx="11370365" cy="914417"/>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gặp gỡ diễn viên đoàn Xiếc Trung ương sau buổi biểu diễn, ngày 26 tháng 8 năm 1967.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met the performers of the Central Circus after the show, on August 26th 1967.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3430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posing for a photo&#10;&#10;Description automatically generated">
            <a:extLst>
              <a:ext uri="{FF2B5EF4-FFF2-40B4-BE49-F238E27FC236}">
                <a16:creationId xmlns:a16="http://schemas.microsoft.com/office/drawing/2014/main" id="{3F7712E9-6829-E184-5B9E-41A7AC4E75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3604" y="53967"/>
            <a:ext cx="8704792" cy="5571067"/>
          </a:xfrm>
          <a:prstGeom prst="rect">
            <a:avLst/>
          </a:prstGeom>
        </p:spPr>
      </p:pic>
      <p:sp>
        <p:nvSpPr>
          <p:cNvPr id="7" name="TextBox 6">
            <a:extLst>
              <a:ext uri="{FF2B5EF4-FFF2-40B4-BE49-F238E27FC236}">
                <a16:creationId xmlns:a16="http://schemas.microsoft.com/office/drawing/2014/main" id="{D7CC229C-74F5-9903-AAB3-ECC53E4FCD2D}"/>
              </a:ext>
            </a:extLst>
          </p:cNvPr>
          <p:cNvSpPr txBox="1"/>
          <p:nvPr/>
        </p:nvSpPr>
        <p:spPr>
          <a:xfrm>
            <a:off x="149087" y="5625034"/>
            <a:ext cx="12042913" cy="1232966"/>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gặp gỡ nghệ sĩ đoàn cải lương Nam bộ sau buổi biểu diễn tại Phủ Chủ tịch, ngày 22 tháng 12 năm 1968.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met the artists of the Southern reformed opera delegation after the performance at the Presidential Palace, on December 22nd 1968.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9246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text, person, standing, white&#10;&#10;Description automatically generated">
            <a:extLst>
              <a:ext uri="{FF2B5EF4-FFF2-40B4-BE49-F238E27FC236}">
                <a16:creationId xmlns:a16="http://schemas.microsoft.com/office/drawing/2014/main" id="{4110665D-874F-F36A-5FB7-C72AEE5F75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7343" y="277706"/>
            <a:ext cx="8637313" cy="5571067"/>
          </a:xfrm>
          <a:prstGeom prst="rect">
            <a:avLst/>
          </a:prstGeom>
        </p:spPr>
      </p:pic>
      <p:sp>
        <p:nvSpPr>
          <p:cNvPr id="6" name="TextBox 5">
            <a:extLst>
              <a:ext uri="{FF2B5EF4-FFF2-40B4-BE49-F238E27FC236}">
                <a16:creationId xmlns:a16="http://schemas.microsoft.com/office/drawing/2014/main" id="{3BD2FA1E-9277-FAFB-8B1F-75C6A6D9A6EA}"/>
              </a:ext>
            </a:extLst>
          </p:cNvPr>
          <p:cNvSpPr txBox="1"/>
          <p:nvPr/>
        </p:nvSpPr>
        <p:spPr>
          <a:xfrm>
            <a:off x="1777343" y="5943583"/>
            <a:ext cx="8746435" cy="914417"/>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 tịch Hồ Chí Minh xem triển lãm của các họa sĩ miền Nam, ngày 25 tháng 12 năm 1968.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visited an exhibition of Southern artists, on December 25th 1968.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7482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 calendar&#10;&#10;Description automatically generated">
            <a:extLst>
              <a:ext uri="{FF2B5EF4-FFF2-40B4-BE49-F238E27FC236}">
                <a16:creationId xmlns:a16="http://schemas.microsoft.com/office/drawing/2014/main" id="{8952E564-FF58-82BE-D36D-230EAA8F04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7723" y="113788"/>
            <a:ext cx="7376553" cy="5089822"/>
          </a:xfrm>
          <a:prstGeom prst="rect">
            <a:avLst/>
          </a:prstGeom>
        </p:spPr>
      </p:pic>
      <p:sp>
        <p:nvSpPr>
          <p:cNvPr id="7" name="TextBox 6">
            <a:extLst>
              <a:ext uri="{FF2B5EF4-FFF2-40B4-BE49-F238E27FC236}">
                <a16:creationId xmlns:a16="http://schemas.microsoft.com/office/drawing/2014/main" id="{0A778E18-4595-D2C0-52A9-C47767A68214}"/>
              </a:ext>
            </a:extLst>
          </p:cNvPr>
          <p:cNvSpPr txBox="1"/>
          <p:nvPr/>
        </p:nvSpPr>
        <p:spPr>
          <a:xfrm>
            <a:off x="0" y="5306485"/>
            <a:ext cx="11860696" cy="1551515"/>
          </a:xfrm>
          <a:prstGeom prst="rect">
            <a:avLst/>
          </a:prstGeom>
          <a:noFill/>
        </p:spPr>
        <p:txBody>
          <a:bodyPr wrap="square">
            <a:spAutoFit/>
          </a:bodyPr>
          <a:lstStyle/>
          <a:p>
            <a:pPr lvl="0" algn="ctr">
              <a:lnSpc>
                <a:spcPct val="115000"/>
              </a:lnSpc>
              <a:spcBef>
                <a:spcPts val="600"/>
              </a:spcBef>
              <a:spcAft>
                <a:spcPts val="1000"/>
              </a:spcAft>
              <a:buSzPts val="1400"/>
            </a:pP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 số sách </a:t>
            </a:r>
            <a:r>
              <a:rPr lang="de-DE"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tốt việc tốt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1968 – 1969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 number of books </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"Good people with good deeds"</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published in 1968 - 1969 under the initiative of President Ho Chi Minh to encourage the people to imitate good people to do good deeds.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4592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E572351-6C4B-79ED-6161-BC5885AEA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17" y="193780"/>
            <a:ext cx="4820478" cy="6470440"/>
          </a:xfrm>
          <a:prstGeom prst="rect">
            <a:avLst/>
          </a:prstGeom>
        </p:spPr>
      </p:pic>
      <p:sp>
        <p:nvSpPr>
          <p:cNvPr id="6" name="TextBox 5">
            <a:extLst>
              <a:ext uri="{FF2B5EF4-FFF2-40B4-BE49-F238E27FC236}">
                <a16:creationId xmlns:a16="http://schemas.microsoft.com/office/drawing/2014/main" id="{5EBA0BA2-9481-30C6-C8A0-F5674257B70E}"/>
              </a:ext>
            </a:extLst>
          </p:cNvPr>
          <p:cNvSpPr txBox="1"/>
          <p:nvPr/>
        </p:nvSpPr>
        <p:spPr>
          <a:xfrm>
            <a:off x="5539410" y="1349793"/>
            <a:ext cx="6546572" cy="3385863"/>
          </a:xfrm>
          <a:prstGeom prst="rect">
            <a:avLst/>
          </a:prstGeom>
          <a:noFill/>
        </p:spPr>
        <p:txBody>
          <a:bodyPr wrap="square">
            <a:spAutoFit/>
          </a:bodyPr>
          <a:lstStyle/>
          <a:p>
            <a:pPr lvl="0">
              <a:lnSpc>
                <a:spcPct val="115000"/>
              </a:lnSpc>
              <a:spcAft>
                <a:spcPts val="1000"/>
              </a:spcAft>
              <a:buSzPts val="1400"/>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Tập thơ </a:t>
            </a: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“Nhật ký trong tù</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Ngục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nhật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ký</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133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Thạch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giam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1942 – 1943.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 poem "Diary in Prison" includes 133 poems in Chinese characters composed by Nguyen Ai Quoc during the time of being imprisoned by the authorities of Chiang Kai-shek in Guangxi - China in 1942 - 1943. The work was of great value in terms of ideological content, art, language, humanity and enduring vitality.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8383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text, people, black, crowd&#10;&#10;Description automatically generated">
            <a:extLst>
              <a:ext uri="{FF2B5EF4-FFF2-40B4-BE49-F238E27FC236}">
                <a16:creationId xmlns:a16="http://schemas.microsoft.com/office/drawing/2014/main" id="{1C6778A4-5648-744D-FE48-E9612D95812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878" b="587"/>
          <a:stretch/>
        </p:blipFill>
        <p:spPr>
          <a:xfrm>
            <a:off x="2418736" y="60631"/>
            <a:ext cx="7833189" cy="4405352"/>
          </a:xfrm>
          <a:prstGeom prst="rect">
            <a:avLst/>
          </a:prstGeom>
        </p:spPr>
      </p:pic>
      <p:sp>
        <p:nvSpPr>
          <p:cNvPr id="6" name="TextBox 5">
            <a:extLst>
              <a:ext uri="{FF2B5EF4-FFF2-40B4-BE49-F238E27FC236}">
                <a16:creationId xmlns:a16="http://schemas.microsoft.com/office/drawing/2014/main" id="{342BE5CC-E115-A3CF-13A9-A3BDFA5759D2}"/>
              </a:ext>
            </a:extLst>
          </p:cNvPr>
          <p:cNvSpPr txBox="1"/>
          <p:nvPr/>
        </p:nvSpPr>
        <p:spPr>
          <a:xfrm>
            <a:off x="92765" y="4608757"/>
            <a:ext cx="12006469" cy="2188612"/>
          </a:xfrm>
          <a:prstGeom prst="rect">
            <a:avLst/>
          </a:prstGeom>
          <a:noFill/>
        </p:spPr>
        <p:txBody>
          <a:bodyPr wrap="square">
            <a:spAutoFit/>
          </a:bodyPr>
          <a:lstStyle/>
          <a:p>
            <a:pPr lvl="0" algn="ctr">
              <a:lnSpc>
                <a:spcPct val="115000"/>
              </a:lnSpc>
              <a:spcBef>
                <a:spcPts val="600"/>
              </a:spcBef>
              <a:spcAft>
                <a:spcPts val="1000"/>
              </a:spcAft>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 Anh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phóng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Ủy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UNESCO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Kỷ</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100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(19/5/1890 - 19/5/1990),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29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30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1990.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 international conference "President Ho Chi Minh - Hero of national liberation of Vietnam, a great cultured man" organized by the National Commission for Vietnam UNESCO in Hanoi on the occasion of the 100th Anniversary of President Ho Chi Minh’s Date of Birth (May 19, 1890 - May 19, 1990), March 29 and 30, 1990.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1425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D1B8-0031-57D5-5F31-E9D03E3E0E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654572-C1E1-8016-CD84-BD8BD1A701AA}"/>
              </a:ext>
            </a:extLst>
          </p:cNvPr>
          <p:cNvSpPr>
            <a:spLocks noGrp="1"/>
          </p:cNvSpPr>
          <p:nvPr>
            <p:ph idx="1"/>
          </p:nvPr>
        </p:nvSpPr>
        <p:spPr/>
        <p:txBody>
          <a:bodyPr/>
          <a:lstStyle/>
          <a:p>
            <a:endParaRPr lang="en-US"/>
          </a:p>
        </p:txBody>
      </p:sp>
      <p:pic>
        <p:nvPicPr>
          <p:cNvPr id="4" name="Picture 3" descr="Text, letter&#10;&#10;Description automatically generated">
            <a:extLst>
              <a:ext uri="{FF2B5EF4-FFF2-40B4-BE49-F238E27FC236}">
                <a16:creationId xmlns:a16="http://schemas.microsoft.com/office/drawing/2014/main" id="{8274F4A1-08A5-A7F7-DABB-0D389D835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58" y="315912"/>
            <a:ext cx="4591542" cy="6176963"/>
          </a:xfrm>
          <a:prstGeom prst="rect">
            <a:avLst/>
          </a:prstGeom>
        </p:spPr>
      </p:pic>
      <p:sp>
        <p:nvSpPr>
          <p:cNvPr id="6" name="TextBox 5">
            <a:extLst>
              <a:ext uri="{FF2B5EF4-FFF2-40B4-BE49-F238E27FC236}">
                <a16:creationId xmlns:a16="http://schemas.microsoft.com/office/drawing/2014/main" id="{8E3D4C50-F94A-2C69-EC1E-8C8B102B5B33}"/>
              </a:ext>
            </a:extLst>
          </p:cNvPr>
          <p:cNvSpPr txBox="1"/>
          <p:nvPr/>
        </p:nvSpPr>
        <p:spPr>
          <a:xfrm>
            <a:off x="5429742" y="2310087"/>
            <a:ext cx="6639002" cy="2188612"/>
          </a:xfrm>
          <a:prstGeom prst="rect">
            <a:avLst/>
          </a:prstGeom>
          <a:noFill/>
        </p:spPr>
        <p:txBody>
          <a:bodyPr wrap="square">
            <a:spAutoFit/>
          </a:bodyPr>
          <a:lstStyle/>
          <a:p>
            <a:pPr lvl="0" algn="ctr">
              <a:lnSpc>
                <a:spcPct val="115000"/>
              </a:lnSpc>
              <a:spcBef>
                <a:spcPts val="600"/>
              </a:spcBef>
              <a:spcAft>
                <a:spcPts val="1000"/>
              </a:spcAft>
              <a:buSzPts val="1400"/>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(UNESCO)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Kỷ</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100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(19/5/1890 – 19/5/1990).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00"/>
              </a:spcBef>
              <a:spcAft>
                <a:spcPts val="1000"/>
              </a:spcAft>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Resolution of the United Nations’ Educational, Scientific and Cultural Organization (UNESCO) on the 100th Anniversary of President Ho Chi Minh's Date of Birth (May 19, 1890 - May 19, 1990).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4525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C51537-481D-32DF-FDAF-284513ACF526}"/>
              </a:ext>
            </a:extLst>
          </p:cNvPr>
          <p:cNvSpPr>
            <a:spLocks noGrp="1"/>
          </p:cNvSpPr>
          <p:nvPr>
            <p:ph idx="1"/>
          </p:nvPr>
        </p:nvSpPr>
        <p:spPr>
          <a:xfrm>
            <a:off x="5963479" y="1438897"/>
            <a:ext cx="6016486" cy="4351338"/>
          </a:xfrm>
        </p:spPr>
        <p:txBody>
          <a:bodyPr>
            <a:normAutofit/>
          </a:bodyPr>
          <a:lstStyle/>
          <a:p>
            <a:pPr marL="0" lvl="0" indent="0" algn="just">
              <a:lnSpc>
                <a:spcPct val="115000"/>
              </a:lnSpc>
              <a:spcAft>
                <a:spcPts val="1000"/>
              </a:spcAft>
              <a:buSzPts val="1400"/>
              <a:buNone/>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Tuyên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8,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1945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chục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vạn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1945,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khai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hòa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lvl="0" indent="0" algn="just">
              <a:lnSpc>
                <a:spcPct val="115000"/>
              </a:lnSpc>
              <a:spcAft>
                <a:spcPts val="1000"/>
              </a:spcAft>
              <a:buSzPts val="1400"/>
              <a:buNone/>
            </a:pP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 </a:t>
            </a:r>
            <a:r>
              <a:rPr lang="de-DE"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"Declaration of Independence"</a:t>
            </a:r>
            <a:r>
              <a:rPr lang="de-DE"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written by President Ho Chi Minh in August 1945, clearly stating the right to life and freedom of each people, each person, was read in front of tens of thousands of people at Ba Dinh Square in Hanoi, on September 2nd 1945, officially founded the Democratic Republic of Vietnam.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descr="A picture containing text, newspaper&#10;&#10;Description automatically generated">
            <a:extLst>
              <a:ext uri="{FF2B5EF4-FFF2-40B4-BE49-F238E27FC236}">
                <a16:creationId xmlns:a16="http://schemas.microsoft.com/office/drawing/2014/main" id="{EC51FAB2-2D3A-76F7-B76B-9FF762FE7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4062"/>
            <a:ext cx="4923324" cy="6549876"/>
          </a:xfrm>
          <a:prstGeom prst="rect">
            <a:avLst/>
          </a:prstGeom>
        </p:spPr>
      </p:pic>
    </p:spTree>
    <p:extLst>
      <p:ext uri="{BB962C8B-B14F-4D97-AF65-F5344CB8AC3E}">
        <p14:creationId xmlns:p14="http://schemas.microsoft.com/office/powerpoint/2010/main" val="790810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16A401-7767-CD61-F462-B3AE5E7F69BE}"/>
              </a:ext>
            </a:extLst>
          </p:cNvPr>
          <p:cNvSpPr>
            <a:spLocks noGrp="1"/>
          </p:cNvSpPr>
          <p:nvPr>
            <p:ph idx="1"/>
          </p:nvPr>
        </p:nvSpPr>
        <p:spPr>
          <a:xfrm>
            <a:off x="6793301" y="1357880"/>
            <a:ext cx="5199916" cy="4351338"/>
          </a:xfrm>
        </p:spPr>
        <p:txBody>
          <a:bodyPr>
            <a:noAutofit/>
          </a:bodyPr>
          <a:lstStyle/>
          <a:p>
            <a:pPr marL="0" lvl="0" indent="0">
              <a:lnSpc>
                <a:spcPct val="115000"/>
              </a:lnSpc>
              <a:spcAft>
                <a:spcPts val="1000"/>
              </a:spcAft>
              <a:buSzPts val="1400"/>
              <a:buNone/>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gửi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II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cực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trào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đua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15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1948.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400"/>
              <a:buNone/>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Minh’s letter sent to the 2nd National Cultural Conference to motivate and call for intellectuals and active cultural and art activists to participate and contribute to the cause of national resistance war and in the patriotic emulation movement of the entire nation, July 15</a:t>
            </a:r>
            <a:r>
              <a:rPr lang="en-US" sz="1800"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1948.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pic>
        <p:nvPicPr>
          <p:cNvPr id="4" name="Picture 3" descr="Text, letter&#10;&#10;Description automatically generated">
            <a:extLst>
              <a:ext uri="{FF2B5EF4-FFF2-40B4-BE49-F238E27FC236}">
                <a16:creationId xmlns:a16="http://schemas.microsoft.com/office/drawing/2014/main" id="{B701630D-447E-CB1F-5924-F2E808DAC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50792"/>
            <a:ext cx="4891308" cy="6565514"/>
          </a:xfrm>
          <a:prstGeom prst="rect">
            <a:avLst/>
          </a:prstGeom>
        </p:spPr>
      </p:pic>
    </p:spTree>
    <p:extLst>
      <p:ext uri="{BB962C8B-B14F-4D97-AF65-F5344CB8AC3E}">
        <p14:creationId xmlns:p14="http://schemas.microsoft.com/office/powerpoint/2010/main" val="387495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AB7A8F17-1101-2B75-E44A-38C954A81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02" y="123092"/>
            <a:ext cx="4947842" cy="6611815"/>
          </a:xfrm>
          <a:prstGeom prst="rect">
            <a:avLst/>
          </a:prstGeom>
        </p:spPr>
      </p:pic>
      <p:sp>
        <p:nvSpPr>
          <p:cNvPr id="6" name="TextBox 5">
            <a:extLst>
              <a:ext uri="{FF2B5EF4-FFF2-40B4-BE49-F238E27FC236}">
                <a16:creationId xmlns:a16="http://schemas.microsoft.com/office/drawing/2014/main" id="{54B431E3-510A-4512-5764-08273995A515}"/>
              </a:ext>
            </a:extLst>
          </p:cNvPr>
          <p:cNvSpPr txBox="1"/>
          <p:nvPr/>
        </p:nvSpPr>
        <p:spPr>
          <a:xfrm>
            <a:off x="6096000" y="1133870"/>
            <a:ext cx="6096000" cy="4344074"/>
          </a:xfrm>
          <a:prstGeom prst="rect">
            <a:avLst/>
          </a:prstGeom>
          <a:noFill/>
        </p:spPr>
        <p:txBody>
          <a:bodyPr wrap="square">
            <a:spAutoFit/>
          </a:bodyPr>
          <a:lstStyle/>
          <a:p>
            <a:pPr lvl="0">
              <a:lnSpc>
                <a:spcPct val="115000"/>
              </a:lnSpc>
              <a:spcBef>
                <a:spcPts val="800"/>
              </a:spcBef>
              <a:spcAft>
                <a:spcPts val="800"/>
              </a:spcAft>
              <a:buSzPts val="1400"/>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nền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rèn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tri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đức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lối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lành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57150">
              <a:lnSpc>
                <a:spcPct val="115000"/>
              </a:lnSpc>
              <a:spcBef>
                <a:spcPts val="800"/>
              </a:spcBef>
              <a:spcAft>
                <a:spcPts val="800"/>
              </a:spcAft>
            </a:pP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kêu</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nạn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04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1945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57150">
              <a:spcBef>
                <a:spcPts val="800"/>
              </a:spcBef>
              <a:spcAft>
                <a:spcPts val="800"/>
              </a:spcAft>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President Ho Chi Minh is always interested in building a new culture, training people to develop comprehensively: be knowledgeable, ethical, have a healthy lifestyle, have a pure personality...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57150">
              <a:lnSpc>
                <a:spcPct val="115000"/>
              </a:lnSpc>
              <a:spcBef>
                <a:spcPts val="800"/>
              </a:spcBef>
              <a:spcAft>
                <a:spcPts val="800"/>
              </a:spcAft>
            </a:pP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Photo: President Ho Chi Minh's appeal to the people “against illiteracy” on October 4</a:t>
            </a:r>
            <a:r>
              <a:rPr lang="en-US" sz="1800" i="1" baseline="30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1945.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1708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the ground reading a book&#10;&#10;Description automatically generated with medium confidence">
            <a:extLst>
              <a:ext uri="{FF2B5EF4-FFF2-40B4-BE49-F238E27FC236}">
                <a16:creationId xmlns:a16="http://schemas.microsoft.com/office/drawing/2014/main" id="{FC6D8563-358A-1E44-E21D-6D418BE7F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12" y="0"/>
            <a:ext cx="5714288" cy="6762471"/>
          </a:xfrm>
          <a:prstGeom prst="rect">
            <a:avLst/>
          </a:prstGeom>
        </p:spPr>
      </p:pic>
      <p:sp>
        <p:nvSpPr>
          <p:cNvPr id="6" name="TextBox 5">
            <a:extLst>
              <a:ext uri="{FF2B5EF4-FFF2-40B4-BE49-F238E27FC236}">
                <a16:creationId xmlns:a16="http://schemas.microsoft.com/office/drawing/2014/main" id="{BC70D03E-9E0E-5783-34EE-7BB84A654F9E}"/>
              </a:ext>
            </a:extLst>
          </p:cNvPr>
          <p:cNvSpPr txBox="1"/>
          <p:nvPr/>
        </p:nvSpPr>
        <p:spPr>
          <a:xfrm>
            <a:off x="6337140" y="1859791"/>
            <a:ext cx="5473148" cy="2188612"/>
          </a:xfrm>
          <a:prstGeom prst="rect">
            <a:avLst/>
          </a:prstGeom>
          <a:noFill/>
        </p:spPr>
        <p:txBody>
          <a:bodyPr wrap="square">
            <a:spAutoFit/>
          </a:bodyPr>
          <a:lstStyle/>
          <a:p>
            <a:pPr lvl="0" algn="just">
              <a:lnSpc>
                <a:spcPct val="115000"/>
              </a:lnSpc>
              <a:spcBef>
                <a:spcPts val="800"/>
              </a:spcBef>
              <a:spcAft>
                <a:spcPts val="800"/>
              </a:spcAft>
              <a:buSzPts val="1400"/>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nữa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mãi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tịch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Minh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bờ</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suối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Bắc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15000"/>
              </a:lnSpc>
              <a:spcBef>
                <a:spcPts val="800"/>
              </a:spcBef>
              <a:spcAft>
                <a:spcPts val="800"/>
              </a:spcAft>
              <a:buSzPts val="1400"/>
            </a:pPr>
            <a:r>
              <a:rPr lang="en-US"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"Study, study more, study forever" - President Ho Chi Minh read a book by the stream in the Viet Bac base during the resistance war against French colonialists.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96406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TotalTime>
  <Words>4126</Words>
  <Application>Microsoft Office PowerPoint</Application>
  <PresentationFormat>Màn hình rộng</PresentationFormat>
  <Paragraphs>118</Paragraphs>
  <Slides>51</Slides>
  <Notes>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51</vt:i4>
      </vt:variant>
    </vt:vector>
  </HeadingPairs>
  <TitlesOfParts>
    <vt:vector size="56" baseType="lpstr">
      <vt:lpstr>Arial</vt:lpstr>
      <vt:lpstr>Calibri</vt:lpstr>
      <vt:lpstr>Calibri Light</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Thi Kim Tien</dc:creator>
  <cp:lastModifiedBy>Huynh Viet Thang</cp:lastModifiedBy>
  <cp:revision>2</cp:revision>
  <dcterms:created xsi:type="dcterms:W3CDTF">2022-11-08T16:02:45Z</dcterms:created>
  <dcterms:modified xsi:type="dcterms:W3CDTF">2022-11-14T03:37:09Z</dcterms:modified>
</cp:coreProperties>
</file>