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8" r:id="rId4"/>
    <p:sldId id="259" r:id="rId5"/>
    <p:sldId id="261" r:id="rId6"/>
    <p:sldId id="262" r:id="rId7"/>
    <p:sldId id="263" r:id="rId8"/>
    <p:sldId id="265" r:id="rId9"/>
    <p:sldId id="264" r:id="rId10"/>
    <p:sldId id="266" r:id="rId11"/>
    <p:sldId id="267" r:id="rId12"/>
    <p:sldId id="268" r:id="rId13"/>
    <p:sldId id="269" r:id="rId14"/>
    <p:sldId id="270" r:id="rId15"/>
    <p:sldId id="271" r:id="rId16"/>
    <p:sldId id="272" r:id="rId17"/>
    <p:sldId id="273" r:id="rId18"/>
    <p:sldId id="256" r:id="rId19"/>
    <p:sldId id="279" r:id="rId20"/>
    <p:sldId id="278" r:id="rId21"/>
    <p:sldId id="277" r:id="rId22"/>
    <p:sldId id="276" r:id="rId23"/>
    <p:sldId id="275" r:id="rId24"/>
    <p:sldId id="274" r:id="rId25"/>
    <p:sldId id="280" r:id="rId26"/>
    <p:sldId id="305" r:id="rId27"/>
    <p:sldId id="304" r:id="rId28"/>
    <p:sldId id="303" r:id="rId29"/>
    <p:sldId id="302" r:id="rId30"/>
    <p:sldId id="301" r:id="rId31"/>
    <p:sldId id="300" r:id="rId32"/>
    <p:sldId id="299" r:id="rId33"/>
    <p:sldId id="298" r:id="rId34"/>
    <p:sldId id="297" r:id="rId35"/>
    <p:sldId id="296" r:id="rId36"/>
    <p:sldId id="295" r:id="rId37"/>
    <p:sldId id="294" r:id="rId38"/>
    <p:sldId id="293" r:id="rId39"/>
    <p:sldId id="292" r:id="rId40"/>
    <p:sldId id="291" r:id="rId41"/>
    <p:sldId id="290" r:id="rId42"/>
    <p:sldId id="289" r:id="rId43"/>
    <p:sldId id="288" r:id="rId44"/>
    <p:sldId id="287" r:id="rId45"/>
    <p:sldId id="286" r:id="rId46"/>
    <p:sldId id="285" r:id="rId47"/>
    <p:sldId id="284" r:id="rId48"/>
    <p:sldId id="283" r:id="rId49"/>
    <p:sldId id="282" r:id="rId50"/>
    <p:sldId id="28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C4D1-0925-AB96-8E82-5CC5681FEE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75438-F290-B87D-BE3E-B5AA828BFC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D98FF5-AD89-CBA6-8725-AC2CB04F1C0C}"/>
              </a:ext>
            </a:extLst>
          </p:cNvPr>
          <p:cNvSpPr>
            <a:spLocks noGrp="1"/>
          </p:cNvSpPr>
          <p:nvPr>
            <p:ph type="dt" sz="half" idx="10"/>
          </p:nvPr>
        </p:nvSpPr>
        <p:spPr/>
        <p:txBody>
          <a:bodyPr/>
          <a:lstStyle/>
          <a:p>
            <a:fld id="{AAE5BA89-1119-4A1B-B2CB-0AA0C7CEC104}" type="datetimeFigureOut">
              <a:rPr lang="en-US" smtClean="0"/>
              <a:t>11/7/2022</a:t>
            </a:fld>
            <a:endParaRPr lang="en-US"/>
          </a:p>
        </p:txBody>
      </p:sp>
      <p:sp>
        <p:nvSpPr>
          <p:cNvPr id="5" name="Footer Placeholder 4">
            <a:extLst>
              <a:ext uri="{FF2B5EF4-FFF2-40B4-BE49-F238E27FC236}">
                <a16:creationId xmlns:a16="http://schemas.microsoft.com/office/drawing/2014/main" id="{1895230E-E7CB-52FD-1C15-60DD940DF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3604D-8315-AF36-14D5-C647A6CFEC13}"/>
              </a:ext>
            </a:extLst>
          </p:cNvPr>
          <p:cNvSpPr>
            <a:spLocks noGrp="1"/>
          </p:cNvSpPr>
          <p:nvPr>
            <p:ph type="sldNum" sz="quarter" idx="12"/>
          </p:nvPr>
        </p:nvSpPr>
        <p:spPr/>
        <p:txBody>
          <a:bodyPr/>
          <a:lstStyle/>
          <a:p>
            <a:fld id="{DD0CEA24-908A-4654-8951-1287053090BA}" type="slidenum">
              <a:rPr lang="en-US" smtClean="0"/>
              <a:t>‹#›</a:t>
            </a:fld>
            <a:endParaRPr lang="en-US"/>
          </a:p>
        </p:txBody>
      </p:sp>
    </p:spTree>
    <p:extLst>
      <p:ext uri="{BB962C8B-B14F-4D97-AF65-F5344CB8AC3E}">
        <p14:creationId xmlns:p14="http://schemas.microsoft.com/office/powerpoint/2010/main" val="310622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75617-D536-640A-6718-995CEB9F15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324D1C-24F2-A599-0841-9C1F291D49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A7B47-4A1B-96DB-D1AF-F0EEDCC7AC54}"/>
              </a:ext>
            </a:extLst>
          </p:cNvPr>
          <p:cNvSpPr>
            <a:spLocks noGrp="1"/>
          </p:cNvSpPr>
          <p:nvPr>
            <p:ph type="dt" sz="half" idx="10"/>
          </p:nvPr>
        </p:nvSpPr>
        <p:spPr/>
        <p:txBody>
          <a:bodyPr/>
          <a:lstStyle/>
          <a:p>
            <a:fld id="{AAE5BA89-1119-4A1B-B2CB-0AA0C7CEC104}" type="datetimeFigureOut">
              <a:rPr lang="en-US" smtClean="0"/>
              <a:t>11/7/2022</a:t>
            </a:fld>
            <a:endParaRPr lang="en-US"/>
          </a:p>
        </p:txBody>
      </p:sp>
      <p:sp>
        <p:nvSpPr>
          <p:cNvPr id="5" name="Footer Placeholder 4">
            <a:extLst>
              <a:ext uri="{FF2B5EF4-FFF2-40B4-BE49-F238E27FC236}">
                <a16:creationId xmlns:a16="http://schemas.microsoft.com/office/drawing/2014/main" id="{357D5C9F-7CBD-B82A-352D-355F8B374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FBF06-5A43-E718-46F6-EAE4C815A7E4}"/>
              </a:ext>
            </a:extLst>
          </p:cNvPr>
          <p:cNvSpPr>
            <a:spLocks noGrp="1"/>
          </p:cNvSpPr>
          <p:nvPr>
            <p:ph type="sldNum" sz="quarter" idx="12"/>
          </p:nvPr>
        </p:nvSpPr>
        <p:spPr/>
        <p:txBody>
          <a:bodyPr/>
          <a:lstStyle/>
          <a:p>
            <a:fld id="{DD0CEA24-908A-4654-8951-1287053090BA}" type="slidenum">
              <a:rPr lang="en-US" smtClean="0"/>
              <a:t>‹#›</a:t>
            </a:fld>
            <a:endParaRPr lang="en-US"/>
          </a:p>
        </p:txBody>
      </p:sp>
    </p:spTree>
    <p:extLst>
      <p:ext uri="{BB962C8B-B14F-4D97-AF65-F5344CB8AC3E}">
        <p14:creationId xmlns:p14="http://schemas.microsoft.com/office/powerpoint/2010/main" val="52332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08419A-80F5-9E31-3872-E3D2E6EECC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4AC1FF-8C9C-147C-5D8A-2EB93F3237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6F2D7-11B8-CAB4-C4D4-6A10E41E2706}"/>
              </a:ext>
            </a:extLst>
          </p:cNvPr>
          <p:cNvSpPr>
            <a:spLocks noGrp="1"/>
          </p:cNvSpPr>
          <p:nvPr>
            <p:ph type="dt" sz="half" idx="10"/>
          </p:nvPr>
        </p:nvSpPr>
        <p:spPr/>
        <p:txBody>
          <a:bodyPr/>
          <a:lstStyle/>
          <a:p>
            <a:fld id="{AAE5BA89-1119-4A1B-B2CB-0AA0C7CEC104}" type="datetimeFigureOut">
              <a:rPr lang="en-US" smtClean="0"/>
              <a:t>11/7/2022</a:t>
            </a:fld>
            <a:endParaRPr lang="en-US"/>
          </a:p>
        </p:txBody>
      </p:sp>
      <p:sp>
        <p:nvSpPr>
          <p:cNvPr id="5" name="Footer Placeholder 4">
            <a:extLst>
              <a:ext uri="{FF2B5EF4-FFF2-40B4-BE49-F238E27FC236}">
                <a16:creationId xmlns:a16="http://schemas.microsoft.com/office/drawing/2014/main" id="{0C85ADF2-4942-EAAF-7AB4-8D19AF42A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45405-7873-11A9-E5C0-0E19D4752D22}"/>
              </a:ext>
            </a:extLst>
          </p:cNvPr>
          <p:cNvSpPr>
            <a:spLocks noGrp="1"/>
          </p:cNvSpPr>
          <p:nvPr>
            <p:ph type="sldNum" sz="quarter" idx="12"/>
          </p:nvPr>
        </p:nvSpPr>
        <p:spPr/>
        <p:txBody>
          <a:bodyPr/>
          <a:lstStyle/>
          <a:p>
            <a:fld id="{DD0CEA24-908A-4654-8951-1287053090BA}" type="slidenum">
              <a:rPr lang="en-US" smtClean="0"/>
              <a:t>‹#›</a:t>
            </a:fld>
            <a:endParaRPr lang="en-US"/>
          </a:p>
        </p:txBody>
      </p:sp>
    </p:spTree>
    <p:extLst>
      <p:ext uri="{BB962C8B-B14F-4D97-AF65-F5344CB8AC3E}">
        <p14:creationId xmlns:p14="http://schemas.microsoft.com/office/powerpoint/2010/main" val="228837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C520-A984-E8D6-62B9-3550C3441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115678-5D9D-86ED-3AE0-0E8A4A8D40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C90A6-E398-2F45-5AD0-338378F38565}"/>
              </a:ext>
            </a:extLst>
          </p:cNvPr>
          <p:cNvSpPr>
            <a:spLocks noGrp="1"/>
          </p:cNvSpPr>
          <p:nvPr>
            <p:ph type="dt" sz="half" idx="10"/>
          </p:nvPr>
        </p:nvSpPr>
        <p:spPr/>
        <p:txBody>
          <a:bodyPr/>
          <a:lstStyle/>
          <a:p>
            <a:fld id="{AAE5BA89-1119-4A1B-B2CB-0AA0C7CEC104}" type="datetimeFigureOut">
              <a:rPr lang="en-US" smtClean="0"/>
              <a:t>11/7/2022</a:t>
            </a:fld>
            <a:endParaRPr lang="en-US"/>
          </a:p>
        </p:txBody>
      </p:sp>
      <p:sp>
        <p:nvSpPr>
          <p:cNvPr id="5" name="Footer Placeholder 4">
            <a:extLst>
              <a:ext uri="{FF2B5EF4-FFF2-40B4-BE49-F238E27FC236}">
                <a16:creationId xmlns:a16="http://schemas.microsoft.com/office/drawing/2014/main" id="{93924475-F452-42B6-C58C-C16741DC8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9AA25-F575-31D1-00A5-12B9FB727F62}"/>
              </a:ext>
            </a:extLst>
          </p:cNvPr>
          <p:cNvSpPr>
            <a:spLocks noGrp="1"/>
          </p:cNvSpPr>
          <p:nvPr>
            <p:ph type="sldNum" sz="quarter" idx="12"/>
          </p:nvPr>
        </p:nvSpPr>
        <p:spPr/>
        <p:txBody>
          <a:bodyPr/>
          <a:lstStyle/>
          <a:p>
            <a:fld id="{DD0CEA24-908A-4654-8951-1287053090BA}" type="slidenum">
              <a:rPr lang="en-US" smtClean="0"/>
              <a:t>‹#›</a:t>
            </a:fld>
            <a:endParaRPr lang="en-US"/>
          </a:p>
        </p:txBody>
      </p:sp>
    </p:spTree>
    <p:extLst>
      <p:ext uri="{BB962C8B-B14F-4D97-AF65-F5344CB8AC3E}">
        <p14:creationId xmlns:p14="http://schemas.microsoft.com/office/powerpoint/2010/main" val="53559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AD06-79A8-7962-654B-5B4C36867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419DCD-02B0-9BCB-61FA-1CBE874CFA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2F9C7A-7DD7-343F-A9C4-9866882EE7E9}"/>
              </a:ext>
            </a:extLst>
          </p:cNvPr>
          <p:cNvSpPr>
            <a:spLocks noGrp="1"/>
          </p:cNvSpPr>
          <p:nvPr>
            <p:ph type="dt" sz="half" idx="10"/>
          </p:nvPr>
        </p:nvSpPr>
        <p:spPr/>
        <p:txBody>
          <a:bodyPr/>
          <a:lstStyle/>
          <a:p>
            <a:fld id="{AAE5BA89-1119-4A1B-B2CB-0AA0C7CEC104}" type="datetimeFigureOut">
              <a:rPr lang="en-US" smtClean="0"/>
              <a:t>11/7/2022</a:t>
            </a:fld>
            <a:endParaRPr lang="en-US"/>
          </a:p>
        </p:txBody>
      </p:sp>
      <p:sp>
        <p:nvSpPr>
          <p:cNvPr id="5" name="Footer Placeholder 4">
            <a:extLst>
              <a:ext uri="{FF2B5EF4-FFF2-40B4-BE49-F238E27FC236}">
                <a16:creationId xmlns:a16="http://schemas.microsoft.com/office/drawing/2014/main" id="{5B02FF55-F9EB-BE00-1017-91E579233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4198F-EF2C-1A5E-2DF2-BD4C8B79D1A0}"/>
              </a:ext>
            </a:extLst>
          </p:cNvPr>
          <p:cNvSpPr>
            <a:spLocks noGrp="1"/>
          </p:cNvSpPr>
          <p:nvPr>
            <p:ph type="sldNum" sz="quarter" idx="12"/>
          </p:nvPr>
        </p:nvSpPr>
        <p:spPr/>
        <p:txBody>
          <a:bodyPr/>
          <a:lstStyle/>
          <a:p>
            <a:fld id="{DD0CEA24-908A-4654-8951-1287053090BA}" type="slidenum">
              <a:rPr lang="en-US" smtClean="0"/>
              <a:t>‹#›</a:t>
            </a:fld>
            <a:endParaRPr lang="en-US"/>
          </a:p>
        </p:txBody>
      </p:sp>
    </p:spTree>
    <p:extLst>
      <p:ext uri="{BB962C8B-B14F-4D97-AF65-F5344CB8AC3E}">
        <p14:creationId xmlns:p14="http://schemas.microsoft.com/office/powerpoint/2010/main" val="193890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B04E6-581D-0E02-3C50-72982D5D8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F91499-7178-88C5-75C0-CCD1FAEBB3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C9F3C4-1CE2-239C-5592-23DF89A27F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C342B8-7E39-9A12-8047-D4283DC54391}"/>
              </a:ext>
            </a:extLst>
          </p:cNvPr>
          <p:cNvSpPr>
            <a:spLocks noGrp="1"/>
          </p:cNvSpPr>
          <p:nvPr>
            <p:ph type="dt" sz="half" idx="10"/>
          </p:nvPr>
        </p:nvSpPr>
        <p:spPr/>
        <p:txBody>
          <a:bodyPr/>
          <a:lstStyle/>
          <a:p>
            <a:fld id="{AAE5BA89-1119-4A1B-B2CB-0AA0C7CEC104}" type="datetimeFigureOut">
              <a:rPr lang="en-US" smtClean="0"/>
              <a:t>11/7/2022</a:t>
            </a:fld>
            <a:endParaRPr lang="en-US"/>
          </a:p>
        </p:txBody>
      </p:sp>
      <p:sp>
        <p:nvSpPr>
          <p:cNvPr id="6" name="Footer Placeholder 5">
            <a:extLst>
              <a:ext uri="{FF2B5EF4-FFF2-40B4-BE49-F238E27FC236}">
                <a16:creationId xmlns:a16="http://schemas.microsoft.com/office/drawing/2014/main" id="{78EE86F9-99DD-2840-514A-786734C24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5713B9-2BCA-8B7A-8D5A-0A78E70EB42B}"/>
              </a:ext>
            </a:extLst>
          </p:cNvPr>
          <p:cNvSpPr>
            <a:spLocks noGrp="1"/>
          </p:cNvSpPr>
          <p:nvPr>
            <p:ph type="sldNum" sz="quarter" idx="12"/>
          </p:nvPr>
        </p:nvSpPr>
        <p:spPr/>
        <p:txBody>
          <a:bodyPr/>
          <a:lstStyle/>
          <a:p>
            <a:fld id="{DD0CEA24-908A-4654-8951-1287053090BA}" type="slidenum">
              <a:rPr lang="en-US" smtClean="0"/>
              <a:t>‹#›</a:t>
            </a:fld>
            <a:endParaRPr lang="en-US"/>
          </a:p>
        </p:txBody>
      </p:sp>
    </p:spTree>
    <p:extLst>
      <p:ext uri="{BB962C8B-B14F-4D97-AF65-F5344CB8AC3E}">
        <p14:creationId xmlns:p14="http://schemas.microsoft.com/office/powerpoint/2010/main" val="293488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53887-A66E-A4ED-09F6-71325CEEDA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957274-34AA-EF94-9CCE-41F79698D5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7F50C7-FA7C-D3FB-2E51-C419439872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856256-724A-2260-6023-827ADA7269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314049-F26B-4183-0842-5E3C0F0D8E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433C11-BAA8-CEB6-A8EA-4C9CA9495904}"/>
              </a:ext>
            </a:extLst>
          </p:cNvPr>
          <p:cNvSpPr>
            <a:spLocks noGrp="1"/>
          </p:cNvSpPr>
          <p:nvPr>
            <p:ph type="dt" sz="half" idx="10"/>
          </p:nvPr>
        </p:nvSpPr>
        <p:spPr/>
        <p:txBody>
          <a:bodyPr/>
          <a:lstStyle/>
          <a:p>
            <a:fld id="{AAE5BA89-1119-4A1B-B2CB-0AA0C7CEC104}" type="datetimeFigureOut">
              <a:rPr lang="en-US" smtClean="0"/>
              <a:t>11/7/2022</a:t>
            </a:fld>
            <a:endParaRPr lang="en-US"/>
          </a:p>
        </p:txBody>
      </p:sp>
      <p:sp>
        <p:nvSpPr>
          <p:cNvPr id="8" name="Footer Placeholder 7">
            <a:extLst>
              <a:ext uri="{FF2B5EF4-FFF2-40B4-BE49-F238E27FC236}">
                <a16:creationId xmlns:a16="http://schemas.microsoft.com/office/drawing/2014/main" id="{64F1DC50-653B-0B9C-53D0-AA3DB19869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F6AB88-8FBF-5399-5549-6016E77AFD6E}"/>
              </a:ext>
            </a:extLst>
          </p:cNvPr>
          <p:cNvSpPr>
            <a:spLocks noGrp="1"/>
          </p:cNvSpPr>
          <p:nvPr>
            <p:ph type="sldNum" sz="quarter" idx="12"/>
          </p:nvPr>
        </p:nvSpPr>
        <p:spPr/>
        <p:txBody>
          <a:bodyPr/>
          <a:lstStyle/>
          <a:p>
            <a:fld id="{DD0CEA24-908A-4654-8951-1287053090BA}" type="slidenum">
              <a:rPr lang="en-US" smtClean="0"/>
              <a:t>‹#›</a:t>
            </a:fld>
            <a:endParaRPr lang="en-US"/>
          </a:p>
        </p:txBody>
      </p:sp>
    </p:spTree>
    <p:extLst>
      <p:ext uri="{BB962C8B-B14F-4D97-AF65-F5344CB8AC3E}">
        <p14:creationId xmlns:p14="http://schemas.microsoft.com/office/powerpoint/2010/main" val="75655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18874-E021-1C74-FFD6-4CDC73E539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7CA5EA-9EE5-2485-1414-B6FE351242C2}"/>
              </a:ext>
            </a:extLst>
          </p:cNvPr>
          <p:cNvSpPr>
            <a:spLocks noGrp="1"/>
          </p:cNvSpPr>
          <p:nvPr>
            <p:ph type="dt" sz="half" idx="10"/>
          </p:nvPr>
        </p:nvSpPr>
        <p:spPr/>
        <p:txBody>
          <a:bodyPr/>
          <a:lstStyle/>
          <a:p>
            <a:fld id="{AAE5BA89-1119-4A1B-B2CB-0AA0C7CEC104}" type="datetimeFigureOut">
              <a:rPr lang="en-US" smtClean="0"/>
              <a:t>11/7/2022</a:t>
            </a:fld>
            <a:endParaRPr lang="en-US"/>
          </a:p>
        </p:txBody>
      </p:sp>
      <p:sp>
        <p:nvSpPr>
          <p:cNvPr id="4" name="Footer Placeholder 3">
            <a:extLst>
              <a:ext uri="{FF2B5EF4-FFF2-40B4-BE49-F238E27FC236}">
                <a16:creationId xmlns:a16="http://schemas.microsoft.com/office/drawing/2014/main" id="{74457112-FC2C-DD4F-1D4B-BFA8E69705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FA6F30-D557-FF2E-D5CB-4D183DCF4F32}"/>
              </a:ext>
            </a:extLst>
          </p:cNvPr>
          <p:cNvSpPr>
            <a:spLocks noGrp="1"/>
          </p:cNvSpPr>
          <p:nvPr>
            <p:ph type="sldNum" sz="quarter" idx="12"/>
          </p:nvPr>
        </p:nvSpPr>
        <p:spPr/>
        <p:txBody>
          <a:bodyPr/>
          <a:lstStyle/>
          <a:p>
            <a:fld id="{DD0CEA24-908A-4654-8951-1287053090BA}" type="slidenum">
              <a:rPr lang="en-US" smtClean="0"/>
              <a:t>‹#›</a:t>
            </a:fld>
            <a:endParaRPr lang="en-US"/>
          </a:p>
        </p:txBody>
      </p:sp>
    </p:spTree>
    <p:extLst>
      <p:ext uri="{BB962C8B-B14F-4D97-AF65-F5344CB8AC3E}">
        <p14:creationId xmlns:p14="http://schemas.microsoft.com/office/powerpoint/2010/main" val="143402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0397FF-A168-130F-C9D0-388E1058F025}"/>
              </a:ext>
            </a:extLst>
          </p:cNvPr>
          <p:cNvSpPr>
            <a:spLocks noGrp="1"/>
          </p:cNvSpPr>
          <p:nvPr>
            <p:ph type="dt" sz="half" idx="10"/>
          </p:nvPr>
        </p:nvSpPr>
        <p:spPr/>
        <p:txBody>
          <a:bodyPr/>
          <a:lstStyle/>
          <a:p>
            <a:fld id="{AAE5BA89-1119-4A1B-B2CB-0AA0C7CEC104}" type="datetimeFigureOut">
              <a:rPr lang="en-US" smtClean="0"/>
              <a:t>11/7/2022</a:t>
            </a:fld>
            <a:endParaRPr lang="en-US"/>
          </a:p>
        </p:txBody>
      </p:sp>
      <p:sp>
        <p:nvSpPr>
          <p:cNvPr id="3" name="Footer Placeholder 2">
            <a:extLst>
              <a:ext uri="{FF2B5EF4-FFF2-40B4-BE49-F238E27FC236}">
                <a16:creationId xmlns:a16="http://schemas.microsoft.com/office/drawing/2014/main" id="{CAB51D34-C9C3-48BD-A71F-239A189C63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4C9D0B-5899-23C7-7F6D-EC7BEE610085}"/>
              </a:ext>
            </a:extLst>
          </p:cNvPr>
          <p:cNvSpPr>
            <a:spLocks noGrp="1"/>
          </p:cNvSpPr>
          <p:nvPr>
            <p:ph type="sldNum" sz="quarter" idx="12"/>
          </p:nvPr>
        </p:nvSpPr>
        <p:spPr/>
        <p:txBody>
          <a:bodyPr/>
          <a:lstStyle/>
          <a:p>
            <a:fld id="{DD0CEA24-908A-4654-8951-1287053090BA}" type="slidenum">
              <a:rPr lang="en-US" smtClean="0"/>
              <a:t>‹#›</a:t>
            </a:fld>
            <a:endParaRPr lang="en-US"/>
          </a:p>
        </p:txBody>
      </p:sp>
    </p:spTree>
    <p:extLst>
      <p:ext uri="{BB962C8B-B14F-4D97-AF65-F5344CB8AC3E}">
        <p14:creationId xmlns:p14="http://schemas.microsoft.com/office/powerpoint/2010/main" val="416573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6155-58E5-FDC6-1BFE-307F22F3C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DEDE18-085E-5806-0F11-3EDCF6C70A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6C3C11-6D4C-EB33-5006-D8D77DFAD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EFE650-67FE-DCE4-BA7D-A3BF943F65AC}"/>
              </a:ext>
            </a:extLst>
          </p:cNvPr>
          <p:cNvSpPr>
            <a:spLocks noGrp="1"/>
          </p:cNvSpPr>
          <p:nvPr>
            <p:ph type="dt" sz="half" idx="10"/>
          </p:nvPr>
        </p:nvSpPr>
        <p:spPr/>
        <p:txBody>
          <a:bodyPr/>
          <a:lstStyle/>
          <a:p>
            <a:fld id="{AAE5BA89-1119-4A1B-B2CB-0AA0C7CEC104}" type="datetimeFigureOut">
              <a:rPr lang="en-US" smtClean="0"/>
              <a:t>11/7/2022</a:t>
            </a:fld>
            <a:endParaRPr lang="en-US"/>
          </a:p>
        </p:txBody>
      </p:sp>
      <p:sp>
        <p:nvSpPr>
          <p:cNvPr id="6" name="Footer Placeholder 5">
            <a:extLst>
              <a:ext uri="{FF2B5EF4-FFF2-40B4-BE49-F238E27FC236}">
                <a16:creationId xmlns:a16="http://schemas.microsoft.com/office/drawing/2014/main" id="{0A2455A9-9A21-C36D-6E7F-47BF0F715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8F1E2-06FF-0DC2-172D-00DEAA3A3DBC}"/>
              </a:ext>
            </a:extLst>
          </p:cNvPr>
          <p:cNvSpPr>
            <a:spLocks noGrp="1"/>
          </p:cNvSpPr>
          <p:nvPr>
            <p:ph type="sldNum" sz="quarter" idx="12"/>
          </p:nvPr>
        </p:nvSpPr>
        <p:spPr/>
        <p:txBody>
          <a:bodyPr/>
          <a:lstStyle/>
          <a:p>
            <a:fld id="{DD0CEA24-908A-4654-8951-1287053090BA}" type="slidenum">
              <a:rPr lang="en-US" smtClean="0"/>
              <a:t>‹#›</a:t>
            </a:fld>
            <a:endParaRPr lang="en-US"/>
          </a:p>
        </p:txBody>
      </p:sp>
    </p:spTree>
    <p:extLst>
      <p:ext uri="{BB962C8B-B14F-4D97-AF65-F5344CB8AC3E}">
        <p14:creationId xmlns:p14="http://schemas.microsoft.com/office/powerpoint/2010/main" val="39946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1E997-DB19-4597-AE1F-9921D0EB8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F6F6B6-D0AD-4297-77CC-B833B34121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B32951-A1DE-E984-E046-1FADDD1C6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F2A49-EF92-213C-4262-7C7608E992B8}"/>
              </a:ext>
            </a:extLst>
          </p:cNvPr>
          <p:cNvSpPr>
            <a:spLocks noGrp="1"/>
          </p:cNvSpPr>
          <p:nvPr>
            <p:ph type="dt" sz="half" idx="10"/>
          </p:nvPr>
        </p:nvSpPr>
        <p:spPr/>
        <p:txBody>
          <a:bodyPr/>
          <a:lstStyle/>
          <a:p>
            <a:fld id="{AAE5BA89-1119-4A1B-B2CB-0AA0C7CEC104}" type="datetimeFigureOut">
              <a:rPr lang="en-US" smtClean="0"/>
              <a:t>11/7/2022</a:t>
            </a:fld>
            <a:endParaRPr lang="en-US"/>
          </a:p>
        </p:txBody>
      </p:sp>
      <p:sp>
        <p:nvSpPr>
          <p:cNvPr id="6" name="Footer Placeholder 5">
            <a:extLst>
              <a:ext uri="{FF2B5EF4-FFF2-40B4-BE49-F238E27FC236}">
                <a16:creationId xmlns:a16="http://schemas.microsoft.com/office/drawing/2014/main" id="{A87C3D29-988A-5888-605B-B975BFBB11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A379D-DF19-D2A0-7ADE-4F218588E45B}"/>
              </a:ext>
            </a:extLst>
          </p:cNvPr>
          <p:cNvSpPr>
            <a:spLocks noGrp="1"/>
          </p:cNvSpPr>
          <p:nvPr>
            <p:ph type="sldNum" sz="quarter" idx="12"/>
          </p:nvPr>
        </p:nvSpPr>
        <p:spPr/>
        <p:txBody>
          <a:bodyPr/>
          <a:lstStyle/>
          <a:p>
            <a:fld id="{DD0CEA24-908A-4654-8951-1287053090BA}" type="slidenum">
              <a:rPr lang="en-US" smtClean="0"/>
              <a:t>‹#›</a:t>
            </a:fld>
            <a:endParaRPr lang="en-US"/>
          </a:p>
        </p:txBody>
      </p:sp>
    </p:spTree>
    <p:extLst>
      <p:ext uri="{BB962C8B-B14F-4D97-AF65-F5344CB8AC3E}">
        <p14:creationId xmlns:p14="http://schemas.microsoft.com/office/powerpoint/2010/main" val="17477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C34383-A434-FB00-E442-F1ACF48A10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2D87F-8F33-78E5-22A9-22F0A503D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408752-AEAC-DF29-E16E-02E6AE4A3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5BA89-1119-4A1B-B2CB-0AA0C7CEC104}" type="datetimeFigureOut">
              <a:rPr lang="en-US" smtClean="0"/>
              <a:t>11/7/2022</a:t>
            </a:fld>
            <a:endParaRPr lang="en-US"/>
          </a:p>
        </p:txBody>
      </p:sp>
      <p:sp>
        <p:nvSpPr>
          <p:cNvPr id="5" name="Footer Placeholder 4">
            <a:extLst>
              <a:ext uri="{FF2B5EF4-FFF2-40B4-BE49-F238E27FC236}">
                <a16:creationId xmlns:a16="http://schemas.microsoft.com/office/drawing/2014/main" id="{92D395A8-D2E9-E10C-B23A-DC762E8D0D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0084B4-808C-8F2A-EE7A-8EC7FC14F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CEA24-908A-4654-8951-1287053090BA}" type="slidenum">
              <a:rPr lang="en-US" smtClean="0"/>
              <a:t>‹#›</a:t>
            </a:fld>
            <a:endParaRPr lang="en-US"/>
          </a:p>
        </p:txBody>
      </p:sp>
    </p:spTree>
    <p:extLst>
      <p:ext uri="{BB962C8B-B14F-4D97-AF65-F5344CB8AC3E}">
        <p14:creationId xmlns:p14="http://schemas.microsoft.com/office/powerpoint/2010/main" val="4151632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vi.wikipedia.org/wiki/H%E1%BB%93_Ch%C3%AD_Minh"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111F1F-A7EC-A39D-8906-D2D4B0D3E0D8}"/>
              </a:ext>
            </a:extLst>
          </p:cNvPr>
          <p:cNvPicPr>
            <a:picLocks noChangeAspect="1"/>
          </p:cNvPicPr>
          <p:nvPr/>
        </p:nvPicPr>
        <p:blipFill>
          <a:blip r:embed="rId2"/>
          <a:stretch>
            <a:fillRect/>
          </a:stretch>
        </p:blipFill>
        <p:spPr>
          <a:xfrm>
            <a:off x="2626589" y="124032"/>
            <a:ext cx="6570420" cy="5041244"/>
          </a:xfrm>
          <a:prstGeom prst="rect">
            <a:avLst/>
          </a:prstGeom>
        </p:spPr>
      </p:pic>
      <p:sp>
        <p:nvSpPr>
          <p:cNvPr id="4" name="TextBox 3">
            <a:extLst>
              <a:ext uri="{FF2B5EF4-FFF2-40B4-BE49-F238E27FC236}">
                <a16:creationId xmlns:a16="http://schemas.microsoft.com/office/drawing/2014/main" id="{F1E610B0-9F88-8F79-39E0-DF9A6470A68D}"/>
              </a:ext>
            </a:extLst>
          </p:cNvPr>
          <p:cNvSpPr txBox="1"/>
          <p:nvPr/>
        </p:nvSpPr>
        <p:spPr>
          <a:xfrm>
            <a:off x="278295" y="5167153"/>
            <a:ext cx="11635409" cy="1690847"/>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de-DE"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Ngôi nhà tại làng Hoàng Trù, xã Kim Liên, huyện Nam Đàn, tỉnh Nghệ An – </a:t>
            </a:r>
            <a:br>
              <a:rPr lang="de-DE"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de-DE"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nơi Chủ tịch Hồ Chí Minh được sinh ra vào ngày 19 tháng 5 năm 1890 với tên Nguyễn Sinh Cung.</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1000"/>
              </a:spcAft>
              <a:buClr>
                <a:srgbClr val="000000"/>
              </a:buClr>
            </a:pPr>
            <a:r>
              <a:rPr lang="de-DE"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 house in Hoang Tru Village, Kim Lien Commune, Nam Dan District, Nghe An Province, where President Ho Chi Minh was born on May 19th 1890 with the name Nguyen Sinh Cung.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929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erson standing in front of a group of people&#10;&#10;Description automatically generated with medium confidence">
            <a:extLst>
              <a:ext uri="{FF2B5EF4-FFF2-40B4-BE49-F238E27FC236}">
                <a16:creationId xmlns:a16="http://schemas.microsoft.com/office/drawing/2014/main" id="{F2DCEB3D-5AFF-7983-3A64-B74573F3E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2" y="643466"/>
            <a:ext cx="7684230" cy="5571067"/>
          </a:xfrm>
          <a:prstGeom prst="rect">
            <a:avLst/>
          </a:prstGeom>
        </p:spPr>
      </p:pic>
      <p:sp>
        <p:nvSpPr>
          <p:cNvPr id="4" name="TextBox 3">
            <a:extLst>
              <a:ext uri="{FF2B5EF4-FFF2-40B4-BE49-F238E27FC236}">
                <a16:creationId xmlns:a16="http://schemas.microsoft.com/office/drawing/2014/main" id="{8B265D72-03A7-55A5-927E-0ACBEAA9F07A}"/>
              </a:ext>
            </a:extLst>
          </p:cNvPr>
          <p:cNvSpPr txBox="1"/>
          <p:nvPr/>
        </p:nvSpPr>
        <p:spPr>
          <a:xfrm>
            <a:off x="8163339" y="741950"/>
            <a:ext cx="3922644" cy="5374100"/>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de-DE"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Tháng 12 năm 1920, lấy tên Nguyễn Ái Quốc, Người tham dự Đại hội lần thứ XVIII của Đảng Xã hội Pháp ở Tua (Tours). Tại Đại hội, người bỏ phiếu tán thành gia nhập Quốc tế III, tham gia sáng lập Đảng Cộng sản Pháp và trở thành người Cộng sản </a:t>
            </a:r>
            <a:br>
              <a:rPr lang="de-DE"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đầu tiên của Việt Nam.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de-DE"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In December 1920, with the name Nguyen Ai Quoc, He attended the 18th Congress of the French Socialist Party in Tours. At the Congress, He voted to agree to join International III, participated in founding the French Communist Party and became the first communists of Vietnam.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577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84633F12-9E00-6186-07A3-15FFD711C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777" y="52965"/>
            <a:ext cx="7870441" cy="5253520"/>
          </a:xfrm>
          <a:prstGeom prst="rect">
            <a:avLst/>
          </a:prstGeom>
        </p:spPr>
      </p:pic>
      <p:sp>
        <p:nvSpPr>
          <p:cNvPr id="4" name="TextBox 3">
            <a:extLst>
              <a:ext uri="{FF2B5EF4-FFF2-40B4-BE49-F238E27FC236}">
                <a16:creationId xmlns:a16="http://schemas.microsoft.com/office/drawing/2014/main" id="{5E57AC55-B601-6D18-96A3-F8B4F2852529}"/>
              </a:ext>
            </a:extLst>
          </p:cNvPr>
          <p:cNvSpPr txBox="1"/>
          <p:nvPr/>
        </p:nvSpPr>
        <p:spPr>
          <a:xfrm>
            <a:off x="139147" y="5306485"/>
            <a:ext cx="11913703" cy="1551515"/>
          </a:xfrm>
          <a:prstGeom prst="rect">
            <a:avLst/>
          </a:prstGeom>
          <a:noFill/>
        </p:spPr>
        <p:txBody>
          <a:bodyPr wrap="square">
            <a:spAutoFit/>
          </a:bodyPr>
          <a:lstStyle/>
          <a:p>
            <a:pPr lvl="0">
              <a:lnSpc>
                <a:spcPct val="115000"/>
              </a:lnSpc>
              <a:spcBef>
                <a:spcPts val="600"/>
              </a:spcBef>
              <a:spcAft>
                <a:spcPts val="1000"/>
              </a:spcAft>
              <a:buClr>
                <a:srgbClr val="000000"/>
              </a:buClr>
            </a:pPr>
            <a:r>
              <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Ngôi nhà số 9 Ngõ Công – Poanh (Compoint) ở Paris và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gạch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sưởi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gạch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sưởi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 tự học tập vào năm 1921 – 1923.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de-DE"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 house N</a:t>
            </a:r>
            <a:r>
              <a:rPr lang="de-DE" sz="1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a:t>
            </a:r>
            <a:r>
              <a:rPr lang="de-DE"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9 in Compoint alley in Paris and the heating brick – the kind of bricks Nguyen Ai Quoc used to heat during the time He lived and self-studied in 1921 - 1923.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2987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people posing for a photo&#10;&#10;Description automatically generated">
            <a:extLst>
              <a:ext uri="{FF2B5EF4-FFF2-40B4-BE49-F238E27FC236}">
                <a16:creationId xmlns:a16="http://schemas.microsoft.com/office/drawing/2014/main" id="{7EC15962-A20D-3B3F-4234-86B2ABE67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63" y="749216"/>
            <a:ext cx="7101750" cy="4917962"/>
          </a:xfrm>
          <a:prstGeom prst="rect">
            <a:avLst/>
          </a:prstGeom>
        </p:spPr>
      </p:pic>
      <p:sp>
        <p:nvSpPr>
          <p:cNvPr id="4" name="TextBox 3">
            <a:extLst>
              <a:ext uri="{FF2B5EF4-FFF2-40B4-BE49-F238E27FC236}">
                <a16:creationId xmlns:a16="http://schemas.microsoft.com/office/drawing/2014/main" id="{963F603B-6E8D-2328-D1E8-0DF68BA50CB1}"/>
              </a:ext>
            </a:extLst>
          </p:cNvPr>
          <p:cNvSpPr txBox="1"/>
          <p:nvPr/>
        </p:nvSpPr>
        <p:spPr>
          <a:xfrm>
            <a:off x="7500730" y="1317519"/>
            <a:ext cx="4691270" cy="4099905"/>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1924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Mát-xcơ-va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Comrade Nguyen Ai Quoc with delegates of other countries attended the 5</a:t>
            </a:r>
            <a:r>
              <a:rPr lang="en-US" sz="1800" baseline="30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Communist International Congress in 1924 in Moscow, passed the Resolution on establishing the Workers Unification Front and emphasizing the liberation of  colonial peoples.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6631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outdoor, building, white, old&#10;&#10;Description automatically generated">
            <a:extLst>
              <a:ext uri="{FF2B5EF4-FFF2-40B4-BE49-F238E27FC236}">
                <a16:creationId xmlns:a16="http://schemas.microsoft.com/office/drawing/2014/main" id="{EA4C8CAC-AEDF-D4F8-ADC1-BD73466DA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596" y="268979"/>
            <a:ext cx="4866431" cy="6320041"/>
          </a:xfrm>
          <a:prstGeom prst="rect">
            <a:avLst/>
          </a:prstGeom>
        </p:spPr>
      </p:pic>
      <p:sp>
        <p:nvSpPr>
          <p:cNvPr id="4" name="TextBox 3">
            <a:extLst>
              <a:ext uri="{FF2B5EF4-FFF2-40B4-BE49-F238E27FC236}">
                <a16:creationId xmlns:a16="http://schemas.microsoft.com/office/drawing/2014/main" id="{E3899E13-A2B3-F407-4758-C7482502C0A3}"/>
              </a:ext>
            </a:extLst>
          </p:cNvPr>
          <p:cNvSpPr txBox="1"/>
          <p:nvPr/>
        </p:nvSpPr>
        <p:spPr>
          <a:xfrm>
            <a:off x="6286444" y="1219773"/>
            <a:ext cx="5348967" cy="4418454"/>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13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13/1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Thanh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1925.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huấn</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cán</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Đảng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 houses N</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13 and 13/1 on Van Minh Street, Guangzhou (China) was the headquarters of the Vietnam Revolutionary Youth Association founded by comrade Nguyen Ai Quoc in 1925. This was also the place where comrade Nguyen Ai Quoc established the political training school for the first cadre classes of the Communist Party of Vietnam.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8515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 receipt&#10;&#10;Description automatically generated">
            <a:extLst>
              <a:ext uri="{FF2B5EF4-FFF2-40B4-BE49-F238E27FC236}">
                <a16:creationId xmlns:a16="http://schemas.microsoft.com/office/drawing/2014/main" id="{46C4FD26-6E83-A7E6-AED2-616F3C3AB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267" y="235178"/>
            <a:ext cx="4615071" cy="6387643"/>
          </a:xfrm>
          <a:prstGeom prst="rect">
            <a:avLst/>
          </a:prstGeom>
        </p:spPr>
      </p:pic>
      <p:sp>
        <p:nvSpPr>
          <p:cNvPr id="4" name="TextBox 3">
            <a:extLst>
              <a:ext uri="{FF2B5EF4-FFF2-40B4-BE49-F238E27FC236}">
                <a16:creationId xmlns:a16="http://schemas.microsoft.com/office/drawing/2014/main" id="{00A328EC-B253-F645-145B-2A8905431367}"/>
              </a:ext>
            </a:extLst>
          </p:cNvPr>
          <p:cNvSpPr txBox="1"/>
          <p:nvPr/>
        </p:nvSpPr>
        <p:spPr>
          <a:xfrm>
            <a:off x="6228522" y="1538321"/>
            <a:ext cx="5346538" cy="3781356"/>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tooltip="Hồ Chí Minh"/>
              </a:rPr>
              <a:t>Nguyễn</a:t>
            </a:r>
            <a:r>
              <a:rPr lang="en-US"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tooltip="Hồ Chí Minh"/>
              </a:rPr>
              <a:t> </a:t>
            </a:r>
            <a:r>
              <a:rPr lang="en-US" sz="1800"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tooltip="Hồ Chí Minh"/>
              </a:rPr>
              <a:t>Ái</a:t>
            </a:r>
            <a:r>
              <a:rPr lang="en-US"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tooltip="Hồ Chí Minh"/>
              </a:rPr>
              <a:t> </a:t>
            </a:r>
            <a:r>
              <a:rPr lang="en-US" sz="1800"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tooltip="Hồ Chí Minh"/>
              </a:rPr>
              <a:t>Quốc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1925.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con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Lênin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 book "Judgment of the French colonial regime" was a political work of Nguyen Ai Quoc being first published in France in 1925. The work denounced the crime of the French colonialists and set the Vietnamese people	the path to liberation in accordance with Marxism-Leninism.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0828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Text, letter&#10;&#10;Description automatically generated">
            <a:extLst>
              <a:ext uri="{FF2B5EF4-FFF2-40B4-BE49-F238E27FC236}">
                <a16:creationId xmlns:a16="http://schemas.microsoft.com/office/drawing/2014/main" id="{02A34CD2-3EED-2A30-9046-DBF74037B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393" y="287945"/>
            <a:ext cx="4161896" cy="6282109"/>
          </a:xfrm>
          <a:prstGeom prst="rect">
            <a:avLst/>
          </a:prstGeom>
        </p:spPr>
      </p:pic>
      <p:sp>
        <p:nvSpPr>
          <p:cNvPr id="4" name="TextBox 3">
            <a:extLst>
              <a:ext uri="{FF2B5EF4-FFF2-40B4-BE49-F238E27FC236}">
                <a16:creationId xmlns:a16="http://schemas.microsoft.com/office/drawing/2014/main" id="{03FC0095-71A2-B0A9-79F3-A6B236178CE7}"/>
              </a:ext>
            </a:extLst>
          </p:cNvPr>
          <p:cNvSpPr txBox="1"/>
          <p:nvPr/>
        </p:nvSpPr>
        <p:spPr>
          <a:xfrm>
            <a:off x="6096000" y="2334694"/>
            <a:ext cx="5883965" cy="2188612"/>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Thanh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Thanh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 Youth Newspaper, the official organ of the Vietnamese Revolutionary Youth Association founded by Nguyen Ai Quoc in Guangzhou - China, in June 1925.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1787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Text, letter&#10;&#10;Description automatically generated">
            <a:extLst>
              <a:ext uri="{FF2B5EF4-FFF2-40B4-BE49-F238E27FC236}">
                <a16:creationId xmlns:a16="http://schemas.microsoft.com/office/drawing/2014/main" id="{57976663-DC38-13AC-7A32-111D7E8A0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062" y="321733"/>
            <a:ext cx="4676436" cy="6214534"/>
          </a:xfrm>
          <a:prstGeom prst="rect">
            <a:avLst/>
          </a:prstGeom>
        </p:spPr>
      </p:pic>
      <p:sp>
        <p:nvSpPr>
          <p:cNvPr id="4" name="TextBox 3">
            <a:extLst>
              <a:ext uri="{FF2B5EF4-FFF2-40B4-BE49-F238E27FC236}">
                <a16:creationId xmlns:a16="http://schemas.microsoft.com/office/drawing/2014/main" id="{EFE6A236-F86F-1BC2-CEE2-B1E01B6A6E0A}"/>
              </a:ext>
            </a:extLst>
          </p:cNvPr>
          <p:cNvSpPr txBox="1"/>
          <p:nvPr/>
        </p:nvSpPr>
        <p:spPr>
          <a:xfrm>
            <a:off x="5872120" y="2016145"/>
            <a:ext cx="5829549" cy="2825710"/>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Kách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Mệnh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ở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1927</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 work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Kách</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Mệnh</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(The Revolutionary Road) gathered lectures of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the cadre training courses for the Vietnam Revolutionary movement in Guangzhou (China), published in 1927.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7579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building with cars parked in front&#10;&#10;Description automatically generated with low confidence">
            <a:extLst>
              <a:ext uri="{FF2B5EF4-FFF2-40B4-BE49-F238E27FC236}">
                <a16:creationId xmlns:a16="http://schemas.microsoft.com/office/drawing/2014/main" id="{286A771A-F6E4-87A8-448E-45A4E8D61CEC}"/>
              </a:ext>
            </a:extLst>
          </p:cNvPr>
          <p:cNvPicPr>
            <a:picLocks noChangeAspect="1"/>
          </p:cNvPicPr>
          <p:nvPr/>
        </p:nvPicPr>
        <p:blipFill rotWithShape="1">
          <a:blip r:embed="rId2">
            <a:extLst>
              <a:ext uri="{28A0092B-C50C-407E-A947-70E740481C1C}">
                <a14:useLocalDpi xmlns:a14="http://schemas.microsoft.com/office/drawing/2010/main" val="0"/>
              </a:ext>
            </a:extLst>
          </a:blip>
          <a:srcRect t="8777"/>
          <a:stretch/>
        </p:blipFill>
        <p:spPr>
          <a:xfrm>
            <a:off x="1867980" y="0"/>
            <a:ext cx="8456039" cy="5341848"/>
          </a:xfrm>
          <a:prstGeom prst="rect">
            <a:avLst/>
          </a:prstGeom>
        </p:spPr>
      </p:pic>
      <p:sp>
        <p:nvSpPr>
          <p:cNvPr id="4" name="TextBox 3">
            <a:extLst>
              <a:ext uri="{FF2B5EF4-FFF2-40B4-BE49-F238E27FC236}">
                <a16:creationId xmlns:a16="http://schemas.microsoft.com/office/drawing/2014/main" id="{043B95FC-998F-A80D-66FA-E229B6C92B90}"/>
              </a:ext>
            </a:extLst>
          </p:cNvPr>
          <p:cNvSpPr txBox="1"/>
          <p:nvPr/>
        </p:nvSpPr>
        <p:spPr>
          <a:xfrm>
            <a:off x="702365" y="5306485"/>
            <a:ext cx="11184835" cy="1551515"/>
          </a:xfrm>
          <a:prstGeom prst="rect">
            <a:avLst/>
          </a:prstGeom>
          <a:noFill/>
        </p:spPr>
        <p:txBody>
          <a:bodyPr wrap="square">
            <a:spAutoFit/>
          </a:bodyPr>
          <a:lstStyle/>
          <a:p>
            <a:pPr lvl="0">
              <a:lnSpc>
                <a:spcPct val="115000"/>
              </a:lnSpc>
              <a:spcBef>
                <a:spcPts val="600"/>
              </a:spcBef>
              <a:spcAft>
                <a:spcPts val="1000"/>
              </a:spcAft>
              <a:buClr>
                <a:srgbClr val="000000"/>
              </a:buClr>
            </a:pPr>
            <a:r>
              <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Trụ sở của Quốc tế Cộng sản ở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Mát-xcơ-va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Xô</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de-DE"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 Headquarters of the Communist International in Moscow, where comrade Nguyen Ai Quoc stayed and worked when He returned to the Soviet Union, in June 1927.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67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0" name="Picture 79" descr="A group of people around a table&#10;&#10;Description automatically generated with medium confidence">
            <a:extLst>
              <a:ext uri="{FF2B5EF4-FFF2-40B4-BE49-F238E27FC236}">
                <a16:creationId xmlns:a16="http://schemas.microsoft.com/office/drawing/2014/main" id="{54F93378-63A8-66AA-E4A0-9ED3D78BC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6" y="782246"/>
            <a:ext cx="7058010" cy="5293508"/>
          </a:xfrm>
          <a:prstGeom prst="rect">
            <a:avLst/>
          </a:prstGeom>
        </p:spPr>
      </p:pic>
      <p:sp>
        <p:nvSpPr>
          <p:cNvPr id="94" name="TextBox 93">
            <a:extLst>
              <a:ext uri="{FF2B5EF4-FFF2-40B4-BE49-F238E27FC236}">
                <a16:creationId xmlns:a16="http://schemas.microsoft.com/office/drawing/2014/main" id="{EEFD345D-8442-79BD-F6A9-CCFD29A980B5}"/>
              </a:ext>
            </a:extLst>
          </p:cNvPr>
          <p:cNvSpPr txBox="1"/>
          <p:nvPr/>
        </p:nvSpPr>
        <p:spPr>
          <a:xfrm>
            <a:off x="7447722" y="696040"/>
            <a:ext cx="4744277" cy="5465920"/>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6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7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1930</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ngoặt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Đảng</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From January 6 to February 7, 1930, in Hongkong (China), Nguyen Ai Quoc chaired the Conference on establishing the Communist Party of Vietnam. This was the important turning point in our country's revolutionary history.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Painting: Nguyen Ai Quoc chaired the Conference on establishing the Communist Party of Vietnam.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600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B68246DD-7D0C-D7F7-328B-F00A70CBF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951" y="53967"/>
            <a:ext cx="10462097" cy="5571067"/>
          </a:xfrm>
          <a:prstGeom prst="rect">
            <a:avLst/>
          </a:prstGeom>
        </p:spPr>
      </p:pic>
      <p:sp>
        <p:nvSpPr>
          <p:cNvPr id="4" name="TextBox 3">
            <a:extLst>
              <a:ext uri="{FF2B5EF4-FFF2-40B4-BE49-F238E27FC236}">
                <a16:creationId xmlns:a16="http://schemas.microsoft.com/office/drawing/2014/main" id="{8B192904-CBBE-19FB-5E44-9332B7C70A95}"/>
              </a:ext>
            </a:extLst>
          </p:cNvPr>
          <p:cNvSpPr txBox="1"/>
          <p:nvPr/>
        </p:nvSpPr>
        <p:spPr>
          <a:xfrm>
            <a:off x="0" y="5625034"/>
            <a:ext cx="12192000" cy="1232966"/>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Xô</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(1930 – 1931) -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do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de-DE"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Painting: Nghe Tinh Soviet high tide (1930 - 1931), the first rehearsal of the Vietnamese revolution led by the working-class Party.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52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Two people&#10;&#10;Description automatically generated with low confidence">
            <a:extLst>
              <a:ext uri="{FF2B5EF4-FFF2-40B4-BE49-F238E27FC236}">
                <a16:creationId xmlns:a16="http://schemas.microsoft.com/office/drawing/2014/main" id="{E92FECF8-5693-47E1-14E6-B0D5CC7A5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57" y="163831"/>
            <a:ext cx="4652865" cy="6530337"/>
          </a:xfrm>
          <a:prstGeom prst="rect">
            <a:avLst/>
          </a:prstGeom>
        </p:spPr>
      </p:pic>
      <p:sp>
        <p:nvSpPr>
          <p:cNvPr id="4" name="TextBox 3">
            <a:extLst>
              <a:ext uri="{FF2B5EF4-FFF2-40B4-BE49-F238E27FC236}">
                <a16:creationId xmlns:a16="http://schemas.microsoft.com/office/drawing/2014/main" id="{85E14BD1-17A2-E9AE-7FDC-2F1E94193D65}"/>
              </a:ext>
            </a:extLst>
          </p:cNvPr>
          <p:cNvSpPr txBox="1"/>
          <p:nvPr/>
        </p:nvSpPr>
        <p:spPr>
          <a:xfrm>
            <a:off x="5931265" y="1049063"/>
            <a:ext cx="5889674" cy="3999365"/>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 tịch Hồ Chí Minh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Phó</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tức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Loan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hiền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15240" algn="just">
              <a:lnSpc>
                <a:spcPct val="115000"/>
              </a:lnSpc>
              <a:spcBef>
                <a:spcPts val="300"/>
              </a:spcBef>
              <a:spcAft>
                <a:spcPts val="720"/>
              </a:spcAft>
            </a:pP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Song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tịch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Minh.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720"/>
              </a:spcAft>
            </a:pP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President Ho Chi Minh's father was Junior Doctor Nguyen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Nguyen</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Sac (Nguyen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Huy</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 patriotic intellectual, his mother was Hoang Thi Loan - a gentle, caring woman.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15240" algn="just">
              <a:lnSpc>
                <a:spcPct val="115000"/>
              </a:lnSpc>
              <a:spcBef>
                <a:spcPts val="300"/>
              </a:spcBef>
              <a:spcAft>
                <a:spcPts val="720"/>
              </a:spcAft>
            </a:pPr>
            <a:r>
              <a:rPr lang="en-US" sz="2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Photo: President Ho Chi Minh’s parents.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6808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outdoor, building&#10;&#10;Description automatically generated">
            <a:extLst>
              <a:ext uri="{FF2B5EF4-FFF2-40B4-BE49-F238E27FC236}">
                <a16:creationId xmlns:a16="http://schemas.microsoft.com/office/drawing/2014/main" id="{04C7230F-34A1-6D1F-75BF-6CB871B7E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018" y="193300"/>
            <a:ext cx="8603964" cy="5571067"/>
          </a:xfrm>
          <a:prstGeom prst="rect">
            <a:avLst/>
          </a:prstGeom>
        </p:spPr>
      </p:pic>
      <p:sp>
        <p:nvSpPr>
          <p:cNvPr id="4" name="TextBox 3">
            <a:extLst>
              <a:ext uri="{FF2B5EF4-FFF2-40B4-BE49-F238E27FC236}">
                <a16:creationId xmlns:a16="http://schemas.microsoft.com/office/drawing/2014/main" id="{6E600508-9C71-05A7-E5BF-A42F759E9418}"/>
              </a:ext>
            </a:extLst>
          </p:cNvPr>
          <p:cNvSpPr txBox="1"/>
          <p:nvPr/>
        </p:nvSpPr>
        <p:spPr>
          <a:xfrm>
            <a:off x="834888" y="5943583"/>
            <a:ext cx="11224590" cy="914417"/>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Nhà</a:t>
            </a:r>
            <a:r>
              <a:rPr lang="de-DE"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tù Victoria – Hong Kong, nơi giam giữ Nguyễn Ái Quốc từ tháng 6 năm 1931 </a:t>
            </a: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đến cuối năm 1932.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de-DE"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 Victoria Prison in Hong Kong, where Nguyen Ai Quoc was detained from June 1931 to the end of 1932.</a:t>
            </a: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2919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building, outdoor, white, house&#10;&#10;Description automatically generated">
            <a:extLst>
              <a:ext uri="{FF2B5EF4-FFF2-40B4-BE49-F238E27FC236}">
                <a16:creationId xmlns:a16="http://schemas.microsoft.com/office/drawing/2014/main" id="{99A7BE43-697B-D55F-9C5E-5B5DF9903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74" y="643466"/>
            <a:ext cx="7684230" cy="5571067"/>
          </a:xfrm>
          <a:prstGeom prst="rect">
            <a:avLst/>
          </a:prstGeom>
        </p:spPr>
      </p:pic>
      <p:sp>
        <p:nvSpPr>
          <p:cNvPr id="4" name="TextBox 3">
            <a:extLst>
              <a:ext uri="{FF2B5EF4-FFF2-40B4-BE49-F238E27FC236}">
                <a16:creationId xmlns:a16="http://schemas.microsoft.com/office/drawing/2014/main" id="{5EEE4C12-8C59-C5BA-05F8-1EFFB346FDF1}"/>
              </a:ext>
            </a:extLst>
          </p:cNvPr>
          <p:cNvSpPr txBox="1"/>
          <p:nvPr/>
        </p:nvSpPr>
        <p:spPr>
          <a:xfrm>
            <a:off x="8269356" y="2016145"/>
            <a:ext cx="3776868" cy="2825710"/>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 Đại học Quốc tế Lê nin số 25 phố Vorop Xkova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Mát-xcơ-va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1934 – 1936.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de-DE"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Lenin International University at N</a:t>
            </a:r>
            <a:r>
              <a:rPr lang="de-DE" sz="1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a:t>
            </a:r>
            <a:r>
              <a:rPr lang="de-DE"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25, on Vorovskova St. in Moscow, where comrade Nguyen Ai Quoc studied during 1934 - 1936.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3671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white photo of a group of people sitting at a table&#10;&#10;Description automatically generated with low confidence">
            <a:extLst>
              <a:ext uri="{FF2B5EF4-FFF2-40B4-BE49-F238E27FC236}">
                <a16:creationId xmlns:a16="http://schemas.microsoft.com/office/drawing/2014/main" id="{7B38F95E-B410-D830-642A-B75BD6107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830" y="199538"/>
            <a:ext cx="3313206" cy="6517782"/>
          </a:xfrm>
          <a:prstGeom prst="rect">
            <a:avLst/>
          </a:prstGeom>
        </p:spPr>
      </p:pic>
      <p:sp>
        <p:nvSpPr>
          <p:cNvPr id="4" name="TextBox 3">
            <a:extLst>
              <a:ext uri="{FF2B5EF4-FFF2-40B4-BE49-F238E27FC236}">
                <a16:creationId xmlns:a16="http://schemas.microsoft.com/office/drawing/2014/main" id="{C086A57E-98C4-BDD0-19CB-29C5951C3C5F}"/>
              </a:ext>
            </a:extLst>
          </p:cNvPr>
          <p:cNvSpPr txBox="1"/>
          <p:nvPr/>
        </p:nvSpPr>
        <p:spPr>
          <a:xfrm>
            <a:off x="6255025" y="2218737"/>
            <a:ext cx="5645427" cy="1870064"/>
          </a:xfrm>
          <a:prstGeom prst="rect">
            <a:avLst/>
          </a:prstGeom>
          <a:noFill/>
        </p:spPr>
        <p:txBody>
          <a:bodyPr wrap="square">
            <a:spAutoFit/>
          </a:bodyPr>
          <a:lstStyle/>
          <a:p>
            <a:pPr lvl="0">
              <a:lnSpc>
                <a:spcPct val="115000"/>
              </a:lnSpc>
              <a:spcBef>
                <a:spcPts val="600"/>
              </a:spcBef>
              <a:spcAft>
                <a:spcPts val="1000"/>
              </a:spcAft>
              <a:buClr>
                <a:srgbClr val="000000"/>
              </a:buClr>
            </a:pPr>
            <a:r>
              <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Thẻ đại biểu dự Đại hội 7 Quốc tế Cộng sản của Nguyễn Ái Quốc và quang cảnh Đại hội tại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Mát-xcơ-va</a:t>
            </a:r>
            <a:r>
              <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năm 1935.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de-DE"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Deputy card for the 7th Communist International Congress of Nguyen Ai Quoc and the view of the Congress in Moscow in 1935.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5001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 outdoor, person, old&#10;&#10;Description automatically generated">
            <a:extLst>
              <a:ext uri="{FF2B5EF4-FFF2-40B4-BE49-F238E27FC236}">
                <a16:creationId xmlns:a16="http://schemas.microsoft.com/office/drawing/2014/main" id="{BAF9EAEB-69EF-6EB7-DD01-8C28DB76C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41" y="643466"/>
            <a:ext cx="7930344" cy="5571067"/>
          </a:xfrm>
          <a:prstGeom prst="rect">
            <a:avLst/>
          </a:prstGeom>
        </p:spPr>
      </p:pic>
      <p:sp>
        <p:nvSpPr>
          <p:cNvPr id="4" name="TextBox 3">
            <a:extLst>
              <a:ext uri="{FF2B5EF4-FFF2-40B4-BE49-F238E27FC236}">
                <a16:creationId xmlns:a16="http://schemas.microsoft.com/office/drawing/2014/main" id="{6DD410A8-32F8-01B7-E4FC-2EC43FB607FB}"/>
              </a:ext>
            </a:extLst>
          </p:cNvPr>
          <p:cNvSpPr txBox="1"/>
          <p:nvPr/>
        </p:nvSpPr>
        <p:spPr>
          <a:xfrm>
            <a:off x="8369665" y="1635633"/>
            <a:ext cx="3822335" cy="3144259"/>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28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1941,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de-DE"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Painting: On January 28th 1941, after 30 years of operating abroad, comrade Ho Chi Minh returned to the country to directly lead the Vietnamese revolution.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4177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people standing outside&#10;&#10;Description automatically generated with low confidence">
            <a:extLst>
              <a:ext uri="{FF2B5EF4-FFF2-40B4-BE49-F238E27FC236}">
                <a16:creationId xmlns:a16="http://schemas.microsoft.com/office/drawing/2014/main" id="{EFEE4C67-1D00-A3FC-2997-1A04234EB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917" y="643466"/>
            <a:ext cx="7781446" cy="5194116"/>
          </a:xfrm>
          <a:prstGeom prst="rect">
            <a:avLst/>
          </a:prstGeom>
        </p:spPr>
      </p:pic>
      <p:sp>
        <p:nvSpPr>
          <p:cNvPr id="4" name="TextBox 3">
            <a:extLst>
              <a:ext uri="{FF2B5EF4-FFF2-40B4-BE49-F238E27FC236}">
                <a16:creationId xmlns:a16="http://schemas.microsoft.com/office/drawing/2014/main" id="{82F345BD-7B44-F390-48EB-7F47AE843FCF}"/>
              </a:ext>
            </a:extLst>
          </p:cNvPr>
          <p:cNvSpPr txBox="1"/>
          <p:nvPr/>
        </p:nvSpPr>
        <p:spPr>
          <a:xfrm>
            <a:off x="8242852" y="935014"/>
            <a:ext cx="3829878" cy="4418454"/>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22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1944,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phóng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b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tiền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do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Võ</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de-DE"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 December 22nd 1944, the Propaganda Brigade for the Liberation of Viet Nam, the predecessor of the Vietnam People's Army, was established by President Ho Chi Minh’s Directive, headed by comrade Vo Nguyen Giap.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3315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tree, outdoor, snow&#10;&#10;Description automatically generated">
            <a:extLst>
              <a:ext uri="{FF2B5EF4-FFF2-40B4-BE49-F238E27FC236}">
                <a16:creationId xmlns:a16="http://schemas.microsoft.com/office/drawing/2014/main" id="{765FE323-A42C-DCE9-86F2-40E3BCB2E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723" y="193299"/>
            <a:ext cx="7764553" cy="5571067"/>
          </a:xfrm>
          <a:prstGeom prst="rect">
            <a:avLst/>
          </a:prstGeom>
        </p:spPr>
      </p:pic>
      <p:sp>
        <p:nvSpPr>
          <p:cNvPr id="55" name="TextBox 54">
            <a:extLst>
              <a:ext uri="{FF2B5EF4-FFF2-40B4-BE49-F238E27FC236}">
                <a16:creationId xmlns:a16="http://schemas.microsoft.com/office/drawing/2014/main" id="{960AD0B1-A097-E7D6-0A3C-B3F3C9700826}"/>
              </a:ext>
            </a:extLst>
          </p:cNvPr>
          <p:cNvSpPr txBox="1"/>
          <p:nvPr/>
        </p:nvSpPr>
        <p:spPr>
          <a:xfrm>
            <a:off x="1020417" y="5764366"/>
            <a:ext cx="11171583" cy="914417"/>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Sài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Gòn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giành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Together with the whole country, Saigon people rose up to seize power in the August Revolution in 1945.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5122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 sky, outdoor&#10;&#10;Description automatically generated">
            <a:extLst>
              <a:ext uri="{FF2B5EF4-FFF2-40B4-BE49-F238E27FC236}">
                <a16:creationId xmlns:a16="http://schemas.microsoft.com/office/drawing/2014/main" id="{C779FA07-4828-C85B-2C8F-C0DC152FB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838" y="403025"/>
            <a:ext cx="3979156" cy="6051949"/>
          </a:xfrm>
          <a:prstGeom prst="rect">
            <a:avLst/>
          </a:prstGeom>
        </p:spPr>
      </p:pic>
      <p:sp>
        <p:nvSpPr>
          <p:cNvPr id="4" name="TextBox 3">
            <a:extLst>
              <a:ext uri="{FF2B5EF4-FFF2-40B4-BE49-F238E27FC236}">
                <a16:creationId xmlns:a16="http://schemas.microsoft.com/office/drawing/2014/main" id="{09E6ED54-54FE-19D9-052F-BB45D64DD7B4}"/>
              </a:ext>
            </a:extLst>
          </p:cNvPr>
          <p:cNvSpPr txBox="1"/>
          <p:nvPr/>
        </p:nvSpPr>
        <p:spPr>
          <a:xfrm>
            <a:off x="5844209" y="1060498"/>
            <a:ext cx="6096000" cy="4737002"/>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9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1945,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Lâm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Á,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kỷ</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kỷ</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 August Revolution was successful, on September 2</a:t>
            </a:r>
            <a:r>
              <a:rPr lang="en-US" sz="18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nd</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1945, at Ba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Dinh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Square in Hanoi, President Ho Chi Minh, on behalf of the Provisional Government, solemnly read the Declaration of Independence, giving birth to the Democratic Republic of Vietnam, the first worker - peasant state in Southeast Asia, opening a new era in the history of Vietnam - an era of independence and freedom.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568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people in a room&#10;&#10;Description automatically generated with low confidence">
            <a:extLst>
              <a:ext uri="{FF2B5EF4-FFF2-40B4-BE49-F238E27FC236}">
                <a16:creationId xmlns:a16="http://schemas.microsoft.com/office/drawing/2014/main" id="{5EE69DFD-2296-317F-442D-E68EAE6EC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57" y="1603513"/>
            <a:ext cx="4950076" cy="3366052"/>
          </a:xfrm>
          <a:prstGeom prst="rect">
            <a:avLst/>
          </a:prstGeom>
        </p:spPr>
      </p:pic>
      <p:sp>
        <p:nvSpPr>
          <p:cNvPr id="4" name="TextBox 3">
            <a:extLst>
              <a:ext uri="{FF2B5EF4-FFF2-40B4-BE49-F238E27FC236}">
                <a16:creationId xmlns:a16="http://schemas.microsoft.com/office/drawing/2014/main" id="{E07E37A4-0BCB-43EC-E6BC-CF6BDB4D2783}"/>
              </a:ext>
            </a:extLst>
          </p:cNvPr>
          <p:cNvSpPr txBox="1"/>
          <p:nvPr/>
        </p:nvSpPr>
        <p:spPr>
          <a:xfrm>
            <a:off x="5459896" y="470257"/>
            <a:ext cx="6732104" cy="6103017"/>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lâm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bầu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khóa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bầu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tuyên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nhậm</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phiên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họp</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khóa</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After the Revolutionary State was born, President Ho Chi Minh and the Provisional Government issued a decree to organize a free general election in the whole country, to elect the National Assembly and pass Vietnam's first democratic Constitution. The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1st National Assembly elected President Ho Chi Minh President of the Democratic Republic of Vietnam.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Photo: President Ho Chi Minh announced taking office and introduced the Government component at the first session of the 1st National Assembly in Hanoi in February 1946.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9566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outdoor, sky, black, old&#10;&#10;Description automatically generated">
            <a:extLst>
              <a:ext uri="{FF2B5EF4-FFF2-40B4-BE49-F238E27FC236}">
                <a16:creationId xmlns:a16="http://schemas.microsoft.com/office/drawing/2014/main" id="{F186F02D-F46E-9134-9FB2-15F4E2DF3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434" y="182400"/>
            <a:ext cx="7024296" cy="4987250"/>
          </a:xfrm>
          <a:prstGeom prst="rect">
            <a:avLst/>
          </a:prstGeom>
        </p:spPr>
      </p:pic>
      <p:sp>
        <p:nvSpPr>
          <p:cNvPr id="4" name="TextBox 3">
            <a:extLst>
              <a:ext uri="{FF2B5EF4-FFF2-40B4-BE49-F238E27FC236}">
                <a16:creationId xmlns:a16="http://schemas.microsoft.com/office/drawing/2014/main" id="{311991C2-4EA1-12C7-9877-6599EC0D79BB}"/>
              </a:ext>
            </a:extLst>
          </p:cNvPr>
          <p:cNvSpPr txBox="1"/>
          <p:nvPr/>
        </p:nvSpPr>
        <p:spPr>
          <a:xfrm>
            <a:off x="245164" y="5306485"/>
            <a:ext cx="11946836" cy="1551515"/>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26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1946,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thăm</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trao</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tặng</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Võ</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Tuấn</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cờ</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thêu</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sáu</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vàng</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Sơn</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Tây</a:t>
            </a:r>
            <a:r>
              <a:rPr lang="en-US"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spc="-1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 May 26</a:t>
            </a:r>
            <a:r>
              <a:rPr lang="en-US" sz="1800" spc="-1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spc="-1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1946, President Ho Chi Minh visited and offered the flag with six embroidered gold words “ Being loyal to the country, filial to the people” to </a:t>
            </a:r>
            <a:r>
              <a:rPr lang="en-US" sz="1800" spc="-1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1800" spc="-1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spc="-1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Tuấn</a:t>
            </a:r>
            <a:r>
              <a:rPr lang="en-US" sz="1800" spc="-1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Military College in Son Tay.</a:t>
            </a:r>
            <a:r>
              <a:rPr lang="de-DE" sz="1800" spc="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1511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erson standing in front of a group of people&#10;&#10;Description automatically generated with medium confidence">
            <a:extLst>
              <a:ext uri="{FF2B5EF4-FFF2-40B4-BE49-F238E27FC236}">
                <a16:creationId xmlns:a16="http://schemas.microsoft.com/office/drawing/2014/main" id="{74F4EFF2-A0BF-E94A-4F91-76661A006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384" y="135894"/>
            <a:ext cx="7817230" cy="5042115"/>
          </a:xfrm>
          <a:prstGeom prst="rect">
            <a:avLst/>
          </a:prstGeom>
        </p:spPr>
      </p:pic>
      <p:sp>
        <p:nvSpPr>
          <p:cNvPr id="4" name="TextBox 3">
            <a:extLst>
              <a:ext uri="{FF2B5EF4-FFF2-40B4-BE49-F238E27FC236}">
                <a16:creationId xmlns:a16="http://schemas.microsoft.com/office/drawing/2014/main" id="{FD85AC7F-C59A-4C85-D53E-946CF30AA93F}"/>
              </a:ext>
            </a:extLst>
          </p:cNvPr>
          <p:cNvSpPr txBox="1"/>
          <p:nvPr/>
        </p:nvSpPr>
        <p:spPr>
          <a:xfrm>
            <a:off x="404190" y="5178009"/>
            <a:ext cx="11383618" cy="1551515"/>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 -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President Ho Chi Minh addressed at the Paris City Council (France), declaring the determination of the entire Vietnamese people to uphold independence, would rather sacrifice everything, definitely not to be slaves, in September 1946.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292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person&#10;&#10;Description automatically generated">
            <a:extLst>
              <a:ext uri="{FF2B5EF4-FFF2-40B4-BE49-F238E27FC236}">
                <a16:creationId xmlns:a16="http://schemas.microsoft.com/office/drawing/2014/main" id="{9A21DAD0-AFE8-E855-CAC3-49183B4F4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109" y="1060142"/>
            <a:ext cx="7178358" cy="4737716"/>
          </a:xfrm>
          <a:prstGeom prst="rect">
            <a:avLst/>
          </a:prstGeom>
        </p:spPr>
      </p:pic>
      <p:sp>
        <p:nvSpPr>
          <p:cNvPr id="4" name="TextBox 3">
            <a:extLst>
              <a:ext uri="{FF2B5EF4-FFF2-40B4-BE49-F238E27FC236}">
                <a16:creationId xmlns:a16="http://schemas.microsoft.com/office/drawing/2014/main" id="{C861DFE5-36B0-CCF6-300F-ED1C017BA866}"/>
              </a:ext>
            </a:extLst>
          </p:cNvPr>
          <p:cNvSpPr txBox="1"/>
          <p:nvPr/>
        </p:nvSpPr>
        <p:spPr>
          <a:xfrm>
            <a:off x="7712765" y="155122"/>
            <a:ext cx="4479235" cy="6547755"/>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buổi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Phó</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sớm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cậu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00"/>
              </a:spcBef>
              <a:spcAft>
                <a:spcPts val="720"/>
              </a:spcAft>
            </a:pP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Cung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bậc</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đàm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đạo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00"/>
              </a:spcBef>
              <a:spcAft>
                <a:spcPts val="72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Nguyen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was a smart, hard-working student who enjoyed reading patriotic stories and poems. Discussions about the time between His father, Junior Doctor</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Nguyen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Sac, and other patriots soon educated the boy the spirit of patriotism and love for the people.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00"/>
              </a:spcBef>
              <a:spcAft>
                <a:spcPts val="720"/>
              </a:spcAft>
            </a:pPr>
            <a:r>
              <a:rPr lang="en-US"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Painting: Nguyen </a:t>
            </a:r>
            <a:r>
              <a:rPr lang="en-US" sz="1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is listening to His father and uncles talking about the country.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9957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outdoor, sky, transport, old&#10;&#10;Description automatically generated">
            <a:extLst>
              <a:ext uri="{FF2B5EF4-FFF2-40B4-BE49-F238E27FC236}">
                <a16:creationId xmlns:a16="http://schemas.microsoft.com/office/drawing/2014/main" id="{EF1CA37D-1EFF-26CC-474D-F3AE51251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97" y="1219773"/>
            <a:ext cx="6542903" cy="4383745"/>
          </a:xfrm>
          <a:prstGeom prst="rect">
            <a:avLst/>
          </a:prstGeom>
        </p:spPr>
      </p:pic>
      <p:sp>
        <p:nvSpPr>
          <p:cNvPr id="4" name="TextBox 3">
            <a:extLst>
              <a:ext uri="{FF2B5EF4-FFF2-40B4-BE49-F238E27FC236}">
                <a16:creationId xmlns:a16="http://schemas.microsoft.com/office/drawing/2014/main" id="{B616BB2C-9195-802D-090B-121A35036179}"/>
              </a:ext>
            </a:extLst>
          </p:cNvPr>
          <p:cNvSpPr txBox="1"/>
          <p:nvPr/>
        </p:nvSpPr>
        <p:spPr>
          <a:xfrm>
            <a:off x="6847703" y="1219773"/>
            <a:ext cx="5181600" cy="4418454"/>
          </a:xfrm>
          <a:prstGeom prst="rect">
            <a:avLst/>
          </a:prstGeom>
          <a:noFill/>
        </p:spPr>
        <p:txBody>
          <a:bodyPr wrap="square">
            <a:spAutoFit/>
          </a:bodyPr>
          <a:lstStyle/>
          <a:p>
            <a:pPr lvl="0">
              <a:lnSpc>
                <a:spcPct val="115000"/>
              </a:lnSpc>
              <a:spcBef>
                <a:spcPts val="600"/>
              </a:spcBef>
              <a:spcAft>
                <a:spcPts val="1000"/>
              </a:spcAft>
              <a:buClr>
                <a:srgbClr val="000000"/>
              </a:buClr>
            </a:pPr>
            <a:r>
              <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Hưởng ứng lời kêu gọi Toàn quốc kháng chiến của Chủ tịch Hồ Chí Minh: “Ai có súng dùng súng, ai có gươm dùng gươm, không có gươm thì dùng cuốc, thuổng, gậy gộc...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đồng bào cả nước đã nhất tề đứng dậy </a:t>
            </a:r>
            <a:r>
              <a:rPr lang="de-DE"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kháng chiến chống thực </a:t>
            </a:r>
            <a:r>
              <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dân Pháp xâm lược,</a:t>
            </a:r>
            <a:r>
              <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tháng 12 năm 1946.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de-DE"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Responding to President Ho Chi Minh's call for National Resistance: "Those who have guns to use guns, those who have swords to use swords, if not with swords, use hoes, spades, sticks ...", people in the whole country unanimously rose up in the resistance war to fight against the invasion of the French colonialists in December 1946.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4528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people in a field&#10;&#10;Description automatically generated with low confidence">
            <a:extLst>
              <a:ext uri="{FF2B5EF4-FFF2-40B4-BE49-F238E27FC236}">
                <a16:creationId xmlns:a16="http://schemas.microsoft.com/office/drawing/2014/main" id="{2F6F7CC8-2570-6037-7760-0E0D55B25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943" y="249571"/>
            <a:ext cx="8284114" cy="5571067"/>
          </a:xfrm>
          <a:prstGeom prst="rect">
            <a:avLst/>
          </a:prstGeom>
        </p:spPr>
      </p:pic>
      <p:sp>
        <p:nvSpPr>
          <p:cNvPr id="4" name="TextBox 3">
            <a:extLst>
              <a:ext uri="{FF2B5EF4-FFF2-40B4-BE49-F238E27FC236}">
                <a16:creationId xmlns:a16="http://schemas.microsoft.com/office/drawing/2014/main" id="{B446BA16-FFA4-40B4-036F-4CC923BA5AEF}"/>
              </a:ext>
            </a:extLst>
          </p:cNvPr>
          <p:cNvSpPr txBox="1"/>
          <p:nvPr/>
        </p:nvSpPr>
        <p:spPr>
          <a:xfrm>
            <a:off x="1722782" y="5943583"/>
            <a:ext cx="11198087" cy="914417"/>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President Ho Chi Minh directed military units before entering the Border campaign in 1950.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9858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people sitting in a room&#10;&#10;Description automatically generated with low confidence">
            <a:extLst>
              <a:ext uri="{FF2B5EF4-FFF2-40B4-BE49-F238E27FC236}">
                <a16:creationId xmlns:a16="http://schemas.microsoft.com/office/drawing/2014/main" id="{61936887-488C-945C-8965-F45319B0A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315" y="216708"/>
            <a:ext cx="7466002" cy="4964892"/>
          </a:xfrm>
          <a:prstGeom prst="rect">
            <a:avLst/>
          </a:prstGeom>
        </p:spPr>
      </p:pic>
      <p:sp>
        <p:nvSpPr>
          <p:cNvPr id="4" name="TextBox 3">
            <a:extLst>
              <a:ext uri="{FF2B5EF4-FFF2-40B4-BE49-F238E27FC236}">
                <a16:creationId xmlns:a16="http://schemas.microsoft.com/office/drawing/2014/main" id="{30ECC8F6-DD26-5AF2-E702-2AE4A5BC45BB}"/>
              </a:ext>
            </a:extLst>
          </p:cNvPr>
          <p:cNvSpPr txBox="1"/>
          <p:nvPr/>
        </p:nvSpPr>
        <p:spPr>
          <a:xfrm>
            <a:off x="0" y="5306485"/>
            <a:ext cx="12417287" cy="1551515"/>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II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Vinh Quang,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huyện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Chiêm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Quang,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1951.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President Ho Chi Minh read the political report at the 2</a:t>
            </a:r>
            <a:r>
              <a:rPr lang="en-US" sz="18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nd</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National Party Congress held in Vinh Quang Commune,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Chiem</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District, Tuyen Quang, in February 1951.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4066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posing for a photo&#10;&#10;Description automatically generated with medium confidence">
            <a:extLst>
              <a:ext uri="{FF2B5EF4-FFF2-40B4-BE49-F238E27FC236}">
                <a16:creationId xmlns:a16="http://schemas.microsoft.com/office/drawing/2014/main" id="{F247CFEF-2529-949E-F8EB-FA924D929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592" y="240381"/>
            <a:ext cx="4708528" cy="6377238"/>
          </a:xfrm>
          <a:prstGeom prst="rect">
            <a:avLst/>
          </a:prstGeom>
        </p:spPr>
      </p:pic>
      <p:sp>
        <p:nvSpPr>
          <p:cNvPr id="6" name="TextBox 5">
            <a:extLst>
              <a:ext uri="{FF2B5EF4-FFF2-40B4-BE49-F238E27FC236}">
                <a16:creationId xmlns:a16="http://schemas.microsoft.com/office/drawing/2014/main" id="{10DE47A1-4B97-16DA-5930-40F10840E48D}"/>
              </a:ext>
            </a:extLst>
          </p:cNvPr>
          <p:cNvSpPr txBox="1"/>
          <p:nvPr/>
        </p:nvSpPr>
        <p:spPr>
          <a:xfrm>
            <a:off x="5883965" y="1070414"/>
            <a:ext cx="6096000" cy="4510274"/>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1951,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In 1951, the Lien Viet Front was established on the basis of uniting Viet Minh and Lien Viet Fronts to carry out the slogan “One people, one front, promoting the political strength of the entire people, bringing the cause of resistance to victory”.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Photo: President Ho Chi Minh and other delegates attending the Congress of founding the Lien Viet Front.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1107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men looking at a map&#10;&#10;Description automatically generated with medium confidence">
            <a:extLst>
              <a:ext uri="{FF2B5EF4-FFF2-40B4-BE49-F238E27FC236}">
                <a16:creationId xmlns:a16="http://schemas.microsoft.com/office/drawing/2014/main" id="{F8597B30-E7F6-4188-459C-88617FBB2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097" y="212025"/>
            <a:ext cx="7777801" cy="5094460"/>
          </a:xfrm>
          <a:prstGeom prst="rect">
            <a:avLst/>
          </a:prstGeom>
        </p:spPr>
      </p:pic>
      <p:sp>
        <p:nvSpPr>
          <p:cNvPr id="4" name="TextBox 3">
            <a:extLst>
              <a:ext uri="{FF2B5EF4-FFF2-40B4-BE49-F238E27FC236}">
                <a16:creationId xmlns:a16="http://schemas.microsoft.com/office/drawing/2014/main" id="{B7E7F908-A183-013D-9063-B6EBDDB1CFBD}"/>
              </a:ext>
            </a:extLst>
          </p:cNvPr>
          <p:cNvSpPr txBox="1"/>
          <p:nvPr/>
        </p:nvSpPr>
        <p:spPr>
          <a:xfrm>
            <a:off x="172277" y="5306485"/>
            <a:ext cx="11847443" cy="1551515"/>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1953,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lãnh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nhằm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In December 1953, in Viet Bac, President Ho Chi Minh and other leaders of the Party Central Committee decided to launch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Dien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Bien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Phu</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Campaign to destroy the strategic stronghold of the French colonialists in Viet Nam.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8790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outdoor, sky, clouds, raft&#10;&#10;Description automatically generated">
            <a:extLst>
              <a:ext uri="{FF2B5EF4-FFF2-40B4-BE49-F238E27FC236}">
                <a16:creationId xmlns:a16="http://schemas.microsoft.com/office/drawing/2014/main" id="{2DDB0F94-DFAA-31F9-6F51-D89879687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17" y="911105"/>
            <a:ext cx="6891094" cy="4599806"/>
          </a:xfrm>
          <a:prstGeom prst="rect">
            <a:avLst/>
          </a:prstGeom>
        </p:spPr>
      </p:pic>
      <p:sp>
        <p:nvSpPr>
          <p:cNvPr id="4" name="TextBox 3">
            <a:extLst>
              <a:ext uri="{FF2B5EF4-FFF2-40B4-BE49-F238E27FC236}">
                <a16:creationId xmlns:a16="http://schemas.microsoft.com/office/drawing/2014/main" id="{349BC993-0280-A323-AEBF-5CF65823E8E9}"/>
              </a:ext>
            </a:extLst>
          </p:cNvPr>
          <p:cNvSpPr txBox="1"/>
          <p:nvPr/>
        </p:nvSpPr>
        <p:spPr>
          <a:xfrm>
            <a:off x="7646503" y="659314"/>
            <a:ext cx="4265849" cy="5147371"/>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1954,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de-DE"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 Lá cờ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tung bay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nóc</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hầm</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Đờ-cát-xtơ-ri</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 May 7</a:t>
            </a:r>
            <a:r>
              <a:rPr lang="en-US" sz="18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1954,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Dien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Bien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Phu</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Campaign gained the victory, completely defeated the aggression plan of the French colonialists.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Photo: The flag "Being determined to fight to gain the victory" of our Army flew on the roof of the bunker of General De Castries on the battlefield of </a:t>
            </a:r>
            <a:r>
              <a:rPr lang="en-US" sz="1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Dien</a:t>
            </a:r>
            <a:r>
              <a:rPr lang="en-US"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Bien </a:t>
            </a:r>
            <a:r>
              <a:rPr lang="en-US" sz="1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Phu</a:t>
            </a:r>
            <a:r>
              <a:rPr lang="en-US"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6250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large group of people outside a house&#10;&#10;Description automatically generated with medium confidence">
            <a:extLst>
              <a:ext uri="{FF2B5EF4-FFF2-40B4-BE49-F238E27FC236}">
                <a16:creationId xmlns:a16="http://schemas.microsoft.com/office/drawing/2014/main" id="{5F344F4C-9FEA-BBBF-C7BE-B8989FFA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73" y="805503"/>
            <a:ext cx="6486067" cy="4848335"/>
          </a:xfrm>
          <a:prstGeom prst="rect">
            <a:avLst/>
          </a:prstGeom>
        </p:spPr>
      </p:pic>
      <p:sp>
        <p:nvSpPr>
          <p:cNvPr id="4" name="TextBox 3">
            <a:extLst>
              <a:ext uri="{FF2B5EF4-FFF2-40B4-BE49-F238E27FC236}">
                <a16:creationId xmlns:a16="http://schemas.microsoft.com/office/drawing/2014/main" id="{BE19ECE6-DB8F-F7AB-8B7D-8BFD4F057AFB}"/>
              </a:ext>
            </a:extLst>
          </p:cNvPr>
          <p:cNvSpPr txBox="1"/>
          <p:nvPr/>
        </p:nvSpPr>
        <p:spPr>
          <a:xfrm>
            <a:off x="6825413" y="961709"/>
            <a:ext cx="5366587" cy="4535922"/>
          </a:xfrm>
          <a:prstGeom prst="rect">
            <a:avLst/>
          </a:prstGeom>
          <a:noFill/>
        </p:spPr>
        <p:txBody>
          <a:bodyPr wrap="square">
            <a:spAutoFit/>
          </a:bodyPr>
          <a:lstStyle/>
          <a:p>
            <a:pPr lvl="0">
              <a:lnSpc>
                <a:spcPct val="115000"/>
              </a:lnSpc>
              <a:spcBef>
                <a:spcPts val="600"/>
              </a:spcBef>
              <a:spcAft>
                <a:spcPts val="1000"/>
              </a:spcAft>
              <a:buClr>
                <a:srgbClr val="000000"/>
              </a:buClr>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Ghi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ơn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tiền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nhân,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đô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9 năm 1954,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tỉnh</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Thọ</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căn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dặn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quân Tiên phong: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18415">
              <a:lnSpc>
                <a:spcPct val="115000"/>
              </a:lnSpc>
              <a:spcAft>
                <a:spcPts val="1000"/>
              </a:spcAft>
              <a:tabLst>
                <a:tab pos="333375" algn="l"/>
                <a:tab pos="457200" algn="l"/>
              </a:tabLs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vua </a:t>
            </a:r>
            <a:r>
              <a:rPr lang="vi-VN" sz="1800" i="1" dirty="0" err="1">
                <a:effectLst/>
                <a:latin typeface="Times New Roman" panose="02020603050405020304" pitchFamily="18" charset="0"/>
                <a:ea typeface="Calibri" panose="020F0502020204030204" pitchFamily="34" charset="0"/>
                <a:cs typeface="Times New Roman" panose="02020603050405020304" pitchFamily="18" charset="0"/>
              </a:rPr>
              <a:t>Hùng</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1800" i="1"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i="1"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18415">
              <a:lnSpc>
                <a:spcPct val="115000"/>
              </a:lnSpc>
              <a:spcAft>
                <a:spcPts val="1000"/>
              </a:spcAft>
              <a:tabLst>
                <a:tab pos="333375" algn="l"/>
                <a:tab pos="457200" algn="l"/>
              </a:tabLs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i="1"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i="1" dirty="0" err="1">
                <a:effectLst/>
                <a:latin typeface="Times New Roman" panose="02020603050405020304" pitchFamily="18" charset="0"/>
                <a:ea typeface="Calibri" panose="020F0502020204030204" pitchFamily="34" charset="0"/>
                <a:cs typeface="Times New Roman" panose="02020603050405020304" pitchFamily="18" charset="0"/>
              </a:rPr>
              <a:t>cháu</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ta </a:t>
            </a:r>
            <a:r>
              <a:rPr lang="vi-VN" sz="1800" i="1"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i="1"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nhau </a:t>
            </a:r>
            <a:r>
              <a:rPr lang="vi-VN" sz="1800" i="1"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i="1" dirty="0" err="1">
                <a:effectLst/>
                <a:latin typeface="Times New Roman" panose="02020603050405020304" pitchFamily="18" charset="0"/>
                <a:ea typeface="Calibri" panose="020F0502020204030204" pitchFamily="34" charset="0"/>
                <a:cs typeface="Times New Roman" panose="02020603050405020304" pitchFamily="18" charset="0"/>
              </a:rPr>
              <a:t>lấy</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i="1"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18415">
              <a:lnSpc>
                <a:spcPct val="115000"/>
              </a:lnSpc>
              <a:spcAft>
                <a:spcPts val="1000"/>
              </a:spcAft>
              <a:tabLst>
                <a:tab pos="333375" algn="l"/>
                <a:tab pos="457200" algn="l"/>
              </a:tabLs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Remembering the merits of predecessors, before taking over Hanoi capital, on September 19</a:t>
            </a:r>
            <a:r>
              <a:rPr lang="en-US" sz="18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1954, at Hung Temple,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Phu</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Tho</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Province, President Ho Chi Minh</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advising cadres and soldiers of the Vanguard Corps: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18415">
              <a:lnSpc>
                <a:spcPct val="115000"/>
              </a:lnSpc>
              <a:spcAft>
                <a:spcPts val="1000"/>
              </a:spcAft>
              <a:tabLst>
                <a:tab pos="333375" algn="l"/>
                <a:tab pos="457200" algn="l"/>
              </a:tabLst>
            </a:pPr>
            <a:r>
              <a:rPr lang="en-US"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en-US"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kings had the merit of building the country,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18415">
              <a:lnSpc>
                <a:spcPct val="115000"/>
              </a:lnSpc>
              <a:spcAft>
                <a:spcPts val="1000"/>
              </a:spcAft>
              <a:tabLst>
                <a:tab pos="333375" algn="l"/>
                <a:tab pos="457200" algn="l"/>
              </a:tabLst>
            </a:pPr>
            <a:r>
              <a:rPr lang="en-US"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We must together protect the country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8354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people standing around a table&#10;&#10;Description automatically generated with medium confidence">
            <a:extLst>
              <a:ext uri="{FF2B5EF4-FFF2-40B4-BE49-F238E27FC236}">
                <a16:creationId xmlns:a16="http://schemas.microsoft.com/office/drawing/2014/main" id="{3496C961-37B0-3FC2-912C-A458D06B5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06" y="1524000"/>
            <a:ext cx="5105021" cy="3484177"/>
          </a:xfrm>
          <a:prstGeom prst="rect">
            <a:avLst/>
          </a:prstGeom>
        </p:spPr>
      </p:pic>
      <p:sp>
        <p:nvSpPr>
          <p:cNvPr id="4" name="TextBox 3">
            <a:extLst>
              <a:ext uri="{FF2B5EF4-FFF2-40B4-BE49-F238E27FC236}">
                <a16:creationId xmlns:a16="http://schemas.microsoft.com/office/drawing/2014/main" id="{1C9654D6-C3E5-810E-4B61-7D13B6D897F1}"/>
              </a:ext>
            </a:extLst>
          </p:cNvPr>
          <p:cNvSpPr txBox="1"/>
          <p:nvPr/>
        </p:nvSpPr>
        <p:spPr>
          <a:xfrm>
            <a:off x="5658980" y="58942"/>
            <a:ext cx="6533020" cy="6740115"/>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buộc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ngồi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Giơ</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vơ</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gày</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1954,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Hiệp</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Giơ</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vơ</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chấm</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dứt</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Dương</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ký</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buộc</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cam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tôn</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vẹn</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lãnh</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thổ</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Quang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Bửu</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ký</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Hiệp</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Suffering the disastrous defeat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Dien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Bien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Phu</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the French colonists were forced to sit down to negotiate with us in Geneva. On July 20</a:t>
            </a:r>
            <a:r>
              <a:rPr lang="en-US" sz="18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1954, the Geneva Agreement on ending war,  restoring peace in Indochina was signed. This was a great victory of our country's revolution, forcing the French Government to commit to respect the independence, sovereignty, unity and territorial integrity of Vietnam.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Photo: Deputy Minister of Defense Ta Quang </a:t>
            </a:r>
            <a:r>
              <a:rPr lang="en-US" sz="1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Buu</a:t>
            </a:r>
            <a:r>
              <a:rPr lang="en-US"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behalf of the Government of Vietnam and the Headquarters of the Vietnam People's Army, signed the armistice agreement in 1954.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4004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people sitting together&#10;&#10;Description automatically generated with low confidence">
            <a:extLst>
              <a:ext uri="{FF2B5EF4-FFF2-40B4-BE49-F238E27FC236}">
                <a16:creationId xmlns:a16="http://schemas.microsoft.com/office/drawing/2014/main" id="{BBFA28BD-D137-6E18-BB2E-35780E16A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884" y="198783"/>
            <a:ext cx="7212267" cy="4237207"/>
          </a:xfrm>
          <a:prstGeom prst="rect">
            <a:avLst/>
          </a:prstGeom>
        </p:spPr>
      </p:pic>
      <p:sp>
        <p:nvSpPr>
          <p:cNvPr id="4" name="TextBox 3">
            <a:extLst>
              <a:ext uri="{FF2B5EF4-FFF2-40B4-BE49-F238E27FC236}">
                <a16:creationId xmlns:a16="http://schemas.microsoft.com/office/drawing/2014/main" id="{C9791937-7462-BFAF-94AF-06AB16610EE5}"/>
              </a:ext>
            </a:extLst>
          </p:cNvPr>
          <p:cNvSpPr txBox="1"/>
          <p:nvPr/>
        </p:nvSpPr>
        <p:spPr>
          <a:xfrm>
            <a:off x="92766" y="4435990"/>
            <a:ext cx="12218505" cy="2422010"/>
          </a:xfrm>
          <a:prstGeom prst="rect">
            <a:avLst/>
          </a:prstGeom>
          <a:noFill/>
        </p:spPr>
        <p:txBody>
          <a:bodyPr wrap="square">
            <a:spAutoFit/>
          </a:bodyPr>
          <a:lstStyle/>
          <a:p>
            <a:pPr lvl="0">
              <a:lnSpc>
                <a:spcPct val="115000"/>
              </a:lnSpc>
              <a:spcBef>
                <a:spcPts val="600"/>
              </a:spcBef>
              <a:spcAft>
                <a:spcPts val="1000"/>
              </a:spcAft>
              <a:buClr>
                <a:srgbClr val="000000"/>
              </a:buClr>
            </a:pP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trận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9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1955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trận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trận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bầu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phiên</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mạc</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9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 Unity National Front Congress was held from September 5</a:t>
            </a:r>
            <a:r>
              <a:rPr lang="en-US" sz="16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to 10</a:t>
            </a:r>
            <a:r>
              <a:rPr lang="en-US" sz="16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1955 in Hanoi, deciding to establish the Vietnam Fatherland Front, continuing the career of the Lien Viet Front. The Congress elected President Ho Chi Minh the Honorary Chairman.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6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Photo: President Ho Chi Minh addresses the opening session of the Congress, on September 5</a:t>
            </a:r>
            <a:r>
              <a:rPr lang="en-US" sz="1600" i="1"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6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1955.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8787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people sitting in a room&#10;&#10;Description automatically generated with medium confidence">
            <a:extLst>
              <a:ext uri="{FF2B5EF4-FFF2-40B4-BE49-F238E27FC236}">
                <a16:creationId xmlns:a16="http://schemas.microsoft.com/office/drawing/2014/main" id="{5FE104F8-8DCC-1E21-DC8C-8E153B72C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854" y="1237153"/>
            <a:ext cx="6131040" cy="4383694"/>
          </a:xfrm>
          <a:prstGeom prst="rect">
            <a:avLst/>
          </a:prstGeom>
        </p:spPr>
      </p:pic>
      <p:sp>
        <p:nvSpPr>
          <p:cNvPr id="4" name="TextBox 3">
            <a:extLst>
              <a:ext uri="{FF2B5EF4-FFF2-40B4-BE49-F238E27FC236}">
                <a16:creationId xmlns:a16="http://schemas.microsoft.com/office/drawing/2014/main" id="{8DE139FE-40F0-FDE9-7954-B88C47B0E6E6}"/>
              </a:ext>
            </a:extLst>
          </p:cNvPr>
          <p:cNvSpPr txBox="1"/>
          <p:nvPr/>
        </p:nvSpPr>
        <p:spPr>
          <a:xfrm>
            <a:off x="6718852" y="639344"/>
            <a:ext cx="5353589" cy="5692649"/>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Mỹ</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lâu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1959,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Ban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15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khóa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II) do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kỳ</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Mỹ</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 resistance against French colonialists gained the victory, in the North, our people started to build socialism; in the South, the US replaced the French, with the plot to invade our country for a long time. In May 1959, the 15</a:t>
            </a:r>
            <a:r>
              <a:rPr lang="en-US" sz="18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Conference of the Party Central Executive Committee (Course II), chaired by President Ho Chi Minh, adopted the guideline for the Southern revolution, to fight against the American imperialists to unify the country.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947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ree, outdoor, building, white&#10;&#10;Description automatically generated">
            <a:extLst>
              <a:ext uri="{FF2B5EF4-FFF2-40B4-BE49-F238E27FC236}">
                <a16:creationId xmlns:a16="http://schemas.microsoft.com/office/drawing/2014/main" id="{A3FBF420-C6C6-4D8E-E95A-DB26432A8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594" y="179232"/>
            <a:ext cx="9688812" cy="5571067"/>
          </a:xfrm>
          <a:prstGeom prst="rect">
            <a:avLst/>
          </a:prstGeom>
        </p:spPr>
      </p:pic>
      <p:sp>
        <p:nvSpPr>
          <p:cNvPr id="4" name="TextBox 3">
            <a:extLst>
              <a:ext uri="{FF2B5EF4-FFF2-40B4-BE49-F238E27FC236}">
                <a16:creationId xmlns:a16="http://schemas.microsoft.com/office/drawing/2014/main" id="{CD629D91-1081-991B-1DE0-176A95B06F14}"/>
              </a:ext>
            </a:extLst>
          </p:cNvPr>
          <p:cNvSpPr txBox="1"/>
          <p:nvPr/>
        </p:nvSpPr>
        <p:spPr>
          <a:xfrm>
            <a:off x="621379" y="5764351"/>
            <a:ext cx="11570621" cy="914417"/>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1907 – 1908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National School, where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studied in 1907 - 1908 with the name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8525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people sitting on a stage&#10;&#10;Description automatically generated with medium confidence">
            <a:extLst>
              <a:ext uri="{FF2B5EF4-FFF2-40B4-BE49-F238E27FC236}">
                <a16:creationId xmlns:a16="http://schemas.microsoft.com/office/drawing/2014/main" id="{B467B19B-C1F3-F1AF-BAA3-02E41E5DC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23" y="971270"/>
            <a:ext cx="6909642" cy="4594912"/>
          </a:xfrm>
          <a:prstGeom prst="rect">
            <a:avLst/>
          </a:prstGeom>
        </p:spPr>
      </p:pic>
      <p:sp>
        <p:nvSpPr>
          <p:cNvPr id="4" name="TextBox 3">
            <a:extLst>
              <a:ext uri="{FF2B5EF4-FFF2-40B4-BE49-F238E27FC236}">
                <a16:creationId xmlns:a16="http://schemas.microsoft.com/office/drawing/2014/main" id="{5391F796-1FE3-6B5C-9BA3-3D21A57C1901}"/>
              </a:ext>
            </a:extLst>
          </p:cNvPr>
          <p:cNvSpPr txBox="1"/>
          <p:nvPr/>
        </p:nvSpPr>
        <p:spPr>
          <a:xfrm>
            <a:off x="7659757" y="377491"/>
            <a:ext cx="4532243" cy="6103017"/>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1960,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III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III </a:t>
            </a:r>
            <a:b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Đảng</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In September 1960, the 3rd National Party Congress of the Party was held in Hanoi Capital. The Congress affirmed the policy of socialist construction in the North and to carry out the people’s democratic national revolution in the South.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Photo: President Ho Chi Minh is speaking at the 3rd National Congress of the Party.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2692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people standing around a person sitting at a table&#10;&#10;Description automatically generated with medium confidence">
            <a:extLst>
              <a:ext uri="{FF2B5EF4-FFF2-40B4-BE49-F238E27FC236}">
                <a16:creationId xmlns:a16="http://schemas.microsoft.com/office/drawing/2014/main" id="{F6D153B3-BFBF-A222-6FF3-37E2D2AD4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687" y="235503"/>
            <a:ext cx="7119574" cy="5571067"/>
          </a:xfrm>
          <a:prstGeom prst="rect">
            <a:avLst/>
          </a:prstGeom>
        </p:spPr>
      </p:pic>
      <p:sp>
        <p:nvSpPr>
          <p:cNvPr id="4" name="TextBox 3">
            <a:extLst>
              <a:ext uri="{FF2B5EF4-FFF2-40B4-BE49-F238E27FC236}">
                <a16:creationId xmlns:a16="http://schemas.microsoft.com/office/drawing/2014/main" id="{F691408E-33D1-62CC-FD16-481374DB6255}"/>
              </a:ext>
            </a:extLst>
          </p:cNvPr>
          <p:cNvSpPr txBox="1"/>
          <p:nvPr/>
        </p:nvSpPr>
        <p:spPr>
          <a:xfrm>
            <a:off x="1046922" y="5808688"/>
            <a:ext cx="11436626" cy="914417"/>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ký</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1960.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President Ho Chi Minh signed a decree to announce the Constitution of the Democratic Republic of Vietnam in 1960.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9209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people posing for a photo&#10;&#10;Description automatically generated with medium confidence">
            <a:extLst>
              <a:ext uri="{FF2B5EF4-FFF2-40B4-BE49-F238E27FC236}">
                <a16:creationId xmlns:a16="http://schemas.microsoft.com/office/drawing/2014/main" id="{2AD3EABB-EFF2-4D3F-5EFF-D1BCDA301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36" y="552862"/>
            <a:ext cx="6770912" cy="5196675"/>
          </a:xfrm>
          <a:prstGeom prst="rect">
            <a:avLst/>
          </a:prstGeom>
        </p:spPr>
      </p:pic>
      <p:sp>
        <p:nvSpPr>
          <p:cNvPr id="4" name="TextBox 3">
            <a:extLst>
              <a:ext uri="{FF2B5EF4-FFF2-40B4-BE49-F238E27FC236}">
                <a16:creationId xmlns:a16="http://schemas.microsoft.com/office/drawing/2014/main" id="{A050D6D2-5563-60CB-777A-32DCEC2A6229}"/>
              </a:ext>
            </a:extLst>
          </p:cNvPr>
          <p:cNvSpPr txBox="1"/>
          <p:nvPr/>
        </p:nvSpPr>
        <p:spPr>
          <a:xfrm>
            <a:off x="7275444" y="736789"/>
            <a:ext cx="4704520" cy="4828822"/>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27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03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1964,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triệu</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kêu</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đền</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ruột</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spcBef>
                <a:spcPts val="600"/>
              </a:spcBef>
              <a:spcAft>
                <a:spcPts val="1000"/>
              </a:spcAft>
            </a:pPr>
            <a:r>
              <a:rPr lang="en-US"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 March 27</a:t>
            </a:r>
            <a:r>
              <a:rPr lang="en-US"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1964, at the special Political Conference convened by President Ho Chi Minh, He called: “Each of us must work in two to pay back to our Southern compatriots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spcBef>
                <a:spcPts val="600"/>
              </a:spcBef>
              <a:spcAft>
                <a:spcPts val="1000"/>
              </a:spcAft>
            </a:pP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Photo: President Ho Chi Minh talks to intellectual delegates at the Conference.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230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people sitting in a room&#10;&#10;Description automatically generated with medium confidence">
            <a:extLst>
              <a:ext uri="{FF2B5EF4-FFF2-40B4-BE49-F238E27FC236}">
                <a16:creationId xmlns:a16="http://schemas.microsoft.com/office/drawing/2014/main" id="{1F2DC781-5D32-4CFE-9C52-0518188D8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532" y="142739"/>
            <a:ext cx="7750970" cy="4999376"/>
          </a:xfrm>
          <a:prstGeom prst="rect">
            <a:avLst/>
          </a:prstGeom>
        </p:spPr>
      </p:pic>
      <p:sp>
        <p:nvSpPr>
          <p:cNvPr id="4" name="TextBox 3">
            <a:extLst>
              <a:ext uri="{FF2B5EF4-FFF2-40B4-BE49-F238E27FC236}">
                <a16:creationId xmlns:a16="http://schemas.microsoft.com/office/drawing/2014/main" id="{8A71DA91-9E8A-4847-8D0C-4C6C6E6B48D6}"/>
              </a:ext>
            </a:extLst>
          </p:cNvPr>
          <p:cNvSpPr txBox="1"/>
          <p:nvPr/>
        </p:nvSpPr>
        <p:spPr>
          <a:xfrm>
            <a:off x="463826" y="5306485"/>
            <a:ext cx="11476383" cy="1551515"/>
          </a:xfrm>
          <a:prstGeom prst="rect">
            <a:avLst/>
          </a:prstGeom>
          <a:noFill/>
        </p:spPr>
        <p:txBody>
          <a:bodyPr wrap="square">
            <a:spAutoFit/>
          </a:bodyPr>
          <a:lstStyle/>
          <a:p>
            <a:pPr lvl="0">
              <a:lnSpc>
                <a:spcPct val="115000"/>
              </a:lnSpc>
              <a:spcBef>
                <a:spcPts val="600"/>
              </a:spcBef>
              <a:spcAft>
                <a:spcPts val="1000"/>
              </a:spcAft>
              <a:buClr>
                <a:srgbClr val="000000"/>
              </a:buClr>
            </a:pP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trên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tranh xâm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lược</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Mỹ</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30 </a:t>
            </a:r>
            <a:r>
              <a:rPr lang="vi-VN"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11 năm 1964.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President Ho Chi Minh and delegates from all over the world coming to Hanoi to attend the International Conference on Solidarity with Vietnam against American aggression war, defending peace, held on November 30</a:t>
            </a:r>
            <a:r>
              <a:rPr lang="en-US"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1964.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393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people sitting in a room&#10;&#10;Description automatically generated with low confidence">
            <a:extLst>
              <a:ext uri="{FF2B5EF4-FFF2-40B4-BE49-F238E27FC236}">
                <a16:creationId xmlns:a16="http://schemas.microsoft.com/office/drawing/2014/main" id="{5993F8B9-9A8C-4191-499A-A611A806E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909" y="0"/>
            <a:ext cx="7804180" cy="5209291"/>
          </a:xfrm>
          <a:prstGeom prst="rect">
            <a:avLst/>
          </a:prstGeom>
        </p:spPr>
      </p:pic>
      <p:sp>
        <p:nvSpPr>
          <p:cNvPr id="4" name="TextBox 3">
            <a:extLst>
              <a:ext uri="{FF2B5EF4-FFF2-40B4-BE49-F238E27FC236}">
                <a16:creationId xmlns:a16="http://schemas.microsoft.com/office/drawing/2014/main" id="{E7B357E0-4001-45D8-4DB5-879E3D67F0F2}"/>
              </a:ext>
            </a:extLst>
          </p:cNvPr>
          <p:cNvSpPr txBox="1"/>
          <p:nvPr/>
        </p:nvSpPr>
        <p:spPr>
          <a:xfrm>
            <a:off x="457199" y="5306485"/>
            <a:ext cx="11277600" cy="1551515"/>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dậy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Mậu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1968.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President Ho Chi Minh chaired the Politburo Conference to decide to launch the offensive and uprising campaign in the Spring of 1968.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7173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erson standing in front of a large crowd&#10;&#10;Description automatically generated with medium confidence">
            <a:extLst>
              <a:ext uri="{FF2B5EF4-FFF2-40B4-BE49-F238E27FC236}">
                <a16:creationId xmlns:a16="http://schemas.microsoft.com/office/drawing/2014/main" id="{09D4FE23-807B-D566-6AD8-81B0FCCBF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122" y="205185"/>
            <a:ext cx="9183756" cy="4270446"/>
          </a:xfrm>
          <a:prstGeom prst="rect">
            <a:avLst/>
          </a:prstGeom>
        </p:spPr>
      </p:pic>
      <p:sp>
        <p:nvSpPr>
          <p:cNvPr id="4" name="TextBox 3">
            <a:extLst>
              <a:ext uri="{FF2B5EF4-FFF2-40B4-BE49-F238E27FC236}">
                <a16:creationId xmlns:a16="http://schemas.microsoft.com/office/drawing/2014/main" id="{331AA808-7B56-73B7-2897-955697040BD5}"/>
              </a:ext>
            </a:extLst>
          </p:cNvPr>
          <p:cNvSpPr txBox="1"/>
          <p:nvPr/>
        </p:nvSpPr>
        <p:spPr>
          <a:xfrm>
            <a:off x="152400" y="4475631"/>
            <a:ext cx="11887200" cy="2507161"/>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1969,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qua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Lê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Duẩn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On September 2, 1969, President Ho Chi Minh passed away in the infinite grief of the entire people. In the memorial service for President Ho Chi Minh at Ba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Square</a:t>
            </a:r>
            <a:r>
              <a:rPr lang="en-US" sz="1400" dirty="0">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in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in front of the hallowed memory of President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Minh, comrade Lê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Duẩn</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read the five faithful oath, and spoke of the determination of the entire Party, people and army to carry out His sacred Testament.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6554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 outdoor, person, old&#10;&#10;Description automatically generated">
            <a:extLst>
              <a:ext uri="{FF2B5EF4-FFF2-40B4-BE49-F238E27FC236}">
                <a16:creationId xmlns:a16="http://schemas.microsoft.com/office/drawing/2014/main" id="{EEA38992-4F7E-57E4-8B32-110B96803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82" y="857664"/>
            <a:ext cx="7372247" cy="4828822"/>
          </a:xfrm>
          <a:prstGeom prst="rect">
            <a:avLst/>
          </a:prstGeom>
        </p:spPr>
      </p:pic>
      <p:sp>
        <p:nvSpPr>
          <p:cNvPr id="4" name="TextBox 3">
            <a:extLst>
              <a:ext uri="{FF2B5EF4-FFF2-40B4-BE49-F238E27FC236}">
                <a16:creationId xmlns:a16="http://schemas.microsoft.com/office/drawing/2014/main" id="{BCEBC403-D1EF-EEA4-10D4-7A7D6DAEE4F9}"/>
              </a:ext>
            </a:extLst>
          </p:cNvPr>
          <p:cNvSpPr txBox="1"/>
          <p:nvPr/>
        </p:nvSpPr>
        <p:spPr>
          <a:xfrm>
            <a:off x="7885043" y="696040"/>
            <a:ext cx="4187687" cy="5465920"/>
          </a:xfrm>
          <a:prstGeom prst="rect">
            <a:avLst/>
          </a:prstGeom>
          <a:noFill/>
        </p:spPr>
        <p:txBody>
          <a:bodyPr wrap="square">
            <a:spAutoFit/>
          </a:bodyPr>
          <a:lstStyle/>
          <a:p>
            <a:pPr lvl="0">
              <a:lnSpc>
                <a:spcPct val="115000"/>
              </a:lnSpc>
              <a:spcBef>
                <a:spcPts val="600"/>
              </a:spcBef>
              <a:spcAft>
                <a:spcPts val="1000"/>
              </a:spcAft>
              <a:buClr>
                <a:srgbClr val="000000"/>
              </a:buClr>
            </a:pPr>
            <a:r>
              <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 hiện mong ước của Bác Hồ “đánh cho Mỹ cút, đánh cho Ngụy nhào</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Nhân dân cả nước tiếp tục kháng chiến với tinh thần quật khởi.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de-DE"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 Xác máy bay B-52 của Mỹ bị quân và dân Hà Nội bắn rơi trong trận Điện Biên Phủ trên không, tháng 12 năm 1972.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de-DE"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Fulfilling Uncle Ho's wish "to fight until the Americans getting out, and the puppet regime falling headlong", people in the whole country continued to resist with the unshakable spirit.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de-DE"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Photo: The US’s B-52 plane shot down by soldiers and Hanoians in the battle of Dien Bien Phu in the air, in December 1972.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7871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 outdoor, people, white&#10;&#10;Description automatically generated">
            <a:extLst>
              <a:ext uri="{FF2B5EF4-FFF2-40B4-BE49-F238E27FC236}">
                <a16:creationId xmlns:a16="http://schemas.microsoft.com/office/drawing/2014/main" id="{6996A22D-0856-B118-0E7E-B50E6EE1C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084" y="127158"/>
            <a:ext cx="7435832" cy="5056366"/>
          </a:xfrm>
          <a:prstGeom prst="rect">
            <a:avLst/>
          </a:prstGeom>
        </p:spPr>
      </p:pic>
      <p:sp>
        <p:nvSpPr>
          <p:cNvPr id="4" name="TextBox 3">
            <a:extLst>
              <a:ext uri="{FF2B5EF4-FFF2-40B4-BE49-F238E27FC236}">
                <a16:creationId xmlns:a16="http://schemas.microsoft.com/office/drawing/2014/main" id="{768E2B1D-9EB5-3C2B-ECA5-E54928E13BA6}"/>
              </a:ext>
            </a:extLst>
          </p:cNvPr>
          <p:cNvSpPr txBox="1"/>
          <p:nvPr/>
        </p:nvSpPr>
        <p:spPr>
          <a:xfrm>
            <a:off x="172278" y="5306485"/>
            <a:ext cx="12019722" cy="1551515"/>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27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1973,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Pa-</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dứt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ký</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buộc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Mỹ</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 January 27</a:t>
            </a:r>
            <a:r>
              <a:rPr lang="en-US" sz="18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1973, the Paris Agreement on ending the war, restoring peace in Viet Nam was officially signed, forcing the United States to withdraw its troops.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631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ree, outdoor, sky, water&#10;&#10;Description automatically generated">
            <a:extLst>
              <a:ext uri="{FF2B5EF4-FFF2-40B4-BE49-F238E27FC236}">
                <a16:creationId xmlns:a16="http://schemas.microsoft.com/office/drawing/2014/main" id="{CFB13993-7ADD-4196-B148-B62690A94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99" y="1118507"/>
            <a:ext cx="6770671" cy="4620985"/>
          </a:xfrm>
          <a:prstGeom prst="rect">
            <a:avLst/>
          </a:prstGeom>
        </p:spPr>
      </p:pic>
      <p:sp>
        <p:nvSpPr>
          <p:cNvPr id="4" name="TextBox 3">
            <a:extLst>
              <a:ext uri="{FF2B5EF4-FFF2-40B4-BE49-F238E27FC236}">
                <a16:creationId xmlns:a16="http://schemas.microsoft.com/office/drawing/2014/main" id="{92D7E6ED-620F-2659-1347-B1804011599F}"/>
              </a:ext>
            </a:extLst>
          </p:cNvPr>
          <p:cNvSpPr txBox="1"/>
          <p:nvPr/>
        </p:nvSpPr>
        <p:spPr>
          <a:xfrm>
            <a:off x="7156174" y="536764"/>
            <a:ext cx="5035826" cy="5784469"/>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dậy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1975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đỉnh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phóng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11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30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30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1975,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phóng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chiếm</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sào</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huyệt</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địch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Sài</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Gòn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Mỹ</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de-DE"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nước đúng theo mong ước của Bác Hồ kính yêu.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de-DE"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 General offensive and uprising in the Spring of 1975 with the peak of historic Ho Chi Minh campaign liberated the South, unified the country.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de-DE"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Photo: At 11:30 on April 30th 1975, the Liberation Army occupied the Presidential Palace, the last den of the enemy in Saigon, ended successfully the resistance war against the US to save the country in accordance with the wishes of beloved Uncle 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5773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erson standing in front of a large group of people&#10;&#10;Description automatically generated with medium confidence">
            <a:extLst>
              <a:ext uri="{FF2B5EF4-FFF2-40B4-BE49-F238E27FC236}">
                <a16:creationId xmlns:a16="http://schemas.microsoft.com/office/drawing/2014/main" id="{E5E60A53-C749-7C28-8EF0-8326EF71F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6" y="126579"/>
            <a:ext cx="10905066" cy="5179906"/>
          </a:xfrm>
          <a:prstGeom prst="rect">
            <a:avLst/>
          </a:prstGeom>
        </p:spPr>
      </p:pic>
      <p:sp>
        <p:nvSpPr>
          <p:cNvPr id="4" name="TextBox 3">
            <a:extLst>
              <a:ext uri="{FF2B5EF4-FFF2-40B4-BE49-F238E27FC236}">
                <a16:creationId xmlns:a16="http://schemas.microsoft.com/office/drawing/2014/main" id="{C86A9BE7-CB84-F71B-DBD9-97F98D865EB0}"/>
              </a:ext>
            </a:extLst>
          </p:cNvPr>
          <p:cNvSpPr txBox="1"/>
          <p:nvPr/>
        </p:nvSpPr>
        <p:spPr>
          <a:xfrm>
            <a:off x="424068" y="5306485"/>
            <a:ext cx="11343863" cy="1551515"/>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Minh -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ngời</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ta - Anh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phóng</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President Ho Chi Minh, the shining symbol of the spirit of determination to gain the victory, the will of independence of our nation, the Hero of national liberation of Viet Nam.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507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outdoor, sky, tree, building&#10;&#10;Description automatically generated">
            <a:extLst>
              <a:ext uri="{FF2B5EF4-FFF2-40B4-BE49-F238E27FC236}">
                <a16:creationId xmlns:a16="http://schemas.microsoft.com/office/drawing/2014/main" id="{06059FC8-713F-B59B-5758-343DC7D3F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31" y="756887"/>
            <a:ext cx="6772064" cy="5011328"/>
          </a:xfrm>
          <a:prstGeom prst="rect">
            <a:avLst/>
          </a:prstGeom>
        </p:spPr>
      </p:pic>
      <p:sp>
        <p:nvSpPr>
          <p:cNvPr id="4" name="TextBox 3">
            <a:extLst>
              <a:ext uri="{FF2B5EF4-FFF2-40B4-BE49-F238E27FC236}">
                <a16:creationId xmlns:a16="http://schemas.microsoft.com/office/drawing/2014/main" id="{2AFBE670-6426-6C45-0FEF-CE3465277A91}"/>
              </a:ext>
            </a:extLst>
          </p:cNvPr>
          <p:cNvSpPr txBox="1"/>
          <p:nvPr/>
        </p:nvSpPr>
        <p:spPr>
          <a:xfrm>
            <a:off x="7156174" y="848140"/>
            <a:ext cx="4929809" cy="4828822"/>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hè</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1908,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dừng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Phan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ngắn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Thanh.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Thanh,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In the summer of 1908, Nguyen Tat Thanh quit school and left Hue to the South to find a way abroad. He stopped in Phan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Thiet</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and taught for a short time at Duc Thanh school.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Painting: Duc Thanh School, where teacher Nguyen Tat Thanh taught in 1910.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7006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 person, white, black&#10;&#10;Description automatically generated">
            <a:extLst>
              <a:ext uri="{FF2B5EF4-FFF2-40B4-BE49-F238E27FC236}">
                <a16:creationId xmlns:a16="http://schemas.microsoft.com/office/drawing/2014/main" id="{FC0EB528-7AC6-5C71-352D-A367F73E1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111" y="143296"/>
            <a:ext cx="8167777" cy="4512697"/>
          </a:xfrm>
          <a:prstGeom prst="rect">
            <a:avLst/>
          </a:prstGeom>
        </p:spPr>
      </p:pic>
      <p:sp>
        <p:nvSpPr>
          <p:cNvPr id="4" name="TextBox 3">
            <a:extLst>
              <a:ext uri="{FF2B5EF4-FFF2-40B4-BE49-F238E27FC236}">
                <a16:creationId xmlns:a16="http://schemas.microsoft.com/office/drawing/2014/main" id="{D4303A5A-012B-FFC7-46A1-7645FF938DFC}"/>
              </a:ext>
            </a:extLst>
          </p:cNvPr>
          <p:cNvSpPr txBox="1"/>
          <p:nvPr/>
        </p:nvSpPr>
        <p:spPr>
          <a:xfrm>
            <a:off x="0" y="4655993"/>
            <a:ext cx="11873948" cy="2188612"/>
          </a:xfrm>
          <a:prstGeom prst="rect">
            <a:avLst/>
          </a:prstGeom>
          <a:noFill/>
        </p:spPr>
        <p:txBody>
          <a:bodyPr wrap="square">
            <a:spAutoFit/>
          </a:bodyPr>
          <a:lstStyle/>
          <a:p>
            <a:pPr lvl="0">
              <a:lnSpc>
                <a:spcPct val="115000"/>
              </a:lnSpc>
              <a:spcBef>
                <a:spcPts val="600"/>
              </a:spcBef>
              <a:spcAft>
                <a:spcPts val="1000"/>
              </a:spcAft>
              <a:buClr>
                <a:srgbClr val="000000"/>
              </a:buClr>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Quang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mạc</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Kỳ</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họp</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I,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khóa</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Kỳ</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họp</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kỳ</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huy</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ca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đô</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Sài</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Gòn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Gia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02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7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1976.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 view of the opening Ceremony of the 1</a:t>
            </a:r>
            <a:r>
              <a:rPr lang="en-US" sz="18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st</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Session, the National Assembly of Unified Vietnam (course VI) in Hanoi. The meeting passed the Resolution on the name of the country, the national flag, the national emblem, the national anthem and Hanoi as the capital, and at the same time named Saigon City - Gia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Dinh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Ho Chi Minh City, July 2</a:t>
            </a:r>
            <a:r>
              <a:rPr lang="en-US" sz="18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nd</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1976.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01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outdoor, old&#10;&#10;Description automatically generated">
            <a:extLst>
              <a:ext uri="{FF2B5EF4-FFF2-40B4-BE49-F238E27FC236}">
                <a16:creationId xmlns:a16="http://schemas.microsoft.com/office/drawing/2014/main" id="{395F2274-4CA6-65DA-4DD3-FC3072E13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20" y="643466"/>
            <a:ext cx="7452932" cy="5571067"/>
          </a:xfrm>
          <a:prstGeom prst="rect">
            <a:avLst/>
          </a:prstGeom>
        </p:spPr>
      </p:pic>
      <p:sp>
        <p:nvSpPr>
          <p:cNvPr id="4" name="TextBox 3">
            <a:extLst>
              <a:ext uri="{FF2B5EF4-FFF2-40B4-BE49-F238E27FC236}">
                <a16:creationId xmlns:a16="http://schemas.microsoft.com/office/drawing/2014/main" id="{D0E982F1-477F-3712-CAAE-52B28C1E6BD9}"/>
              </a:ext>
            </a:extLst>
          </p:cNvPr>
          <p:cNvSpPr txBox="1"/>
          <p:nvPr/>
        </p:nvSpPr>
        <p:spPr>
          <a:xfrm>
            <a:off x="7938050" y="741950"/>
            <a:ext cx="4161183" cy="5374100"/>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Đau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tan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thất</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phong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trào</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yêu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 năm 1911,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thanh niên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(sau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tịch</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lên con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Amiral</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Latouche</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Tréville</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bến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Sài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Gòn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rời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thân yêu, bôn ba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khắp</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nhằm</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Distressed at the loss of the country and the failure of patriotic movements, on June 5</a:t>
            </a:r>
            <a:r>
              <a:rPr lang="en-US" sz="18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1911, the patriotic young man Nguyen Tat Thanh (later President Ho Chi Minh) boarded the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Amiral</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Latouche</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Tréville</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in Saigon harbor, leaving his beloved homeland, traveled around the world to find the way to save the country.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96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ilding, outdoor, street&#10;&#10;Description automatically generated">
            <a:extLst>
              <a:ext uri="{FF2B5EF4-FFF2-40B4-BE49-F238E27FC236}">
                <a16:creationId xmlns:a16="http://schemas.microsoft.com/office/drawing/2014/main" id="{49F4579A-7EBF-CC39-8FA4-4A313617E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61" y="286463"/>
            <a:ext cx="4713806" cy="6285074"/>
          </a:xfrm>
          <a:prstGeom prst="rect">
            <a:avLst/>
          </a:prstGeom>
        </p:spPr>
      </p:pic>
      <p:sp>
        <p:nvSpPr>
          <p:cNvPr id="4" name="TextBox 3">
            <a:extLst>
              <a:ext uri="{FF2B5EF4-FFF2-40B4-BE49-F238E27FC236}">
                <a16:creationId xmlns:a16="http://schemas.microsoft.com/office/drawing/2014/main" id="{3F024E44-3986-A931-C5B6-3924701C0511}"/>
              </a:ext>
            </a:extLst>
          </p:cNvPr>
          <p:cNvSpPr txBox="1"/>
          <p:nvPr/>
        </p:nvSpPr>
        <p:spPr>
          <a:xfrm>
            <a:off x="6347791" y="2138976"/>
            <a:ext cx="5731520" cy="2188612"/>
          </a:xfrm>
          <a:prstGeom prst="rect">
            <a:avLst/>
          </a:prstGeom>
          <a:noFill/>
        </p:spPr>
        <p:txBody>
          <a:bodyPr wrap="square">
            <a:spAutoFit/>
          </a:bodyPr>
          <a:lstStyle/>
          <a:p>
            <a:pPr lvl="0">
              <a:lnSpc>
                <a:spcPct val="115000"/>
              </a:lnSpc>
              <a:spcBef>
                <a:spcPts val="600"/>
              </a:spcBef>
              <a:spcAft>
                <a:spcPts val="1000"/>
              </a:spcAft>
              <a:buClr>
                <a:srgbClr val="000000"/>
              </a:buClr>
            </a:pPr>
            <a:r>
              <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Khách sạn Carlton Thủ đô Luân Đôn - Vương quốc Anh, nơi Nguyễn Tất Thành vừa làm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vừa tự học thêm tiếng Anh trong những năm 1914 – 1917.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de-DE"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Carlton Hotel in London – the United Kingdom, where Nguyen Tat Thanh worked as a cook and learned English during 1914-1917.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879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 newspaper, receipt&#10;&#10;Description automatically generated">
            <a:extLst>
              <a:ext uri="{FF2B5EF4-FFF2-40B4-BE49-F238E27FC236}">
                <a16:creationId xmlns:a16="http://schemas.microsoft.com/office/drawing/2014/main" id="{27C19B0D-26CC-3D62-FE49-96EF61085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56" y="1307179"/>
            <a:ext cx="6286875" cy="4243641"/>
          </a:xfrm>
          <a:prstGeom prst="rect">
            <a:avLst/>
          </a:prstGeom>
        </p:spPr>
      </p:pic>
      <p:sp>
        <p:nvSpPr>
          <p:cNvPr id="4" name="TextBox 3">
            <a:extLst>
              <a:ext uri="{FF2B5EF4-FFF2-40B4-BE49-F238E27FC236}">
                <a16:creationId xmlns:a16="http://schemas.microsoft.com/office/drawing/2014/main" id="{E5515A42-F84C-3CC6-F75F-F1B974375DF1}"/>
              </a:ext>
            </a:extLst>
          </p:cNvPr>
          <p:cNvSpPr txBox="1"/>
          <p:nvPr/>
        </p:nvSpPr>
        <p:spPr>
          <a:xfrm>
            <a:off x="6833267" y="221824"/>
            <a:ext cx="5358733" cy="6636176"/>
          </a:xfrm>
          <a:prstGeom prst="rect">
            <a:avLst/>
          </a:prstGeom>
          <a:noFill/>
        </p:spPr>
        <p:txBody>
          <a:bodyPr wrap="square">
            <a:spAutoFit/>
          </a:bodyPr>
          <a:lstStyle/>
          <a:p>
            <a:pPr lvl="0">
              <a:lnSpc>
                <a:spcPct val="115000"/>
              </a:lnSpc>
              <a:spcBef>
                <a:spcPts val="600"/>
              </a:spcBef>
              <a:spcAft>
                <a:spcPts val="1000"/>
              </a:spcAft>
              <a:buClr>
                <a:srgbClr val="000000"/>
              </a:buClr>
            </a:pP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18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6 năm 1919,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tên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Ái</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thay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yêu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g</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ử</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đế</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họp</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Véc</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-xây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Ver</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ailles</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yêu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đòi</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họp</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do</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đẳng</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dân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vi-V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600"/>
              </a:spcBef>
              <a:spcAft>
                <a:spcPts val="1000"/>
              </a:spcAft>
              <a:buSzPts val="1100"/>
            </a:pP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Le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Paria</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hiệp</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Ái</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bút</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đăng</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châm</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biếm</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cáo</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tội</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ác</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bọn</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kêu</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đấu</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de-DE"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 June 18th 1919, with the name Nguyen Ai Quoc, on behalf of the patriotic Vietnamese Association in France, Uncle Ho sent to the Conference of imperialist countries meeting in Versailles a claim to ask them to admit the rights of freedom, democracy and equality of the Vietnamese people.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de-DE"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Le Paria Newspaper (Suffering person) – the official organ of the Colonial Association, headed by Nguyen Ai Quoc, published many articles and satirical paintings denouncing crimes of colonists, calling on the colonial peoples to unite to fight against colonialism.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4192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document&#10;&#10;Description automatically generated with medium confidence">
            <a:extLst>
              <a:ext uri="{FF2B5EF4-FFF2-40B4-BE49-F238E27FC236}">
                <a16:creationId xmlns:a16="http://schemas.microsoft.com/office/drawing/2014/main" id="{16406108-D034-9BA3-FA1A-C99163477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343" y="221566"/>
            <a:ext cx="4586631" cy="6414868"/>
          </a:xfrm>
          <a:prstGeom prst="rect">
            <a:avLst/>
          </a:prstGeom>
        </p:spPr>
      </p:pic>
      <p:sp>
        <p:nvSpPr>
          <p:cNvPr id="4" name="TextBox 3">
            <a:extLst>
              <a:ext uri="{FF2B5EF4-FFF2-40B4-BE49-F238E27FC236}">
                <a16:creationId xmlns:a16="http://schemas.microsoft.com/office/drawing/2014/main" id="{1DA5EF22-4A62-C12C-C7DB-766709DA0C4D}"/>
              </a:ext>
            </a:extLst>
          </p:cNvPr>
          <p:cNvSpPr txBox="1"/>
          <p:nvPr/>
        </p:nvSpPr>
        <p:spPr>
          <a:xfrm>
            <a:off x="5738192" y="1369357"/>
            <a:ext cx="6096000" cy="3781356"/>
          </a:xfrm>
          <a:prstGeom prst="rect">
            <a:avLst/>
          </a:prstGeom>
          <a:noFill/>
        </p:spPr>
        <p:txBody>
          <a:bodyPr wrap="square">
            <a:spAutoFit/>
          </a:bodyPr>
          <a:lstStyle/>
          <a:p>
            <a:pPr lvl="0" algn="just">
              <a:lnSpc>
                <a:spcPct val="115000"/>
              </a:lnSpc>
              <a:spcBef>
                <a:spcPts val="600"/>
              </a:spcBef>
              <a:spcAft>
                <a:spcPts val="1000"/>
              </a:spcAft>
              <a:buClr>
                <a:srgbClr val="000000"/>
              </a:buClr>
            </a:pP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cương</a:t>
            </a:r>
            <a:r>
              <a:rPr lang="en-US" sz="1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1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1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1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1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1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V.I.Lênin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đăng</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L’Humanité</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16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17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7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1920 -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Ái</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căn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sang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Excerpt from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V.I.Lenin's</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"Thesis on ethnic and colonial issues" in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L’Humanité</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(Humanity), issue July 16 and 17, 1920 – The works made Nguyen Ai Quoc a radical change in ideology - from the patriot's consciousness to the communist's consciousness.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4607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5287</Words>
  <Application>Microsoft Office PowerPoint</Application>
  <PresentationFormat>Widescreen</PresentationFormat>
  <Paragraphs>132</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Thi Kim Tien</dc:creator>
  <cp:lastModifiedBy>Tran Thi Kim Tien</cp:lastModifiedBy>
  <cp:revision>1</cp:revision>
  <dcterms:created xsi:type="dcterms:W3CDTF">2022-11-07T15:20:06Z</dcterms:created>
  <dcterms:modified xsi:type="dcterms:W3CDTF">2022-11-07T16:32:30Z</dcterms:modified>
</cp:coreProperties>
</file>