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69" r:id="rId5"/>
    <p:sldId id="279" r:id="rId6"/>
    <p:sldId id="268" r:id="rId7"/>
    <p:sldId id="276" r:id="rId8"/>
    <p:sldId id="277"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286E4-5297-E971-CC8C-776412E0C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7EDA8F1-2ADC-01A2-63AB-8FAFFFCB1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1342117-6810-F15F-C93E-38357D03FD0C}"/>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5" name="Footer Placeholder 4">
            <a:extLst>
              <a:ext uri="{FF2B5EF4-FFF2-40B4-BE49-F238E27FC236}">
                <a16:creationId xmlns:a16="http://schemas.microsoft.com/office/drawing/2014/main" xmlns="" id="{CF6C8E6B-33F9-77D1-E2CD-7E6B85A7E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C77687-D247-DD02-9B28-7B83E9103B8E}"/>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1314259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92B54-6C10-7F71-C8A6-905B574D6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C624C99-C847-5014-5B0F-39582D642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A82631-E4CD-8578-E342-853C1969EA46}"/>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5" name="Footer Placeholder 4">
            <a:extLst>
              <a:ext uri="{FF2B5EF4-FFF2-40B4-BE49-F238E27FC236}">
                <a16:creationId xmlns:a16="http://schemas.microsoft.com/office/drawing/2014/main" xmlns="" id="{B56AA27B-F296-71B2-2E52-93F4362D9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EABBDE-5CB3-F037-0165-D098AEC67DB2}"/>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17658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4D7AF4-2A97-5594-B3F7-716C4520FB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A7355AF-F5EA-24BE-5E55-848659F8B1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1E514F-DA54-A907-E37D-ACE9234D7325}"/>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5" name="Footer Placeholder 4">
            <a:extLst>
              <a:ext uri="{FF2B5EF4-FFF2-40B4-BE49-F238E27FC236}">
                <a16:creationId xmlns:a16="http://schemas.microsoft.com/office/drawing/2014/main" xmlns="" id="{81E00104-7A36-EF71-431C-C3758CF3D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0FC85B-75B7-5145-6A7B-EDD0451A9A1B}"/>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314396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B7DD2-EAEE-4F09-D2C6-8B85F41F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4BFF392-B7B0-728F-463E-0E7074B839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2EE5ED-88F9-1111-2E06-1FB75618DCEC}"/>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5" name="Footer Placeholder 4">
            <a:extLst>
              <a:ext uri="{FF2B5EF4-FFF2-40B4-BE49-F238E27FC236}">
                <a16:creationId xmlns:a16="http://schemas.microsoft.com/office/drawing/2014/main" xmlns="" id="{94EB85A4-90B8-9D92-DFE5-E18AFAABE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0BF785-D98B-2F8A-DAB5-E0D71A446910}"/>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5302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BB6FE-3E4C-CB91-7E1E-416B743AC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9847E47-5DB5-D814-BF3B-A939581CA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118F3BE-CD5B-63E9-B7F8-4A83B8113AFB}"/>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5" name="Footer Placeholder 4">
            <a:extLst>
              <a:ext uri="{FF2B5EF4-FFF2-40B4-BE49-F238E27FC236}">
                <a16:creationId xmlns:a16="http://schemas.microsoft.com/office/drawing/2014/main" xmlns="" id="{0496B725-48DB-680F-397E-9AD486631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F8C7F7-B535-51DA-CAB8-FDA61DCA41BF}"/>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3055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F6815-8973-6F52-F8A9-E2DA27462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71389F-F4C0-275A-E043-BE237ABA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C0FF4F-AFE3-54A4-C58A-87A0837908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470067A-275F-8F6D-7225-FF185998E998}"/>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6" name="Footer Placeholder 5">
            <a:extLst>
              <a:ext uri="{FF2B5EF4-FFF2-40B4-BE49-F238E27FC236}">
                <a16:creationId xmlns:a16="http://schemas.microsoft.com/office/drawing/2014/main" xmlns="" id="{8E89F355-64BC-775C-F384-964710703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F4C138-FC86-B4A0-0637-67A861C42DD6}"/>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3468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1D884-5E21-8CD6-308B-9515291CCD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F76A1F0-86E8-B9BA-49A2-83D037088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7507694-29C6-CA74-749E-439AB8607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3769630-1D4D-4FC0-C098-05FA88589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D0BB300-671F-2A68-B058-6D713EC274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907C55-E700-72EC-FB67-E85D9DD4B3BA}"/>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8" name="Footer Placeholder 7">
            <a:extLst>
              <a:ext uri="{FF2B5EF4-FFF2-40B4-BE49-F238E27FC236}">
                <a16:creationId xmlns:a16="http://schemas.microsoft.com/office/drawing/2014/main" xmlns="" id="{06C8868D-619C-7045-8B75-8545DF932F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248DADB-0B77-D735-7774-51C4D590E4C4}"/>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300335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37BC8-4165-A4B8-6906-2CCF0A36ED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CCC37A7-AF14-C000-738E-1BEFCE33396C}"/>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4" name="Footer Placeholder 3">
            <a:extLst>
              <a:ext uri="{FF2B5EF4-FFF2-40B4-BE49-F238E27FC236}">
                <a16:creationId xmlns:a16="http://schemas.microsoft.com/office/drawing/2014/main" xmlns="" id="{88D4951A-484D-99B1-626F-CA5E930472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0B02A9A-2128-F13C-C663-AECC8CF494DB}"/>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85365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61F3CBC-3F2C-AF42-20E2-14A8CE6201E2}"/>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3" name="Footer Placeholder 2">
            <a:extLst>
              <a:ext uri="{FF2B5EF4-FFF2-40B4-BE49-F238E27FC236}">
                <a16:creationId xmlns:a16="http://schemas.microsoft.com/office/drawing/2014/main" xmlns="" id="{C9356A5D-7C58-7BBA-D104-75F586A214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69CD91-C792-3F78-3CCA-329442755208}"/>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294280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1782B8-7D47-F308-A9DF-67CD8DDBB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E8DFE08-B5F7-866D-193A-B7527C069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2CBC5C6-230C-A9D1-32AE-508958B2E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281177-3C88-FE95-CF23-9411CE466B18}"/>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6" name="Footer Placeholder 5">
            <a:extLst>
              <a:ext uri="{FF2B5EF4-FFF2-40B4-BE49-F238E27FC236}">
                <a16:creationId xmlns:a16="http://schemas.microsoft.com/office/drawing/2014/main" xmlns="" id="{E69E6EB6-A9B6-7389-AD5D-F45BFCA2C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ED2B05-80A1-C111-AFD5-5F624479BB60}"/>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184370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1E165-A6CC-25AC-FF83-43ECDCF03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A4A9187-00ED-BCCD-5D60-79374CD9A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26D1D1-A54F-98B0-42D1-A7C596BA2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F06FA4-D5B4-CF06-FEC7-942791E3331E}"/>
              </a:ext>
            </a:extLst>
          </p:cNvPr>
          <p:cNvSpPr>
            <a:spLocks noGrp="1"/>
          </p:cNvSpPr>
          <p:nvPr>
            <p:ph type="dt" sz="half" idx="10"/>
          </p:nvPr>
        </p:nvSpPr>
        <p:spPr/>
        <p:txBody>
          <a:bodyPr/>
          <a:lstStyle/>
          <a:p>
            <a:fld id="{17417CEF-5D9C-4056-9988-3BB29FCEFAC9}" type="datetimeFigureOut">
              <a:rPr lang="en-US" smtClean="0"/>
              <a:t>1/6/2024</a:t>
            </a:fld>
            <a:endParaRPr lang="en-US"/>
          </a:p>
        </p:txBody>
      </p:sp>
      <p:sp>
        <p:nvSpPr>
          <p:cNvPr id="6" name="Footer Placeholder 5">
            <a:extLst>
              <a:ext uri="{FF2B5EF4-FFF2-40B4-BE49-F238E27FC236}">
                <a16:creationId xmlns:a16="http://schemas.microsoft.com/office/drawing/2014/main" xmlns="" id="{68C64C84-8829-7D89-0224-36E0C8382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64CA35B-8EE2-787F-6BA5-7EBB2B90CFC7}"/>
              </a:ext>
            </a:extLst>
          </p:cNvPr>
          <p:cNvSpPr>
            <a:spLocks noGrp="1"/>
          </p:cNvSpPr>
          <p:nvPr>
            <p:ph type="sldNum" sz="quarter" idx="12"/>
          </p:nvPr>
        </p:nvSpPr>
        <p:spPr/>
        <p:txBody>
          <a:bodyPr/>
          <a:lstStyle/>
          <a:p>
            <a:fld id="{0BD941A6-1EB6-4092-86FA-EA8601924621}" type="slidenum">
              <a:rPr lang="en-US" smtClean="0"/>
              <a:t>‹#›</a:t>
            </a:fld>
            <a:endParaRPr lang="en-US"/>
          </a:p>
        </p:txBody>
      </p:sp>
    </p:spTree>
    <p:extLst>
      <p:ext uri="{BB962C8B-B14F-4D97-AF65-F5344CB8AC3E}">
        <p14:creationId xmlns:p14="http://schemas.microsoft.com/office/powerpoint/2010/main" val="71219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CCB09C-C5C6-3383-05CB-74E10A1DE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160DE75-C4B9-FD0B-9331-0B6EB92D3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80B484-788C-1666-0469-49389FAD8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17CEF-5D9C-4056-9988-3BB29FCEFAC9}" type="datetimeFigureOut">
              <a:rPr lang="en-US" smtClean="0"/>
              <a:t>1/6/2024</a:t>
            </a:fld>
            <a:endParaRPr lang="en-US"/>
          </a:p>
        </p:txBody>
      </p:sp>
      <p:sp>
        <p:nvSpPr>
          <p:cNvPr id="5" name="Footer Placeholder 4">
            <a:extLst>
              <a:ext uri="{FF2B5EF4-FFF2-40B4-BE49-F238E27FC236}">
                <a16:creationId xmlns:a16="http://schemas.microsoft.com/office/drawing/2014/main" xmlns="" id="{5E23D71C-E6A6-3D2D-BF64-7789C7279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7A1F302-3530-2FC7-17E8-507608A16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941A6-1EB6-4092-86FA-EA8601924621}" type="slidenum">
              <a:rPr lang="en-US" smtClean="0"/>
              <a:t>‹#›</a:t>
            </a:fld>
            <a:endParaRPr lang="en-US"/>
          </a:p>
        </p:txBody>
      </p:sp>
    </p:spTree>
    <p:extLst>
      <p:ext uri="{BB962C8B-B14F-4D97-AF65-F5344CB8AC3E}">
        <p14:creationId xmlns:p14="http://schemas.microsoft.com/office/powerpoint/2010/main" val="3037881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708338" y="0"/>
            <a:ext cx="1339403" cy="1322420"/>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925175"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
        <p:nvSpPr>
          <p:cNvPr id="5" name="TextBox 4">
            <a:extLst>
              <a:ext uri="{FF2B5EF4-FFF2-40B4-BE49-F238E27FC236}">
                <a16:creationId xmlns:a16="http://schemas.microsoft.com/office/drawing/2014/main" xmlns="" id="{5E7557CD-F7AD-3435-2B6B-7DBAC740238D}"/>
              </a:ext>
            </a:extLst>
          </p:cNvPr>
          <p:cNvSpPr txBox="1"/>
          <p:nvPr/>
        </p:nvSpPr>
        <p:spPr>
          <a:xfrm>
            <a:off x="270456" y="2189408"/>
            <a:ext cx="5363566" cy="2199961"/>
          </a:xfrm>
          <a:prstGeom prst="rect">
            <a:avLst/>
          </a:prstGeom>
          <a:noFill/>
        </p:spPr>
        <p:txBody>
          <a:bodyPr wrap="square">
            <a:spAutoFit/>
          </a:bodyPr>
          <a:lstStyle/>
          <a:p>
            <a:pPr>
              <a:lnSpc>
                <a:spcPct val="107000"/>
              </a:lnSpc>
              <a:spcAft>
                <a:spcPts val="0"/>
              </a:spcAft>
            </a:pPr>
            <a:r>
              <a:rPr lang="en-US" sz="4000" b="1"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TUYÊN </a:t>
            </a:r>
            <a:r>
              <a:rPr lang="en-US"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TRUYỀN, PHỔ </a:t>
            </a: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BIẾN</a:t>
            </a:r>
            <a:endPar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PHÁP LUẬT VỀ PHÒNG, CHỐNG THAM NHŨNG NĂM 2018;</a:t>
            </a:r>
            <a:r>
              <a:rPr lang="en-US" sz="28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LUẬT TỐ CÁO NĂM 2018</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782613" y="2026207"/>
            <a:ext cx="3087599" cy="4846320"/>
          </a:xfrm>
          <a:prstGeom prst="rect">
            <a:avLst/>
          </a:prstGeom>
        </p:spPr>
      </p:pic>
      <p:pic>
        <p:nvPicPr>
          <p:cNvPr id="8" name="Picture 7"/>
          <p:cNvPicPr>
            <a:picLocks noChangeAspect="1"/>
          </p:cNvPicPr>
          <p:nvPr/>
        </p:nvPicPr>
        <p:blipFill>
          <a:blip r:embed="rId4"/>
          <a:stretch>
            <a:fillRect/>
          </a:stretch>
        </p:blipFill>
        <p:spPr>
          <a:xfrm>
            <a:off x="9018803" y="2026207"/>
            <a:ext cx="3064612" cy="4831793"/>
          </a:xfrm>
          <a:prstGeom prst="rect">
            <a:avLst/>
          </a:prstGeom>
        </p:spPr>
      </p:pic>
    </p:spTree>
    <p:extLst>
      <p:ext uri="{BB962C8B-B14F-4D97-AF65-F5344CB8AC3E}">
        <p14:creationId xmlns:p14="http://schemas.microsoft.com/office/powerpoint/2010/main" val="725855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10</a:t>
            </a:fld>
            <a:endParaRPr dirty="0"/>
          </a:p>
        </p:txBody>
      </p:sp>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42" name="Picture 2" descr="Góc trang trí hoa hồng hồng được cô lập trên nền trắng với không gian sao chép">
            <a:extLst>
              <a:ext uri="{FF2B5EF4-FFF2-40B4-BE49-F238E27FC236}">
                <a16:creationId xmlns:a16="http://schemas.microsoft.com/office/drawing/2014/main" xmlns="" id="{EBD9660B-7814-0602-C05A-6EFA813324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0141922" y="4807923"/>
            <a:ext cx="2385261" cy="17148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Bó hoa hồng nhỏ màu hồng được cô lập trên nền trắng">
            <a:extLst>
              <a:ext uri="{FF2B5EF4-FFF2-40B4-BE49-F238E27FC236}">
                <a16:creationId xmlns:a16="http://schemas.microsoft.com/office/drawing/2014/main" xmlns="" id="{65D7C870-0A1E-1149-54B4-089F0CE94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90737"/>
            <a:ext cx="1844842" cy="27672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logo, trademark, emblem, text&#10;&#10;Description automatically generated">
            <a:extLst>
              <a:ext uri="{FF2B5EF4-FFF2-40B4-BE49-F238E27FC236}">
                <a16:creationId xmlns:a16="http://schemas.microsoft.com/office/drawing/2014/main" xmlns="" id="{5AC7B8E9-FECD-7DDC-FC40-909A6D2470C8}"/>
              </a:ext>
            </a:extLst>
          </p:cNvPr>
          <p:cNvPicPr>
            <a:picLocks noChangeAspect="1"/>
          </p:cNvPicPr>
          <p:nvPr/>
        </p:nvPicPr>
        <p:blipFill>
          <a:blip r:embed="rId4"/>
          <a:stretch>
            <a:fillRect/>
          </a:stretch>
        </p:blipFill>
        <p:spPr>
          <a:xfrm>
            <a:off x="848613" y="221382"/>
            <a:ext cx="1024417" cy="1024417"/>
          </a:xfrm>
          <a:prstGeom prst="rect">
            <a:avLst/>
          </a:prstGeom>
        </p:spPr>
      </p:pic>
      <p:sp>
        <p:nvSpPr>
          <p:cNvPr id="5" name="TextBox 4">
            <a:extLst>
              <a:ext uri="{FF2B5EF4-FFF2-40B4-BE49-F238E27FC236}">
                <a16:creationId xmlns:a16="http://schemas.microsoft.com/office/drawing/2014/main" xmlns="" id="{323B6080-BE19-2A85-997C-00D0CA987956}"/>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
        <p:nvSpPr>
          <p:cNvPr id="7" name="Rectangle 6"/>
          <p:cNvSpPr/>
          <p:nvPr/>
        </p:nvSpPr>
        <p:spPr>
          <a:xfrm>
            <a:off x="965915" y="2021984"/>
            <a:ext cx="10148553" cy="4505079"/>
          </a:xfrm>
          <a:prstGeom prst="rect">
            <a:avLst/>
          </a:prstGeom>
        </p:spPr>
        <p:txBody>
          <a:bodyPr wrap="square">
            <a:spAutoFit/>
          </a:bodyPr>
          <a:lstStyle/>
          <a:p>
            <a:pPr lvl="0" algn="just">
              <a:lnSpc>
                <a:spcPct val="107000"/>
              </a:lnSpc>
            </a:pP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Công dân có quyền phát hiện, phản ánh, tố cáo, tố giác, báo tin về hành vi tham nhũng và được bảo vệ, khen thưởng theo quy định của pháp luật; có quyền kiến nghị với cơ quan nhà nước hoàn thiện pháp luật về PCTN và giám sát việc thực hiện pháp luật về PCTN;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Công dân có nghĩa vụ hợp tác, giúp đỡ cơ quan, tổ chức, cá nhân có thẩm quyền trong PCTN.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Trên </a:t>
            </a:r>
            <a:r>
              <a:rPr lang="en-US" sz="2800" dirty="0">
                <a:latin typeface="Times New Roman" panose="02020603050405020304" pitchFamily="18" charset="0"/>
                <a:ea typeface="Arial" panose="020B0604020202020204" pitchFamily="34" charset="0"/>
                <a:cs typeface="Times New Roman" panose="02020603050405020304" pitchFamily="18" charset="0"/>
              </a:rPr>
              <a:t>đây là một số nội dung của Luật phòng chống tham nhũng và Luật Tố cáo năm 2018./.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3142445" y="3891817"/>
            <a:ext cx="7249329" cy="2463495"/>
          </a:xfrm>
          <a:prstGeom prst="rect">
            <a:avLst/>
          </a:prstGeom>
        </p:spPr>
        <p:txBody>
          <a:bodyPr wrap="square">
            <a:spAutoFit/>
          </a:bodyPr>
          <a:lstStyle/>
          <a:p>
            <a:pPr marL="2743200" lvl="0" indent="457200" algn="just">
              <a:lnSpc>
                <a:spcPct val="107000"/>
              </a:lnSpc>
            </a:pPr>
            <a:endParaRPr lang="en-US" sz="3600" b="1"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2743200" lvl="0" indent="457200" algn="just">
              <a:lnSpc>
                <a:spcPct val="107000"/>
              </a:lnSpc>
            </a:pPr>
            <a:endParaRPr lang="en-US" sz="3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2743200" lvl="0" indent="457200" algn="just">
              <a:lnSpc>
                <a:spcPct val="107000"/>
              </a:lnSpc>
            </a:pPr>
            <a:endParaRPr lang="en-US" sz="3600" b="1"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marL="2743200" lvl="0" indent="457200" algn="just">
              <a:lnSpc>
                <a:spcPct val="107000"/>
              </a:lnSpc>
            </a:pPr>
            <a:r>
              <a:rPr lang="en-US" sz="3600"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Bộ </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phận Pháp chế.</a:t>
            </a:r>
            <a:endPar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080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2</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848613" y="221382"/>
            <a:ext cx="1024417" cy="1024417"/>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
        <p:nvSpPr>
          <p:cNvPr id="3" name="TextBox 2">
            <a:extLst>
              <a:ext uri="{FF2B5EF4-FFF2-40B4-BE49-F238E27FC236}">
                <a16:creationId xmlns:a16="http://schemas.microsoft.com/office/drawing/2014/main" xmlns="" id="{734415B4-1B78-B6E2-E146-3683C1D7E568}"/>
              </a:ext>
            </a:extLst>
          </p:cNvPr>
          <p:cNvSpPr txBox="1"/>
          <p:nvPr/>
        </p:nvSpPr>
        <p:spPr>
          <a:xfrm>
            <a:off x="553792" y="1970468"/>
            <a:ext cx="4353059" cy="584775"/>
          </a:xfrm>
          <a:prstGeom prst="rect">
            <a:avLst/>
          </a:prstGeom>
          <a:noFill/>
        </p:spPr>
        <p:txBody>
          <a:bodyPr wrap="square">
            <a:spAutoFit/>
          </a:bodyPr>
          <a:lstStyle/>
          <a:p>
            <a:pPr marL="0" lvl="0" indent="0" defTabSz="914400">
              <a:spcBef>
                <a:spcPts val="0"/>
              </a:spcBef>
              <a:buClrTx/>
              <a:buSzTx/>
              <a:buNone/>
            </a:pPr>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smtClean="0">
                <a:solidFill>
                  <a:srgbClr val="FF0000"/>
                </a:solidFill>
                <a:latin typeface="Times New Roman" panose="02020603050405020304" pitchFamily="18" charset="0"/>
                <a:cs typeface="Times New Roman" panose="02020603050405020304" pitchFamily="18" charset="0"/>
              </a:rPr>
              <a:t>Luật tố cáo năm 2018</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268237" y="1680551"/>
            <a:ext cx="3666588" cy="4846740"/>
          </a:xfrm>
          <a:prstGeom prst="rect">
            <a:avLst/>
          </a:prstGeom>
        </p:spPr>
      </p:pic>
      <p:sp>
        <p:nvSpPr>
          <p:cNvPr id="4" name="Rectangle 3"/>
          <p:cNvSpPr/>
          <p:nvPr/>
        </p:nvSpPr>
        <p:spPr>
          <a:xfrm>
            <a:off x="450762" y="2756079"/>
            <a:ext cx="7624292" cy="3539430"/>
          </a:xfrm>
          <a:prstGeom prst="rect">
            <a:avLst/>
          </a:prstGeom>
        </p:spPr>
        <p:txBody>
          <a:bodyPr wrap="square">
            <a:spAutoFit/>
          </a:bodyPr>
          <a:lstStyle/>
          <a:p>
            <a:pPr algn="just"/>
            <a:r>
              <a:rPr lang="vi-VN" sz="2800" dirty="0" smtClean="0"/>
              <a:t>.</a:t>
            </a:r>
            <a:r>
              <a:rPr lang="vi-VN" sz="2800" dirty="0" smtClean="0">
                <a:latin typeface="+mj-lt"/>
              </a:rPr>
              <a:t> </a:t>
            </a:r>
            <a:r>
              <a:rPr lang="vi-VN" sz="2800" dirty="0">
                <a:latin typeface="+mj-lt"/>
              </a:rPr>
              <a:t>Luật tố cáo 2018 nhằm cụ thể hóa quyền tố cáo của công dân là quyền con người. Xây dựng Luật tố cáo mới nhằm tiếp tục quán triệt các chủ trương, nghị quyết của Đảng về tăng cường và nâng cao hiệu quả công tác đấu tranh phòng chống tham nhũng, giải quyết khiếu nại, tố cáo. Từ đó việc ban hành Luật tố cáo năm 2018 để thay thế Luật tố cáo năm 2011 là cần thiế</a:t>
            </a:r>
            <a:r>
              <a:rPr lang="vi-VN" sz="2800" dirty="0"/>
              <a:t>t</a:t>
            </a:r>
            <a:endParaRPr lang="en-US" sz="2800" dirty="0"/>
          </a:p>
        </p:txBody>
      </p:sp>
    </p:spTree>
    <p:extLst>
      <p:ext uri="{BB962C8B-B14F-4D97-AF65-F5344CB8AC3E}">
        <p14:creationId xmlns:p14="http://schemas.microsoft.com/office/powerpoint/2010/main" val="351096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3</a:t>
            </a:fld>
            <a:endParaRPr dirty="0"/>
          </a:p>
        </p:txBody>
      </p:sp>
      <p:pic>
        <p:nvPicPr>
          <p:cNvPr id="7" name="Picture 6" descr="A picture containing logo, trademark, emblem, text&#10;&#10;Description automatically generated">
            <a:extLst>
              <a:ext uri="{FF2B5EF4-FFF2-40B4-BE49-F238E27FC236}">
                <a16:creationId xmlns:a16="http://schemas.microsoft.com/office/drawing/2014/main" xmlns="" id="{4073F92A-6C32-9FCB-BFE7-3658E1445285}"/>
              </a:ext>
            </a:extLst>
          </p:cNvPr>
          <p:cNvPicPr>
            <a:picLocks noChangeAspect="1"/>
          </p:cNvPicPr>
          <p:nvPr/>
        </p:nvPicPr>
        <p:blipFill>
          <a:blip r:embed="rId2"/>
          <a:stretch>
            <a:fillRect/>
          </a:stretch>
        </p:blipFill>
        <p:spPr>
          <a:xfrm>
            <a:off x="848613" y="221382"/>
            <a:ext cx="1024417" cy="1024417"/>
          </a:xfrm>
          <a:prstGeom prst="rect">
            <a:avLst/>
          </a:prstGeom>
        </p:spPr>
      </p:pic>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AF1243F2-22F3-213E-9547-81810F3AD5E7}"/>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pic>
        <p:nvPicPr>
          <p:cNvPr id="8" name="Picture 7"/>
          <p:cNvPicPr>
            <a:picLocks noChangeAspect="1"/>
          </p:cNvPicPr>
          <p:nvPr/>
        </p:nvPicPr>
        <p:blipFill>
          <a:blip r:embed="rId3"/>
          <a:stretch>
            <a:fillRect/>
          </a:stretch>
        </p:blipFill>
        <p:spPr>
          <a:xfrm>
            <a:off x="-37636" y="5131627"/>
            <a:ext cx="12229636" cy="3661724"/>
          </a:xfrm>
          <a:prstGeom prst="rect">
            <a:avLst/>
          </a:prstGeom>
        </p:spPr>
      </p:pic>
      <p:sp>
        <p:nvSpPr>
          <p:cNvPr id="11" name="Rectangle 10"/>
          <p:cNvSpPr/>
          <p:nvPr/>
        </p:nvSpPr>
        <p:spPr>
          <a:xfrm>
            <a:off x="206063" y="1502544"/>
            <a:ext cx="11985938" cy="4210448"/>
          </a:xfrm>
          <a:prstGeom prst="rect">
            <a:avLst/>
          </a:prstGeom>
        </p:spPr>
        <p:txBody>
          <a:bodyPr wrap="square">
            <a:spAutoFit/>
          </a:bodyPr>
          <a:lstStyle/>
          <a:p>
            <a:pPr algn="just">
              <a:lnSpc>
                <a:spcPct val="107000"/>
              </a:lnSpc>
              <a:spcAft>
                <a:spcPts val="0"/>
              </a:spcAft>
            </a:pPr>
            <a:r>
              <a:rPr lang="en-US" sz="20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1</a:t>
            </a:r>
            <a:r>
              <a:rPr lang="en-US" sz="28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Bố cục và nội dung cơ bản của Luật tố cáo.</a:t>
            </a:r>
            <a:endPar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Arial" panose="020B0604020202020204" pitchFamily="34" charset="0"/>
                <a:cs typeface="Times New Roman" panose="02020603050405020304" pitchFamily="18" charset="0"/>
              </a:rPr>
              <a:t>Luật </a:t>
            </a:r>
            <a:r>
              <a:rPr lang="en-US" sz="2800" dirty="0">
                <a:latin typeface="Times New Roman" panose="02020603050405020304" pitchFamily="18" charset="0"/>
                <a:ea typeface="Arial" panose="020B0604020202020204" pitchFamily="34" charset="0"/>
                <a:cs typeface="Times New Roman" panose="02020603050405020304" pitchFamily="18" charset="0"/>
              </a:rPr>
              <a:t>Tố cáo năm 2018 bao gồm 9 chương với 67 điều.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a. Phạm vi điều chỉnh</a:t>
            </a:r>
            <a:endPar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Luật tố cáo quy định phạm vi tố cáo gồm tố cáo và giải quyết tố cáo đối với 2 nhóm hành vi vi phạm pháp </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luật: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Arial" panose="020B0604020202020204" pitchFamily="34" charset="0"/>
                <a:cs typeface="Times New Roman" panose="02020603050405020304" pitchFamily="18" charset="0"/>
              </a:rPr>
              <a:t>- Tố </a:t>
            </a:r>
            <a:r>
              <a:rPr lang="en-US" sz="2800" dirty="0">
                <a:latin typeface="Times New Roman" panose="02020603050405020304" pitchFamily="18" charset="0"/>
                <a:ea typeface="Arial" panose="020B0604020202020204" pitchFamily="34" charset="0"/>
                <a:cs typeface="Times New Roman" panose="02020603050405020304" pitchFamily="18" charset="0"/>
              </a:rPr>
              <a:t>cáo hành vi vi phạm trong việc thực hiện nhiệm vụ, công vụ; tố cáo hành vi vi phạm pháp luật về quản lý nhà nước trong các lĩnh vực. </a:t>
            </a:r>
            <a:endParaRPr lang="en-US" sz="2800" dirty="0" smtClean="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Arial" panose="020B0604020202020204" pitchFamily="34" charset="0"/>
                <a:cs typeface="Times New Roman" panose="02020603050405020304" pitchFamily="18" charset="0"/>
              </a:rPr>
              <a:t>- Bên </a:t>
            </a:r>
            <a:r>
              <a:rPr lang="en-US" sz="2800" dirty="0">
                <a:latin typeface="Times New Roman" panose="02020603050405020304" pitchFamily="18" charset="0"/>
                <a:ea typeface="Arial" panose="020B0604020202020204" pitchFamily="34" charset="0"/>
                <a:cs typeface="Times New Roman" panose="02020603050405020304" pitchFamily="18" charset="0"/>
              </a:rPr>
              <a:t>cạnh đó, Luật tố cáo còn quy định về vấn đề bảo vệ người tố cáo, trách nhiệm của các cơ quan, tổ chức trong việc quản lý công tác giải quyết tố cáo</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87451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a sen trang trí chân phông nền vector">
            <a:extLst>
              <a:ext uri="{FF2B5EF4-FFF2-40B4-BE49-F238E27FC236}">
                <a16:creationId xmlns:a16="http://schemas.microsoft.com/office/drawing/2014/main" xmlns="" id="{FDBE0F53-D0A5-0BA9-E9EB-1A8275278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5257"/>
            <a:ext cx="12192000" cy="2495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4</a:t>
            </a:fld>
            <a:endParaRPr dirty="0"/>
          </a:p>
        </p:txBody>
      </p:sp>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ogo, trademark, emblem, text&#10;&#10;Description automatically generated">
            <a:extLst>
              <a:ext uri="{FF2B5EF4-FFF2-40B4-BE49-F238E27FC236}">
                <a16:creationId xmlns:a16="http://schemas.microsoft.com/office/drawing/2014/main" xmlns="" id="{958C1AB0-A7ED-5CFB-4A3A-A49A08A4BBD7}"/>
              </a:ext>
            </a:extLst>
          </p:cNvPr>
          <p:cNvPicPr>
            <a:picLocks noChangeAspect="1"/>
          </p:cNvPicPr>
          <p:nvPr/>
        </p:nvPicPr>
        <p:blipFill>
          <a:blip r:embed="rId3"/>
          <a:stretch>
            <a:fillRect/>
          </a:stretch>
        </p:blipFill>
        <p:spPr>
          <a:xfrm>
            <a:off x="848613" y="221382"/>
            <a:ext cx="1024417" cy="1024417"/>
          </a:xfrm>
          <a:prstGeom prst="rect">
            <a:avLst/>
          </a:prstGeom>
        </p:spPr>
      </p:pic>
      <p:sp>
        <p:nvSpPr>
          <p:cNvPr id="14" name="TextBox 13">
            <a:extLst>
              <a:ext uri="{FF2B5EF4-FFF2-40B4-BE49-F238E27FC236}">
                <a16:creationId xmlns:a16="http://schemas.microsoft.com/office/drawing/2014/main" xmlns="" id="{51AB4D00-BC72-5773-4F7F-AABBF68461E4}"/>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
        <p:nvSpPr>
          <p:cNvPr id="10" name="Rectangle 9"/>
          <p:cNvSpPr/>
          <p:nvPr/>
        </p:nvSpPr>
        <p:spPr>
          <a:xfrm>
            <a:off x="564524" y="1502544"/>
            <a:ext cx="11062952" cy="4060727"/>
          </a:xfrm>
          <a:prstGeom prst="rect">
            <a:avLst/>
          </a:prstGeom>
        </p:spPr>
        <p:txBody>
          <a:bodyPr wrap="square">
            <a:spAutoFit/>
          </a:bodyPr>
          <a:lstStyle/>
          <a:p>
            <a:pPr lvl="0" algn="just">
              <a:lnSpc>
                <a:spcPct val="107000"/>
              </a:lnSpc>
            </a:pPr>
            <a:r>
              <a:rPr lang="en-US" sz="2800" b="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b</a:t>
            </a:r>
            <a:r>
              <a:rPr lang="en-US" sz="28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Về hình thức tố cáo, tiếp nhận, xử lý ban đầu thông tin tố cáo</a:t>
            </a:r>
            <a:endPar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Hình thức tố cáo: Tố cáo bằng đơn và tố cáo trực 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Tiếp nhận, xử lý ban đầu thông tin tố cáo</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b="1" dirty="0">
              <a:solidFill>
                <a:srgbClr val="C00000"/>
              </a:solidFill>
              <a:latin typeface="Times New Roman" panose="02020603050405020304" pitchFamily="18" charset="0"/>
              <a:cs typeface="Times New Roman" panose="02020603050405020304" pitchFamily="18" charset="0"/>
            </a:endParaRPr>
          </a:p>
          <a:p>
            <a:pPr algn="just"/>
            <a:r>
              <a:rPr lang="vi-VN" sz="2800" b="1" dirty="0" smtClean="0">
                <a:solidFill>
                  <a:srgbClr val="C00000"/>
                </a:solidFill>
                <a:latin typeface="+mj-lt"/>
              </a:rPr>
              <a:t>+ </a:t>
            </a:r>
            <a:r>
              <a:rPr lang="vi-VN" sz="2800" b="1" dirty="0">
                <a:solidFill>
                  <a:srgbClr val="C00000"/>
                </a:solidFill>
                <a:latin typeface="+mj-lt"/>
              </a:rPr>
              <a:t>Đối với đơn tố cáo được gửi đến nhiều nơi: </a:t>
            </a:r>
            <a:endParaRPr lang="en-US" sz="2800" b="1" dirty="0" smtClean="0">
              <a:solidFill>
                <a:srgbClr val="C00000"/>
              </a:solidFill>
              <a:latin typeface="+mj-lt"/>
            </a:endParaRPr>
          </a:p>
          <a:p>
            <a:pPr algn="just"/>
            <a:r>
              <a:rPr lang="vi-VN" sz="2800" dirty="0" smtClean="0">
                <a:latin typeface="+mj-lt"/>
              </a:rPr>
              <a:t>trường </a:t>
            </a:r>
            <a:r>
              <a:rPr lang="vi-VN" sz="2800" dirty="0">
                <a:latin typeface="+mj-lt"/>
              </a:rPr>
              <a:t>hợp tố cáo không thuộc thẩm quyền giải quyết của mình sau khi hướng dẫn nhưng người tố cáo vẫn gửi tố cáo đến các cơ quan, tổ chức, cá nhân không có thẩm quyền giải quyết thì nhận được tố cáo không xử lý. Quy định này nhằm tránh tình trạng người tố cáo gửi đơn tố cáo tràn lan, vượt cấp</a:t>
            </a:r>
            <a:r>
              <a:rPr lang="vi-VN" sz="2800" dirty="0" smtClean="0">
                <a:latin typeface="+mj-lt"/>
              </a:rPr>
              <a:t>.</a:t>
            </a:r>
            <a:endParaRPr lang="en-US" sz="2800" dirty="0" smtClean="0">
              <a:latin typeface="+mj-lt"/>
            </a:endParaRPr>
          </a:p>
        </p:txBody>
      </p:sp>
    </p:spTree>
    <p:extLst>
      <p:ext uri="{BB962C8B-B14F-4D97-AF65-F5344CB8AC3E}">
        <p14:creationId xmlns:p14="http://schemas.microsoft.com/office/powerpoint/2010/main" val="1852183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solidFill>
                  <a:prstClr val="black">
                    <a:tint val="75000"/>
                  </a:prstClr>
                </a:solidFill>
              </a:rPr>
              <a:pPr/>
              <a:t>5</a:t>
            </a:fld>
            <a:endParaRPr dirty="0">
              <a:solidFill>
                <a:prstClr val="black">
                  <a:tint val="75000"/>
                </a:prstClr>
              </a:solidFill>
            </a:endParaRPr>
          </a:p>
        </p:txBody>
      </p:sp>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xmlns="" id="{ED030D89-DD97-1A9C-08CA-38F495317BC4}"/>
              </a:ext>
            </a:extLst>
          </p:cNvPr>
          <p:cNvGrpSpPr/>
          <p:nvPr/>
        </p:nvGrpSpPr>
        <p:grpSpPr>
          <a:xfrm>
            <a:off x="141666" y="3190080"/>
            <a:ext cx="11793160" cy="4852777"/>
            <a:chOff x="-1" y="2020186"/>
            <a:chExt cx="12192001" cy="4852777"/>
          </a:xfrm>
        </p:grpSpPr>
        <p:pic>
          <p:nvPicPr>
            <p:cNvPr id="12292" name="Picture 4" descr="Top 10 Hình Vẽ Hoa Hướng Dương Và Hình Nền Hoa Hướng Dương Đẹp - Hình Ảnh  Đẹp HD">
              <a:extLst>
                <a:ext uri="{FF2B5EF4-FFF2-40B4-BE49-F238E27FC236}">
                  <a16:creationId xmlns:a16="http://schemas.microsoft.com/office/drawing/2014/main" xmlns="" id="{782BDE08-629F-4C06-F6E6-6D7628777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582" y="5156259"/>
              <a:ext cx="4221127" cy="171670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Top 10 Hình Vẽ Hoa Hướng Dương Và Hình Nền Hoa Hướng Dương Đẹp - Hình Ảnh  Đẹp HD">
              <a:extLst>
                <a:ext uri="{FF2B5EF4-FFF2-40B4-BE49-F238E27FC236}">
                  <a16:creationId xmlns:a16="http://schemas.microsoft.com/office/drawing/2014/main" xmlns="" id="{187306B5-F83F-22A6-C62A-A8153EA97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243" y="4264351"/>
              <a:ext cx="4993757" cy="259364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Xinh Kinh Khủng - Thế giới của Teen: Top 10 Hình Vẽ Hoa Hướng Dương Và Hình  Nền Hoa Hướng Dương Đẹp">
              <a:extLst>
                <a:ext uri="{FF2B5EF4-FFF2-40B4-BE49-F238E27FC236}">
                  <a16:creationId xmlns:a16="http://schemas.microsoft.com/office/drawing/2014/main" xmlns="" id="{3FAF1237-A8CC-DD50-6158-D4E43E0BB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20186"/>
              <a:ext cx="6666615" cy="483781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A picture containing logo, trademark, emblem, text&#10;&#10;Description automatically generated">
            <a:extLst>
              <a:ext uri="{FF2B5EF4-FFF2-40B4-BE49-F238E27FC236}">
                <a16:creationId xmlns:a16="http://schemas.microsoft.com/office/drawing/2014/main" xmlns="" id="{5B2260A6-FE15-9BA3-FBF2-6E00A8F9A4E4}"/>
              </a:ext>
            </a:extLst>
          </p:cNvPr>
          <p:cNvPicPr>
            <a:picLocks noChangeAspect="1"/>
          </p:cNvPicPr>
          <p:nvPr/>
        </p:nvPicPr>
        <p:blipFill>
          <a:blip r:embed="rId5"/>
          <a:stretch>
            <a:fillRect/>
          </a:stretch>
        </p:blipFill>
        <p:spPr>
          <a:xfrm>
            <a:off x="848613" y="221382"/>
            <a:ext cx="1024417" cy="1024417"/>
          </a:xfrm>
          <a:prstGeom prst="rect">
            <a:avLst/>
          </a:prstGeom>
        </p:spPr>
      </p:pic>
      <p:sp>
        <p:nvSpPr>
          <p:cNvPr id="7" name="TextBox 6">
            <a:extLst>
              <a:ext uri="{FF2B5EF4-FFF2-40B4-BE49-F238E27FC236}">
                <a16:creationId xmlns:a16="http://schemas.microsoft.com/office/drawing/2014/main" xmlns="" id="{4C71F263-C50F-2682-F968-3FC8E10E8FC5}"/>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
        <p:nvSpPr>
          <p:cNvPr id="5" name="Rectangle 4"/>
          <p:cNvSpPr/>
          <p:nvPr/>
        </p:nvSpPr>
        <p:spPr>
          <a:xfrm>
            <a:off x="425003" y="3185559"/>
            <a:ext cx="11509822" cy="3187796"/>
          </a:xfrm>
          <a:prstGeom prst="rect">
            <a:avLst/>
          </a:prstGeom>
        </p:spPr>
        <p:txBody>
          <a:bodyPr wrap="square">
            <a:spAutoFit/>
          </a:bodyPr>
          <a:lstStyle/>
          <a:p>
            <a:pPr lvl="0" algn="just">
              <a:lnSpc>
                <a:spcPct val="107000"/>
              </a:lnSpc>
            </a:pPr>
            <a:endParaRPr lang="en-US" sz="24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07000"/>
              </a:lnSpc>
            </a:pPr>
            <a:endParaRPr lang="en-US"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07000"/>
              </a:lnSpc>
            </a:pP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Trường hợp thông tin có nội dung tố cáo rõ ràng về người có hành vi vi phạm pháp luật, có tài liệu, chứng cứ cụ thể và có cơ sở để thẩm tra, xác minh thì cơ quan, tổ chức, cá nhân tiếp nhận tiến hành việc thanh tra, kiểm tra theo thẩm quyền hoặc chuyển đến cơ quan, tổ chức, cá nhân có thẩm quyền để tiến hành việc thanh tra, kiểm tra phục vụ cho công tác quản lý.</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57577" y="1592100"/>
            <a:ext cx="11677248" cy="2397451"/>
          </a:xfrm>
          <a:prstGeom prst="rect">
            <a:avLst/>
          </a:prstGeom>
        </p:spPr>
        <p:txBody>
          <a:bodyPr wrap="square">
            <a:spAutoFit/>
          </a:bodyPr>
          <a:lstStyle/>
          <a:p>
            <a:pPr algn="just">
              <a:lnSpc>
                <a:spcPct val="107000"/>
              </a:lnSpc>
              <a:spcAft>
                <a:spcPts val="0"/>
              </a:spcAft>
            </a:pPr>
            <a:r>
              <a:rPr lang="en-US" sz="28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Đối với đơn tố cáo nặc danh: </a:t>
            </a:r>
            <a:r>
              <a:rPr lang="en-US" sz="2800" dirty="0">
                <a:latin typeface="Times New Roman" panose="02020603050405020304" pitchFamily="18" charset="0"/>
                <a:ea typeface="Arial" panose="020B0604020202020204" pitchFamily="34" charset="0"/>
                <a:cs typeface="Times New Roman" panose="02020603050405020304" pitchFamily="18" charset="0"/>
              </a:rPr>
              <a:t>khi nhận được thông tin có nội dung tố cáo nhưng không rõ họ tên , địa chỉ của người tố cáo hoặc qua kiểm tra, xác minh không xác định được người tố cáo hoặc người tố cáo sử dụng họ tên của người khác để tố cáo thì cơ quan, tổ chức, cá nhân có thẩm quyền không xử lý theo quy định của Luật tố cáo.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420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2698405" y="6548589"/>
            <a:ext cx="606432" cy="115623"/>
          </a:xfrm>
          <a:prstGeom prst="rect">
            <a:avLst/>
          </a:prstGeom>
        </p:spPr>
        <p:txBody>
          <a:bodyPr spcFirstLastPara="1" vert="horz" wrap="square" lIns="91425" tIns="91425" rIns="91425" bIns="91425" rtlCol="0" anchor="ctr" anchorCtr="0">
            <a:noAutofit/>
          </a:bodyPr>
          <a:lstStyle/>
          <a:p>
            <a:fld id="{00000000-1234-1234-1234-123412341234}" type="slidenum">
              <a:rPr lang="en"/>
              <a:pPr/>
              <a:t>6</a:t>
            </a:fld>
            <a:endParaRPr dirty="0"/>
          </a:p>
        </p:txBody>
      </p:sp>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174082"/>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B4DB212-F923-C674-154A-19FBAF7C1A2D}"/>
              </a:ext>
            </a:extLst>
          </p:cNvPr>
          <p:cNvSpPr txBox="1"/>
          <p:nvPr/>
        </p:nvSpPr>
        <p:spPr>
          <a:xfrm>
            <a:off x="1090860" y="2208483"/>
            <a:ext cx="9705475" cy="523220"/>
          </a:xfrm>
          <a:prstGeom prst="rect">
            <a:avLst/>
          </a:prstGeom>
          <a:solidFill>
            <a:schemeClr val="bg1"/>
          </a:solidFill>
        </p:spPr>
        <p:txBody>
          <a:bodyPr wrap="square">
            <a:spAutoFit/>
          </a:bodyPr>
          <a:lstStyle/>
          <a:p>
            <a:pPr algn="just" fontAlgn="base"/>
            <a:r>
              <a:rPr lang="en-US" sz="2800" dirty="0"/>
              <a:t>Căn cứ theo Quyết định 16/2008/QĐ-BGDĐT quy định về đạo </a:t>
            </a:r>
            <a:r>
              <a:rPr lang="en-US" sz="2800" dirty="0" smtClean="0"/>
              <a:t>đức</a:t>
            </a:r>
            <a:endParaRPr lang="en-US" sz="2800" dirty="0"/>
          </a:p>
        </p:txBody>
      </p:sp>
      <p:sp>
        <p:nvSpPr>
          <p:cNvPr id="11" name="TextBox 10">
            <a:extLst>
              <a:ext uri="{FF2B5EF4-FFF2-40B4-BE49-F238E27FC236}">
                <a16:creationId xmlns:a16="http://schemas.microsoft.com/office/drawing/2014/main" xmlns="" id="{53706AE5-BC7A-844B-6D66-AF8D5670F699}"/>
              </a:ext>
            </a:extLst>
          </p:cNvPr>
          <p:cNvSpPr txBox="1"/>
          <p:nvPr/>
        </p:nvSpPr>
        <p:spPr>
          <a:xfrm>
            <a:off x="257577" y="1904423"/>
            <a:ext cx="11822806" cy="4241546"/>
          </a:xfrm>
          <a:prstGeom prst="rect">
            <a:avLst/>
          </a:prstGeom>
          <a:solidFill>
            <a:schemeClr val="bg1">
              <a:lumMod val="95000"/>
            </a:schemeClr>
          </a:solidFill>
        </p:spPr>
        <p:txBody>
          <a:bodyPr wrap="square">
            <a:spAutoFit/>
          </a:bodyPr>
          <a:lstStyle/>
          <a:p>
            <a:pPr algn="just">
              <a:lnSpc>
                <a:spcPct val="107000"/>
              </a:lnSpc>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Việc bảo vệ người tố cáo nhằm bảo vệ, khuyến khích, động viên người dân dũng cảm đấu tranh chống lại các hành vi tham nhũng, tiêu cực, vi phạm pháp luật... Hơn nữa, bảo vệ người tố cáo là trách nhiệm của Nhà nước, là sự thể hiện cụ thể và sinh động bản chất của Nhà nước ta của nhân dân, do nhân dân, vì nhân dân.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Người được bảo vệ gồm: người tố cáo, vợ, chồng, cha đẻ, mẹ đẻ, cha nuôi, mẹ nuôi, con đẻ, con nuôi của người tố cáo.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Phạm vi bảo vệ gồm: bảo vệ bí mật thông tin của người tố cáo, bảo vệ vị trí công tác, việc làm, tính mạng, sức khỏe, tài sản, danh dự, nhân phẩm của người được bảo vệ.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Tham khảo ngay background hình nền hoa sen dạng vector đẹp và miễn phí">
            <a:extLst>
              <a:ext uri="{FF2B5EF4-FFF2-40B4-BE49-F238E27FC236}">
                <a16:creationId xmlns:a16="http://schemas.microsoft.com/office/drawing/2014/main" xmlns="" id="{B61F243E-EA2E-9ED1-8E7F-E2F6A35C12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3558" y="3971876"/>
            <a:ext cx="3978442" cy="28861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logo, trademark, emblem, text&#10;&#10;Description automatically generated">
            <a:extLst>
              <a:ext uri="{FF2B5EF4-FFF2-40B4-BE49-F238E27FC236}">
                <a16:creationId xmlns:a16="http://schemas.microsoft.com/office/drawing/2014/main" xmlns="" id="{66971A9D-55BF-3C6A-D037-26571B2600A5}"/>
              </a:ext>
            </a:extLst>
          </p:cNvPr>
          <p:cNvPicPr>
            <a:picLocks noChangeAspect="1"/>
          </p:cNvPicPr>
          <p:nvPr/>
        </p:nvPicPr>
        <p:blipFill>
          <a:blip r:embed="rId3"/>
          <a:stretch>
            <a:fillRect/>
          </a:stretch>
        </p:blipFill>
        <p:spPr>
          <a:xfrm>
            <a:off x="848613" y="221382"/>
            <a:ext cx="1024417" cy="1024417"/>
          </a:xfrm>
          <a:prstGeom prst="rect">
            <a:avLst/>
          </a:prstGeom>
        </p:spPr>
      </p:pic>
      <p:sp>
        <p:nvSpPr>
          <p:cNvPr id="12" name="TextBox 11">
            <a:extLst>
              <a:ext uri="{FF2B5EF4-FFF2-40B4-BE49-F238E27FC236}">
                <a16:creationId xmlns:a16="http://schemas.microsoft.com/office/drawing/2014/main" xmlns="" id="{642EB47F-5EF9-334D-DB90-BEA07EA359BC}"/>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
        <p:nvSpPr>
          <p:cNvPr id="5" name="Rectangle 4"/>
          <p:cNvSpPr/>
          <p:nvPr/>
        </p:nvSpPr>
        <p:spPr>
          <a:xfrm>
            <a:off x="1236373" y="1381202"/>
            <a:ext cx="6168980" cy="523220"/>
          </a:xfrm>
          <a:prstGeom prst="rect">
            <a:avLst/>
          </a:prstGeom>
        </p:spPr>
        <p:txBody>
          <a:bodyPr wrap="square">
            <a:spAutoFit/>
          </a:bodyPr>
          <a:lstStyle/>
          <a:p>
            <a:r>
              <a:rPr lang="vi-VN" sz="2800" dirty="0">
                <a:solidFill>
                  <a:srgbClr val="C00000"/>
                </a:solidFill>
                <a:latin typeface="+mj-lt"/>
              </a:rPr>
              <a:t>C. Bảo vệ người tố cáo</a:t>
            </a:r>
            <a:endParaRPr lang="en-US" sz="2800" dirty="0">
              <a:solidFill>
                <a:srgbClr val="C00000"/>
              </a:solidFill>
              <a:latin typeface="+mj-lt"/>
            </a:endParaRPr>
          </a:p>
        </p:txBody>
      </p:sp>
    </p:spTree>
    <p:extLst>
      <p:ext uri="{BB962C8B-B14F-4D97-AF65-F5344CB8AC3E}">
        <p14:creationId xmlns:p14="http://schemas.microsoft.com/office/powerpoint/2010/main" val="354686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2698405" y="6548589"/>
            <a:ext cx="606432" cy="115623"/>
          </a:xfrm>
          <a:prstGeom prst="rect">
            <a:avLst/>
          </a:prstGeom>
        </p:spPr>
        <p:txBody>
          <a:bodyPr spcFirstLastPara="1" vert="horz" wrap="square" lIns="91425" tIns="91425" rIns="91425" bIns="91425" rtlCol="0" anchor="ctr" anchorCtr="0">
            <a:noAutofit/>
          </a:bodyPr>
          <a:lstStyle/>
          <a:p>
            <a:fld id="{00000000-1234-1234-1234-123412341234}" type="slidenum">
              <a:rPr lang="en"/>
              <a:pPr/>
              <a:t>7</a:t>
            </a:fld>
            <a:endParaRPr dirty="0"/>
          </a:p>
        </p:txBody>
      </p:sp>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174082"/>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641839D3-4445-8F93-CE05-044E9D4BF144}"/>
              </a:ext>
            </a:extLst>
          </p:cNvPr>
          <p:cNvSpPr txBox="1"/>
          <p:nvPr/>
        </p:nvSpPr>
        <p:spPr>
          <a:xfrm>
            <a:off x="399246" y="2151892"/>
            <a:ext cx="7804596" cy="3046988"/>
          </a:xfrm>
          <a:prstGeom prst="rect">
            <a:avLst/>
          </a:prstGeom>
          <a:solidFill>
            <a:schemeClr val="bg1">
              <a:lumMod val="95000"/>
            </a:schemeClr>
          </a:solidFill>
        </p:spPr>
        <p:txBody>
          <a:bodyPr wrap="square">
            <a:spAutoFit/>
          </a:bodyPr>
          <a:lstStyle/>
          <a:p>
            <a:pPr algn="just" fontAlgn="base"/>
            <a:r>
              <a:rPr lang="vi-VN" sz="2400" dirty="0">
                <a:latin typeface="+mj-lt"/>
              </a:rPr>
              <a:t>- Luật phòng chống tham những gồm 10 chương 96 điều.</a:t>
            </a:r>
          </a:p>
          <a:p>
            <a:pPr algn="just" fontAlgn="base"/>
            <a:r>
              <a:rPr lang="vi-VN" sz="2400" dirty="0">
                <a:latin typeface="+mj-lt"/>
              </a:rPr>
              <a:t>1. Các hành vi tham nhũng. </a:t>
            </a:r>
          </a:p>
          <a:p>
            <a:pPr algn="just" fontAlgn="base"/>
            <a:r>
              <a:rPr lang="vi-VN" sz="2400" dirty="0">
                <a:latin typeface="+mj-lt"/>
              </a:rPr>
              <a:t>   a. Các hành vi tham nhũng trong khu vực nhà nước </a:t>
            </a:r>
          </a:p>
          <a:p>
            <a:pPr algn="just" fontAlgn="base"/>
            <a:r>
              <a:rPr lang="vi-VN" sz="2400" dirty="0">
                <a:latin typeface="+mj-lt"/>
              </a:rPr>
              <a:t>Do người có chức vụ, quyền hạn trong cơ quan, tổ chức, đơn vị khu vực nhà nước thực hiện bao gồm:</a:t>
            </a:r>
          </a:p>
          <a:p>
            <a:pPr algn="just" fontAlgn="base"/>
            <a:r>
              <a:rPr lang="vi-VN" sz="2400" dirty="0">
                <a:latin typeface="+mj-lt"/>
              </a:rPr>
              <a:t>- Tham ô tài sản; Nhận hối lộ; lạm dụng chức vụ, quyền hạn chiếm đoạt tài sản; lợi dụng chức vụ, quyền hạn trong khi thi hành nhiệm vụ, công vụ vì vụ lợi; </a:t>
            </a:r>
          </a:p>
        </p:txBody>
      </p:sp>
      <p:pic>
        <p:nvPicPr>
          <p:cNvPr id="7170" name="Picture 2" descr="Bông Hoa Sen PNG Dành Cho Thiết Kế Chân Ảnh - Lotus PNG For Design">
            <a:extLst>
              <a:ext uri="{FF2B5EF4-FFF2-40B4-BE49-F238E27FC236}">
                <a16:creationId xmlns:a16="http://schemas.microsoft.com/office/drawing/2014/main" xmlns="" id="{EC341916-2837-A3AD-6764-0FFE07208C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53289"/>
            <a:ext cx="12192000" cy="16047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logo, trademark, emblem, text&#10;&#10;Description automatically generated">
            <a:extLst>
              <a:ext uri="{FF2B5EF4-FFF2-40B4-BE49-F238E27FC236}">
                <a16:creationId xmlns:a16="http://schemas.microsoft.com/office/drawing/2014/main" xmlns="" id="{6016C760-B6CD-F6EE-08EC-49229945C35A}"/>
              </a:ext>
            </a:extLst>
          </p:cNvPr>
          <p:cNvPicPr>
            <a:picLocks noChangeAspect="1"/>
          </p:cNvPicPr>
          <p:nvPr/>
        </p:nvPicPr>
        <p:blipFill>
          <a:blip r:embed="rId3"/>
          <a:stretch>
            <a:fillRect/>
          </a:stretch>
        </p:blipFill>
        <p:spPr>
          <a:xfrm>
            <a:off x="848613" y="221382"/>
            <a:ext cx="1024417" cy="1024417"/>
          </a:xfrm>
          <a:prstGeom prst="rect">
            <a:avLst/>
          </a:prstGeom>
        </p:spPr>
      </p:pic>
      <p:sp>
        <p:nvSpPr>
          <p:cNvPr id="3" name="TextBox 2">
            <a:extLst>
              <a:ext uri="{FF2B5EF4-FFF2-40B4-BE49-F238E27FC236}">
                <a16:creationId xmlns:a16="http://schemas.microsoft.com/office/drawing/2014/main" xmlns="" id="{C9462D3F-0C61-5609-7D88-8C01697C50B6}"/>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
        <p:nvSpPr>
          <p:cNvPr id="7" name="Rectangle 6"/>
          <p:cNvSpPr/>
          <p:nvPr/>
        </p:nvSpPr>
        <p:spPr>
          <a:xfrm>
            <a:off x="309094" y="1622738"/>
            <a:ext cx="8087931" cy="487506"/>
          </a:xfrm>
          <a:prstGeom prst="rect">
            <a:avLst/>
          </a:prstGeom>
        </p:spPr>
        <p:txBody>
          <a:bodyPr wrap="square">
            <a:spAutoFit/>
          </a:bodyPr>
          <a:lstStyle/>
          <a:p>
            <a:pPr algn="just">
              <a:lnSpc>
                <a:spcPct val="107000"/>
              </a:lnSpc>
              <a:spcAft>
                <a:spcPts val="0"/>
              </a:spcAft>
            </a:pP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LUẬT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VỀ PHÒNG, CHỐNG THAM NHŨNG NĂM 2018</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512935" y="1245800"/>
            <a:ext cx="3528811" cy="4333292"/>
          </a:xfrm>
          <a:prstGeom prst="rect">
            <a:avLst/>
          </a:prstGeom>
        </p:spPr>
      </p:pic>
    </p:spTree>
    <p:extLst>
      <p:ext uri="{BB962C8B-B14F-4D97-AF65-F5344CB8AC3E}">
        <p14:creationId xmlns:p14="http://schemas.microsoft.com/office/powerpoint/2010/main" val="407392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2698405" y="6548589"/>
            <a:ext cx="606432" cy="115623"/>
          </a:xfrm>
          <a:prstGeom prst="rect">
            <a:avLst/>
          </a:prstGeom>
        </p:spPr>
        <p:txBody>
          <a:bodyPr spcFirstLastPara="1" vert="horz" wrap="square" lIns="91425" tIns="91425" rIns="91425" bIns="91425" rtlCol="0" anchor="ctr" anchorCtr="0">
            <a:noAutofit/>
          </a:bodyPr>
          <a:lstStyle/>
          <a:p>
            <a:fld id="{00000000-1234-1234-1234-123412341234}" type="slidenum">
              <a:rPr lang="en"/>
              <a:pPr/>
              <a:t>8</a:t>
            </a:fld>
            <a:endParaRPr dirty="0"/>
          </a:p>
        </p:txBody>
      </p:sp>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174082"/>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609667CD-84D5-1B36-295F-AFAF86ECACD9}"/>
              </a:ext>
            </a:extLst>
          </p:cNvPr>
          <p:cNvSpPr/>
          <p:nvPr/>
        </p:nvSpPr>
        <p:spPr>
          <a:xfrm>
            <a:off x="386366" y="1314495"/>
            <a:ext cx="11436440" cy="5170646"/>
          </a:xfrm>
          <a:prstGeom prst="rect">
            <a:avLst/>
          </a:prstGeom>
        </p:spPr>
        <p:txBody>
          <a:bodyPr wrap="square">
            <a:spAutoFit/>
          </a:bodyPr>
          <a:lstStyle/>
          <a:p>
            <a:pPr algn="just"/>
            <a:endParaRPr lang="en-US" sz="2200" dirty="0" smtClean="0">
              <a:latin typeface="+mj-lt"/>
            </a:endParaRPr>
          </a:p>
          <a:p>
            <a:pPr lvl="0" algn="just" fontAlgn="base"/>
            <a:r>
              <a:rPr lang="vi-VN" sz="2800" dirty="0">
                <a:solidFill>
                  <a:prstClr val="black"/>
                </a:solidFill>
                <a:latin typeface="+mj-lt"/>
              </a:rPr>
              <a:t>- Lạm quyền trong khi thi hành nhiệm vụ, công vụ vì vụ lợi; Lợi dụng chức vụ, quyền hạn gây ảnh hưởng đối với người khác để trục lợi; Giả mạo trong công tác vì vụ lợi; </a:t>
            </a:r>
          </a:p>
          <a:p>
            <a:pPr lvl="0" algn="just" fontAlgn="base"/>
            <a:r>
              <a:rPr lang="vi-VN" sz="2800" dirty="0">
                <a:solidFill>
                  <a:prstClr val="black"/>
                </a:solidFill>
                <a:latin typeface="+mj-lt"/>
              </a:rPr>
              <a:t>- Lợi dụng chức vụ, quyền hạn sử dụng trái phép tài sản công vì vụ lợi, bao che cho người có hành vi vi phạm pháp luật. </a:t>
            </a:r>
          </a:p>
          <a:p>
            <a:pPr algn="just"/>
            <a:r>
              <a:rPr lang="vi-VN" sz="2800" dirty="0" smtClean="0">
                <a:latin typeface="+mj-lt"/>
              </a:rPr>
              <a:t>2</a:t>
            </a:r>
            <a:r>
              <a:rPr lang="vi-VN" sz="2800" dirty="0">
                <a:latin typeface="+mj-lt"/>
              </a:rPr>
              <a:t>. Trách nhiệm của cơ quan, tổ chức, đơn vị nhà nước trong phòng, chống tham nhũng.</a:t>
            </a:r>
          </a:p>
          <a:p>
            <a:pPr algn="just"/>
            <a:r>
              <a:rPr lang="vi-VN" sz="2800" dirty="0">
                <a:latin typeface="+mj-lt"/>
              </a:rPr>
              <a:t> - Cơ quan, tổ chức, đơn vị, trong phạm vi nhiệm vụ, quyền hạn của mình, có trách nhiệm sau đây:</a:t>
            </a:r>
          </a:p>
          <a:p>
            <a:pPr algn="just"/>
            <a:r>
              <a:rPr lang="vi-VN" sz="2800" dirty="0" smtClean="0">
                <a:latin typeface="+mj-lt"/>
              </a:rPr>
              <a:t>yêu </a:t>
            </a:r>
            <a:r>
              <a:rPr lang="vi-VN" sz="2800" dirty="0">
                <a:latin typeface="+mj-lt"/>
              </a:rPr>
              <a:t>cầu của cơ quan, tổ chức, đơn vị, cá nhân có thẩm quyền trong quá trình phát hiện, xử lý tham nhũng.</a:t>
            </a:r>
          </a:p>
        </p:txBody>
      </p:sp>
      <p:grpSp>
        <p:nvGrpSpPr>
          <p:cNvPr id="24" name="Group 23">
            <a:extLst>
              <a:ext uri="{FF2B5EF4-FFF2-40B4-BE49-F238E27FC236}">
                <a16:creationId xmlns:a16="http://schemas.microsoft.com/office/drawing/2014/main" xmlns="" id="{5E33528F-7F73-C709-BB37-8A1B2C258EC9}"/>
              </a:ext>
            </a:extLst>
          </p:cNvPr>
          <p:cNvGrpSpPr/>
          <p:nvPr/>
        </p:nvGrpSpPr>
        <p:grpSpPr>
          <a:xfrm>
            <a:off x="0" y="5130924"/>
            <a:ext cx="12189493" cy="1753773"/>
            <a:chOff x="0" y="5859006"/>
            <a:chExt cx="12189493" cy="1025692"/>
          </a:xfrm>
        </p:grpSpPr>
        <p:pic>
          <p:nvPicPr>
            <p:cNvPr id="8218" name="Picture 26" descr="Background hoa sen trang trí">
              <a:extLst>
                <a:ext uri="{FF2B5EF4-FFF2-40B4-BE49-F238E27FC236}">
                  <a16:creationId xmlns:a16="http://schemas.microsoft.com/office/drawing/2014/main" xmlns="" id="{88EEE3A2-5212-934F-66C4-549D3E89F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5048"/>
              <a:ext cx="45053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6" descr="Background hoa sen trang trí">
              <a:extLst>
                <a:ext uri="{FF2B5EF4-FFF2-40B4-BE49-F238E27FC236}">
                  <a16:creationId xmlns:a16="http://schemas.microsoft.com/office/drawing/2014/main" xmlns="" id="{5B66240E-62AE-F1FC-D138-A2458DCDE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115" y="5859006"/>
              <a:ext cx="45053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Background hoa sen trang trí">
              <a:extLst>
                <a:ext uri="{FF2B5EF4-FFF2-40B4-BE49-F238E27FC236}">
                  <a16:creationId xmlns:a16="http://schemas.microsoft.com/office/drawing/2014/main" xmlns="" id="{1149336D-596A-7C3B-BCF4-CC6936612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168" y="5859006"/>
              <a:ext cx="4505325" cy="100965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A picture containing logo, trademark, emblem, text&#10;&#10;Description automatically generated">
            <a:extLst>
              <a:ext uri="{FF2B5EF4-FFF2-40B4-BE49-F238E27FC236}">
                <a16:creationId xmlns:a16="http://schemas.microsoft.com/office/drawing/2014/main" xmlns="" id="{2C8B196E-7B22-05C9-359C-9C7940EE3757}"/>
              </a:ext>
            </a:extLst>
          </p:cNvPr>
          <p:cNvPicPr>
            <a:picLocks noChangeAspect="1"/>
          </p:cNvPicPr>
          <p:nvPr/>
        </p:nvPicPr>
        <p:blipFill>
          <a:blip r:embed="rId3"/>
          <a:stretch>
            <a:fillRect/>
          </a:stretch>
        </p:blipFill>
        <p:spPr>
          <a:xfrm>
            <a:off x="848613" y="221382"/>
            <a:ext cx="1024417" cy="1024417"/>
          </a:xfrm>
          <a:prstGeom prst="rect">
            <a:avLst/>
          </a:prstGeom>
        </p:spPr>
      </p:pic>
      <p:sp>
        <p:nvSpPr>
          <p:cNvPr id="5" name="TextBox 4">
            <a:extLst>
              <a:ext uri="{FF2B5EF4-FFF2-40B4-BE49-F238E27FC236}">
                <a16:creationId xmlns:a16="http://schemas.microsoft.com/office/drawing/2014/main" xmlns="" id="{1E1C33C5-BD27-5C05-FB0B-4893CC15338C}"/>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Tree>
    <p:extLst>
      <p:ext uri="{BB962C8B-B14F-4D97-AF65-F5344CB8AC3E}">
        <p14:creationId xmlns:p14="http://schemas.microsoft.com/office/powerpoint/2010/main" val="51461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Bó hoa hồng nhỏ màu hồng được cô lập trên nền trắng">
            <a:extLst>
              <a:ext uri="{FF2B5EF4-FFF2-40B4-BE49-F238E27FC236}">
                <a16:creationId xmlns:a16="http://schemas.microsoft.com/office/drawing/2014/main" xmlns="" id="{E18951CD-4B1B-8DF5-2425-6C3AA4A52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8655"/>
            <a:ext cx="2119563" cy="317934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54;p25">
            <a:extLst>
              <a:ext uri="{FF2B5EF4-FFF2-40B4-BE49-F238E27FC236}">
                <a16:creationId xmlns:a16="http://schemas.microsoft.com/office/drawing/2014/main" xmlns="" id="{5FA22D0C-A6EE-7B3E-CDE7-F84A5C48AF07}"/>
              </a:ext>
            </a:extLst>
          </p:cNvPr>
          <p:cNvSpPr txBox="1">
            <a:spLocks noGrp="1"/>
          </p:cNvSpPr>
          <p:nvPr>
            <p:ph type="sldNum" sz="quarter" idx="12"/>
          </p:nvPr>
        </p:nvSpPr>
        <p:spPr>
          <a:xfrm>
            <a:off x="10391775" y="6390369"/>
            <a:ext cx="1543050" cy="273844"/>
          </a:xfrm>
          <a:prstGeom prst="rect">
            <a:avLst/>
          </a:prstGeom>
        </p:spPr>
        <p:txBody>
          <a:bodyPr spcFirstLastPara="1" vert="horz" wrap="square" lIns="91425" tIns="91425" rIns="91425" bIns="91425" rtlCol="0" anchor="ctr" anchorCtr="0">
            <a:noAutofit/>
          </a:bodyPr>
          <a:lstStyle/>
          <a:p>
            <a:fld id="{00000000-1234-1234-1234-123412341234}" type="slidenum">
              <a:rPr lang="en"/>
              <a:pPr/>
              <a:t>9</a:t>
            </a:fld>
            <a:endParaRPr dirty="0"/>
          </a:p>
        </p:txBody>
      </p:sp>
      <p:cxnSp>
        <p:nvCxnSpPr>
          <p:cNvPr id="9" name="Straight Connector 8">
            <a:extLst>
              <a:ext uri="{FF2B5EF4-FFF2-40B4-BE49-F238E27FC236}">
                <a16:creationId xmlns:a16="http://schemas.microsoft.com/office/drawing/2014/main" xmlns="" id="{35DFE85C-AE97-A974-9949-AE2AC27BC73A}"/>
              </a:ext>
            </a:extLst>
          </p:cNvPr>
          <p:cNvCxnSpPr>
            <a:cxnSpLocks/>
          </p:cNvCxnSpPr>
          <p:nvPr/>
        </p:nvCxnSpPr>
        <p:spPr>
          <a:xfrm flipV="1">
            <a:off x="0" y="1322420"/>
            <a:ext cx="12192000" cy="7171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CCC4F3E8-921A-4872-1EAD-75C093D929DE}"/>
              </a:ext>
            </a:extLst>
          </p:cNvPr>
          <p:cNvSpPr/>
          <p:nvPr/>
        </p:nvSpPr>
        <p:spPr>
          <a:xfrm>
            <a:off x="553793" y="1638218"/>
            <a:ext cx="11638208" cy="553357"/>
          </a:xfrm>
          <a:prstGeom prst="rect">
            <a:avLst/>
          </a:prstGeom>
        </p:spPr>
        <p:txBody>
          <a:bodyPr wrap="square">
            <a:spAutoFit/>
          </a:bodyPr>
          <a:lstStyle/>
          <a:p>
            <a:pPr algn="just">
              <a:lnSpc>
                <a:spcPct val="107000"/>
              </a:lnSpc>
              <a:spcAft>
                <a:spcPts val="0"/>
              </a:spcAft>
            </a:pPr>
            <a:r>
              <a:rPr lang="en-US"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 Quyền và nghĩa vụ của công dân trong phòng, chống tham nhũng.</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2BB0F4C9-1905-E323-BE26-E375EAB7393C}"/>
              </a:ext>
            </a:extLst>
          </p:cNvPr>
          <p:cNvSpPr txBox="1"/>
          <p:nvPr/>
        </p:nvSpPr>
        <p:spPr>
          <a:xfrm>
            <a:off x="2009104" y="2435656"/>
            <a:ext cx="9556869" cy="4862228"/>
          </a:xfrm>
          <a:prstGeom prst="rect">
            <a:avLst/>
          </a:prstGeom>
          <a:solidFill>
            <a:schemeClr val="accent3">
              <a:lumMod val="20000"/>
              <a:lumOff val="80000"/>
            </a:schemeClr>
          </a:solidFill>
        </p:spPr>
        <p:txBody>
          <a:bodyPr wrap="square">
            <a:spAutoFit/>
          </a:bodyPr>
          <a:lstStyle/>
          <a:p>
            <a:pPr lvl="0" algn="just"/>
            <a:r>
              <a:rPr lang="vi-VN" sz="2800" dirty="0">
                <a:solidFill>
                  <a:prstClr val="black"/>
                </a:solidFill>
                <a:latin typeface="Times New Roman" panose="02020603050405020304" pitchFamily="18" charset="0"/>
              </a:rPr>
              <a:t>+ Thực hiện các biện pháp phòng ngừa tham nhũng; kịp thời phát hiện, xử lý theo thẩm quyền và kiến nghị cơ quan nhà nước có thẩm quyền xử lý tham nhũng trong cơ quan, tổ chức, đơn vị mình; thực hiện quy định khác của pháp luật về PCTN;</a:t>
            </a:r>
          </a:p>
          <a:p>
            <a:pPr lvl="0" algn="just"/>
            <a:r>
              <a:rPr lang="vi-VN" sz="2800" dirty="0">
                <a:solidFill>
                  <a:prstClr val="black"/>
                </a:solidFill>
                <a:latin typeface="Times New Roman" panose="02020603050405020304" pitchFamily="18" charset="0"/>
              </a:rPr>
              <a:t>+ Bảo vệ quyền và lợi ích hợp pháp của người phản ánh, báo cáo, tố cáo, tố giác, báo tin, cung cấp thông tin về hành vi tham nhũng;</a:t>
            </a:r>
          </a:p>
          <a:p>
            <a:pPr lvl="0" algn="just"/>
            <a:r>
              <a:rPr lang="vi-VN" sz="2800" dirty="0">
                <a:solidFill>
                  <a:prstClr val="black"/>
                </a:solidFill>
                <a:latin typeface="Times New Roman" panose="02020603050405020304" pitchFamily="18" charset="0"/>
              </a:rPr>
              <a:t>+ Tiếp nhận, xử lý kịp thời phản ánh, báo cáo, tố cáo, tố giác, tin báo về hành vi tham nhũng;</a:t>
            </a:r>
          </a:p>
          <a:p>
            <a:pPr lvl="0" algn="just"/>
            <a:r>
              <a:rPr lang="vi-VN" sz="2800" dirty="0">
                <a:solidFill>
                  <a:prstClr val="black"/>
                </a:solidFill>
                <a:latin typeface="Times New Roman" panose="02020603050405020304" pitchFamily="18" charset="0"/>
              </a:rPr>
              <a:t>+ Kịp thời cung cấp thông tin và thực hiện</a:t>
            </a:r>
            <a:endParaRPr lang="en-US" sz="3600"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descr="A picture containing logo, trademark, emblem, text&#10;&#10;Description automatically generated">
            <a:extLst>
              <a:ext uri="{FF2B5EF4-FFF2-40B4-BE49-F238E27FC236}">
                <a16:creationId xmlns:a16="http://schemas.microsoft.com/office/drawing/2014/main" xmlns="" id="{79A464FB-B074-646F-1C45-89C02ABCE4DB}"/>
              </a:ext>
            </a:extLst>
          </p:cNvPr>
          <p:cNvPicPr>
            <a:picLocks noChangeAspect="1"/>
          </p:cNvPicPr>
          <p:nvPr/>
        </p:nvPicPr>
        <p:blipFill>
          <a:blip r:embed="rId3"/>
          <a:stretch>
            <a:fillRect/>
          </a:stretch>
        </p:blipFill>
        <p:spPr>
          <a:xfrm>
            <a:off x="848613" y="221382"/>
            <a:ext cx="1024417" cy="1024417"/>
          </a:xfrm>
          <a:prstGeom prst="rect">
            <a:avLst/>
          </a:prstGeom>
        </p:spPr>
      </p:pic>
      <p:sp>
        <p:nvSpPr>
          <p:cNvPr id="3" name="TextBox 2">
            <a:extLst>
              <a:ext uri="{FF2B5EF4-FFF2-40B4-BE49-F238E27FC236}">
                <a16:creationId xmlns:a16="http://schemas.microsoft.com/office/drawing/2014/main" xmlns="" id="{1EB46194-3088-2327-A1EF-94FB97F946E5}"/>
              </a:ext>
            </a:extLst>
          </p:cNvPr>
          <p:cNvSpPr txBox="1"/>
          <p:nvPr/>
        </p:nvSpPr>
        <p:spPr>
          <a:xfrm>
            <a:off x="1360821" y="478127"/>
            <a:ext cx="10831179" cy="646331"/>
          </a:xfrm>
          <a:prstGeom prst="rect">
            <a:avLst/>
          </a:prstGeom>
          <a:noFill/>
          <a:ln>
            <a:solidFill>
              <a:schemeClr val="bg1"/>
            </a:solidFill>
          </a:ln>
        </p:spPr>
        <p:style>
          <a:lnRef idx="0">
            <a:scrgbClr r="0" g="0" b="0"/>
          </a:lnRef>
          <a:fillRef idx="1001">
            <a:schemeClr val="lt1"/>
          </a:fillRef>
          <a:effectRef idx="0">
            <a:scrgbClr r="0" g="0" b="0"/>
          </a:effectRef>
          <a:fontRef idx="major"/>
        </p:style>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TUYÊN TRUYỀN PHÁP LUẬT THÁNG </a:t>
            </a:r>
            <a:r>
              <a:rPr lang="en-US" sz="3600" b="1" dirty="0" smtClean="0">
                <a:solidFill>
                  <a:srgbClr val="FF0000"/>
                </a:solidFill>
                <a:latin typeface="Times New Roman" panose="02020603050405020304" pitchFamily="18" charset="0"/>
                <a:cs typeface="Times New Roman" panose="02020603050405020304" pitchFamily="18" charset="0"/>
              </a:rPr>
              <a:t>1</a:t>
            </a:r>
            <a:endParaRPr lang="en-US" sz="3600" b="1" dirty="0">
              <a:solidFill>
                <a:srgbClr val="FF0000"/>
              </a:solidFill>
            </a:endParaRPr>
          </a:p>
        </p:txBody>
      </p:sp>
    </p:spTree>
    <p:extLst>
      <p:ext uri="{BB962C8B-B14F-4D97-AF65-F5344CB8AC3E}">
        <p14:creationId xmlns:p14="http://schemas.microsoft.com/office/powerpoint/2010/main" val="14166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1223</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Lam</dc:creator>
  <cp:lastModifiedBy>njh</cp:lastModifiedBy>
  <cp:revision>37</cp:revision>
  <dcterms:created xsi:type="dcterms:W3CDTF">2023-11-03T06:20:14Z</dcterms:created>
  <dcterms:modified xsi:type="dcterms:W3CDTF">2024-01-06T03:08:24Z</dcterms:modified>
</cp:coreProperties>
</file>