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notesMasterIdLst>
    <p:notesMasterId r:id="rId22"/>
  </p:notesMasterIdLst>
  <p:sldIdLst>
    <p:sldId id="256" r:id="rId2"/>
    <p:sldId id="260" r:id="rId3"/>
    <p:sldId id="264" r:id="rId4"/>
    <p:sldId id="402" r:id="rId5"/>
    <p:sldId id="297" r:id="rId6"/>
    <p:sldId id="301" r:id="rId7"/>
    <p:sldId id="302" r:id="rId8"/>
    <p:sldId id="305" r:id="rId9"/>
    <p:sldId id="401" r:id="rId10"/>
    <p:sldId id="374" r:id="rId11"/>
    <p:sldId id="311" r:id="rId12"/>
    <p:sldId id="316" r:id="rId13"/>
    <p:sldId id="317" r:id="rId14"/>
    <p:sldId id="319" r:id="rId15"/>
    <p:sldId id="324" r:id="rId16"/>
    <p:sldId id="375" r:id="rId17"/>
    <p:sldId id="368" r:id="rId18"/>
    <p:sldId id="372" r:id="rId19"/>
    <p:sldId id="369" r:id="rId20"/>
    <p:sldId id="25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23"/>
    <p:restoredTop sz="94681"/>
  </p:normalViewPr>
  <p:slideViewPr>
    <p:cSldViewPr snapToGrid="0">
      <p:cViewPr varScale="1">
        <p:scale>
          <a:sx n="62" d="100"/>
          <a:sy n="62" d="100"/>
        </p:scale>
        <p:origin x="200" y="1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7D9B8-504C-4973-ACE6-1A2080BC2D21}" type="datetimeFigureOut">
              <a:rPr lang="en-US" smtClean="0"/>
              <a:t>3/16/24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EA576-D77F-435D-A751-B1A784E4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33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A7B67-7CC2-4491-8F19-F4CE10A2F7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6713BA-DA12-46E8-8E31-ED19941DE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462CE-6FC2-4944-AAC4-4B1EED488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7E76-C869-4D4D-B7C2-0B4A8F7E6265}" type="datetime1">
              <a:rPr lang="en-US" smtClean="0"/>
              <a:t>3/16/24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AB377-4C01-4291-8B96-609E09A67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4937B-362D-44BC-88C7-85D70C910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967-55B6-4E75-882A-F653BEE0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8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5C2AB-D73B-43DD-9083-75E891501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817413-73D4-4E2D-8D39-1E511AC37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5D5CD-5FB4-4C59-806E-2841C349F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DB65-4F20-4D36-928B-A88651CD2EF3}" type="datetime1">
              <a:rPr lang="en-US" smtClean="0"/>
              <a:t>3/16/24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CFD33-D24D-4AEC-947E-521F9C3F1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E7C1F-9642-4873-AE0E-666719F1D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967-55B6-4E75-882A-F653BEE0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61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421F69-6D06-4473-96FB-09F24B3ACB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F5CF80-DF00-4A01-A0D2-71A7FF2C2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7013E-C755-49BB-ADC9-6633ABA46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06D9-3AD4-412E-876B-91F5978A13CC}" type="datetime1">
              <a:rPr lang="en-US" smtClean="0"/>
              <a:t>3/16/24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44B86-D50A-4E55-AD8C-2F14586D9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0C52D-A65A-47BF-9907-3EE8B0AD1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967-55B6-4E75-882A-F653BEE0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36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C7158-0391-41B4-A695-C3EFEEA3F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4876E-4CD5-4F0D-96D2-EB3E34851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B76F0-F044-414E-A4C1-9A7561F7F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6343-35C3-4419-82C6-2E301BA494A4}" type="datetime1">
              <a:rPr lang="en-US" smtClean="0"/>
              <a:t>3/16/24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6FB81-CA53-464A-8727-F75C27A84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686AF-9CB9-4B94-A05E-3273CCB1D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967-55B6-4E75-882A-F653BEE0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1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4341-1663-4F04-A894-AE519BF7F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3CBB0-D9E7-4B72-8640-C655DAB76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B41D1-3443-4727-A6FA-55758556D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257E-FE27-4F74-A6DF-9839DF13D92C}" type="datetime1">
              <a:rPr lang="en-US" smtClean="0"/>
              <a:t>3/16/24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C6A1F-D991-4985-B39F-31B6B0BA6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32DE2-52D2-43C2-9A5E-5CC90B88D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967-55B6-4E75-882A-F653BEE0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8B1C6-76AD-4C31-8A50-D7357D2E8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10119-9153-48E8-9DD0-4FF239589E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6EA11-EDF3-4457-A24F-70120B85C5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E96FA-37F4-4F97-8774-8EFF272D7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E1A44-DA47-4367-8CD9-8525E5BAC598}" type="datetime1">
              <a:rPr lang="en-US" smtClean="0"/>
              <a:t>3/16/24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4193F8-2D32-489D-9470-31D6AF361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785A4E-93E7-4A48-9AC4-EBCCED1BA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967-55B6-4E75-882A-F653BEE0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57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20C67-0B1A-4B43-A4FB-8750984E3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9B4E8-06B4-42CF-B7C5-B435C0BBB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879F2B-0BBA-4BD4-B27A-08A58674F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AD5060-1655-4EF2-87A6-8D53A9E051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719FE1-335B-4CC2-A60B-16B5F6A761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A5DEB3-1821-43EB-917B-78CE72E6E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2335-B76F-47E8-B194-A56A05BC23AF}" type="datetime1">
              <a:rPr lang="en-US" smtClean="0"/>
              <a:t>3/16/24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3DC245-630C-4ED2-903A-F312C67F3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40D55-5D2D-4E04-B37E-709072F56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967-55B6-4E75-882A-F653BEE0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80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23F76-102D-496C-9C8A-F590F048B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76FCEB-708B-4C20-ADF4-DE1AEAB44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BEFC-8FDD-4FE8-B9C9-4C897CD3502D}" type="datetime1">
              <a:rPr lang="en-US" smtClean="0"/>
              <a:t>3/16/24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3D954-5CBA-4888-A837-7FBCE0973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DA50D7-2681-4B02-9420-57438FB11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967-55B6-4E75-882A-F653BEE0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6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B46C49-263E-45C2-94C1-93D3BFC03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A4C7C-7323-4A88-B98B-AAFE911EF87B}" type="datetime1">
              <a:rPr lang="en-US" smtClean="0"/>
              <a:t>3/16/24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B355A7-1B45-4CD6-8826-7003C544A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9CA316-1734-4399-B383-07D9F6049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967-55B6-4E75-882A-F653BEE0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5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BE8C3-225A-46A9-992C-259EE4385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E40FB-B1C0-423A-A583-232D04AC2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4C560E-5180-43B1-A385-D9C0BB0A2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5D1E45-EB1D-4B22-B98A-1E3F208E7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4B01-2B99-45CF-8AEE-BF1293C2C3E8}" type="datetime1">
              <a:rPr lang="en-US" smtClean="0"/>
              <a:t>3/16/24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40276D-5C26-422F-A8CE-D8D52C2B2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13370F-892C-405D-B6DC-4B4B780CF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967-55B6-4E75-882A-F653BEE0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49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A2B26-FB2A-4DB1-A399-58DDE01E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2B893C-5D11-44E2-A0BA-6E4BD63FC2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121125-D0F9-4CF2-A53F-34B580E87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75907D-F1E2-4061-8ED7-B070CDBC8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561E-0C2D-4816-944B-B7C868D53B58}" type="datetime1">
              <a:rPr lang="en-US" smtClean="0"/>
              <a:t>3/16/24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EE511-A23A-45B3-8606-652DE8B03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6E3D9-52AB-447D-8359-B2F50C82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967-55B6-4E75-882A-F653BEE0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73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73E01-F31E-4D5C-89D2-6F82DAC3C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5D896-32DC-4DE4-99FA-3040A4CD9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0B550-56B7-4A72-B559-03EDC05AC8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E680B-BB90-46AF-B447-B889D8C7D103}" type="datetime1">
              <a:rPr lang="en-US" smtClean="0"/>
              <a:t>3/16/24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AAFF9-4500-4D1E-93D8-D91A0C81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D0545-3B62-4EE5-A4E6-76B8B0BDD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DF967-55B6-4E75-882A-F653BEE0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4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png"/><Relationship Id="rId7" Type="http://schemas.openxmlformats.org/officeDocument/2006/relationships/hyperlink" Target="http://bamepharm.com.vn/lib/NEWS/20071226ConCua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3A40ECC-2F1C-4706-85DA-006D90B59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714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F973EFE0-5A20-40C3-85DF-9095A4BCE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950" y="1244338"/>
            <a:ext cx="5993130" cy="2950590"/>
          </a:xfrm>
          <a:ln w="34925">
            <a:solidFill>
              <a:srgbClr val="FFFFFF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7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 </a:t>
            </a:r>
            <a:br>
              <a:rPr lang="en-US" sz="7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78F00B9-A57C-4EBD-B86A-B532808D6DAD}"/>
              </a:ext>
            </a:extLst>
          </p:cNvPr>
          <p:cNvGrpSpPr/>
          <p:nvPr/>
        </p:nvGrpSpPr>
        <p:grpSpPr>
          <a:xfrm>
            <a:off x="6249284" y="3634033"/>
            <a:ext cx="1734820" cy="1351280"/>
            <a:chOff x="7214870" y="3177858"/>
            <a:chExt cx="1734820" cy="1351280"/>
          </a:xfrm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E5D1E9B-FF8C-40DB-9186-DD37DAB126B6}"/>
                </a:ext>
              </a:extLst>
            </p:cNvPr>
            <p:cNvGrpSpPr/>
            <p:nvPr/>
          </p:nvGrpSpPr>
          <p:grpSpPr>
            <a:xfrm>
              <a:off x="7416800" y="3177858"/>
              <a:ext cx="1351280" cy="1351280"/>
              <a:chOff x="7416800" y="3177858"/>
              <a:chExt cx="1351280" cy="135128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3BCB6CA-EEF0-438C-8137-15186982DA9F}"/>
                  </a:ext>
                </a:extLst>
              </p:cNvPr>
              <p:cNvSpPr/>
              <p:nvPr/>
            </p:nvSpPr>
            <p:spPr>
              <a:xfrm>
                <a:off x="7416800" y="3177858"/>
                <a:ext cx="1351280" cy="1351280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DA5CBF04-6C58-4B6B-B37F-4D850E998773}"/>
                  </a:ext>
                </a:extLst>
              </p:cNvPr>
              <p:cNvSpPr/>
              <p:nvPr/>
            </p:nvSpPr>
            <p:spPr>
              <a:xfrm>
                <a:off x="7578249" y="3359627"/>
                <a:ext cx="1008062" cy="1008062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897E39C6-3898-4CB9-93FA-16B4ACE8F12E}"/>
                </a:ext>
              </a:extLst>
            </p:cNvPr>
            <p:cNvSpPr txBox="1">
              <a:spLocks/>
            </p:cNvSpPr>
            <p:nvPr/>
          </p:nvSpPr>
          <p:spPr>
            <a:xfrm>
              <a:off x="7214870" y="3347720"/>
              <a:ext cx="1734820" cy="1011555"/>
            </a:xfrm>
            <a:prstGeom prst="rect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55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3079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573" y="87682"/>
            <a:ext cx="11411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3. Tìm hiểu các nhóm động vật có xương sống trong tự nhiên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53" y="461055"/>
            <a:ext cx="121756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70C0"/>
                </a:solidFill>
              </a:rPr>
              <a:t>5. Em hãy quan sát hình 31.3, em hãy kể tên các nhóm động vật có xương sống. Xác định đặc điểm mỗi nhóm để hoàn thành nội dung bảng sau đây:</a:t>
            </a:r>
            <a:endParaRPr lang="en-US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7681" y="1380694"/>
          <a:ext cx="4559474" cy="378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6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6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406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+mj-lt"/>
                        </a:rPr>
                        <a:t>Các nhóm động vật có xương sống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+mj-lt"/>
                        </a:rPr>
                        <a:t>Môi trường sống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Đặc điểm của mỗi nhóm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6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6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9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 descr="https://tech12h.com/sites/default/files/styles/inbody400/public/screenshot_11_106.png?itok=PTWzKC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3627" y="1257233"/>
            <a:ext cx="3608885" cy="231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512" y="1011011"/>
            <a:ext cx="3524686" cy="2561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5172" y="3572518"/>
            <a:ext cx="3382026" cy="3264091"/>
          </a:xfrm>
          <a:prstGeom prst="rect">
            <a:avLst/>
          </a:prstGeom>
        </p:spPr>
      </p:pic>
      <p:pic>
        <p:nvPicPr>
          <p:cNvPr id="8" name="Picture 7" descr="https://tech12h.com/sites/default/files/styles/inbody400/public/screenshot_13_105.png?itok=96Gu735N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53626" y="3572518"/>
            <a:ext cx="3751546" cy="326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6353" y="5204563"/>
            <a:ext cx="4665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70C0"/>
                </a:solidFill>
              </a:rPr>
              <a:t>6/ Dựa vào đặc điểm nào để phân biệt nhóm động vật có xương sống?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0200" y="3108932"/>
            <a:ext cx="3511600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33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ep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59" y="2914240"/>
            <a:ext cx="313892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Monopterus_albus- lu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90" y="4342990"/>
            <a:ext cx="349145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:\QUANTRONG\DHBO\1528959355-364-can-benh-la-hiem-gap-khien-be-gai-sinh-ra-bi-thieu-mat-nua-hop-so-1-1528956227-width650height6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734" y="2842802"/>
            <a:ext cx="313892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D:\QUANTRONG\DHBO\images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72" y="4271552"/>
            <a:ext cx="3065921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D:\QUANTRONG\DHBO\fdddd91a-764d-4dbd-b520-5b3060aa5cc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47" y="4342990"/>
            <a:ext cx="328491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0"/>
          <p:cNvSpPr txBox="1">
            <a:spLocks noChangeArrowheads="1"/>
          </p:cNvSpPr>
          <p:nvPr/>
        </p:nvSpPr>
        <p:spPr bwMode="auto">
          <a:xfrm>
            <a:off x="6302422" y="3842927"/>
            <a:ext cx="1605959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/>
              <a:t>Cá chép</a:t>
            </a:r>
          </a:p>
        </p:txBody>
      </p:sp>
      <p:sp>
        <p:nvSpPr>
          <p:cNvPr id="10" name="TextBox 22"/>
          <p:cNvSpPr txBox="1">
            <a:spLocks noChangeArrowheads="1"/>
          </p:cNvSpPr>
          <p:nvPr/>
        </p:nvSpPr>
        <p:spPr bwMode="auto">
          <a:xfrm>
            <a:off x="2444797" y="5128802"/>
            <a:ext cx="124096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>
                <a:solidFill>
                  <a:srgbClr val="FFFF00"/>
                </a:solidFill>
              </a:rPr>
              <a:t>Lươn</a:t>
            </a:r>
          </a:p>
        </p:txBody>
      </p:sp>
      <p:sp>
        <p:nvSpPr>
          <p:cNvPr id="11" name="TextBox 23"/>
          <p:cNvSpPr txBox="1">
            <a:spLocks noChangeArrowheads="1"/>
          </p:cNvSpPr>
          <p:nvPr/>
        </p:nvSpPr>
        <p:spPr bwMode="auto">
          <a:xfrm>
            <a:off x="5159422" y="5128802"/>
            <a:ext cx="153296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>
                <a:solidFill>
                  <a:srgbClr val="FFFF00"/>
                </a:solidFill>
              </a:rPr>
              <a:t>Cá nhám</a:t>
            </a:r>
          </a:p>
        </p:txBody>
      </p:sp>
      <p:sp>
        <p:nvSpPr>
          <p:cNvPr id="12" name="TextBox 24"/>
          <p:cNvSpPr txBox="1">
            <a:spLocks noChangeArrowheads="1"/>
          </p:cNvSpPr>
          <p:nvPr/>
        </p:nvSpPr>
        <p:spPr bwMode="auto">
          <a:xfrm>
            <a:off x="9731422" y="4985927"/>
            <a:ext cx="1386964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/>
              <a:t>Cá rô</a:t>
            </a:r>
          </a:p>
        </p:txBody>
      </p:sp>
      <p:sp>
        <p:nvSpPr>
          <p:cNvPr id="14" name="TextBox 21"/>
          <p:cNvSpPr txBox="1">
            <a:spLocks noChangeArrowheads="1"/>
          </p:cNvSpPr>
          <p:nvPr/>
        </p:nvSpPr>
        <p:spPr bwMode="auto">
          <a:xfrm>
            <a:off x="9017047" y="3700052"/>
            <a:ext cx="1605959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>
                <a:solidFill>
                  <a:srgbClr val="FFFF00"/>
                </a:solidFill>
              </a:rPr>
              <a:t>Cá đuối</a:t>
            </a:r>
          </a:p>
        </p:txBody>
      </p:sp>
      <p:pic>
        <p:nvPicPr>
          <p:cNvPr id="15" name="Picture 7" descr="herring- ca tric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54" y="2914240"/>
            <a:ext cx="358820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4" descr="D:\QUANTRONG\DHBO\53e1901201108Fis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97" y="1485490"/>
            <a:ext cx="3065921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4" descr="D:\QUANTRONG\DHBO\images (7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90" y="1514065"/>
            <a:ext cx="3777208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5" descr="D:\QUANTRONG\DHBO\tải xuống (3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72" y="1428340"/>
            <a:ext cx="3163252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32"/>
          <p:cNvSpPr txBox="1">
            <a:spLocks noChangeArrowheads="1"/>
          </p:cNvSpPr>
          <p:nvPr/>
        </p:nvSpPr>
        <p:spPr bwMode="auto">
          <a:xfrm>
            <a:off x="2944859" y="2414177"/>
            <a:ext cx="1605959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FFFF00"/>
                </a:solidFill>
              </a:rPr>
              <a:t>Cá mập </a:t>
            </a:r>
          </a:p>
        </p:txBody>
      </p:sp>
      <p:sp>
        <p:nvSpPr>
          <p:cNvPr id="20" name="TextBox 33"/>
          <p:cNvSpPr txBox="1">
            <a:spLocks noChangeArrowheads="1"/>
          </p:cNvSpPr>
          <p:nvPr/>
        </p:nvSpPr>
        <p:spPr bwMode="auto">
          <a:xfrm>
            <a:off x="5373734" y="2485615"/>
            <a:ext cx="1824954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FFFF00"/>
                </a:solidFill>
              </a:rPr>
              <a:t>Cá đuôi gai</a:t>
            </a:r>
          </a:p>
        </p:txBody>
      </p:sp>
      <p:sp>
        <p:nvSpPr>
          <p:cNvPr id="21" name="TextBox 34"/>
          <p:cNvSpPr txBox="1">
            <a:spLocks noChangeArrowheads="1"/>
          </p:cNvSpPr>
          <p:nvPr/>
        </p:nvSpPr>
        <p:spPr bwMode="auto">
          <a:xfrm>
            <a:off x="9374234" y="2485615"/>
            <a:ext cx="1459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Cá mú đỏ</a:t>
            </a:r>
          </a:p>
        </p:txBody>
      </p:sp>
      <p:sp>
        <p:nvSpPr>
          <p:cNvPr id="22" name="TextBox 35"/>
          <p:cNvSpPr txBox="1">
            <a:spLocks noChangeArrowheads="1"/>
          </p:cNvSpPr>
          <p:nvPr/>
        </p:nvSpPr>
        <p:spPr bwMode="auto">
          <a:xfrm>
            <a:off x="2801984" y="3842927"/>
            <a:ext cx="138696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Cá trích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53589" y="418010"/>
            <a:ext cx="164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CÁ</a:t>
            </a:r>
          </a:p>
        </p:txBody>
      </p:sp>
    </p:spTree>
    <p:extLst>
      <p:ext uri="{BB962C8B-B14F-4D97-AF65-F5344CB8AC3E}">
        <p14:creationId xmlns:p14="http://schemas.microsoft.com/office/powerpoint/2010/main" val="133763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ết quả hình ảnh cho LƯỠNG C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51643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Kết quả hình ảnh cho ếch đồ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" t="12193" r="7419" b="8582"/>
          <a:stretch>
            <a:fillRect/>
          </a:stretch>
        </p:blipFill>
        <p:spPr bwMode="auto">
          <a:xfrm rot="20061542">
            <a:off x="3359151" y="3244851"/>
            <a:ext cx="5243513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Kết quả hình ảnh cho ếch giu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-3175"/>
            <a:ext cx="46482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0" y="3429001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cóc tam đảo</a:t>
            </a:r>
            <a:endParaRPr lang="vi-VN" alt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067800" y="3581401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 giun</a:t>
            </a:r>
            <a:endParaRPr lang="vi-VN" alt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33800" y="6334126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 đồng</a:t>
            </a:r>
            <a:endParaRPr lang="vi-VN" alt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34144" y="5277394"/>
            <a:ext cx="2962062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LƯỠNG CƯ</a:t>
            </a:r>
          </a:p>
        </p:txBody>
      </p:sp>
    </p:spTree>
    <p:extLst>
      <p:ext uri="{BB962C8B-B14F-4D97-AF65-F5344CB8AC3E}">
        <p14:creationId xmlns:p14="http://schemas.microsoft.com/office/powerpoint/2010/main" val="10147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4" descr="rong_komodoensi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9597" y="0"/>
            <a:ext cx="46482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ct065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797" y="3352800"/>
            <a:ext cx="4419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africa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9597" y="3352800"/>
            <a:ext cx="4648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7" descr="south_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797" y="0"/>
            <a:ext cx="4495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15"/>
          <p:cNvSpPr txBox="1">
            <a:spLocks noChangeArrowheads="1"/>
          </p:cNvSpPr>
          <p:nvPr/>
        </p:nvSpPr>
        <p:spPr bwMode="auto">
          <a:xfrm>
            <a:off x="3248572" y="2881313"/>
            <a:ext cx="2133600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Arial" charset="0"/>
              </a:rPr>
              <a:t>Tắc kè</a:t>
            </a:r>
          </a:p>
        </p:txBody>
      </p:sp>
      <p:sp>
        <p:nvSpPr>
          <p:cNvPr id="5127" name="Text Box 16"/>
          <p:cNvSpPr txBox="1">
            <a:spLocks noChangeArrowheads="1"/>
          </p:cNvSpPr>
          <p:nvPr/>
        </p:nvSpPr>
        <p:spPr bwMode="auto">
          <a:xfrm>
            <a:off x="9468397" y="2819401"/>
            <a:ext cx="266700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rgbClr val="0000CC"/>
                </a:solidFill>
                <a:latin typeface="Arial" charset="0"/>
              </a:rPr>
              <a:t>Rồng</a:t>
            </a:r>
            <a:r>
              <a:rPr lang="en-US" sz="2800" dirty="0">
                <a:solidFill>
                  <a:srgbClr val="0000CC"/>
                </a:solidFill>
                <a:latin typeface="Arial" charset="0"/>
              </a:rPr>
              <a:t> Komodo</a:t>
            </a:r>
          </a:p>
        </p:txBody>
      </p:sp>
      <p:sp>
        <p:nvSpPr>
          <p:cNvPr id="5128" name="Text Box 19"/>
          <p:cNvSpPr txBox="1">
            <a:spLocks noChangeArrowheads="1"/>
          </p:cNvSpPr>
          <p:nvPr/>
        </p:nvSpPr>
        <p:spPr bwMode="auto">
          <a:xfrm>
            <a:off x="7715797" y="6248401"/>
            <a:ext cx="213360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Arial" charset="0"/>
              </a:rPr>
              <a:t>Cá sấu</a:t>
            </a:r>
          </a:p>
        </p:txBody>
      </p:sp>
      <p:sp>
        <p:nvSpPr>
          <p:cNvPr id="5129" name="Text Box 20"/>
          <p:cNvSpPr txBox="1">
            <a:spLocks noChangeArrowheads="1"/>
          </p:cNvSpPr>
          <p:nvPr/>
        </p:nvSpPr>
        <p:spPr bwMode="auto">
          <a:xfrm>
            <a:off x="3372397" y="4267201"/>
            <a:ext cx="243840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Arial" charset="0"/>
              </a:rPr>
              <a:t>Rắn hổ mang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8195" y="235129"/>
            <a:ext cx="2390502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BÒ SÁT</a:t>
            </a:r>
          </a:p>
        </p:txBody>
      </p:sp>
    </p:spTree>
    <p:extLst>
      <p:ext uri="{BB962C8B-B14F-4D97-AF65-F5344CB8AC3E}">
        <p14:creationId xmlns:p14="http://schemas.microsoft.com/office/powerpoint/2010/main" val="241908054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62088"/>
            <a:ext cx="2667000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989"/>
            <a:ext cx="26670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1479550"/>
            <a:ext cx="2438400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1473200"/>
            <a:ext cx="2319338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76201"/>
            <a:ext cx="4757738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4" name="AutoShape 8" descr="Thế giới động vật: Chim cắt hỏa mai chiến đấu kịch liệt để tranh ..."/>
          <p:cNvSpPr>
            <a:spLocks noChangeAspect="1" noChangeArrowheads="1"/>
          </p:cNvSpPr>
          <p:nvPr/>
        </p:nvSpPr>
        <p:spPr bwMode="auto">
          <a:xfrm>
            <a:off x="1717675" y="-2428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3141664"/>
            <a:ext cx="2387600" cy="157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4735513"/>
            <a:ext cx="4757738" cy="166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41664"/>
            <a:ext cx="26670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662488"/>
            <a:ext cx="2667000" cy="166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80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3151189"/>
            <a:ext cx="2336800" cy="157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7383" y="378824"/>
            <a:ext cx="1735092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CHIM </a:t>
            </a:r>
          </a:p>
        </p:txBody>
      </p:sp>
    </p:spTree>
    <p:extLst>
      <p:ext uri="{BB962C8B-B14F-4D97-AF65-F5344CB8AC3E}">
        <p14:creationId xmlns:p14="http://schemas.microsoft.com/office/powerpoint/2010/main" val="145053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e giaccc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22" y="77788"/>
            <a:ext cx="4419600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ng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3622" y="76200"/>
            <a:ext cx="4724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Ngua van 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622" y="3276600"/>
            <a:ext cx="4445000" cy="3200400"/>
          </a:xfrm>
          <a:prstGeom prst="rect">
            <a:avLst/>
          </a:prstGeom>
          <a:noFill/>
        </p:spPr>
      </p:pic>
      <p:pic>
        <p:nvPicPr>
          <p:cNvPr id="7" name="Picture 6" descr="Zeedonk_8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3622" y="3276600"/>
            <a:ext cx="4724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875519" y="313509"/>
            <a:ext cx="1672047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THÚ</a:t>
            </a:r>
          </a:p>
        </p:txBody>
      </p:sp>
    </p:spTree>
    <p:extLst>
      <p:ext uri="{BB962C8B-B14F-4D97-AF65-F5344CB8AC3E}">
        <p14:creationId xmlns:p14="http://schemas.microsoft.com/office/powerpoint/2010/main" val="387114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0" y="90511"/>
          <a:ext cx="11994712" cy="6444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8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6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1351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+mj-lt"/>
                        </a:rPr>
                        <a:t>Các nhóm động vật có xương sống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Đặc điểm của mỗi nhóm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5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95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9581">
                <a:tc>
                  <a:txBody>
                    <a:bodyPr/>
                    <a:lstStyle/>
                    <a:p>
                      <a:endParaRPr lang="vi-VN" dirty="0"/>
                    </a:p>
                    <a:p>
                      <a:endParaRPr lang="vi-VN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182">
                <a:tc>
                  <a:txBody>
                    <a:bodyPr/>
                    <a:lstStyle/>
                    <a:p>
                      <a:endParaRPr lang="vi-VN" dirty="0"/>
                    </a:p>
                    <a:p>
                      <a:endParaRPr lang="vi-VN" dirty="0"/>
                    </a:p>
                    <a:p>
                      <a:endParaRPr lang="vi-VN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8182">
                <a:tc>
                  <a:txBody>
                    <a:bodyPr/>
                    <a:lstStyle/>
                    <a:p>
                      <a:endParaRPr lang="vi-VN" dirty="0"/>
                    </a:p>
                    <a:p>
                      <a:endParaRPr lang="vi-VN" dirty="0"/>
                    </a:p>
                    <a:p>
                      <a:endParaRPr lang="vi-VN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544865" y="5309499"/>
            <a:ext cx="85552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lông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mao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bao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phủ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răng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hóa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răng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cửa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răng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nanh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răng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đẻ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sữa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mẹ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Môi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endParaRPr lang="en-US" sz="2800" dirty="0">
              <a:solidFill>
                <a:schemeClr val="accent6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246" y="1641977"/>
            <a:ext cx="1615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endParaRPr lang="en-US" sz="2400" b="1" dirty="0"/>
          </a:p>
          <a:p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3087" y="2514414"/>
            <a:ext cx="2490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cư</a:t>
            </a:r>
            <a:endParaRPr lang="en-US" sz="2400" b="1" dirty="0"/>
          </a:p>
          <a:p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1144" y="3395495"/>
            <a:ext cx="2993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bò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endParaRPr lang="en-US" sz="2400" b="1" dirty="0"/>
          </a:p>
          <a:p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20246" y="4537163"/>
            <a:ext cx="181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endParaRPr lang="en-US" sz="2400" b="1" dirty="0"/>
          </a:p>
          <a:p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73170" y="5309499"/>
            <a:ext cx="432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Thú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vi-VN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vú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400" b="1" dirty="0"/>
          </a:p>
          <a:p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58017" y="1641978"/>
            <a:ext cx="6589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di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vây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43508" y="2329749"/>
            <a:ext cx="8174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ở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da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trần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ẩm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ướt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màng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đuôi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thiếu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đuôi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544865" y="4086256"/>
            <a:ext cx="8371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phủ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chi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dổi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mỏ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sừng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môi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44865" y="3210828"/>
            <a:ext cx="8023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cạn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mở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rộng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môi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xuống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da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vảy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sừng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30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626" y="235131"/>
            <a:ext cx="2638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600891" y="1005840"/>
            <a:ext cx="9758133" cy="4140926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99631" y="1899837"/>
            <a:ext cx="77452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13741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-chep-canh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085" y="-33415"/>
            <a:ext cx="3276600" cy="2874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him khá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934" y="2952206"/>
            <a:ext cx="2548536" cy="3905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Trăn sa mạ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20201" y="84904"/>
            <a:ext cx="2819400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95328" y="2971804"/>
            <a:ext cx="2496671" cy="3683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tải xuống (10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39885" y="21765"/>
            <a:ext cx="30480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tải xuống (8)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730" y="104502"/>
            <a:ext cx="2688772" cy="284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 descr="gf4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470" y="2971804"/>
            <a:ext cx="7079301" cy="368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546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7806" y="1201789"/>
            <a:ext cx="1123405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CỘT 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85626" y="1275814"/>
            <a:ext cx="1123405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CỘT 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1966" y="2103131"/>
            <a:ext cx="2381797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4547" y="3240734"/>
            <a:ext cx="2381797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Giun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1484" y="4476223"/>
            <a:ext cx="2381797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4547" y="5717199"/>
            <a:ext cx="2381797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9119" y="1907186"/>
            <a:ext cx="7419703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23952" y="3248306"/>
            <a:ext cx="7419703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32662" y="4772308"/>
            <a:ext cx="7419703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Cơ thể hình trụ  hay hình dù, đối xứng tỏa tròn, có tua miệng.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58786" y="6065535"/>
            <a:ext cx="7419703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Cơ thể mềm, dẹp, kéo dài hoặc phân đốt.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>
            <a:stCxn id="4" idx="3"/>
          </p:cNvCxnSpPr>
          <p:nvPr/>
        </p:nvCxnSpPr>
        <p:spPr>
          <a:xfrm>
            <a:off x="3413763" y="2364741"/>
            <a:ext cx="975356" cy="3004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3"/>
            <a:endCxn id="10" idx="1"/>
          </p:cNvCxnSpPr>
          <p:nvPr/>
        </p:nvCxnSpPr>
        <p:spPr>
          <a:xfrm flipV="1">
            <a:off x="3383281" y="3725360"/>
            <a:ext cx="1040671" cy="1012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3"/>
            <a:endCxn id="9" idx="1"/>
          </p:cNvCxnSpPr>
          <p:nvPr/>
        </p:nvCxnSpPr>
        <p:spPr>
          <a:xfrm flipV="1">
            <a:off x="3396344" y="2384240"/>
            <a:ext cx="992775" cy="3594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5" idx="3"/>
            <a:endCxn id="12" idx="1"/>
          </p:cNvCxnSpPr>
          <p:nvPr/>
        </p:nvCxnSpPr>
        <p:spPr>
          <a:xfrm>
            <a:off x="3396344" y="3502344"/>
            <a:ext cx="1062442" cy="2824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95943" y="182880"/>
            <a:ext cx="11848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3909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7609AB-3CC0-49CD-B455-680415F71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12190476" cy="685714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2C85FBC-93C9-4961-A130-C82E70A4F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906" y="1480006"/>
            <a:ext cx="8286161" cy="2677213"/>
          </a:xfrm>
          <a:noFill/>
          <a:ln w="28575">
            <a:solidFill>
              <a:schemeClr val="accent2">
                <a:lumMod val="50000"/>
              </a:schemeClr>
            </a:solidFill>
            <a:prstDash val="lgDash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GHI BÀI </a:t>
            </a:r>
            <a:br>
              <a:rPr lang="en-US" sz="6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23</a:t>
            </a:r>
          </a:p>
        </p:txBody>
      </p:sp>
    </p:spTree>
    <p:extLst>
      <p:ext uri="{BB962C8B-B14F-4D97-AF65-F5344CB8AC3E}">
        <p14:creationId xmlns:p14="http://schemas.microsoft.com/office/powerpoint/2010/main" val="2273127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289C39-1262-4B14-A457-55FC083C8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FC99A96-4B48-419C-8D58-B46F8D89A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2462" y="2502268"/>
            <a:ext cx="2921000" cy="1325563"/>
          </a:xfrm>
          <a:effectLst>
            <a:reflection blurRad="6350" stA="50000" endA="295" endPos="92000" dist="1016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</a:p>
        </p:txBody>
      </p:sp>
    </p:spTree>
    <p:extLst>
      <p:ext uri="{BB962C8B-B14F-4D97-AF65-F5344CB8AC3E}">
        <p14:creationId xmlns:p14="http://schemas.microsoft.com/office/powerpoint/2010/main" val="3044892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D42962-CC81-4B78-B2F9-82413F214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857"/>
            <a:ext cx="12190476" cy="685714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6E74C1-8D48-49AB-9222-6348C0220550}"/>
              </a:ext>
            </a:extLst>
          </p:cNvPr>
          <p:cNvSpPr/>
          <p:nvPr/>
        </p:nvSpPr>
        <p:spPr>
          <a:xfrm>
            <a:off x="583828" y="516731"/>
            <a:ext cx="5785508" cy="975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31: ĐỘNG VẬT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6141F44-2236-814F-A8AB-79D963374F08}"/>
              </a:ext>
            </a:extLst>
          </p:cNvPr>
          <p:cNvSpPr txBox="1">
            <a:spLocks/>
          </p:cNvSpPr>
          <p:nvPr/>
        </p:nvSpPr>
        <p:spPr>
          <a:xfrm>
            <a:off x="582561" y="5819859"/>
            <a:ext cx="10771239" cy="707435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cáo tuyết bắc cực.jpg">
            <a:extLst>
              <a:ext uri="{FF2B5EF4-FFF2-40B4-BE49-F238E27FC236}">
                <a16:creationId xmlns:a16="http://schemas.microsoft.com/office/drawing/2014/main" id="{391BD82A-6D44-834E-9D6C-50CED71B64E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0033" y="191384"/>
            <a:ext cx="3124200" cy="232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tải xuống (4).jpg">
            <a:extLst>
              <a:ext uri="{FF2B5EF4-FFF2-40B4-BE49-F238E27FC236}">
                <a16:creationId xmlns:a16="http://schemas.microsoft.com/office/drawing/2014/main" id="{972CE856-9A9D-C548-A89F-30E1799B8D4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13496" y="1664256"/>
            <a:ext cx="2847975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tải xuống (1).jpg">
            <a:extLst>
              <a:ext uri="{FF2B5EF4-FFF2-40B4-BE49-F238E27FC236}">
                <a16:creationId xmlns:a16="http://schemas.microsoft.com/office/drawing/2014/main" id="{1AACD644-9124-9041-B12E-5CBAD56BC0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43" y="3709857"/>
            <a:ext cx="3404507" cy="289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cánh cụt hoàng đế.jpg">
            <a:extLst>
              <a:ext uri="{FF2B5EF4-FFF2-40B4-BE49-F238E27FC236}">
                <a16:creationId xmlns:a16="http://schemas.microsoft.com/office/drawing/2014/main" id="{10B64F9F-B19E-3643-80D7-6C741F3FD39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61804" y="3709857"/>
            <a:ext cx="3842962" cy="2897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4" descr="tải xuống.jpg">
            <a:extLst>
              <a:ext uri="{FF2B5EF4-FFF2-40B4-BE49-F238E27FC236}">
                <a16:creationId xmlns:a16="http://schemas.microsoft.com/office/drawing/2014/main" id="{6755FC28-6313-C446-997C-FABCE44FA7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92" y="3709857"/>
            <a:ext cx="3655197" cy="289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1DE855D3-1673-0149-A1AF-AEE6D0999CCF}"/>
              </a:ext>
            </a:extLst>
          </p:cNvPr>
          <p:cNvSpPr txBox="1">
            <a:spLocks/>
          </p:cNvSpPr>
          <p:nvPr/>
        </p:nvSpPr>
        <p:spPr>
          <a:xfrm>
            <a:off x="0" y="2091432"/>
            <a:ext cx="5137688" cy="84810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ĐA DẠNG ĐỘNG VẬT</a:t>
            </a:r>
          </a:p>
        </p:txBody>
      </p:sp>
    </p:spTree>
    <p:extLst>
      <p:ext uri="{BB962C8B-B14F-4D97-AF65-F5344CB8AC3E}">
        <p14:creationId xmlns:p14="http://schemas.microsoft.com/office/powerpoint/2010/main" val="202224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90" y="786007"/>
            <a:ext cx="12080310" cy="1077238"/>
          </a:xfrm>
        </p:spPr>
        <p:txBody>
          <a:bodyPr>
            <a:normAutofit fontScale="90000"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Các nhóm động vật không xương sống trong tự nhiên</a:t>
            </a:r>
            <a:br>
              <a:rPr lang="vi-VN" sz="3600" b="1" dirty="0">
                <a:solidFill>
                  <a:srgbClr val="FF0000"/>
                </a:solidFill>
              </a:rPr>
            </a:br>
            <a:br>
              <a:rPr lang="vi-VN" sz="2800" dirty="0"/>
            </a:br>
            <a:r>
              <a:rPr lang="vi-VN" sz="2800" b="1" dirty="0">
                <a:solidFill>
                  <a:srgbClr val="0070C0"/>
                </a:solidFill>
              </a:rPr>
              <a:t> Em hãy quan sát hình 31.2 . Em hãy kể tên các nhóm động vật không xương sống và các đặc điểm của mỗi nhóm.</a:t>
            </a:r>
            <a:br>
              <a:rPr lang="vi-VN" sz="2800" b="1" dirty="0">
                <a:solidFill>
                  <a:srgbClr val="0070C0"/>
                </a:solidFill>
              </a:rPr>
            </a:br>
            <a:br>
              <a:rPr lang="vi-VN" sz="2800" b="1" dirty="0">
                <a:solidFill>
                  <a:srgbClr val="0070C0"/>
                </a:solidFill>
              </a:rPr>
            </a:b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87" y="2490591"/>
            <a:ext cx="5135885" cy="2469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415" y="2330558"/>
            <a:ext cx="5936269" cy="24919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168" y="4822521"/>
            <a:ext cx="4266676" cy="193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46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D42962-CC81-4B78-B2F9-82413F214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857"/>
            <a:ext cx="12190476" cy="685714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6141F44-2236-814F-A8AB-79D963374F08}"/>
              </a:ext>
            </a:extLst>
          </p:cNvPr>
          <p:cNvSpPr txBox="1">
            <a:spLocks/>
          </p:cNvSpPr>
          <p:nvPr/>
        </p:nvSpPr>
        <p:spPr>
          <a:xfrm>
            <a:off x="582561" y="5819859"/>
            <a:ext cx="10771239" cy="707435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oral_Kumamoto">
            <a:extLst>
              <a:ext uri="{FF2B5EF4-FFF2-40B4-BE49-F238E27FC236}">
                <a16:creationId xmlns:a16="http://schemas.microsoft.com/office/drawing/2014/main" id="{BFCF73C3-8989-4240-AD7D-D70559B84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4877" y="485180"/>
            <a:ext cx="3331034" cy="253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0F1FC8E-D433-0F47-BCCB-F527F0706CC8}"/>
              </a:ext>
            </a:extLst>
          </p:cNvPr>
          <p:cNvSpPr txBox="1"/>
          <p:nvPr/>
        </p:nvSpPr>
        <p:spPr>
          <a:xfrm>
            <a:off x="9810214" y="3163263"/>
            <a:ext cx="1149528" cy="4062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 HÔ</a:t>
            </a:r>
          </a:p>
        </p:txBody>
      </p:sp>
      <p:pic>
        <p:nvPicPr>
          <p:cNvPr id="20" name="Picture 24" descr="hydra">
            <a:extLst>
              <a:ext uri="{FF2B5EF4-FFF2-40B4-BE49-F238E27FC236}">
                <a16:creationId xmlns:a16="http://schemas.microsoft.com/office/drawing/2014/main" id="{97576993-D320-644C-A18C-8D513D6DB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05" y="515480"/>
            <a:ext cx="3646714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DDF3A48-3656-B247-B1E2-2554FD23C7D1}"/>
              </a:ext>
            </a:extLst>
          </p:cNvPr>
          <p:cNvSpPr txBox="1"/>
          <p:nvPr/>
        </p:nvSpPr>
        <p:spPr>
          <a:xfrm>
            <a:off x="1489166" y="3147226"/>
            <a:ext cx="1593668" cy="4062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THỦY TỨC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7B453C-A6C0-454A-8202-919C6C0040E5}"/>
              </a:ext>
            </a:extLst>
          </p:cNvPr>
          <p:cNvSpPr txBox="1"/>
          <p:nvPr/>
        </p:nvSpPr>
        <p:spPr>
          <a:xfrm>
            <a:off x="5871760" y="3101236"/>
            <a:ext cx="1149528" cy="4062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SỨA</a:t>
            </a:r>
          </a:p>
        </p:txBody>
      </p:sp>
      <p:pic>
        <p:nvPicPr>
          <p:cNvPr id="23" name="Picture 22" descr="jellyfish_001">
            <a:extLst>
              <a:ext uri="{FF2B5EF4-FFF2-40B4-BE49-F238E27FC236}">
                <a16:creationId xmlns:a16="http://schemas.microsoft.com/office/drawing/2014/main" id="{99B60C88-9E7C-9A47-84B6-83812614A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4"/>
          <a:stretch>
            <a:fillRect/>
          </a:stretch>
        </p:blipFill>
        <p:spPr bwMode="auto">
          <a:xfrm>
            <a:off x="4648200" y="536388"/>
            <a:ext cx="3620589" cy="249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9CDD113-25E4-5045-BC00-C8D02961A8E7}"/>
              </a:ext>
            </a:extLst>
          </p:cNvPr>
          <p:cNvSpPr txBox="1"/>
          <p:nvPr/>
        </p:nvSpPr>
        <p:spPr>
          <a:xfrm>
            <a:off x="2477260" y="3673418"/>
            <a:ext cx="7239004" cy="31085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khoang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ống ở môi trường nước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ại diện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Thủy tức, sứa, hải quỳ, san hô.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87A1A7-0D1C-694B-BC41-7E89EABA4971}"/>
              </a:ext>
            </a:extLst>
          </p:cNvPr>
          <p:cNvSpPr txBox="1"/>
          <p:nvPr/>
        </p:nvSpPr>
        <p:spPr>
          <a:xfrm>
            <a:off x="4467496" y="14760"/>
            <a:ext cx="4511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3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7200"/>
            <a:ext cx="5545182" cy="214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08427" y="3635824"/>
            <a:ext cx="1489162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GIUN ĐẤT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1917" y="6187441"/>
            <a:ext cx="1454335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GIUN  ĐŨA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40970" y="2695301"/>
            <a:ext cx="164592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 LÁ GAN</a:t>
            </a:r>
          </a:p>
        </p:txBody>
      </p:sp>
      <p:pic>
        <p:nvPicPr>
          <p:cNvPr id="15" name="Picture 6" descr="C:\Documents and Settings\Administrator\Desktop\giuna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5" y="3125440"/>
            <a:ext cx="544394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small_11680026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81" y="8705"/>
            <a:ext cx="632895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812971" y="4219301"/>
            <a:ext cx="63790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- Hình dạng đa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dạng ( dẹp, ống, phân đốt)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Cơ thể đối xứng hai bên, đã phân biệt đầu đuôi, lưng, bụng.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Nơi sống: trong đất ẩm, nước, hoặc trong cơ thể sinh vật.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Đại diện: Sán lá gan, giun đũa, giun đất.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9398" y="-42611"/>
            <a:ext cx="4488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Giun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4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343" y="0"/>
            <a:ext cx="4154015" cy="31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0"/>
            <a:ext cx="7563394" cy="31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7" y="3331028"/>
            <a:ext cx="5395913" cy="352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947959" y="3384379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Cơ thể mềm.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Không phân đốt.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Có vỏ đá vôi bao bọc.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Đa dạng về số lượng loài, hình dạng, kích thước, môi trường sống.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Đại diện: Trai, ốc, mực, hến, sò..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8229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om s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5" r="15826"/>
          <a:stretch>
            <a:fillRect/>
          </a:stretch>
        </p:blipFill>
        <p:spPr bwMode="auto">
          <a:xfrm>
            <a:off x="4075616" y="63134"/>
            <a:ext cx="3200393" cy="207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9" t="29733" r="25119" b="29062"/>
          <a:stretch>
            <a:fillRect/>
          </a:stretch>
        </p:blipFill>
        <p:spPr bwMode="auto">
          <a:xfrm>
            <a:off x="8490856" y="0"/>
            <a:ext cx="3148150" cy="2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ANd9GcQGuH0sEyIqbNbLy5ooSPDh1SwzgMCRHpQOvCDss_tkx2j6pl5Xj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9" y="4702787"/>
            <a:ext cx="2971800" cy="202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1"/>
          <a:stretch/>
        </p:blipFill>
        <p:spPr bwMode="auto">
          <a:xfrm>
            <a:off x="7970524" y="4702787"/>
            <a:ext cx="3733800" cy="215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bo-ca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930" y="4702787"/>
            <a:ext cx="3200394" cy="21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20071226ConCu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5" y="0"/>
            <a:ext cx="3093717" cy="2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Horizontal Scroll 12"/>
          <p:cNvSpPr/>
          <p:nvPr/>
        </p:nvSpPr>
        <p:spPr>
          <a:xfrm>
            <a:off x="1175657" y="1946362"/>
            <a:ext cx="8268789" cy="2965272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i="1" dirty="0">
                <a:solidFill>
                  <a:schemeClr val="tx1"/>
                </a:solidFill>
                <a:latin typeface="+mj-lt"/>
              </a:rPr>
              <a:t>- Cấu tạo cơ thể chia ba phần: (Đầu, ngực bụng) 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r>
              <a:rPr lang="vi-VN" sz="2400" i="1" dirty="0">
                <a:solidFill>
                  <a:schemeClr val="tx1"/>
                </a:solidFill>
                <a:latin typeface="+mj-lt"/>
              </a:rPr>
              <a:t>- Cơ quan di chuyển: ( chân, cánh).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r>
              <a:rPr lang="vi-VN" sz="2400" i="1" dirty="0">
                <a:solidFill>
                  <a:schemeClr val="tx1"/>
                </a:solidFill>
                <a:latin typeface="+mj-lt"/>
              </a:rPr>
              <a:t>- Cơ thể phân đốt, đối xứng hai bên, bộ xương ngoài bằng kitin để nâng đỡ và bảo vệ cơ thể, các đôi chân khớp động.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r>
              <a:rPr lang="vi-VN" sz="2400" i="1" dirty="0">
                <a:solidFill>
                  <a:schemeClr val="tx1"/>
                </a:solidFill>
                <a:latin typeface="+mj-lt"/>
              </a:rPr>
              <a:t>- Đa dạng về số lượng loài, môi trường sống.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r>
              <a:rPr lang="vi-VN" sz="2400" i="1" dirty="0">
                <a:solidFill>
                  <a:schemeClr val="tx1"/>
                </a:solidFill>
                <a:latin typeface="+mj-lt"/>
              </a:rPr>
              <a:t>- Đại diện: Nhện, gián, bọ xít, ong, kiến, bướm, tôm, cua</a:t>
            </a:r>
            <a:r>
              <a:rPr lang="vi-VN" sz="2400" i="1" dirty="0">
                <a:solidFill>
                  <a:srgbClr val="C00000"/>
                </a:solidFill>
                <a:latin typeface="+mj-lt"/>
              </a:rPr>
              <a:t>.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315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721918" y="1203830"/>
          <a:ext cx="10717305" cy="5378398"/>
        </p:xfrm>
        <a:graphic>
          <a:graphicData uri="http://schemas.openxmlformats.org/drawingml/2006/table">
            <a:tbl>
              <a:tblPr firstRow="1" firstCol="1" bandRow="1"/>
              <a:tblGrid>
                <a:gridCol w="1976333">
                  <a:extLst>
                    <a:ext uri="{9D8B030D-6E8A-4147-A177-3AD203B41FA5}">
                      <a16:colId xmlns:a16="http://schemas.microsoft.com/office/drawing/2014/main" val="1596778869"/>
                    </a:ext>
                  </a:extLst>
                </a:gridCol>
                <a:gridCol w="1594953">
                  <a:extLst>
                    <a:ext uri="{9D8B030D-6E8A-4147-A177-3AD203B41FA5}">
                      <a16:colId xmlns:a16="http://schemas.microsoft.com/office/drawing/2014/main" val="3162856057"/>
                    </a:ext>
                  </a:extLst>
                </a:gridCol>
                <a:gridCol w="1785643">
                  <a:extLst>
                    <a:ext uri="{9D8B030D-6E8A-4147-A177-3AD203B41FA5}">
                      <a16:colId xmlns:a16="http://schemas.microsoft.com/office/drawing/2014/main" val="1652681404"/>
                    </a:ext>
                  </a:extLst>
                </a:gridCol>
                <a:gridCol w="1786792">
                  <a:extLst>
                    <a:ext uri="{9D8B030D-6E8A-4147-A177-3AD203B41FA5}">
                      <a16:colId xmlns:a16="http://schemas.microsoft.com/office/drawing/2014/main" val="1626272957"/>
                    </a:ext>
                  </a:extLst>
                </a:gridCol>
                <a:gridCol w="1786792">
                  <a:extLst>
                    <a:ext uri="{9D8B030D-6E8A-4147-A177-3AD203B41FA5}">
                      <a16:colId xmlns:a16="http://schemas.microsoft.com/office/drawing/2014/main" val="2969799904"/>
                    </a:ext>
                  </a:extLst>
                </a:gridCol>
                <a:gridCol w="1786792">
                  <a:extLst>
                    <a:ext uri="{9D8B030D-6E8A-4147-A177-3AD203B41FA5}">
                      <a16:colId xmlns:a16="http://schemas.microsoft.com/office/drawing/2014/main" val="1133538100"/>
                    </a:ext>
                  </a:extLst>
                </a:gridCol>
              </a:tblGrid>
              <a:tr h="175635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Cấu tạo cơ thể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Môi trường sống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Đa dạng 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Đại diện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Ghi chú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7149941"/>
                  </a:ext>
                </a:extLst>
              </a:tr>
              <a:tr h="588172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 Ruột khoang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317511"/>
                  </a:ext>
                </a:extLst>
              </a:tr>
              <a:tr h="79482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 Giun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08317"/>
                  </a:ext>
                </a:extLst>
              </a:tr>
              <a:tr h="588172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3. Thân mềm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2639310"/>
                  </a:ext>
                </a:extLst>
              </a:tr>
              <a:tr h="588172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4. Chân khớp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8913212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766485" y="1182785"/>
            <a:ext cx="1853771" cy="17326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123406" y="179757"/>
            <a:ext cx="1009758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200" b="1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vi-VN" altLang="en-US" sz="3200" b="1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3200" b="1" i="0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PHT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kumimoji="0" lang="en-US" altLang="en-US" sz="18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6485" y="2090739"/>
            <a:ext cx="1153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1170" y="2460071"/>
            <a:ext cx="1349698" cy="455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Đại diện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6019" y="1974539"/>
            <a:ext cx="1178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76020" y="1162592"/>
            <a:ext cx="1244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797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752</Words>
  <Application>Microsoft Macintosh PowerPoint</Application>
  <PresentationFormat>Widescreen</PresentationFormat>
  <Paragraphs>130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KHOA HỌC  TỰ NHIÊN </vt:lpstr>
      <vt:lpstr>NỘI DUNG GHI BÀI  TUẦN 23</vt:lpstr>
      <vt:lpstr>PowerPoint Presentation</vt:lpstr>
      <vt:lpstr>Các nhóm động vật không xương sống trong tự nhiên   Em hãy quan sát hình 31.2 . Em hãy kể tên các nhóm động vật không xương sống và các đặc điểm của mỗi nhóm.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HẾT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Office User</cp:lastModifiedBy>
  <cp:revision>21</cp:revision>
  <dcterms:created xsi:type="dcterms:W3CDTF">2023-10-04T14:38:18Z</dcterms:created>
  <dcterms:modified xsi:type="dcterms:W3CDTF">2024-03-16T08:37:17Z</dcterms:modified>
</cp:coreProperties>
</file>