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74" r:id="rId2"/>
    <p:sldId id="494" r:id="rId3"/>
    <p:sldId id="495" r:id="rId4"/>
    <p:sldId id="405" r:id="rId5"/>
    <p:sldId id="481" r:id="rId6"/>
    <p:sldId id="491" r:id="rId7"/>
    <p:sldId id="492" r:id="rId8"/>
    <p:sldId id="482" r:id="rId9"/>
    <p:sldId id="487" r:id="rId10"/>
    <p:sldId id="496" r:id="rId11"/>
    <p:sldId id="497" r:id="rId12"/>
    <p:sldId id="514" r:id="rId13"/>
    <p:sldId id="520" r:id="rId14"/>
    <p:sldId id="532" r:id="rId15"/>
    <p:sldId id="516" r:id="rId16"/>
    <p:sldId id="518" r:id="rId17"/>
    <p:sldId id="533" r:id="rId18"/>
    <p:sldId id="511" r:id="rId19"/>
    <p:sldId id="523" r:id="rId20"/>
    <p:sldId id="524" r:id="rId21"/>
    <p:sldId id="525" r:id="rId22"/>
    <p:sldId id="526" r:id="rId23"/>
    <p:sldId id="52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99"/>
    <a:srgbClr val="008000"/>
    <a:srgbClr val="FF9900"/>
    <a:srgbClr val="FF3300"/>
    <a:srgbClr val="000000"/>
    <a:srgbClr val="FFFF00"/>
    <a:srgbClr val="00FFFF"/>
    <a:srgbClr val="FF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0261967-CCC2-4C92-7BDB-40A00294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9897361-D3A2-AA82-14F6-022693F82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DE5074-CC00-6645-3F35-E022DC8CDD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7F4AEB4E-DC1C-DD02-405B-838CFD5D2A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C8A7985D-B57A-10E7-69B4-23B5C23F01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1B115253-8794-26EA-2869-33DB304B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842FF3-3B34-44FF-B131-F899C5982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3A698-1DCE-796A-0299-256D03172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2C1467-B55E-0723-101B-225ED6B9A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432A8-9A61-9F73-F2CC-EBDE284B5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B130-146C-4EFE-B9F0-4284A16DD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30203-9209-BF3B-635B-A44FF6AE9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A250D-C9BE-598C-A11A-7E0A2B612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93D0BF-7635-51B9-A04D-6FABF9A99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CAE9-D612-46C9-A310-2A30A9315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2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ACBEE6-5F86-0E24-3052-A0AEF3EFC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E18DD3-B667-9DF4-4192-015046444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CE3F9-D717-C1EA-9F79-C199D83EB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B707-D814-4F6C-B4F3-ADAA7BA58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46890-44A4-21AD-D8F5-26995543E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8EDA-3959-959D-E71C-3B9AAFC66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D14A0-CC93-9001-1AF5-DA0CCAB10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E3DF-3270-49CF-A762-F1D507856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5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54F9C5-558D-08FF-4F5C-118945195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190A9-39CA-7927-2FD8-175DEF1B5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434C0-BDE5-F978-E539-730346443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1B8D-7F2D-43F5-83BE-09DF1585C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8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2D60-38DE-6437-CE00-0ABD81772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28A50-DC24-2C08-B3E6-4AE416FCE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1C988-5697-326E-A98F-A3EED848B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B44D-8AAB-4710-9603-1DBF90F7D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C7EBA6-392B-C7F7-9742-1CE086A94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2F4F8E-79AF-2BFB-9998-7129A14EA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BC09C-CC29-A177-78DB-6A10A398E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D42D-40DB-4CE2-9D1E-981DFD666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92DE01-0DAB-625F-27EF-37F5CF02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324A9-A4D7-4F27-66D3-AE8658CB2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B04440-8F85-4083-89EA-7A694EC3B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E7CE-D150-4D22-9B0F-348293567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A41A71-20BD-A98F-3CE9-E1BF1BF3A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1FC00C-0A69-D7CF-E1A7-35F72934D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498E64-4D06-3FD9-C47A-CC1CFC48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2DDC-5E8F-49C7-AC06-E23760854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FECEC-750B-153B-0994-5679FE668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3DF09-7D82-48DB-C8FB-6B1C7627D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91815-572F-6021-1B67-438A91EFC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2574-3C75-46E4-816B-5BDF7542E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55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DED96-CD48-01B7-3F22-41A062AFA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BA244-87E0-9915-39F6-9B6FDB398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0956F-7C4C-378F-FE99-600F3EA8B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D70A-EBA6-4234-B40D-4233DBB19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9FE5FD-69E4-0065-A695-1E5B97459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2BBB57-17BE-B530-7C8A-91E3BEF3B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29D358B-5CC2-DC47-7BA9-36A822051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FB8ADD7-3822-2065-34A8-4E2EBA7AD5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E8A544C-7009-2343-0B18-9176A5D711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2DEFC5-99C7-4BB6-86E5-9BA45E172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E1C07-D026-F02E-1675-C2C0E48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 HÁT: </a:t>
            </a:r>
          </a:p>
          <a:p>
            <a:pPr algn="l"/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Khi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vui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xuân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sang</a:t>
            </a:r>
          </a:p>
          <a:p>
            <a:pPr algn="l"/>
            <a:br>
              <a:rPr lang="en-US" sz="4000" b="1" kern="0" dirty="0">
                <a:solidFill>
                  <a:srgbClr val="008000"/>
                </a:solidFill>
                <a:latin typeface="+mn-lt"/>
              </a:rPr>
            </a:b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2.  NHẠC CỤ THỂ HIỆN TIẾT TẤU</a:t>
            </a:r>
          </a:p>
          <a:p>
            <a:pPr algn="l"/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Bài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thực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hành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số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3</a:t>
            </a:r>
          </a:p>
          <a:p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7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E1C07-D026-F02E-1675-C2C0E48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 THƯỜNG THỨC ÂM NHẠC</a:t>
            </a:r>
          </a:p>
          <a:p>
            <a:pPr algn="l"/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Giới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thiệu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một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số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nhạc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cụ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truyền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thống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Việt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Nam</a:t>
            </a:r>
          </a:p>
          <a:p>
            <a:pPr algn="l"/>
            <a:br>
              <a:rPr lang="en-US" sz="4000" b="1" kern="0" dirty="0">
                <a:solidFill>
                  <a:srgbClr val="008000"/>
                </a:solidFill>
                <a:latin typeface="+mn-lt"/>
              </a:rPr>
            </a:b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2.  NGHE NHẠC</a:t>
            </a:r>
          </a:p>
          <a:p>
            <a:pPr algn="l"/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Liên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khúc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Lưu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thuỷ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- Kim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Tiền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– Xuân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phong</a:t>
            </a:r>
            <a:r>
              <a:rPr lang="en-US" sz="4000" b="1" kern="0" dirty="0">
                <a:solidFill>
                  <a:srgbClr val="008000"/>
                </a:solidFill>
                <a:latin typeface="+mn-lt"/>
              </a:rPr>
              <a:t> – Long </a:t>
            </a:r>
            <a:r>
              <a:rPr lang="en-US" sz="4000" b="1" kern="0" dirty="0" err="1">
                <a:solidFill>
                  <a:srgbClr val="008000"/>
                </a:solidFill>
                <a:latin typeface="+mn-lt"/>
              </a:rPr>
              <a:t>hổ</a:t>
            </a: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215CB40-4A30-9F42-B081-70F0FF75F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369" y="1600200"/>
            <a:ext cx="4066953" cy="443544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ĐÀN TRANH</a:t>
            </a:r>
          </a:p>
          <a:p>
            <a:pPr algn="ctr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682CA0F-FDEB-3FE1-75A7-BBDBC0DD4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636" y="1600200"/>
            <a:ext cx="4038600" cy="45259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ĐÀN NGUYỆT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8DB1F-4E47-7234-7879-BF030C3BF880}"/>
              </a:ext>
            </a:extLst>
          </p:cNvPr>
          <p:cNvSpPr txBox="1"/>
          <p:nvPr/>
        </p:nvSpPr>
        <p:spPr>
          <a:xfrm>
            <a:off x="1872147" y="369390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026" name="Picture 2" descr="Tìm hiểu về đàn Nguyệt: nhạc cụ dân tộc - Trung Tâm Âm Nhạc Việt Thương">
            <a:extLst>
              <a:ext uri="{FF2B5EF4-FFF2-40B4-BE49-F238E27FC236}">
                <a16:creationId xmlns:a16="http://schemas.microsoft.com/office/drawing/2014/main" id="{75DF550F-0459-2EDE-4A05-0C14EFA8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47" y="2688771"/>
            <a:ext cx="40005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4" descr="Cửa hàng nhạc cụ dân tộc Ngọc Hưng Phát - Biên Hòa - Đồng Nai">
            <a:extLst>
              <a:ext uri="{FF2B5EF4-FFF2-40B4-BE49-F238E27FC236}">
                <a16:creationId xmlns:a16="http://schemas.microsoft.com/office/drawing/2014/main" id="{D5B5AAD5-BA1A-11AC-C817-5394BF1B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ửa hàng nhạc cụ dân tộc Ngọc Hưng Phát - Biên Hòa - Đồng Nai">
            <a:extLst>
              <a:ext uri="{FF2B5EF4-FFF2-40B4-BE49-F238E27FC236}">
                <a16:creationId xmlns:a16="http://schemas.microsoft.com/office/drawing/2014/main" id="{AF56C409-4308-1528-2EA8-45A58D84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6" y="2845932"/>
            <a:ext cx="38100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F3F2C9-8DC6-FDA1-EC23-D5C6D53840D0}"/>
              </a:ext>
            </a:extLst>
          </p:cNvPr>
          <p:cNvSpPr/>
          <p:nvPr/>
        </p:nvSpPr>
        <p:spPr bwMode="auto">
          <a:xfrm>
            <a:off x="276471" y="271046"/>
            <a:ext cx="8665701" cy="87947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ĐẶC ĐIỂM CỦA NHẠC CỤ</a:t>
            </a:r>
          </a:p>
          <a:p>
            <a:pPr algn="ctr"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4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2388765-72B0-D1AF-62EE-AB1A8A48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8" y="1464250"/>
            <a:ext cx="8058150" cy="24193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5C9212-F54A-1718-492C-74018F6E6450}"/>
              </a:ext>
            </a:extLst>
          </p:cNvPr>
          <p:cNvSpPr/>
          <p:nvPr/>
        </p:nvSpPr>
        <p:spPr bwMode="auto">
          <a:xfrm>
            <a:off x="2449895" y="107386"/>
            <a:ext cx="4244210" cy="87947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TRANH</a:t>
            </a:r>
          </a:p>
          <a:p>
            <a:pPr algn="ctr"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57224-2261-0954-9F53-C166E1FE788F}"/>
              </a:ext>
            </a:extLst>
          </p:cNvPr>
          <p:cNvSpPr txBox="1"/>
          <p:nvPr/>
        </p:nvSpPr>
        <p:spPr>
          <a:xfrm>
            <a:off x="7784282" y="1583023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735AC-AB82-F341-C7AA-47E12FD1959B}"/>
              </a:ext>
            </a:extLst>
          </p:cNvPr>
          <p:cNvSpPr txBox="1"/>
          <p:nvPr/>
        </p:nvSpPr>
        <p:spPr>
          <a:xfrm>
            <a:off x="2480997" y="1450712"/>
            <a:ext cx="2419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nhạn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C2A89-0B4A-AD1F-3940-2A8AE5F290D4}"/>
              </a:ext>
            </a:extLst>
          </p:cNvPr>
          <p:cNvSpPr txBox="1"/>
          <p:nvPr/>
        </p:nvSpPr>
        <p:spPr>
          <a:xfrm>
            <a:off x="6553200" y="124632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B8942-3766-E211-7ABD-6040A49BE9C4}"/>
              </a:ext>
            </a:extLst>
          </p:cNvPr>
          <p:cNvSpPr txBox="1"/>
          <p:nvPr/>
        </p:nvSpPr>
        <p:spPr>
          <a:xfrm>
            <a:off x="546447" y="1566144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1F3F-F39B-6FFF-D417-45A6AAD56B1D}"/>
              </a:ext>
            </a:extLst>
          </p:cNvPr>
          <p:cNvSpPr txBox="1"/>
          <p:nvPr/>
        </p:nvSpPr>
        <p:spPr>
          <a:xfrm>
            <a:off x="5367876" y="160592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+mn-lt"/>
              </a:rPr>
              <a:t>Mặt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đàn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5E619E-8E0E-79C0-675F-E7C730A1AB40}"/>
              </a:ext>
            </a:extLst>
          </p:cNvPr>
          <p:cNvSpPr txBox="1"/>
          <p:nvPr/>
        </p:nvSpPr>
        <p:spPr>
          <a:xfrm>
            <a:off x="3638550" y="3581400"/>
            <a:ext cx="2366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Thành </a:t>
            </a:r>
            <a:r>
              <a:rPr lang="en-US" sz="2800" b="1" dirty="0" err="1">
                <a:latin typeface="+mn-lt"/>
              </a:rPr>
              <a:t>đàn</a:t>
            </a:r>
            <a:endParaRPr lang="en-US" sz="2800" b="1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D1DC7-2D0D-FAAF-B1BF-D6E51E267E6E}"/>
              </a:ext>
            </a:extLst>
          </p:cNvPr>
          <p:cNvSpPr txBox="1"/>
          <p:nvPr/>
        </p:nvSpPr>
        <p:spPr>
          <a:xfrm>
            <a:off x="6527650" y="3611594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+mn-lt"/>
              </a:rPr>
              <a:t>Đáy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đàn</a:t>
            </a:r>
            <a:endParaRPr lang="en-US" sz="2800" b="1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6D4219-3766-B85D-7992-694E7BC9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74" y="5000050"/>
            <a:ext cx="2081676" cy="15720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1B3DBC-5BBD-BC6D-B0C6-3EB3C0824AE0}"/>
              </a:ext>
            </a:extLst>
          </p:cNvPr>
          <p:cNvSpPr txBox="1"/>
          <p:nvPr/>
        </p:nvSpPr>
        <p:spPr>
          <a:xfrm>
            <a:off x="3626720" y="4405357"/>
            <a:ext cx="2164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Móng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gảy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D172F2-259D-F93F-0F59-B7E70B960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512" y="5126031"/>
            <a:ext cx="2366088" cy="14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9" grpId="0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3ABD84-AA52-FBD7-1A1F-F5CA16EAE0E4}"/>
              </a:ext>
            </a:extLst>
          </p:cNvPr>
          <p:cNvSpPr txBox="1"/>
          <p:nvPr/>
        </p:nvSpPr>
        <p:spPr>
          <a:xfrm>
            <a:off x="76200" y="289918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1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đàn.Trên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xỏ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vang,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2/ Con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sz="2800" b="1" kern="1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1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inox.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19-21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1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gụ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gảy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1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inox</a:t>
            </a: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7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09B86-1C75-9615-DE9A-B59B71B61417}"/>
              </a:ext>
            </a:extLst>
          </p:cNvPr>
          <p:cNvSpPr txBox="1"/>
          <p:nvPr/>
        </p:nvSpPr>
        <p:spPr>
          <a:xfrm>
            <a:off x="685800" y="609600"/>
            <a:ext cx="800100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</a:rPr>
              <a:t>Âm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sắc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đàn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tranh</a:t>
            </a:r>
            <a:r>
              <a:rPr lang="en-US" sz="3200" b="1" dirty="0">
                <a:latin typeface="+mn-lt"/>
              </a:rPr>
              <a:t>: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trẻo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thánh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thót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phù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hợp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để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thể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hiện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những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giai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vui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tươi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hoặc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cảm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xúc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sâu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lắng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ngọt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ngào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dễ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mô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phỏng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âm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thanh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tự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nhiên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tiếng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suối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reo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gió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thoảng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mưa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rơi</a:t>
            </a:r>
            <a:r>
              <a:rPr lang="en-US" sz="3200" b="1" dirty="0">
                <a:latin typeface="+mn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8409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1547DE-380A-0B55-FDFB-DC1606D55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742949"/>
            <a:ext cx="3629025" cy="60388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5C9212-F54A-1718-492C-74018F6E6450}"/>
              </a:ext>
            </a:extLst>
          </p:cNvPr>
          <p:cNvSpPr/>
          <p:nvPr/>
        </p:nvSpPr>
        <p:spPr bwMode="auto">
          <a:xfrm>
            <a:off x="289155" y="76201"/>
            <a:ext cx="3629025" cy="87947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NGUYỆT</a:t>
            </a:r>
          </a:p>
          <a:p>
            <a:pPr algn="ctr"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27887-DDB1-3610-60CA-BA2341184AE2}"/>
              </a:ext>
            </a:extLst>
          </p:cNvPr>
          <p:cNvSpPr txBox="1"/>
          <p:nvPr/>
        </p:nvSpPr>
        <p:spPr>
          <a:xfrm>
            <a:off x="1246831" y="4312613"/>
            <a:ext cx="2194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Thùng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376BF-5608-B4FC-3B34-4EE6D3D66830}"/>
              </a:ext>
            </a:extLst>
          </p:cNvPr>
          <p:cNvSpPr txBox="1"/>
          <p:nvPr/>
        </p:nvSpPr>
        <p:spPr>
          <a:xfrm>
            <a:off x="5999842" y="5201922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D28B8-BACC-5DED-949B-1CF4CA1E649F}"/>
              </a:ext>
            </a:extLst>
          </p:cNvPr>
          <p:cNvSpPr txBox="1"/>
          <p:nvPr/>
        </p:nvSpPr>
        <p:spPr>
          <a:xfrm>
            <a:off x="5199742" y="2701924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Dọc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3838F-3EC2-817F-27B1-39DE754EAC9F}"/>
              </a:ext>
            </a:extLst>
          </p:cNvPr>
          <p:cNvSpPr txBox="1"/>
          <p:nvPr/>
        </p:nvSpPr>
        <p:spPr>
          <a:xfrm>
            <a:off x="5559339" y="3755181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đàn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C903D-B978-F0C6-C158-8D6455EFAD84}"/>
              </a:ext>
            </a:extLst>
          </p:cNvPr>
          <p:cNvSpPr txBox="1"/>
          <p:nvPr/>
        </p:nvSpPr>
        <p:spPr>
          <a:xfrm>
            <a:off x="5631032" y="1062321"/>
            <a:ext cx="3131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dây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6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6DD09B-7997-44CD-85D5-9BF874160DB6}"/>
              </a:ext>
            </a:extLst>
          </p:cNvPr>
          <p:cNvSpPr txBox="1"/>
          <p:nvPr/>
        </p:nvSpPr>
        <p:spPr>
          <a:xfrm>
            <a:off x="114300" y="382012"/>
            <a:ext cx="89154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1-Thùng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36cm.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2-Mặt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3-Dọc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100cm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4-Dây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nay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nylông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5-Bộ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6-Phím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gảy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gảy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7D55B-B6B7-D194-98A9-90BD4B504AFD}"/>
              </a:ext>
            </a:extLst>
          </p:cNvPr>
          <p:cNvSpPr txBox="1"/>
          <p:nvPr/>
        </p:nvSpPr>
        <p:spPr>
          <a:xfrm>
            <a:off x="533400" y="1066800"/>
            <a:ext cx="80010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</a:rPr>
              <a:t>Âm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sắc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đàn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nguyệt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rất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giòn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sáng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phù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hợp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với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giai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vui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tươi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rộn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ràng</a:t>
            </a:r>
            <a:r>
              <a:rPr lang="en-US" sz="3200" b="1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239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E1C07-D026-F02E-1675-C2C0E48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 THƯỜNG THỨC ÂM NHẠC</a:t>
            </a:r>
          </a:p>
          <a:p>
            <a:pPr algn="l"/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Giới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thiệu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một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số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nhạc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cụ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truyền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thống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Việt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Nam</a:t>
            </a:r>
          </a:p>
          <a:p>
            <a:pPr algn="l"/>
            <a:br>
              <a:rPr lang="en-US" sz="4000" b="1" kern="0" dirty="0">
                <a:solidFill>
                  <a:srgbClr val="008000"/>
                </a:solidFill>
                <a:latin typeface="+mn-lt"/>
              </a:rPr>
            </a:b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2.  NGHE NHẠC</a:t>
            </a:r>
          </a:p>
          <a:p>
            <a:pPr algn="l"/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Liên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khúc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:</a:t>
            </a:r>
          </a:p>
          <a:p>
            <a:pPr algn="l"/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Lưu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thuỷ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- Kim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Tiền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– Xuân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phong</a:t>
            </a:r>
            <a:r>
              <a:rPr lang="en-US" sz="3200" b="1" kern="0" dirty="0">
                <a:solidFill>
                  <a:srgbClr val="008000"/>
                </a:solidFill>
                <a:latin typeface="+mn-lt"/>
              </a:rPr>
              <a:t> – Long </a:t>
            </a:r>
            <a:r>
              <a:rPr lang="en-US" sz="3200" b="1" kern="0" dirty="0" err="1">
                <a:solidFill>
                  <a:srgbClr val="008000"/>
                </a:solidFill>
                <a:latin typeface="+mn-lt"/>
              </a:rPr>
              <a:t>hổ</a:t>
            </a: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6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31901F-1A2F-AB78-FF4D-9A4A599BA7D7}"/>
              </a:ext>
            </a:extLst>
          </p:cNvPr>
          <p:cNvSpPr txBox="1"/>
          <p:nvPr/>
        </p:nvSpPr>
        <p:spPr>
          <a:xfrm>
            <a:off x="342900" y="939632"/>
            <a:ext cx="845820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Kim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Xuân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Long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Xuân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Long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Nhã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8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BBD77-44B8-1D7B-588A-695F1684DBC6}"/>
              </a:ext>
            </a:extLst>
          </p:cNvPr>
          <p:cNvSpPr txBox="1"/>
          <p:nvPr/>
        </p:nvSpPr>
        <p:spPr>
          <a:xfrm>
            <a:off x="419100" y="399118"/>
            <a:ext cx="8305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+mn-lt"/>
              </a:rPr>
              <a:t>Chèo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một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những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nghệ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thuật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đặc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sắc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sân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khấu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truyền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Việt</a:t>
            </a:r>
            <a:r>
              <a:rPr lang="en-US" sz="3200" b="1" dirty="0">
                <a:latin typeface="+mn-lt"/>
              </a:rPr>
              <a:t> Nam, </a:t>
            </a:r>
            <a:r>
              <a:rPr lang="en-US" sz="3200" b="1" dirty="0" err="1">
                <a:latin typeface="+mn-lt"/>
              </a:rPr>
              <a:t>được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định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hình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từ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khoảng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thế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kỷ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thứ</a:t>
            </a:r>
            <a:r>
              <a:rPr lang="en-US" sz="3200" b="1" dirty="0">
                <a:latin typeface="+mn-lt"/>
              </a:rPr>
              <a:t> X </a:t>
            </a:r>
            <a:r>
              <a:rPr lang="en-US" sz="3200" b="1" dirty="0" err="1">
                <a:latin typeface="+mn-lt"/>
              </a:rPr>
              <a:t>và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phát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triển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đến</a:t>
            </a:r>
            <a:r>
              <a:rPr lang="en-US" sz="3200" b="1" dirty="0">
                <a:latin typeface="+mn-lt"/>
              </a:rPr>
              <a:t> nay. </a:t>
            </a:r>
            <a:r>
              <a:rPr lang="en-US" sz="3200" b="1" dirty="0" err="1">
                <a:latin typeface="+mn-lt"/>
              </a:rPr>
              <a:t>Chèo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phát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triển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mạnh</a:t>
            </a:r>
            <a:r>
              <a:rPr lang="en-US" sz="3200" b="1" dirty="0">
                <a:latin typeface="+mn-lt"/>
              </a:rPr>
              <a:t> ở </a:t>
            </a:r>
            <a:r>
              <a:rPr lang="en-US" sz="3200" b="1" dirty="0" err="1">
                <a:latin typeface="+mn-lt"/>
              </a:rPr>
              <a:t>vùng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châu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thổ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sông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Hồng</a:t>
            </a:r>
            <a:r>
              <a:rPr lang="en-US" sz="3200" b="1" dirty="0">
                <a:latin typeface="+mn-lt"/>
              </a:rPr>
              <a:t>. Trong </a:t>
            </a:r>
            <a:r>
              <a:rPr lang="en-US" sz="3200" b="1" dirty="0" err="1">
                <a:latin typeface="+mn-lt"/>
              </a:rPr>
              <a:t>chèo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nhiều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loại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hình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nghệ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thuật</a:t>
            </a:r>
            <a:r>
              <a:rPr lang="en-US" sz="3200" b="1" dirty="0">
                <a:latin typeface="+mn-lt"/>
              </a:rPr>
              <a:t>: </a:t>
            </a:r>
            <a:r>
              <a:rPr lang="en-US" sz="3200" b="1" dirty="0" err="1">
                <a:latin typeface="+mn-lt"/>
              </a:rPr>
              <a:t>âm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nhạc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múa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kịch</a:t>
            </a:r>
            <a:r>
              <a:rPr lang="en-US" sz="3200" b="1" dirty="0">
                <a:latin typeface="+mn-lt"/>
              </a:rPr>
              <a:t>…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8EDB9-7662-8D6B-84A3-E8C07E3344A1}"/>
              </a:ext>
            </a:extLst>
          </p:cNvPr>
          <p:cNvSpPr txBox="1"/>
          <p:nvPr/>
        </p:nvSpPr>
        <p:spPr>
          <a:xfrm>
            <a:off x="457200" y="3573295"/>
            <a:ext cx="8305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+mn-lt"/>
              </a:rPr>
              <a:t>Để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thể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hiện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được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nhân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vật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vở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diễn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hệ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làn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rất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phú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diễn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tả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dạng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cung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bậc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cảm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xúc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con </a:t>
            </a:r>
            <a:r>
              <a:rPr lang="en-US" sz="3200" b="1" dirty="0" err="1">
                <a:latin typeface="+mn-lt"/>
              </a:rPr>
              <a:t>người</a:t>
            </a:r>
            <a:r>
              <a:rPr lang="en-US" sz="3200" b="1" dirty="0">
                <a:latin typeface="+mn-lt"/>
              </a:rPr>
              <a:t>: </a:t>
            </a:r>
            <a:r>
              <a:rPr lang="en-US" sz="3200" b="1" dirty="0" err="1">
                <a:latin typeface="+mn-lt"/>
              </a:rPr>
              <a:t>trữ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tình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vui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tươi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dí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dỏm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hài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hước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kịch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tính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đau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thương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mỉa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mai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ngoa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ngoắt</a:t>
            </a:r>
            <a:r>
              <a:rPr lang="en-US" sz="3200" b="1" dirty="0">
                <a:latin typeface="+mn-lt"/>
              </a:rPr>
              <a:t>… </a:t>
            </a:r>
            <a:r>
              <a:rPr lang="en-US" sz="3200" b="1" dirty="0" err="1">
                <a:latin typeface="+mn-lt"/>
              </a:rPr>
              <a:t>Nhiều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làn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bắt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nguồn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từ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dân</a:t>
            </a:r>
            <a:r>
              <a:rPr lang="en-US" sz="3200" b="1" dirty="0">
                <a:latin typeface="+mn-lt"/>
              </a:rPr>
              <a:t> ca.</a:t>
            </a:r>
          </a:p>
          <a:p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452CBB-E6F4-7A2F-E546-1585F4A2B5BE}"/>
              </a:ext>
            </a:extLst>
          </p:cNvPr>
          <p:cNvSpPr txBox="1"/>
          <p:nvPr/>
        </p:nvSpPr>
        <p:spPr>
          <a:xfrm>
            <a:off x="533400" y="117693"/>
            <a:ext cx="838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Xuân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nguyệt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2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205DE-BA59-A8DE-7B23-434D83DE6D88}"/>
              </a:ext>
            </a:extLst>
          </p:cNvPr>
          <p:cNvSpPr txBox="1"/>
          <p:nvPr/>
        </p:nvSpPr>
        <p:spPr>
          <a:xfrm>
            <a:off x="457200" y="609600"/>
            <a:ext cx="8382000" cy="580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UNESCO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2003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078DA5-2FED-7530-7A16-BEA87EF69166}"/>
              </a:ext>
            </a:extLst>
          </p:cNvPr>
          <p:cNvSpPr txBox="1"/>
          <p:nvPr/>
        </p:nvSpPr>
        <p:spPr>
          <a:xfrm>
            <a:off x="381000" y="914400"/>
            <a:ext cx="8534400" cy="414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Kim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lộc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dồi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dào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Xuân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Long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phồn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561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2FCE642-306E-82A7-441F-708E5B76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" y="228600"/>
            <a:ext cx="9020175" cy="1619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75416F-BC40-202C-C7CD-B2B413CC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2027853"/>
            <a:ext cx="9144000" cy="15350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215371-86A5-3DF3-F1B6-947EA58C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43" y="3592455"/>
            <a:ext cx="9144000" cy="15651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15F056-0873-A843-F8D6-3A23DD7A9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7886"/>
            <a:ext cx="90297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85542-E2FA-6FB6-5482-92C2B0866083}"/>
              </a:ext>
            </a:extLst>
          </p:cNvPr>
          <p:cNvSpPr txBox="1"/>
          <p:nvPr/>
        </p:nvSpPr>
        <p:spPr>
          <a:xfrm>
            <a:off x="381000" y="103089"/>
            <a:ext cx="8382000" cy="665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một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những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làn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tính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chất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sáng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tươi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vui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được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nhiều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tác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giả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khai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thác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đặt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lời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mới</a:t>
            </a:r>
            <a:r>
              <a:rPr lang="en-US" sz="3200" b="1" dirty="0"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sang </a:t>
            </a:r>
            <a:r>
              <a:rPr lang="en-US" sz="3200" b="1" dirty="0" err="1">
                <a:latin typeface="+mn-lt"/>
              </a:rPr>
              <a:t>là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hát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cấu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trúc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đoạn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nhạc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phần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đặt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lời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mới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Hoàng Anh </a:t>
            </a:r>
            <a:r>
              <a:rPr lang="en-US" sz="3200" b="1" dirty="0" err="1">
                <a:latin typeface="+mn-lt"/>
              </a:rPr>
              <a:t>theo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quý</a:t>
            </a:r>
            <a:r>
              <a:rPr lang="en-US" sz="3200" b="1" dirty="0">
                <a:latin typeface="+mn-lt"/>
              </a:rPr>
              <a:t>. Giai </a:t>
            </a:r>
            <a:r>
              <a:rPr lang="en-US" sz="3200" b="1" dirty="0" err="1">
                <a:latin typeface="+mn-lt"/>
              </a:rPr>
              <a:t>điệu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mang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đến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không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khí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đầm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ấm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náo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nức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rộn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ràng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những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ngày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đầu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xuân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là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niềm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ước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cuộc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ấm</a:t>
            </a:r>
            <a:r>
              <a:rPr lang="en-US" sz="3200" b="1" dirty="0">
                <a:latin typeface="+mn-lt"/>
              </a:rPr>
              <a:t> no, </a:t>
            </a:r>
            <a:r>
              <a:rPr lang="en-US" sz="3200" b="1" dirty="0" err="1">
                <a:latin typeface="+mn-lt"/>
              </a:rPr>
              <a:t>hạnh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phúc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mọi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nhà</a:t>
            </a:r>
            <a:r>
              <a:rPr lang="en-US" sz="32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0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>
            <a:extLst>
              <a:ext uri="{FF2B5EF4-FFF2-40B4-BE49-F238E27FC236}">
                <a16:creationId xmlns:a16="http://schemas.microsoft.com/office/drawing/2014/main" id="{2A672D0A-C010-A1F0-BF07-954DB211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10596" r="7481" b="10516"/>
          <a:stretch>
            <a:fillRect/>
          </a:stretch>
        </p:blipFill>
        <p:spPr bwMode="auto">
          <a:xfrm>
            <a:off x="25150" y="304800"/>
            <a:ext cx="876064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118600-E5BB-4F19-DA54-55F3EEAAB05B}"/>
              </a:ext>
            </a:extLst>
          </p:cNvPr>
          <p:cNvSpPr/>
          <p:nvPr/>
        </p:nvSpPr>
        <p:spPr>
          <a:xfrm>
            <a:off x="1524000" y="3200400"/>
            <a:ext cx="6248400" cy="81368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vi-VN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 HIỂU</a:t>
            </a:r>
            <a:r>
              <a:rPr lang="en-US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BÀI HÁT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C65D-FA2F-96CA-41D8-4BEA3401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FF3300"/>
                </a:solidFill>
              </a:rPr>
              <a:t>QUAN SÁT VÀ TRẢ LỜI CÂU HỎI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87E0-401F-4A70-9822-056A7F8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2" y="894026"/>
            <a:ext cx="8229600" cy="5334000"/>
          </a:xfrm>
        </p:spPr>
        <p:txBody>
          <a:bodyPr/>
          <a:lstStyle/>
          <a:p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hát</a:t>
            </a:r>
            <a:r>
              <a:rPr lang="en-US" b="1" dirty="0"/>
              <a:t> Khi </a:t>
            </a:r>
            <a:r>
              <a:rPr lang="en-US" b="1" dirty="0" err="1"/>
              <a:t>vui</a:t>
            </a:r>
            <a:r>
              <a:rPr lang="en-US" b="1" dirty="0"/>
              <a:t> </a:t>
            </a:r>
            <a:r>
              <a:rPr lang="en-US" b="1" dirty="0" err="1"/>
              <a:t>xuân</a:t>
            </a:r>
            <a:r>
              <a:rPr lang="en-US" b="1" dirty="0"/>
              <a:t> sang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điệu</a:t>
            </a:r>
            <a:r>
              <a:rPr lang="en-US" b="1" dirty="0"/>
              <a:t> </a:t>
            </a:r>
            <a:r>
              <a:rPr lang="en-US" b="1" dirty="0" err="1"/>
              <a:t>chèo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hát</a:t>
            </a:r>
            <a:r>
              <a:rPr lang="en-US" b="1" dirty="0"/>
              <a:t> Khi </a:t>
            </a:r>
            <a:r>
              <a:rPr lang="en-US" b="1" dirty="0" err="1"/>
              <a:t>vui</a:t>
            </a:r>
            <a:r>
              <a:rPr lang="en-US" b="1" dirty="0"/>
              <a:t> </a:t>
            </a:r>
            <a:r>
              <a:rPr lang="en-US" b="1" dirty="0" err="1"/>
              <a:t>xuân</a:t>
            </a:r>
            <a:r>
              <a:rPr lang="en-US" b="1" dirty="0"/>
              <a:t> sang do ai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hát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r>
              <a:rPr lang="en-US" b="1" dirty="0" err="1"/>
              <a:t>Nhịp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4960C-6CEF-CDE2-81F3-E00427E89A28}"/>
              </a:ext>
            </a:extLst>
          </p:cNvPr>
          <p:cNvSpPr txBox="1"/>
          <p:nvPr/>
        </p:nvSpPr>
        <p:spPr>
          <a:xfrm>
            <a:off x="685800" y="1958515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Theo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làn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điệu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Tứ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quý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”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chèo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. 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A690E-0109-DCB9-69D0-582E69EF1E1B}"/>
              </a:ext>
            </a:extLst>
          </p:cNvPr>
          <p:cNvSpPr txBox="1"/>
          <p:nvPr/>
        </p:nvSpPr>
        <p:spPr>
          <a:xfrm>
            <a:off x="838200" y="31366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Đặt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: Hoàng Anh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C5E14-6AA3-031D-7390-F5C59ACBEE7B}"/>
              </a:ext>
            </a:extLst>
          </p:cNvPr>
          <p:cNvSpPr txBox="1"/>
          <p:nvPr/>
        </p:nvSpPr>
        <p:spPr>
          <a:xfrm>
            <a:off x="838200" y="431470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rộn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ràng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30134-24BC-C1A0-1894-82043561B479}"/>
              </a:ext>
            </a:extLst>
          </p:cNvPr>
          <p:cNvSpPr txBox="1"/>
          <p:nvPr/>
        </p:nvSpPr>
        <p:spPr>
          <a:xfrm>
            <a:off x="863082" y="549280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Hơi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nhanh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82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C65D-FA2F-96CA-41D8-4BEA3401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87"/>
            <a:ext cx="8229600" cy="715962"/>
          </a:xfrm>
        </p:spPr>
        <p:txBody>
          <a:bodyPr/>
          <a:lstStyle/>
          <a:p>
            <a:r>
              <a:rPr lang="en-US" sz="3600" b="1" dirty="0">
                <a:solidFill>
                  <a:srgbClr val="FF3300"/>
                </a:solidFill>
              </a:rPr>
              <a:t>QUAN SÁT VÀ TRẢ LỜI CÂU HỎI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87E0-401F-4A70-9822-056A7F8C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hát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viết</a:t>
            </a:r>
            <a:r>
              <a:rPr lang="en-US" b="1" dirty="0"/>
              <a:t> ở </a:t>
            </a:r>
            <a:r>
              <a:rPr lang="en-US" b="1" dirty="0" err="1"/>
              <a:t>nhịp</a:t>
            </a:r>
            <a:r>
              <a:rPr lang="en-US" b="1" dirty="0"/>
              <a:t> </a:t>
            </a:r>
            <a:r>
              <a:rPr lang="en-US" b="1" dirty="0" err="1"/>
              <a:t>mấy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ký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D6FCE-1AE2-77A8-A02E-5076FBC275CC}"/>
              </a:ext>
            </a:extLst>
          </p:cNvPr>
          <p:cNvSpPr txBox="1"/>
          <p:nvPr/>
        </p:nvSpPr>
        <p:spPr>
          <a:xfrm>
            <a:off x="2590800" y="2338845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Nhịp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+mn-lt"/>
                <a:sym typeface="MS Reference Specialty" panose="05000500000000000000" pitchFamily="2" charset="2"/>
              </a:rPr>
              <a:t>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FE9CD-893A-E1F0-CEE4-A0385B58262B}"/>
              </a:ext>
            </a:extLst>
          </p:cNvPr>
          <p:cNvSpPr txBox="1"/>
          <p:nvPr/>
        </p:nvSpPr>
        <p:spPr>
          <a:xfrm>
            <a:off x="2362200" y="3934381"/>
            <a:ext cx="4572000" cy="295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Nốt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hoa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mỹ</a:t>
            </a:r>
            <a:endParaRPr lang="en-US" sz="3200" b="1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Dấu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Dấu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luyến</a:t>
            </a:r>
            <a:endParaRPr lang="en-US" sz="3200" b="1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0A261F-B4B8-3401-B9D2-5AB2FAAB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4726"/>
            <a:ext cx="7873057" cy="6268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308BD3-6800-E483-CB07-C6F16EC7E080}"/>
              </a:ext>
            </a:extLst>
          </p:cNvPr>
          <p:cNvSpPr/>
          <p:nvPr/>
        </p:nvSpPr>
        <p:spPr bwMode="auto">
          <a:xfrm>
            <a:off x="1676400" y="1447800"/>
            <a:ext cx="381000" cy="5334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B789C-4037-8CA5-8B2F-02FABCD834CB}"/>
              </a:ext>
            </a:extLst>
          </p:cNvPr>
          <p:cNvSpPr/>
          <p:nvPr/>
        </p:nvSpPr>
        <p:spPr bwMode="auto">
          <a:xfrm>
            <a:off x="7239000" y="1371600"/>
            <a:ext cx="762000" cy="5334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906EA9-7570-04EB-7B35-329149FAB0C4}"/>
              </a:ext>
            </a:extLst>
          </p:cNvPr>
          <p:cNvSpPr/>
          <p:nvPr/>
        </p:nvSpPr>
        <p:spPr bwMode="auto">
          <a:xfrm>
            <a:off x="1905000" y="2514600"/>
            <a:ext cx="634056" cy="5334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86D72B-F725-1689-320A-0E98B9A3B4AB}"/>
              </a:ext>
            </a:extLst>
          </p:cNvPr>
          <p:cNvSpPr/>
          <p:nvPr/>
        </p:nvSpPr>
        <p:spPr bwMode="auto">
          <a:xfrm>
            <a:off x="4088928" y="2667000"/>
            <a:ext cx="762000" cy="5334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60DBE9-7335-0818-E33B-0DC9812014C7}"/>
              </a:ext>
            </a:extLst>
          </p:cNvPr>
          <p:cNvSpPr/>
          <p:nvPr/>
        </p:nvSpPr>
        <p:spPr bwMode="auto">
          <a:xfrm>
            <a:off x="6400800" y="2590800"/>
            <a:ext cx="762000" cy="5334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BC12F0-83E7-E9FD-8D52-E4095FC68C76}"/>
              </a:ext>
            </a:extLst>
          </p:cNvPr>
          <p:cNvSpPr/>
          <p:nvPr/>
        </p:nvSpPr>
        <p:spPr bwMode="auto">
          <a:xfrm>
            <a:off x="2667000" y="5791200"/>
            <a:ext cx="762000" cy="5334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7C58AA-4CE7-0856-C020-CB069B74E1C8}"/>
              </a:ext>
            </a:extLst>
          </p:cNvPr>
          <p:cNvSpPr/>
          <p:nvPr/>
        </p:nvSpPr>
        <p:spPr bwMode="auto">
          <a:xfrm>
            <a:off x="2539056" y="3819332"/>
            <a:ext cx="1347144" cy="53340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D837AB-FC73-AA10-F896-11D9745B376F}"/>
              </a:ext>
            </a:extLst>
          </p:cNvPr>
          <p:cNvSpPr/>
          <p:nvPr/>
        </p:nvSpPr>
        <p:spPr bwMode="auto">
          <a:xfrm>
            <a:off x="5827946" y="5943600"/>
            <a:ext cx="1347144" cy="53340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FA3A7-655F-0742-6CE3-99188855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4652"/>
            <a:ext cx="7873057" cy="6268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AF720-D014-447C-C049-BAAB1D6A60DD}"/>
              </a:ext>
            </a:extLst>
          </p:cNvPr>
          <p:cNvSpPr txBox="1"/>
          <p:nvPr/>
        </p:nvSpPr>
        <p:spPr>
          <a:xfrm>
            <a:off x="5245144" y="2517503"/>
            <a:ext cx="4101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5B60D-37AC-A48B-4D37-28291A461929}"/>
              </a:ext>
            </a:extLst>
          </p:cNvPr>
          <p:cNvSpPr txBox="1"/>
          <p:nvPr/>
        </p:nvSpPr>
        <p:spPr>
          <a:xfrm>
            <a:off x="1433574" y="5822604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6321EA-7EFE-DA55-FD7E-DBD9DE33FB93}"/>
              </a:ext>
            </a:extLst>
          </p:cNvPr>
          <p:cNvCxnSpPr>
            <a:cxnSpLocks/>
          </p:cNvCxnSpPr>
          <p:nvPr/>
        </p:nvCxnSpPr>
        <p:spPr bwMode="auto">
          <a:xfrm>
            <a:off x="5874312" y="3352800"/>
            <a:ext cx="214534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DC68C9-5FFB-F0D3-52D6-F34725B798C8}"/>
              </a:ext>
            </a:extLst>
          </p:cNvPr>
          <p:cNvCxnSpPr>
            <a:cxnSpLocks/>
          </p:cNvCxnSpPr>
          <p:nvPr/>
        </p:nvCxnSpPr>
        <p:spPr bwMode="auto">
          <a:xfrm>
            <a:off x="845112" y="4419600"/>
            <a:ext cx="206914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8BE5AA-2E68-4AD1-71D1-89530B8CB10C}"/>
              </a:ext>
            </a:extLst>
          </p:cNvPr>
          <p:cNvCxnSpPr>
            <a:cxnSpLocks/>
          </p:cNvCxnSpPr>
          <p:nvPr/>
        </p:nvCxnSpPr>
        <p:spPr bwMode="auto">
          <a:xfrm>
            <a:off x="2104175" y="6553200"/>
            <a:ext cx="422042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4E7F16-DFC4-DC2D-BA32-B6EA771EED2A}"/>
              </a:ext>
            </a:extLst>
          </p:cNvPr>
          <p:cNvSpPr txBox="1"/>
          <p:nvPr/>
        </p:nvSpPr>
        <p:spPr>
          <a:xfrm>
            <a:off x="3505200" y="4095972"/>
            <a:ext cx="534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C3</a:t>
            </a:r>
            <a:endParaRPr lang="en-US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8C5FE-AF07-CD28-BE44-44B57B71F5FB}"/>
              </a:ext>
            </a:extLst>
          </p:cNvPr>
          <p:cNvSpPr txBox="1"/>
          <p:nvPr/>
        </p:nvSpPr>
        <p:spPr>
          <a:xfrm>
            <a:off x="1843674" y="1940118"/>
            <a:ext cx="534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C1</a:t>
            </a:r>
            <a:endParaRPr lang="en-US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DD990B-570D-1456-51BF-1B410B94F116}"/>
              </a:ext>
            </a:extLst>
          </p:cNvPr>
          <p:cNvSpPr txBox="1"/>
          <p:nvPr/>
        </p:nvSpPr>
        <p:spPr>
          <a:xfrm>
            <a:off x="5450194" y="3040723"/>
            <a:ext cx="534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C2</a:t>
            </a:r>
            <a:endParaRPr lang="en-US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C64E4-FBFA-6AA3-61A6-0A712687E9DD}"/>
              </a:ext>
            </a:extLst>
          </p:cNvPr>
          <p:cNvSpPr txBox="1"/>
          <p:nvPr/>
        </p:nvSpPr>
        <p:spPr>
          <a:xfrm>
            <a:off x="1718035" y="6254690"/>
            <a:ext cx="534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C4</a:t>
            </a:r>
            <a:endParaRPr lang="en-US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53DB0-D15F-62CE-C36E-7484D024AB81}"/>
              </a:ext>
            </a:extLst>
          </p:cNvPr>
          <p:cNvSpPr txBox="1"/>
          <p:nvPr/>
        </p:nvSpPr>
        <p:spPr>
          <a:xfrm>
            <a:off x="3020923" y="4012132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/>
      <p:bldP spid="21" grpId="0"/>
      <p:bldP spid="22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7CCD-08CB-4971-2525-5A79A13C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br>
              <a:rPr lang="en-US" sz="4000" b="1" dirty="0">
                <a:solidFill>
                  <a:srgbClr val="FF3300"/>
                </a:solidFill>
              </a:rPr>
            </a:br>
            <a:r>
              <a:rPr lang="en-US" sz="4000" b="1" dirty="0">
                <a:solidFill>
                  <a:srgbClr val="FF3300"/>
                </a:solidFill>
              </a:rPr>
              <a:t>TẬP GÕ TIẾT TẤU</a:t>
            </a:r>
            <a:br>
              <a:rPr lang="en-US" sz="4000" b="1" dirty="0">
                <a:solidFill>
                  <a:srgbClr val="FF3300"/>
                </a:solidFill>
              </a:rPr>
            </a:b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997291-7E31-7FEC-EF98-6E37A10B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14671"/>
            <a:ext cx="8115300" cy="1276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733F0-E393-686A-4B20-448D299B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7" y="3505200"/>
            <a:ext cx="7915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00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1173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Tahoma</vt:lpstr>
      <vt:lpstr>Times New Roman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QUAN SÁT VÀ TRẢ LỜI CÂU HỎI</vt:lpstr>
      <vt:lpstr>QUAN SÁT VÀ TRẢ LỜI CÂU HỎI</vt:lpstr>
      <vt:lpstr>PowerPoint Presentation</vt:lpstr>
      <vt:lpstr>PowerPoint Presentation</vt:lpstr>
      <vt:lpstr> TẬP GÕ TIẾT TẤU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137</cp:revision>
  <dcterms:created xsi:type="dcterms:W3CDTF">2010-01-20T21:58:16Z</dcterms:created>
  <dcterms:modified xsi:type="dcterms:W3CDTF">2024-02-22T02:46:59Z</dcterms:modified>
</cp:coreProperties>
</file>