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74" r:id="rId2"/>
    <p:sldId id="518" r:id="rId3"/>
    <p:sldId id="530" r:id="rId4"/>
    <p:sldId id="520" r:id="rId5"/>
    <p:sldId id="513" r:id="rId6"/>
    <p:sldId id="406" r:id="rId7"/>
    <p:sldId id="450" r:id="rId8"/>
    <p:sldId id="524" r:id="rId9"/>
    <p:sldId id="487" r:id="rId10"/>
    <p:sldId id="531" r:id="rId11"/>
    <p:sldId id="519" r:id="rId12"/>
    <p:sldId id="522" r:id="rId13"/>
    <p:sldId id="532" r:id="rId14"/>
    <p:sldId id="539" r:id="rId15"/>
    <p:sldId id="537" r:id="rId16"/>
    <p:sldId id="479" r:id="rId17"/>
    <p:sldId id="540" r:id="rId18"/>
    <p:sldId id="541" r:id="rId19"/>
    <p:sldId id="259" r:id="rId20"/>
    <p:sldId id="260" r:id="rId21"/>
    <p:sldId id="263" r:id="rId22"/>
    <p:sldId id="277" r:id="rId23"/>
    <p:sldId id="476" r:id="rId24"/>
    <p:sldId id="26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CCFFFF"/>
    <a:srgbClr val="0060A8"/>
    <a:srgbClr val="CCFFCC"/>
    <a:srgbClr val="000099"/>
    <a:srgbClr val="008000"/>
    <a:srgbClr val="FF99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0261967-CCC2-4C92-7BDB-40A00294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9897361-D3A2-AA82-14F6-022693F82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DE5074-CC00-6645-3F35-E022DC8CDD3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7F4AEB4E-DC1C-DD02-405B-838CFD5D2A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C8A7985D-B57A-10E7-69B4-23B5C23F01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1B115253-8794-26EA-2869-33DB304B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842FF3-3B34-44FF-B131-F899C5982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218D848-E5FB-5C90-5658-306FD5A65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2123D2D-19A9-1C1E-F36F-BD1FE295D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5B59080-EB3F-8E70-0327-FF1C9B743F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746585F8-8416-4A62-869D-5307B34B78B3}" type="slidenum">
              <a:rPr lang="vi-VN" altLang="en-US" smtClean="0">
                <a:latin typeface="Times New Roman" panose="02020603050405020304" pitchFamily="18" charset="0"/>
              </a:rPr>
              <a:pPr/>
              <a:t>6</a:t>
            </a:fld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3A698-1DCE-796A-0299-256D03172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2C1467-B55E-0723-101B-225ED6B9A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432A8-9A61-9F73-F2CC-EBDE284B5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B130-146C-4EFE-B9F0-4284A16DD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30203-9209-BF3B-635B-A44FF6AE9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DA250D-C9BE-598C-A11A-7E0A2B612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93D0BF-7635-51B9-A04D-6FABF9A99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CAE9-D612-46C9-A310-2A30A9315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22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ACBEE6-5F86-0E24-3052-A0AEF3EFC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E18DD3-B667-9DF4-4192-015046444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DCE3F9-D717-C1EA-9F79-C199D83EB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BB707-D814-4F6C-B4F3-ADAA7BA58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46890-44A4-21AD-D8F5-26995543E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8EDA-3959-959D-E71C-3B9AAFC66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D14A0-CC93-9001-1AF5-DA0CCAB10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E3DF-3270-49CF-A762-F1D507856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5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54F9C5-558D-08FF-4F5C-118945195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190A9-39CA-7927-2FD8-175DEF1B5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434C0-BDE5-F978-E539-730346443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1B8D-7F2D-43F5-83BE-09DF1585C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8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5D2D60-38DE-6437-CE00-0ABD81772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B28A50-DC24-2C08-B3E6-4AE416FCE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1C988-5697-326E-A98F-A3EED848B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B44D-8AAB-4710-9603-1DBF90F7D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C7EBA6-392B-C7F7-9742-1CE086A94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2F4F8E-79AF-2BFB-9998-7129A14EA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BC09C-CC29-A177-78DB-6A10A398E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D42D-40DB-4CE2-9D1E-981DFD666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92DE01-0DAB-625F-27EF-37F5CF02A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324A9-A4D7-4F27-66D3-AE8658CB2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B04440-8F85-4083-89EA-7A694EC3B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E7CE-D150-4D22-9B0F-348293567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1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A41A71-20BD-A98F-3CE9-E1BF1BF3A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1FC00C-0A69-D7CF-E1A7-35F72934D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498E64-4D06-3FD9-C47A-CC1CFC485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2DDC-5E8F-49C7-AC06-E23760854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FECEC-750B-153B-0994-5679FE668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3DF09-7D82-48DB-C8FB-6B1C7627D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91815-572F-6021-1B67-438A91EFC3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2574-3C75-46E4-816B-5BDF7542E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55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DED96-CD48-01B7-3F22-41A062AFA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5BA244-87E0-9915-39F6-9B6FDB398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0956F-7C4C-378F-FE99-600F3EA8B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D70A-EBA6-4234-B40D-4233DBB19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65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9FE5FD-69E4-0065-A695-1E5B97459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2BBB57-17BE-B530-7C8A-91E3BEF3B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29D358B-5CC2-DC47-7BA9-36A822051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FB8ADD7-3822-2065-34A8-4E2EBA7AD5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2E8A544C-7009-2343-0B18-9176A5D711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2DEFC5-99C7-4BB6-86E5-9BA45E172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</a:t>
            </a:r>
            <a:r>
              <a:rPr lang="en-US" sz="4000" b="1" kern="0" dirty="0">
                <a:solidFill>
                  <a:srgbClr val="FF0000"/>
                </a:solidFill>
              </a:rPr>
              <a:t> LÍ THUYẾT ÂM NHẠC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70C0"/>
                </a:solidFill>
              </a:rPr>
              <a:t>		NHỊP </a:t>
            </a:r>
            <a:r>
              <a:rPr lang="en-US" sz="4000" b="1" kern="0" dirty="0">
                <a:solidFill>
                  <a:srgbClr val="0070C0"/>
                </a:solidFill>
                <a:sym typeface="MS Reference Specialty" panose="05000500000000000000" pitchFamily="2" charset="2"/>
              </a:rPr>
              <a:t></a:t>
            </a:r>
            <a:endParaRPr lang="en-US" sz="4000" b="1" kern="0" dirty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2. HÁT: 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60A8"/>
                </a:solidFill>
                <a:latin typeface="+mn-lt"/>
              </a:rPr>
              <a:t>		KHÚC CA BỐN MÙA</a:t>
            </a:r>
          </a:p>
          <a:p>
            <a:pPr algn="l">
              <a:lnSpc>
                <a:spcPct val="150000"/>
              </a:lnSpc>
            </a:pP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  LÍ THUYẾT ÂM NHẠC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70C0"/>
                </a:solidFill>
                <a:latin typeface="+mn-lt"/>
              </a:rPr>
              <a:t>		NHỊP </a:t>
            </a:r>
            <a:r>
              <a:rPr lang="en-US" sz="4000" b="1" kern="0" dirty="0">
                <a:solidFill>
                  <a:srgbClr val="0070C0"/>
                </a:solidFill>
                <a:latin typeface="+mn-lt"/>
                <a:sym typeface="MS Reference Specialty" panose="05000500000000000000" pitchFamily="2" charset="2"/>
              </a:rPr>
              <a:t></a:t>
            </a:r>
            <a:endParaRPr lang="en-US" sz="4000" b="1" kern="0" dirty="0">
              <a:solidFill>
                <a:srgbClr val="0070C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b="1" kern="0" dirty="0">
                <a:solidFill>
                  <a:srgbClr val="FF0000"/>
                </a:solidFill>
                <a:latin typeface="+mn-lt"/>
              </a:rPr>
              <a:t>2. ĐỌC NHẠC</a:t>
            </a:r>
          </a:p>
          <a:p>
            <a:pPr algn="l">
              <a:lnSpc>
                <a:spcPct val="150000"/>
              </a:lnSpc>
            </a:pPr>
            <a:r>
              <a:rPr lang="en-US" b="1" kern="0">
                <a:solidFill>
                  <a:srgbClr val="0060A8"/>
                </a:solidFill>
                <a:latin typeface="+mn-lt"/>
              </a:rPr>
              <a:t>		BÀI </a:t>
            </a:r>
            <a:r>
              <a:rPr lang="en-US" b="1" kern="0" dirty="0">
                <a:solidFill>
                  <a:srgbClr val="0060A8"/>
                </a:solidFill>
                <a:latin typeface="+mn-lt"/>
              </a:rPr>
              <a:t>ĐỌC NHẠC SỐ 4</a:t>
            </a: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360FC7-7F86-87DF-7EE7-9CC820FA99E3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2296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33CC"/>
                </a:solidFill>
                <a:latin typeface="+mn-lt"/>
              </a:rPr>
              <a:t> NHỊP </a:t>
            </a:r>
            <a:r>
              <a:rPr lang="en-US" b="1" kern="0" dirty="0">
                <a:solidFill>
                  <a:srgbClr val="0033CC"/>
                </a:solidFill>
                <a:latin typeface="+mn-lt"/>
                <a:ea typeface="MS Gothic" panose="020B0609070205080204" pitchFamily="49" charset="-128"/>
                <a:sym typeface="MS Reference Specialty" panose="05000500000000000000" pitchFamily="2" charset="2"/>
              </a:rPr>
              <a:t></a:t>
            </a:r>
            <a:endParaRPr lang="en-US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EE633-CA9C-3A20-2510-5D13F714458B}"/>
              </a:ext>
            </a:extLst>
          </p:cNvPr>
          <p:cNvSpPr txBox="1"/>
          <p:nvPr/>
        </p:nvSpPr>
        <p:spPr>
          <a:xfrm>
            <a:off x="152400" y="713883"/>
            <a:ext cx="8382000" cy="295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</a:rPr>
              <a:t>- </a:t>
            </a:r>
            <a:r>
              <a:rPr lang="en-CA" sz="3200" b="1" kern="0" dirty="0" err="1">
                <a:latin typeface="+mj-lt"/>
              </a:rPr>
              <a:t>Nhịp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>
                <a:solidFill>
                  <a:srgbClr val="FF0000"/>
                </a:solidFill>
                <a:latin typeface="+mj-lt"/>
                <a:sym typeface="MS Reference Specialty" panose="05000500000000000000" pitchFamily="2" charset="2"/>
              </a:rPr>
              <a:t>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là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nhịp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6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phách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trong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một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ô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nhịp</a:t>
            </a:r>
            <a:endParaRPr lang="en-CA" sz="3200" b="1" kern="0" dirty="0">
              <a:latin typeface="+mj-lt"/>
              <a:sym typeface="MS Reference Specialty" panose="050005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-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Mỗi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phách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giá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trị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bằng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1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nốt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móc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đơn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( </a:t>
            </a:r>
            <a:r>
              <a:rPr lang="en-CA" sz="3200" b="1" kern="0" dirty="0">
                <a:latin typeface="+mj-lt"/>
                <a:sym typeface="Anastasia" pitchFamily="2" charset="2"/>
              </a:rPr>
              <a:t> )</a:t>
            </a:r>
          </a:p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  <a:sym typeface="Anastasia" pitchFamily="2" charset="2"/>
              </a:rPr>
              <a:t>-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200" b="1" kern="0" dirty="0">
                <a:latin typeface="+mj-lt"/>
                <a:sym typeface="Anastasia" pitchFamily="2" charset="2"/>
              </a:rPr>
              <a:t> 1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mạnh</a:t>
            </a:r>
            <a:r>
              <a:rPr lang="en-CA" sz="3200" b="1" kern="0" dirty="0">
                <a:latin typeface="+mj-lt"/>
                <a:sym typeface="Anastasia" pitchFamily="2" charset="2"/>
              </a:rPr>
              <a:t>;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200" b="1" kern="0" dirty="0">
                <a:latin typeface="+mj-lt"/>
                <a:sym typeface="Anastasia" pitchFamily="2" charset="2"/>
              </a:rPr>
              <a:t> 2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và</a:t>
            </a:r>
            <a:r>
              <a:rPr lang="en-CA" sz="3200" b="1" kern="0" dirty="0">
                <a:latin typeface="+mj-lt"/>
                <a:sym typeface="Anastasia" pitchFamily="2" charset="2"/>
              </a:rPr>
              <a:t> 3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nhẹ</a:t>
            </a:r>
            <a:r>
              <a:rPr lang="en-CA" sz="3200" b="1" kern="0" dirty="0">
                <a:latin typeface="+mj-lt"/>
                <a:sym typeface="Anastasia" pitchFamily="2" charset="2"/>
              </a:rPr>
              <a:t>;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200" b="1" kern="0" dirty="0">
                <a:latin typeface="+mj-lt"/>
                <a:sym typeface="Anastasia" pitchFamily="2" charset="2"/>
              </a:rPr>
              <a:t> 4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mạnh</a:t>
            </a:r>
            <a:r>
              <a:rPr lang="en-CA" sz="3200" b="1" kern="0" dirty="0">
                <a:latin typeface="+mj-lt"/>
                <a:sym typeface="Anastasia" pitchFamily="2" charset="2"/>
              </a:rPr>
              <a:t>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vừa</a:t>
            </a:r>
            <a:r>
              <a:rPr lang="en-CA" sz="3200" b="1" kern="0" dirty="0">
                <a:latin typeface="+mj-lt"/>
                <a:sym typeface="Anastasia" pitchFamily="2" charset="2"/>
              </a:rPr>
              <a:t>,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200" b="1" kern="0" dirty="0">
                <a:latin typeface="+mj-lt"/>
                <a:sym typeface="Anastasia" pitchFamily="2" charset="2"/>
              </a:rPr>
              <a:t> 5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và</a:t>
            </a:r>
            <a:r>
              <a:rPr lang="en-CA" sz="3200" b="1" kern="0" dirty="0">
                <a:latin typeface="+mj-lt"/>
                <a:sym typeface="Anastasia" pitchFamily="2" charset="2"/>
              </a:rPr>
              <a:t> 6 </a:t>
            </a:r>
            <a:r>
              <a:rPr lang="en-CA" sz="3200" b="1" kern="0" dirty="0" err="1">
                <a:latin typeface="+mj-lt"/>
                <a:sym typeface="Anastasia" pitchFamily="2" charset="2"/>
              </a:rPr>
              <a:t>nhẹ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CFFC-4CB6-7147-193D-E2CB13D7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715597"/>
            <a:ext cx="6438900" cy="1734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BF71D-9B15-30B5-929E-5788D7EA785C}"/>
              </a:ext>
            </a:extLst>
          </p:cNvPr>
          <p:cNvSpPr txBox="1"/>
          <p:nvPr/>
        </p:nvSpPr>
        <p:spPr>
          <a:xfrm>
            <a:off x="266700" y="5557391"/>
            <a:ext cx="861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3200" b="1" kern="0" dirty="0" err="1">
                <a:latin typeface="+mj-lt"/>
              </a:rPr>
              <a:t>Nhịp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>
                <a:solidFill>
                  <a:srgbClr val="FF0000"/>
                </a:solidFill>
                <a:latin typeface="+mj-lt"/>
                <a:sym typeface="MS Reference Specialty" panose="05000500000000000000" pitchFamily="2" charset="2"/>
              </a:rPr>
              <a:t>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thường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phù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hợp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với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những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bài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hát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,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bản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nhạc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tính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chất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nhịp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nhàng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,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linh</a:t>
            </a:r>
            <a:r>
              <a:rPr lang="en-CA" sz="32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200" b="1" kern="0" dirty="0" err="1">
                <a:latin typeface="+mj-lt"/>
                <a:sym typeface="MS Reference Specialty" panose="05000500000000000000" pitchFamily="2" charset="2"/>
              </a:rPr>
              <a:t>hoạt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7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64D729-B910-484E-DB35-27B2AC32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33CC"/>
                </a:solidFill>
                <a:latin typeface="+mn-lt"/>
              </a:rPr>
              <a:t>SƠ ĐỒ ĐÁNH NHỊP </a:t>
            </a:r>
            <a:r>
              <a:rPr lang="en-US" sz="4000" b="1" dirty="0">
                <a:solidFill>
                  <a:srgbClr val="0033CC"/>
                </a:solidFill>
                <a:latin typeface="+mn-lt"/>
                <a:sym typeface="MS Reference Specialty" panose="05000500000000000000" pitchFamily="2" charset="2"/>
              </a:rPr>
              <a:t></a:t>
            </a:r>
            <a:endParaRPr lang="en-US" sz="4000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2C082-96EC-9EAF-40A9-B706DECA0074}"/>
              </a:ext>
            </a:extLst>
          </p:cNvPr>
          <p:cNvSpPr txBox="1"/>
          <p:nvPr/>
        </p:nvSpPr>
        <p:spPr>
          <a:xfrm>
            <a:off x="653758" y="1459764"/>
            <a:ext cx="30579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+mn-lt"/>
              </a:rPr>
              <a:t>Cách</a:t>
            </a:r>
            <a:r>
              <a:rPr lang="en-US" sz="2800" b="1" dirty="0">
                <a:latin typeface="+mn-lt"/>
              </a:rPr>
              <a:t> 1</a:t>
            </a:r>
          </a:p>
          <a:p>
            <a:pPr algn="ctr"/>
            <a:r>
              <a:rPr lang="en-US" sz="2800" b="1" dirty="0">
                <a:latin typeface="+mn-lt"/>
              </a:rPr>
              <a:t>Ở </a:t>
            </a:r>
            <a:r>
              <a:rPr lang="en-US" sz="2800" b="1" dirty="0" err="1">
                <a:latin typeface="+mn-lt"/>
              </a:rPr>
              <a:t>tốc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độ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nhanh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dirty="0" err="1">
                <a:latin typeface="+mn-lt"/>
              </a:rPr>
              <a:t>đánh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như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nhịp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MS Reference Specialty" panose="05000500000000000000" pitchFamily="2" charset="2"/>
              </a:rPr>
              <a:t></a:t>
            </a:r>
            <a:r>
              <a:rPr lang="en-US" sz="2800" b="1" dirty="0">
                <a:latin typeface="+mn-lt"/>
              </a:rPr>
              <a:t>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52E63-14BF-9EDB-396F-25C5737CCAAB}"/>
              </a:ext>
            </a:extLst>
          </p:cNvPr>
          <p:cNvSpPr txBox="1"/>
          <p:nvPr/>
        </p:nvSpPr>
        <p:spPr>
          <a:xfrm>
            <a:off x="4626109" y="1219200"/>
            <a:ext cx="41368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+mn-lt"/>
              </a:rPr>
              <a:t>Cách</a:t>
            </a:r>
            <a:r>
              <a:rPr lang="en-US" sz="2800" b="1" dirty="0">
                <a:latin typeface="+mn-lt"/>
              </a:rPr>
              <a:t> 2</a:t>
            </a:r>
          </a:p>
          <a:p>
            <a:pPr algn="ctr"/>
            <a:r>
              <a:rPr lang="en-US" sz="2800" b="1" dirty="0">
                <a:latin typeface="+mn-lt"/>
              </a:rPr>
              <a:t>Ở </a:t>
            </a:r>
            <a:r>
              <a:rPr lang="en-US" sz="2800" b="1" dirty="0" err="1">
                <a:latin typeface="+mn-lt"/>
              </a:rPr>
              <a:t>tốc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độ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chậm</a:t>
            </a:r>
            <a:r>
              <a:rPr lang="en-US" sz="2800" b="1" dirty="0">
                <a:latin typeface="+mn-lt"/>
              </a:rPr>
              <a:t>,</a:t>
            </a:r>
          </a:p>
          <a:p>
            <a:pPr algn="ctr"/>
            <a:r>
              <a:rPr lang="en-US" sz="2800" b="1" dirty="0" err="1">
                <a:latin typeface="+mn-lt"/>
              </a:rPr>
              <a:t>đánh</a:t>
            </a:r>
            <a:r>
              <a:rPr lang="en-US" sz="2800" b="1" dirty="0">
                <a:latin typeface="+mn-lt"/>
              </a:rPr>
              <a:t> chia </a:t>
            </a:r>
            <a:r>
              <a:rPr lang="en-US" sz="2800" b="1" dirty="0" err="1">
                <a:latin typeface="+mn-lt"/>
              </a:rPr>
              <a:t>thành</a:t>
            </a:r>
            <a:r>
              <a:rPr lang="en-US" sz="2800" b="1" dirty="0">
                <a:latin typeface="+mn-lt"/>
              </a:rPr>
              <a:t> 6 </a:t>
            </a:r>
            <a:r>
              <a:rPr lang="en-US" sz="2800" b="1" dirty="0" err="1">
                <a:latin typeface="+mn-lt"/>
              </a:rPr>
              <a:t>phách</a:t>
            </a:r>
            <a:r>
              <a:rPr lang="en-US" sz="2800" b="1" dirty="0">
                <a:latin typeface="+mn-lt"/>
              </a:rPr>
              <a:t> </a:t>
            </a:r>
            <a:endParaRPr lang="en-US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EF4ADA-1904-DF0E-E096-CEB607FFE74B}"/>
              </a:ext>
            </a:extLst>
          </p:cNvPr>
          <p:cNvGrpSpPr/>
          <p:nvPr/>
        </p:nvGrpSpPr>
        <p:grpSpPr>
          <a:xfrm>
            <a:off x="1257305" y="3447747"/>
            <a:ext cx="457197" cy="2133600"/>
            <a:chOff x="1295403" y="3041780"/>
            <a:chExt cx="457197" cy="21336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20D29B-CD4D-68E3-DA99-52AE1CB0E110}"/>
                </a:ext>
              </a:extLst>
            </p:cNvPr>
            <p:cNvCxnSpPr/>
            <p:nvPr/>
          </p:nvCxnSpPr>
          <p:spPr bwMode="auto">
            <a:xfrm>
              <a:off x="1752600" y="3041780"/>
              <a:ext cx="0" cy="2133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F5D978-A45A-38E1-FBF7-9754F48C6659}"/>
                </a:ext>
              </a:extLst>
            </p:cNvPr>
            <p:cNvSpPr txBox="1"/>
            <p:nvPr/>
          </p:nvSpPr>
          <p:spPr>
            <a:xfrm>
              <a:off x="1295403" y="3041780"/>
              <a:ext cx="304796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n-lt"/>
                </a:rPr>
                <a:t>1</a:t>
              </a:r>
            </a:p>
            <a:p>
              <a:endParaRPr lang="en-US" b="1" dirty="0">
                <a:latin typeface="+mn-lt"/>
              </a:endParaRPr>
            </a:p>
            <a:p>
              <a:endParaRPr lang="en-US" b="1" dirty="0">
                <a:latin typeface="+mn-lt"/>
              </a:endParaRPr>
            </a:p>
            <a:p>
              <a:r>
                <a:rPr lang="en-US" b="1" dirty="0">
                  <a:latin typeface="+mn-lt"/>
                </a:rPr>
                <a:t>2</a:t>
              </a:r>
            </a:p>
            <a:p>
              <a:endParaRPr lang="en-US" b="1" dirty="0">
                <a:latin typeface="+mn-lt"/>
              </a:endParaRPr>
            </a:p>
            <a:p>
              <a:endParaRPr lang="en-US" b="1" dirty="0">
                <a:latin typeface="+mn-lt"/>
              </a:endParaRPr>
            </a:p>
            <a:p>
              <a:r>
                <a:rPr lang="en-US" b="1" dirty="0">
                  <a:latin typeface="+mn-lt"/>
                </a:rPr>
                <a:t>3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3D9FDA-E00C-6A86-30DB-09F3A65CFF19}"/>
              </a:ext>
            </a:extLst>
          </p:cNvPr>
          <p:cNvGrpSpPr/>
          <p:nvPr/>
        </p:nvGrpSpPr>
        <p:grpSpPr>
          <a:xfrm>
            <a:off x="2271970" y="3415962"/>
            <a:ext cx="457196" cy="2094894"/>
            <a:chOff x="2362200" y="2997579"/>
            <a:chExt cx="457196" cy="20948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41A5AF5-8907-B829-1B1B-7F08B97860BA}"/>
                </a:ext>
              </a:extLst>
            </p:cNvPr>
            <p:cNvCxnSpPr/>
            <p:nvPr/>
          </p:nvCxnSpPr>
          <p:spPr bwMode="auto">
            <a:xfrm flipV="1">
              <a:off x="2362200" y="3041780"/>
              <a:ext cx="0" cy="205069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B59C59-4A82-9E50-4A1E-F68EB84E2D31}"/>
                </a:ext>
              </a:extLst>
            </p:cNvPr>
            <p:cNvSpPr txBox="1"/>
            <p:nvPr/>
          </p:nvSpPr>
          <p:spPr>
            <a:xfrm>
              <a:off x="2514600" y="2997579"/>
              <a:ext cx="304796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n-lt"/>
                </a:rPr>
                <a:t>6</a:t>
              </a:r>
              <a:endParaRPr lang="en-US" sz="1800" b="1" dirty="0">
                <a:latin typeface="+mn-lt"/>
              </a:endParaRPr>
            </a:p>
            <a:p>
              <a:endParaRPr lang="en-US" b="1" dirty="0">
                <a:latin typeface="+mn-lt"/>
              </a:endParaRPr>
            </a:p>
            <a:p>
              <a:endParaRPr lang="en-US" b="1" dirty="0">
                <a:latin typeface="+mn-lt"/>
              </a:endParaRPr>
            </a:p>
            <a:p>
              <a:r>
                <a:rPr lang="en-US" b="1" dirty="0">
                  <a:latin typeface="+mn-lt"/>
                </a:rPr>
                <a:t>5</a:t>
              </a:r>
            </a:p>
            <a:p>
              <a:endParaRPr lang="en-US" b="1" dirty="0">
                <a:latin typeface="+mn-lt"/>
              </a:endParaRPr>
            </a:p>
            <a:p>
              <a:endParaRPr lang="en-US" b="1" dirty="0">
                <a:latin typeface="+mn-lt"/>
              </a:endParaRPr>
            </a:p>
            <a:p>
              <a:r>
                <a:rPr lang="en-US" b="1" dirty="0">
                  <a:latin typeface="+mn-lt"/>
                </a:rPr>
                <a:t>4</a:t>
              </a:r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B4AD8F-1703-DC8E-4356-31F2B2BB23CE}"/>
              </a:ext>
            </a:extLst>
          </p:cNvPr>
          <p:cNvGrpSpPr/>
          <p:nvPr/>
        </p:nvGrpSpPr>
        <p:grpSpPr>
          <a:xfrm>
            <a:off x="6591303" y="3048002"/>
            <a:ext cx="781627" cy="1038757"/>
            <a:chOff x="6611908" y="3078415"/>
            <a:chExt cx="703292" cy="89091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D7BBC46-3C83-8682-E4E8-7DAA2C25EDDC}"/>
                </a:ext>
              </a:extLst>
            </p:cNvPr>
            <p:cNvCxnSpPr/>
            <p:nvPr/>
          </p:nvCxnSpPr>
          <p:spPr bwMode="auto">
            <a:xfrm flipH="1" flipV="1">
              <a:off x="6611908" y="3314047"/>
              <a:ext cx="703292" cy="65528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BCD3745-70D2-59AB-100C-9F1B11299224}"/>
                </a:ext>
              </a:extLst>
            </p:cNvPr>
            <p:cNvSpPr txBox="1"/>
            <p:nvPr/>
          </p:nvSpPr>
          <p:spPr>
            <a:xfrm>
              <a:off x="6630178" y="3078415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n-lt"/>
                </a:rPr>
                <a:t>6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763AB82-2875-C641-F398-2CA2308D8ED6}"/>
              </a:ext>
            </a:extLst>
          </p:cNvPr>
          <p:cNvGrpSpPr/>
          <p:nvPr/>
        </p:nvGrpSpPr>
        <p:grpSpPr>
          <a:xfrm>
            <a:off x="6934200" y="3981746"/>
            <a:ext cx="838200" cy="369332"/>
            <a:chOff x="6934200" y="3828575"/>
            <a:chExt cx="838200" cy="36933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BDFB344-FBE8-B66A-0CEA-00AE09116B99}"/>
                </a:ext>
              </a:extLst>
            </p:cNvPr>
            <p:cNvCxnSpPr/>
            <p:nvPr/>
          </p:nvCxnSpPr>
          <p:spPr bwMode="auto">
            <a:xfrm>
              <a:off x="6934200" y="40386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C46F754-55B0-12B9-951D-5A1B7FEB4B4C}"/>
                </a:ext>
              </a:extLst>
            </p:cNvPr>
            <p:cNvSpPr txBox="1"/>
            <p:nvPr/>
          </p:nvSpPr>
          <p:spPr>
            <a:xfrm>
              <a:off x="7391400" y="3828575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n-lt"/>
                </a:rPr>
                <a:t>5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BB7BBC2-6566-A552-850A-993813AB0528}"/>
              </a:ext>
            </a:extLst>
          </p:cNvPr>
          <p:cNvGrpSpPr/>
          <p:nvPr/>
        </p:nvGrpSpPr>
        <p:grpSpPr>
          <a:xfrm>
            <a:off x="5486405" y="4206554"/>
            <a:ext cx="2285995" cy="369332"/>
            <a:chOff x="5486405" y="4013241"/>
            <a:chExt cx="2285995" cy="36933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D56C54D-F128-91E3-5A5A-B5A3713298DD}"/>
                </a:ext>
              </a:extLst>
            </p:cNvPr>
            <p:cNvCxnSpPr/>
            <p:nvPr/>
          </p:nvCxnSpPr>
          <p:spPr bwMode="auto">
            <a:xfrm>
              <a:off x="5486405" y="4184536"/>
              <a:ext cx="198119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6EAD5D-0CC1-3147-3A08-70590164632F}"/>
                </a:ext>
              </a:extLst>
            </p:cNvPr>
            <p:cNvSpPr txBox="1"/>
            <p:nvPr/>
          </p:nvSpPr>
          <p:spPr>
            <a:xfrm>
              <a:off x="7391400" y="4013241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n-lt"/>
                </a:rPr>
                <a:t>4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378D7F-146F-A842-75DC-6D4804E4C892}"/>
              </a:ext>
            </a:extLst>
          </p:cNvPr>
          <p:cNvGrpSpPr/>
          <p:nvPr/>
        </p:nvGrpSpPr>
        <p:grpSpPr>
          <a:xfrm>
            <a:off x="5216630" y="4267200"/>
            <a:ext cx="1051989" cy="859791"/>
            <a:chOff x="5233734" y="4057442"/>
            <a:chExt cx="1051989" cy="85979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7ABF469-AB58-7D0F-A531-A5FF3DC2026E}"/>
                </a:ext>
              </a:extLst>
            </p:cNvPr>
            <p:cNvCxnSpPr/>
            <p:nvPr/>
          </p:nvCxnSpPr>
          <p:spPr bwMode="auto">
            <a:xfrm flipH="1" flipV="1">
              <a:off x="5456468" y="4218039"/>
              <a:ext cx="829255" cy="6991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E023A66-A136-9EBD-DA5E-DE0CD4B37028}"/>
                </a:ext>
              </a:extLst>
            </p:cNvPr>
            <p:cNvSpPr txBox="1"/>
            <p:nvPr/>
          </p:nvSpPr>
          <p:spPr>
            <a:xfrm>
              <a:off x="5233734" y="4057442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n-lt"/>
                </a:rPr>
                <a:t>3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30075DE-E2DA-3292-3D1E-03ABE58D87D6}"/>
              </a:ext>
            </a:extLst>
          </p:cNvPr>
          <p:cNvGrpSpPr/>
          <p:nvPr/>
        </p:nvGrpSpPr>
        <p:grpSpPr>
          <a:xfrm>
            <a:off x="6248398" y="4724400"/>
            <a:ext cx="381000" cy="950977"/>
            <a:chOff x="6248398" y="4495800"/>
            <a:chExt cx="381000" cy="950977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61703BF-B468-91ED-C2B1-22266B6A84A5}"/>
                </a:ext>
              </a:extLst>
            </p:cNvPr>
            <p:cNvCxnSpPr/>
            <p:nvPr/>
          </p:nvCxnSpPr>
          <p:spPr bwMode="auto">
            <a:xfrm>
              <a:off x="6400800" y="4495800"/>
              <a:ext cx="0" cy="5773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12D332E-9292-85E0-4F37-9CCA0D0E37B7}"/>
                </a:ext>
              </a:extLst>
            </p:cNvPr>
            <p:cNvSpPr txBox="1"/>
            <p:nvPr/>
          </p:nvSpPr>
          <p:spPr>
            <a:xfrm>
              <a:off x="6248398" y="5077445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n-lt"/>
                </a:rPr>
                <a:t>2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BFBDE1-30FB-2959-1B5E-9E1E81B212F2}"/>
              </a:ext>
            </a:extLst>
          </p:cNvPr>
          <p:cNvGrpSpPr/>
          <p:nvPr/>
        </p:nvGrpSpPr>
        <p:grpSpPr>
          <a:xfrm>
            <a:off x="6400800" y="3241930"/>
            <a:ext cx="381000" cy="2442957"/>
            <a:chOff x="6400800" y="3276600"/>
            <a:chExt cx="381000" cy="216583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25E3251-50BE-F4EA-61F7-AA5A06B8E310}"/>
                </a:ext>
              </a:extLst>
            </p:cNvPr>
            <p:cNvCxnSpPr/>
            <p:nvPr/>
          </p:nvCxnSpPr>
          <p:spPr bwMode="auto">
            <a:xfrm>
              <a:off x="6553200" y="3276600"/>
              <a:ext cx="0" cy="181587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2CE4156-D24E-01FC-BAE8-B7A709706078}"/>
                </a:ext>
              </a:extLst>
            </p:cNvPr>
            <p:cNvSpPr txBox="1"/>
            <p:nvPr/>
          </p:nvSpPr>
          <p:spPr>
            <a:xfrm>
              <a:off x="6400800" y="5073105"/>
              <a:ext cx="381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1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58AB71-93EB-8D7E-B8D3-78FCDD938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33CC"/>
                </a:solidFill>
                <a:latin typeface="+mn-lt"/>
              </a:rPr>
              <a:t> SO SÁNH NHỊP </a:t>
            </a:r>
            <a:r>
              <a:rPr lang="en-US" b="1" dirty="0">
                <a:solidFill>
                  <a:srgbClr val="0033CC"/>
                </a:solidFill>
                <a:latin typeface="+mn-lt"/>
                <a:ea typeface="MS Gothic" panose="020B0609070205080204" pitchFamily="49" charset="-128"/>
                <a:sym typeface="MS Reference Specialty" panose="05000500000000000000" pitchFamily="2" charset="2"/>
              </a:rPr>
              <a:t></a:t>
            </a:r>
            <a:r>
              <a:rPr lang="en-US" b="1" kern="0" dirty="0">
                <a:solidFill>
                  <a:srgbClr val="0033CC"/>
                </a:solidFill>
                <a:latin typeface="+mn-lt"/>
                <a:ea typeface="MS Gothic" panose="020B0609070205080204" pitchFamily="49" charset="-128"/>
                <a:sym typeface="MS Reference Specialty" panose="05000500000000000000" pitchFamily="2" charset="2"/>
              </a:rPr>
              <a:t> VÀ NHỊP </a:t>
            </a:r>
            <a:endParaRPr lang="en-US" b="1" kern="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26FD1-0799-6B01-1DC7-709090FC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3638550" cy="160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C8CA41-FC9C-6CD3-9A22-74AA56B31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4114800"/>
            <a:ext cx="67341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  LÍ THUYẾT ÂM NHẠC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70C0"/>
                </a:solidFill>
                <a:latin typeface="+mn-lt"/>
              </a:rPr>
              <a:t>		NHỊP </a:t>
            </a:r>
            <a:r>
              <a:rPr lang="en-US" sz="4000" b="1" kern="0" dirty="0">
                <a:solidFill>
                  <a:srgbClr val="0070C0"/>
                </a:solidFill>
                <a:latin typeface="+mn-lt"/>
                <a:sym typeface="MS Reference Specialty" panose="05000500000000000000" pitchFamily="2" charset="2"/>
              </a:rPr>
              <a:t></a:t>
            </a:r>
            <a:endParaRPr lang="en-US" sz="4000" b="1" kern="0" dirty="0">
              <a:solidFill>
                <a:srgbClr val="0070C0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b="1" kern="0" dirty="0">
                <a:solidFill>
                  <a:srgbClr val="FF0000"/>
                </a:solidFill>
                <a:latin typeface="+mn-lt"/>
              </a:rPr>
              <a:t>2. ĐỌC NHẠC</a:t>
            </a:r>
          </a:p>
          <a:p>
            <a:pPr algn="l">
              <a:lnSpc>
                <a:spcPct val="150000"/>
              </a:lnSpc>
            </a:pPr>
            <a:r>
              <a:rPr lang="en-US" b="1" kern="0">
                <a:solidFill>
                  <a:srgbClr val="0060A8"/>
                </a:solidFill>
                <a:latin typeface="+mn-lt"/>
              </a:rPr>
              <a:t>		BÀI </a:t>
            </a:r>
            <a:r>
              <a:rPr lang="en-US" b="1" kern="0" dirty="0">
                <a:solidFill>
                  <a:srgbClr val="0060A8"/>
                </a:solidFill>
                <a:latin typeface="+mn-lt"/>
              </a:rPr>
              <a:t>ĐỌC NHẠC SỐ 4</a:t>
            </a: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49AF5-B67F-5393-0E62-086CCA3C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3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F1225-64A2-7B8C-E17A-3243577A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53443"/>
            <a:ext cx="8877300" cy="2943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9CFF4A-F311-D673-6169-D60B3C44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8"/>
            <a:ext cx="7886700" cy="7778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87923-438A-17F9-49E9-159FC3DFF031}"/>
              </a:ext>
            </a:extLst>
          </p:cNvPr>
          <p:cNvSpPr txBox="1"/>
          <p:nvPr/>
        </p:nvSpPr>
        <p:spPr>
          <a:xfrm>
            <a:off x="304800" y="3728720"/>
            <a:ext cx="45720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5B071-6948-8692-30A3-10F88ABE3B4E}"/>
              </a:ext>
            </a:extLst>
          </p:cNvPr>
          <p:cNvSpPr txBox="1"/>
          <p:nvPr/>
        </p:nvSpPr>
        <p:spPr>
          <a:xfrm>
            <a:off x="1484671" y="3835791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MS Reference Specialty" panose="05000500000000000000" pitchFamily="2" charset="2"/>
              </a:rPr>
              <a:t>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A9DB6-E77B-BC7A-2841-BADAB7A1E004}"/>
              </a:ext>
            </a:extLst>
          </p:cNvPr>
          <p:cNvSpPr txBox="1"/>
          <p:nvPr/>
        </p:nvSpPr>
        <p:spPr>
          <a:xfrm>
            <a:off x="1777181" y="4636674"/>
            <a:ext cx="144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3D27-E4DB-0D16-9E34-40111A0C3CFD}"/>
              </a:ext>
            </a:extLst>
          </p:cNvPr>
          <p:cNvSpPr txBox="1"/>
          <p:nvPr/>
        </p:nvSpPr>
        <p:spPr>
          <a:xfrm>
            <a:off x="2694961" y="6028503"/>
            <a:ext cx="2353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nastasia" pitchFamily="2" charset="2"/>
              </a:rPr>
              <a:t>         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E058E-4AF5-F2F9-EA9D-2DDA05DE4E9E}"/>
              </a:ext>
            </a:extLst>
          </p:cNvPr>
          <p:cNvSpPr txBox="1"/>
          <p:nvPr/>
        </p:nvSpPr>
        <p:spPr>
          <a:xfrm>
            <a:off x="2094271" y="5319782"/>
            <a:ext cx="7258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Son, La, Si,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E6AD96-FA06-BBA7-AE73-7C07CAF34B06}"/>
              </a:ext>
            </a:extLst>
          </p:cNvPr>
          <p:cNvSpPr txBox="1"/>
          <p:nvPr/>
        </p:nvSpPr>
        <p:spPr>
          <a:xfrm>
            <a:off x="4659055" y="1126944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5022BD-ECBA-DE90-A016-B7556620E746}"/>
              </a:ext>
            </a:extLst>
          </p:cNvPr>
          <p:cNvSpPr txBox="1"/>
          <p:nvPr/>
        </p:nvSpPr>
        <p:spPr>
          <a:xfrm>
            <a:off x="4366696" y="2496936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31F25A-6DA7-272D-B7EB-2666B9FE0B66}"/>
              </a:ext>
            </a:extLst>
          </p:cNvPr>
          <p:cNvCxnSpPr/>
          <p:nvPr/>
        </p:nvCxnSpPr>
        <p:spPr>
          <a:xfrm flipH="1">
            <a:off x="8605935" y="1416085"/>
            <a:ext cx="209550" cy="591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5CC530-9A48-7E86-6FFF-2755F48A2D59}"/>
              </a:ext>
            </a:extLst>
          </p:cNvPr>
          <p:cNvCxnSpPr/>
          <p:nvPr/>
        </p:nvCxnSpPr>
        <p:spPr>
          <a:xfrm flipH="1">
            <a:off x="8635482" y="2656376"/>
            <a:ext cx="209550" cy="591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4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7CCD-08CB-4971-2525-5A79A13C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br>
              <a:rPr lang="en-US" sz="4000" b="1" dirty="0">
                <a:solidFill>
                  <a:srgbClr val="FF3300"/>
                </a:solidFill>
              </a:rPr>
            </a:br>
            <a:r>
              <a:rPr lang="en-US" sz="4000" b="1" dirty="0">
                <a:solidFill>
                  <a:srgbClr val="FF3300"/>
                </a:solidFill>
              </a:rPr>
              <a:t>TẬP GÕ TIẾT TẤU</a:t>
            </a:r>
            <a:br>
              <a:rPr lang="en-US" sz="4000" b="1" dirty="0">
                <a:solidFill>
                  <a:srgbClr val="FF3300"/>
                </a:solidFill>
              </a:rPr>
            </a:b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45A08-7E4E-F814-1F96-04304CDF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4" y="2693444"/>
            <a:ext cx="8644812" cy="15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FF0000"/>
                </a:solidFill>
                <a:latin typeface="+mn-lt"/>
              </a:rPr>
              <a:t>1.  THƯỜNG THỨC ÂM NHẠC</a:t>
            </a:r>
          </a:p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0070C0"/>
                </a:solidFill>
                <a:latin typeface="+mn-lt"/>
              </a:rPr>
              <a:t>		THỂ LOẠI HỢP XƯỚNG</a:t>
            </a:r>
          </a:p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FF0000"/>
                </a:solidFill>
                <a:latin typeface="+mn-lt"/>
              </a:rPr>
              <a:t>2. NGHE NHẠC</a:t>
            </a:r>
          </a:p>
          <a:p>
            <a:pPr>
              <a:lnSpc>
                <a:spcPct val="150000"/>
              </a:lnSpc>
            </a:pPr>
            <a:r>
              <a:rPr lang="en-US" sz="3600" b="1" kern="0" dirty="0">
                <a:solidFill>
                  <a:srgbClr val="0060A8"/>
                </a:solidFill>
                <a:latin typeface="+mn-lt"/>
              </a:rPr>
              <a:t>HỢP XƯỚNG </a:t>
            </a:r>
          </a:p>
          <a:p>
            <a:pPr>
              <a:lnSpc>
                <a:spcPct val="150000"/>
              </a:lnSpc>
            </a:pPr>
            <a:r>
              <a:rPr lang="en-US" sz="3600" b="1" kern="0" dirty="0">
                <a:solidFill>
                  <a:srgbClr val="0060A8"/>
                </a:solidFill>
                <a:latin typeface="+mn-lt"/>
              </a:rPr>
              <a:t>TIẾNG HÁT GIỮA RỪNG PẮC BÓ</a:t>
            </a:r>
            <a:br>
              <a:rPr lang="en-US" sz="3600" b="1" kern="0" dirty="0">
                <a:solidFill>
                  <a:srgbClr val="FF0000"/>
                </a:solidFill>
                <a:latin typeface="+mn-lt"/>
              </a:rPr>
            </a:br>
            <a:endParaRPr lang="en-US" sz="3600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33CD6-9A97-C096-BC50-38E51D5895DF}"/>
              </a:ext>
            </a:extLst>
          </p:cNvPr>
          <p:cNvSpPr txBox="1"/>
          <p:nvPr/>
        </p:nvSpPr>
        <p:spPr>
          <a:xfrm>
            <a:off x="863727" y="1327967"/>
            <a:ext cx="50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28683-9B4D-778F-07ED-93E21DF1DEB5}"/>
              </a:ext>
            </a:extLst>
          </p:cNvPr>
          <p:cNvSpPr txBox="1"/>
          <p:nvPr/>
        </p:nvSpPr>
        <p:spPr>
          <a:xfrm>
            <a:off x="785959" y="1890510"/>
            <a:ext cx="7795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1FBE6-D321-A4A5-88A2-361DA0A59601}"/>
              </a:ext>
            </a:extLst>
          </p:cNvPr>
          <p:cNvSpPr txBox="1"/>
          <p:nvPr/>
        </p:nvSpPr>
        <p:spPr>
          <a:xfrm>
            <a:off x="863727" y="3209550"/>
            <a:ext cx="50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14DD5-0AA6-C808-A01B-B5727F5863F7}"/>
              </a:ext>
            </a:extLst>
          </p:cNvPr>
          <p:cNvSpPr txBox="1"/>
          <p:nvPr/>
        </p:nvSpPr>
        <p:spPr>
          <a:xfrm>
            <a:off x="179191" y="3781500"/>
            <a:ext cx="864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 cappella)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28646-961E-27BD-D066-7DECF67A687B}"/>
              </a:ext>
            </a:extLst>
          </p:cNvPr>
          <p:cNvSpPr txBox="1"/>
          <p:nvPr/>
        </p:nvSpPr>
        <p:spPr>
          <a:xfrm>
            <a:off x="112951" y="4598094"/>
            <a:ext cx="864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75D3DE-9B90-1A9D-C1A9-44FAE7E2FCF6}"/>
              </a:ext>
            </a:extLst>
          </p:cNvPr>
          <p:cNvSpPr/>
          <p:nvPr/>
        </p:nvSpPr>
        <p:spPr bwMode="auto">
          <a:xfrm>
            <a:off x="343224" y="115480"/>
            <a:ext cx="377157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âm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4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82F5-6DCF-1505-3F0A-E944FC93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+mn-lt"/>
              </a:rPr>
              <a:t>TÌM HIỂU NHỊP </a:t>
            </a:r>
            <a:r>
              <a:rPr lang="en-US" b="1" dirty="0">
                <a:solidFill>
                  <a:srgbClr val="0033CC"/>
                </a:solidFill>
                <a:latin typeface="+mn-lt"/>
                <a:sym typeface="MS Reference Specialty" panose="05000500000000000000" pitchFamily="2" charset="2"/>
              </a:rPr>
              <a:t></a:t>
            </a:r>
            <a:endParaRPr lang="en-US" b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A27B1-4961-9C17-C6E2-5EB9953FA602}"/>
              </a:ext>
            </a:extLst>
          </p:cNvPr>
          <p:cNvSpPr txBox="1"/>
          <p:nvPr/>
        </p:nvSpPr>
        <p:spPr>
          <a:xfrm>
            <a:off x="263590" y="952480"/>
            <a:ext cx="8880410" cy="248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b="1" kern="0" dirty="0">
                <a:latin typeface="+mj-lt"/>
              </a:rPr>
              <a:t>- </a:t>
            </a:r>
            <a:r>
              <a:rPr lang="en-CA" sz="3600" b="1" kern="0" dirty="0" err="1">
                <a:latin typeface="+mj-lt"/>
              </a:rPr>
              <a:t>Nhịp</a:t>
            </a:r>
            <a:r>
              <a:rPr lang="en-CA" sz="3600" b="1" kern="0" dirty="0">
                <a:latin typeface="+mj-lt"/>
              </a:rPr>
              <a:t> 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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là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nhịp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3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phách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-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Mỗi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phách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giá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trị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bằng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1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nốt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móc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đơn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endParaRPr lang="en-CA" sz="3600" b="1" kern="0" dirty="0">
              <a:latin typeface="+mj-lt"/>
              <a:sym typeface="Anastasia" pitchFamily="2" charset="2"/>
            </a:endParaRPr>
          </a:p>
          <a:p>
            <a:pPr>
              <a:lnSpc>
                <a:spcPct val="150000"/>
              </a:lnSpc>
            </a:pPr>
            <a:r>
              <a:rPr lang="en-CA" sz="3600" b="1" kern="0" dirty="0">
                <a:latin typeface="+mj-lt"/>
                <a:sym typeface="Anastasia" pitchFamily="2" charset="2"/>
              </a:rPr>
              <a:t>- </a:t>
            </a:r>
            <a:r>
              <a:rPr lang="en-CA" sz="36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600" b="1" kern="0" dirty="0">
                <a:latin typeface="+mj-lt"/>
                <a:sym typeface="Anastasia" pitchFamily="2" charset="2"/>
              </a:rPr>
              <a:t> 1 </a:t>
            </a:r>
            <a:r>
              <a:rPr lang="en-CA" sz="3600" b="1" kern="0" dirty="0" err="1">
                <a:latin typeface="+mj-lt"/>
                <a:sym typeface="Anastasia" pitchFamily="2" charset="2"/>
              </a:rPr>
              <a:t>mạnh</a:t>
            </a:r>
            <a:r>
              <a:rPr lang="en-CA" sz="3600" b="1" kern="0" dirty="0">
                <a:latin typeface="+mj-lt"/>
                <a:sym typeface="Anastasia" pitchFamily="2" charset="2"/>
              </a:rPr>
              <a:t>; </a:t>
            </a:r>
            <a:r>
              <a:rPr lang="en-CA" sz="3600" b="1" kern="0" dirty="0" err="1">
                <a:latin typeface="+mj-lt"/>
                <a:sym typeface="Anastasia" pitchFamily="2" charset="2"/>
              </a:rPr>
              <a:t>phách</a:t>
            </a:r>
            <a:r>
              <a:rPr lang="en-CA" sz="3600" b="1" kern="0" dirty="0">
                <a:latin typeface="+mj-lt"/>
                <a:sym typeface="Anastasia" pitchFamily="2" charset="2"/>
              </a:rPr>
              <a:t> 2 </a:t>
            </a:r>
            <a:r>
              <a:rPr lang="en-CA" sz="3600" b="1" kern="0" dirty="0" err="1">
                <a:latin typeface="+mj-lt"/>
                <a:sym typeface="Anastasia" pitchFamily="2" charset="2"/>
              </a:rPr>
              <a:t>và</a:t>
            </a:r>
            <a:r>
              <a:rPr lang="en-CA" sz="3600" b="1" kern="0" dirty="0">
                <a:latin typeface="+mj-lt"/>
                <a:sym typeface="Anastasia" pitchFamily="2" charset="2"/>
              </a:rPr>
              <a:t> 3 </a:t>
            </a:r>
            <a:r>
              <a:rPr lang="en-CA" sz="3600" b="1" kern="0" dirty="0" err="1">
                <a:latin typeface="+mj-lt"/>
                <a:sym typeface="Anastasia" pitchFamily="2" charset="2"/>
              </a:rPr>
              <a:t>nhẹ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10B24-A5E2-431D-D26C-D9F75259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4648200" cy="188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D28F3-7FAE-37D7-2A9C-3002E8581418}"/>
              </a:ext>
            </a:extLst>
          </p:cNvPr>
          <p:cNvSpPr txBox="1"/>
          <p:nvPr/>
        </p:nvSpPr>
        <p:spPr>
          <a:xfrm>
            <a:off x="266700" y="5347933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3600" b="1" kern="0" dirty="0" err="1">
                <a:latin typeface="+mj-lt"/>
              </a:rPr>
              <a:t>Nhịp</a:t>
            </a:r>
            <a:r>
              <a:rPr lang="en-CA" sz="3600" b="1" kern="0" dirty="0">
                <a:latin typeface="+mj-lt"/>
              </a:rPr>
              <a:t> 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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thường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phù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hợp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với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những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bài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hát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,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bản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nhạc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có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tính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chất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linh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hoạt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,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rộn</a:t>
            </a:r>
            <a:r>
              <a:rPr lang="en-CA" sz="3600" b="1" kern="0" dirty="0">
                <a:latin typeface="+mj-lt"/>
                <a:sym typeface="MS Reference Specialty" panose="05000500000000000000" pitchFamily="2" charset="2"/>
              </a:rPr>
              <a:t> </a:t>
            </a:r>
            <a:r>
              <a:rPr lang="en-CA" sz="3600" b="1" kern="0" dirty="0" err="1">
                <a:latin typeface="+mj-lt"/>
                <a:sym typeface="MS Reference Specialty" panose="05000500000000000000" pitchFamily="2" charset="2"/>
              </a:rPr>
              <a:t>ràng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04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C5637-5ECA-8D89-38DA-8F075CCE6D9C}"/>
              </a:ext>
            </a:extLst>
          </p:cNvPr>
          <p:cNvSpPr txBox="1"/>
          <p:nvPr/>
        </p:nvSpPr>
        <p:spPr>
          <a:xfrm>
            <a:off x="828378" y="1496106"/>
            <a:ext cx="50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B30-C8CE-AEE1-2AB0-9C5F51B69A2D}"/>
              </a:ext>
            </a:extLst>
          </p:cNvPr>
          <p:cNvSpPr txBox="1"/>
          <p:nvPr/>
        </p:nvSpPr>
        <p:spPr>
          <a:xfrm>
            <a:off x="264539" y="2005344"/>
            <a:ext cx="864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Soprano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Alto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Tennor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Bass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trầm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73BF6-F821-C726-9DEC-8027A04F5FA9}"/>
              </a:ext>
            </a:extLst>
          </p:cNvPr>
          <p:cNvSpPr txBox="1"/>
          <p:nvPr/>
        </p:nvSpPr>
        <p:spPr>
          <a:xfrm>
            <a:off x="828378" y="3065987"/>
            <a:ext cx="50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3E2EA-1DDA-05A7-517E-9B30BEE5F457}"/>
              </a:ext>
            </a:extLst>
          </p:cNvPr>
          <p:cNvSpPr txBox="1"/>
          <p:nvPr/>
        </p:nvSpPr>
        <p:spPr>
          <a:xfrm>
            <a:off x="191527" y="3621171"/>
            <a:ext cx="8644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73DBE-2FEB-DF93-3CD2-02986665A201}"/>
              </a:ext>
            </a:extLst>
          </p:cNvPr>
          <p:cNvSpPr txBox="1"/>
          <p:nvPr/>
        </p:nvSpPr>
        <p:spPr>
          <a:xfrm>
            <a:off x="264539" y="4429085"/>
            <a:ext cx="864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4B7B69-A77C-36F6-966B-1895BD9687B6}"/>
              </a:ext>
            </a:extLst>
          </p:cNvPr>
          <p:cNvSpPr/>
          <p:nvPr/>
        </p:nvSpPr>
        <p:spPr bwMode="auto">
          <a:xfrm>
            <a:off x="343224" y="115480"/>
            <a:ext cx="377157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âm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8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65BA5-2A29-486E-EC9B-8A5F57B60B7D}"/>
              </a:ext>
            </a:extLst>
          </p:cNvPr>
          <p:cNvSpPr txBox="1"/>
          <p:nvPr/>
        </p:nvSpPr>
        <p:spPr>
          <a:xfrm>
            <a:off x="227418" y="1533578"/>
            <a:ext cx="858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28A39-4AF2-2DEB-591F-DB09BA335786}"/>
              </a:ext>
            </a:extLst>
          </p:cNvPr>
          <p:cNvSpPr txBox="1"/>
          <p:nvPr/>
        </p:nvSpPr>
        <p:spPr>
          <a:xfrm>
            <a:off x="334062" y="2519828"/>
            <a:ext cx="8475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Messiah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(George Frederic Handel),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Messa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(Johann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Sebastia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Bach),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(Ludwig van Beethoven),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(Gustav Mahler),…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2AFD4-A53D-0396-1867-8ECF16BBFDB1}"/>
              </a:ext>
            </a:extLst>
          </p:cNvPr>
          <p:cNvSpPr txBox="1"/>
          <p:nvPr/>
        </p:nvSpPr>
        <p:spPr>
          <a:xfrm>
            <a:off x="227418" y="4307634"/>
            <a:ext cx="8475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Lô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Cao),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1A2241-0EDE-874F-B95D-EA5E2CD4D54D}"/>
              </a:ext>
            </a:extLst>
          </p:cNvPr>
          <p:cNvSpPr/>
          <p:nvPr/>
        </p:nvSpPr>
        <p:spPr bwMode="auto">
          <a:xfrm>
            <a:off x="343224" y="115480"/>
            <a:ext cx="377157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âm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5" name="Rounded Rectangle 4"/>
          <p:cNvSpPr/>
          <p:nvPr/>
        </p:nvSpPr>
        <p:spPr>
          <a:xfrm>
            <a:off x="104426" y="2141236"/>
            <a:ext cx="1876974" cy="372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9951" y="2128711"/>
            <a:ext cx="2015021" cy="372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2935" y="2200471"/>
            <a:ext cx="2638241" cy="372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12065" y="2141236"/>
            <a:ext cx="2083777" cy="3721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28683-9B4D-778F-07ED-93E21DF1DEB5}"/>
              </a:ext>
            </a:extLst>
          </p:cNvPr>
          <p:cNvSpPr txBox="1"/>
          <p:nvPr/>
        </p:nvSpPr>
        <p:spPr>
          <a:xfrm>
            <a:off x="154930" y="2858534"/>
            <a:ext cx="180560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16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1FBE6-D321-A4A5-88A2-361DA0A59601}"/>
              </a:ext>
            </a:extLst>
          </p:cNvPr>
          <p:cNvSpPr txBox="1"/>
          <p:nvPr/>
        </p:nvSpPr>
        <p:spPr>
          <a:xfrm>
            <a:off x="4203380" y="2264164"/>
            <a:ext cx="205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LƯỢNG &amp; KĨ THUẬT HÁT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14DD5-0AA6-C808-A01B-B5727F5863F7}"/>
              </a:ext>
            </a:extLst>
          </p:cNvPr>
          <p:cNvSpPr txBox="1"/>
          <p:nvPr/>
        </p:nvSpPr>
        <p:spPr>
          <a:xfrm>
            <a:off x="2094257" y="2765024"/>
            <a:ext cx="2030879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cappella)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28646-961E-27BD-D066-7DECF67A687B}"/>
              </a:ext>
            </a:extLst>
          </p:cNvPr>
          <p:cNvSpPr txBox="1"/>
          <p:nvPr/>
        </p:nvSpPr>
        <p:spPr>
          <a:xfrm>
            <a:off x="2041291" y="3909796"/>
            <a:ext cx="207516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16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3E2EA-1DDA-05A7-517E-9B30BEE5F457}"/>
              </a:ext>
            </a:extLst>
          </p:cNvPr>
          <p:cNvSpPr txBox="1"/>
          <p:nvPr/>
        </p:nvSpPr>
        <p:spPr>
          <a:xfrm>
            <a:off x="4228483" y="2795078"/>
            <a:ext cx="2062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16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73DBE-2FEB-DF93-3CD2-02986665A201}"/>
              </a:ext>
            </a:extLst>
          </p:cNvPr>
          <p:cNvSpPr txBox="1"/>
          <p:nvPr/>
        </p:nvSpPr>
        <p:spPr>
          <a:xfrm>
            <a:off x="4262157" y="3947875"/>
            <a:ext cx="202106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16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28A39-4AF2-2DEB-591F-DB09BA335786}"/>
              </a:ext>
            </a:extLst>
          </p:cNvPr>
          <p:cNvSpPr txBox="1"/>
          <p:nvPr/>
        </p:nvSpPr>
        <p:spPr>
          <a:xfrm>
            <a:off x="6494517" y="2694380"/>
            <a:ext cx="253102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Messiah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(George Frederic </a:t>
            </a: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Handel),</a:t>
            </a:r>
            <a:r>
              <a:rPr lang="en-US" sz="165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(Ludwig van Beethoven), 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(Gustav Mahler),…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2AFD4-A53D-0396-1867-8ECF16BBFDB1}"/>
              </a:ext>
            </a:extLst>
          </p:cNvPr>
          <p:cNvSpPr txBox="1"/>
          <p:nvPr/>
        </p:nvSpPr>
        <p:spPr>
          <a:xfrm>
            <a:off x="6542642" y="4523694"/>
            <a:ext cx="23788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5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5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 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Cao),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i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165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1433E-A493-399B-8FFE-111651C66440}"/>
              </a:ext>
            </a:extLst>
          </p:cNvPr>
          <p:cNvSpPr txBox="1"/>
          <p:nvPr/>
        </p:nvSpPr>
        <p:spPr>
          <a:xfrm>
            <a:off x="134070" y="3867787"/>
            <a:ext cx="18473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16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endParaRPr lang="en-US" sz="16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33CD6-9A97-C096-BC50-38E51D5895DF}"/>
              </a:ext>
            </a:extLst>
          </p:cNvPr>
          <p:cNvSpPr txBox="1"/>
          <p:nvPr/>
        </p:nvSpPr>
        <p:spPr>
          <a:xfrm>
            <a:off x="275832" y="2339341"/>
            <a:ext cx="17704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  <a:endParaRPr lang="en-US" sz="2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21FBE6-D321-A4A5-88A2-361DA0A59601}"/>
              </a:ext>
            </a:extLst>
          </p:cNvPr>
          <p:cNvSpPr txBox="1"/>
          <p:nvPr/>
        </p:nvSpPr>
        <p:spPr>
          <a:xfrm>
            <a:off x="6639398" y="2376952"/>
            <a:ext cx="22820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PHẨM TIÊU BIỂU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1FBE6-D321-A4A5-88A2-361DA0A59601}"/>
              </a:ext>
            </a:extLst>
          </p:cNvPr>
          <p:cNvSpPr txBox="1"/>
          <p:nvPr/>
        </p:nvSpPr>
        <p:spPr>
          <a:xfrm>
            <a:off x="2124498" y="2242815"/>
            <a:ext cx="1813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THỨC TRÌNH DIỄN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966AFC-D3EE-1900-42A2-A886957AEFA6}"/>
              </a:ext>
            </a:extLst>
          </p:cNvPr>
          <p:cNvSpPr txBox="1"/>
          <p:nvPr/>
        </p:nvSpPr>
        <p:spPr>
          <a:xfrm>
            <a:off x="1210227" y="1358483"/>
            <a:ext cx="627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VỀ THỂ LOẠI HỢP XƯỚNG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F7C172-E086-C470-ED0B-0AF9E82CD873}"/>
              </a:ext>
            </a:extLst>
          </p:cNvPr>
          <p:cNvSpPr/>
          <p:nvPr/>
        </p:nvSpPr>
        <p:spPr bwMode="auto">
          <a:xfrm>
            <a:off x="403812" y="82387"/>
            <a:ext cx="377157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thức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âm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A1B7E00-8A9A-ACA8-FFF2-DDFBA6301717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FF0000"/>
                </a:solidFill>
                <a:latin typeface="+mn-lt"/>
              </a:rPr>
              <a:t>1.  THƯỜNG THỨC ÂM NHẠC</a:t>
            </a:r>
          </a:p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0070C0"/>
                </a:solidFill>
                <a:latin typeface="+mn-lt"/>
              </a:rPr>
              <a:t>		THỂ LOẠI HỢP XƯỚNG</a:t>
            </a:r>
          </a:p>
          <a:p>
            <a:pPr algn="l">
              <a:lnSpc>
                <a:spcPct val="150000"/>
              </a:lnSpc>
            </a:pPr>
            <a:r>
              <a:rPr lang="en-US" sz="3600" b="1" kern="0" dirty="0">
                <a:solidFill>
                  <a:srgbClr val="FF0000"/>
                </a:solidFill>
                <a:latin typeface="+mn-lt"/>
              </a:rPr>
              <a:t>2. NGHE NHẠC</a:t>
            </a:r>
          </a:p>
          <a:p>
            <a:pPr>
              <a:lnSpc>
                <a:spcPct val="150000"/>
              </a:lnSpc>
            </a:pPr>
            <a:r>
              <a:rPr lang="en-US" sz="3600" b="1" kern="0" dirty="0">
                <a:solidFill>
                  <a:srgbClr val="0060A8"/>
                </a:solidFill>
                <a:latin typeface="+mn-lt"/>
              </a:rPr>
              <a:t>HỢP XƯỚNG </a:t>
            </a:r>
          </a:p>
          <a:p>
            <a:pPr>
              <a:lnSpc>
                <a:spcPct val="150000"/>
              </a:lnSpc>
            </a:pPr>
            <a:r>
              <a:rPr lang="en-US" sz="3600" b="1" kern="0" dirty="0">
                <a:solidFill>
                  <a:srgbClr val="0060A8"/>
                </a:solidFill>
                <a:latin typeface="+mn-lt"/>
              </a:rPr>
              <a:t>TIẾNG HÁT GIỮA RỪNG PẮC BÓ</a:t>
            </a:r>
            <a:br>
              <a:rPr lang="en-US" sz="3600" b="1" kern="0" dirty="0">
                <a:solidFill>
                  <a:srgbClr val="FF0000"/>
                </a:solidFill>
                <a:latin typeface="+mn-lt"/>
              </a:rPr>
            </a:br>
            <a:endParaRPr lang="en-US" sz="3600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6332A-DEB3-A0DF-4413-C924699BE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 r="1995"/>
          <a:stretch/>
        </p:blipFill>
        <p:spPr>
          <a:xfrm>
            <a:off x="247650" y="1392952"/>
            <a:ext cx="8648700" cy="526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E24F8-6BA5-C169-A74B-755AF4E54A19}"/>
              </a:ext>
            </a:extLst>
          </p:cNvPr>
          <p:cNvSpPr txBox="1"/>
          <p:nvPr/>
        </p:nvSpPr>
        <p:spPr>
          <a:xfrm>
            <a:off x="3657600" y="228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xướng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Bó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14DD15-CDEF-B1A4-19CD-698B60EE2B26}"/>
              </a:ext>
            </a:extLst>
          </p:cNvPr>
          <p:cNvSpPr/>
          <p:nvPr/>
        </p:nvSpPr>
        <p:spPr bwMode="auto">
          <a:xfrm>
            <a:off x="403812" y="82387"/>
            <a:ext cx="206996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Nghe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0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2667818" y="-1810569"/>
            <a:ext cx="3732164" cy="9067800"/>
          </a:xfrm>
          <a:custGeom>
            <a:avLst/>
            <a:gdLst/>
            <a:ahLst/>
            <a:cxnLst/>
            <a:rect l="l" t="t" r="r" b="b"/>
            <a:pathLst>
              <a:path w="14148431" h="19026439">
                <a:moveTo>
                  <a:pt x="14148431" y="0"/>
                </a:moveTo>
                <a:lnTo>
                  <a:pt x="0" y="0"/>
                </a:lnTo>
                <a:lnTo>
                  <a:pt x="0" y="19026440"/>
                </a:lnTo>
                <a:lnTo>
                  <a:pt x="14148431" y="19026440"/>
                </a:lnTo>
                <a:lnTo>
                  <a:pt x="141484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1" r="-89548"/>
            </a:stretch>
          </a:blipFill>
        </p:spPr>
      </p:sp>
      <p:sp>
        <p:nvSpPr>
          <p:cNvPr id="5" name="Freeform 5"/>
          <p:cNvSpPr/>
          <p:nvPr/>
        </p:nvSpPr>
        <p:spPr>
          <a:xfrm rot="-3647396">
            <a:off x="7607101" y="4343957"/>
            <a:ext cx="1331759" cy="2097259"/>
          </a:xfrm>
          <a:custGeom>
            <a:avLst/>
            <a:gdLst/>
            <a:ahLst/>
            <a:cxnLst/>
            <a:rect l="l" t="t" r="r" b="b"/>
            <a:pathLst>
              <a:path w="2663519" h="4194518">
                <a:moveTo>
                  <a:pt x="0" y="0"/>
                </a:moveTo>
                <a:lnTo>
                  <a:pt x="2663519" y="0"/>
                </a:lnTo>
                <a:lnTo>
                  <a:pt x="2663519" y="4194519"/>
                </a:lnTo>
                <a:lnTo>
                  <a:pt x="0" y="41945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FF5DD-B94C-9714-127F-0F4415C52FBF}"/>
              </a:ext>
            </a:extLst>
          </p:cNvPr>
          <p:cNvSpPr txBox="1"/>
          <p:nvPr/>
        </p:nvSpPr>
        <p:spPr>
          <a:xfrm>
            <a:off x="325058" y="1413290"/>
            <a:ext cx="8673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dung, ý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95DAF-8307-DACF-4669-EFA1AB201BFA}"/>
              </a:ext>
            </a:extLst>
          </p:cNvPr>
          <p:cNvSpPr txBox="1"/>
          <p:nvPr/>
        </p:nvSpPr>
        <p:spPr>
          <a:xfrm>
            <a:off x="581629" y="2623251"/>
            <a:ext cx="8160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5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ở hang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B655C1-A9DB-7C9A-E470-327E92FAB0E5}"/>
              </a:ext>
            </a:extLst>
          </p:cNvPr>
          <p:cNvSpPr/>
          <p:nvPr/>
        </p:nvSpPr>
        <p:spPr bwMode="auto">
          <a:xfrm>
            <a:off x="403812" y="82387"/>
            <a:ext cx="206996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Nghe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5639" t="-15901" r="-5639" b="-15901"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>
            <a:off x="2704396" y="-1847147"/>
            <a:ext cx="3732164" cy="9140955"/>
          </a:xfrm>
          <a:custGeom>
            <a:avLst/>
            <a:gdLst/>
            <a:ahLst/>
            <a:cxnLst/>
            <a:rect l="l" t="t" r="r" b="b"/>
            <a:pathLst>
              <a:path w="14148431" h="19026439">
                <a:moveTo>
                  <a:pt x="14148431" y="0"/>
                </a:moveTo>
                <a:lnTo>
                  <a:pt x="0" y="0"/>
                </a:lnTo>
                <a:lnTo>
                  <a:pt x="0" y="19026440"/>
                </a:lnTo>
                <a:lnTo>
                  <a:pt x="14148431" y="19026440"/>
                </a:lnTo>
                <a:lnTo>
                  <a:pt x="141484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1" r="-89548"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FF5DD-B94C-9714-127F-0F4415C52FBF}"/>
              </a:ext>
            </a:extLst>
          </p:cNvPr>
          <p:cNvSpPr txBox="1"/>
          <p:nvPr/>
        </p:nvSpPr>
        <p:spPr>
          <a:xfrm>
            <a:off x="325058" y="1407586"/>
            <a:ext cx="86732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Pác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2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95DAF-8307-DACF-4669-EFA1AB201BFA}"/>
              </a:ext>
            </a:extLst>
          </p:cNvPr>
          <p:cNvSpPr txBox="1"/>
          <p:nvPr/>
        </p:nvSpPr>
        <p:spPr>
          <a:xfrm>
            <a:off x="519363" y="2709558"/>
            <a:ext cx="828468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trân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VN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HX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đệm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điêu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E1A80D-25E1-E87C-EB5B-CAE94352EF0C}"/>
              </a:ext>
            </a:extLst>
          </p:cNvPr>
          <p:cNvSpPr/>
          <p:nvPr/>
        </p:nvSpPr>
        <p:spPr bwMode="auto">
          <a:xfrm>
            <a:off x="403812" y="82387"/>
            <a:ext cx="2069966" cy="573226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Nghe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nhạc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64D729-B910-484E-DB35-27B2AC32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33CC"/>
                </a:solidFill>
                <a:latin typeface="+mn-lt"/>
              </a:rPr>
              <a:t>TÌM HIỂU SƠ ĐỒ ĐÁNH NHỊP </a:t>
            </a:r>
            <a:r>
              <a:rPr lang="en-US" sz="4000" b="1" dirty="0">
                <a:solidFill>
                  <a:srgbClr val="0033CC"/>
                </a:solidFill>
                <a:latin typeface="+mn-lt"/>
                <a:sym typeface="MS Reference Specialty" panose="05000500000000000000" pitchFamily="2" charset="2"/>
              </a:rPr>
              <a:t></a:t>
            </a:r>
            <a:endParaRPr lang="en-US" sz="4000" b="1" dirty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258A3D-66E9-7222-52C5-7D0E0794E2F2}"/>
              </a:ext>
            </a:extLst>
          </p:cNvPr>
          <p:cNvGrpSpPr/>
          <p:nvPr/>
        </p:nvGrpSpPr>
        <p:grpSpPr>
          <a:xfrm>
            <a:off x="2286769" y="1905000"/>
            <a:ext cx="608831" cy="3204865"/>
            <a:chOff x="2286769" y="1905000"/>
            <a:chExt cx="608831" cy="320486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FC18471-926C-3FF7-4378-F845F295C9CD}"/>
                </a:ext>
              </a:extLst>
            </p:cNvPr>
            <p:cNvCxnSpPr/>
            <p:nvPr/>
          </p:nvCxnSpPr>
          <p:spPr bwMode="auto">
            <a:xfrm>
              <a:off x="2895600" y="1905000"/>
              <a:ext cx="0" cy="3124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3B47B4-C92A-18D4-3F07-3706DB482677}"/>
                </a:ext>
              </a:extLst>
            </p:cNvPr>
            <p:cNvSpPr txBox="1"/>
            <p:nvPr/>
          </p:nvSpPr>
          <p:spPr>
            <a:xfrm>
              <a:off x="2286769" y="4648200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DCFDCE-C093-0253-72EF-46D4FD0765B6}"/>
              </a:ext>
            </a:extLst>
          </p:cNvPr>
          <p:cNvGrpSpPr/>
          <p:nvPr/>
        </p:nvGrpSpPr>
        <p:grpSpPr>
          <a:xfrm>
            <a:off x="3124199" y="5029200"/>
            <a:ext cx="3352794" cy="486735"/>
            <a:chOff x="3124199" y="5029200"/>
            <a:chExt cx="3352794" cy="48673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B66F493-49E9-991B-46BB-742F672D7F2F}"/>
                </a:ext>
              </a:extLst>
            </p:cNvPr>
            <p:cNvCxnSpPr/>
            <p:nvPr/>
          </p:nvCxnSpPr>
          <p:spPr bwMode="auto">
            <a:xfrm>
              <a:off x="3124199" y="5029200"/>
              <a:ext cx="3234844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151576-06EF-8CCB-F62B-BFF902E25085}"/>
                </a:ext>
              </a:extLst>
            </p:cNvPr>
            <p:cNvSpPr txBox="1"/>
            <p:nvPr/>
          </p:nvSpPr>
          <p:spPr>
            <a:xfrm>
              <a:off x="6083295" y="5105400"/>
              <a:ext cx="393698" cy="410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545851-ADB5-8DA5-7602-1A7B011A120B}"/>
              </a:ext>
            </a:extLst>
          </p:cNvPr>
          <p:cNvGrpSpPr/>
          <p:nvPr/>
        </p:nvGrpSpPr>
        <p:grpSpPr>
          <a:xfrm>
            <a:off x="3124200" y="1676401"/>
            <a:ext cx="3048000" cy="3124199"/>
            <a:chOff x="3124200" y="1676401"/>
            <a:chExt cx="3048000" cy="31241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286AE1-175A-BE0C-5E9A-0EC703656403}"/>
                </a:ext>
              </a:extLst>
            </p:cNvPr>
            <p:cNvCxnSpPr/>
            <p:nvPr/>
          </p:nvCxnSpPr>
          <p:spPr bwMode="auto">
            <a:xfrm flipH="1" flipV="1">
              <a:off x="3124200" y="1981200"/>
              <a:ext cx="3048000" cy="2819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071344-538F-9305-A3F1-66ADEC142F30}"/>
                </a:ext>
              </a:extLst>
            </p:cNvPr>
            <p:cNvSpPr txBox="1"/>
            <p:nvPr/>
          </p:nvSpPr>
          <p:spPr>
            <a:xfrm>
              <a:off x="3428999" y="1676401"/>
              <a:ext cx="457197" cy="467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6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58AB71-93EB-8D7E-B8D3-78FCDD938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33CC"/>
                </a:solidFill>
                <a:latin typeface="+mn-lt"/>
              </a:rPr>
              <a:t> SO SÁNH NHỊP </a:t>
            </a:r>
            <a:r>
              <a:rPr lang="en-US" b="1" kern="0" dirty="0">
                <a:solidFill>
                  <a:srgbClr val="0033CC"/>
                </a:solidFill>
                <a:latin typeface="+mn-lt"/>
                <a:ea typeface="MS Gothic" panose="020B0609070205080204" pitchFamily="49" charset="-128"/>
                <a:sym typeface="MS Reference Specialty" panose="05000500000000000000" pitchFamily="2" charset="2"/>
              </a:rPr>
              <a:t> VÀ NHỊP </a:t>
            </a:r>
            <a:endParaRPr lang="en-US" b="1" kern="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AA12E-B27B-83C0-9249-C25FEFAB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63" y="1414524"/>
            <a:ext cx="5204460" cy="2504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F6000-75BD-6E06-8CE6-10D1F9AF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09" y="4414776"/>
            <a:ext cx="50749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43D561-D7D1-959B-000D-C75BCECB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96" y="0"/>
            <a:ext cx="9144000" cy="2132149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7BCBF7DB-8660-169D-E45B-F166910A0921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8839200" cy="4191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1.</a:t>
            </a:r>
            <a:r>
              <a:rPr lang="en-US" sz="4000" b="1" kern="0" dirty="0">
                <a:solidFill>
                  <a:srgbClr val="FF0000"/>
                </a:solidFill>
              </a:rPr>
              <a:t> LÍ THUYẾT ÂM NHẠC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70C0"/>
                </a:solidFill>
              </a:rPr>
              <a:t>		NHỊP </a:t>
            </a:r>
            <a:r>
              <a:rPr lang="en-US" sz="4000" b="1" kern="0" dirty="0">
                <a:solidFill>
                  <a:srgbClr val="0070C0"/>
                </a:solidFill>
                <a:sym typeface="MS Reference Specialty" panose="05000500000000000000" pitchFamily="2" charset="2"/>
              </a:rPr>
              <a:t></a:t>
            </a:r>
            <a:endParaRPr lang="en-US" sz="4000" b="1" kern="0" dirty="0">
              <a:solidFill>
                <a:srgbClr val="0070C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FF0000"/>
                </a:solidFill>
                <a:latin typeface="+mn-lt"/>
              </a:rPr>
              <a:t>2. HÁT: </a:t>
            </a:r>
          </a:p>
          <a:p>
            <a:pPr algn="l">
              <a:lnSpc>
                <a:spcPct val="150000"/>
              </a:lnSpc>
            </a:pPr>
            <a:r>
              <a:rPr lang="en-US" sz="4000" b="1" kern="0" dirty="0">
                <a:solidFill>
                  <a:srgbClr val="0060A8"/>
                </a:solidFill>
                <a:latin typeface="+mn-lt"/>
              </a:rPr>
              <a:t>		KHÚC CA BỐN MÙA</a:t>
            </a:r>
          </a:p>
          <a:p>
            <a:pPr algn="l">
              <a:lnSpc>
                <a:spcPct val="150000"/>
              </a:lnSpc>
            </a:pPr>
            <a:br>
              <a:rPr lang="en-US" b="1" kern="0" dirty="0">
                <a:solidFill>
                  <a:srgbClr val="FF0000"/>
                </a:solidFill>
                <a:latin typeface="+mn-lt"/>
              </a:rPr>
            </a:br>
            <a:endParaRPr lang="en-US" b="1" kern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6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4956F20B-3363-4123-33C9-862CB6E97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1887" y="36999"/>
            <a:ext cx="6880225" cy="700087"/>
          </a:xfrm>
        </p:spPr>
        <p:txBody>
          <a:bodyPr/>
          <a:lstStyle/>
          <a:p>
            <a:r>
              <a:rPr lang="en-US" altLang="en-US" sz="4500" b="1" dirty="0">
                <a:solidFill>
                  <a:srgbClr val="008000"/>
                </a:solidFill>
              </a:rPr>
              <a:t>T</a:t>
            </a:r>
            <a:r>
              <a:rPr lang="vi-VN" altLang="en-US" sz="4500" b="1" dirty="0">
                <a:solidFill>
                  <a:srgbClr val="008000"/>
                </a:solidFill>
              </a:rPr>
              <a:t>ìm hiểu</a:t>
            </a:r>
            <a:r>
              <a:rPr lang="en-US" altLang="en-US" sz="4500" b="1" dirty="0">
                <a:solidFill>
                  <a:srgbClr val="008000"/>
                </a:solidFill>
              </a:rPr>
              <a:t> </a:t>
            </a:r>
            <a:r>
              <a:rPr lang="en-US" altLang="en-US" sz="4500" b="1" dirty="0" err="1">
                <a:solidFill>
                  <a:srgbClr val="008000"/>
                </a:solidFill>
              </a:rPr>
              <a:t>bài</a:t>
            </a:r>
            <a:r>
              <a:rPr lang="en-US" altLang="en-US" sz="4500" b="1" dirty="0">
                <a:solidFill>
                  <a:srgbClr val="008000"/>
                </a:solidFill>
              </a:rPr>
              <a:t> </a:t>
            </a:r>
            <a:r>
              <a:rPr lang="en-US" altLang="en-US" sz="4500" b="1" dirty="0" err="1">
                <a:solidFill>
                  <a:srgbClr val="008000"/>
                </a:solidFill>
              </a:rPr>
              <a:t>hát</a:t>
            </a:r>
            <a:endParaRPr lang="en-US" altLang="en-US" sz="4500" b="1" dirty="0">
              <a:solidFill>
                <a:srgbClr val="008000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F4330BA-89D8-1705-350D-95BB889B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219200"/>
            <a:ext cx="8534400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Giới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thiệu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tác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giả</a:t>
            </a:r>
            <a:r>
              <a:rPr lang="en-US" altLang="en-US" sz="3600" b="1" i="1" dirty="0">
                <a:solidFill>
                  <a:srgbClr val="FF0000"/>
                </a:solidFill>
              </a:rPr>
              <a:t>: 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3600" b="1" dirty="0" err="1"/>
              <a:t>Nhạc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sĩ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Nguyễn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Hải</a:t>
            </a:r>
            <a:endParaRPr lang="en-US" altLang="en-US" sz="3600" b="1" dirty="0"/>
          </a:p>
          <a:p>
            <a:pPr algn="just"/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vi-VN" sz="3600" dirty="0">
                <a:solidFill>
                  <a:srgbClr val="333333"/>
                </a:solidFill>
              </a:rPr>
              <a:t>Ông tên là Nguyễn Văn Hải, sinh ngày 15 tháng 1 năm 1958. Quê ở Đồng Hới, Quảng Bình</a:t>
            </a:r>
            <a:endParaRPr lang="en-US" sz="3600" dirty="0">
              <a:solidFill>
                <a:srgbClr val="333333"/>
              </a:solidFill>
            </a:endParaRPr>
          </a:p>
          <a:p>
            <a:pPr algn="just"/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Một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số</a:t>
            </a:r>
            <a:r>
              <a:rPr lang="en-US" sz="3600" dirty="0">
                <a:solidFill>
                  <a:srgbClr val="333333"/>
                </a:solidFill>
              </a:rPr>
              <a:t> ca </a:t>
            </a:r>
            <a:r>
              <a:rPr lang="en-US" sz="3600" dirty="0" err="1">
                <a:solidFill>
                  <a:srgbClr val="333333"/>
                </a:solidFill>
              </a:rPr>
              <a:t>khúc</a:t>
            </a:r>
            <a:r>
              <a:rPr lang="en-US" sz="3600" dirty="0">
                <a:solidFill>
                  <a:srgbClr val="333333"/>
                </a:solidFill>
              </a:rPr>
              <a:t>: </a:t>
            </a:r>
            <a:r>
              <a:rPr lang="en-US" sz="3600" dirty="0" err="1">
                <a:solidFill>
                  <a:srgbClr val="333333"/>
                </a:solidFill>
              </a:rPr>
              <a:t>Từng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hạt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mưa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sa</a:t>
            </a:r>
            <a:r>
              <a:rPr lang="en-US" sz="3600" dirty="0">
                <a:solidFill>
                  <a:srgbClr val="333333"/>
                </a:solidFill>
              </a:rPr>
              <a:t>; </a:t>
            </a:r>
            <a:r>
              <a:rPr lang="en-US" sz="3600" dirty="0" err="1">
                <a:solidFill>
                  <a:srgbClr val="333333"/>
                </a:solidFill>
              </a:rPr>
              <a:t>Suối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nguồn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yêu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thương</a:t>
            </a:r>
            <a:r>
              <a:rPr lang="en-US" sz="3600" dirty="0">
                <a:solidFill>
                  <a:srgbClr val="333333"/>
                </a:solidFill>
              </a:rPr>
              <a:t>; </a:t>
            </a:r>
            <a:r>
              <a:rPr lang="en-US" sz="3600" dirty="0" err="1">
                <a:solidFill>
                  <a:srgbClr val="333333"/>
                </a:solidFill>
              </a:rPr>
              <a:t>Lời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ru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của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phố</a:t>
            </a:r>
            <a:r>
              <a:rPr lang="en-US" sz="3600" dirty="0">
                <a:solidFill>
                  <a:srgbClr val="333333"/>
                </a:solidFill>
              </a:rPr>
              <a:t>; </a:t>
            </a:r>
            <a:r>
              <a:rPr lang="en-US" sz="3600" dirty="0" err="1">
                <a:solidFill>
                  <a:srgbClr val="333333"/>
                </a:solidFill>
              </a:rPr>
              <a:t>Tình</a:t>
            </a:r>
            <a:r>
              <a:rPr lang="en-US" sz="3600" dirty="0">
                <a:solidFill>
                  <a:srgbClr val="333333"/>
                </a:solidFill>
              </a:rPr>
              <a:t> </a:t>
            </a:r>
            <a:r>
              <a:rPr lang="en-US" sz="3600" dirty="0" err="1">
                <a:solidFill>
                  <a:srgbClr val="333333"/>
                </a:solidFill>
              </a:rPr>
              <a:t>mẹ</a:t>
            </a:r>
            <a:endParaRPr lang="en-US" sz="3600" dirty="0">
              <a:solidFill>
                <a:srgbClr val="333333"/>
              </a:solidFill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10617C-932B-4985-C4E1-D7136771F0C9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3581400" cy="857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CA" sz="3600" b="1" kern="0" dirty="0">
                <a:solidFill>
                  <a:srgbClr val="FF0000"/>
                </a:solidFill>
              </a:rPr>
              <a:t>2. </a:t>
            </a:r>
            <a:r>
              <a:rPr lang="en-CA" sz="3600" b="1" kern="0" dirty="0" err="1">
                <a:solidFill>
                  <a:srgbClr val="FF0000"/>
                </a:solidFill>
              </a:rPr>
              <a:t>Tìm</a:t>
            </a:r>
            <a:r>
              <a:rPr lang="en-CA" sz="3600" b="1" kern="0" dirty="0">
                <a:solidFill>
                  <a:srgbClr val="FF0000"/>
                </a:solidFill>
              </a:rPr>
              <a:t> </a:t>
            </a:r>
            <a:r>
              <a:rPr lang="en-CA" sz="3600" b="1" kern="0" dirty="0" err="1">
                <a:solidFill>
                  <a:srgbClr val="FF0000"/>
                </a:solidFill>
              </a:rPr>
              <a:t>hiểu</a:t>
            </a:r>
            <a:r>
              <a:rPr lang="en-CA" sz="3600" b="1" kern="0" dirty="0">
                <a:solidFill>
                  <a:srgbClr val="FF0000"/>
                </a:solidFill>
              </a:rPr>
              <a:t> </a:t>
            </a:r>
            <a:r>
              <a:rPr lang="en-CA" sz="3600" b="1" kern="0" dirty="0" err="1">
                <a:solidFill>
                  <a:srgbClr val="FF0000"/>
                </a:solidFill>
              </a:rPr>
              <a:t>bài</a:t>
            </a:r>
            <a:r>
              <a:rPr lang="en-CA" sz="3600" b="1" kern="0" dirty="0">
                <a:solidFill>
                  <a:srgbClr val="FF0000"/>
                </a:solidFill>
              </a:rPr>
              <a:t> </a:t>
            </a:r>
            <a:r>
              <a:rPr lang="en-CA" sz="3600" b="1" kern="0" dirty="0" err="1">
                <a:solidFill>
                  <a:srgbClr val="FF0000"/>
                </a:solidFill>
              </a:rPr>
              <a:t>hát</a:t>
            </a:r>
            <a:endParaRPr lang="en-CA" sz="3600" b="1" kern="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D9711-56C0-F703-8F66-4A31673674A2}"/>
              </a:ext>
            </a:extLst>
          </p:cNvPr>
          <p:cNvSpPr txBox="1"/>
          <p:nvPr/>
        </p:nvSpPr>
        <p:spPr>
          <a:xfrm>
            <a:off x="1174640" y="618148"/>
            <a:ext cx="6570406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</a:rPr>
              <a:t>* </a:t>
            </a:r>
            <a:r>
              <a:rPr lang="en-CA" sz="3200" b="1" kern="0" dirty="0" err="1">
                <a:latin typeface="+mj-lt"/>
              </a:rPr>
              <a:t>Bài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hát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được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viết</a:t>
            </a:r>
            <a:r>
              <a:rPr lang="en-CA" sz="3200" b="1" kern="0" dirty="0">
                <a:latin typeface="+mj-lt"/>
              </a:rPr>
              <a:t> ở </a:t>
            </a:r>
            <a:r>
              <a:rPr lang="en-CA" sz="3200" b="1" kern="0" dirty="0" err="1">
                <a:latin typeface="+mj-lt"/>
              </a:rPr>
              <a:t>nhịp</a:t>
            </a:r>
            <a:r>
              <a:rPr lang="en-CA" sz="3200" b="1" kern="0" dirty="0"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endParaRPr lang="en-CA" sz="32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</a:rPr>
              <a:t>* </a:t>
            </a:r>
            <a:r>
              <a:rPr lang="en-CA" sz="3200" b="1" kern="0" dirty="0" err="1">
                <a:latin typeface="+mj-lt"/>
              </a:rPr>
              <a:t>Nhận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xét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hoá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biểu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của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bài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hát</a:t>
            </a:r>
            <a:endParaRPr lang="en-CA" sz="32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CA" sz="3200" b="1" kern="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CA" sz="3200" b="1" kern="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3200" b="1" kern="0" dirty="0">
                <a:latin typeface="+mj-lt"/>
              </a:rPr>
              <a:t>* </a:t>
            </a:r>
            <a:r>
              <a:rPr lang="en-CA" sz="3200" b="1" kern="0" dirty="0" err="1">
                <a:latin typeface="+mj-lt"/>
              </a:rPr>
              <a:t>Ký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hiệu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âm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nhạc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có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trong</a:t>
            </a:r>
            <a:r>
              <a:rPr lang="en-CA" sz="3200" b="1" kern="0" dirty="0">
                <a:latin typeface="+mj-lt"/>
              </a:rPr>
              <a:t> </a:t>
            </a:r>
            <a:r>
              <a:rPr lang="en-CA" sz="3200" b="1" kern="0" dirty="0" err="1">
                <a:latin typeface="+mj-lt"/>
              </a:rPr>
              <a:t>bài</a:t>
            </a:r>
            <a:r>
              <a:rPr lang="en-CA" sz="3200" b="1" kern="0" dirty="0"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CA" sz="3200" b="1" kern="0" dirty="0">
                <a:solidFill>
                  <a:srgbClr val="FF0000"/>
                </a:solidFill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6D36B-256D-FD65-7A32-038D6F3F21E2}"/>
              </a:ext>
            </a:extLst>
          </p:cNvPr>
          <p:cNvSpPr txBox="1"/>
          <p:nvPr/>
        </p:nvSpPr>
        <p:spPr>
          <a:xfrm>
            <a:off x="1207855" y="1387915"/>
            <a:ext cx="464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Nhịp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>
                <a:solidFill>
                  <a:srgbClr val="0033CC"/>
                </a:solidFill>
                <a:latin typeface="+mj-lt"/>
                <a:sym typeface="MS Reference Specialty" panose="05000500000000000000" pitchFamily="2" charset="2"/>
              </a:rPr>
              <a:t>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FA7EF-C980-DCA8-8B45-C4CE06A4B3C0}"/>
              </a:ext>
            </a:extLst>
          </p:cNvPr>
          <p:cNvSpPr txBox="1"/>
          <p:nvPr/>
        </p:nvSpPr>
        <p:spPr>
          <a:xfrm>
            <a:off x="1066800" y="2829004"/>
            <a:ext cx="7332406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Có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1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dấu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thăng</a:t>
            </a:r>
            <a:endParaRPr lang="en-CA" sz="3200" b="1" kern="0" dirty="0">
              <a:solidFill>
                <a:srgbClr val="0033CC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Bài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hát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được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viết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ở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giọng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Son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trưởng</a:t>
            </a:r>
            <a:endParaRPr lang="en-CA" sz="3200" b="1" kern="0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FBB0F-755E-483F-2856-BB73C63C9AC0}"/>
              </a:ext>
            </a:extLst>
          </p:cNvPr>
          <p:cNvSpPr txBox="1"/>
          <p:nvPr/>
        </p:nvSpPr>
        <p:spPr>
          <a:xfrm>
            <a:off x="1176594" y="5198037"/>
            <a:ext cx="5228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Dấu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luyến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,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dấu</a:t>
            </a:r>
            <a:r>
              <a:rPr lang="en-CA" sz="3200" b="1" kern="0" dirty="0">
                <a:solidFill>
                  <a:srgbClr val="0033CC"/>
                </a:solidFill>
                <a:latin typeface="+mj-lt"/>
              </a:rPr>
              <a:t> </a:t>
            </a:r>
            <a:r>
              <a:rPr lang="en-CA" sz="3200" b="1" kern="0" dirty="0" err="1">
                <a:solidFill>
                  <a:srgbClr val="0033CC"/>
                </a:solidFill>
                <a:latin typeface="+mj-lt"/>
              </a:rPr>
              <a:t>nối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E72CD-2B5C-941B-9E00-DC88AB8E9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53" y="0"/>
            <a:ext cx="606669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34ECB-1CDC-C95E-E7CF-4AF032ED2E14}"/>
              </a:ext>
            </a:extLst>
          </p:cNvPr>
          <p:cNvSpPr txBox="1"/>
          <p:nvPr/>
        </p:nvSpPr>
        <p:spPr>
          <a:xfrm>
            <a:off x="4114800" y="1752600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70470-FEDB-465A-27BD-F857CDB910A8}"/>
              </a:ext>
            </a:extLst>
          </p:cNvPr>
          <p:cNvSpPr txBox="1"/>
          <p:nvPr/>
        </p:nvSpPr>
        <p:spPr>
          <a:xfrm>
            <a:off x="6629400" y="2743200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49E5D-0E73-B73B-BB06-1481081E7E11}"/>
              </a:ext>
            </a:extLst>
          </p:cNvPr>
          <p:cNvSpPr txBox="1"/>
          <p:nvPr/>
        </p:nvSpPr>
        <p:spPr>
          <a:xfrm>
            <a:off x="3704700" y="4566630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178224-84C5-0E8B-FFC4-FEACD1626AB1}"/>
              </a:ext>
            </a:extLst>
          </p:cNvPr>
          <p:cNvSpPr txBox="1"/>
          <p:nvPr/>
        </p:nvSpPr>
        <p:spPr>
          <a:xfrm>
            <a:off x="5334000" y="5420380"/>
            <a:ext cx="4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7CCD-08CB-4971-2525-5A79A13C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br>
              <a:rPr lang="en-US" sz="4000" b="1" dirty="0">
                <a:solidFill>
                  <a:srgbClr val="FF3300"/>
                </a:solidFill>
              </a:rPr>
            </a:br>
            <a:r>
              <a:rPr lang="en-US" sz="4000" b="1" dirty="0">
                <a:solidFill>
                  <a:srgbClr val="FF3300"/>
                </a:solidFill>
              </a:rPr>
              <a:t>TẬP GÕ TIẾT TẤU</a:t>
            </a:r>
            <a:br>
              <a:rPr lang="en-US" sz="4000" b="1" dirty="0">
                <a:solidFill>
                  <a:srgbClr val="FF3300"/>
                </a:solidFill>
              </a:rPr>
            </a:b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C7DD0-7797-E47D-59A7-84BDB746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0" y="1819407"/>
            <a:ext cx="8674359" cy="1460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F61E6-4113-E934-6256-B0B5A8E4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7" y="4342008"/>
            <a:ext cx="8843865" cy="1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00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1199</Words>
  <Application>Microsoft Office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MS Reference Specialty</vt:lpstr>
      <vt:lpstr>Tahoma</vt:lpstr>
      <vt:lpstr>Times New Roman</vt:lpstr>
      <vt:lpstr>Wingdings</vt:lpstr>
      <vt:lpstr>blank</vt:lpstr>
      <vt:lpstr>PowerPoint Presentation</vt:lpstr>
      <vt:lpstr>TÌM HIỂU NHỊP </vt:lpstr>
      <vt:lpstr>TÌM HIỂU SƠ ĐỒ ĐÁNH NHỊP </vt:lpstr>
      <vt:lpstr> SO SÁNH NHỊP  VÀ NHỊP </vt:lpstr>
      <vt:lpstr>PowerPoint Presentation</vt:lpstr>
      <vt:lpstr>Tìm hiểu bài hát</vt:lpstr>
      <vt:lpstr>PowerPoint Presentation</vt:lpstr>
      <vt:lpstr>PowerPoint Presentation</vt:lpstr>
      <vt:lpstr> TẬP GÕ TIẾT TẤU </vt:lpstr>
      <vt:lpstr>PowerPoint Presentation</vt:lpstr>
      <vt:lpstr>PowerPoint Presentation</vt:lpstr>
      <vt:lpstr>SƠ ĐỒ ĐÁNH NHỊP </vt:lpstr>
      <vt:lpstr> SO SÁNH NHỊP  VÀ NHỊP </vt:lpstr>
      <vt:lpstr>PowerPoint Presentation</vt:lpstr>
      <vt:lpstr>PowerPoint Presentation</vt:lpstr>
      <vt:lpstr>TÌM HIỂU BÀI</vt:lpstr>
      <vt:lpstr> TẬP GÕ TIẾT TẤU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155</cp:revision>
  <dcterms:created xsi:type="dcterms:W3CDTF">2010-01-20T21:58:16Z</dcterms:created>
  <dcterms:modified xsi:type="dcterms:W3CDTF">2024-02-22T02:51:04Z</dcterms:modified>
</cp:coreProperties>
</file>