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83" r:id="rId3"/>
    <p:sldId id="267" r:id="rId4"/>
    <p:sldId id="266" r:id="rId5"/>
    <p:sldId id="269" r:id="rId6"/>
    <p:sldId id="270" r:id="rId7"/>
    <p:sldId id="284" r:id="rId8"/>
    <p:sldId id="285" r:id="rId9"/>
    <p:sldId id="286" r:id="rId10"/>
    <p:sldId id="272" r:id="rId11"/>
    <p:sldId id="288" r:id="rId12"/>
    <p:sldId id="273" r:id="rId13"/>
    <p:sldId id="274" r:id="rId14"/>
    <p:sldId id="275" r:id="rId15"/>
    <p:sldId id="276" r:id="rId16"/>
    <p:sldId id="278" r:id="rId17"/>
    <p:sldId id="277" r:id="rId18"/>
    <p:sldId id="279" r:id="rId19"/>
    <p:sldId id="280"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5A661-0A3A-4F96-BFE3-0520DDC789E0}" type="datetimeFigureOut">
              <a:rPr lang="en-US" smtClean="0"/>
              <a:t>2/23/2024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A61F6-2314-4B88-A0EE-2982480D5075}" type="slidenum">
              <a:rPr lang="en-US" smtClean="0"/>
              <a:t>‹#›</a:t>
            </a:fld>
            <a:endParaRPr lang="en-US"/>
          </a:p>
        </p:txBody>
      </p:sp>
    </p:spTree>
    <p:extLst>
      <p:ext uri="{BB962C8B-B14F-4D97-AF65-F5344CB8AC3E}">
        <p14:creationId xmlns:p14="http://schemas.microsoft.com/office/powerpoint/2010/main" val="299238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A61F6-2314-4B88-A0EE-2982480D5075}" type="slidenum">
              <a:rPr lang="en-US" smtClean="0"/>
              <a:t>14</a:t>
            </a:fld>
            <a:endParaRPr lang="en-US"/>
          </a:p>
        </p:txBody>
      </p:sp>
    </p:spTree>
    <p:extLst>
      <p:ext uri="{BB962C8B-B14F-4D97-AF65-F5344CB8AC3E}">
        <p14:creationId xmlns:p14="http://schemas.microsoft.com/office/powerpoint/2010/main" val="406991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A61F6-2314-4B88-A0EE-2982480D5075}" type="slidenum">
              <a:rPr lang="en-US" smtClean="0"/>
              <a:t>15</a:t>
            </a:fld>
            <a:endParaRPr lang="en-US"/>
          </a:p>
        </p:txBody>
      </p:sp>
    </p:spTree>
    <p:extLst>
      <p:ext uri="{BB962C8B-B14F-4D97-AF65-F5344CB8AC3E}">
        <p14:creationId xmlns:p14="http://schemas.microsoft.com/office/powerpoint/2010/main" val="406991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F6FE1B-54A7-4540-85FA-3E6EAF15C5C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219207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6FE1B-54A7-4540-85FA-3E6EAF15C5C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398779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6FE1B-54A7-4540-85FA-3E6EAF15C5C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161103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6FA9D6-12B7-4976-9C2C-7098E16EEE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25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E957EC-983F-46CA-A2FB-A97C410F50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39246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63DDA4-B6C5-4B49-8BF3-F09916E0C7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516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7B9FD8-2AD3-47FA-995D-6C360D31B5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7598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B7BB16-5B43-4494-B3B1-9A027AC65F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527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577ECF-7E1E-4E04-B7D6-74B8524C343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8335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ED8C14-5F44-4F2C-9448-9ACC9A94BC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323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2DF2EF-C91C-4316-9486-199B140669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150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6FE1B-54A7-4540-85FA-3E6EAF15C5C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3999782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D39F02-5244-44FD-82F0-AF18C30C9C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6422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664301-2AC2-4C53-8B80-4F75F7A37C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7429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72BD91-39EF-4DB8-8946-4E8EA43F90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256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7AE525-38B5-4ABF-A733-33133161BF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829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6FE1B-54A7-4540-85FA-3E6EAF15C5C8}"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50472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6FE1B-54A7-4540-85FA-3E6EAF15C5C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261355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6FE1B-54A7-4540-85FA-3E6EAF15C5C8}"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359790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6FE1B-54A7-4540-85FA-3E6EAF15C5C8}"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107894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6FE1B-54A7-4540-85FA-3E6EAF15C5C8}"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298418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6FE1B-54A7-4540-85FA-3E6EAF15C5C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49357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6FE1B-54A7-4540-85FA-3E6EAF15C5C8}"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89E85-53AF-48EB-9AD5-DD130CAAECB8}" type="slidenum">
              <a:rPr lang="en-US" smtClean="0"/>
              <a:t>‹#›</a:t>
            </a:fld>
            <a:endParaRPr lang="en-US"/>
          </a:p>
        </p:txBody>
      </p:sp>
    </p:spTree>
    <p:extLst>
      <p:ext uri="{BB962C8B-B14F-4D97-AF65-F5344CB8AC3E}">
        <p14:creationId xmlns:p14="http://schemas.microsoft.com/office/powerpoint/2010/main" val="170435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6FE1B-54A7-4540-85FA-3E6EAF15C5C8}" type="datetimeFigureOut">
              <a:rPr lang="en-US" smtClean="0"/>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89E85-53AF-48EB-9AD5-DD130CAAECB8}" type="slidenum">
              <a:rPr lang="en-US" smtClean="0"/>
              <a:t>‹#›</a:t>
            </a:fld>
            <a:endParaRPr lang="en-US"/>
          </a:p>
        </p:txBody>
      </p:sp>
    </p:spTree>
    <p:extLst>
      <p:ext uri="{BB962C8B-B14F-4D97-AF65-F5344CB8AC3E}">
        <p14:creationId xmlns:p14="http://schemas.microsoft.com/office/powerpoint/2010/main" val="3186986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atin typeface="Arial" charset="0"/>
              </a:defRPr>
            </a:lvl1pPr>
          </a:lstStyle>
          <a:p>
            <a:pPr fontAlgn="base">
              <a:spcBef>
                <a:spcPct val="0"/>
              </a:spcBef>
              <a:spcAft>
                <a:spcPct val="0"/>
              </a:spcAft>
              <a:defRPr/>
            </a:pPr>
            <a:fld id="{DEE43984-0F18-4497-9D52-CA8A3A1F2065}"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00568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181600"/>
            <a:ext cx="2466975" cy="1495425"/>
          </a:xfrm>
          <a:noFill/>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3067050"/>
            <a:ext cx="25908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86100"/>
            <a:ext cx="24669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5181600"/>
            <a:ext cx="25908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086100"/>
            <a:ext cx="24288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181600"/>
            <a:ext cx="24288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795338" y="1123950"/>
            <a:ext cx="8101012"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VNI-Times" pitchFamily="2" charset="0"/>
              </a:defRPr>
            </a:lvl1pPr>
            <a:lvl2pPr marL="742950" indent="-285750">
              <a:defRPr b="1">
                <a:solidFill>
                  <a:schemeClr val="tx1"/>
                </a:solidFill>
                <a:latin typeface="VNI-Times" pitchFamily="2" charset="0"/>
              </a:defRPr>
            </a:lvl2pPr>
            <a:lvl3pPr marL="1143000" indent="-228600">
              <a:defRPr b="1">
                <a:solidFill>
                  <a:schemeClr val="tx1"/>
                </a:solidFill>
                <a:latin typeface="VNI-Times" pitchFamily="2" charset="0"/>
              </a:defRPr>
            </a:lvl3pPr>
            <a:lvl4pPr marL="1600200" indent="-228600">
              <a:defRPr b="1">
                <a:solidFill>
                  <a:schemeClr val="tx1"/>
                </a:solidFill>
                <a:latin typeface="VNI-Times" pitchFamily="2" charset="0"/>
              </a:defRPr>
            </a:lvl4pPr>
            <a:lvl5pPr marL="2057400" indent="-22860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algn="ctr" eaLnBrk="1" hangingPunct="1"/>
            <a:r>
              <a:rPr lang="en-US" altLang="en-US" sz="6600" u="sng">
                <a:solidFill>
                  <a:srgbClr val="CC0000"/>
                </a:solidFill>
                <a:latin typeface="Times New Roman" pitchFamily="18" charset="0"/>
              </a:rPr>
              <a:t>Phần 2</a:t>
            </a:r>
            <a:r>
              <a:rPr lang="en-US" altLang="en-US" sz="6600">
                <a:solidFill>
                  <a:srgbClr val="CC0000"/>
                </a:solidFill>
                <a:latin typeface="Times New Roman" pitchFamily="18" charset="0"/>
              </a:rPr>
              <a:t>: CHĂN NUÔI</a:t>
            </a:r>
          </a:p>
        </p:txBody>
      </p:sp>
    </p:spTree>
    <p:extLst>
      <p:ext uri="{BB962C8B-B14F-4D97-AF65-F5344CB8AC3E}">
        <p14:creationId xmlns:p14="http://schemas.microsoft.com/office/powerpoint/2010/main" val="367986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15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a:solidFill>
                  <a:srgbClr val="FF0000"/>
                </a:solidFill>
              </a:rPr>
              <a:t>1.</a:t>
            </a:r>
            <a:r>
              <a:rPr lang="en-US" sz="3600" b="1">
                <a:solidFill>
                  <a:srgbClr val="FF0000"/>
                </a:solidFill>
              </a:rPr>
              <a:t>2</a:t>
            </a:r>
            <a:r>
              <a:rPr lang="vi-VN" sz="3600" b="1">
                <a:solidFill>
                  <a:srgbClr val="FF0000"/>
                </a:solidFill>
              </a:rPr>
              <a:t>. </a:t>
            </a:r>
            <a:r>
              <a:rPr lang="en-US" sz="3600" b="1">
                <a:solidFill>
                  <a:srgbClr val="FF0000"/>
                </a:solidFill>
                <a:latin typeface="Times New Roman" panose="02020603050405020304" pitchFamily="18" charset="0"/>
                <a:cs typeface="Times New Roman" panose="02020603050405020304" pitchFamily="18" charset="0"/>
              </a:rPr>
              <a:t>Triển vọng</a:t>
            </a:r>
            <a:r>
              <a:rPr lang="vi-VN"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rPr>
              <a:t>của</a:t>
            </a:r>
            <a:r>
              <a:rPr lang="en-US" sz="3600" b="1">
                <a:solidFill>
                  <a:srgbClr val="FF0000"/>
                </a:solidFill>
              </a:rPr>
              <a:t> </a:t>
            </a:r>
            <a:r>
              <a:rPr lang="en-US" sz="3600" b="1">
                <a:solidFill>
                  <a:srgbClr val="FF0000"/>
                </a:solidFill>
                <a:latin typeface="Times New Roman" panose="02020603050405020304" pitchFamily="18" charset="0"/>
                <a:cs typeface="Times New Roman" panose="02020603050405020304" pitchFamily="18" charset="0"/>
              </a:rPr>
              <a:t>ngành</a:t>
            </a:r>
            <a:r>
              <a:rPr lang="vi-VN" sz="3600" b="1">
                <a:solidFill>
                  <a:srgbClr val="FF0000"/>
                </a:solidFill>
              </a:rPr>
              <a:t> chăn nuôi</a:t>
            </a:r>
            <a:endParaRPr lang="en-US" sz="3600" dirty="0">
              <a:solidFill>
                <a:srgbClr val="FF0000"/>
              </a:solidFill>
            </a:endParaRPr>
          </a:p>
        </p:txBody>
      </p:sp>
      <p:pic>
        <p:nvPicPr>
          <p:cNvPr id="5" name="Picture 2" descr="Bài 8. Nghề chăn nuôi ở Việt Nam trang 50, 51, 52, 53 SGK Công nghệ 7 Chân  trời sáng tạo | SGK Công nghệ 7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296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62000" y="4419600"/>
            <a:ext cx="8229600" cy="2209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a:solidFill>
                  <a:srgbClr val="000099"/>
                </a:solidFill>
                <a:latin typeface="Times New Roman" panose="02020603050405020304" pitchFamily="18" charset="0"/>
                <a:cs typeface="Times New Roman" panose="02020603050405020304" pitchFamily="18" charset="0"/>
              </a:rPr>
              <a:t>Quan sát hình 8.2 trang 51 và cho biết: Việc sử dụng những biện pháp chăn nuôi hiện đại giúp ngành chăn nuôi phát triển như thế nào?</a:t>
            </a:r>
          </a:p>
          <a:p>
            <a:pPr algn="l"/>
            <a:br>
              <a:rPr lang="vi-VN" sz="3200"/>
            </a:br>
            <a:endParaRPr lang="en-US" sz="3200" dirty="0"/>
          </a:p>
        </p:txBody>
      </p:sp>
    </p:spTree>
    <p:extLst>
      <p:ext uri="{BB962C8B-B14F-4D97-AF65-F5344CB8AC3E}">
        <p14:creationId xmlns:p14="http://schemas.microsoft.com/office/powerpoint/2010/main" val="14163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200" b="1" dirty="0">
                <a:solidFill>
                  <a:srgbClr val="FF0000"/>
                </a:solidFill>
                <a:latin typeface="Times New Roman" pitchFamily="18" charset="0"/>
                <a:cs typeface="Times New Roman" pitchFamily="18" charset="0"/>
              </a:rPr>
              <a:t>1.2 </a:t>
            </a:r>
            <a:r>
              <a:rPr lang="en-US" sz="3200" b="1" dirty="0" err="1">
                <a:solidFill>
                  <a:srgbClr val="FF0000"/>
                </a:solidFill>
                <a:latin typeface="Times New Roman" pitchFamily="18" charset="0"/>
                <a:cs typeface="Times New Roman" pitchFamily="18" charset="0"/>
              </a:rPr>
              <a:t>Triển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vọng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nuôi</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r"/>
            <a:endParaRPr lang="en-US" dirty="0"/>
          </a:p>
          <a:p>
            <a:pPr marL="0" indent="0">
              <a:buNone/>
            </a:pPr>
            <a:endParaRPr lang="en-US" dirty="0"/>
          </a:p>
        </p:txBody>
      </p:sp>
      <p:sp>
        <p:nvSpPr>
          <p:cNvPr id="4" name="Rectangle 3"/>
          <p:cNvSpPr/>
          <p:nvPr/>
        </p:nvSpPr>
        <p:spPr>
          <a:xfrm>
            <a:off x="457200" y="1443840"/>
            <a:ext cx="8305800" cy="3108543"/>
          </a:xfrm>
          <a:prstGeom prst="rect">
            <a:avLst/>
          </a:prstGeom>
        </p:spPr>
        <p:txBody>
          <a:bodyPr wrap="square">
            <a:spAutoFit/>
          </a:bodyPr>
          <a:lstStyle/>
          <a:p>
            <a:pPr algn="just"/>
            <a:r>
              <a:rPr lang="en-US" sz="3200">
                <a:latin typeface="+mj-lt"/>
              </a:rPr>
              <a:t>- </a:t>
            </a:r>
            <a:r>
              <a:rPr lang="vi-VN" sz="3200" dirty="0">
                <a:latin typeface="+mj-lt"/>
              </a:rPr>
              <a:t>Ngành chăn nuôi ở Việt Nam phát triển theo hướng công nghiệp hóa, hiện đại hóa, liên kết giữa chăn nuôi, giết mổ và phân phối để tạo ra các sản phẩm chất lượng cao, an toàn cho người sử dụng.</a:t>
            </a:r>
          </a:p>
          <a:p>
            <a:br>
              <a:rPr lang="vi-VN" dirty="0"/>
            </a:br>
            <a:endParaRPr lang="en-US" dirty="0"/>
          </a:p>
        </p:txBody>
      </p:sp>
      <p:pic>
        <p:nvPicPr>
          <p:cNvPr id="5" name="Picture 4"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822" y="966379"/>
            <a:ext cx="732622" cy="692508"/>
          </a:xfrm>
          <a:prstGeom prst="rect">
            <a:avLst/>
          </a:prstGeom>
          <a:noFill/>
          <a:ln>
            <a:noFill/>
          </a:ln>
        </p:spPr>
      </p:pic>
    </p:spTree>
    <p:extLst>
      <p:ext uri="{BB962C8B-B14F-4D97-AF65-F5344CB8AC3E}">
        <p14:creationId xmlns:p14="http://schemas.microsoft.com/office/powerpoint/2010/main" val="424684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pPr algn="l"/>
            <a:br>
              <a:rPr lang="en-US" sz="3200" b="1" dirty="0"/>
            </a:br>
            <a:r>
              <a:rPr lang="en-US" sz="2800" b="1" dirty="0">
                <a:solidFill>
                  <a:srgbClr val="C00000"/>
                </a:solidFill>
                <a:latin typeface="Times New Roman" pitchFamily="18" charset="0"/>
                <a:cs typeface="Times New Roman" pitchFamily="18" charset="0"/>
              </a:rPr>
              <a:t>2.</a:t>
            </a:r>
            <a:r>
              <a:rPr lang="vi-VN" sz="2800" b="1" dirty="0">
                <a:solidFill>
                  <a:srgbClr val="C00000"/>
                </a:solidFill>
                <a:latin typeface="Times New Roman" pitchFamily="18" charset="0"/>
                <a:cs typeface="Times New Roman" pitchFamily="18" charset="0"/>
              </a:rPr>
              <a:t>Định hướng nghề nghiệp trong lĩnh vực </a:t>
            </a:r>
            <a:r>
              <a:rPr lang="vi-VN" sz="2800" b="1">
                <a:solidFill>
                  <a:srgbClr val="C00000"/>
                </a:solidFill>
                <a:latin typeface="Times New Roman" pitchFamily="18" charset="0"/>
                <a:cs typeface="Times New Roman" pitchFamily="18" charset="0"/>
              </a:rPr>
              <a:t>chăn nuôi</a:t>
            </a:r>
            <a:br>
              <a:rPr lang="vi-VN" sz="3200" dirty="0"/>
            </a:br>
            <a:endParaRPr lang="en-US" sz="3200" dirty="0"/>
          </a:p>
        </p:txBody>
      </p:sp>
      <p:sp>
        <p:nvSpPr>
          <p:cNvPr id="3" name="Content Placeholder 2"/>
          <p:cNvSpPr>
            <a:spLocks noGrp="1"/>
          </p:cNvSpPr>
          <p:nvPr>
            <p:ph idx="1"/>
          </p:nvPr>
        </p:nvSpPr>
        <p:spPr>
          <a:xfrm>
            <a:off x="387145" y="4724400"/>
            <a:ext cx="8763000" cy="1676400"/>
          </a:xfrm>
        </p:spPr>
        <p:txBody>
          <a:bodyPr>
            <a:normAutofit/>
          </a:bodyPr>
          <a:lstStyle/>
          <a:p>
            <a:pPr marL="0" indent="0">
              <a:buNone/>
            </a:pPr>
            <a:r>
              <a:rPr lang="en-US" dirty="0">
                <a:solidFill>
                  <a:srgbClr val="000099"/>
                </a:solidFill>
                <a:latin typeface="+mj-lt"/>
              </a:rPr>
              <a:t>* </a:t>
            </a:r>
            <a:r>
              <a:rPr lang="vi-VN" dirty="0">
                <a:solidFill>
                  <a:srgbClr val="000099"/>
                </a:solidFill>
                <a:latin typeface="+mj-lt"/>
              </a:rPr>
              <a:t>Quan sát Hình 8.3 trang 51 SGK và trả lời câu hỏi:</a:t>
            </a:r>
          </a:p>
          <a:p>
            <a:pPr marL="0" indent="0">
              <a:buNone/>
            </a:pPr>
            <a:r>
              <a:rPr lang="en-US">
                <a:solidFill>
                  <a:srgbClr val="000099"/>
                </a:solidFill>
                <a:latin typeface="+mj-lt"/>
              </a:rPr>
              <a:t> </a:t>
            </a:r>
            <a:r>
              <a:rPr lang="vi-VN" dirty="0">
                <a:solidFill>
                  <a:srgbClr val="000099"/>
                </a:solidFill>
                <a:latin typeface="+mj-lt"/>
              </a:rPr>
              <a:t>Hãy kể tên các nghề chăn nuôi trong mỗi trường hợp?</a:t>
            </a:r>
          </a:p>
          <a:p>
            <a:pPr marL="0" indent="0">
              <a:buNone/>
            </a:pPr>
            <a:endParaRPr lang="vi-VN" dirty="0">
              <a:latin typeface="+mj-lt"/>
            </a:endParaRPr>
          </a:p>
        </p:txBody>
      </p:sp>
      <p:pic>
        <p:nvPicPr>
          <p:cNvPr id="2050" name="Picture 2" descr="Công nghệ 7 Bài 8 (Chân trời sáng tạo): Nghề chăn nuôi ở Việt Nam | Giải  Công nghệ lớp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53845" y="685800"/>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800" b="1">
                <a:solidFill>
                  <a:srgbClr val="C00000"/>
                </a:solidFill>
                <a:latin typeface="Times New Roman" pitchFamily="18" charset="0"/>
                <a:cs typeface="Times New Roman" pitchFamily="18" charset="0"/>
              </a:rPr>
              <a:t>2.1. Đặc điểm cơ bản của nghề chăn nuôi</a:t>
            </a:r>
            <a:endParaRPr lang="en-US" sz="3200" dirty="0"/>
          </a:p>
        </p:txBody>
      </p:sp>
      <p:sp>
        <p:nvSpPr>
          <p:cNvPr id="6" name="Content Placeholder 2"/>
          <p:cNvSpPr txBox="1">
            <a:spLocks/>
          </p:cNvSpPr>
          <p:nvPr/>
        </p:nvSpPr>
        <p:spPr>
          <a:xfrm>
            <a:off x="381000" y="5181600"/>
            <a:ext cx="8763000" cy="1409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a:solidFill>
                  <a:srgbClr val="000099"/>
                </a:solidFill>
                <a:latin typeface="Times New Roman" pitchFamily="18" charset="0"/>
                <a:cs typeface="Times New Roman" pitchFamily="18" charset="0"/>
              </a:rPr>
              <a:t>H</a:t>
            </a:r>
            <a:r>
              <a:rPr lang="vi-VN" b="1">
                <a:solidFill>
                  <a:srgbClr val="000099"/>
                </a:solidFill>
                <a:latin typeface="+mj-lt"/>
              </a:rPr>
              <a:t>ãy kể tên một số nghề khác trong lĩnh vực chăn nuôi?</a:t>
            </a:r>
          </a:p>
          <a:p>
            <a:pPr marL="0" indent="0">
              <a:buFont typeface="Arial" pitchFamily="34" charset="0"/>
              <a:buNone/>
            </a:pPr>
            <a:endParaRPr lang="vi-VN" dirty="0">
              <a:latin typeface="+mj-lt"/>
            </a:endParaRPr>
          </a:p>
        </p:txBody>
      </p:sp>
    </p:spTree>
    <p:extLst>
      <p:ext uri="{BB962C8B-B14F-4D97-AF65-F5344CB8AC3E}">
        <p14:creationId xmlns:p14="http://schemas.microsoft.com/office/powerpoint/2010/main" val="16785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1" end="1"/>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2"/>
            <a:ext cx="8229600" cy="1143000"/>
          </a:xfrm>
        </p:spPr>
        <p:txBody>
          <a:bodyPr>
            <a:normAutofit fontScale="90000"/>
          </a:bodyPr>
          <a:lstStyle/>
          <a:p>
            <a:pPr algn="l"/>
            <a:br>
              <a:rPr lang="en-US" sz="3100" b="1" dirty="0">
                <a:solidFill>
                  <a:srgbClr val="C00000"/>
                </a:solidFill>
                <a:latin typeface="Times New Roman" pitchFamily="18" charset="0"/>
                <a:cs typeface="Times New Roman" pitchFamily="18" charset="0"/>
              </a:rPr>
            </a:br>
            <a:r>
              <a:rPr lang="en-US" sz="3100" b="1" dirty="0">
                <a:solidFill>
                  <a:srgbClr val="C00000"/>
                </a:solidFill>
                <a:latin typeface="Times New Roman" pitchFamily="18" charset="0"/>
                <a:cs typeface="Times New Roman" pitchFamily="18" charset="0"/>
              </a:rPr>
              <a:t>2.</a:t>
            </a:r>
            <a:r>
              <a:rPr lang="vi-VN" sz="3100" b="1" dirty="0">
                <a:solidFill>
                  <a:srgbClr val="C00000"/>
                </a:solidFill>
                <a:latin typeface="Times New Roman" pitchFamily="18" charset="0"/>
                <a:cs typeface="Times New Roman" pitchFamily="18" charset="0"/>
              </a:rPr>
              <a:t>Định hướng nghề nghiệp trong lĩnh vực chăn nuôi</a:t>
            </a:r>
            <a:br>
              <a:rPr lang="vi-VN" sz="3100" dirty="0">
                <a:solidFill>
                  <a:srgbClr val="C00000"/>
                </a:solidFill>
                <a:latin typeface="Times New Roman" pitchFamily="18" charset="0"/>
                <a:cs typeface="Times New Roman" pitchFamily="18" charset="0"/>
              </a:rPr>
            </a:br>
            <a:r>
              <a:rPr lang="en-US" sz="3100" dirty="0">
                <a:solidFill>
                  <a:srgbClr val="C00000"/>
                </a:solidFill>
                <a:latin typeface="Times New Roman" pitchFamily="18" charset="0"/>
                <a:cs typeface="Times New Roman" pitchFamily="18" charset="0"/>
              </a:rPr>
              <a:t>  </a:t>
            </a:r>
            <a:r>
              <a:rPr lang="vi-VN" sz="3100" b="1" dirty="0">
                <a:solidFill>
                  <a:srgbClr val="C00000"/>
                </a:solidFill>
                <a:latin typeface="Times New Roman" pitchFamily="18" charset="0"/>
                <a:cs typeface="Times New Roman" pitchFamily="18" charset="0"/>
              </a:rPr>
              <a:t>2.1. Đặc điểm cơ bản của nghề chăn nuôi</a:t>
            </a:r>
            <a:br>
              <a:rPr lang="vi-VN" sz="4800" dirty="0"/>
            </a:br>
            <a:endParaRPr lang="en-US" dirty="0"/>
          </a:p>
        </p:txBody>
      </p:sp>
      <p:sp>
        <p:nvSpPr>
          <p:cNvPr id="3" name="Content Placeholder 2"/>
          <p:cNvSpPr>
            <a:spLocks noGrp="1"/>
          </p:cNvSpPr>
          <p:nvPr>
            <p:ph idx="1"/>
          </p:nvPr>
        </p:nvSpPr>
        <p:spPr>
          <a:xfrm>
            <a:off x="228600" y="1447800"/>
            <a:ext cx="8763000" cy="5181600"/>
          </a:xfrm>
        </p:spPr>
        <p:txBody>
          <a:bodyPr>
            <a:normAutofit lnSpcReduction="10000"/>
          </a:bodyPr>
          <a:lstStyle/>
          <a:p>
            <a:pPr marL="0" indent="0">
              <a:buNone/>
            </a:pPr>
            <a:r>
              <a:rPr lang="vi-VN" sz="3300" dirty="0">
                <a:latin typeface="Times New Roman" pitchFamily="18" charset="0"/>
                <a:cs typeface="Times New Roman" pitchFamily="18" charset="0"/>
              </a:rPr>
              <a:t>Một số nghề phổ biến trong lĩnh vực chăn nuôi:</a:t>
            </a:r>
          </a:p>
          <a:p>
            <a:pPr marL="0" indent="0">
              <a:buNone/>
            </a:pPr>
            <a:r>
              <a:rPr lang="en-US" sz="3300" dirty="0">
                <a:latin typeface="Times New Roman" pitchFamily="18" charset="0"/>
                <a:cs typeface="Times New Roman" pitchFamily="18" charset="0"/>
              </a:rPr>
              <a:t>-</a:t>
            </a:r>
            <a:r>
              <a:rPr lang="vi-VN" sz="3300" dirty="0">
                <a:latin typeface="Times New Roman" pitchFamily="18" charset="0"/>
                <a:cs typeface="Times New Roman" pitchFamily="18" charset="0"/>
              </a:rPr>
              <a:t> Nhà chăn nuôi:Nghiên cứu về giống vật nuôi, kĩ thuật nuôi dưỡng, chăm sóc, phòng bệnh, trị bệnh...</a:t>
            </a:r>
          </a:p>
          <a:p>
            <a:pPr marL="0" indent="0">
              <a:buNone/>
            </a:pPr>
            <a:r>
              <a:rPr lang="en-US" sz="3300" dirty="0">
                <a:latin typeface="Times New Roman" pitchFamily="18" charset="0"/>
                <a:cs typeface="Times New Roman" pitchFamily="18" charset="0"/>
              </a:rPr>
              <a:t>- T</a:t>
            </a:r>
            <a:r>
              <a:rPr lang="vi-VN" sz="3300" dirty="0">
                <a:latin typeface="Times New Roman" pitchFamily="18" charset="0"/>
                <a:cs typeface="Times New Roman" pitchFamily="18" charset="0"/>
              </a:rPr>
              <a:t>ư vấn nuôi, trồng thủy sản:Hỗ trợ kĩ thuật nuôi dưỡng, chăm sóc, phòng dịch bệnh, chính sách quản lí nuôi trồng...</a:t>
            </a:r>
          </a:p>
          <a:p>
            <a:pPr marL="0" indent="0">
              <a:buNone/>
            </a:pPr>
            <a:r>
              <a:rPr lang="en-US" sz="3300" dirty="0">
                <a:latin typeface="Times New Roman" pitchFamily="18" charset="0"/>
                <a:cs typeface="Times New Roman" pitchFamily="18" charset="0"/>
              </a:rPr>
              <a:t>- </a:t>
            </a:r>
            <a:r>
              <a:rPr lang="vi-VN" sz="3300" dirty="0">
                <a:latin typeface="Times New Roman" pitchFamily="18" charset="0"/>
                <a:cs typeface="Times New Roman" pitchFamily="18" charset="0"/>
              </a:rPr>
              <a:t>Bác sĩ thú y:</a:t>
            </a:r>
            <a:r>
              <a:rPr lang="en-US" sz="3300" dirty="0">
                <a:latin typeface="Times New Roman" pitchFamily="18" charset="0"/>
                <a:cs typeface="Times New Roman" pitchFamily="18" charset="0"/>
              </a:rPr>
              <a:t> </a:t>
            </a:r>
            <a:r>
              <a:rPr lang="vi-VN" sz="3300" dirty="0">
                <a:latin typeface="Times New Roman" pitchFamily="18" charset="0"/>
                <a:cs typeface="Times New Roman" pitchFamily="18" charset="0"/>
              </a:rPr>
              <a:t>Chăm sóc, theo dõi sức khỏe, chuẩn đoán, điều trị, tiêm phòng cho vật nuôi, tư vấn sức khỏe, dinh dưỡng, thức ăn...</a:t>
            </a:r>
          </a:p>
          <a:p>
            <a:pPr marL="0" indent="0">
              <a:buNone/>
            </a:pPr>
            <a:endParaRPr lang="en-US" dirty="0"/>
          </a:p>
        </p:txBody>
      </p:sp>
    </p:spTree>
    <p:extLst>
      <p:ext uri="{BB962C8B-B14F-4D97-AF65-F5344CB8AC3E}">
        <p14:creationId xmlns:p14="http://schemas.microsoft.com/office/powerpoint/2010/main" val="35119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vi-VN" sz="3200" b="1" dirty="0">
                <a:solidFill>
                  <a:srgbClr val="C00000"/>
                </a:solidFill>
              </a:rPr>
              <a:t>2.2. Yêu cầu đối với người lao động trong lĩnh vực chăn nuôi</a:t>
            </a:r>
            <a:endParaRPr lang="en-US" sz="3200" dirty="0">
              <a:solidFill>
                <a:srgbClr val="C00000"/>
              </a:solidFill>
            </a:endParaRPr>
          </a:p>
        </p:txBody>
      </p:sp>
      <p:sp>
        <p:nvSpPr>
          <p:cNvPr id="3" name="Content Placeholder 2"/>
          <p:cNvSpPr>
            <a:spLocks noGrp="1"/>
          </p:cNvSpPr>
          <p:nvPr>
            <p:ph idx="1"/>
          </p:nvPr>
        </p:nvSpPr>
        <p:spPr>
          <a:xfrm>
            <a:off x="457200" y="3886200"/>
            <a:ext cx="8610600" cy="2438400"/>
          </a:xfrm>
        </p:spPr>
        <p:txBody>
          <a:bodyPr>
            <a:normAutofit fontScale="25000" lnSpcReduction="20000"/>
          </a:bodyPr>
          <a:lstStyle/>
          <a:p>
            <a:pPr marL="0" indent="0">
              <a:buNone/>
            </a:pPr>
            <a:r>
              <a:rPr lang="en-US" sz="11200" dirty="0">
                <a:latin typeface="Times New Roman" pitchFamily="18" charset="0"/>
                <a:cs typeface="Times New Roman" pitchFamily="18" charset="0"/>
              </a:rPr>
              <a:t>* </a:t>
            </a:r>
            <a:r>
              <a:rPr lang="vi-VN" sz="11200" dirty="0">
                <a:latin typeface="Times New Roman" pitchFamily="18" charset="0"/>
                <a:cs typeface="Times New Roman" pitchFamily="18" charset="0"/>
              </a:rPr>
              <a:t>Quan sát Hình 8.4 SHS trang 52 và cho biết:</a:t>
            </a:r>
          </a:p>
          <a:p>
            <a:pPr>
              <a:buFontTx/>
              <a:buChar char="-"/>
            </a:pPr>
            <a:r>
              <a:rPr lang="vi-VN" sz="11200" dirty="0">
                <a:solidFill>
                  <a:srgbClr val="00B050"/>
                </a:solidFill>
                <a:latin typeface="Times New Roman" pitchFamily="18" charset="0"/>
                <a:cs typeface="Times New Roman" pitchFamily="18" charset="0"/>
              </a:rPr>
              <a:t>Theo em, người lao động trong lĩnh vực chăn nuôi cần có những yêu cầu nào?</a:t>
            </a:r>
            <a:endParaRPr lang="en-US" sz="11200" dirty="0">
              <a:solidFill>
                <a:srgbClr val="00B050"/>
              </a:solidFill>
              <a:latin typeface="Times New Roman" pitchFamily="18" charset="0"/>
              <a:cs typeface="Times New Roman" pitchFamily="18" charset="0"/>
            </a:endParaRPr>
          </a:p>
          <a:p>
            <a:pPr marL="0" indent="0">
              <a:buNone/>
            </a:pPr>
            <a:r>
              <a:rPr lang="en-US" sz="11200">
                <a:solidFill>
                  <a:srgbClr val="00B050"/>
                </a:solidFill>
                <a:latin typeface="Times New Roman" pitchFamily="18" charset="0"/>
                <a:cs typeface="Times New Roman" pitchFamily="18" charset="0"/>
              </a:rPr>
              <a:t>- </a:t>
            </a:r>
            <a:r>
              <a:rPr lang="vi-VN" sz="11200" dirty="0">
                <a:solidFill>
                  <a:srgbClr val="00B050"/>
                </a:solidFill>
                <a:latin typeface="Times New Roman" pitchFamily="18" charset="0"/>
                <a:cs typeface="Times New Roman" pitchFamily="18" charset="0"/>
              </a:rPr>
              <a:t>Em nhận thấy bản thân có phù hợp với các nghề trong lĩnh vực chăn nuôi không? Vì sao?</a:t>
            </a:r>
          </a:p>
          <a:p>
            <a:pPr marL="0" indent="0">
              <a:buNone/>
            </a:pPr>
            <a:endParaRPr lang="en-US" sz="3600" dirty="0"/>
          </a:p>
        </p:txBody>
      </p:sp>
      <p:pic>
        <p:nvPicPr>
          <p:cNvPr id="4098" name="Picture 2" descr="Lý thuyết Công nghệ 7 Bài 8 (Chân trời sáng tạo 2022): Nghề chăn nuôi ở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458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vi-VN" sz="3200" b="1" dirty="0">
                <a:solidFill>
                  <a:srgbClr val="C00000"/>
                </a:solidFill>
              </a:rPr>
              <a:t>2.2. Yêu cầu đối với người lao động trong lĩnh vực chăn nuôi</a:t>
            </a:r>
            <a:endParaRPr lang="en-US" sz="3200" dirty="0">
              <a:solidFill>
                <a:srgbClr val="C00000"/>
              </a:solidFill>
            </a:endParaRPr>
          </a:p>
        </p:txBody>
      </p:sp>
      <p:sp>
        <p:nvSpPr>
          <p:cNvPr id="3" name="Content Placeholder 2"/>
          <p:cNvSpPr>
            <a:spLocks noGrp="1"/>
          </p:cNvSpPr>
          <p:nvPr>
            <p:ph idx="1"/>
          </p:nvPr>
        </p:nvSpPr>
        <p:spPr>
          <a:xfrm>
            <a:off x="457200" y="1371600"/>
            <a:ext cx="8610600" cy="4953000"/>
          </a:xfrm>
        </p:spPr>
        <p:txBody>
          <a:bodyPr>
            <a:normAutofit fontScale="32500" lnSpcReduction="20000"/>
          </a:bodyPr>
          <a:lstStyle/>
          <a:p>
            <a:pPr marL="0" indent="0">
              <a:buNone/>
            </a:pPr>
            <a:r>
              <a:rPr lang="en-US" sz="11200" dirty="0"/>
              <a:t>	</a:t>
            </a:r>
            <a:r>
              <a:rPr lang="en-US" sz="11200" dirty="0">
                <a:latin typeface="Times New Roman" pitchFamily="18" charset="0"/>
                <a:cs typeface="Times New Roman" pitchFamily="18" charset="0"/>
              </a:rPr>
              <a:t>- </a:t>
            </a:r>
            <a:r>
              <a:rPr lang="vi-VN" sz="11200" dirty="0">
                <a:latin typeface="Times New Roman" pitchFamily="18" charset="0"/>
                <a:cs typeface="Times New Roman" pitchFamily="18" charset="0"/>
              </a:rPr>
              <a:t>Người lao động các ngành nghề trong lĩnh vực chăn nuôi cần có:</a:t>
            </a:r>
          </a:p>
          <a:p>
            <a:pPr marL="0" indent="0">
              <a:buNone/>
            </a:pPr>
            <a:r>
              <a:rPr lang="en-US" sz="11200" dirty="0">
                <a:latin typeface="Times New Roman" pitchFamily="18" charset="0"/>
                <a:cs typeface="Times New Roman" pitchFamily="18" charset="0"/>
              </a:rPr>
              <a:t>	+ </a:t>
            </a:r>
            <a:r>
              <a:rPr lang="vi-VN" sz="11200" dirty="0">
                <a:latin typeface="Times New Roman" pitchFamily="18" charset="0"/>
                <a:cs typeface="Times New Roman" pitchFamily="18" charset="0"/>
              </a:rPr>
              <a:t>Kiến thức nuôi dưỡng, chăm sóc vật nuôi.</a:t>
            </a:r>
          </a:p>
          <a:p>
            <a:pPr marL="0" indent="0">
              <a:buNone/>
            </a:pPr>
            <a:r>
              <a:rPr lang="en-US" sz="11200" dirty="0">
                <a:latin typeface="Times New Roman" pitchFamily="18" charset="0"/>
                <a:cs typeface="Times New Roman" pitchFamily="18" charset="0"/>
              </a:rPr>
              <a:t>	+ </a:t>
            </a:r>
            <a:r>
              <a:rPr lang="vi-VN" sz="11200" dirty="0">
                <a:latin typeface="Times New Roman" pitchFamily="18" charset="0"/>
                <a:cs typeface="Times New Roman" pitchFamily="18" charset="0"/>
              </a:rPr>
              <a:t>Có kĩ năng sử dụng và bảo quản các thiết bị, dụng cụ chăn nuôi.</a:t>
            </a:r>
          </a:p>
          <a:p>
            <a:pPr marL="0" indent="0">
              <a:buNone/>
            </a:pPr>
            <a:r>
              <a:rPr lang="en-US" sz="11200" dirty="0">
                <a:latin typeface="Times New Roman" pitchFamily="18" charset="0"/>
                <a:cs typeface="Times New Roman" pitchFamily="18" charset="0"/>
              </a:rPr>
              <a:t>	+ </a:t>
            </a:r>
            <a:r>
              <a:rPr lang="vi-VN" sz="11200" dirty="0">
                <a:latin typeface="Times New Roman" pitchFamily="18" charset="0"/>
                <a:cs typeface="Times New Roman" pitchFamily="18" charset="0"/>
              </a:rPr>
              <a:t>Có tinh thần trách nhiệm, yêu nghề và yêu động vật.</a:t>
            </a:r>
          </a:p>
          <a:p>
            <a:pPr marL="0" indent="0">
              <a:buNone/>
            </a:pPr>
            <a:endParaRPr lang="en-US" sz="3600" dirty="0"/>
          </a:p>
        </p:txBody>
      </p:sp>
    </p:spTree>
    <p:extLst>
      <p:ext uri="{BB962C8B-B14F-4D97-AF65-F5344CB8AC3E}">
        <p14:creationId xmlns:p14="http://schemas.microsoft.com/office/powerpoint/2010/main" val="93690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latin typeface="Times New Roman" pitchFamily="18" charset="0"/>
                <a:cs typeface="Times New Roman" pitchFamily="18" charset="0"/>
              </a:rPr>
              <a:t>LUYỆN TẬP</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vi-VN" b="1" i="1" dirty="0">
                <a:solidFill>
                  <a:schemeClr val="accent2">
                    <a:lumMod val="75000"/>
                  </a:schemeClr>
                </a:solidFill>
                <a:latin typeface="Times New Roman" pitchFamily="18" charset="0"/>
                <a:cs typeface="Times New Roman" pitchFamily="18" charset="0"/>
              </a:rPr>
              <a:t>Câu 1. Nguyên liệu nào của ngành chăn nuôi được dùng để sản xuất các sản phẩm ở hình 8.5?</a:t>
            </a:r>
          </a:p>
          <a:p>
            <a:pPr marL="0" indent="0">
              <a:buNone/>
            </a:pPr>
            <a:r>
              <a:rPr lang="vi-VN" b="1" i="1" dirty="0">
                <a:solidFill>
                  <a:schemeClr val="accent2">
                    <a:lumMod val="75000"/>
                  </a:schemeClr>
                </a:solidFill>
                <a:latin typeface="Times New Roman" pitchFamily="18" charset="0"/>
                <a:cs typeface="Times New Roman" pitchFamily="18" charset="0"/>
              </a:rPr>
              <a:t>Câu 2. Hãy cho biết các biện pháp chăn nuôi hiện đại được thể hiện trong mỗi trường hợp ở hình 8.6?</a:t>
            </a:r>
          </a:p>
          <a:p>
            <a:pPr marL="0" indent="0">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Chăn nuôi trang trại</a:t>
            </a:r>
          </a:p>
          <a:p>
            <a:pPr marL="0" indent="0">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Chăn nuôi công nghiệp</a:t>
            </a:r>
          </a:p>
          <a:p>
            <a:pPr marL="0" indent="0">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Ứng dụng công nghệ cao trong chăn nuôi</a:t>
            </a:r>
          </a:p>
          <a:p>
            <a:pPr marL="0" indent="0">
              <a:buNone/>
            </a:pPr>
            <a:endParaRPr lang="en-US" dirty="0"/>
          </a:p>
        </p:txBody>
      </p:sp>
    </p:spTree>
    <p:extLst>
      <p:ext uri="{BB962C8B-B14F-4D97-AF65-F5344CB8AC3E}">
        <p14:creationId xmlns:p14="http://schemas.microsoft.com/office/powerpoint/2010/main" val="10554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a:solidFill>
                  <a:srgbClr val="FF0000"/>
                </a:solidFill>
                <a:latin typeface="Times New Roman" pitchFamily="18" charset="0"/>
                <a:cs typeface="Times New Roman" pitchFamily="18" charset="0"/>
              </a:rPr>
              <a:t>TRÒ CHƠI: </a:t>
            </a:r>
            <a:r>
              <a:rPr lang="vi-VN" sz="3600" dirty="0">
                <a:solidFill>
                  <a:srgbClr val="FF0000"/>
                </a:solidFill>
                <a:latin typeface="Times New Roman" pitchFamily="18" charset="0"/>
                <a:cs typeface="Times New Roman" pitchFamily="18" charset="0"/>
              </a:rPr>
              <a:t>HỎI NHANH – ĐÁP GỌN</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95400"/>
            <a:ext cx="8991600" cy="5562600"/>
          </a:xfrm>
        </p:spPr>
        <p:txBody>
          <a:bodyPr>
            <a:normAutofit fontScale="32500" lnSpcReduction="20000"/>
          </a:bodyPr>
          <a:lstStyle/>
          <a:p>
            <a:pPr marL="0" indent="0">
              <a:buNone/>
            </a:pPr>
            <a:r>
              <a:rPr lang="vi-VN" sz="8000" dirty="0">
                <a:solidFill>
                  <a:srgbClr val="00B050"/>
                </a:solidFill>
                <a:latin typeface="+mj-lt"/>
              </a:rPr>
              <a:t>Câu 1: Theo em, đâu không phải yêu cầu chính đối với người lao động trong lĩnh vực chăn nuôi?</a:t>
            </a:r>
          </a:p>
          <a:p>
            <a:pPr marL="0" indent="0">
              <a:buNone/>
            </a:pPr>
            <a:r>
              <a:rPr lang="en-US" sz="8000" dirty="0">
                <a:latin typeface="+mj-lt"/>
              </a:rPr>
              <a:t>A. </a:t>
            </a:r>
            <a:r>
              <a:rPr lang="vi-VN" sz="8000" dirty="0">
                <a:latin typeface="+mj-lt"/>
              </a:rPr>
              <a:t>Có kiến thức nuôi dưỡng</a:t>
            </a:r>
            <a:r>
              <a:rPr lang="en-US" sz="8000" dirty="0">
                <a:latin typeface="+mj-lt"/>
              </a:rPr>
              <a:t>   C. </a:t>
            </a:r>
            <a:r>
              <a:rPr lang="vi-VN" sz="8000" dirty="0">
                <a:latin typeface="+mj-lt"/>
              </a:rPr>
              <a:t>Biết sử dụng dụng cụ chăn nuôi</a:t>
            </a:r>
          </a:p>
          <a:p>
            <a:pPr marL="0" indent="0">
              <a:buNone/>
            </a:pPr>
            <a:r>
              <a:rPr lang="en-US" sz="8000" dirty="0">
                <a:latin typeface="+mj-lt"/>
              </a:rPr>
              <a:t>B. </a:t>
            </a:r>
            <a:r>
              <a:rPr lang="vi-VN" sz="8000" dirty="0">
                <a:latin typeface="+mj-lt"/>
              </a:rPr>
              <a:t>Có năng khiếu ăn nói</a:t>
            </a:r>
            <a:r>
              <a:rPr lang="en-US" sz="8000" dirty="0">
                <a:latin typeface="+mj-lt"/>
              </a:rPr>
              <a:t>		D. </a:t>
            </a:r>
            <a:r>
              <a:rPr lang="vi-VN" sz="8000" dirty="0">
                <a:latin typeface="+mj-lt"/>
              </a:rPr>
              <a:t>Yêu quý động vật nuôi</a:t>
            </a:r>
          </a:p>
          <a:p>
            <a:pPr marL="0" indent="0">
              <a:buNone/>
            </a:pPr>
            <a:r>
              <a:rPr lang="vi-VN" sz="8000" dirty="0">
                <a:solidFill>
                  <a:srgbClr val="00B050"/>
                </a:solidFill>
                <a:latin typeface="+mj-lt"/>
              </a:rPr>
              <a:t>Câu 2: Chọn đáp án sai: Ở Việt Nam, ngành chăn nuôi đang chuyển dần sang hướng ...</a:t>
            </a:r>
          </a:p>
          <a:p>
            <a:pPr marL="0" indent="0">
              <a:buNone/>
            </a:pPr>
            <a:r>
              <a:rPr lang="en-US" sz="8000" dirty="0">
                <a:latin typeface="+mj-lt"/>
              </a:rPr>
              <a:t>A. </a:t>
            </a:r>
            <a:r>
              <a:rPr lang="vi-VN" sz="8000" dirty="0">
                <a:latin typeface="+mj-lt"/>
              </a:rPr>
              <a:t>Chăn nuôi nhỏ lẻ</a:t>
            </a:r>
            <a:r>
              <a:rPr lang="en-US" sz="8000" dirty="0">
                <a:latin typeface="+mj-lt"/>
              </a:rPr>
              <a:t>			C. </a:t>
            </a:r>
            <a:r>
              <a:rPr lang="vi-VN" sz="8000" dirty="0">
                <a:latin typeface="+mj-lt"/>
              </a:rPr>
              <a:t>Công nghiệp hóa</a:t>
            </a:r>
          </a:p>
          <a:p>
            <a:pPr marL="0" indent="0">
              <a:buNone/>
            </a:pPr>
            <a:r>
              <a:rPr lang="en-US" sz="8000" dirty="0">
                <a:latin typeface="+mj-lt"/>
              </a:rPr>
              <a:t>B. </a:t>
            </a:r>
            <a:r>
              <a:rPr lang="vi-VN" sz="8000" dirty="0">
                <a:latin typeface="+mj-lt"/>
              </a:rPr>
              <a:t>Công nghiệp hóa</a:t>
            </a:r>
            <a:r>
              <a:rPr lang="en-US" sz="8000" dirty="0">
                <a:latin typeface="+mj-lt"/>
              </a:rPr>
              <a:t>			D. </a:t>
            </a:r>
            <a:r>
              <a:rPr lang="vi-VN" sz="8000" dirty="0">
                <a:latin typeface="+mj-lt"/>
              </a:rPr>
              <a:t>Hiện đại hóa</a:t>
            </a:r>
          </a:p>
          <a:p>
            <a:pPr marL="0" indent="0">
              <a:buNone/>
            </a:pPr>
            <a:r>
              <a:rPr lang="vi-VN" sz="8000" dirty="0">
                <a:solidFill>
                  <a:srgbClr val="00B050"/>
                </a:solidFill>
                <a:latin typeface="+mj-lt"/>
              </a:rPr>
              <a:t>Câu 3: Theo em, đâu không phải là vai trò của con gà?</a:t>
            </a:r>
          </a:p>
          <a:p>
            <a:pPr marL="0" indent="0">
              <a:buNone/>
            </a:pPr>
            <a:r>
              <a:rPr lang="en-US" sz="8000" dirty="0">
                <a:latin typeface="+mj-lt"/>
              </a:rPr>
              <a:t>A. </a:t>
            </a:r>
            <a:r>
              <a:rPr lang="vi-VN" sz="8000" dirty="0">
                <a:latin typeface="+mj-lt"/>
              </a:rPr>
              <a:t>Cung cấp thực phẩm</a:t>
            </a:r>
            <a:r>
              <a:rPr lang="en-US" sz="8000" dirty="0">
                <a:latin typeface="+mj-lt"/>
              </a:rPr>
              <a:t>		C. </a:t>
            </a:r>
            <a:r>
              <a:rPr lang="vi-VN" sz="8000" dirty="0">
                <a:latin typeface="+mj-lt"/>
              </a:rPr>
              <a:t>Cung cấp nguyên liệu</a:t>
            </a:r>
          </a:p>
          <a:p>
            <a:pPr marL="0" indent="0">
              <a:buNone/>
            </a:pPr>
            <a:r>
              <a:rPr lang="en-US" sz="8000" dirty="0">
                <a:latin typeface="+mj-lt"/>
              </a:rPr>
              <a:t>B. </a:t>
            </a:r>
            <a:r>
              <a:rPr lang="vi-VN" sz="8000" dirty="0">
                <a:latin typeface="+mj-lt"/>
              </a:rPr>
              <a:t>Cung cấp phân bón</a:t>
            </a:r>
            <a:r>
              <a:rPr lang="en-US" sz="8000" dirty="0">
                <a:latin typeface="+mj-lt"/>
              </a:rPr>
              <a:t>		D. </a:t>
            </a:r>
            <a:r>
              <a:rPr lang="vi-VN" sz="8000" dirty="0">
                <a:latin typeface="+mj-lt"/>
              </a:rPr>
              <a:t>Cung cấp sức kéo</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084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rmAutofit fontScale="90000"/>
          </a:bodyPr>
          <a:lstStyle/>
          <a:p>
            <a:r>
              <a:rPr lang="it-IT" sz="4400" dirty="0">
                <a:solidFill>
                  <a:srgbClr val="FF0000"/>
                </a:solidFill>
                <a:latin typeface="Times New Roman" pitchFamily="18" charset="0"/>
                <a:cs typeface="Times New Roman" pitchFamily="18" charset="0"/>
              </a:rPr>
              <a:t>TRÒ CHƠI: </a:t>
            </a:r>
            <a:r>
              <a:rPr lang="vi-VN" sz="4400" dirty="0">
                <a:solidFill>
                  <a:srgbClr val="FF0000"/>
                </a:solidFill>
                <a:latin typeface="Times New Roman" pitchFamily="18" charset="0"/>
                <a:cs typeface="Times New Roman" pitchFamily="18" charset="0"/>
              </a:rPr>
              <a:t>HỎI NHANH – ĐÁP GỌN</a:t>
            </a:r>
            <a:endParaRPr lang="en-US" dirty="0"/>
          </a:p>
        </p:txBody>
      </p:sp>
      <p:sp>
        <p:nvSpPr>
          <p:cNvPr id="3" name="Content Placeholder 2"/>
          <p:cNvSpPr>
            <a:spLocks noGrp="1"/>
          </p:cNvSpPr>
          <p:nvPr>
            <p:ph idx="1"/>
          </p:nvPr>
        </p:nvSpPr>
        <p:spPr>
          <a:xfrm>
            <a:off x="152400" y="1219200"/>
            <a:ext cx="9296400" cy="5029200"/>
          </a:xfrm>
        </p:spPr>
        <p:txBody>
          <a:bodyPr>
            <a:normAutofit/>
          </a:bodyPr>
          <a:lstStyle/>
          <a:p>
            <a:pPr marL="0" indent="0">
              <a:buNone/>
            </a:pPr>
            <a:r>
              <a:rPr lang="vi-VN" dirty="0">
                <a:solidFill>
                  <a:srgbClr val="00B050"/>
                </a:solidFill>
                <a:latin typeface="+mj-lt"/>
              </a:rPr>
              <a:t>Câu 4: Đâu không phải là vai trò của ngành chăn nuôi?</a:t>
            </a:r>
          </a:p>
          <a:p>
            <a:pPr marL="0" indent="0">
              <a:buNone/>
            </a:pPr>
            <a:r>
              <a:rPr lang="en-US" dirty="0">
                <a:latin typeface="+mj-lt"/>
              </a:rPr>
              <a:t>A. </a:t>
            </a:r>
            <a:r>
              <a:rPr lang="vi-VN" dirty="0">
                <a:latin typeface="+mj-lt"/>
              </a:rPr>
              <a:t>Cung cấp thực phẩm</a:t>
            </a:r>
          </a:p>
          <a:p>
            <a:pPr marL="0" indent="0">
              <a:buNone/>
            </a:pPr>
            <a:r>
              <a:rPr lang="en-US" dirty="0">
                <a:latin typeface="+mj-lt"/>
              </a:rPr>
              <a:t>B. </a:t>
            </a:r>
            <a:r>
              <a:rPr lang="vi-VN" dirty="0">
                <a:latin typeface="+mj-lt"/>
              </a:rPr>
              <a:t>Cung cấp sức kéo</a:t>
            </a:r>
          </a:p>
          <a:p>
            <a:pPr marL="0" indent="0">
              <a:buNone/>
            </a:pPr>
            <a:r>
              <a:rPr lang="en-US" dirty="0">
                <a:latin typeface="+mj-lt"/>
              </a:rPr>
              <a:t>C. </a:t>
            </a:r>
            <a:r>
              <a:rPr lang="vi-VN" dirty="0">
                <a:latin typeface="+mj-lt"/>
              </a:rPr>
              <a:t>Cung cấp nhiên liệu</a:t>
            </a:r>
          </a:p>
          <a:p>
            <a:pPr marL="0" indent="0">
              <a:buNone/>
            </a:pPr>
            <a:r>
              <a:rPr lang="en-US" dirty="0">
                <a:latin typeface="+mj-lt"/>
              </a:rPr>
              <a:t>D. </a:t>
            </a:r>
            <a:r>
              <a:rPr lang="vi-VN" dirty="0">
                <a:latin typeface="+mj-lt"/>
              </a:rPr>
              <a:t>Cung cấp nguyên liệu</a:t>
            </a:r>
          </a:p>
          <a:p>
            <a:pPr marL="0" indent="0">
              <a:buNone/>
            </a:pPr>
            <a:r>
              <a:rPr lang="vi-VN" dirty="0">
                <a:solidFill>
                  <a:srgbClr val="00B050"/>
                </a:solidFill>
                <a:latin typeface="+mj-lt"/>
              </a:rPr>
              <a:t>Câu 5: Sản phẩm nào sau đây không lấy nguyên liệu của ngành chăn nuôi để sản xuất?</a:t>
            </a:r>
          </a:p>
          <a:p>
            <a:pPr marL="0" indent="0">
              <a:buNone/>
            </a:pPr>
            <a:r>
              <a:rPr lang="en-US" dirty="0">
                <a:latin typeface="+mj-lt"/>
              </a:rPr>
              <a:t>A. </a:t>
            </a:r>
            <a:r>
              <a:rPr lang="vi-VN" dirty="0">
                <a:latin typeface="+mj-lt"/>
              </a:rPr>
              <a:t>Bình gốm</a:t>
            </a:r>
            <a:r>
              <a:rPr lang="en-US" dirty="0">
                <a:latin typeface="+mj-lt"/>
              </a:rPr>
              <a:t>	B. </a:t>
            </a:r>
            <a:r>
              <a:rPr lang="vi-VN" dirty="0">
                <a:latin typeface="+mj-lt"/>
              </a:rPr>
              <a:t>Áo da</a:t>
            </a:r>
            <a:r>
              <a:rPr lang="en-US" dirty="0">
                <a:latin typeface="+mj-lt"/>
              </a:rPr>
              <a:t>	C. </a:t>
            </a:r>
            <a:r>
              <a:rPr lang="vi-VN" dirty="0">
                <a:latin typeface="+mj-lt"/>
              </a:rPr>
              <a:t>Lược ngà</a:t>
            </a:r>
            <a:r>
              <a:rPr lang="en-US" dirty="0">
                <a:latin typeface="+mj-lt"/>
              </a:rPr>
              <a:t>  D. </a:t>
            </a:r>
            <a:r>
              <a:rPr lang="vi-VN" dirty="0">
                <a:latin typeface="+mj-lt"/>
              </a:rPr>
              <a:t>Cuộn bông</a:t>
            </a:r>
          </a:p>
          <a:p>
            <a:pPr marL="0" indent="0">
              <a:buNone/>
            </a:pPr>
            <a:endParaRPr lang="en-US" dirty="0"/>
          </a:p>
        </p:txBody>
      </p:sp>
    </p:spTree>
    <p:extLst>
      <p:ext uri="{BB962C8B-B14F-4D97-AF65-F5344CB8AC3E}">
        <p14:creationId xmlns:p14="http://schemas.microsoft.com/office/powerpoint/2010/main" val="363443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Times New Roman" pitchFamily="18" charset="0"/>
                <a:cs typeface="Times New Roman" pitchFamily="18" charset="0"/>
              </a:rPr>
              <a:t>VẬN DỤNG</a:t>
            </a:r>
          </a:p>
        </p:txBody>
      </p:sp>
      <p:sp>
        <p:nvSpPr>
          <p:cNvPr id="3" name="Content Placeholder 2"/>
          <p:cNvSpPr>
            <a:spLocks noGrp="1"/>
          </p:cNvSpPr>
          <p:nvPr>
            <p:ph idx="1"/>
          </p:nvPr>
        </p:nvSpPr>
        <p:spPr>
          <a:xfrm>
            <a:off x="457200" y="1600200"/>
            <a:ext cx="8839200" cy="4525963"/>
          </a:xfrm>
        </p:spPr>
        <p:txBody>
          <a:bodyPr>
            <a:normAutofit/>
          </a:bodyPr>
          <a:lstStyle/>
          <a:p>
            <a:pPr marL="0" indent="0">
              <a:buNone/>
            </a:pPr>
            <a:r>
              <a:rPr lang="vi-VN" sz="3600" dirty="0">
                <a:latin typeface="+mj-lt"/>
              </a:rPr>
              <a:t>Hãy cho biết những nghề trong lĩnh vực chăn nuôi đang được phát triển ở địa phương em. Giải thích nguyên nhân?</a:t>
            </a:r>
            <a:endParaRPr lang="en-US" sz="3600" dirty="0">
              <a:latin typeface="+mj-lt"/>
            </a:endParaRPr>
          </a:p>
        </p:txBody>
      </p:sp>
    </p:spTree>
    <p:extLst>
      <p:ext uri="{BB962C8B-B14F-4D97-AF65-F5344CB8AC3E}">
        <p14:creationId xmlns:p14="http://schemas.microsoft.com/office/powerpoint/2010/main" val="21043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iáo án Powerpoint công nghệ 7 chân trời sáng tạo (cả nă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9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solidFill>
                  <a:srgbClr val="FF0000"/>
                </a:solidFill>
              </a:rPr>
              <a:t>HƯỚNG DẪN VỀ NHÀ</a:t>
            </a:r>
            <a:br>
              <a:rPr lang="vi-VN"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Ghi nhớ kiến thức vừa học.</a:t>
            </a:r>
          </a:p>
          <a:p>
            <a:pPr marL="0" indent="0">
              <a:buNone/>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Hoàn thành bài tập phần vận dụng</a:t>
            </a:r>
          </a:p>
          <a:p>
            <a:pPr marL="0" indent="0">
              <a:buNone/>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Tìm hiểu thêm về ngành chăn nuôi công nghệ cao</a:t>
            </a:r>
          </a:p>
          <a:p>
            <a:pPr marL="0" indent="0">
              <a:buNone/>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Xem trước nội dung bài 9</a:t>
            </a:r>
          </a:p>
          <a:p>
            <a:pPr marL="0" indent="0">
              <a:buNone/>
            </a:pPr>
            <a:endParaRPr lang="en-US" dirty="0"/>
          </a:p>
        </p:txBody>
      </p:sp>
    </p:spTree>
    <p:extLst>
      <p:ext uri="{BB962C8B-B14F-4D97-AF65-F5344CB8AC3E}">
        <p14:creationId xmlns:p14="http://schemas.microsoft.com/office/powerpoint/2010/main" val="239151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iáo án Powerpoint công nghệ 7 chân trời sáng tạo (cả nă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6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9" y="609600"/>
            <a:ext cx="8229600" cy="1143000"/>
          </a:xfrm>
        </p:spPr>
        <p:txBody>
          <a:bodyPr>
            <a:noAutofit/>
          </a:bodyPr>
          <a:lstStyle/>
          <a:p>
            <a:pPr algn="l"/>
            <a:br>
              <a:rPr lang="en-US" sz="2800" b="1" dirty="0">
                <a:solidFill>
                  <a:srgbClr val="C00000"/>
                </a:solidFill>
                <a:latin typeface="Times New Roman" pitchFamily="18" charset="0"/>
                <a:cs typeface="Times New Roman" pitchFamily="18" charset="0"/>
              </a:rPr>
            </a:br>
            <a:r>
              <a:rPr lang="en-US" sz="2800" b="1" dirty="0">
                <a:solidFill>
                  <a:srgbClr val="C00000"/>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1.1 </a:t>
            </a:r>
            <a:r>
              <a:rPr lang="vi-VN" sz="2800" b="1" dirty="0">
                <a:solidFill>
                  <a:srgbClr val="0070C0"/>
                </a:solidFill>
                <a:latin typeface="Times New Roman" pitchFamily="18" charset="0"/>
                <a:cs typeface="Times New Roman" pitchFamily="18" charset="0"/>
              </a:rPr>
              <a:t>Vai trò của ngành chăn nuôi </a:t>
            </a:r>
            <a:br>
              <a:rPr lang="vi-VN" sz="3200" dirty="0"/>
            </a:br>
            <a:endParaRPr lang="en-US" sz="3200" dirty="0"/>
          </a:p>
        </p:txBody>
      </p:sp>
      <p:sp>
        <p:nvSpPr>
          <p:cNvPr id="3" name="Content Placeholder 2"/>
          <p:cNvSpPr>
            <a:spLocks noGrp="1"/>
          </p:cNvSpPr>
          <p:nvPr>
            <p:ph idx="1"/>
          </p:nvPr>
        </p:nvSpPr>
        <p:spPr>
          <a:xfrm>
            <a:off x="43543" y="1246414"/>
            <a:ext cx="9372602" cy="4830763"/>
          </a:xfrm>
        </p:spPr>
        <p:txBody>
          <a:bodyPr>
            <a:normAutofit/>
          </a:bodyPr>
          <a:lstStyle/>
          <a:p>
            <a:pPr marL="0" indent="0">
              <a:buNone/>
            </a:pPr>
            <a:endParaRPr lang="vi-VN" sz="2800" b="1" dirty="0">
              <a:latin typeface="+mj-lt"/>
            </a:endParaRPr>
          </a:p>
          <a:p>
            <a:pPr marL="0" indent="0">
              <a:buNone/>
            </a:pPr>
            <a:r>
              <a:rPr lang="vi-VN" sz="2800" b="1" dirty="0">
                <a:latin typeface="+mj-lt"/>
              </a:rPr>
              <a:t>Kể tên các sản phẩm của ngành chăn nuôi có trong hình Hình 8.1/50 SGK</a:t>
            </a:r>
            <a:endParaRPr lang="en-US" sz="2800" b="1" dirty="0">
              <a:latin typeface="+mj-lt"/>
            </a:endParaRPr>
          </a:p>
          <a:p>
            <a:pPr marL="0" indent="0">
              <a:buNone/>
            </a:pPr>
            <a:endParaRPr lang="en-US" sz="2800" dirty="0">
              <a:latin typeface="+mj-lt"/>
            </a:endParaRPr>
          </a:p>
          <a:p>
            <a:pPr marL="0" indent="0">
              <a:buNone/>
            </a:pPr>
            <a:r>
              <a:rPr lang="en-US" sz="2800" dirty="0">
                <a:latin typeface="+mj-lt"/>
              </a:rPr>
              <a:t>			</a:t>
            </a:r>
          </a:p>
          <a:p>
            <a:pPr marL="0" indent="0">
              <a:buNone/>
            </a:pPr>
            <a:br>
              <a:rPr lang="en-US" sz="2800" dirty="0"/>
            </a:br>
            <a:endParaRPr lang="vi-VN" sz="2800" dirty="0">
              <a:latin typeface="+mj-lt"/>
            </a:endParaRPr>
          </a:p>
        </p:txBody>
      </p:sp>
      <p:sp>
        <p:nvSpPr>
          <p:cNvPr id="5" name="Title 1"/>
          <p:cNvSpPr txBox="1">
            <a:spLocks/>
          </p:cNvSpPr>
          <p:nvPr/>
        </p:nvSpPr>
        <p:spPr>
          <a:xfrm>
            <a:off x="277761" y="213286"/>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Vai trò</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vọng</a:t>
            </a:r>
            <a:r>
              <a:rPr lang="vi-VN" sz="2800" b="1" dirty="0">
                <a:solidFill>
                  <a:srgbClr val="FF0000"/>
                </a:solidFill>
                <a:latin typeface="Times New Roman" pitchFamily="18" charset="0"/>
                <a:cs typeface="Times New Roman" pitchFamily="18" charset="0"/>
              </a:rPr>
              <a:t> của ngành chăn nuôi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Nam</a:t>
            </a:r>
            <a:r>
              <a:rPr lang="vi-VN" sz="2800" b="1" dirty="0">
                <a:solidFill>
                  <a:srgbClr val="FF0000"/>
                </a:solidFill>
                <a:latin typeface="Times New Roman" pitchFamily="18" charset="0"/>
                <a:cs typeface="Times New Roman" pitchFamily="18" charset="0"/>
              </a:rPr>
              <a:t> </a:t>
            </a:r>
            <a:endParaRPr lang="en-US" sz="3200" dirty="0"/>
          </a:p>
          <a:p>
            <a:pPr algn="l"/>
            <a:endParaRPr lang="en-US" sz="3200" dirty="0"/>
          </a:p>
        </p:txBody>
      </p:sp>
      <p:pic>
        <p:nvPicPr>
          <p:cNvPr id="1026" name="Picture 2" descr="Công nghệ 7 Bài 8: Nghề chăn nuôi ở Việt Nam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25486"/>
            <a:ext cx="8229600" cy="425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56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pPr algn="l"/>
            <a:r>
              <a:rPr lang="en-US" sz="2800" b="1">
                <a:solidFill>
                  <a:srgbClr val="FF0000"/>
                </a:solidFill>
                <a:latin typeface="Times New Roman" pitchFamily="18" charset="0"/>
                <a:cs typeface="Times New Roman" pitchFamily="18" charset="0"/>
              </a:rPr>
              <a:t>1.1 </a:t>
            </a:r>
            <a:r>
              <a:rPr lang="vi-VN" sz="2800" b="1" dirty="0">
                <a:solidFill>
                  <a:srgbClr val="FF0000"/>
                </a:solidFill>
                <a:latin typeface="Times New Roman" pitchFamily="18" charset="0"/>
                <a:cs typeface="Times New Roman" pitchFamily="18" charset="0"/>
              </a:rPr>
              <a:t>Vai trò</a:t>
            </a: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của ngành chăn </a:t>
            </a:r>
            <a:r>
              <a:rPr lang="vi-VN" sz="2800" b="1">
                <a:solidFill>
                  <a:srgbClr val="FF0000"/>
                </a:solidFill>
                <a:latin typeface="Times New Roman" pitchFamily="18" charset="0"/>
                <a:cs typeface="Times New Roman" pitchFamily="18" charset="0"/>
              </a:rPr>
              <a:t>nuôi </a:t>
            </a:r>
            <a:endParaRPr lang="en-US" sz="2800" dirty="0"/>
          </a:p>
        </p:txBody>
      </p:sp>
      <p:sp>
        <p:nvSpPr>
          <p:cNvPr id="3" name="Content Placeholder 2"/>
          <p:cNvSpPr>
            <a:spLocks noGrp="1"/>
          </p:cNvSpPr>
          <p:nvPr>
            <p:ph idx="1"/>
          </p:nvPr>
        </p:nvSpPr>
        <p:spPr>
          <a:xfrm>
            <a:off x="562195" y="762000"/>
            <a:ext cx="8229600" cy="4906963"/>
          </a:xfrm>
        </p:spPr>
        <p:txBody>
          <a:bodyPr/>
          <a:lstStyle/>
          <a:p>
            <a:pPr marL="0" indent="0">
              <a:buNone/>
            </a:pPr>
            <a:r>
              <a:rPr lang="vi-VN" sz="2800" b="1">
                <a:solidFill>
                  <a:srgbClr val="00B050"/>
                </a:solidFill>
                <a:latin typeface="+mj-lt"/>
              </a:rPr>
              <a:t>Em </a:t>
            </a:r>
            <a:r>
              <a:rPr lang="vi-VN" sz="2800" b="1" dirty="0">
                <a:solidFill>
                  <a:srgbClr val="00B050"/>
                </a:solidFill>
                <a:latin typeface="+mj-lt"/>
              </a:rPr>
              <a:t>hãy nêu những lợi ích mà các sản phẩm của ngành chăn nuôi mang lại cho đời sống và sản xuất?</a:t>
            </a:r>
            <a:endParaRPr lang="en-US" sz="2800" b="1" dirty="0">
              <a:solidFill>
                <a:srgbClr val="00B050"/>
              </a:solidFill>
              <a:latin typeface="+mj-lt"/>
            </a:endParaRPr>
          </a:p>
          <a:p>
            <a:pPr marL="0" indent="0">
              <a:buNone/>
            </a:pPr>
            <a:endParaRPr lang="en-US" sz="2800" b="1" dirty="0">
              <a:solidFill>
                <a:srgbClr val="00B050"/>
              </a:solidFill>
              <a:latin typeface="+mj-lt"/>
            </a:endParaRPr>
          </a:p>
          <a:p>
            <a:pPr marL="0" indent="0">
              <a:buNone/>
            </a:pPr>
            <a:r>
              <a:rPr lang="en-US" sz="2800" b="1" dirty="0">
                <a:solidFill>
                  <a:srgbClr val="00B050"/>
                </a:solidFill>
                <a:latin typeface="+mj-lt"/>
              </a:rPr>
              <a:t>		</a:t>
            </a:r>
            <a:endParaRPr lang="vi-VN" sz="2800" b="1" dirty="0">
              <a:solidFill>
                <a:srgbClr val="00B050"/>
              </a:solidFill>
              <a:latin typeface="+mj-lt"/>
            </a:endParaRPr>
          </a:p>
          <a:p>
            <a:pPr marL="0" indent="0">
              <a:buNone/>
            </a:pPr>
            <a:r>
              <a:rPr lang="en-US" dirty="0"/>
              <a:t>	</a:t>
            </a:r>
          </a:p>
        </p:txBody>
      </p:sp>
      <p:pic>
        <p:nvPicPr>
          <p:cNvPr id="2050" name="Picture 2" descr="Công nghệ 7 Bài 8: Nghề chăn nuôi ở Việt Nam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9154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722293"/>
            <a:ext cx="7553632" cy="954107"/>
          </a:xfrm>
          <a:prstGeom prst="rect">
            <a:avLst/>
          </a:prstGeom>
        </p:spPr>
        <p:txBody>
          <a:bodyPr wrap="square">
            <a:spAutoFit/>
          </a:bodyPr>
          <a:lstStyle/>
          <a:p>
            <a:r>
              <a:rPr lang="vi-VN" sz="2800" b="1">
                <a:solidFill>
                  <a:srgbClr val="00B050"/>
                </a:solidFill>
                <a:latin typeface="Times New Roman" pitchFamily="18" charset="0"/>
                <a:cs typeface="Times New Roman" pitchFamily="18" charset="0"/>
              </a:rPr>
              <a:t>Em hãy kể tên một số sản phẩm khác của ngành chăn nuôi mà em biết?</a:t>
            </a:r>
            <a:endParaRPr lang="en-US"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12009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3">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ua va dap d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4114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bò ké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ngự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81400"/>
            <a:ext cx="38862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v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581400"/>
            <a:ext cx="35052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1431925" y="30480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VNI-Times" pitchFamily="2" charset="0"/>
              </a:defRPr>
            </a:lvl1pPr>
            <a:lvl2pPr marL="742950" indent="-285750">
              <a:defRPr b="1">
                <a:solidFill>
                  <a:schemeClr val="tx1"/>
                </a:solidFill>
                <a:latin typeface="VNI-Times" pitchFamily="2" charset="0"/>
              </a:defRPr>
            </a:lvl2pPr>
            <a:lvl3pPr marL="1143000" indent="-228600">
              <a:defRPr b="1">
                <a:solidFill>
                  <a:schemeClr val="tx1"/>
                </a:solidFill>
                <a:latin typeface="VNI-Times" pitchFamily="2" charset="0"/>
              </a:defRPr>
            </a:lvl3pPr>
            <a:lvl4pPr marL="1600200" indent="-228600">
              <a:defRPr b="1">
                <a:solidFill>
                  <a:schemeClr val="tx1"/>
                </a:solidFill>
                <a:latin typeface="VNI-Times" pitchFamily="2" charset="0"/>
              </a:defRPr>
            </a:lvl4pPr>
            <a:lvl5pPr marL="2057400" indent="-22860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eaLnBrk="1" hangingPunct="1"/>
            <a:r>
              <a:rPr lang="en-US" altLang="en-US" sz="2400">
                <a:solidFill>
                  <a:srgbClr val="FF0000"/>
                </a:solidFill>
                <a:latin typeface="Arial" charset="0"/>
              </a:rPr>
              <a:t>Trâu kéo cày</a:t>
            </a:r>
          </a:p>
        </p:txBody>
      </p:sp>
      <p:sp>
        <p:nvSpPr>
          <p:cNvPr id="29703" name="Text Box 7"/>
          <p:cNvSpPr txBox="1">
            <a:spLocks noChangeArrowheads="1"/>
          </p:cNvSpPr>
          <p:nvPr/>
        </p:nvSpPr>
        <p:spPr bwMode="auto">
          <a:xfrm>
            <a:off x="5943600" y="30480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VNI-Times" pitchFamily="2" charset="0"/>
              </a:defRPr>
            </a:lvl1pPr>
            <a:lvl2pPr marL="742950" indent="-285750">
              <a:defRPr b="1">
                <a:solidFill>
                  <a:schemeClr val="tx1"/>
                </a:solidFill>
                <a:latin typeface="VNI-Times" pitchFamily="2" charset="0"/>
              </a:defRPr>
            </a:lvl2pPr>
            <a:lvl3pPr marL="1143000" indent="-228600">
              <a:defRPr b="1">
                <a:solidFill>
                  <a:schemeClr val="tx1"/>
                </a:solidFill>
                <a:latin typeface="VNI-Times" pitchFamily="2" charset="0"/>
              </a:defRPr>
            </a:lvl3pPr>
            <a:lvl4pPr marL="1600200" indent="-228600">
              <a:defRPr b="1">
                <a:solidFill>
                  <a:schemeClr val="tx1"/>
                </a:solidFill>
                <a:latin typeface="VNI-Times" pitchFamily="2" charset="0"/>
              </a:defRPr>
            </a:lvl4pPr>
            <a:lvl5pPr marL="2057400" indent="-22860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eaLnBrk="1" hangingPunct="1"/>
            <a:r>
              <a:rPr lang="en-US" altLang="en-US" sz="2400">
                <a:solidFill>
                  <a:srgbClr val="FF0000"/>
                </a:solidFill>
                <a:latin typeface="Arial" charset="0"/>
              </a:rPr>
              <a:t>Bò kéo xe</a:t>
            </a:r>
          </a:p>
        </p:txBody>
      </p:sp>
      <p:sp>
        <p:nvSpPr>
          <p:cNvPr id="29704" name="Text Box 8"/>
          <p:cNvSpPr txBox="1">
            <a:spLocks noChangeArrowheads="1"/>
          </p:cNvSpPr>
          <p:nvPr/>
        </p:nvSpPr>
        <p:spPr bwMode="auto">
          <a:xfrm>
            <a:off x="13716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VNI-Times" pitchFamily="2" charset="0"/>
              </a:defRPr>
            </a:lvl1pPr>
            <a:lvl2pPr marL="742950" indent="-285750">
              <a:defRPr b="1">
                <a:solidFill>
                  <a:schemeClr val="tx1"/>
                </a:solidFill>
                <a:latin typeface="VNI-Times" pitchFamily="2" charset="0"/>
              </a:defRPr>
            </a:lvl2pPr>
            <a:lvl3pPr marL="1143000" indent="-228600">
              <a:defRPr b="1">
                <a:solidFill>
                  <a:schemeClr val="tx1"/>
                </a:solidFill>
                <a:latin typeface="VNI-Times" pitchFamily="2" charset="0"/>
              </a:defRPr>
            </a:lvl3pPr>
            <a:lvl4pPr marL="1600200" indent="-228600">
              <a:defRPr b="1">
                <a:solidFill>
                  <a:schemeClr val="tx1"/>
                </a:solidFill>
                <a:latin typeface="VNI-Times" pitchFamily="2" charset="0"/>
              </a:defRPr>
            </a:lvl4pPr>
            <a:lvl5pPr marL="2057400" indent="-22860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eaLnBrk="1" hangingPunct="1"/>
            <a:r>
              <a:rPr lang="en-US" altLang="en-US" sz="2400">
                <a:solidFill>
                  <a:srgbClr val="FF0000"/>
                </a:solidFill>
                <a:latin typeface="Arial" charset="0"/>
              </a:rPr>
              <a:t>Ngựa kéo xe</a:t>
            </a:r>
          </a:p>
        </p:txBody>
      </p:sp>
      <p:sp>
        <p:nvSpPr>
          <p:cNvPr id="29705" name="Text Box 9"/>
          <p:cNvSpPr txBox="1">
            <a:spLocks noChangeArrowheads="1"/>
          </p:cNvSpPr>
          <p:nvPr/>
        </p:nvSpPr>
        <p:spPr bwMode="auto">
          <a:xfrm>
            <a:off x="5791200" y="640080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VNI-Times" pitchFamily="2" charset="0"/>
              </a:defRPr>
            </a:lvl1pPr>
            <a:lvl2pPr marL="742950" indent="-285750">
              <a:defRPr b="1">
                <a:solidFill>
                  <a:schemeClr val="tx1"/>
                </a:solidFill>
                <a:latin typeface="VNI-Times" pitchFamily="2" charset="0"/>
              </a:defRPr>
            </a:lvl2pPr>
            <a:lvl3pPr marL="1143000" indent="-228600">
              <a:defRPr b="1">
                <a:solidFill>
                  <a:schemeClr val="tx1"/>
                </a:solidFill>
                <a:latin typeface="VNI-Times" pitchFamily="2" charset="0"/>
              </a:defRPr>
            </a:lvl3pPr>
            <a:lvl4pPr marL="1600200" indent="-228600">
              <a:defRPr b="1">
                <a:solidFill>
                  <a:schemeClr val="tx1"/>
                </a:solidFill>
                <a:latin typeface="VNI-Times" pitchFamily="2" charset="0"/>
              </a:defRPr>
            </a:lvl4pPr>
            <a:lvl5pPr marL="2057400" indent="-22860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eaLnBrk="1" hangingPunct="1"/>
            <a:r>
              <a:rPr lang="en-US" altLang="en-US" sz="2400">
                <a:solidFill>
                  <a:srgbClr val="FF0000"/>
                </a:solidFill>
                <a:latin typeface="Arial" charset="0"/>
              </a:rPr>
              <a:t>Voi kéo gỗ</a:t>
            </a:r>
          </a:p>
        </p:txBody>
      </p:sp>
    </p:spTree>
    <p:extLst>
      <p:ext uri="{BB962C8B-B14F-4D97-AF65-F5344CB8AC3E}">
        <p14:creationId xmlns:p14="http://schemas.microsoft.com/office/powerpoint/2010/main" val="117570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6" name="Picture 47" descr="thí nghiệ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3749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8" descr="Inactivated vaccine against Infectious Coryza, Haemophilus paragallinarum serotypes A, B &amp; C, in Aluminium hydrox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4038600" cy="38576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8918" name="Rectangle 49"/>
          <p:cNvSpPr>
            <a:spLocks noChangeArrowheads="1"/>
          </p:cNvSpPr>
          <p:nvPr/>
        </p:nvSpPr>
        <p:spPr bwMode="auto">
          <a:xfrm>
            <a:off x="533400" y="5334000"/>
            <a:ext cx="381000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a:solidFill>
                  <a:schemeClr val="tx1"/>
                </a:solidFill>
                <a:latin typeface="VNI-Times" pitchFamily="2" charset="0"/>
              </a:defRPr>
            </a:lvl1pPr>
            <a:lvl2pPr marL="742950" indent="-285750">
              <a:defRPr b="1">
                <a:solidFill>
                  <a:schemeClr val="tx1"/>
                </a:solidFill>
                <a:latin typeface="VNI-Times" pitchFamily="2" charset="0"/>
              </a:defRPr>
            </a:lvl2pPr>
            <a:lvl3pPr marL="1143000" indent="-228600">
              <a:defRPr b="1">
                <a:solidFill>
                  <a:schemeClr val="tx1"/>
                </a:solidFill>
                <a:latin typeface="VNI-Times" pitchFamily="2" charset="0"/>
              </a:defRPr>
            </a:lvl3pPr>
            <a:lvl4pPr marL="1600200" indent="-228600">
              <a:defRPr b="1">
                <a:solidFill>
                  <a:schemeClr val="tx1"/>
                </a:solidFill>
                <a:latin typeface="VNI-Times" pitchFamily="2" charset="0"/>
              </a:defRPr>
            </a:lvl4pPr>
            <a:lvl5pPr marL="2057400" indent="-22860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algn="ctr" fontAlgn="base">
              <a:spcBef>
                <a:spcPct val="0"/>
              </a:spcBef>
              <a:spcAft>
                <a:spcPct val="0"/>
              </a:spcAft>
            </a:pPr>
            <a:r>
              <a:rPr lang="en-US" altLang="en-US" sz="3600" i="1">
                <a:solidFill>
                  <a:srgbClr val="000000"/>
                </a:solidFill>
                <a:latin typeface="Times New Roman" pitchFamily="18" charset="0"/>
              </a:rPr>
              <a:t>Nuôi chuột bạch </a:t>
            </a:r>
          </a:p>
          <a:p>
            <a:pPr algn="ctr" fontAlgn="base">
              <a:spcBef>
                <a:spcPct val="0"/>
              </a:spcBef>
              <a:spcAft>
                <a:spcPct val="0"/>
              </a:spcAft>
            </a:pPr>
            <a:r>
              <a:rPr lang="en-US" altLang="en-US" sz="3600" i="1">
                <a:solidFill>
                  <a:srgbClr val="000000"/>
                </a:solidFill>
                <a:latin typeface="Times New Roman" pitchFamily="18" charset="0"/>
              </a:rPr>
              <a:t>để thí nghiệm </a:t>
            </a:r>
          </a:p>
        </p:txBody>
      </p:sp>
      <p:sp>
        <p:nvSpPr>
          <p:cNvPr id="38919" name="Rectangle 50"/>
          <p:cNvSpPr>
            <a:spLocks noChangeArrowheads="1"/>
          </p:cNvSpPr>
          <p:nvPr/>
        </p:nvSpPr>
        <p:spPr bwMode="auto">
          <a:xfrm>
            <a:off x="4876800" y="5638800"/>
            <a:ext cx="4038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b="1">
                <a:solidFill>
                  <a:schemeClr val="tx1"/>
                </a:solidFill>
                <a:latin typeface="VNI-Times" pitchFamily="2" charset="0"/>
              </a:defRPr>
            </a:lvl1pPr>
            <a:lvl2pPr marL="742950" indent="-285750">
              <a:defRPr b="1">
                <a:solidFill>
                  <a:schemeClr val="tx1"/>
                </a:solidFill>
                <a:latin typeface="VNI-Times" pitchFamily="2" charset="0"/>
              </a:defRPr>
            </a:lvl2pPr>
            <a:lvl3pPr marL="1143000" indent="-228600">
              <a:defRPr b="1">
                <a:solidFill>
                  <a:schemeClr val="tx1"/>
                </a:solidFill>
                <a:latin typeface="VNI-Times" pitchFamily="2" charset="0"/>
              </a:defRPr>
            </a:lvl3pPr>
            <a:lvl4pPr marL="1600200" indent="-228600">
              <a:defRPr b="1">
                <a:solidFill>
                  <a:schemeClr val="tx1"/>
                </a:solidFill>
                <a:latin typeface="VNI-Times" pitchFamily="2" charset="0"/>
              </a:defRPr>
            </a:lvl4pPr>
            <a:lvl5pPr marL="2057400" indent="-22860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algn="ctr" fontAlgn="base">
              <a:spcBef>
                <a:spcPct val="0"/>
              </a:spcBef>
              <a:spcAft>
                <a:spcPct val="0"/>
              </a:spcAft>
            </a:pPr>
            <a:r>
              <a:rPr lang="en-US" altLang="en-US" sz="3600" i="1">
                <a:solidFill>
                  <a:srgbClr val="000000"/>
                </a:solidFill>
                <a:latin typeface="Times New Roman" pitchFamily="18" charset="0"/>
              </a:rPr>
              <a:t>Vắc xin </a:t>
            </a:r>
          </a:p>
        </p:txBody>
      </p:sp>
    </p:spTree>
    <p:extLst>
      <p:ext uri="{BB962C8B-B14F-4D97-AF65-F5344CB8AC3E}">
        <p14:creationId xmlns:p14="http://schemas.microsoft.com/office/powerpoint/2010/main" val="2383011643"/>
      </p:ext>
    </p:extLst>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388" y="3148013"/>
            <a:ext cx="24384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2400"/>
            <a:ext cx="396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4" name="Rectangle 8"/>
          <p:cNvSpPr>
            <a:spLocks noChangeArrowheads="1"/>
          </p:cNvSpPr>
          <p:nvPr/>
        </p:nvSpPr>
        <p:spPr bwMode="auto">
          <a:xfrm>
            <a:off x="4419600" y="3429000"/>
            <a:ext cx="1905000" cy="2743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VNI-Times" pitchFamily="2" charset="0"/>
              </a:defRPr>
            </a:lvl1pPr>
            <a:lvl2pPr marL="742950" indent="-285750">
              <a:defRPr b="1">
                <a:solidFill>
                  <a:schemeClr val="tx1"/>
                </a:solidFill>
                <a:latin typeface="VNI-Times" pitchFamily="2" charset="0"/>
              </a:defRPr>
            </a:lvl2pPr>
            <a:lvl3pPr marL="1143000" indent="-228600">
              <a:defRPr b="1">
                <a:solidFill>
                  <a:schemeClr val="tx1"/>
                </a:solidFill>
                <a:latin typeface="VNI-Times" pitchFamily="2" charset="0"/>
              </a:defRPr>
            </a:lvl3pPr>
            <a:lvl4pPr marL="1600200" indent="-228600">
              <a:defRPr b="1">
                <a:solidFill>
                  <a:schemeClr val="tx1"/>
                </a:solidFill>
                <a:latin typeface="VNI-Times" pitchFamily="2" charset="0"/>
              </a:defRPr>
            </a:lvl4pPr>
            <a:lvl5pPr marL="2057400" indent="-228600">
              <a:defRPr b="1">
                <a:solidFill>
                  <a:schemeClr val="tx1"/>
                </a:solidFill>
                <a:latin typeface="VNI-Times" pitchFamily="2" charset="0"/>
              </a:defRPr>
            </a:lvl5pPr>
            <a:lvl6pPr marL="2514600" indent="-228600" eaLnBrk="0" fontAlgn="base" hangingPunct="0">
              <a:spcBef>
                <a:spcPct val="0"/>
              </a:spcBef>
              <a:spcAft>
                <a:spcPct val="0"/>
              </a:spcAft>
              <a:defRPr b="1">
                <a:solidFill>
                  <a:schemeClr val="tx1"/>
                </a:solidFill>
                <a:latin typeface="VNI-Times" pitchFamily="2" charset="0"/>
              </a:defRPr>
            </a:lvl6pPr>
            <a:lvl7pPr marL="2971800" indent="-228600" eaLnBrk="0" fontAlgn="base" hangingPunct="0">
              <a:spcBef>
                <a:spcPct val="0"/>
              </a:spcBef>
              <a:spcAft>
                <a:spcPct val="0"/>
              </a:spcAft>
              <a:defRPr b="1">
                <a:solidFill>
                  <a:schemeClr val="tx1"/>
                </a:solidFill>
                <a:latin typeface="VNI-Times" pitchFamily="2" charset="0"/>
              </a:defRPr>
            </a:lvl7pPr>
            <a:lvl8pPr marL="3429000" indent="-228600" eaLnBrk="0" fontAlgn="base" hangingPunct="0">
              <a:spcBef>
                <a:spcPct val="0"/>
              </a:spcBef>
              <a:spcAft>
                <a:spcPct val="0"/>
              </a:spcAft>
              <a:defRPr b="1">
                <a:solidFill>
                  <a:schemeClr val="tx1"/>
                </a:solidFill>
                <a:latin typeface="VNI-Times" pitchFamily="2" charset="0"/>
              </a:defRPr>
            </a:lvl8pPr>
            <a:lvl9pPr marL="3886200" indent="-228600" eaLnBrk="0" fontAlgn="base" hangingPunct="0">
              <a:spcBef>
                <a:spcPct val="0"/>
              </a:spcBef>
              <a:spcAft>
                <a:spcPct val="0"/>
              </a:spcAft>
              <a:defRPr b="1">
                <a:solidFill>
                  <a:schemeClr val="tx1"/>
                </a:solidFill>
                <a:latin typeface="VNI-Times" pitchFamily="2" charset="0"/>
              </a:defRPr>
            </a:lvl9pPr>
          </a:lstStyle>
          <a:p>
            <a:pPr algn="ctr" fontAlgn="base">
              <a:spcBef>
                <a:spcPct val="0"/>
              </a:spcBef>
              <a:spcAft>
                <a:spcPct val="0"/>
              </a:spcAft>
            </a:pPr>
            <a:r>
              <a:rPr lang="en-US" altLang="en-US" sz="3200">
                <a:solidFill>
                  <a:srgbClr val="FFFFFF"/>
                </a:solidFill>
                <a:latin typeface="Times New Roman" pitchFamily="18" charset="0"/>
              </a:rPr>
              <a:t>Phục vụ </a:t>
            </a:r>
          </a:p>
          <a:p>
            <a:pPr algn="ctr" fontAlgn="base">
              <a:spcBef>
                <a:spcPct val="0"/>
              </a:spcBef>
              <a:spcAft>
                <a:spcPct val="0"/>
              </a:spcAft>
            </a:pPr>
            <a:r>
              <a:rPr lang="en-US" altLang="en-US" sz="3200">
                <a:solidFill>
                  <a:srgbClr val="FFFFFF"/>
                </a:solidFill>
                <a:latin typeface="Times New Roman" pitchFamily="18" charset="0"/>
              </a:rPr>
              <a:t>vui chơi, </a:t>
            </a:r>
          </a:p>
          <a:p>
            <a:pPr algn="ctr" fontAlgn="base">
              <a:spcBef>
                <a:spcPct val="0"/>
              </a:spcBef>
              <a:spcAft>
                <a:spcPct val="0"/>
              </a:spcAft>
            </a:pPr>
            <a:r>
              <a:rPr lang="en-US" altLang="en-US" sz="3200">
                <a:solidFill>
                  <a:srgbClr val="FFFFFF"/>
                </a:solidFill>
                <a:latin typeface="Times New Roman" pitchFamily="18" charset="0"/>
              </a:rPr>
              <a:t>giải trí</a:t>
            </a:r>
          </a:p>
          <a:p>
            <a:pPr algn="ctr" fontAlgn="base">
              <a:spcBef>
                <a:spcPct val="0"/>
              </a:spcBef>
              <a:spcAft>
                <a:spcPct val="0"/>
              </a:spcAft>
            </a:pPr>
            <a:endParaRPr lang="en-US" altLang="en-US" sz="3200">
              <a:solidFill>
                <a:srgbClr val="000000"/>
              </a:solidFill>
              <a:latin typeface="Times New Roman" pitchFamily="18" charset="0"/>
            </a:endParaRPr>
          </a:p>
        </p:txBody>
      </p:sp>
    </p:spTree>
    <p:extLst>
      <p:ext uri="{BB962C8B-B14F-4D97-AF65-F5344CB8AC3E}">
        <p14:creationId xmlns:p14="http://schemas.microsoft.com/office/powerpoint/2010/main" val="22763376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4"/>
                                        </p:tgtEl>
                                        <p:attrNameLst>
                                          <p:attrName>style.visibility</p:attrName>
                                        </p:attrNameLst>
                                      </p:cBhvr>
                                      <p:to>
                                        <p:strVal val="visible"/>
                                      </p:to>
                                    </p:set>
                                    <p:animEffect transition="in" filter="fade">
                                      <p:cBhvr>
                                        <p:cTn id="7" dur="2000"/>
                                        <p:tgtEl>
                                          <p:spTgt spid="17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23"/>
            <a:ext cx="8229600" cy="715962"/>
          </a:xfrm>
        </p:spPr>
        <p:txBody>
          <a:bodyPr>
            <a:noAutofit/>
          </a:bodyPr>
          <a:lstStyle/>
          <a:p>
            <a:pPr algn="l"/>
            <a:r>
              <a:rPr lang="vi-VN" sz="3600" b="1" dirty="0">
                <a:solidFill>
                  <a:srgbClr val="FF0000"/>
                </a:solidFill>
              </a:rPr>
              <a:t>1.1. Vai trò của </a:t>
            </a:r>
            <a:r>
              <a:rPr lang="vi-VN" sz="3600" b="1">
                <a:solidFill>
                  <a:srgbClr val="FF0000"/>
                </a:solidFill>
              </a:rPr>
              <a:t>chăn nuôi</a:t>
            </a:r>
            <a:endParaRPr lang="en-US" sz="3600" dirty="0">
              <a:solidFill>
                <a:srgbClr val="FF0000"/>
              </a:solidFill>
            </a:endParaRPr>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dirty="0"/>
              <a:t>- </a:t>
            </a:r>
            <a:r>
              <a:rPr lang="vi-VN" dirty="0">
                <a:latin typeface="+mj-lt"/>
              </a:rPr>
              <a:t>Cung cấp thực phẩm (thịt, trứng, sữa...)</a:t>
            </a:r>
          </a:p>
          <a:p>
            <a:pPr marL="0" indent="0">
              <a:buNone/>
            </a:pPr>
            <a:r>
              <a:rPr lang="en-US" dirty="0">
                <a:latin typeface="+mj-lt"/>
              </a:rPr>
              <a:t>- </a:t>
            </a:r>
            <a:r>
              <a:rPr lang="vi-VN" dirty="0">
                <a:latin typeface="+mj-lt"/>
              </a:rPr>
              <a:t>Cung cấp phân bón</a:t>
            </a:r>
          </a:p>
          <a:p>
            <a:pPr marL="0" indent="0">
              <a:buNone/>
            </a:pPr>
            <a:r>
              <a:rPr lang="en-US" dirty="0">
                <a:latin typeface="+mj-lt"/>
              </a:rPr>
              <a:t>- </a:t>
            </a:r>
            <a:r>
              <a:rPr lang="vi-VN" dirty="0">
                <a:latin typeface="+mj-lt"/>
              </a:rPr>
              <a:t>Cung cấp sức kéo (trâu, bò, ngựa...)</a:t>
            </a:r>
          </a:p>
          <a:p>
            <a:pPr marL="0" indent="0">
              <a:buNone/>
            </a:pPr>
            <a:r>
              <a:rPr lang="en-US" dirty="0">
                <a:latin typeface="+mj-lt"/>
              </a:rPr>
              <a:t>- </a:t>
            </a:r>
            <a:r>
              <a:rPr lang="vi-VN" dirty="0">
                <a:latin typeface="+mj-lt"/>
              </a:rPr>
              <a:t>Cung cấp nguyên liệu (lông, sừng, da, xương...)</a:t>
            </a:r>
          </a:p>
          <a:p>
            <a:pPr marL="0" indent="0">
              <a:buNone/>
            </a:pPr>
            <a:r>
              <a:rPr lang="en-US">
                <a:latin typeface="+mj-lt"/>
                <a:sym typeface="Wingdings" panose="05000000000000000000" pitchFamily="2" charset="2"/>
              </a:rPr>
              <a:t></a:t>
            </a:r>
            <a:r>
              <a:rPr lang="en-US">
                <a:latin typeface="+mj-lt"/>
              </a:rPr>
              <a:t> </a:t>
            </a:r>
            <a:r>
              <a:rPr lang="vi-VN" dirty="0">
                <a:latin typeface="+mj-lt"/>
              </a:rPr>
              <a:t>Ngành chăn nuôi có vai trò quan trọng trong nền kinh tế Việt Nam, cung cấp nhiều sản phẩm phục vụ con người, đời sống, sản xuất và phục vụ tiêu dùng.</a:t>
            </a:r>
          </a:p>
          <a:p>
            <a:pPr marL="0" indent="0">
              <a:buNone/>
            </a:pPr>
            <a:endParaRPr lang="en-US" sz="3000" dirty="0"/>
          </a:p>
        </p:txBody>
      </p:sp>
      <p:pic>
        <p:nvPicPr>
          <p:cNvPr id="4" name="Picture 3"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92585" y="685800"/>
            <a:ext cx="745613" cy="677633"/>
          </a:xfrm>
          <a:prstGeom prst="rect">
            <a:avLst/>
          </a:prstGeom>
          <a:noFill/>
          <a:ln>
            <a:noFill/>
          </a:ln>
        </p:spPr>
      </p:pic>
    </p:spTree>
    <p:extLst>
      <p:ext uri="{BB962C8B-B14F-4D97-AF65-F5344CB8AC3E}">
        <p14:creationId xmlns:p14="http://schemas.microsoft.com/office/powerpoint/2010/main" val="31984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1019</Words>
  <Application>Microsoft Office PowerPoint</Application>
  <PresentationFormat>On-screen Show (4:3)</PresentationFormat>
  <Paragraphs>88</Paragraphs>
  <Slides>20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Office Theme</vt:lpstr>
      <vt:lpstr>Default Design</vt:lpstr>
      <vt:lpstr>PowerPoint Presentation</vt:lpstr>
      <vt:lpstr>PowerPoint Presentation</vt:lpstr>
      <vt:lpstr>PowerPoint Presentation</vt:lpstr>
      <vt:lpstr>      1.1 Vai trò của ngành chăn nuôi  </vt:lpstr>
      <vt:lpstr>1.1 Vai trò của ngành chăn nuôi </vt:lpstr>
      <vt:lpstr>PowerPoint Presentation</vt:lpstr>
      <vt:lpstr>PowerPoint Presentation</vt:lpstr>
      <vt:lpstr>PowerPoint Presentation</vt:lpstr>
      <vt:lpstr>1.1. Vai trò của chăn nuôi</vt:lpstr>
      <vt:lpstr>PowerPoint Presentation</vt:lpstr>
      <vt:lpstr>1.2 Triển vọng của ngành chăn nuôi</vt:lpstr>
      <vt:lpstr> 2.Định hướng nghề nghiệp trong lĩnh vực chăn nuôi </vt:lpstr>
      <vt:lpstr> 2.Định hướng nghề nghiệp trong lĩnh vực chăn nuôi   2.1. Đặc điểm cơ bản của nghề chăn nuôi </vt:lpstr>
      <vt:lpstr>2.2. Yêu cầu đối với người lao động trong lĩnh vực chăn nuôi</vt:lpstr>
      <vt:lpstr>2.2. Yêu cầu đối với người lao động trong lĩnh vực chăn nuôi</vt:lpstr>
      <vt:lpstr>LUYỆN TẬP</vt:lpstr>
      <vt:lpstr>TRÒ CHƠI: HỎI NHANH – ĐÁP GỌN</vt:lpstr>
      <vt:lpstr>TRÒ CHƠI: HỎI NHANH – ĐÁP GỌN</vt:lpstr>
      <vt:lpstr>VẬN DỤNG</vt:lpstr>
      <vt:lpstr>HƯỚNG DẪN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Văn Tân Lê</cp:lastModifiedBy>
  <cp:revision>21</cp:revision>
  <dcterms:created xsi:type="dcterms:W3CDTF">2023-01-08T13:22:18Z</dcterms:created>
  <dcterms:modified xsi:type="dcterms:W3CDTF">2024-02-23T08:16:01Z</dcterms:modified>
</cp:coreProperties>
</file>