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24"/>
  </p:notesMasterIdLst>
  <p:sldIdLst>
    <p:sldId id="291" r:id="rId2"/>
    <p:sldId id="338" r:id="rId3"/>
    <p:sldId id="342" r:id="rId4"/>
    <p:sldId id="345" r:id="rId5"/>
    <p:sldId id="347" r:id="rId6"/>
    <p:sldId id="348" r:id="rId7"/>
    <p:sldId id="349" r:id="rId8"/>
    <p:sldId id="351" r:id="rId9"/>
    <p:sldId id="356" r:id="rId10"/>
    <p:sldId id="359" r:id="rId11"/>
    <p:sldId id="370" r:id="rId12"/>
    <p:sldId id="375" r:id="rId13"/>
    <p:sldId id="324" r:id="rId14"/>
    <p:sldId id="325" r:id="rId15"/>
    <p:sldId id="379" r:id="rId16"/>
    <p:sldId id="380" r:id="rId17"/>
    <p:sldId id="381" r:id="rId18"/>
    <p:sldId id="382" r:id="rId19"/>
    <p:sldId id="383" r:id="rId20"/>
    <p:sldId id="384" r:id="rId21"/>
    <p:sldId id="331" r:id="rId22"/>
    <p:sldId id="258" r:id="rId23"/>
  </p:sldIdLst>
  <p:sldSz cx="9144000" cy="5143500" type="screen16x9"/>
  <p:notesSz cx="6858000" cy="9144000"/>
  <p:embeddedFontLst>
    <p:embeddedFont>
      <p:font typeface="Aref Ruqaa" charset="-78"/>
      <p:regular r:id="rId25"/>
      <p:bold r:id="rId26"/>
    </p:embeddedFont>
    <p:embeddedFont>
      <p:font typeface="Anaheim" charset="0"/>
      <p:regular r:id="rId27"/>
    </p:embeddedFont>
    <p:embeddedFont>
      <p:font typeface="Bebas Neue" charset="0"/>
      <p:regular r:id="rId28"/>
    </p:embeddedFont>
    <p:embeddedFont>
      <p:font typeface="Actor" charset="0"/>
      <p:regular r:id="rId29"/>
    </p:embeddedFont>
    <p:embeddedFont>
      <p:font typeface="Kantumruy Pro SemiBold"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4E7DF"/>
    <a:srgbClr val="4F8E74"/>
    <a:srgbClr val="F5E492"/>
    <a:srgbClr val="1E3229"/>
    <a:srgbClr val="D0E3DB"/>
    <a:srgbClr val="28473A"/>
    <a:srgbClr val="CAE6D5"/>
    <a:srgbClr val="C0E197"/>
    <a:srgbClr val="E281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03CF1FC7-FD0E-4A1C-9A34-55A04372A813}">
  <a:tblStyle styleId="{03CF1FC7-FD0E-4A1C-9A34-55A04372A81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F4E8BB8-060C-4CD6-9AAA-00A0D6F3E687}"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78" autoAdjust="0"/>
    <p:restoredTop sz="94161" autoAdjust="0"/>
  </p:normalViewPr>
  <p:slideViewPr>
    <p:cSldViewPr snapToGrid="0">
      <p:cViewPr varScale="1">
        <p:scale>
          <a:sx n="92" d="100"/>
          <a:sy n="92" d="100"/>
        </p:scale>
        <p:origin x="-912"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880999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e51e2cbf58_0_27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e51e2cbf58_0_27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6539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e51e2cbf58_0_27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e51e2cbf58_0_27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9282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e51e2cbf58_0_27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e51e2cbf58_0_27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2295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e51e2cbf58_0_27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e51e2cbf58_0_27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2916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e51e2cbf58_0_27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e51e2cbf58_0_27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2630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e51e2cbf58_0_27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e51e2cbf58_0_27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619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e51e2cbf58_0_27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e51e2cbf58_0_27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4496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e51e2cbf58_0_27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e51e2cbf58_0_27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8505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e51e2cbf58_0_27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e51e2cbf58_0_27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2034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e51e2cbf58_0_27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e51e2cbf58_0_27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8302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e51e2cbf58_0_27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e51e2cbf58_0_27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3286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e51e2cbf58_0_27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e51e2cbf58_0_27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1803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e51e2cbf58_0_27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e51e2cbf58_0_27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7900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e51e2cbf58_0_27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e51e2cbf58_0_27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800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e51b2eeb9f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e51b2eeb9f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3504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e51e2cbf58_0_27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e51e2cbf58_0_27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7666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e51e2cbf58_0_27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e51e2cbf58_0_27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5728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e51e2cbf58_0_27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e51e2cbf58_0_27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3624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e51e2cbf58_0_27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e51e2cbf58_0_27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07311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pic>
        <p:nvPicPr>
          <p:cNvPr id="47" name="Google Shape;47;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48" name="Google Shape;48;p9"/>
          <p:cNvSpPr txBox="1">
            <a:spLocks noGrp="1"/>
          </p:cNvSpPr>
          <p:nvPr>
            <p:ph type="title"/>
          </p:nvPr>
        </p:nvSpPr>
        <p:spPr>
          <a:xfrm>
            <a:off x="2135550" y="1769100"/>
            <a:ext cx="4872900" cy="1460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96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9" name="Google Shape;49;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60"/>
        <p:cNvGrpSpPr/>
        <p:nvPr/>
      </p:nvGrpSpPr>
      <p:grpSpPr>
        <a:xfrm>
          <a:off x="0" y="0"/>
          <a:ext cx="0" cy="0"/>
          <a:chOff x="0" y="0"/>
          <a:chExt cx="0" cy="0"/>
        </a:xfrm>
      </p:grpSpPr>
      <p:pic>
        <p:nvPicPr>
          <p:cNvPr id="61" name="Google Shape;61;p13"/>
          <p:cNvPicPr preferRelativeResize="0"/>
          <p:nvPr/>
        </p:nvPicPr>
        <p:blipFill>
          <a:blip r:embed="rId2">
            <a:alphaModFix/>
          </a:blip>
          <a:stretch>
            <a:fillRect/>
          </a:stretch>
        </p:blipFill>
        <p:spPr>
          <a:xfrm>
            <a:off x="0" y="0"/>
            <a:ext cx="9144000" cy="5143500"/>
          </a:xfrm>
          <a:prstGeom prst="rect">
            <a:avLst/>
          </a:prstGeom>
          <a:noFill/>
          <a:ln>
            <a:noFill/>
          </a:ln>
        </p:spPr>
      </p:pic>
      <p:sp>
        <p:nvSpPr>
          <p:cNvPr id="62" name="Google Shape;62;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3" name="Google Shape;63;p13"/>
          <p:cNvSpPr txBox="1">
            <a:spLocks noGrp="1"/>
          </p:cNvSpPr>
          <p:nvPr>
            <p:ph type="subTitle" idx="1"/>
          </p:nvPr>
        </p:nvSpPr>
        <p:spPr>
          <a:xfrm>
            <a:off x="719975" y="3482500"/>
            <a:ext cx="2305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4" name="Google Shape;64;p13"/>
          <p:cNvSpPr txBox="1">
            <a:spLocks noGrp="1"/>
          </p:cNvSpPr>
          <p:nvPr>
            <p:ph type="subTitle" idx="2"/>
          </p:nvPr>
        </p:nvSpPr>
        <p:spPr>
          <a:xfrm>
            <a:off x="3419248" y="3482500"/>
            <a:ext cx="2305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5" name="Google Shape;65;p13"/>
          <p:cNvSpPr txBox="1">
            <a:spLocks noGrp="1"/>
          </p:cNvSpPr>
          <p:nvPr>
            <p:ph type="subTitle" idx="3"/>
          </p:nvPr>
        </p:nvSpPr>
        <p:spPr>
          <a:xfrm>
            <a:off x="6118524" y="3482500"/>
            <a:ext cx="2305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6" name="Google Shape;66;p13"/>
          <p:cNvSpPr txBox="1">
            <a:spLocks noGrp="1"/>
          </p:cNvSpPr>
          <p:nvPr>
            <p:ph type="title" idx="4" hasCustomPrompt="1"/>
          </p:nvPr>
        </p:nvSpPr>
        <p:spPr>
          <a:xfrm>
            <a:off x="1085925" y="1731225"/>
            <a:ext cx="1573500" cy="823500"/>
          </a:xfrm>
          <a:prstGeom prst="rect">
            <a:avLst/>
          </a:prstGeom>
          <a:solidFill>
            <a:schemeClr val="lt1"/>
          </a:solidFill>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7" name="Google Shape;67;p13"/>
          <p:cNvSpPr txBox="1">
            <a:spLocks noGrp="1"/>
          </p:cNvSpPr>
          <p:nvPr>
            <p:ph type="title" idx="5" hasCustomPrompt="1"/>
          </p:nvPr>
        </p:nvSpPr>
        <p:spPr>
          <a:xfrm>
            <a:off x="3785252" y="1731225"/>
            <a:ext cx="1573500" cy="823500"/>
          </a:xfrm>
          <a:prstGeom prst="rect">
            <a:avLst/>
          </a:prstGeom>
          <a:solidFill>
            <a:schemeClr val="lt1"/>
          </a:solidFill>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8" name="Google Shape;68;p13"/>
          <p:cNvSpPr txBox="1">
            <a:spLocks noGrp="1"/>
          </p:cNvSpPr>
          <p:nvPr>
            <p:ph type="title" idx="6" hasCustomPrompt="1"/>
          </p:nvPr>
        </p:nvSpPr>
        <p:spPr>
          <a:xfrm>
            <a:off x="6484525" y="1731225"/>
            <a:ext cx="1573500" cy="823500"/>
          </a:xfrm>
          <a:prstGeom prst="rect">
            <a:avLst/>
          </a:prstGeom>
          <a:solidFill>
            <a:schemeClr val="lt1"/>
          </a:solidFill>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9" name="Google Shape;69;p13"/>
          <p:cNvSpPr txBox="1">
            <a:spLocks noGrp="1"/>
          </p:cNvSpPr>
          <p:nvPr>
            <p:ph type="subTitle" idx="7"/>
          </p:nvPr>
        </p:nvSpPr>
        <p:spPr>
          <a:xfrm>
            <a:off x="719975" y="2721975"/>
            <a:ext cx="2305500" cy="823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solidFill>
                  <a:schemeClr val="dk1"/>
                </a:solidFill>
                <a:latin typeface="Aref Ruqaa"/>
                <a:ea typeface="Aref Ruqaa"/>
                <a:cs typeface="Aref Ruqaa"/>
                <a:sym typeface="Aref Ruqa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0" name="Google Shape;70;p13"/>
          <p:cNvSpPr txBox="1">
            <a:spLocks noGrp="1"/>
          </p:cNvSpPr>
          <p:nvPr>
            <p:ph type="subTitle" idx="8"/>
          </p:nvPr>
        </p:nvSpPr>
        <p:spPr>
          <a:xfrm>
            <a:off x="3419247" y="2721975"/>
            <a:ext cx="2305500" cy="823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solidFill>
                  <a:schemeClr val="dk1"/>
                </a:solidFill>
                <a:latin typeface="Aref Ruqaa"/>
                <a:ea typeface="Aref Ruqaa"/>
                <a:cs typeface="Aref Ruqaa"/>
                <a:sym typeface="Aref Ruqa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1" name="Google Shape;71;p13"/>
          <p:cNvSpPr txBox="1">
            <a:spLocks noGrp="1"/>
          </p:cNvSpPr>
          <p:nvPr>
            <p:ph type="subTitle" idx="9"/>
          </p:nvPr>
        </p:nvSpPr>
        <p:spPr>
          <a:xfrm>
            <a:off x="6118523" y="2721975"/>
            <a:ext cx="2305500" cy="823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solidFill>
                  <a:schemeClr val="dk1"/>
                </a:solidFill>
                <a:latin typeface="Aref Ruqaa"/>
                <a:ea typeface="Aref Ruqaa"/>
                <a:cs typeface="Aref Ruqaa"/>
                <a:sym typeface="Aref Ruqa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86"/>
        <p:cNvGrpSpPr/>
        <p:nvPr/>
      </p:nvGrpSpPr>
      <p:grpSpPr>
        <a:xfrm>
          <a:off x="0" y="0"/>
          <a:ext cx="0" cy="0"/>
          <a:chOff x="0" y="0"/>
          <a:chExt cx="0" cy="0"/>
        </a:xfrm>
      </p:grpSpPr>
      <p:pic>
        <p:nvPicPr>
          <p:cNvPr id="87" name="Google Shape;87;p17"/>
          <p:cNvPicPr preferRelativeResize="0"/>
          <p:nvPr/>
        </p:nvPicPr>
        <p:blipFill>
          <a:blip r:embed="rId2">
            <a:alphaModFix/>
          </a:blip>
          <a:stretch>
            <a:fillRect/>
          </a:stretch>
        </p:blipFill>
        <p:spPr>
          <a:xfrm>
            <a:off x="0" y="0"/>
            <a:ext cx="9144000" cy="5143500"/>
          </a:xfrm>
          <a:prstGeom prst="rect">
            <a:avLst/>
          </a:prstGeom>
          <a:noFill/>
          <a:ln>
            <a:noFill/>
          </a:ln>
        </p:spPr>
      </p:pic>
      <p:sp>
        <p:nvSpPr>
          <p:cNvPr id="88" name="Google Shape;88;p17"/>
          <p:cNvSpPr/>
          <p:nvPr/>
        </p:nvSpPr>
        <p:spPr>
          <a:xfrm>
            <a:off x="688500" y="529500"/>
            <a:ext cx="7767000" cy="4084500"/>
          </a:xfrm>
          <a:prstGeom prst="rect">
            <a:avLst/>
          </a:prstGeom>
          <a:solidFill>
            <a:schemeClr val="lt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7"/>
          <p:cNvSpPr>
            <a:spLocks noGrp="1"/>
          </p:cNvSpPr>
          <p:nvPr>
            <p:ph type="pic" idx="2"/>
          </p:nvPr>
        </p:nvSpPr>
        <p:spPr>
          <a:xfrm>
            <a:off x="4335675" y="685050"/>
            <a:ext cx="3976500" cy="3773400"/>
          </a:xfrm>
          <a:prstGeom prst="rect">
            <a:avLst/>
          </a:prstGeom>
          <a:noFill/>
          <a:ln>
            <a:noFill/>
          </a:ln>
        </p:spPr>
      </p:sp>
      <p:sp>
        <p:nvSpPr>
          <p:cNvPr id="90" name="Google Shape;90;p17"/>
          <p:cNvSpPr txBox="1">
            <a:spLocks noGrp="1"/>
          </p:cNvSpPr>
          <p:nvPr>
            <p:ph type="title"/>
          </p:nvPr>
        </p:nvSpPr>
        <p:spPr>
          <a:xfrm>
            <a:off x="1068875" y="1029463"/>
            <a:ext cx="2647800" cy="19683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1" name="Google Shape;91;p17"/>
          <p:cNvSpPr txBox="1">
            <a:spLocks noGrp="1"/>
          </p:cNvSpPr>
          <p:nvPr>
            <p:ph type="subTitle" idx="1"/>
          </p:nvPr>
        </p:nvSpPr>
        <p:spPr>
          <a:xfrm>
            <a:off x="1068875" y="2997738"/>
            <a:ext cx="2647800" cy="111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3">
  <p:cSld name="CUSTOM_9_1_1_1_1_1">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2096700" y="1423250"/>
            <a:ext cx="4950600" cy="1626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4200"/>
              <a:buNone/>
              <a:defRPr sz="9600"/>
            </a:lvl1pPr>
            <a:lvl2pPr lvl="1" algn="ctr" rtl="0">
              <a:lnSpc>
                <a:spcPct val="115000"/>
              </a:lnSpc>
              <a:spcBef>
                <a:spcPts val="0"/>
              </a:spcBef>
              <a:spcAft>
                <a:spcPts val="0"/>
              </a:spcAft>
              <a:buSzPts val="4200"/>
              <a:buNone/>
              <a:defRPr sz="4200"/>
            </a:lvl2pPr>
            <a:lvl3pPr lvl="2" algn="ctr" rtl="0">
              <a:lnSpc>
                <a:spcPct val="115000"/>
              </a:lnSpc>
              <a:spcBef>
                <a:spcPts val="0"/>
              </a:spcBef>
              <a:spcAft>
                <a:spcPts val="0"/>
              </a:spcAft>
              <a:buSzPts val="4200"/>
              <a:buNone/>
              <a:defRPr sz="4200"/>
            </a:lvl3pPr>
            <a:lvl4pPr lvl="3" algn="ctr" rtl="0">
              <a:lnSpc>
                <a:spcPct val="115000"/>
              </a:lnSpc>
              <a:spcBef>
                <a:spcPts val="0"/>
              </a:spcBef>
              <a:spcAft>
                <a:spcPts val="0"/>
              </a:spcAft>
              <a:buSzPts val="4200"/>
              <a:buNone/>
              <a:defRPr sz="4200"/>
            </a:lvl4pPr>
            <a:lvl5pPr lvl="4" algn="ctr" rtl="0">
              <a:lnSpc>
                <a:spcPct val="115000"/>
              </a:lnSpc>
              <a:spcBef>
                <a:spcPts val="0"/>
              </a:spcBef>
              <a:spcAft>
                <a:spcPts val="0"/>
              </a:spcAft>
              <a:buSzPts val="4200"/>
              <a:buNone/>
              <a:defRPr sz="4200"/>
            </a:lvl5pPr>
            <a:lvl6pPr lvl="5" algn="ctr" rtl="0">
              <a:lnSpc>
                <a:spcPct val="115000"/>
              </a:lnSpc>
              <a:spcBef>
                <a:spcPts val="0"/>
              </a:spcBef>
              <a:spcAft>
                <a:spcPts val="0"/>
              </a:spcAft>
              <a:buSzPts val="4200"/>
              <a:buNone/>
              <a:defRPr sz="4200"/>
            </a:lvl6pPr>
            <a:lvl7pPr lvl="6" algn="ctr" rtl="0">
              <a:lnSpc>
                <a:spcPct val="115000"/>
              </a:lnSpc>
              <a:spcBef>
                <a:spcPts val="0"/>
              </a:spcBef>
              <a:spcAft>
                <a:spcPts val="0"/>
              </a:spcAft>
              <a:buSzPts val="4200"/>
              <a:buNone/>
              <a:defRPr sz="4200"/>
            </a:lvl7pPr>
            <a:lvl8pPr lvl="7" algn="ctr" rtl="0">
              <a:lnSpc>
                <a:spcPct val="115000"/>
              </a:lnSpc>
              <a:spcBef>
                <a:spcPts val="0"/>
              </a:spcBef>
              <a:spcAft>
                <a:spcPts val="0"/>
              </a:spcAft>
              <a:buSzPts val="4200"/>
              <a:buNone/>
              <a:defRPr sz="4200"/>
            </a:lvl8pPr>
            <a:lvl9pPr lvl="8" algn="ctr" rtl="0">
              <a:lnSpc>
                <a:spcPct val="115000"/>
              </a:lnSpc>
              <a:spcBef>
                <a:spcPts val="0"/>
              </a:spcBef>
              <a:spcAft>
                <a:spcPts val="0"/>
              </a:spcAft>
              <a:buSzPts val="4200"/>
              <a:buNone/>
              <a:defRPr sz="4200"/>
            </a:lvl9pPr>
          </a:lstStyle>
          <a:p>
            <a:endParaRPr/>
          </a:p>
        </p:txBody>
      </p:sp>
      <p:sp>
        <p:nvSpPr>
          <p:cNvPr id="102" name="Google Shape;102;p20"/>
          <p:cNvSpPr txBox="1">
            <a:spLocks noGrp="1"/>
          </p:cNvSpPr>
          <p:nvPr>
            <p:ph type="subTitle" idx="1"/>
          </p:nvPr>
        </p:nvSpPr>
        <p:spPr>
          <a:xfrm>
            <a:off x="2096700" y="2870225"/>
            <a:ext cx="4950600" cy="773400"/>
          </a:xfrm>
          <a:prstGeom prst="rect">
            <a:avLst/>
          </a:prstGeom>
          <a:solidFill>
            <a:schemeClr val="lt2"/>
          </a:solidFill>
          <a:effectLst>
            <a:outerShdw blurRad="57150" dist="38100" dir="7740000" algn="bl" rotWithShape="0">
              <a:srgbClr val="000000">
                <a:alpha val="50000"/>
              </a:srgbClr>
            </a:outerShdw>
          </a:effectLst>
        </p:spPr>
        <p:txBody>
          <a:bodyPr spcFirstLastPara="1" wrap="square" lIns="91425" tIns="91425" rIns="91425" bIns="91425" anchor="t" anchorCtr="0">
            <a:noAutofit/>
          </a:bodyPr>
          <a:lstStyle>
            <a:lvl1pPr lvl="0" algn="ctr" rtl="0">
              <a:lnSpc>
                <a:spcPct val="115000"/>
              </a:lnSpc>
              <a:spcBef>
                <a:spcPts val="0"/>
              </a:spcBef>
              <a:spcAft>
                <a:spcPts val="0"/>
              </a:spcAft>
              <a:buSzPts val="2100"/>
              <a:buNone/>
              <a:defRPr sz="1600"/>
            </a:lvl1pPr>
            <a:lvl2pPr lvl="1" algn="ctr" rtl="0">
              <a:lnSpc>
                <a:spcPct val="115000"/>
              </a:lnSpc>
              <a:spcBef>
                <a:spcPts val="0"/>
              </a:spcBef>
              <a:spcAft>
                <a:spcPts val="0"/>
              </a:spcAft>
              <a:buSzPts val="2100"/>
              <a:buNone/>
              <a:defRPr sz="2100"/>
            </a:lvl2pPr>
            <a:lvl3pPr lvl="2" algn="ctr" rtl="0">
              <a:lnSpc>
                <a:spcPct val="115000"/>
              </a:lnSpc>
              <a:spcBef>
                <a:spcPts val="0"/>
              </a:spcBef>
              <a:spcAft>
                <a:spcPts val="0"/>
              </a:spcAft>
              <a:buSzPts val="2100"/>
              <a:buNone/>
              <a:defRPr sz="2100"/>
            </a:lvl3pPr>
            <a:lvl4pPr lvl="3" algn="ctr" rtl="0">
              <a:lnSpc>
                <a:spcPct val="115000"/>
              </a:lnSpc>
              <a:spcBef>
                <a:spcPts val="0"/>
              </a:spcBef>
              <a:spcAft>
                <a:spcPts val="0"/>
              </a:spcAft>
              <a:buSzPts val="2100"/>
              <a:buNone/>
              <a:defRPr sz="2100"/>
            </a:lvl4pPr>
            <a:lvl5pPr lvl="4" algn="ctr" rtl="0">
              <a:lnSpc>
                <a:spcPct val="115000"/>
              </a:lnSpc>
              <a:spcBef>
                <a:spcPts val="0"/>
              </a:spcBef>
              <a:spcAft>
                <a:spcPts val="0"/>
              </a:spcAft>
              <a:buSzPts val="2100"/>
              <a:buNone/>
              <a:defRPr sz="2100"/>
            </a:lvl5pPr>
            <a:lvl6pPr lvl="5" algn="ctr" rtl="0">
              <a:lnSpc>
                <a:spcPct val="115000"/>
              </a:lnSpc>
              <a:spcBef>
                <a:spcPts val="0"/>
              </a:spcBef>
              <a:spcAft>
                <a:spcPts val="0"/>
              </a:spcAft>
              <a:buSzPts val="2100"/>
              <a:buNone/>
              <a:defRPr sz="2100"/>
            </a:lvl6pPr>
            <a:lvl7pPr lvl="6" algn="ctr" rtl="0">
              <a:lnSpc>
                <a:spcPct val="115000"/>
              </a:lnSpc>
              <a:spcBef>
                <a:spcPts val="0"/>
              </a:spcBef>
              <a:spcAft>
                <a:spcPts val="0"/>
              </a:spcAft>
              <a:buSzPts val="2100"/>
              <a:buNone/>
              <a:defRPr sz="2100"/>
            </a:lvl7pPr>
            <a:lvl8pPr lvl="7" algn="ctr" rtl="0">
              <a:lnSpc>
                <a:spcPct val="115000"/>
              </a:lnSpc>
              <a:spcBef>
                <a:spcPts val="0"/>
              </a:spcBef>
              <a:spcAft>
                <a:spcPts val="0"/>
              </a:spcAft>
              <a:buSzPts val="2100"/>
              <a:buNone/>
              <a:defRPr sz="2100"/>
            </a:lvl8pPr>
            <a:lvl9pPr lvl="8" algn="ctr" rtl="0">
              <a:lnSpc>
                <a:spcPct val="115000"/>
              </a:lnSpc>
              <a:spcBef>
                <a:spcPts val="0"/>
              </a:spcBef>
              <a:spcAft>
                <a:spcPts val="0"/>
              </a:spcAft>
              <a:buSzPts val="2100"/>
              <a:buNone/>
              <a:defRPr sz="2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hree columns 1">
  <p:cSld name="CUSTOM_6_1">
    <p:spTree>
      <p:nvGrpSpPr>
        <p:cNvPr id="1" name="Shape 133"/>
        <p:cNvGrpSpPr/>
        <p:nvPr/>
      </p:nvGrpSpPr>
      <p:grpSpPr>
        <a:xfrm>
          <a:off x="0" y="0"/>
          <a:ext cx="0" cy="0"/>
          <a:chOff x="0" y="0"/>
          <a:chExt cx="0" cy="0"/>
        </a:xfrm>
      </p:grpSpPr>
      <p:pic>
        <p:nvPicPr>
          <p:cNvPr id="134" name="Google Shape;134;p2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35" name="Google Shape;135;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6" name="Google Shape;136;p26"/>
          <p:cNvSpPr txBox="1">
            <a:spLocks noGrp="1"/>
          </p:cNvSpPr>
          <p:nvPr>
            <p:ph type="subTitle" idx="1"/>
          </p:nvPr>
        </p:nvSpPr>
        <p:spPr>
          <a:xfrm>
            <a:off x="937626" y="3209328"/>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7" name="Google Shape;137;p26"/>
          <p:cNvSpPr txBox="1">
            <a:spLocks noGrp="1"/>
          </p:cNvSpPr>
          <p:nvPr>
            <p:ph type="subTitle" idx="2"/>
          </p:nvPr>
        </p:nvSpPr>
        <p:spPr>
          <a:xfrm>
            <a:off x="3484347" y="3209328"/>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8" name="Google Shape;138;p26"/>
          <p:cNvSpPr txBox="1">
            <a:spLocks noGrp="1"/>
          </p:cNvSpPr>
          <p:nvPr>
            <p:ph type="subTitle" idx="3"/>
          </p:nvPr>
        </p:nvSpPr>
        <p:spPr>
          <a:xfrm>
            <a:off x="6031074" y="3209328"/>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9" name="Google Shape;139;p26"/>
          <p:cNvSpPr txBox="1">
            <a:spLocks noGrp="1"/>
          </p:cNvSpPr>
          <p:nvPr>
            <p:ph type="subTitle" idx="4"/>
          </p:nvPr>
        </p:nvSpPr>
        <p:spPr>
          <a:xfrm>
            <a:off x="937625" y="2754751"/>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solidFill>
                  <a:schemeClr val="dk1"/>
                </a:solidFill>
                <a:latin typeface="Aref Ruqaa"/>
                <a:ea typeface="Aref Ruqaa"/>
                <a:cs typeface="Aref Ruqaa"/>
                <a:sym typeface="Aref Ruqa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0" name="Google Shape;140;p26"/>
          <p:cNvSpPr txBox="1">
            <a:spLocks noGrp="1"/>
          </p:cNvSpPr>
          <p:nvPr>
            <p:ph type="subTitle" idx="5"/>
          </p:nvPr>
        </p:nvSpPr>
        <p:spPr>
          <a:xfrm>
            <a:off x="3484350" y="2754751"/>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solidFill>
                  <a:schemeClr val="dk1"/>
                </a:solidFill>
                <a:latin typeface="Aref Ruqaa"/>
                <a:ea typeface="Aref Ruqaa"/>
                <a:cs typeface="Aref Ruqaa"/>
                <a:sym typeface="Aref Ruqa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1" name="Google Shape;141;p26"/>
          <p:cNvSpPr txBox="1">
            <a:spLocks noGrp="1"/>
          </p:cNvSpPr>
          <p:nvPr>
            <p:ph type="subTitle" idx="6"/>
          </p:nvPr>
        </p:nvSpPr>
        <p:spPr>
          <a:xfrm>
            <a:off x="6031075" y="2754751"/>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solidFill>
                  <a:schemeClr val="dk1"/>
                </a:solidFill>
                <a:latin typeface="Aref Ruqaa"/>
                <a:ea typeface="Aref Ruqaa"/>
                <a:cs typeface="Aref Ruqaa"/>
                <a:sym typeface="Aref Ruqa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1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Aref Ruqaa"/>
              <a:buNone/>
              <a:defRPr sz="3000" b="1">
                <a:solidFill>
                  <a:schemeClr val="dk1"/>
                </a:solidFill>
                <a:latin typeface="Aref Ruqaa"/>
                <a:ea typeface="Aref Ruqaa"/>
                <a:cs typeface="Aref Ruqaa"/>
                <a:sym typeface="Aref Ruqaa"/>
              </a:defRPr>
            </a:lvl1pPr>
            <a:lvl2pPr lvl="1" algn="ctr" rtl="0">
              <a:spcBef>
                <a:spcPts val="0"/>
              </a:spcBef>
              <a:spcAft>
                <a:spcPts val="0"/>
              </a:spcAft>
              <a:buClr>
                <a:schemeClr val="dk1"/>
              </a:buClr>
              <a:buSzPts val="3000"/>
              <a:buFont typeface="Aref Ruqaa"/>
              <a:buNone/>
              <a:defRPr sz="3000">
                <a:solidFill>
                  <a:schemeClr val="dk1"/>
                </a:solidFill>
                <a:latin typeface="Aref Ruqaa"/>
                <a:ea typeface="Aref Ruqaa"/>
                <a:cs typeface="Aref Ruqaa"/>
                <a:sym typeface="Aref Ruqaa"/>
              </a:defRPr>
            </a:lvl2pPr>
            <a:lvl3pPr lvl="2" algn="ctr" rtl="0">
              <a:spcBef>
                <a:spcPts val="0"/>
              </a:spcBef>
              <a:spcAft>
                <a:spcPts val="0"/>
              </a:spcAft>
              <a:buClr>
                <a:schemeClr val="dk1"/>
              </a:buClr>
              <a:buSzPts val="3000"/>
              <a:buFont typeface="Aref Ruqaa"/>
              <a:buNone/>
              <a:defRPr sz="3000">
                <a:solidFill>
                  <a:schemeClr val="dk1"/>
                </a:solidFill>
                <a:latin typeface="Aref Ruqaa"/>
                <a:ea typeface="Aref Ruqaa"/>
                <a:cs typeface="Aref Ruqaa"/>
                <a:sym typeface="Aref Ruqaa"/>
              </a:defRPr>
            </a:lvl3pPr>
            <a:lvl4pPr lvl="3" algn="ctr" rtl="0">
              <a:spcBef>
                <a:spcPts val="0"/>
              </a:spcBef>
              <a:spcAft>
                <a:spcPts val="0"/>
              </a:spcAft>
              <a:buClr>
                <a:schemeClr val="dk1"/>
              </a:buClr>
              <a:buSzPts val="3000"/>
              <a:buFont typeface="Aref Ruqaa"/>
              <a:buNone/>
              <a:defRPr sz="3000">
                <a:solidFill>
                  <a:schemeClr val="dk1"/>
                </a:solidFill>
                <a:latin typeface="Aref Ruqaa"/>
                <a:ea typeface="Aref Ruqaa"/>
                <a:cs typeface="Aref Ruqaa"/>
                <a:sym typeface="Aref Ruqaa"/>
              </a:defRPr>
            </a:lvl4pPr>
            <a:lvl5pPr lvl="4" algn="ctr" rtl="0">
              <a:spcBef>
                <a:spcPts val="0"/>
              </a:spcBef>
              <a:spcAft>
                <a:spcPts val="0"/>
              </a:spcAft>
              <a:buClr>
                <a:schemeClr val="dk1"/>
              </a:buClr>
              <a:buSzPts val="3000"/>
              <a:buFont typeface="Aref Ruqaa"/>
              <a:buNone/>
              <a:defRPr sz="3000">
                <a:solidFill>
                  <a:schemeClr val="dk1"/>
                </a:solidFill>
                <a:latin typeface="Aref Ruqaa"/>
                <a:ea typeface="Aref Ruqaa"/>
                <a:cs typeface="Aref Ruqaa"/>
                <a:sym typeface="Aref Ruqaa"/>
              </a:defRPr>
            </a:lvl5pPr>
            <a:lvl6pPr lvl="5" algn="ctr" rtl="0">
              <a:spcBef>
                <a:spcPts val="0"/>
              </a:spcBef>
              <a:spcAft>
                <a:spcPts val="0"/>
              </a:spcAft>
              <a:buClr>
                <a:schemeClr val="dk1"/>
              </a:buClr>
              <a:buSzPts val="3000"/>
              <a:buFont typeface="Aref Ruqaa"/>
              <a:buNone/>
              <a:defRPr sz="3000">
                <a:solidFill>
                  <a:schemeClr val="dk1"/>
                </a:solidFill>
                <a:latin typeface="Aref Ruqaa"/>
                <a:ea typeface="Aref Ruqaa"/>
                <a:cs typeface="Aref Ruqaa"/>
                <a:sym typeface="Aref Ruqaa"/>
              </a:defRPr>
            </a:lvl6pPr>
            <a:lvl7pPr lvl="6" algn="ctr" rtl="0">
              <a:spcBef>
                <a:spcPts val="0"/>
              </a:spcBef>
              <a:spcAft>
                <a:spcPts val="0"/>
              </a:spcAft>
              <a:buClr>
                <a:schemeClr val="dk1"/>
              </a:buClr>
              <a:buSzPts val="3000"/>
              <a:buFont typeface="Aref Ruqaa"/>
              <a:buNone/>
              <a:defRPr sz="3000">
                <a:solidFill>
                  <a:schemeClr val="dk1"/>
                </a:solidFill>
                <a:latin typeface="Aref Ruqaa"/>
                <a:ea typeface="Aref Ruqaa"/>
                <a:cs typeface="Aref Ruqaa"/>
                <a:sym typeface="Aref Ruqaa"/>
              </a:defRPr>
            </a:lvl7pPr>
            <a:lvl8pPr lvl="7" algn="ctr" rtl="0">
              <a:spcBef>
                <a:spcPts val="0"/>
              </a:spcBef>
              <a:spcAft>
                <a:spcPts val="0"/>
              </a:spcAft>
              <a:buClr>
                <a:schemeClr val="dk1"/>
              </a:buClr>
              <a:buSzPts val="3000"/>
              <a:buFont typeface="Aref Ruqaa"/>
              <a:buNone/>
              <a:defRPr sz="3000">
                <a:solidFill>
                  <a:schemeClr val="dk1"/>
                </a:solidFill>
                <a:latin typeface="Aref Ruqaa"/>
                <a:ea typeface="Aref Ruqaa"/>
                <a:cs typeface="Aref Ruqaa"/>
                <a:sym typeface="Aref Ruqaa"/>
              </a:defRPr>
            </a:lvl8pPr>
            <a:lvl9pPr lvl="8" algn="ctr" rtl="0">
              <a:spcBef>
                <a:spcPts val="0"/>
              </a:spcBef>
              <a:spcAft>
                <a:spcPts val="0"/>
              </a:spcAft>
              <a:buClr>
                <a:schemeClr val="dk1"/>
              </a:buClr>
              <a:buSzPts val="3000"/>
              <a:buFont typeface="Aref Ruqaa"/>
              <a:buNone/>
              <a:defRPr sz="3000">
                <a:solidFill>
                  <a:schemeClr val="dk1"/>
                </a:solidFill>
                <a:latin typeface="Aref Ruqaa"/>
                <a:ea typeface="Aref Ruqaa"/>
                <a:cs typeface="Aref Ruqaa"/>
                <a:sym typeface="Aref Ruqaa"/>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1pPr>
            <a:lvl2pPr marL="914400" lvl="1" indent="-317500">
              <a:lnSpc>
                <a:spcPct val="100000"/>
              </a:lnSpc>
              <a:spcBef>
                <a:spcPts val="1600"/>
              </a:spcBef>
              <a:spcAft>
                <a:spcPts val="0"/>
              </a:spcAft>
              <a:buClr>
                <a:schemeClr val="dk1"/>
              </a:buClr>
              <a:buSzPts val="1400"/>
              <a:buFont typeface="Actor"/>
              <a:buChar char="○"/>
              <a:defRPr>
                <a:solidFill>
                  <a:schemeClr val="dk1"/>
                </a:solidFill>
                <a:latin typeface="Actor"/>
                <a:ea typeface="Actor"/>
                <a:cs typeface="Actor"/>
                <a:sym typeface="Actor"/>
              </a:defRPr>
            </a:lvl2pPr>
            <a:lvl3pPr marL="1371600" lvl="2" indent="-317500">
              <a:lnSpc>
                <a:spcPct val="100000"/>
              </a:lnSpc>
              <a:spcBef>
                <a:spcPts val="1600"/>
              </a:spcBef>
              <a:spcAft>
                <a:spcPts val="0"/>
              </a:spcAft>
              <a:buClr>
                <a:schemeClr val="dk1"/>
              </a:buClr>
              <a:buSzPts val="1400"/>
              <a:buFont typeface="Actor"/>
              <a:buChar char="■"/>
              <a:defRPr>
                <a:solidFill>
                  <a:schemeClr val="dk1"/>
                </a:solidFill>
                <a:latin typeface="Actor"/>
                <a:ea typeface="Actor"/>
                <a:cs typeface="Actor"/>
                <a:sym typeface="Actor"/>
              </a:defRPr>
            </a:lvl3pPr>
            <a:lvl4pPr marL="1828800" lvl="3" indent="-317500">
              <a:lnSpc>
                <a:spcPct val="100000"/>
              </a:lnSpc>
              <a:spcBef>
                <a:spcPts val="1600"/>
              </a:spcBef>
              <a:spcAft>
                <a:spcPts val="0"/>
              </a:spcAft>
              <a:buClr>
                <a:schemeClr val="dk1"/>
              </a:buClr>
              <a:buSzPts val="1400"/>
              <a:buFont typeface="Actor"/>
              <a:buChar char="●"/>
              <a:defRPr>
                <a:solidFill>
                  <a:schemeClr val="dk1"/>
                </a:solidFill>
                <a:latin typeface="Actor"/>
                <a:ea typeface="Actor"/>
                <a:cs typeface="Actor"/>
                <a:sym typeface="Actor"/>
              </a:defRPr>
            </a:lvl4pPr>
            <a:lvl5pPr marL="2286000" lvl="4" indent="-317500">
              <a:lnSpc>
                <a:spcPct val="100000"/>
              </a:lnSpc>
              <a:spcBef>
                <a:spcPts val="1600"/>
              </a:spcBef>
              <a:spcAft>
                <a:spcPts val="0"/>
              </a:spcAft>
              <a:buClr>
                <a:schemeClr val="dk1"/>
              </a:buClr>
              <a:buSzPts val="1400"/>
              <a:buFont typeface="Actor"/>
              <a:buChar char="○"/>
              <a:defRPr>
                <a:solidFill>
                  <a:schemeClr val="dk1"/>
                </a:solidFill>
                <a:latin typeface="Actor"/>
                <a:ea typeface="Actor"/>
                <a:cs typeface="Actor"/>
                <a:sym typeface="Actor"/>
              </a:defRPr>
            </a:lvl5pPr>
            <a:lvl6pPr marL="2743200" lvl="5" indent="-317500">
              <a:lnSpc>
                <a:spcPct val="100000"/>
              </a:lnSpc>
              <a:spcBef>
                <a:spcPts val="1600"/>
              </a:spcBef>
              <a:spcAft>
                <a:spcPts val="0"/>
              </a:spcAft>
              <a:buClr>
                <a:schemeClr val="dk1"/>
              </a:buClr>
              <a:buSzPts val="1400"/>
              <a:buFont typeface="Actor"/>
              <a:buChar char="■"/>
              <a:defRPr>
                <a:solidFill>
                  <a:schemeClr val="dk1"/>
                </a:solidFill>
                <a:latin typeface="Actor"/>
                <a:ea typeface="Actor"/>
                <a:cs typeface="Actor"/>
                <a:sym typeface="Actor"/>
              </a:defRPr>
            </a:lvl6pPr>
            <a:lvl7pPr marL="3200400" lvl="6" indent="-317500">
              <a:lnSpc>
                <a:spcPct val="100000"/>
              </a:lnSpc>
              <a:spcBef>
                <a:spcPts val="1600"/>
              </a:spcBef>
              <a:spcAft>
                <a:spcPts val="0"/>
              </a:spcAft>
              <a:buClr>
                <a:schemeClr val="dk1"/>
              </a:buClr>
              <a:buSzPts val="1400"/>
              <a:buFont typeface="Actor"/>
              <a:buChar char="●"/>
              <a:defRPr>
                <a:solidFill>
                  <a:schemeClr val="dk1"/>
                </a:solidFill>
                <a:latin typeface="Actor"/>
                <a:ea typeface="Actor"/>
                <a:cs typeface="Actor"/>
                <a:sym typeface="Actor"/>
              </a:defRPr>
            </a:lvl7pPr>
            <a:lvl8pPr marL="3657600" lvl="7" indent="-317500">
              <a:lnSpc>
                <a:spcPct val="100000"/>
              </a:lnSpc>
              <a:spcBef>
                <a:spcPts val="1600"/>
              </a:spcBef>
              <a:spcAft>
                <a:spcPts val="0"/>
              </a:spcAft>
              <a:buClr>
                <a:schemeClr val="dk1"/>
              </a:buClr>
              <a:buSzPts val="1400"/>
              <a:buFont typeface="Actor"/>
              <a:buChar char="○"/>
              <a:defRPr>
                <a:solidFill>
                  <a:schemeClr val="dk1"/>
                </a:solidFill>
                <a:latin typeface="Actor"/>
                <a:ea typeface="Actor"/>
                <a:cs typeface="Actor"/>
                <a:sym typeface="Actor"/>
              </a:defRPr>
            </a:lvl8pPr>
            <a:lvl9pPr marL="4114800" lvl="8" indent="-317500">
              <a:lnSpc>
                <a:spcPct val="100000"/>
              </a:lnSpc>
              <a:spcBef>
                <a:spcPts val="1600"/>
              </a:spcBef>
              <a:spcAft>
                <a:spcPts val="1600"/>
              </a:spcAft>
              <a:buClr>
                <a:schemeClr val="dk1"/>
              </a:buClr>
              <a:buSzPts val="1400"/>
              <a:buFont typeface="Actor"/>
              <a:buChar char="■"/>
              <a:defRPr>
                <a:solidFill>
                  <a:schemeClr val="dk1"/>
                </a:solidFill>
                <a:latin typeface="Actor"/>
                <a:ea typeface="Actor"/>
                <a:cs typeface="Actor"/>
                <a:sym typeface="Actor"/>
              </a:defRPr>
            </a:lvl9pPr>
          </a:lstStyle>
          <a:p>
            <a:endParaRPr/>
          </a:p>
        </p:txBody>
      </p:sp>
    </p:spTree>
  </p:cSld>
  <p:clrMap bg1="lt1" tx1="dk1" bg2="dk2" tx2="lt2" accent1="accent1" accent2="accent2" accent3="accent3" accent4="accent4" accent5="accent5" accent6="accent6" hlink="hlink" folHlink="folHlink"/>
  <p:sldLayoutIdLst>
    <p:sldLayoutId id="2147483655" r:id="rId1"/>
    <p:sldLayoutId id="2147483659" r:id="rId2"/>
    <p:sldLayoutId id="2147483663" r:id="rId3"/>
    <p:sldLayoutId id="2147483666" r:id="rId4"/>
    <p:sldLayoutId id="2147483672" r:id="rId5"/>
    <p:sldLayoutId id="2147483680"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jpe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2.png"/><Relationship Id="rId5" Type="http://schemas.microsoft.com/office/2007/relationships/hdphoto" Target="../media/hdphoto1.wdp"/><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microsoft.com/office/2007/relationships/hdphoto" Target="../media/hdphoto4.wdp"/><Relationship Id="rId5" Type="http://schemas.openxmlformats.org/officeDocument/2006/relationships/image" Target="../media/image36.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31.png"/><Relationship Id="rId7"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microsoft.com/office/2007/relationships/hdphoto" Target="../media/hdphoto5.wdp"/><Relationship Id="rId5" Type="http://schemas.openxmlformats.org/officeDocument/2006/relationships/image" Target="../media/image38.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1"/>
          <p:cNvSpPr/>
          <p:nvPr/>
        </p:nvSpPr>
        <p:spPr>
          <a:xfrm rot="-941">
            <a:off x="266698" y="243834"/>
            <a:ext cx="8610603" cy="4632981"/>
          </a:xfrm>
          <a:prstGeom prst="rect">
            <a:avLst/>
          </a:prstGeom>
          <a:solidFill>
            <a:schemeClr val="lt1"/>
          </a:solidFill>
          <a:ln>
            <a:noFill/>
          </a:ln>
          <a:effectLst>
            <a:outerShdw blurRad="71438"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1"/>
          <p:cNvSpPr/>
          <p:nvPr/>
        </p:nvSpPr>
        <p:spPr>
          <a:xfrm rot="654">
            <a:off x="537152" y="90255"/>
            <a:ext cx="1576500" cy="304800"/>
          </a:xfrm>
          <a:prstGeom prst="rect">
            <a:avLst/>
          </a:prstGeom>
          <a:solidFill>
            <a:schemeClr val="lt2"/>
          </a:solidFill>
          <a:ln>
            <a:noFill/>
          </a:ln>
          <a:effectLst>
            <a:outerShdw blurRad="42863"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1"/>
          <p:cNvSpPr/>
          <p:nvPr/>
        </p:nvSpPr>
        <p:spPr>
          <a:xfrm rot="-1688213">
            <a:off x="7814313" y="4482005"/>
            <a:ext cx="1271683" cy="304800"/>
          </a:xfrm>
          <a:prstGeom prst="rect">
            <a:avLst/>
          </a:prstGeom>
          <a:solidFill>
            <a:schemeClr val="lt2"/>
          </a:solidFill>
          <a:ln>
            <a:noFill/>
          </a:ln>
          <a:effectLst>
            <a:outerShdw blurRad="42863"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38;p32"/>
          <p:cNvSpPr txBox="1">
            <a:spLocks/>
          </p:cNvSpPr>
          <p:nvPr/>
        </p:nvSpPr>
        <p:spPr>
          <a:xfrm>
            <a:off x="0" y="333375"/>
            <a:ext cx="9148993" cy="669925"/>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600" b="1" smtClean="0">
                <a:latin typeface="Arial" panose="020B0604020202020204" pitchFamily="34" charset="0"/>
                <a:ea typeface="Kantumruy Pro SemiBold"/>
                <a:cs typeface="Arial" panose="020B0604020202020204" pitchFamily="34" charset="0"/>
                <a:sym typeface="Kantumruy Pro SemiBold"/>
              </a:rPr>
              <a:t>KHỞI ĐỘNG</a:t>
            </a:r>
            <a:endParaRPr lang="vi-VN" sz="3600" b="1">
              <a:latin typeface="Arial" panose="020B0604020202020204" pitchFamily="34" charset="0"/>
              <a:ea typeface="Kantumruy Pro SemiBold"/>
              <a:cs typeface="Arial" panose="020B0604020202020204" pitchFamily="34" charset="0"/>
              <a:sym typeface="Kantumruy Pro SemiBold"/>
            </a:endParaRPr>
          </a:p>
        </p:txBody>
      </p:sp>
      <p:grpSp>
        <p:nvGrpSpPr>
          <p:cNvPr id="6" name="Group 5"/>
          <p:cNvGrpSpPr/>
          <p:nvPr/>
        </p:nvGrpSpPr>
        <p:grpSpPr>
          <a:xfrm>
            <a:off x="735159" y="1392670"/>
            <a:ext cx="3737673" cy="2560831"/>
            <a:chOff x="910526" y="1392639"/>
            <a:chExt cx="3737673" cy="2560831"/>
          </a:xfrm>
        </p:grpSpPr>
        <p:sp>
          <p:nvSpPr>
            <p:cNvPr id="4" name="TextBox 3"/>
            <p:cNvSpPr txBox="1"/>
            <p:nvPr/>
          </p:nvSpPr>
          <p:spPr>
            <a:xfrm>
              <a:off x="910526" y="2014478"/>
              <a:ext cx="3737673" cy="1938992"/>
            </a:xfrm>
            <a:prstGeom prst="rect">
              <a:avLst/>
            </a:prstGeom>
            <a:noFill/>
            <a:ln w="19050">
              <a:noFill/>
            </a:ln>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Quan sát Hình 9.1 và trả lời câu hỏi: </a:t>
              </a:r>
              <a:r>
                <a:rPr lang="vi-VN" sz="2000" i="1" smtClean="0">
                  <a:latin typeface="Arial" panose="020B0604020202020204" pitchFamily="34" charset="0"/>
                  <a:cs typeface="Arial" panose="020B0604020202020204" pitchFamily="34" charset="0"/>
                </a:rPr>
                <a:t>Em </a:t>
              </a:r>
              <a:r>
                <a:rPr lang="vi-VN" sz="2000" i="1">
                  <a:latin typeface="Arial" panose="020B0604020202020204" pitchFamily="34" charset="0"/>
                  <a:cs typeface="Arial" panose="020B0604020202020204" pitchFamily="34" charset="0"/>
                </a:rPr>
                <a:t>hãy xác định bộ phận điều khiển bóng đèn sáng và tắt trên mạch điện.</a:t>
              </a:r>
              <a:endParaRPr lang="en-US" sz="2000" i="1">
                <a:latin typeface="Arial" panose="020B0604020202020204" pitchFamily="34" charset="0"/>
                <a:cs typeface="Arial" panose="020B0604020202020204" pitchFamily="34" charset="0"/>
              </a:endParaRPr>
            </a:p>
          </p:txBody>
        </p:sp>
        <p:pic>
          <p:nvPicPr>
            <p:cNvPr id="14" name="Picture 35"/>
            <p:cNvPicPr>
              <a:picLocks noChangeAspect="1"/>
            </p:cNvPicPr>
            <p:nvPr/>
          </p:nvPicPr>
          <p:blipFill>
            <a:blip r:embed="rId3"/>
            <a:srcRect/>
            <a:stretch>
              <a:fillRect/>
            </a:stretch>
          </p:blipFill>
          <p:spPr>
            <a:xfrm>
              <a:off x="2264547" y="1392639"/>
              <a:ext cx="858119" cy="672193"/>
            </a:xfrm>
            <a:prstGeom prst="rect">
              <a:avLst/>
            </a:prstGeom>
          </p:spPr>
        </p:pic>
      </p:grpSp>
      <p:pic>
        <p:nvPicPr>
          <p:cNvPr id="2" name="Picture 1"/>
          <p:cNvPicPr>
            <a:picLocks noChangeAspect="1"/>
          </p:cNvPicPr>
          <p:nvPr/>
        </p:nvPicPr>
        <p:blipFill>
          <a:blip r:embed="rId4"/>
          <a:stretch>
            <a:fillRect/>
          </a:stretch>
        </p:blipFill>
        <p:spPr>
          <a:xfrm>
            <a:off x="4941926" y="1715144"/>
            <a:ext cx="3409511" cy="2294370"/>
          </a:xfrm>
          <a:prstGeom prst="rect">
            <a:avLst/>
          </a:prstGeom>
        </p:spPr>
      </p:pic>
    </p:spTree>
    <p:extLst>
      <p:ext uri="{BB962C8B-B14F-4D97-AF65-F5344CB8AC3E}">
        <p14:creationId xmlns:p14="http://schemas.microsoft.com/office/powerpoint/2010/main" val="17182385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1"/>
          <p:cNvSpPr/>
          <p:nvPr/>
        </p:nvSpPr>
        <p:spPr>
          <a:xfrm rot="-941">
            <a:off x="266698" y="243834"/>
            <a:ext cx="8610603" cy="4632981"/>
          </a:xfrm>
          <a:prstGeom prst="rect">
            <a:avLst/>
          </a:prstGeom>
          <a:solidFill>
            <a:schemeClr val="lt1"/>
          </a:solidFill>
          <a:ln>
            <a:noFill/>
          </a:ln>
          <a:effectLst>
            <a:outerShdw blurRad="71438"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1"/>
          <p:cNvSpPr/>
          <p:nvPr/>
        </p:nvSpPr>
        <p:spPr>
          <a:xfrm rot="-1688213">
            <a:off x="7814313" y="4482005"/>
            <a:ext cx="1271683" cy="304800"/>
          </a:xfrm>
          <a:prstGeom prst="rect">
            <a:avLst/>
          </a:prstGeom>
          <a:solidFill>
            <a:schemeClr val="lt2"/>
          </a:solidFill>
          <a:ln>
            <a:noFill/>
          </a:ln>
          <a:effectLst>
            <a:outerShdw blurRad="42863"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roup 2"/>
          <p:cNvGrpSpPr/>
          <p:nvPr/>
        </p:nvGrpSpPr>
        <p:grpSpPr>
          <a:xfrm>
            <a:off x="537106" y="660258"/>
            <a:ext cx="5367747" cy="553998"/>
            <a:chOff x="676276" y="844222"/>
            <a:chExt cx="5367747" cy="553998"/>
          </a:xfrm>
        </p:grpSpPr>
        <p:sp>
          <p:nvSpPr>
            <p:cNvPr id="7" name="TextBox 6"/>
            <p:cNvSpPr txBox="1"/>
            <p:nvPr/>
          </p:nvSpPr>
          <p:spPr>
            <a:xfrm>
              <a:off x="1031874" y="844222"/>
              <a:ext cx="5012149" cy="553998"/>
            </a:xfrm>
            <a:prstGeom prst="rect">
              <a:avLst/>
            </a:prstGeom>
            <a:noFill/>
            <a:ln w="19050">
              <a:noFill/>
            </a:ln>
          </p:spPr>
          <p:txBody>
            <a:bodyPr wrap="square" rtlCol="0">
              <a:spAutoFit/>
            </a:bodyPr>
            <a:lstStyle/>
            <a:p>
              <a:pPr algn="just">
                <a:lnSpc>
                  <a:spcPct val="150000"/>
                </a:lnSpc>
              </a:pPr>
              <a:r>
                <a:rPr lang="en-US" sz="2000" b="1" i="1" smtClean="0">
                  <a:solidFill>
                    <a:srgbClr val="C00000"/>
                  </a:solidFill>
                  <a:latin typeface="Arial" panose="020B0604020202020204" pitchFamily="34" charset="0"/>
                  <a:cs typeface="Arial" panose="020B0604020202020204" pitchFamily="34" charset="0"/>
                </a:rPr>
                <a:t>Bộ phận đóng, cắt và bảo vệ mạch điện</a:t>
              </a:r>
              <a:endParaRPr lang="en-US" sz="2000" b="1" i="1">
                <a:solidFill>
                  <a:srgbClr val="C00000"/>
                </a:solidFill>
                <a:latin typeface="Arial" panose="020B0604020202020204" pitchFamily="34" charset="0"/>
                <a:cs typeface="Arial" panose="020B0604020202020204" pitchFamily="34" charset="0"/>
              </a:endParaRPr>
            </a:p>
          </p:txBody>
        </p:sp>
        <p:pic>
          <p:nvPicPr>
            <p:cNvPr id="13" name="Picture 18" descr="https://img.freepik.com/premium-vector/pen-is-notepad-with-pen-it_410516-87580.jpg?w=200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6276" y="924674"/>
              <a:ext cx="439455" cy="4394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537155" y="90727"/>
            <a:ext cx="6644695" cy="518872"/>
            <a:chOff x="537155" y="90727"/>
            <a:chExt cx="6644695" cy="518872"/>
          </a:xfrm>
        </p:grpSpPr>
        <p:sp>
          <p:nvSpPr>
            <p:cNvPr id="14" name="Google Shape;265;p41"/>
            <p:cNvSpPr/>
            <p:nvPr/>
          </p:nvSpPr>
          <p:spPr>
            <a:xfrm rot="654">
              <a:off x="537155" y="90727"/>
              <a:ext cx="6549467" cy="518872"/>
            </a:xfrm>
            <a:prstGeom prst="rect">
              <a:avLst/>
            </a:prstGeom>
            <a:solidFill>
              <a:schemeClr val="lt2"/>
            </a:solidFill>
            <a:ln>
              <a:noFill/>
            </a:ln>
            <a:effectLst>
              <a:outerShdw blurRad="42863"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extBox 14"/>
            <p:cNvSpPr txBox="1"/>
            <p:nvPr/>
          </p:nvSpPr>
          <p:spPr>
            <a:xfrm>
              <a:off x="558828" y="111609"/>
              <a:ext cx="6623022" cy="461665"/>
            </a:xfrm>
            <a:prstGeom prst="rect">
              <a:avLst/>
            </a:prstGeom>
            <a:noFill/>
            <a:ln w="19050">
              <a:noFill/>
            </a:ln>
          </p:spPr>
          <p:txBody>
            <a:bodyPr wrap="square" rtlCol="0">
              <a:spAutoFit/>
            </a:bodyPr>
            <a:lstStyle/>
            <a:p>
              <a:pPr algn="just"/>
              <a:r>
                <a:rPr lang="en-US" sz="2400" b="1" smtClean="0">
                  <a:solidFill>
                    <a:schemeClr val="bg1">
                      <a:lumMod val="10000"/>
                    </a:schemeClr>
                  </a:solidFill>
                  <a:latin typeface="Arial" panose="020B0604020202020204" pitchFamily="34" charset="0"/>
                  <a:cs typeface="Arial" panose="020B0604020202020204" pitchFamily="34" charset="0"/>
                </a:rPr>
                <a:t>2.3. Bộ phận đóng, cắt và bảo vệ mạch điện</a:t>
              </a:r>
              <a:endParaRPr lang="en-US" sz="2400" b="1">
                <a:solidFill>
                  <a:schemeClr val="bg1">
                    <a:lumMod val="10000"/>
                  </a:schemeClr>
                </a:solidFill>
                <a:latin typeface="Arial" panose="020B0604020202020204" pitchFamily="34" charset="0"/>
                <a:cs typeface="Arial" panose="020B0604020202020204" pitchFamily="34" charset="0"/>
              </a:endParaRPr>
            </a:p>
          </p:txBody>
        </p:sp>
      </p:grpSp>
      <p:sp>
        <p:nvSpPr>
          <p:cNvPr id="21" name="TextBox 20"/>
          <p:cNvSpPr txBox="1"/>
          <p:nvPr/>
        </p:nvSpPr>
        <p:spPr>
          <a:xfrm>
            <a:off x="976561" y="1389479"/>
            <a:ext cx="7219456" cy="1015663"/>
          </a:xfrm>
          <a:prstGeom prst="rect">
            <a:avLst/>
          </a:prstGeom>
          <a:solidFill>
            <a:schemeClr val="accent6"/>
          </a:solidFill>
          <a:ln w="19050">
            <a:solidFill>
              <a:srgbClr val="4F8E74"/>
            </a:solidFill>
          </a:ln>
          <a:effectLst/>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Bộ phận đóng, cắt và bảo vệ mạch điện thông dụng gồm có: cầu dao, cầu chì và aptomat.</a:t>
            </a:r>
          </a:p>
        </p:txBody>
      </p:sp>
      <p:sp>
        <p:nvSpPr>
          <p:cNvPr id="31" name="TextBox 30"/>
          <p:cNvSpPr txBox="1"/>
          <p:nvPr/>
        </p:nvSpPr>
        <p:spPr>
          <a:xfrm>
            <a:off x="1316822" y="4117771"/>
            <a:ext cx="2219272" cy="496996"/>
          </a:xfrm>
          <a:prstGeom prst="rect">
            <a:avLst/>
          </a:prstGeom>
          <a:noFill/>
          <a:ln w="19050">
            <a:noFill/>
          </a:ln>
        </p:spPr>
        <p:txBody>
          <a:bodyPr wrap="square" rtlCol="0">
            <a:spAutoFit/>
          </a:bodyPr>
          <a:lstStyle/>
          <a:p>
            <a:pPr algn="ctr">
              <a:lnSpc>
                <a:spcPct val="150000"/>
              </a:lnSpc>
            </a:pPr>
            <a:r>
              <a:rPr lang="en-US" sz="2000" i="1" smtClean="0">
                <a:latin typeface="Arial" panose="020B0604020202020204" pitchFamily="34" charset="0"/>
                <a:cs typeface="Arial" panose="020B0604020202020204" pitchFamily="34" charset="0"/>
              </a:rPr>
              <a:t>Cầu dao</a:t>
            </a:r>
            <a:endParaRPr lang="vi-VN" sz="2000" i="1">
              <a:latin typeface="Arial" panose="020B0604020202020204" pitchFamily="34" charset="0"/>
              <a:cs typeface="Arial" panose="020B0604020202020204" pitchFamily="34" charset="0"/>
            </a:endParaRPr>
          </a:p>
        </p:txBody>
      </p:sp>
      <p:sp>
        <p:nvSpPr>
          <p:cNvPr id="32" name="TextBox 31"/>
          <p:cNvSpPr txBox="1"/>
          <p:nvPr/>
        </p:nvSpPr>
        <p:spPr>
          <a:xfrm>
            <a:off x="3681145" y="4104255"/>
            <a:ext cx="2219272" cy="496996"/>
          </a:xfrm>
          <a:prstGeom prst="rect">
            <a:avLst/>
          </a:prstGeom>
          <a:noFill/>
          <a:ln w="19050">
            <a:noFill/>
          </a:ln>
        </p:spPr>
        <p:txBody>
          <a:bodyPr wrap="square" rtlCol="0">
            <a:spAutoFit/>
          </a:bodyPr>
          <a:lstStyle/>
          <a:p>
            <a:pPr algn="ctr">
              <a:lnSpc>
                <a:spcPct val="150000"/>
              </a:lnSpc>
            </a:pPr>
            <a:r>
              <a:rPr lang="en-US" sz="2000" i="1" smtClean="0">
                <a:latin typeface="Arial" panose="020B0604020202020204" pitchFamily="34" charset="0"/>
                <a:cs typeface="Arial" panose="020B0604020202020204" pitchFamily="34" charset="0"/>
              </a:rPr>
              <a:t>Cầu chì</a:t>
            </a:r>
            <a:endParaRPr lang="vi-VN" sz="2000" i="1">
              <a:latin typeface="Arial" panose="020B0604020202020204" pitchFamily="34" charset="0"/>
              <a:cs typeface="Arial" panose="020B0604020202020204" pitchFamily="34" charset="0"/>
            </a:endParaRPr>
          </a:p>
        </p:txBody>
      </p:sp>
      <p:pic>
        <p:nvPicPr>
          <p:cNvPr id="33" name="Picture 4" descr="Cầu chì điện là gì? Cấu tạo, nguyên lý hoạt động và phân loại các loại"/>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10000" b="90000" l="10000" r="90000">
                        <a14:foregroundMark x1="34750" y1="41333" x2="27375" y2="72333"/>
                      </a14:backgroundRemoval>
                    </a14:imgEffect>
                  </a14:imgLayer>
                </a14:imgProps>
              </a:ext>
              <a:ext uri="{28A0092B-C50C-407E-A947-70E740481C1C}">
                <a14:useLocalDpi xmlns:a14="http://schemas.microsoft.com/office/drawing/2010/main" val="0"/>
              </a:ext>
            </a:extLst>
          </a:blip>
          <a:srcRect l="10791" r="14356" b="18331"/>
          <a:stretch/>
        </p:blipFill>
        <p:spPr bwMode="auto">
          <a:xfrm>
            <a:off x="3653405" y="2443025"/>
            <a:ext cx="1962816" cy="160617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Aptomat tự động DIN MCB 2P 6A - 40A 6kA Panasonic | Panasonic V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3401" y="2689989"/>
            <a:ext cx="1510176" cy="1510176"/>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5685503" y="4121429"/>
            <a:ext cx="2219272" cy="496996"/>
          </a:xfrm>
          <a:prstGeom prst="rect">
            <a:avLst/>
          </a:prstGeom>
          <a:noFill/>
          <a:ln w="19050">
            <a:noFill/>
          </a:ln>
        </p:spPr>
        <p:txBody>
          <a:bodyPr wrap="square" rtlCol="0">
            <a:spAutoFit/>
          </a:bodyPr>
          <a:lstStyle/>
          <a:p>
            <a:pPr algn="ctr">
              <a:lnSpc>
                <a:spcPct val="150000"/>
              </a:lnSpc>
            </a:pPr>
            <a:r>
              <a:rPr lang="en-US" sz="2000" i="1" smtClean="0">
                <a:latin typeface="Arial" panose="020B0604020202020204" pitchFamily="34" charset="0"/>
                <a:cs typeface="Arial" panose="020B0604020202020204" pitchFamily="34" charset="0"/>
              </a:rPr>
              <a:t>Aptomat</a:t>
            </a:r>
            <a:endParaRPr lang="vi-VN" sz="2000" i="1">
              <a:latin typeface="Arial" panose="020B0604020202020204" pitchFamily="34" charset="0"/>
              <a:cs typeface="Arial" panose="020B0604020202020204" pitchFamily="34" charset="0"/>
            </a:endParaRPr>
          </a:p>
        </p:txBody>
      </p:sp>
      <p:pic>
        <p:nvPicPr>
          <p:cNvPr id="3074" name="Picture 2" descr="Cầu dao đảo chiều hãng nào tốt nhất? Mua ở đâu"/>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6364" r="90000"/>
                    </a14:imgEffect>
                  </a14:imgLayer>
                </a14:imgProps>
              </a:ext>
              <a:ext uri="{28A0092B-C50C-407E-A947-70E740481C1C}">
                <a14:useLocalDpi xmlns:a14="http://schemas.microsoft.com/office/drawing/2010/main" val="0"/>
              </a:ext>
            </a:extLst>
          </a:blip>
          <a:srcRect/>
          <a:stretch>
            <a:fillRect/>
          </a:stretch>
        </p:blipFill>
        <p:spPr bwMode="auto">
          <a:xfrm>
            <a:off x="1397611" y="2418848"/>
            <a:ext cx="1958352" cy="195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5046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500"/>
                                        <p:tgtEl>
                                          <p:spTgt spid="3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randombar(horizontal)">
                                      <p:cBhvr>
                                        <p:cTn id="22" dur="500"/>
                                        <p:tgtEl>
                                          <p:spTgt spid="32"/>
                                        </p:tgtEl>
                                      </p:cBhvr>
                                    </p:animEffect>
                                  </p:childTnLst>
                                </p:cTn>
                              </p:par>
                              <p:par>
                                <p:cTn id="23" presetID="14" presetClass="entr" presetSubtype="1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randombar(horizontal)">
                                      <p:cBhvr>
                                        <p:cTn id="25" dur="500"/>
                                        <p:tgtEl>
                                          <p:spTgt spid="33"/>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randombar(horizontal)">
                                      <p:cBhvr>
                                        <p:cTn id="28" dur="500"/>
                                        <p:tgtEl>
                                          <p:spTgt spid="35"/>
                                        </p:tgtEl>
                                      </p:cBhvr>
                                    </p:animEffect>
                                  </p:childTnLst>
                                </p:cTn>
                              </p:par>
                              <p:par>
                                <p:cTn id="29" presetID="14" presetClass="entr" presetSubtype="1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randombar(horizontal)">
                                      <p:cBhvr>
                                        <p:cTn id="31" dur="500"/>
                                        <p:tgtEl>
                                          <p:spTgt spid="34"/>
                                        </p:tgtEl>
                                      </p:cBhvr>
                                    </p:animEffect>
                                  </p:childTnLst>
                                </p:cTn>
                              </p:par>
                              <p:par>
                                <p:cTn id="32" presetID="14" presetClass="entr" presetSubtype="10" fill="hold" nodeType="withEffect">
                                  <p:stCondLst>
                                    <p:cond delay="0"/>
                                  </p:stCondLst>
                                  <p:childTnLst>
                                    <p:set>
                                      <p:cBhvr>
                                        <p:cTn id="33" dur="1" fill="hold">
                                          <p:stCondLst>
                                            <p:cond delay="0"/>
                                          </p:stCondLst>
                                        </p:cTn>
                                        <p:tgtEl>
                                          <p:spTgt spid="3074"/>
                                        </p:tgtEl>
                                        <p:attrNameLst>
                                          <p:attrName>style.visibility</p:attrName>
                                        </p:attrNameLst>
                                      </p:cBhvr>
                                      <p:to>
                                        <p:strVal val="visible"/>
                                      </p:to>
                                    </p:set>
                                    <p:animEffect transition="in" filter="randombar(horizontal)">
                                      <p:cBhvr>
                                        <p:cTn id="34"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1" grpId="0"/>
      <p:bldP spid="32"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1"/>
          <p:cNvSpPr/>
          <p:nvPr/>
        </p:nvSpPr>
        <p:spPr>
          <a:xfrm rot="-941">
            <a:off x="266698" y="243834"/>
            <a:ext cx="8610603" cy="4632981"/>
          </a:xfrm>
          <a:prstGeom prst="rect">
            <a:avLst/>
          </a:prstGeom>
          <a:solidFill>
            <a:schemeClr val="lt1"/>
          </a:solidFill>
          <a:ln>
            <a:noFill/>
          </a:ln>
          <a:effectLst>
            <a:outerShdw blurRad="71438"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1"/>
          <p:cNvSpPr/>
          <p:nvPr/>
        </p:nvSpPr>
        <p:spPr>
          <a:xfrm rot="-1688213">
            <a:off x="7814313" y="4482005"/>
            <a:ext cx="1271683" cy="304800"/>
          </a:xfrm>
          <a:prstGeom prst="rect">
            <a:avLst/>
          </a:prstGeom>
          <a:solidFill>
            <a:schemeClr val="lt2"/>
          </a:solidFill>
          <a:ln>
            <a:noFill/>
          </a:ln>
          <a:effectLst>
            <a:outerShdw blurRad="42863"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roup 2"/>
          <p:cNvGrpSpPr/>
          <p:nvPr/>
        </p:nvGrpSpPr>
        <p:grpSpPr>
          <a:xfrm>
            <a:off x="537106" y="660258"/>
            <a:ext cx="5801701" cy="553998"/>
            <a:chOff x="676276" y="844222"/>
            <a:chExt cx="5801701" cy="553998"/>
          </a:xfrm>
        </p:grpSpPr>
        <p:sp>
          <p:nvSpPr>
            <p:cNvPr id="7" name="TextBox 6"/>
            <p:cNvSpPr txBox="1"/>
            <p:nvPr/>
          </p:nvSpPr>
          <p:spPr>
            <a:xfrm>
              <a:off x="1031874" y="844222"/>
              <a:ext cx="5446103" cy="553998"/>
            </a:xfrm>
            <a:prstGeom prst="rect">
              <a:avLst/>
            </a:prstGeom>
            <a:noFill/>
            <a:ln w="19050">
              <a:noFill/>
            </a:ln>
          </p:spPr>
          <p:txBody>
            <a:bodyPr wrap="square" rtlCol="0">
              <a:spAutoFit/>
            </a:bodyPr>
            <a:lstStyle/>
            <a:p>
              <a:pPr algn="just">
                <a:lnSpc>
                  <a:spcPct val="150000"/>
                </a:lnSpc>
              </a:pPr>
              <a:r>
                <a:rPr lang="en-US" sz="2000" b="1" i="1" smtClean="0">
                  <a:solidFill>
                    <a:srgbClr val="C00000"/>
                  </a:solidFill>
                  <a:latin typeface="Arial" panose="020B0604020202020204" pitchFamily="34" charset="0"/>
                  <a:cs typeface="Arial" panose="020B0604020202020204" pitchFamily="34" charset="0"/>
                </a:rPr>
                <a:t>Bộ phận điều khiển mạch điện thông dụng</a:t>
              </a:r>
              <a:endParaRPr lang="en-US" sz="2000" b="1" i="1">
                <a:solidFill>
                  <a:srgbClr val="C00000"/>
                </a:solidFill>
                <a:latin typeface="Arial" panose="020B0604020202020204" pitchFamily="34" charset="0"/>
                <a:cs typeface="Arial" panose="020B0604020202020204" pitchFamily="34" charset="0"/>
              </a:endParaRPr>
            </a:p>
          </p:txBody>
        </p:sp>
        <p:pic>
          <p:nvPicPr>
            <p:cNvPr id="13" name="Picture 18" descr="https://img.freepik.com/premium-vector/pen-is-notepad-with-pen-it_410516-87580.jpg?w=200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6276" y="924674"/>
              <a:ext cx="439455" cy="439455"/>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p:cNvSpPr txBox="1"/>
          <p:nvPr/>
        </p:nvSpPr>
        <p:spPr>
          <a:xfrm>
            <a:off x="714218" y="1366681"/>
            <a:ext cx="7715562" cy="2862322"/>
          </a:xfrm>
          <a:prstGeom prst="rect">
            <a:avLst/>
          </a:prstGeom>
          <a:solidFill>
            <a:schemeClr val="accent6"/>
          </a:solidFill>
          <a:ln w="19050">
            <a:solidFill>
              <a:srgbClr val="4F8E74"/>
            </a:solidFill>
          </a:ln>
          <a:effectLst/>
        </p:spPr>
        <p:txBody>
          <a:bodyPr wrap="square" rtlCol="0">
            <a:spAutoFit/>
          </a:bodyPr>
          <a:lstStyle/>
          <a:p>
            <a:pPr marL="342900" indent="-342900" algn="just">
              <a:lnSpc>
                <a:spcPct val="150000"/>
              </a:lnSpc>
              <a:buFont typeface="Arial" panose="020B0604020202020204" pitchFamily="34" charset="0"/>
              <a:buChar char="•"/>
            </a:pPr>
            <a:r>
              <a:rPr lang="en-US" sz="2000" smtClean="0">
                <a:latin typeface="Arial" panose="020B0604020202020204" pitchFamily="34" charset="0"/>
                <a:cs typeface="Arial" panose="020B0604020202020204" pitchFamily="34" charset="0"/>
              </a:rPr>
              <a:t>Gồm: </a:t>
            </a:r>
            <a:r>
              <a:rPr lang="vi-VN" sz="2000" smtClean="0">
                <a:latin typeface="Arial" panose="020B0604020202020204" pitchFamily="34" charset="0"/>
                <a:cs typeface="Arial" panose="020B0604020202020204" pitchFamily="34" charset="0"/>
              </a:rPr>
              <a:t>Công </a:t>
            </a:r>
            <a:r>
              <a:rPr lang="vi-VN" sz="2000">
                <a:latin typeface="Arial" panose="020B0604020202020204" pitchFamily="34" charset="0"/>
                <a:cs typeface="Arial" panose="020B0604020202020204" pitchFamily="34" charset="0"/>
              </a:rPr>
              <a:t>tắc nổi, công tắc âm tường, công tắc từ, mô đun điều khiển. </a:t>
            </a:r>
            <a:endParaRPr lang="en-US" sz="2000" smtClean="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Bộ </a:t>
            </a:r>
            <a:r>
              <a:rPr lang="vi-VN" sz="2000">
                <a:latin typeface="Arial" panose="020B0604020202020204" pitchFamily="34" charset="0"/>
                <a:cs typeface="Arial" panose="020B0604020202020204" pitchFamily="34" charset="0"/>
              </a:rPr>
              <a:t>phận điều khiển mạch điện có chức năng bật, tắt hoạt động của tải theo nhu cầu sử dụng. </a:t>
            </a:r>
            <a:endParaRPr lang="en-US" sz="2000" smtClean="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Các </a:t>
            </a:r>
            <a:r>
              <a:rPr lang="vi-VN" sz="2000">
                <a:latin typeface="Arial" panose="020B0604020202020204" pitchFamily="34" charset="0"/>
                <a:cs typeface="Arial" panose="020B0604020202020204" pitchFamily="34" charset="0"/>
              </a:rPr>
              <a:t>bộ phận điều khiển được lựa chọn và sử dụng phù hợp với tinh chất mạch điện và tải.</a:t>
            </a:r>
          </a:p>
        </p:txBody>
      </p:sp>
      <p:grpSp>
        <p:nvGrpSpPr>
          <p:cNvPr id="17" name="Group 16"/>
          <p:cNvGrpSpPr/>
          <p:nvPr/>
        </p:nvGrpSpPr>
        <p:grpSpPr>
          <a:xfrm>
            <a:off x="537155" y="90727"/>
            <a:ext cx="5292145" cy="518872"/>
            <a:chOff x="537155" y="90727"/>
            <a:chExt cx="6644695" cy="518872"/>
          </a:xfrm>
        </p:grpSpPr>
        <p:sp>
          <p:nvSpPr>
            <p:cNvPr id="18" name="Google Shape;265;p41"/>
            <p:cNvSpPr/>
            <p:nvPr/>
          </p:nvSpPr>
          <p:spPr>
            <a:xfrm rot="654">
              <a:off x="537155" y="90727"/>
              <a:ext cx="6549467" cy="518872"/>
            </a:xfrm>
            <a:prstGeom prst="rect">
              <a:avLst/>
            </a:prstGeom>
            <a:solidFill>
              <a:schemeClr val="lt2"/>
            </a:solidFill>
            <a:ln>
              <a:noFill/>
            </a:ln>
            <a:effectLst>
              <a:outerShdw blurRad="42863"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TextBox 18"/>
            <p:cNvSpPr txBox="1"/>
            <p:nvPr/>
          </p:nvSpPr>
          <p:spPr>
            <a:xfrm>
              <a:off x="558828" y="111609"/>
              <a:ext cx="6623022" cy="461665"/>
            </a:xfrm>
            <a:prstGeom prst="rect">
              <a:avLst/>
            </a:prstGeom>
            <a:noFill/>
            <a:ln w="19050">
              <a:noFill/>
            </a:ln>
          </p:spPr>
          <p:txBody>
            <a:bodyPr wrap="square" rtlCol="0">
              <a:spAutoFit/>
            </a:bodyPr>
            <a:lstStyle/>
            <a:p>
              <a:pPr algn="just"/>
              <a:r>
                <a:rPr lang="en-US" sz="2400" b="1" smtClean="0">
                  <a:solidFill>
                    <a:schemeClr val="bg1">
                      <a:lumMod val="10000"/>
                    </a:schemeClr>
                  </a:solidFill>
                  <a:latin typeface="Arial" panose="020B0604020202020204" pitchFamily="34" charset="0"/>
                  <a:cs typeface="Arial" panose="020B0604020202020204" pitchFamily="34" charset="0"/>
                </a:rPr>
                <a:t>2.4. Bộ phận điều khiển mạch điện</a:t>
              </a:r>
              <a:endParaRPr lang="en-US" sz="2400" b="1">
                <a:solidFill>
                  <a:schemeClr val="bg1">
                    <a:lumMod val="1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8224294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1"/>
          <p:cNvSpPr/>
          <p:nvPr/>
        </p:nvSpPr>
        <p:spPr>
          <a:xfrm rot="-941">
            <a:off x="266698" y="243834"/>
            <a:ext cx="8610603" cy="4632981"/>
          </a:xfrm>
          <a:prstGeom prst="rect">
            <a:avLst/>
          </a:prstGeom>
          <a:solidFill>
            <a:schemeClr val="lt1"/>
          </a:solidFill>
          <a:ln>
            <a:noFill/>
          </a:ln>
          <a:effectLst>
            <a:outerShdw blurRad="71438"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1"/>
          <p:cNvSpPr/>
          <p:nvPr/>
        </p:nvSpPr>
        <p:spPr>
          <a:xfrm rot="-1688213">
            <a:off x="7814313" y="4482005"/>
            <a:ext cx="1271683" cy="304800"/>
          </a:xfrm>
          <a:prstGeom prst="rect">
            <a:avLst/>
          </a:prstGeom>
          <a:solidFill>
            <a:schemeClr val="lt2"/>
          </a:solidFill>
          <a:ln>
            <a:noFill/>
          </a:ln>
          <a:effectLst>
            <a:outerShdw blurRad="42863"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roup 2"/>
          <p:cNvGrpSpPr/>
          <p:nvPr/>
        </p:nvGrpSpPr>
        <p:grpSpPr>
          <a:xfrm>
            <a:off x="537106" y="660258"/>
            <a:ext cx="5801701" cy="519907"/>
            <a:chOff x="676276" y="844222"/>
            <a:chExt cx="5801701" cy="519907"/>
          </a:xfrm>
        </p:grpSpPr>
        <p:sp>
          <p:nvSpPr>
            <p:cNvPr id="7" name="TextBox 6"/>
            <p:cNvSpPr txBox="1"/>
            <p:nvPr/>
          </p:nvSpPr>
          <p:spPr>
            <a:xfrm>
              <a:off x="1031874" y="844222"/>
              <a:ext cx="5446103" cy="496996"/>
            </a:xfrm>
            <a:prstGeom prst="rect">
              <a:avLst/>
            </a:prstGeom>
            <a:noFill/>
            <a:ln w="19050">
              <a:noFill/>
            </a:ln>
          </p:spPr>
          <p:txBody>
            <a:bodyPr wrap="square" rtlCol="0">
              <a:spAutoFit/>
            </a:bodyPr>
            <a:lstStyle/>
            <a:p>
              <a:pPr algn="just">
                <a:lnSpc>
                  <a:spcPct val="150000"/>
                </a:lnSpc>
              </a:pPr>
              <a:r>
                <a:rPr lang="en-US" sz="2000" b="1" i="1" smtClean="0">
                  <a:solidFill>
                    <a:srgbClr val="C00000"/>
                  </a:solidFill>
                  <a:latin typeface="Arial" panose="020B0604020202020204" pitchFamily="34" charset="0"/>
                  <a:cs typeface="Arial" panose="020B0604020202020204" pitchFamily="34" charset="0"/>
                </a:rPr>
                <a:t>Các loại dây dẫn điện</a:t>
              </a:r>
              <a:endParaRPr lang="en-US" sz="2000" b="1" i="1">
                <a:solidFill>
                  <a:srgbClr val="C00000"/>
                </a:solidFill>
                <a:latin typeface="Arial" panose="020B0604020202020204" pitchFamily="34" charset="0"/>
                <a:cs typeface="Arial" panose="020B0604020202020204" pitchFamily="34" charset="0"/>
              </a:endParaRPr>
            </a:p>
          </p:txBody>
        </p:sp>
        <p:pic>
          <p:nvPicPr>
            <p:cNvPr id="13" name="Picture 18" descr="https://img.freepik.com/premium-vector/pen-is-notepad-with-pen-it_410516-87580.jpg?w=200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6276" y="924674"/>
              <a:ext cx="439455" cy="439455"/>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p:cNvSpPr txBox="1"/>
          <p:nvPr/>
        </p:nvSpPr>
        <p:spPr>
          <a:xfrm>
            <a:off x="714217" y="1343752"/>
            <a:ext cx="7715562" cy="1420325"/>
          </a:xfrm>
          <a:prstGeom prst="rect">
            <a:avLst/>
          </a:prstGeom>
          <a:solidFill>
            <a:schemeClr val="accent6"/>
          </a:solidFill>
          <a:ln w="19050">
            <a:solidFill>
              <a:srgbClr val="4F8E74"/>
            </a:solidFill>
          </a:ln>
          <a:effectLst/>
        </p:spPr>
        <p:txBody>
          <a:bodyPr wrap="square" rtlCol="0">
            <a:spAutoFit/>
          </a:bodyPr>
          <a:lstStyle/>
          <a:p>
            <a:pPr algn="just">
              <a:lnSpc>
                <a:spcPct val="150000"/>
              </a:lnSpc>
            </a:pPr>
            <a:r>
              <a:rPr lang="en-US" sz="2000">
                <a:latin typeface="Arial" panose="020B0604020202020204" pitchFamily="34" charset="0"/>
                <a:cs typeface="Arial" panose="020B0604020202020204" pitchFamily="34" charset="0"/>
              </a:rPr>
              <a:t>Dây cáp điện ba pha 3 lõi mềm nhiều sợi, dây cáp điện ba pha lõi cứng (1 sợi), dây cáp điện ba pha 4 dây lõi cứng, dây cáp điện điều khiển, dây điện 3 lõi, dây điện 2 lõi (dây đôi).</a:t>
            </a:r>
            <a:endParaRPr lang="vi-VN" sz="2000">
              <a:latin typeface="Arial" panose="020B0604020202020204" pitchFamily="34" charset="0"/>
              <a:cs typeface="Arial" panose="020B0604020202020204" pitchFamily="34" charset="0"/>
            </a:endParaRPr>
          </a:p>
        </p:txBody>
      </p:sp>
      <p:grpSp>
        <p:nvGrpSpPr>
          <p:cNvPr id="8" name="Group 7"/>
          <p:cNvGrpSpPr/>
          <p:nvPr/>
        </p:nvGrpSpPr>
        <p:grpSpPr>
          <a:xfrm>
            <a:off x="537156" y="90495"/>
            <a:ext cx="2900631" cy="518872"/>
            <a:chOff x="537156" y="90495"/>
            <a:chExt cx="3641965" cy="518872"/>
          </a:xfrm>
        </p:grpSpPr>
        <p:sp>
          <p:nvSpPr>
            <p:cNvPr id="9" name="Google Shape;265;p41"/>
            <p:cNvSpPr/>
            <p:nvPr/>
          </p:nvSpPr>
          <p:spPr>
            <a:xfrm rot="654">
              <a:off x="537156" y="90495"/>
              <a:ext cx="3489853" cy="518872"/>
            </a:xfrm>
            <a:prstGeom prst="rect">
              <a:avLst/>
            </a:prstGeom>
            <a:solidFill>
              <a:schemeClr val="lt2"/>
            </a:solidFill>
            <a:ln>
              <a:noFill/>
            </a:ln>
            <a:effectLst>
              <a:outerShdw blurRad="42863"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p:cNvSpPr txBox="1"/>
            <p:nvPr/>
          </p:nvSpPr>
          <p:spPr>
            <a:xfrm>
              <a:off x="558828" y="111609"/>
              <a:ext cx="3620293" cy="461665"/>
            </a:xfrm>
            <a:prstGeom prst="rect">
              <a:avLst/>
            </a:prstGeom>
            <a:noFill/>
            <a:ln w="19050">
              <a:noFill/>
            </a:ln>
          </p:spPr>
          <p:txBody>
            <a:bodyPr wrap="square" rtlCol="0">
              <a:spAutoFit/>
            </a:bodyPr>
            <a:lstStyle/>
            <a:p>
              <a:pPr algn="just"/>
              <a:r>
                <a:rPr lang="en-US" sz="2400" b="1" smtClean="0">
                  <a:solidFill>
                    <a:schemeClr val="bg1">
                      <a:lumMod val="10000"/>
                    </a:schemeClr>
                  </a:solidFill>
                  <a:latin typeface="Arial" panose="020B0604020202020204" pitchFamily="34" charset="0"/>
                  <a:cs typeface="Arial" panose="020B0604020202020204" pitchFamily="34" charset="0"/>
                </a:rPr>
                <a:t>2.5. Dây dẫn điện</a:t>
              </a:r>
              <a:endParaRPr lang="en-US" sz="2400" b="1">
                <a:solidFill>
                  <a:schemeClr val="bg1">
                    <a:lumMod val="10000"/>
                  </a:schemeClr>
                </a:solidFill>
                <a:latin typeface="Arial" panose="020B0604020202020204" pitchFamily="34" charset="0"/>
                <a:cs typeface="Arial" panose="020B0604020202020204" pitchFamily="34" charset="0"/>
              </a:endParaRPr>
            </a:p>
          </p:txBody>
        </p:sp>
      </p:grpSp>
      <p:grpSp>
        <p:nvGrpSpPr>
          <p:cNvPr id="11" name="Group 10"/>
          <p:cNvGrpSpPr/>
          <p:nvPr/>
        </p:nvGrpSpPr>
        <p:grpSpPr>
          <a:xfrm>
            <a:off x="554417" y="2881918"/>
            <a:ext cx="5801701" cy="519907"/>
            <a:chOff x="676276" y="844222"/>
            <a:chExt cx="5801701" cy="519907"/>
          </a:xfrm>
        </p:grpSpPr>
        <p:sp>
          <p:nvSpPr>
            <p:cNvPr id="12" name="TextBox 11"/>
            <p:cNvSpPr txBox="1"/>
            <p:nvPr/>
          </p:nvSpPr>
          <p:spPr>
            <a:xfrm>
              <a:off x="1031874" y="844222"/>
              <a:ext cx="5446103" cy="496996"/>
            </a:xfrm>
            <a:prstGeom prst="rect">
              <a:avLst/>
            </a:prstGeom>
            <a:noFill/>
            <a:ln w="19050">
              <a:noFill/>
            </a:ln>
          </p:spPr>
          <p:txBody>
            <a:bodyPr wrap="square" rtlCol="0">
              <a:spAutoFit/>
            </a:bodyPr>
            <a:lstStyle/>
            <a:p>
              <a:pPr algn="just">
                <a:lnSpc>
                  <a:spcPct val="150000"/>
                </a:lnSpc>
              </a:pPr>
              <a:r>
                <a:rPr lang="en-US" sz="2000" b="1" i="1" smtClean="0">
                  <a:solidFill>
                    <a:srgbClr val="C00000"/>
                  </a:solidFill>
                  <a:latin typeface="Arial" panose="020B0604020202020204" pitchFamily="34" charset="0"/>
                  <a:cs typeface="Arial" panose="020B0604020202020204" pitchFamily="34" charset="0"/>
                </a:rPr>
                <a:t>Chức năng</a:t>
              </a:r>
              <a:endParaRPr lang="en-US" sz="2000" b="1" i="1">
                <a:solidFill>
                  <a:srgbClr val="C00000"/>
                </a:solidFill>
                <a:latin typeface="Arial" panose="020B0604020202020204" pitchFamily="34" charset="0"/>
                <a:cs typeface="Arial" panose="020B0604020202020204" pitchFamily="34" charset="0"/>
              </a:endParaRPr>
            </a:p>
          </p:txBody>
        </p:sp>
        <p:pic>
          <p:nvPicPr>
            <p:cNvPr id="14" name="Picture 18" descr="https://img.freepik.com/premium-vector/pen-is-notepad-with-pen-it_410516-87580.jpg?w=200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6276" y="924674"/>
              <a:ext cx="439455" cy="439455"/>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p:cNvSpPr txBox="1"/>
          <p:nvPr/>
        </p:nvSpPr>
        <p:spPr>
          <a:xfrm>
            <a:off x="714217" y="3579042"/>
            <a:ext cx="7715563" cy="1015663"/>
          </a:xfrm>
          <a:prstGeom prst="rect">
            <a:avLst/>
          </a:prstGeom>
          <a:solidFill>
            <a:schemeClr val="accent6"/>
          </a:solidFill>
          <a:ln w="19050">
            <a:solidFill>
              <a:srgbClr val="4F8E74"/>
            </a:solidFill>
          </a:ln>
          <a:effectLst/>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Kết </a:t>
            </a:r>
            <a:r>
              <a:rPr lang="en-US" sz="2000">
                <a:latin typeface="Arial" panose="020B0604020202020204" pitchFamily="34" charset="0"/>
                <a:cs typeface="Arial" panose="020B0604020202020204" pitchFamily="34" charset="0"/>
              </a:rPr>
              <a:t>nối các bộ phận (thiết bị) của mạch điện để tạo </a:t>
            </a:r>
            <a:r>
              <a:rPr lang="en-US" sz="2000" smtClean="0">
                <a:latin typeface="Arial" panose="020B0604020202020204" pitchFamily="34" charset="0"/>
                <a:cs typeface="Arial" panose="020B0604020202020204" pitchFamily="34" charset="0"/>
              </a:rPr>
              <a:t>thành </a:t>
            </a:r>
            <a:r>
              <a:rPr lang="en-US" sz="2000">
                <a:latin typeface="Arial" panose="020B0604020202020204" pitchFamily="34" charset="0"/>
                <a:cs typeface="Arial" panose="020B0604020202020204" pitchFamily="34" charset="0"/>
              </a:rPr>
              <a:t>mạch kín cho dòng điện chạy qua khi mạch điện hoạt động.</a:t>
            </a:r>
            <a:endParaRPr lang="vi-VN"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6997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1"/>
          <p:cNvSpPr/>
          <p:nvPr/>
        </p:nvSpPr>
        <p:spPr>
          <a:xfrm rot="-941">
            <a:off x="266698" y="243834"/>
            <a:ext cx="8610603" cy="4632981"/>
          </a:xfrm>
          <a:prstGeom prst="rect">
            <a:avLst/>
          </a:prstGeom>
          <a:solidFill>
            <a:schemeClr val="lt1"/>
          </a:solidFill>
          <a:ln>
            <a:noFill/>
          </a:ln>
          <a:effectLst>
            <a:outerShdw blurRad="71438"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1"/>
          <p:cNvSpPr/>
          <p:nvPr/>
        </p:nvSpPr>
        <p:spPr>
          <a:xfrm rot="654">
            <a:off x="537152" y="90255"/>
            <a:ext cx="1576500" cy="304800"/>
          </a:xfrm>
          <a:prstGeom prst="rect">
            <a:avLst/>
          </a:prstGeom>
          <a:solidFill>
            <a:schemeClr val="lt2"/>
          </a:solidFill>
          <a:ln>
            <a:noFill/>
          </a:ln>
          <a:effectLst>
            <a:outerShdw blurRad="42863"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1"/>
          <p:cNvSpPr/>
          <p:nvPr/>
        </p:nvSpPr>
        <p:spPr>
          <a:xfrm rot="-1688213">
            <a:off x="7814313" y="4482005"/>
            <a:ext cx="1271683" cy="304800"/>
          </a:xfrm>
          <a:prstGeom prst="rect">
            <a:avLst/>
          </a:prstGeom>
          <a:solidFill>
            <a:schemeClr val="lt2"/>
          </a:solidFill>
          <a:ln>
            <a:noFill/>
          </a:ln>
          <a:effectLst>
            <a:outerShdw blurRad="42863"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38;p32"/>
          <p:cNvSpPr txBox="1">
            <a:spLocks/>
          </p:cNvSpPr>
          <p:nvPr/>
        </p:nvSpPr>
        <p:spPr>
          <a:xfrm>
            <a:off x="0" y="333375"/>
            <a:ext cx="9148993" cy="669925"/>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smtClean="0">
                <a:latin typeface="Arial" panose="020B0604020202020204" pitchFamily="34" charset="0"/>
                <a:ea typeface="Kantumruy Pro SemiBold"/>
                <a:cs typeface="Arial" panose="020B0604020202020204" pitchFamily="34" charset="0"/>
                <a:sym typeface="Kantumruy Pro SemiBold"/>
              </a:rPr>
              <a:t>LUYỆN TẬP</a:t>
            </a:r>
            <a:endParaRPr lang="vi-VN" sz="3600" b="1">
              <a:latin typeface="Arial" panose="020B0604020202020204" pitchFamily="34" charset="0"/>
              <a:ea typeface="Kantumruy Pro SemiBold"/>
              <a:cs typeface="Arial" panose="020B0604020202020204" pitchFamily="34" charset="0"/>
              <a:sym typeface="Kantumruy Pro SemiBold"/>
            </a:endParaRPr>
          </a:p>
        </p:txBody>
      </p:sp>
      <p:sp>
        <p:nvSpPr>
          <p:cNvPr id="11" name="Rounded Rectangle 10">
            <a:extLst>
              <a:ext uri="{FF2B5EF4-FFF2-40B4-BE49-F238E27FC236}">
                <a16:creationId xmlns:a16="http://schemas.microsoft.com/office/drawing/2014/main" xmlns="" id="{F8F2F0A6-F1CF-0111-C5BD-F8733B7B5351}"/>
              </a:ext>
            </a:extLst>
          </p:cNvPr>
          <p:cNvSpPr/>
          <p:nvPr/>
        </p:nvSpPr>
        <p:spPr>
          <a:xfrm>
            <a:off x="400722" y="2042827"/>
            <a:ext cx="4082788" cy="1319405"/>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a:solidFill>
                  <a:srgbClr val="000000"/>
                </a:solidFill>
              </a:rPr>
              <a:t>A. Truyền dẫn, đóng, cắt, điều khiển và bảo vệ →  Nguồn điện → Tải tiêu thụ điện</a:t>
            </a:r>
          </a:p>
        </p:txBody>
      </p:sp>
      <p:sp>
        <p:nvSpPr>
          <p:cNvPr id="12" name="Rounded Rectangle 11">
            <a:extLst>
              <a:ext uri="{FF2B5EF4-FFF2-40B4-BE49-F238E27FC236}">
                <a16:creationId xmlns:a16="http://schemas.microsoft.com/office/drawing/2014/main" xmlns="" id="{0EB8EB02-8EFF-91C0-A975-61E68A9234DE}"/>
              </a:ext>
            </a:extLst>
          </p:cNvPr>
          <p:cNvSpPr/>
          <p:nvPr/>
        </p:nvSpPr>
        <p:spPr>
          <a:xfrm>
            <a:off x="4686857" y="2042828"/>
            <a:ext cx="4082788" cy="1319405"/>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B. Tải tiêu thụ điện → Truyền dẫn, đóng, cắt, điều khiển và bảo vệ → Nguồn điện</a:t>
            </a:r>
            <a:endParaRPr lang="en-US" sz="2000">
              <a:solidFill>
                <a:srgbClr val="000000"/>
              </a:solidFill>
            </a:endParaRPr>
          </a:p>
        </p:txBody>
      </p:sp>
      <p:sp>
        <p:nvSpPr>
          <p:cNvPr id="13" name="Rounded Rectangle 12">
            <a:extLst>
              <a:ext uri="{FF2B5EF4-FFF2-40B4-BE49-F238E27FC236}">
                <a16:creationId xmlns:a16="http://schemas.microsoft.com/office/drawing/2014/main" xmlns="" id="{D4F02CC3-CDDD-9E0B-5AF7-4E3A2AD06CA5}"/>
              </a:ext>
            </a:extLst>
          </p:cNvPr>
          <p:cNvSpPr/>
          <p:nvPr/>
        </p:nvSpPr>
        <p:spPr>
          <a:xfrm>
            <a:off x="400722" y="3460410"/>
            <a:ext cx="4082788" cy="1319405"/>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C. Nguồn điện → Truyền dẫn, đóng, cắt, điều khiển và bảo vệ → Tải tiêu thụ điện</a:t>
            </a:r>
            <a:endParaRPr lang="en-US" sz="2000">
              <a:solidFill>
                <a:srgbClr val="000000"/>
              </a:solidFill>
            </a:endParaRPr>
          </a:p>
        </p:txBody>
      </p:sp>
      <p:sp>
        <p:nvSpPr>
          <p:cNvPr id="15" name="Rounded Rectangle 14">
            <a:extLst>
              <a:ext uri="{FF2B5EF4-FFF2-40B4-BE49-F238E27FC236}">
                <a16:creationId xmlns:a16="http://schemas.microsoft.com/office/drawing/2014/main" xmlns="" id="{15BF237F-1D39-26EB-8C52-BA1687F3CDFC}"/>
              </a:ext>
            </a:extLst>
          </p:cNvPr>
          <p:cNvSpPr/>
          <p:nvPr/>
        </p:nvSpPr>
        <p:spPr>
          <a:xfrm>
            <a:off x="4686857" y="3460410"/>
            <a:ext cx="4082788" cy="1319405"/>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D. Nguồn điện → Tải tiêu thụ điện → Truyền dẫn, đóng, cắt, điều khiển và bảo vệ</a:t>
            </a:r>
            <a:endParaRPr lang="en-US" sz="2000">
              <a:solidFill>
                <a:srgbClr val="000000"/>
              </a:solidFill>
            </a:endParaRPr>
          </a:p>
        </p:txBody>
      </p:sp>
      <p:sp>
        <p:nvSpPr>
          <p:cNvPr id="16" name="Rounded Rectangle 15">
            <a:extLst>
              <a:ext uri="{FF2B5EF4-FFF2-40B4-BE49-F238E27FC236}">
                <a16:creationId xmlns:a16="http://schemas.microsoft.com/office/drawing/2014/main" xmlns="" id="{D4F02CC3-CDDD-9E0B-5AF7-4E3A2AD06CA5}"/>
              </a:ext>
            </a:extLst>
          </p:cNvPr>
          <p:cNvSpPr/>
          <p:nvPr/>
        </p:nvSpPr>
        <p:spPr>
          <a:xfrm>
            <a:off x="400723" y="3460410"/>
            <a:ext cx="4081346" cy="1319405"/>
          </a:xfrm>
          <a:prstGeom prst="roundRect">
            <a:avLst/>
          </a:prstGeom>
          <a:solidFill>
            <a:srgbClr val="F5E49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a:solidFill>
                  <a:srgbClr val="000000"/>
                </a:solidFill>
              </a:rPr>
              <a:t>C. Nguồn điện → Truyền dẫn, đóng, cắt, điều khiển và bảo vệ → Tải tiêu thụ điện</a:t>
            </a:r>
          </a:p>
        </p:txBody>
      </p:sp>
      <p:sp>
        <p:nvSpPr>
          <p:cNvPr id="9" name="TextBox 15">
            <a:extLst>
              <a:ext uri="{FF2B5EF4-FFF2-40B4-BE49-F238E27FC236}">
                <a16:creationId xmlns:a16="http://schemas.microsoft.com/office/drawing/2014/main" xmlns="" id="{3A06DEAF-8EBD-BB2C-86E3-F9D0B9856831}"/>
              </a:ext>
            </a:extLst>
          </p:cNvPr>
          <p:cNvSpPr txBox="1"/>
          <p:nvPr/>
        </p:nvSpPr>
        <p:spPr>
          <a:xfrm>
            <a:off x="4993" y="1471918"/>
            <a:ext cx="9144000" cy="55399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000" b="1">
                <a:latin typeface="+mn-lt"/>
              </a:rPr>
              <a:t>Câu 1. </a:t>
            </a:r>
            <a:r>
              <a:rPr lang="vi-VN" sz="2000">
                <a:latin typeface="+mn-lt"/>
              </a:rPr>
              <a:t>Sơ đồ khối cấu trúc chung của mạch điện là</a:t>
            </a:r>
            <a:endParaRPr lang="en-US" sz="2000">
              <a:latin typeface="+mn-lt"/>
            </a:endParaRPr>
          </a:p>
        </p:txBody>
      </p:sp>
      <p:sp>
        <p:nvSpPr>
          <p:cNvPr id="18" name="Google Shape;458;p45"/>
          <p:cNvSpPr txBox="1">
            <a:spLocks/>
          </p:cNvSpPr>
          <p:nvPr/>
        </p:nvSpPr>
        <p:spPr>
          <a:xfrm>
            <a:off x="266064" y="1003300"/>
            <a:ext cx="2959432" cy="525463"/>
          </a:xfrm>
          <a:prstGeom prst="homePlate">
            <a:avLst/>
          </a:prstGeom>
          <a:solidFill>
            <a:srgbClr val="D4E7D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2000" b="1" smtClean="0">
                <a:latin typeface="+mn-lt"/>
              </a:rPr>
              <a:t>Trò chơi trắc nghiệm</a:t>
            </a:r>
            <a:endParaRPr lang="vi-VN" sz="2000" b="1">
              <a:latin typeface="+mn-lt"/>
            </a:endParaRPr>
          </a:p>
        </p:txBody>
      </p:sp>
    </p:spTree>
    <p:extLst>
      <p:ext uri="{BB962C8B-B14F-4D97-AF65-F5344CB8AC3E}">
        <p14:creationId xmlns:p14="http://schemas.microsoft.com/office/powerpoint/2010/main" val="14682670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outVertical)">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6"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1"/>
          <p:cNvSpPr/>
          <p:nvPr/>
        </p:nvSpPr>
        <p:spPr>
          <a:xfrm rot="-941">
            <a:off x="266698" y="243834"/>
            <a:ext cx="8610603" cy="4632981"/>
          </a:xfrm>
          <a:prstGeom prst="rect">
            <a:avLst/>
          </a:prstGeom>
          <a:solidFill>
            <a:schemeClr val="lt1"/>
          </a:solidFill>
          <a:ln>
            <a:noFill/>
          </a:ln>
          <a:effectLst>
            <a:outerShdw blurRad="71438"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1"/>
          <p:cNvSpPr/>
          <p:nvPr/>
        </p:nvSpPr>
        <p:spPr>
          <a:xfrm rot="654">
            <a:off x="537152" y="90255"/>
            <a:ext cx="1576500" cy="304800"/>
          </a:xfrm>
          <a:prstGeom prst="rect">
            <a:avLst/>
          </a:prstGeom>
          <a:solidFill>
            <a:schemeClr val="lt2"/>
          </a:solidFill>
          <a:ln>
            <a:noFill/>
          </a:ln>
          <a:effectLst>
            <a:outerShdw blurRad="42863"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1"/>
          <p:cNvSpPr/>
          <p:nvPr/>
        </p:nvSpPr>
        <p:spPr>
          <a:xfrm rot="-1688213">
            <a:off x="7814313" y="4482005"/>
            <a:ext cx="1271683" cy="304800"/>
          </a:xfrm>
          <a:prstGeom prst="rect">
            <a:avLst/>
          </a:prstGeom>
          <a:solidFill>
            <a:schemeClr val="lt2"/>
          </a:solidFill>
          <a:ln>
            <a:noFill/>
          </a:ln>
          <a:effectLst>
            <a:outerShdw blurRad="42863"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38;p32"/>
          <p:cNvSpPr txBox="1">
            <a:spLocks/>
          </p:cNvSpPr>
          <p:nvPr/>
        </p:nvSpPr>
        <p:spPr>
          <a:xfrm>
            <a:off x="0" y="333375"/>
            <a:ext cx="9148993" cy="669925"/>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smtClean="0">
                <a:latin typeface="Arial" panose="020B0604020202020204" pitchFamily="34" charset="0"/>
                <a:ea typeface="Kantumruy Pro SemiBold"/>
                <a:cs typeface="Arial" panose="020B0604020202020204" pitchFamily="34" charset="0"/>
                <a:sym typeface="Kantumruy Pro SemiBold"/>
              </a:rPr>
              <a:t>LUYỆN TẬP</a:t>
            </a:r>
            <a:endParaRPr lang="vi-VN" sz="3600" b="1">
              <a:latin typeface="Arial" panose="020B0604020202020204" pitchFamily="34" charset="0"/>
              <a:ea typeface="Kantumruy Pro SemiBold"/>
              <a:cs typeface="Arial" panose="020B0604020202020204" pitchFamily="34" charset="0"/>
              <a:sym typeface="Kantumruy Pro SemiBold"/>
            </a:endParaRPr>
          </a:p>
        </p:txBody>
      </p:sp>
      <p:sp>
        <p:nvSpPr>
          <p:cNvPr id="11" name="Rounded Rectangle 10">
            <a:extLst>
              <a:ext uri="{FF2B5EF4-FFF2-40B4-BE49-F238E27FC236}">
                <a16:creationId xmlns:a16="http://schemas.microsoft.com/office/drawing/2014/main" xmlns="" id="{F8F2F0A6-F1CF-0111-C5BD-F8733B7B5351}"/>
              </a:ext>
            </a:extLst>
          </p:cNvPr>
          <p:cNvSpPr/>
          <p:nvPr/>
        </p:nvSpPr>
        <p:spPr>
          <a:xfrm>
            <a:off x="734979" y="2515062"/>
            <a:ext cx="3600713" cy="893211"/>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a:solidFill>
                  <a:srgbClr val="000000"/>
                </a:solidFill>
              </a:rPr>
              <a:t>A. </a:t>
            </a:r>
            <a:r>
              <a:rPr lang="en-US" sz="2000" smtClean="0">
                <a:solidFill>
                  <a:srgbClr val="000000"/>
                </a:solidFill>
              </a:rPr>
              <a:t>Pin.</a:t>
            </a:r>
            <a:endParaRPr lang="en-US" sz="2000">
              <a:solidFill>
                <a:srgbClr val="000000"/>
              </a:solidFill>
            </a:endParaRPr>
          </a:p>
        </p:txBody>
      </p:sp>
      <p:sp>
        <p:nvSpPr>
          <p:cNvPr id="12" name="Rounded Rectangle 11">
            <a:extLst>
              <a:ext uri="{FF2B5EF4-FFF2-40B4-BE49-F238E27FC236}">
                <a16:creationId xmlns:a16="http://schemas.microsoft.com/office/drawing/2014/main" xmlns="" id="{0EB8EB02-8EFF-91C0-A975-61E68A9234DE}"/>
              </a:ext>
            </a:extLst>
          </p:cNvPr>
          <p:cNvSpPr/>
          <p:nvPr/>
        </p:nvSpPr>
        <p:spPr>
          <a:xfrm>
            <a:off x="4741723" y="2515062"/>
            <a:ext cx="3600713" cy="893211"/>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B. Ắc </a:t>
            </a:r>
            <a:r>
              <a:rPr lang="vi-VN" sz="2000" smtClean="0">
                <a:solidFill>
                  <a:srgbClr val="000000"/>
                </a:solidFill>
              </a:rPr>
              <a:t>quy</a:t>
            </a:r>
            <a:r>
              <a:rPr lang="en-US" sz="2000" smtClean="0">
                <a:solidFill>
                  <a:srgbClr val="000000"/>
                </a:solidFill>
              </a:rPr>
              <a:t>.</a:t>
            </a:r>
            <a:endParaRPr lang="en-US" sz="2000">
              <a:solidFill>
                <a:srgbClr val="000000"/>
              </a:solidFill>
            </a:endParaRPr>
          </a:p>
        </p:txBody>
      </p:sp>
      <p:sp>
        <p:nvSpPr>
          <p:cNvPr id="13" name="Rounded Rectangle 12">
            <a:extLst>
              <a:ext uri="{FF2B5EF4-FFF2-40B4-BE49-F238E27FC236}">
                <a16:creationId xmlns:a16="http://schemas.microsoft.com/office/drawing/2014/main" xmlns="" id="{D4F02CC3-CDDD-9E0B-5AF7-4E3A2AD06CA5}"/>
              </a:ext>
            </a:extLst>
          </p:cNvPr>
          <p:cNvSpPr/>
          <p:nvPr/>
        </p:nvSpPr>
        <p:spPr>
          <a:xfrm>
            <a:off x="734979" y="3749240"/>
            <a:ext cx="3600713" cy="893211"/>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C. Pin mặt </a:t>
            </a:r>
            <a:r>
              <a:rPr lang="vi-VN" sz="2000" smtClean="0">
                <a:solidFill>
                  <a:srgbClr val="000000"/>
                </a:solidFill>
              </a:rPr>
              <a:t>trời</a:t>
            </a:r>
            <a:r>
              <a:rPr lang="en-US" sz="2000" smtClean="0">
                <a:solidFill>
                  <a:srgbClr val="000000"/>
                </a:solidFill>
              </a:rPr>
              <a:t>.</a:t>
            </a:r>
            <a:endParaRPr lang="en-US" sz="2000">
              <a:solidFill>
                <a:srgbClr val="000000"/>
              </a:solidFill>
            </a:endParaRPr>
          </a:p>
        </p:txBody>
      </p:sp>
      <p:sp>
        <p:nvSpPr>
          <p:cNvPr id="15" name="Rounded Rectangle 14">
            <a:extLst>
              <a:ext uri="{FF2B5EF4-FFF2-40B4-BE49-F238E27FC236}">
                <a16:creationId xmlns:a16="http://schemas.microsoft.com/office/drawing/2014/main" xmlns="" id="{15BF237F-1D39-26EB-8C52-BA1687F3CDFC}"/>
              </a:ext>
            </a:extLst>
          </p:cNvPr>
          <p:cNvSpPr/>
          <p:nvPr/>
        </p:nvSpPr>
        <p:spPr>
          <a:xfrm>
            <a:off x="4741723" y="3744614"/>
            <a:ext cx="3600713" cy="893211"/>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D. Lưới </a:t>
            </a:r>
            <a:r>
              <a:rPr lang="vi-VN" sz="2000" smtClean="0">
                <a:solidFill>
                  <a:srgbClr val="000000"/>
                </a:solidFill>
              </a:rPr>
              <a:t>điện</a:t>
            </a:r>
            <a:r>
              <a:rPr lang="en-US" sz="2000" smtClean="0">
                <a:solidFill>
                  <a:srgbClr val="000000"/>
                </a:solidFill>
              </a:rPr>
              <a:t>.</a:t>
            </a:r>
            <a:endParaRPr lang="en-US" sz="2000">
              <a:solidFill>
                <a:srgbClr val="000000"/>
              </a:solidFill>
            </a:endParaRPr>
          </a:p>
        </p:txBody>
      </p:sp>
      <p:sp>
        <p:nvSpPr>
          <p:cNvPr id="16" name="Rounded Rectangle 15">
            <a:extLst>
              <a:ext uri="{FF2B5EF4-FFF2-40B4-BE49-F238E27FC236}">
                <a16:creationId xmlns:a16="http://schemas.microsoft.com/office/drawing/2014/main" xmlns="" id="{D4F02CC3-CDDD-9E0B-5AF7-4E3A2AD06CA5}"/>
              </a:ext>
            </a:extLst>
          </p:cNvPr>
          <p:cNvSpPr/>
          <p:nvPr/>
        </p:nvSpPr>
        <p:spPr>
          <a:xfrm>
            <a:off x="4741723" y="3732249"/>
            <a:ext cx="3600713" cy="902156"/>
          </a:xfrm>
          <a:prstGeom prst="roundRect">
            <a:avLst/>
          </a:prstGeom>
          <a:solidFill>
            <a:srgbClr val="F5E49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D. Lưới điện.</a:t>
            </a:r>
          </a:p>
        </p:txBody>
      </p:sp>
      <p:sp>
        <p:nvSpPr>
          <p:cNvPr id="9" name="TextBox 15">
            <a:extLst>
              <a:ext uri="{FF2B5EF4-FFF2-40B4-BE49-F238E27FC236}">
                <a16:creationId xmlns:a16="http://schemas.microsoft.com/office/drawing/2014/main" xmlns="" id="{3A06DEAF-8EBD-BB2C-86E3-F9D0B9856831}"/>
              </a:ext>
            </a:extLst>
          </p:cNvPr>
          <p:cNvSpPr txBox="1"/>
          <p:nvPr/>
        </p:nvSpPr>
        <p:spPr>
          <a:xfrm>
            <a:off x="4995" y="1666264"/>
            <a:ext cx="9143998" cy="55399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000" b="1">
                <a:latin typeface="+mn-lt"/>
              </a:rPr>
              <a:t>Câu </a:t>
            </a:r>
            <a:r>
              <a:rPr lang="en-US" sz="2000" b="1" smtClean="0">
                <a:latin typeface="+mn-lt"/>
              </a:rPr>
              <a:t>2. </a:t>
            </a:r>
            <a:r>
              <a:rPr lang="en-US" sz="2000">
                <a:latin typeface="+mn-lt"/>
              </a:rPr>
              <a:t>Nguồn điện nào sau đây </a:t>
            </a:r>
            <a:r>
              <a:rPr lang="en-US" sz="2000" b="1">
                <a:latin typeface="+mn-lt"/>
              </a:rPr>
              <a:t>không</a:t>
            </a:r>
            <a:r>
              <a:rPr lang="en-US" sz="2000">
                <a:latin typeface="+mn-lt"/>
              </a:rPr>
              <a:t> tạo ra dòng điện một chiều?</a:t>
            </a:r>
          </a:p>
        </p:txBody>
      </p:sp>
      <p:sp>
        <p:nvSpPr>
          <p:cNvPr id="18" name="Google Shape;458;p45"/>
          <p:cNvSpPr txBox="1">
            <a:spLocks/>
          </p:cNvSpPr>
          <p:nvPr/>
        </p:nvSpPr>
        <p:spPr>
          <a:xfrm>
            <a:off x="266064" y="1003300"/>
            <a:ext cx="2959432" cy="525463"/>
          </a:xfrm>
          <a:prstGeom prst="homePlate">
            <a:avLst/>
          </a:prstGeom>
          <a:solidFill>
            <a:srgbClr val="D4E7D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2000" b="1" smtClean="0">
                <a:latin typeface="+mn-lt"/>
              </a:rPr>
              <a:t>Trò chơi trắc nghiệm</a:t>
            </a:r>
            <a:endParaRPr lang="vi-VN" sz="2000" b="1">
              <a:latin typeface="+mn-lt"/>
            </a:endParaRPr>
          </a:p>
        </p:txBody>
      </p:sp>
    </p:spTree>
    <p:extLst>
      <p:ext uri="{BB962C8B-B14F-4D97-AF65-F5344CB8AC3E}">
        <p14:creationId xmlns:p14="http://schemas.microsoft.com/office/powerpoint/2010/main" val="34083236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outVertical)">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6"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1"/>
          <p:cNvSpPr/>
          <p:nvPr/>
        </p:nvSpPr>
        <p:spPr>
          <a:xfrm rot="-941">
            <a:off x="266698" y="243834"/>
            <a:ext cx="8610603" cy="4632981"/>
          </a:xfrm>
          <a:prstGeom prst="rect">
            <a:avLst/>
          </a:prstGeom>
          <a:solidFill>
            <a:schemeClr val="lt1"/>
          </a:solidFill>
          <a:ln>
            <a:noFill/>
          </a:ln>
          <a:effectLst>
            <a:outerShdw blurRad="71438"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1"/>
          <p:cNvSpPr/>
          <p:nvPr/>
        </p:nvSpPr>
        <p:spPr>
          <a:xfrm rot="654">
            <a:off x="537152" y="90255"/>
            <a:ext cx="1576500" cy="304800"/>
          </a:xfrm>
          <a:prstGeom prst="rect">
            <a:avLst/>
          </a:prstGeom>
          <a:solidFill>
            <a:schemeClr val="lt2"/>
          </a:solidFill>
          <a:ln>
            <a:noFill/>
          </a:ln>
          <a:effectLst>
            <a:outerShdw blurRad="42863"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1"/>
          <p:cNvSpPr/>
          <p:nvPr/>
        </p:nvSpPr>
        <p:spPr>
          <a:xfrm rot="-1688213">
            <a:off x="7814313" y="4482005"/>
            <a:ext cx="1271683" cy="304800"/>
          </a:xfrm>
          <a:prstGeom prst="rect">
            <a:avLst/>
          </a:prstGeom>
          <a:solidFill>
            <a:schemeClr val="lt2"/>
          </a:solidFill>
          <a:ln>
            <a:noFill/>
          </a:ln>
          <a:effectLst>
            <a:outerShdw blurRad="42863"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38;p32"/>
          <p:cNvSpPr txBox="1">
            <a:spLocks/>
          </p:cNvSpPr>
          <p:nvPr/>
        </p:nvSpPr>
        <p:spPr>
          <a:xfrm>
            <a:off x="0" y="333375"/>
            <a:ext cx="9148993" cy="669925"/>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smtClean="0">
                <a:latin typeface="Arial" panose="020B0604020202020204" pitchFamily="34" charset="0"/>
                <a:ea typeface="Kantumruy Pro SemiBold"/>
                <a:cs typeface="Arial" panose="020B0604020202020204" pitchFamily="34" charset="0"/>
                <a:sym typeface="Kantumruy Pro SemiBold"/>
              </a:rPr>
              <a:t>LUYỆN TẬP</a:t>
            </a:r>
            <a:endParaRPr lang="vi-VN" sz="3600" b="1">
              <a:latin typeface="Arial" panose="020B0604020202020204" pitchFamily="34" charset="0"/>
              <a:ea typeface="Kantumruy Pro SemiBold"/>
              <a:cs typeface="Arial" panose="020B0604020202020204" pitchFamily="34" charset="0"/>
              <a:sym typeface="Kantumruy Pro SemiBold"/>
            </a:endParaRPr>
          </a:p>
        </p:txBody>
      </p:sp>
      <p:sp>
        <p:nvSpPr>
          <p:cNvPr id="11" name="Rounded Rectangle 10">
            <a:extLst>
              <a:ext uri="{FF2B5EF4-FFF2-40B4-BE49-F238E27FC236}">
                <a16:creationId xmlns:a16="http://schemas.microsoft.com/office/drawing/2014/main" xmlns="" id="{F8F2F0A6-F1CF-0111-C5BD-F8733B7B5351}"/>
              </a:ext>
            </a:extLst>
          </p:cNvPr>
          <p:cNvSpPr/>
          <p:nvPr/>
        </p:nvSpPr>
        <p:spPr>
          <a:xfrm>
            <a:off x="585383" y="2082761"/>
            <a:ext cx="3837021" cy="1328258"/>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A. Tạo ra điện năng nhờ chuyển hóa từ các dạng năng lượng khác </a:t>
            </a:r>
            <a:r>
              <a:rPr lang="vi-VN" sz="2000" smtClean="0">
                <a:solidFill>
                  <a:srgbClr val="000000"/>
                </a:solidFill>
              </a:rPr>
              <a:t>nhau</a:t>
            </a:r>
            <a:r>
              <a:rPr lang="en-US" sz="2000" smtClean="0">
                <a:solidFill>
                  <a:srgbClr val="000000"/>
                </a:solidFill>
              </a:rPr>
              <a:t>.</a:t>
            </a:r>
            <a:endParaRPr lang="en-US" sz="2000">
              <a:solidFill>
                <a:srgbClr val="000000"/>
              </a:solidFill>
            </a:endParaRPr>
          </a:p>
        </p:txBody>
      </p:sp>
      <p:sp>
        <p:nvSpPr>
          <p:cNvPr id="12" name="Rounded Rectangle 11">
            <a:extLst>
              <a:ext uri="{FF2B5EF4-FFF2-40B4-BE49-F238E27FC236}">
                <a16:creationId xmlns:a16="http://schemas.microsoft.com/office/drawing/2014/main" xmlns="" id="{0EB8EB02-8EFF-91C0-A975-61E68A9234DE}"/>
              </a:ext>
            </a:extLst>
          </p:cNvPr>
          <p:cNvSpPr/>
          <p:nvPr/>
        </p:nvSpPr>
        <p:spPr>
          <a:xfrm>
            <a:off x="4731659" y="2082761"/>
            <a:ext cx="3837021" cy="1328258"/>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B. Đóng, cắt mạch, điều khiển và bảo vệ mạch khi gặp sự </a:t>
            </a:r>
            <a:r>
              <a:rPr lang="vi-VN" sz="2000" smtClean="0">
                <a:solidFill>
                  <a:srgbClr val="000000"/>
                </a:solidFill>
              </a:rPr>
              <a:t>cố</a:t>
            </a:r>
            <a:r>
              <a:rPr lang="en-US" sz="2000" smtClean="0">
                <a:solidFill>
                  <a:srgbClr val="000000"/>
                </a:solidFill>
              </a:rPr>
              <a:t>.</a:t>
            </a:r>
            <a:endParaRPr lang="en-US" sz="2000">
              <a:solidFill>
                <a:srgbClr val="000000"/>
              </a:solidFill>
            </a:endParaRPr>
          </a:p>
        </p:txBody>
      </p:sp>
      <p:sp>
        <p:nvSpPr>
          <p:cNvPr id="13" name="Rounded Rectangle 12">
            <a:extLst>
              <a:ext uri="{FF2B5EF4-FFF2-40B4-BE49-F238E27FC236}">
                <a16:creationId xmlns:a16="http://schemas.microsoft.com/office/drawing/2014/main" xmlns="" id="{D4F02CC3-CDDD-9E0B-5AF7-4E3A2AD06CA5}"/>
              </a:ext>
            </a:extLst>
          </p:cNvPr>
          <p:cNvSpPr/>
          <p:nvPr/>
        </p:nvSpPr>
        <p:spPr>
          <a:xfrm>
            <a:off x="585383" y="3484036"/>
            <a:ext cx="3837021" cy="1328258"/>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C. Dẫn điện từ nguồn điện đến tải tiêu thụ </a:t>
            </a:r>
            <a:r>
              <a:rPr lang="vi-VN" sz="2000" smtClean="0">
                <a:solidFill>
                  <a:srgbClr val="000000"/>
                </a:solidFill>
              </a:rPr>
              <a:t>điện</a:t>
            </a:r>
            <a:r>
              <a:rPr lang="en-US" sz="2000" smtClean="0">
                <a:solidFill>
                  <a:srgbClr val="000000"/>
                </a:solidFill>
              </a:rPr>
              <a:t>.</a:t>
            </a:r>
            <a:endParaRPr lang="en-US" sz="2000">
              <a:solidFill>
                <a:srgbClr val="000000"/>
              </a:solidFill>
            </a:endParaRPr>
          </a:p>
        </p:txBody>
      </p:sp>
      <p:sp>
        <p:nvSpPr>
          <p:cNvPr id="15" name="Rounded Rectangle 14">
            <a:extLst>
              <a:ext uri="{FF2B5EF4-FFF2-40B4-BE49-F238E27FC236}">
                <a16:creationId xmlns:a16="http://schemas.microsoft.com/office/drawing/2014/main" xmlns="" id="{15BF237F-1D39-26EB-8C52-BA1687F3CDFC}"/>
              </a:ext>
            </a:extLst>
          </p:cNvPr>
          <p:cNvSpPr/>
          <p:nvPr/>
        </p:nvSpPr>
        <p:spPr>
          <a:xfrm>
            <a:off x="4731659" y="3479410"/>
            <a:ext cx="3837021" cy="1328258"/>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D. Chuyển hóa điện năng thành các dạng năng lượng khác </a:t>
            </a:r>
            <a:r>
              <a:rPr lang="vi-VN" sz="2000" smtClean="0">
                <a:solidFill>
                  <a:srgbClr val="000000"/>
                </a:solidFill>
              </a:rPr>
              <a:t>nhau</a:t>
            </a:r>
            <a:r>
              <a:rPr lang="en-US" sz="2000" smtClean="0">
                <a:solidFill>
                  <a:srgbClr val="000000"/>
                </a:solidFill>
              </a:rPr>
              <a:t>.</a:t>
            </a:r>
            <a:endParaRPr lang="en-US" sz="2000">
              <a:solidFill>
                <a:srgbClr val="000000"/>
              </a:solidFill>
            </a:endParaRPr>
          </a:p>
        </p:txBody>
      </p:sp>
      <p:sp>
        <p:nvSpPr>
          <p:cNvPr id="16" name="Rounded Rectangle 15">
            <a:extLst>
              <a:ext uri="{FF2B5EF4-FFF2-40B4-BE49-F238E27FC236}">
                <a16:creationId xmlns:a16="http://schemas.microsoft.com/office/drawing/2014/main" xmlns="" id="{D4F02CC3-CDDD-9E0B-5AF7-4E3A2AD06CA5}"/>
              </a:ext>
            </a:extLst>
          </p:cNvPr>
          <p:cNvSpPr/>
          <p:nvPr/>
        </p:nvSpPr>
        <p:spPr>
          <a:xfrm>
            <a:off x="585383" y="3479410"/>
            <a:ext cx="3837021" cy="1328258"/>
          </a:xfrm>
          <a:prstGeom prst="roundRect">
            <a:avLst/>
          </a:prstGeom>
          <a:solidFill>
            <a:srgbClr val="F5E49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a:solidFill>
                  <a:srgbClr val="000000"/>
                </a:solidFill>
              </a:rPr>
              <a:t>C. Dẫn điện từ nguồn điện đến tải tiêu thụ điện.</a:t>
            </a:r>
          </a:p>
        </p:txBody>
      </p:sp>
      <p:sp>
        <p:nvSpPr>
          <p:cNvPr id="9" name="TextBox 15">
            <a:extLst>
              <a:ext uri="{FF2B5EF4-FFF2-40B4-BE49-F238E27FC236}">
                <a16:creationId xmlns:a16="http://schemas.microsoft.com/office/drawing/2014/main" xmlns="" id="{3A06DEAF-8EBD-BB2C-86E3-F9D0B9856831}"/>
              </a:ext>
            </a:extLst>
          </p:cNvPr>
          <p:cNvSpPr txBox="1"/>
          <p:nvPr/>
        </p:nvSpPr>
        <p:spPr>
          <a:xfrm>
            <a:off x="4995" y="1489571"/>
            <a:ext cx="9143998" cy="55399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000" b="1">
                <a:latin typeface="+mn-lt"/>
              </a:rPr>
              <a:t>Câu 3</a:t>
            </a:r>
            <a:r>
              <a:rPr lang="en-US" sz="2000" b="1" smtClean="0">
                <a:latin typeface="+mn-lt"/>
              </a:rPr>
              <a:t>. </a:t>
            </a:r>
            <a:r>
              <a:rPr lang="en-US" sz="2000">
                <a:latin typeface="+mn-lt"/>
              </a:rPr>
              <a:t>Chức năng của bộ phận truyền dẫn điện là?</a:t>
            </a:r>
          </a:p>
        </p:txBody>
      </p:sp>
      <p:sp>
        <p:nvSpPr>
          <p:cNvPr id="18" name="Google Shape;458;p45"/>
          <p:cNvSpPr txBox="1">
            <a:spLocks/>
          </p:cNvSpPr>
          <p:nvPr/>
        </p:nvSpPr>
        <p:spPr>
          <a:xfrm>
            <a:off x="266064" y="1003300"/>
            <a:ext cx="2959432" cy="525463"/>
          </a:xfrm>
          <a:prstGeom prst="homePlate">
            <a:avLst/>
          </a:prstGeom>
          <a:solidFill>
            <a:srgbClr val="D4E7D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2000" b="1" smtClean="0">
                <a:latin typeface="+mn-lt"/>
              </a:rPr>
              <a:t>Trò chơi trắc nghiệm</a:t>
            </a:r>
            <a:endParaRPr lang="vi-VN" sz="2000" b="1">
              <a:latin typeface="+mn-lt"/>
            </a:endParaRPr>
          </a:p>
        </p:txBody>
      </p:sp>
    </p:spTree>
    <p:extLst>
      <p:ext uri="{BB962C8B-B14F-4D97-AF65-F5344CB8AC3E}">
        <p14:creationId xmlns:p14="http://schemas.microsoft.com/office/powerpoint/2010/main" val="327276139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outVertical)">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6"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1"/>
          <p:cNvSpPr/>
          <p:nvPr/>
        </p:nvSpPr>
        <p:spPr>
          <a:xfrm rot="-941">
            <a:off x="266698" y="243834"/>
            <a:ext cx="8610603" cy="4632981"/>
          </a:xfrm>
          <a:prstGeom prst="rect">
            <a:avLst/>
          </a:prstGeom>
          <a:solidFill>
            <a:schemeClr val="lt1"/>
          </a:solidFill>
          <a:ln>
            <a:noFill/>
          </a:ln>
          <a:effectLst>
            <a:outerShdw blurRad="71438"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1"/>
          <p:cNvSpPr/>
          <p:nvPr/>
        </p:nvSpPr>
        <p:spPr>
          <a:xfrm rot="654">
            <a:off x="537152" y="90255"/>
            <a:ext cx="1576500" cy="304800"/>
          </a:xfrm>
          <a:prstGeom prst="rect">
            <a:avLst/>
          </a:prstGeom>
          <a:solidFill>
            <a:schemeClr val="lt2"/>
          </a:solidFill>
          <a:ln>
            <a:noFill/>
          </a:ln>
          <a:effectLst>
            <a:outerShdw blurRad="42863"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1"/>
          <p:cNvSpPr/>
          <p:nvPr/>
        </p:nvSpPr>
        <p:spPr>
          <a:xfrm rot="-1688213">
            <a:off x="7814313" y="4482005"/>
            <a:ext cx="1271683" cy="304800"/>
          </a:xfrm>
          <a:prstGeom prst="rect">
            <a:avLst/>
          </a:prstGeom>
          <a:solidFill>
            <a:schemeClr val="lt2"/>
          </a:solidFill>
          <a:ln>
            <a:noFill/>
          </a:ln>
          <a:effectLst>
            <a:outerShdw blurRad="42863"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38;p32"/>
          <p:cNvSpPr txBox="1">
            <a:spLocks/>
          </p:cNvSpPr>
          <p:nvPr/>
        </p:nvSpPr>
        <p:spPr>
          <a:xfrm>
            <a:off x="0" y="333375"/>
            <a:ext cx="9148993" cy="669925"/>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smtClean="0">
                <a:latin typeface="Arial" panose="020B0604020202020204" pitchFamily="34" charset="0"/>
                <a:ea typeface="Kantumruy Pro SemiBold"/>
                <a:cs typeface="Arial" panose="020B0604020202020204" pitchFamily="34" charset="0"/>
                <a:sym typeface="Kantumruy Pro SemiBold"/>
              </a:rPr>
              <a:t>LUYỆN TẬP</a:t>
            </a:r>
            <a:endParaRPr lang="vi-VN" sz="3600" b="1">
              <a:latin typeface="Arial" panose="020B0604020202020204" pitchFamily="34" charset="0"/>
              <a:ea typeface="Kantumruy Pro SemiBold"/>
              <a:cs typeface="Arial" panose="020B0604020202020204" pitchFamily="34" charset="0"/>
              <a:sym typeface="Kantumruy Pro SemiBold"/>
            </a:endParaRPr>
          </a:p>
        </p:txBody>
      </p:sp>
      <p:sp>
        <p:nvSpPr>
          <p:cNvPr id="11" name="Rounded Rectangle 10">
            <a:extLst>
              <a:ext uri="{FF2B5EF4-FFF2-40B4-BE49-F238E27FC236}">
                <a16:creationId xmlns:a16="http://schemas.microsoft.com/office/drawing/2014/main" xmlns="" id="{F8F2F0A6-F1CF-0111-C5BD-F8733B7B5351}"/>
              </a:ext>
            </a:extLst>
          </p:cNvPr>
          <p:cNvSpPr/>
          <p:nvPr/>
        </p:nvSpPr>
        <p:spPr>
          <a:xfrm>
            <a:off x="734979" y="2515062"/>
            <a:ext cx="3600713" cy="893211"/>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a:solidFill>
                  <a:srgbClr val="000000"/>
                </a:solidFill>
              </a:rPr>
              <a:t>A. </a:t>
            </a:r>
            <a:r>
              <a:rPr lang="en-US" sz="2000" smtClean="0">
                <a:solidFill>
                  <a:srgbClr val="000000"/>
                </a:solidFill>
              </a:rPr>
              <a:t>220V.</a:t>
            </a:r>
            <a:endParaRPr lang="en-US" sz="2000">
              <a:solidFill>
                <a:srgbClr val="000000"/>
              </a:solidFill>
            </a:endParaRPr>
          </a:p>
        </p:txBody>
      </p:sp>
      <p:sp>
        <p:nvSpPr>
          <p:cNvPr id="12" name="Rounded Rectangle 11">
            <a:extLst>
              <a:ext uri="{FF2B5EF4-FFF2-40B4-BE49-F238E27FC236}">
                <a16:creationId xmlns:a16="http://schemas.microsoft.com/office/drawing/2014/main" xmlns="" id="{0EB8EB02-8EFF-91C0-A975-61E68A9234DE}"/>
              </a:ext>
            </a:extLst>
          </p:cNvPr>
          <p:cNvSpPr/>
          <p:nvPr/>
        </p:nvSpPr>
        <p:spPr>
          <a:xfrm>
            <a:off x="4741723" y="2515062"/>
            <a:ext cx="3600713" cy="893211"/>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B. </a:t>
            </a:r>
            <a:r>
              <a:rPr lang="en-US" sz="2000" smtClean="0">
                <a:solidFill>
                  <a:srgbClr val="000000"/>
                </a:solidFill>
              </a:rPr>
              <a:t>110V.</a:t>
            </a:r>
            <a:endParaRPr lang="en-US" sz="2000">
              <a:solidFill>
                <a:srgbClr val="000000"/>
              </a:solidFill>
            </a:endParaRPr>
          </a:p>
        </p:txBody>
      </p:sp>
      <p:sp>
        <p:nvSpPr>
          <p:cNvPr id="13" name="Rounded Rectangle 12">
            <a:extLst>
              <a:ext uri="{FF2B5EF4-FFF2-40B4-BE49-F238E27FC236}">
                <a16:creationId xmlns:a16="http://schemas.microsoft.com/office/drawing/2014/main" xmlns="" id="{D4F02CC3-CDDD-9E0B-5AF7-4E3A2AD06CA5}"/>
              </a:ext>
            </a:extLst>
          </p:cNvPr>
          <p:cNvSpPr/>
          <p:nvPr/>
        </p:nvSpPr>
        <p:spPr>
          <a:xfrm>
            <a:off x="734979" y="3749240"/>
            <a:ext cx="3600713" cy="893211"/>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smtClean="0">
                <a:solidFill>
                  <a:srgbClr val="000000"/>
                </a:solidFill>
              </a:rPr>
              <a:t>C.</a:t>
            </a:r>
            <a:r>
              <a:rPr lang="en-US" sz="2000" smtClean="0">
                <a:solidFill>
                  <a:srgbClr val="000000"/>
                </a:solidFill>
              </a:rPr>
              <a:t>380V.</a:t>
            </a:r>
            <a:endParaRPr lang="en-US" sz="2000">
              <a:solidFill>
                <a:srgbClr val="000000"/>
              </a:solidFill>
            </a:endParaRPr>
          </a:p>
        </p:txBody>
      </p:sp>
      <p:sp>
        <p:nvSpPr>
          <p:cNvPr id="15" name="Rounded Rectangle 14">
            <a:extLst>
              <a:ext uri="{FF2B5EF4-FFF2-40B4-BE49-F238E27FC236}">
                <a16:creationId xmlns:a16="http://schemas.microsoft.com/office/drawing/2014/main" xmlns="" id="{15BF237F-1D39-26EB-8C52-BA1687F3CDFC}"/>
              </a:ext>
            </a:extLst>
          </p:cNvPr>
          <p:cNvSpPr/>
          <p:nvPr/>
        </p:nvSpPr>
        <p:spPr>
          <a:xfrm>
            <a:off x="4741723" y="3744614"/>
            <a:ext cx="3600713" cy="893211"/>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D. </a:t>
            </a:r>
            <a:r>
              <a:rPr lang="en-US" sz="2000" smtClean="0">
                <a:solidFill>
                  <a:srgbClr val="000000"/>
                </a:solidFill>
              </a:rPr>
              <a:t>240V.</a:t>
            </a:r>
            <a:endParaRPr lang="en-US" sz="2000">
              <a:solidFill>
                <a:srgbClr val="000000"/>
              </a:solidFill>
            </a:endParaRPr>
          </a:p>
        </p:txBody>
      </p:sp>
      <p:sp>
        <p:nvSpPr>
          <p:cNvPr id="16" name="Rounded Rectangle 15">
            <a:extLst>
              <a:ext uri="{FF2B5EF4-FFF2-40B4-BE49-F238E27FC236}">
                <a16:creationId xmlns:a16="http://schemas.microsoft.com/office/drawing/2014/main" xmlns="" id="{D4F02CC3-CDDD-9E0B-5AF7-4E3A2AD06CA5}"/>
              </a:ext>
            </a:extLst>
          </p:cNvPr>
          <p:cNvSpPr/>
          <p:nvPr/>
        </p:nvSpPr>
        <p:spPr>
          <a:xfrm>
            <a:off x="734979" y="2506117"/>
            <a:ext cx="3600713" cy="902156"/>
          </a:xfrm>
          <a:prstGeom prst="roundRect">
            <a:avLst/>
          </a:prstGeom>
          <a:solidFill>
            <a:srgbClr val="F5E49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a:solidFill>
                  <a:srgbClr val="000000"/>
                </a:solidFill>
              </a:rPr>
              <a:t>A. 220V.</a:t>
            </a:r>
          </a:p>
        </p:txBody>
      </p:sp>
      <p:sp>
        <p:nvSpPr>
          <p:cNvPr id="9" name="TextBox 15">
            <a:extLst>
              <a:ext uri="{FF2B5EF4-FFF2-40B4-BE49-F238E27FC236}">
                <a16:creationId xmlns:a16="http://schemas.microsoft.com/office/drawing/2014/main" xmlns="" id="{3A06DEAF-8EBD-BB2C-86E3-F9D0B9856831}"/>
              </a:ext>
            </a:extLst>
          </p:cNvPr>
          <p:cNvSpPr txBox="1"/>
          <p:nvPr/>
        </p:nvSpPr>
        <p:spPr>
          <a:xfrm>
            <a:off x="4995" y="1666264"/>
            <a:ext cx="9143998" cy="55399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000" b="1">
                <a:latin typeface="+mn-lt"/>
              </a:rPr>
              <a:t>Câu 4</a:t>
            </a:r>
            <a:r>
              <a:rPr lang="en-US" sz="2000" b="1" smtClean="0">
                <a:latin typeface="+mn-lt"/>
              </a:rPr>
              <a:t>. </a:t>
            </a:r>
            <a:r>
              <a:rPr lang="vi-VN" sz="2000">
                <a:latin typeface="+mn-lt"/>
              </a:rPr>
              <a:t>Ở nước ta, mạng điện trong nhà có cấp điện áp là:</a:t>
            </a:r>
            <a:endParaRPr lang="en-US" sz="2000">
              <a:latin typeface="+mn-lt"/>
            </a:endParaRPr>
          </a:p>
        </p:txBody>
      </p:sp>
      <p:sp>
        <p:nvSpPr>
          <p:cNvPr id="18" name="Google Shape;458;p45"/>
          <p:cNvSpPr txBox="1">
            <a:spLocks/>
          </p:cNvSpPr>
          <p:nvPr/>
        </p:nvSpPr>
        <p:spPr>
          <a:xfrm>
            <a:off x="266064" y="1003300"/>
            <a:ext cx="2959432" cy="525463"/>
          </a:xfrm>
          <a:prstGeom prst="homePlate">
            <a:avLst/>
          </a:prstGeom>
          <a:solidFill>
            <a:srgbClr val="D4E7D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2000" b="1" smtClean="0">
                <a:latin typeface="+mn-lt"/>
              </a:rPr>
              <a:t>Trò chơi trắc nghiệm</a:t>
            </a:r>
            <a:endParaRPr lang="vi-VN" sz="2000" b="1">
              <a:latin typeface="+mn-lt"/>
            </a:endParaRPr>
          </a:p>
        </p:txBody>
      </p:sp>
    </p:spTree>
    <p:extLst>
      <p:ext uri="{BB962C8B-B14F-4D97-AF65-F5344CB8AC3E}">
        <p14:creationId xmlns:p14="http://schemas.microsoft.com/office/powerpoint/2010/main" val="38765902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outVertical)">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6"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1"/>
          <p:cNvSpPr/>
          <p:nvPr/>
        </p:nvSpPr>
        <p:spPr>
          <a:xfrm rot="-941">
            <a:off x="266698" y="243834"/>
            <a:ext cx="8610603" cy="4632981"/>
          </a:xfrm>
          <a:prstGeom prst="rect">
            <a:avLst/>
          </a:prstGeom>
          <a:solidFill>
            <a:schemeClr val="lt1"/>
          </a:solidFill>
          <a:ln>
            <a:noFill/>
          </a:ln>
          <a:effectLst>
            <a:outerShdw blurRad="71438"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1"/>
          <p:cNvSpPr/>
          <p:nvPr/>
        </p:nvSpPr>
        <p:spPr>
          <a:xfrm rot="654">
            <a:off x="537152" y="90255"/>
            <a:ext cx="1576500" cy="304800"/>
          </a:xfrm>
          <a:prstGeom prst="rect">
            <a:avLst/>
          </a:prstGeom>
          <a:solidFill>
            <a:schemeClr val="lt2"/>
          </a:solidFill>
          <a:ln>
            <a:noFill/>
          </a:ln>
          <a:effectLst>
            <a:outerShdw blurRad="42863"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1"/>
          <p:cNvSpPr/>
          <p:nvPr/>
        </p:nvSpPr>
        <p:spPr>
          <a:xfrm rot="-1688213">
            <a:off x="7814313" y="4482005"/>
            <a:ext cx="1271683" cy="304800"/>
          </a:xfrm>
          <a:prstGeom prst="rect">
            <a:avLst/>
          </a:prstGeom>
          <a:solidFill>
            <a:schemeClr val="lt2"/>
          </a:solidFill>
          <a:ln>
            <a:noFill/>
          </a:ln>
          <a:effectLst>
            <a:outerShdw blurRad="42863"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38;p32"/>
          <p:cNvSpPr txBox="1">
            <a:spLocks/>
          </p:cNvSpPr>
          <p:nvPr/>
        </p:nvSpPr>
        <p:spPr>
          <a:xfrm>
            <a:off x="0" y="333375"/>
            <a:ext cx="9148993" cy="669925"/>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smtClean="0">
                <a:latin typeface="Arial" panose="020B0604020202020204" pitchFamily="34" charset="0"/>
                <a:ea typeface="Kantumruy Pro SemiBold"/>
                <a:cs typeface="Arial" panose="020B0604020202020204" pitchFamily="34" charset="0"/>
                <a:sym typeface="Kantumruy Pro SemiBold"/>
              </a:rPr>
              <a:t>LUYỆN TẬP</a:t>
            </a:r>
            <a:endParaRPr lang="vi-VN" sz="3600" b="1">
              <a:latin typeface="Arial" panose="020B0604020202020204" pitchFamily="34" charset="0"/>
              <a:ea typeface="Kantumruy Pro SemiBold"/>
              <a:cs typeface="Arial" panose="020B0604020202020204" pitchFamily="34" charset="0"/>
              <a:sym typeface="Kantumruy Pro SemiBold"/>
            </a:endParaRPr>
          </a:p>
        </p:txBody>
      </p:sp>
      <p:sp>
        <p:nvSpPr>
          <p:cNvPr id="11" name="Rounded Rectangle 10">
            <a:extLst>
              <a:ext uri="{FF2B5EF4-FFF2-40B4-BE49-F238E27FC236}">
                <a16:creationId xmlns:a16="http://schemas.microsoft.com/office/drawing/2014/main" xmlns="" id="{F8F2F0A6-F1CF-0111-C5BD-F8733B7B5351}"/>
              </a:ext>
            </a:extLst>
          </p:cNvPr>
          <p:cNvSpPr/>
          <p:nvPr/>
        </p:nvSpPr>
        <p:spPr>
          <a:xfrm>
            <a:off x="734979" y="2515062"/>
            <a:ext cx="3600713" cy="893211"/>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a:solidFill>
                  <a:srgbClr val="000000"/>
                </a:solidFill>
              </a:rPr>
              <a:t>A. </a:t>
            </a:r>
            <a:r>
              <a:rPr lang="en-US" sz="2000" smtClean="0">
                <a:solidFill>
                  <a:srgbClr val="000000"/>
                </a:solidFill>
              </a:rPr>
              <a:t>ngắn mạch.</a:t>
            </a:r>
            <a:endParaRPr lang="en-US" sz="2000">
              <a:solidFill>
                <a:srgbClr val="000000"/>
              </a:solidFill>
            </a:endParaRPr>
          </a:p>
        </p:txBody>
      </p:sp>
      <p:sp>
        <p:nvSpPr>
          <p:cNvPr id="12" name="Rounded Rectangle 11">
            <a:extLst>
              <a:ext uri="{FF2B5EF4-FFF2-40B4-BE49-F238E27FC236}">
                <a16:creationId xmlns:a16="http://schemas.microsoft.com/office/drawing/2014/main" xmlns="" id="{0EB8EB02-8EFF-91C0-A975-61E68A9234DE}"/>
              </a:ext>
            </a:extLst>
          </p:cNvPr>
          <p:cNvSpPr/>
          <p:nvPr/>
        </p:nvSpPr>
        <p:spPr>
          <a:xfrm>
            <a:off x="4741723" y="2515062"/>
            <a:ext cx="3600713" cy="893211"/>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B. </a:t>
            </a:r>
            <a:r>
              <a:rPr lang="en-US" sz="2000">
                <a:solidFill>
                  <a:srgbClr val="000000"/>
                </a:solidFill>
              </a:rPr>
              <a:t>q</a:t>
            </a:r>
            <a:r>
              <a:rPr lang="en-US" sz="2000" smtClean="0">
                <a:solidFill>
                  <a:srgbClr val="000000"/>
                </a:solidFill>
              </a:rPr>
              <a:t>uá tải.</a:t>
            </a:r>
            <a:endParaRPr lang="en-US" sz="2000">
              <a:solidFill>
                <a:srgbClr val="000000"/>
              </a:solidFill>
            </a:endParaRPr>
          </a:p>
        </p:txBody>
      </p:sp>
      <p:sp>
        <p:nvSpPr>
          <p:cNvPr id="13" name="Rounded Rectangle 12">
            <a:extLst>
              <a:ext uri="{FF2B5EF4-FFF2-40B4-BE49-F238E27FC236}">
                <a16:creationId xmlns:a16="http://schemas.microsoft.com/office/drawing/2014/main" xmlns="" id="{D4F02CC3-CDDD-9E0B-5AF7-4E3A2AD06CA5}"/>
              </a:ext>
            </a:extLst>
          </p:cNvPr>
          <p:cNvSpPr/>
          <p:nvPr/>
        </p:nvSpPr>
        <p:spPr>
          <a:xfrm>
            <a:off x="734979" y="3749240"/>
            <a:ext cx="3600713" cy="893211"/>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smtClean="0">
                <a:solidFill>
                  <a:srgbClr val="000000"/>
                </a:solidFill>
              </a:rPr>
              <a:t>C.</a:t>
            </a:r>
            <a:r>
              <a:rPr lang="en-US" sz="2000" smtClean="0">
                <a:solidFill>
                  <a:srgbClr val="000000"/>
                </a:solidFill>
              </a:rPr>
              <a:t>ngắn mạch hoặc quá tải.</a:t>
            </a:r>
            <a:endParaRPr lang="en-US" sz="2000">
              <a:solidFill>
                <a:srgbClr val="000000"/>
              </a:solidFill>
            </a:endParaRPr>
          </a:p>
        </p:txBody>
      </p:sp>
      <p:sp>
        <p:nvSpPr>
          <p:cNvPr id="15" name="Rounded Rectangle 14">
            <a:extLst>
              <a:ext uri="{FF2B5EF4-FFF2-40B4-BE49-F238E27FC236}">
                <a16:creationId xmlns:a16="http://schemas.microsoft.com/office/drawing/2014/main" xmlns="" id="{15BF237F-1D39-26EB-8C52-BA1687F3CDFC}"/>
              </a:ext>
            </a:extLst>
          </p:cNvPr>
          <p:cNvSpPr/>
          <p:nvPr/>
        </p:nvSpPr>
        <p:spPr>
          <a:xfrm>
            <a:off x="4741723" y="3744614"/>
            <a:ext cx="3600713" cy="893211"/>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D. </a:t>
            </a:r>
            <a:r>
              <a:rPr lang="en-US" sz="2000" smtClean="0">
                <a:solidFill>
                  <a:srgbClr val="000000"/>
                </a:solidFill>
              </a:rPr>
              <a:t>ngắn mạch và quá tải.</a:t>
            </a:r>
            <a:endParaRPr lang="en-US" sz="2000">
              <a:solidFill>
                <a:srgbClr val="000000"/>
              </a:solidFill>
            </a:endParaRPr>
          </a:p>
        </p:txBody>
      </p:sp>
      <p:sp>
        <p:nvSpPr>
          <p:cNvPr id="16" name="Rounded Rectangle 15">
            <a:extLst>
              <a:ext uri="{FF2B5EF4-FFF2-40B4-BE49-F238E27FC236}">
                <a16:creationId xmlns:a16="http://schemas.microsoft.com/office/drawing/2014/main" xmlns="" id="{D4F02CC3-CDDD-9E0B-5AF7-4E3A2AD06CA5}"/>
              </a:ext>
            </a:extLst>
          </p:cNvPr>
          <p:cNvSpPr/>
          <p:nvPr/>
        </p:nvSpPr>
        <p:spPr>
          <a:xfrm>
            <a:off x="734979" y="3744614"/>
            <a:ext cx="3600713" cy="902156"/>
          </a:xfrm>
          <a:prstGeom prst="roundRect">
            <a:avLst/>
          </a:prstGeom>
          <a:solidFill>
            <a:srgbClr val="F5E492"/>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a:solidFill>
                  <a:srgbClr val="000000"/>
                </a:solidFill>
              </a:rPr>
              <a:t>C.ngắn mạch hoặc quá tải.</a:t>
            </a:r>
          </a:p>
        </p:txBody>
      </p:sp>
      <p:sp>
        <p:nvSpPr>
          <p:cNvPr id="9" name="TextBox 15">
            <a:extLst>
              <a:ext uri="{FF2B5EF4-FFF2-40B4-BE49-F238E27FC236}">
                <a16:creationId xmlns:a16="http://schemas.microsoft.com/office/drawing/2014/main" xmlns="" id="{3A06DEAF-8EBD-BB2C-86E3-F9D0B9856831}"/>
              </a:ext>
            </a:extLst>
          </p:cNvPr>
          <p:cNvSpPr txBox="1"/>
          <p:nvPr/>
        </p:nvSpPr>
        <p:spPr>
          <a:xfrm>
            <a:off x="4995" y="1666264"/>
            <a:ext cx="9143998" cy="55399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000" b="1">
                <a:latin typeface="+mn-lt"/>
              </a:rPr>
              <a:t>Câu </a:t>
            </a:r>
            <a:r>
              <a:rPr lang="en-US" sz="2000" b="1" smtClean="0">
                <a:latin typeface="+mn-lt"/>
              </a:rPr>
              <a:t>5. </a:t>
            </a:r>
            <a:r>
              <a:rPr lang="vi-VN" sz="2000">
                <a:latin typeface="+mn-lt"/>
              </a:rPr>
              <a:t>Đồ dùng điện, mạch điện được cầu chì bảo vệ khi xảy ra hiện </a:t>
            </a:r>
            <a:r>
              <a:rPr lang="vi-VN" sz="2000" smtClean="0">
                <a:latin typeface="+mn-lt"/>
              </a:rPr>
              <a:t>tượng</a:t>
            </a:r>
            <a:endParaRPr lang="en-US" sz="2000">
              <a:latin typeface="+mn-lt"/>
            </a:endParaRPr>
          </a:p>
        </p:txBody>
      </p:sp>
      <p:sp>
        <p:nvSpPr>
          <p:cNvPr id="18" name="Google Shape;458;p45"/>
          <p:cNvSpPr txBox="1">
            <a:spLocks/>
          </p:cNvSpPr>
          <p:nvPr/>
        </p:nvSpPr>
        <p:spPr>
          <a:xfrm>
            <a:off x="266064" y="1003300"/>
            <a:ext cx="2959432" cy="525463"/>
          </a:xfrm>
          <a:prstGeom prst="homePlate">
            <a:avLst/>
          </a:prstGeom>
          <a:solidFill>
            <a:srgbClr val="D4E7D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2000" b="1" smtClean="0">
                <a:latin typeface="+mn-lt"/>
              </a:rPr>
              <a:t>Trò chơi trắc nghiệm</a:t>
            </a:r>
            <a:endParaRPr lang="vi-VN" sz="2000" b="1">
              <a:latin typeface="+mn-lt"/>
            </a:endParaRPr>
          </a:p>
        </p:txBody>
      </p:sp>
    </p:spTree>
    <p:extLst>
      <p:ext uri="{BB962C8B-B14F-4D97-AF65-F5344CB8AC3E}">
        <p14:creationId xmlns:p14="http://schemas.microsoft.com/office/powerpoint/2010/main" val="29572759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outVertical)">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6"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1"/>
          <p:cNvSpPr/>
          <p:nvPr/>
        </p:nvSpPr>
        <p:spPr>
          <a:xfrm rot="-941">
            <a:off x="266698" y="243834"/>
            <a:ext cx="8610603" cy="4632981"/>
          </a:xfrm>
          <a:prstGeom prst="rect">
            <a:avLst/>
          </a:prstGeom>
          <a:solidFill>
            <a:schemeClr val="lt1"/>
          </a:solidFill>
          <a:ln>
            <a:noFill/>
          </a:ln>
          <a:effectLst>
            <a:outerShdw blurRad="71438"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1"/>
          <p:cNvSpPr/>
          <p:nvPr/>
        </p:nvSpPr>
        <p:spPr>
          <a:xfrm rot="654">
            <a:off x="537152" y="90255"/>
            <a:ext cx="1576500" cy="304800"/>
          </a:xfrm>
          <a:prstGeom prst="rect">
            <a:avLst/>
          </a:prstGeom>
          <a:solidFill>
            <a:schemeClr val="lt2"/>
          </a:solidFill>
          <a:ln>
            <a:noFill/>
          </a:ln>
          <a:effectLst>
            <a:outerShdw blurRad="42863"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1"/>
          <p:cNvSpPr/>
          <p:nvPr/>
        </p:nvSpPr>
        <p:spPr>
          <a:xfrm rot="-1688213">
            <a:off x="7814313" y="4482005"/>
            <a:ext cx="1271683" cy="304800"/>
          </a:xfrm>
          <a:prstGeom prst="rect">
            <a:avLst/>
          </a:prstGeom>
          <a:solidFill>
            <a:schemeClr val="lt2"/>
          </a:solidFill>
          <a:ln>
            <a:noFill/>
          </a:ln>
          <a:effectLst>
            <a:outerShdw blurRad="42863"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38;p32"/>
          <p:cNvSpPr txBox="1">
            <a:spLocks/>
          </p:cNvSpPr>
          <p:nvPr/>
        </p:nvSpPr>
        <p:spPr>
          <a:xfrm>
            <a:off x="0" y="333375"/>
            <a:ext cx="9148993" cy="669925"/>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smtClean="0">
                <a:latin typeface="Arial" panose="020B0604020202020204" pitchFamily="34" charset="0"/>
                <a:ea typeface="Kantumruy Pro SemiBold"/>
                <a:cs typeface="Arial" panose="020B0604020202020204" pitchFamily="34" charset="0"/>
                <a:sym typeface="Kantumruy Pro SemiBold"/>
              </a:rPr>
              <a:t>LUYỆN TẬP</a:t>
            </a:r>
            <a:endParaRPr lang="vi-VN" sz="3600" b="1">
              <a:latin typeface="Arial" panose="020B0604020202020204" pitchFamily="34" charset="0"/>
              <a:ea typeface="Kantumruy Pro SemiBold"/>
              <a:cs typeface="Arial" panose="020B0604020202020204" pitchFamily="34" charset="0"/>
              <a:sym typeface="Kantumruy Pro SemiBold"/>
            </a:endParaRPr>
          </a:p>
        </p:txBody>
      </p:sp>
      <p:sp>
        <p:nvSpPr>
          <p:cNvPr id="17" name="Google Shape;458;p45"/>
          <p:cNvSpPr txBox="1">
            <a:spLocks/>
          </p:cNvSpPr>
          <p:nvPr/>
        </p:nvSpPr>
        <p:spPr>
          <a:xfrm>
            <a:off x="266064" y="1003300"/>
            <a:ext cx="3332542" cy="525463"/>
          </a:xfrm>
          <a:prstGeom prst="homePlate">
            <a:avLst/>
          </a:prstGeom>
          <a:solidFill>
            <a:srgbClr val="D4E7D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2000" b="1" smtClean="0">
                <a:latin typeface="+mn-lt"/>
              </a:rPr>
              <a:t>Bài Luyện tập SGK tr. 79</a:t>
            </a:r>
            <a:endParaRPr lang="vi-VN" sz="2000" b="1">
              <a:latin typeface="+mn-lt"/>
            </a:endParaRPr>
          </a:p>
        </p:txBody>
      </p:sp>
      <p:sp>
        <p:nvSpPr>
          <p:cNvPr id="18" name="TextBox 17"/>
          <p:cNvSpPr txBox="1"/>
          <p:nvPr/>
        </p:nvSpPr>
        <p:spPr>
          <a:xfrm>
            <a:off x="383754" y="1673225"/>
            <a:ext cx="6120285" cy="2862322"/>
          </a:xfrm>
          <a:prstGeom prst="rect">
            <a:avLst/>
          </a:prstGeom>
          <a:noFill/>
          <a:ln w="19050">
            <a:noFill/>
          </a:ln>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1. Quan </a:t>
            </a:r>
            <a:r>
              <a:rPr lang="en-US" sz="2000">
                <a:latin typeface="Arial" panose="020B0604020202020204" pitchFamily="34" charset="0"/>
                <a:cs typeface="Arial" panose="020B0604020202020204" pitchFamily="34" charset="0"/>
              </a:rPr>
              <a:t>sát Hình </a:t>
            </a:r>
            <a:r>
              <a:rPr lang="en-US" sz="2000" smtClean="0">
                <a:latin typeface="Arial" panose="020B0604020202020204" pitchFamily="34" charset="0"/>
                <a:cs typeface="Arial" panose="020B0604020202020204" pitchFamily="34" charset="0"/>
              </a:rPr>
              <a:t>9.9 và cho </a:t>
            </a:r>
            <a:r>
              <a:rPr lang="en-US" sz="2000">
                <a:latin typeface="Arial" panose="020B0604020202020204" pitchFamily="34" charset="0"/>
                <a:cs typeface="Arial" panose="020B0604020202020204" pitchFamily="34" charset="0"/>
              </a:rPr>
              <a:t>biết tên những thiết bị có trong bảng điện. Nêu chức năng của từng thiết bị</a:t>
            </a:r>
            <a:r>
              <a:rPr lang="en-US" sz="2000" smtClean="0">
                <a:latin typeface="Arial" panose="020B0604020202020204" pitchFamily="34" charset="0"/>
                <a:cs typeface="Arial" panose="020B0604020202020204" pitchFamily="34" charset="0"/>
              </a:rPr>
              <a:t>.</a:t>
            </a:r>
          </a:p>
          <a:p>
            <a:pPr algn="just">
              <a:lnSpc>
                <a:spcPct val="150000"/>
              </a:lnSpc>
            </a:pPr>
            <a:r>
              <a:rPr lang="vi-VN" sz="2000">
                <a:latin typeface="Arial" panose="020B0604020202020204" pitchFamily="34" charset="0"/>
                <a:cs typeface="Arial" panose="020B0604020202020204" pitchFamily="34" charset="0"/>
              </a:rPr>
              <a:t>2. Em hãy cho biết mạch điện cần có những bộ phận (thiết bị điện) nào để có thể hoạt động được bình thường và bảo vệ an toàn khi có các sự cố quá tải, ngắn mạch?</a:t>
            </a:r>
          </a:p>
        </p:txBody>
      </p:sp>
      <p:pic>
        <p:nvPicPr>
          <p:cNvPr id="2" name="Picture 1"/>
          <p:cNvPicPr>
            <a:picLocks noChangeAspect="1"/>
          </p:cNvPicPr>
          <p:nvPr/>
        </p:nvPicPr>
        <p:blipFill>
          <a:blip r:embed="rId3">
            <a:clrChange>
              <a:clrFrom>
                <a:srgbClr val="FFFFFF"/>
              </a:clrFrom>
              <a:clrTo>
                <a:srgbClr val="FFFFFF">
                  <a:alpha val="0"/>
                </a:srgbClr>
              </a:clrTo>
            </a:clrChange>
          </a:blip>
          <a:stretch>
            <a:fillRect/>
          </a:stretch>
        </p:blipFill>
        <p:spPr>
          <a:xfrm>
            <a:off x="6666914" y="1570096"/>
            <a:ext cx="1879612" cy="2741102"/>
          </a:xfrm>
          <a:prstGeom prst="rect">
            <a:avLst/>
          </a:prstGeom>
        </p:spPr>
      </p:pic>
    </p:spTree>
    <p:extLst>
      <p:ext uri="{BB962C8B-B14F-4D97-AF65-F5344CB8AC3E}">
        <p14:creationId xmlns:p14="http://schemas.microsoft.com/office/powerpoint/2010/main" val="13076238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1"/>
          <p:cNvSpPr/>
          <p:nvPr/>
        </p:nvSpPr>
        <p:spPr>
          <a:xfrm rot="-941">
            <a:off x="266698" y="243834"/>
            <a:ext cx="8610603" cy="4632981"/>
          </a:xfrm>
          <a:prstGeom prst="rect">
            <a:avLst/>
          </a:prstGeom>
          <a:solidFill>
            <a:schemeClr val="lt1"/>
          </a:solidFill>
          <a:ln>
            <a:noFill/>
          </a:ln>
          <a:effectLst>
            <a:outerShdw blurRad="71438"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1"/>
          <p:cNvSpPr/>
          <p:nvPr/>
        </p:nvSpPr>
        <p:spPr>
          <a:xfrm rot="654">
            <a:off x="537152" y="90255"/>
            <a:ext cx="1576500" cy="304800"/>
          </a:xfrm>
          <a:prstGeom prst="rect">
            <a:avLst/>
          </a:prstGeom>
          <a:solidFill>
            <a:schemeClr val="lt2"/>
          </a:solidFill>
          <a:ln>
            <a:noFill/>
          </a:ln>
          <a:effectLst>
            <a:outerShdw blurRad="42863"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1"/>
          <p:cNvSpPr/>
          <p:nvPr/>
        </p:nvSpPr>
        <p:spPr>
          <a:xfrm rot="-1688213">
            <a:off x="7814313" y="4482005"/>
            <a:ext cx="1271683" cy="304800"/>
          </a:xfrm>
          <a:prstGeom prst="rect">
            <a:avLst/>
          </a:prstGeom>
          <a:solidFill>
            <a:schemeClr val="lt2"/>
          </a:solidFill>
          <a:ln>
            <a:noFill/>
          </a:ln>
          <a:effectLst>
            <a:outerShdw blurRad="42863"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38;p32"/>
          <p:cNvSpPr txBox="1">
            <a:spLocks/>
          </p:cNvSpPr>
          <p:nvPr/>
        </p:nvSpPr>
        <p:spPr>
          <a:xfrm>
            <a:off x="0" y="333375"/>
            <a:ext cx="9148993" cy="669925"/>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smtClean="0">
                <a:latin typeface="Arial" panose="020B0604020202020204" pitchFamily="34" charset="0"/>
                <a:ea typeface="Kantumruy Pro SemiBold"/>
                <a:cs typeface="Arial" panose="020B0604020202020204" pitchFamily="34" charset="0"/>
                <a:sym typeface="Kantumruy Pro SemiBold"/>
              </a:rPr>
              <a:t>LUYỆN TẬP</a:t>
            </a:r>
            <a:endParaRPr lang="vi-VN" sz="3600" b="1">
              <a:latin typeface="Arial" panose="020B0604020202020204" pitchFamily="34" charset="0"/>
              <a:ea typeface="Kantumruy Pro SemiBold"/>
              <a:cs typeface="Arial" panose="020B0604020202020204" pitchFamily="34" charset="0"/>
              <a:sym typeface="Kantumruy Pro SemiBold"/>
            </a:endParaRPr>
          </a:p>
        </p:txBody>
      </p:sp>
      <p:sp>
        <p:nvSpPr>
          <p:cNvPr id="17" name="Google Shape;458;p45"/>
          <p:cNvSpPr txBox="1">
            <a:spLocks/>
          </p:cNvSpPr>
          <p:nvPr/>
        </p:nvSpPr>
        <p:spPr>
          <a:xfrm>
            <a:off x="266064" y="1003300"/>
            <a:ext cx="1282517" cy="525463"/>
          </a:xfrm>
          <a:prstGeom prst="round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2000" b="1" u="sng" smtClean="0">
                <a:latin typeface="+mn-lt"/>
              </a:rPr>
              <a:t>Trả lời:</a:t>
            </a:r>
            <a:endParaRPr lang="vi-VN" sz="2000" b="1">
              <a:latin typeface="+mn-lt"/>
            </a:endParaRPr>
          </a:p>
        </p:txBody>
      </p:sp>
      <p:sp>
        <p:nvSpPr>
          <p:cNvPr id="18" name="TextBox 17"/>
          <p:cNvSpPr txBox="1"/>
          <p:nvPr/>
        </p:nvSpPr>
        <p:spPr>
          <a:xfrm>
            <a:off x="468043" y="1528763"/>
            <a:ext cx="6120285" cy="3266985"/>
          </a:xfrm>
          <a:prstGeom prst="rect">
            <a:avLst/>
          </a:prstGeom>
          <a:noFill/>
          <a:ln w="19050">
            <a:noFill/>
          </a:ln>
        </p:spPr>
        <p:txBody>
          <a:bodyPr wrap="square" rtlCol="0">
            <a:spAutoFit/>
          </a:bodyPr>
          <a:lstStyle/>
          <a:p>
            <a:pPr marL="342900" lvl="1" indent="-342900" algn="just">
              <a:lnSpc>
                <a:spcPct val="150000"/>
              </a:lnSpc>
              <a:buFont typeface="Arial" panose="020B0604020202020204" pitchFamily="34" charset="0"/>
              <a:buChar char="•"/>
            </a:pPr>
            <a:r>
              <a:rPr lang="en-US" sz="2000" b="1" i="1" smtClean="0">
                <a:latin typeface="Arial" panose="020B0604020202020204" pitchFamily="34" charset="0"/>
                <a:cs typeface="Arial" panose="020B0604020202020204" pitchFamily="34" charset="0"/>
              </a:rPr>
              <a:t>Aptomat</a:t>
            </a:r>
            <a:r>
              <a:rPr lang="en-US" sz="2000" b="1" i="1">
                <a:latin typeface="Arial" panose="020B0604020202020204" pitchFamily="34" charset="0"/>
                <a:cs typeface="Arial" panose="020B0604020202020204" pitchFamily="34" charset="0"/>
              </a:rPr>
              <a:t>: </a:t>
            </a:r>
            <a:r>
              <a:rPr lang="en-US" sz="2000">
                <a:latin typeface="Arial" panose="020B0604020202020204" pitchFamily="34" charset="0"/>
                <a:cs typeface="Arial" panose="020B0604020202020204" pitchFamily="34" charset="0"/>
              </a:rPr>
              <a:t>thiết bị đóng, cắt nguồn điện bằng tay hoặc cắt nguồn điện tự động khi có sự cố quá tải và ngắn mạch xảy ra.</a:t>
            </a:r>
          </a:p>
          <a:p>
            <a:pPr marL="342900" lvl="1" indent="-342900" algn="just">
              <a:lnSpc>
                <a:spcPct val="150000"/>
              </a:lnSpc>
              <a:buFont typeface="Arial" panose="020B0604020202020204" pitchFamily="34" charset="0"/>
              <a:buChar char="•"/>
            </a:pPr>
            <a:r>
              <a:rPr lang="en-US" sz="2000" b="1" i="1" smtClean="0">
                <a:latin typeface="Arial" panose="020B0604020202020204" pitchFamily="34" charset="0"/>
                <a:cs typeface="Arial" panose="020B0604020202020204" pitchFamily="34" charset="0"/>
              </a:rPr>
              <a:t>Công </a:t>
            </a:r>
            <a:r>
              <a:rPr lang="en-US" sz="2000" b="1" i="1">
                <a:latin typeface="Arial" panose="020B0604020202020204" pitchFamily="34" charset="0"/>
                <a:cs typeface="Arial" panose="020B0604020202020204" pitchFamily="34" charset="0"/>
              </a:rPr>
              <a:t>tắc nổi: </a:t>
            </a:r>
            <a:r>
              <a:rPr lang="en-US" sz="2000">
                <a:latin typeface="Arial" panose="020B0604020202020204" pitchFamily="34" charset="0"/>
                <a:cs typeface="Arial" panose="020B0604020202020204" pitchFamily="34" charset="0"/>
              </a:rPr>
              <a:t>sử dụng để đóng, ngắt mạch điện trực tiếp bằng tay.</a:t>
            </a:r>
          </a:p>
          <a:p>
            <a:pPr marL="342900" lvl="1" indent="-342900" algn="just">
              <a:lnSpc>
                <a:spcPct val="150000"/>
              </a:lnSpc>
              <a:buFont typeface="Arial" panose="020B0604020202020204" pitchFamily="34" charset="0"/>
              <a:buChar char="•"/>
            </a:pPr>
            <a:r>
              <a:rPr lang="en-US" sz="2000" b="1" i="1" smtClean="0">
                <a:latin typeface="Arial" panose="020B0604020202020204" pitchFamily="34" charset="0"/>
                <a:cs typeface="Arial" panose="020B0604020202020204" pitchFamily="34" charset="0"/>
              </a:rPr>
              <a:t>Ổ </a:t>
            </a:r>
            <a:r>
              <a:rPr lang="en-US" sz="2000" b="1" i="1">
                <a:latin typeface="Arial" panose="020B0604020202020204" pitchFamily="34" charset="0"/>
                <a:cs typeface="Arial" panose="020B0604020202020204" pitchFamily="34" charset="0"/>
              </a:rPr>
              <a:t>cắm: </a:t>
            </a:r>
            <a:r>
              <a:rPr lang="en-US" sz="2000">
                <a:latin typeface="Arial" panose="020B0604020202020204" pitchFamily="34" charset="0"/>
                <a:cs typeface="Arial" panose="020B0604020202020204" pitchFamily="34" charset="0"/>
              </a:rPr>
              <a:t>chia sẻ và kết nối của các thiết bị điện với nguồn điện. </a:t>
            </a:r>
          </a:p>
        </p:txBody>
      </p:sp>
      <p:sp>
        <p:nvSpPr>
          <p:cNvPr id="9" name="Google Shape;458;p45"/>
          <p:cNvSpPr txBox="1">
            <a:spLocks/>
          </p:cNvSpPr>
          <p:nvPr/>
        </p:nvSpPr>
        <p:spPr>
          <a:xfrm>
            <a:off x="3930740" y="1003299"/>
            <a:ext cx="1282517" cy="525463"/>
          </a:xfrm>
          <a:prstGeom prst="round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2000" b="1" u="sng" smtClean="0">
                <a:solidFill>
                  <a:srgbClr val="C00000"/>
                </a:solidFill>
                <a:latin typeface="+mn-lt"/>
              </a:rPr>
              <a:t>Câu 1</a:t>
            </a:r>
            <a:endParaRPr lang="vi-VN" sz="2000" b="1">
              <a:solidFill>
                <a:srgbClr val="C00000"/>
              </a:solidFill>
              <a:latin typeface="+mn-lt"/>
            </a:endParaRPr>
          </a:p>
        </p:txBody>
      </p:sp>
      <p:pic>
        <p:nvPicPr>
          <p:cNvPr id="1026" name="Picture 2" descr="Aptomat là gì? Nguyên nhân và cách khắc phục aptomat bị nhảy liên tục"/>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56" b="89938" l="4795" r="47397">
                        <a14:foregroundMark x1="19178" y1="51745" x2="38904" y2="54004"/>
                        <a14:foregroundMark x1="19041" y1="43737" x2="39178" y2="42505"/>
                        <a14:foregroundMark x1="19041" y1="39630" x2="36849" y2="40041"/>
                        <a14:foregroundMark x1="16438" y1="20534" x2="42740" y2="40246"/>
                        <a14:foregroundMark x1="33836" y1="17043" x2="21096" y2="42505"/>
                        <a14:foregroundMark x1="15753" y1="15606" x2="32329" y2="13552"/>
                        <a14:foregroundMark x1="34658" y1="16427" x2="38082" y2="23409"/>
                        <a14:foregroundMark x1="10274" y1="13963" x2="19863" y2="13347"/>
                        <a14:foregroundMark x1="26849" y1="21150" x2="26849" y2="44148"/>
                        <a14:foregroundMark x1="31644" y1="40246" x2="39589" y2="39630"/>
                        <a14:foregroundMark x1="31918" y1="42300" x2="39315" y2="41273"/>
                        <a14:foregroundMark x1="9041" y1="14579" x2="9178" y2="15195"/>
                      </a14:backgroundRemoval>
                    </a14:imgEffect>
                  </a14:imgLayer>
                </a14:imgProps>
              </a:ext>
              <a:ext uri="{28A0092B-C50C-407E-A947-70E740481C1C}">
                <a14:useLocalDpi xmlns:a14="http://schemas.microsoft.com/office/drawing/2010/main" val="0"/>
              </a:ext>
            </a:extLst>
          </a:blip>
          <a:srcRect r="51332"/>
          <a:stretch/>
        </p:blipFill>
        <p:spPr bwMode="auto">
          <a:xfrm>
            <a:off x="6781253" y="1094020"/>
            <a:ext cx="951878" cy="13047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ột số lưu ý khi sử dụng, lắp đặt công tắc điện nổi"/>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447935" y="2065096"/>
            <a:ext cx="1430000" cy="143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Ổ cắm E12 - CÔNG TY CỔ PHẦN CHẾ TẠO THIẾT BỊ ĐIỆN OMEG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6629546" y="3172965"/>
            <a:ext cx="1622783" cy="1622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6424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par>
                                <p:cTn id="17" presetID="10"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500"/>
                                        <p:tgtEl>
                                          <p:spTgt spid="1028"/>
                                        </p:tgtEl>
                                      </p:cBhvr>
                                    </p:animEffect>
                                  </p:childTnLst>
                                </p:cTn>
                              </p:par>
                              <p:par>
                                <p:cTn id="20" presetID="10" presetClass="entr" presetSubtype="0" fill="hold" nodeType="with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1"/>
          <p:cNvSpPr/>
          <p:nvPr/>
        </p:nvSpPr>
        <p:spPr>
          <a:xfrm rot="-941">
            <a:off x="787513" y="1078337"/>
            <a:ext cx="7568976" cy="3176100"/>
          </a:xfrm>
          <a:prstGeom prst="rect">
            <a:avLst/>
          </a:prstGeom>
          <a:solidFill>
            <a:schemeClr val="lt1"/>
          </a:solidFill>
          <a:ln>
            <a:noFill/>
          </a:ln>
          <a:effectLst>
            <a:outerShdw blurRad="71438"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1"/>
          <p:cNvSpPr txBox="1">
            <a:spLocks noGrp="1"/>
          </p:cNvSpPr>
          <p:nvPr>
            <p:ph type="subTitle" idx="1"/>
          </p:nvPr>
        </p:nvSpPr>
        <p:spPr>
          <a:xfrm>
            <a:off x="1261986" y="758417"/>
            <a:ext cx="6620027" cy="878883"/>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mtClean="0"/>
              <a:t> </a:t>
            </a:r>
            <a:endParaRPr/>
          </a:p>
        </p:txBody>
      </p:sp>
      <p:sp>
        <p:nvSpPr>
          <p:cNvPr id="268" name="Google Shape;268;p41"/>
          <p:cNvSpPr/>
          <p:nvPr/>
        </p:nvSpPr>
        <p:spPr>
          <a:xfrm rot="19061161">
            <a:off x="7074464" y="3650657"/>
            <a:ext cx="1629155" cy="401485"/>
          </a:xfrm>
          <a:prstGeom prst="rect">
            <a:avLst/>
          </a:prstGeom>
          <a:solidFill>
            <a:schemeClr val="lt2"/>
          </a:solidFill>
          <a:ln>
            <a:noFill/>
          </a:ln>
          <a:effectLst>
            <a:outerShdw blurRad="42863"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6"/>
          <p:cNvSpPr txBox="1">
            <a:spLocks/>
          </p:cNvSpPr>
          <p:nvPr/>
        </p:nvSpPr>
        <p:spPr>
          <a:xfrm>
            <a:off x="1204243" y="1174553"/>
            <a:ext cx="6735512" cy="443821"/>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400" b="1" smtClean="0">
                <a:solidFill>
                  <a:srgbClr val="1E3229"/>
                </a:solidFill>
                <a:latin typeface="Arial" panose="020B0604020202020204" pitchFamily="34" charset="0"/>
                <a:cs typeface="Arial" panose="020B0604020202020204" pitchFamily="34" charset="0"/>
              </a:rPr>
              <a:t>CHƯƠNG 3. KĨ THUẬT ĐIỆN</a:t>
            </a:r>
            <a:endParaRPr lang="vi-VN" sz="3400" b="1">
              <a:solidFill>
                <a:srgbClr val="1E3229"/>
              </a:solidFill>
              <a:latin typeface="Arial" panose="020B0604020202020204" pitchFamily="34" charset="0"/>
              <a:cs typeface="Arial" panose="020B0604020202020204" pitchFamily="34" charset="0"/>
            </a:endParaRPr>
          </a:p>
        </p:txBody>
      </p:sp>
      <p:sp>
        <p:nvSpPr>
          <p:cNvPr id="9" name="Google Shape;520;p36"/>
          <p:cNvSpPr txBox="1">
            <a:spLocks/>
          </p:cNvSpPr>
          <p:nvPr/>
        </p:nvSpPr>
        <p:spPr>
          <a:xfrm>
            <a:off x="1831312" y="2041449"/>
            <a:ext cx="5481376" cy="111314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400" b="1" smtClean="0">
                <a:solidFill>
                  <a:srgbClr val="1E3229"/>
                </a:solidFill>
                <a:latin typeface="Arial" panose="020B0604020202020204" pitchFamily="34" charset="0"/>
                <a:cs typeface="Arial" panose="020B0604020202020204" pitchFamily="34" charset="0"/>
              </a:rPr>
              <a:t>BÀI </a:t>
            </a:r>
            <a:r>
              <a:rPr lang="en-US" sz="4400" b="1">
                <a:solidFill>
                  <a:srgbClr val="1E3229"/>
                </a:solidFill>
                <a:latin typeface="Arial" panose="020B0604020202020204" pitchFamily="34" charset="0"/>
                <a:cs typeface="Arial" panose="020B0604020202020204" pitchFamily="34" charset="0"/>
              </a:rPr>
              <a:t>9</a:t>
            </a:r>
            <a:r>
              <a:rPr lang="en-US" sz="4400" b="1" smtClean="0">
                <a:solidFill>
                  <a:srgbClr val="1E3229"/>
                </a:solidFill>
                <a:latin typeface="Arial" panose="020B0604020202020204" pitchFamily="34" charset="0"/>
                <a:cs typeface="Arial" panose="020B0604020202020204" pitchFamily="34" charset="0"/>
              </a:rPr>
              <a:t>: MẠCH ĐIỆN</a:t>
            </a:r>
            <a:endParaRPr lang="vi-VN" sz="4400" b="1">
              <a:solidFill>
                <a:srgbClr val="1E322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808126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1"/>
          <p:cNvSpPr/>
          <p:nvPr/>
        </p:nvSpPr>
        <p:spPr>
          <a:xfrm rot="-941">
            <a:off x="266698" y="243834"/>
            <a:ext cx="8610603" cy="4632981"/>
          </a:xfrm>
          <a:prstGeom prst="rect">
            <a:avLst/>
          </a:prstGeom>
          <a:solidFill>
            <a:schemeClr val="lt1"/>
          </a:solidFill>
          <a:ln>
            <a:noFill/>
          </a:ln>
          <a:effectLst>
            <a:outerShdw blurRad="71438"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1"/>
          <p:cNvSpPr/>
          <p:nvPr/>
        </p:nvSpPr>
        <p:spPr>
          <a:xfrm rot="654">
            <a:off x="537152" y="90255"/>
            <a:ext cx="1576500" cy="304800"/>
          </a:xfrm>
          <a:prstGeom prst="rect">
            <a:avLst/>
          </a:prstGeom>
          <a:solidFill>
            <a:schemeClr val="lt2"/>
          </a:solidFill>
          <a:ln>
            <a:noFill/>
          </a:ln>
          <a:effectLst>
            <a:outerShdw blurRad="42863"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1"/>
          <p:cNvSpPr/>
          <p:nvPr/>
        </p:nvSpPr>
        <p:spPr>
          <a:xfrm rot="-1688213">
            <a:off x="7814313" y="4482005"/>
            <a:ext cx="1271683" cy="304800"/>
          </a:xfrm>
          <a:prstGeom prst="rect">
            <a:avLst/>
          </a:prstGeom>
          <a:solidFill>
            <a:schemeClr val="lt2"/>
          </a:solidFill>
          <a:ln>
            <a:noFill/>
          </a:ln>
          <a:effectLst>
            <a:outerShdw blurRad="42863"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38;p32"/>
          <p:cNvSpPr txBox="1">
            <a:spLocks/>
          </p:cNvSpPr>
          <p:nvPr/>
        </p:nvSpPr>
        <p:spPr>
          <a:xfrm>
            <a:off x="0" y="333375"/>
            <a:ext cx="9148993" cy="669925"/>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smtClean="0">
                <a:latin typeface="Arial" panose="020B0604020202020204" pitchFamily="34" charset="0"/>
                <a:ea typeface="Kantumruy Pro SemiBold"/>
                <a:cs typeface="Arial" panose="020B0604020202020204" pitchFamily="34" charset="0"/>
                <a:sym typeface="Kantumruy Pro SemiBold"/>
              </a:rPr>
              <a:t>LUYỆN TẬP</a:t>
            </a:r>
            <a:endParaRPr lang="vi-VN" sz="3600" b="1">
              <a:latin typeface="Arial" panose="020B0604020202020204" pitchFamily="34" charset="0"/>
              <a:ea typeface="Kantumruy Pro SemiBold"/>
              <a:cs typeface="Arial" panose="020B0604020202020204" pitchFamily="34" charset="0"/>
              <a:sym typeface="Kantumruy Pro SemiBold"/>
            </a:endParaRPr>
          </a:p>
        </p:txBody>
      </p:sp>
      <p:sp>
        <p:nvSpPr>
          <p:cNvPr id="17" name="Google Shape;458;p45"/>
          <p:cNvSpPr txBox="1">
            <a:spLocks/>
          </p:cNvSpPr>
          <p:nvPr/>
        </p:nvSpPr>
        <p:spPr>
          <a:xfrm>
            <a:off x="266064" y="1003300"/>
            <a:ext cx="1282517" cy="525463"/>
          </a:xfrm>
          <a:prstGeom prst="round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2000" b="1" u="sng" smtClean="0">
                <a:latin typeface="+mn-lt"/>
              </a:rPr>
              <a:t>Trả lời:</a:t>
            </a:r>
            <a:endParaRPr lang="vi-VN" sz="2000" b="1">
              <a:latin typeface="+mn-lt"/>
            </a:endParaRPr>
          </a:p>
        </p:txBody>
      </p:sp>
      <p:sp>
        <p:nvSpPr>
          <p:cNvPr id="18" name="TextBox 17"/>
          <p:cNvSpPr txBox="1"/>
          <p:nvPr/>
        </p:nvSpPr>
        <p:spPr>
          <a:xfrm>
            <a:off x="409049" y="1490446"/>
            <a:ext cx="6120285" cy="3323987"/>
          </a:xfrm>
          <a:prstGeom prst="rect">
            <a:avLst/>
          </a:prstGeom>
          <a:noFill/>
          <a:ln w="19050">
            <a:noFill/>
          </a:ln>
        </p:spPr>
        <p:txBody>
          <a:bodyPr wrap="square" rtlCol="0">
            <a:spAutoFit/>
          </a:bodyPr>
          <a:lstStyle/>
          <a:p>
            <a:pPr marL="342900" lvl="1" indent="-342900" algn="just">
              <a:lnSpc>
                <a:spcPct val="150000"/>
              </a:lnSpc>
              <a:buFont typeface="Arial" panose="020B0604020202020204" pitchFamily="34" charset="0"/>
              <a:buChar char="•"/>
            </a:pPr>
            <a:r>
              <a:rPr lang="vi-VN" sz="2000" b="1" i="1" smtClean="0">
                <a:latin typeface="Arial" panose="020B0604020202020204" pitchFamily="34" charset="0"/>
                <a:cs typeface="Arial" panose="020B0604020202020204" pitchFamily="34" charset="0"/>
              </a:rPr>
              <a:t>Cầu </a:t>
            </a:r>
            <a:r>
              <a:rPr lang="vi-VN" sz="2000" b="1" i="1">
                <a:latin typeface="Arial" panose="020B0604020202020204" pitchFamily="34" charset="0"/>
                <a:cs typeface="Arial" panose="020B0604020202020204" pitchFamily="34" charset="0"/>
              </a:rPr>
              <a:t>dao: </a:t>
            </a:r>
            <a:r>
              <a:rPr lang="vi-VN" sz="2000">
                <a:latin typeface="Arial" panose="020B0604020202020204" pitchFamily="34" charset="0"/>
                <a:cs typeface="Arial" panose="020B0604020202020204" pitchFamily="34" charset="0"/>
              </a:rPr>
              <a:t>thiết bị đóng, cắt nguồn điện bằng tay.</a:t>
            </a:r>
          </a:p>
          <a:p>
            <a:pPr marL="342900" lvl="1" indent="-342900" algn="just">
              <a:lnSpc>
                <a:spcPct val="150000"/>
              </a:lnSpc>
              <a:buFont typeface="Arial" panose="020B0604020202020204" pitchFamily="34" charset="0"/>
              <a:buChar char="•"/>
            </a:pPr>
            <a:r>
              <a:rPr lang="vi-VN" sz="2000" b="1" i="1" smtClean="0">
                <a:latin typeface="Arial" panose="020B0604020202020204" pitchFamily="34" charset="0"/>
                <a:cs typeface="Arial" panose="020B0604020202020204" pitchFamily="34" charset="0"/>
              </a:rPr>
              <a:t>Cầu </a:t>
            </a:r>
            <a:r>
              <a:rPr lang="vi-VN" sz="2000" b="1" i="1">
                <a:latin typeface="Arial" panose="020B0604020202020204" pitchFamily="34" charset="0"/>
                <a:cs typeface="Arial" panose="020B0604020202020204" pitchFamily="34" charset="0"/>
              </a:rPr>
              <a:t>chì: </a:t>
            </a:r>
            <a:r>
              <a:rPr lang="vi-VN" sz="2000">
                <a:latin typeface="Arial" panose="020B0604020202020204" pitchFamily="34" charset="0"/>
                <a:cs typeface="Arial" panose="020B0604020202020204" pitchFamily="34" charset="0"/>
              </a:rPr>
              <a:t>thiết bị bảo vệ sự cố ngắn mạch và quá tải cho mạch </a:t>
            </a:r>
            <a:r>
              <a:rPr lang="vi-VN" sz="2000" smtClean="0">
                <a:latin typeface="Arial" panose="020B0604020202020204" pitchFamily="34" charset="0"/>
                <a:cs typeface="Arial" panose="020B0604020202020204" pitchFamily="34" charset="0"/>
              </a:rPr>
              <a:t>điện</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thường </a:t>
            </a:r>
            <a:r>
              <a:rPr lang="vi-VN" sz="2000">
                <a:latin typeface="Arial" panose="020B0604020202020204" pitchFamily="34" charset="0"/>
                <a:cs typeface="Arial" panose="020B0604020202020204" pitchFamily="34" charset="0"/>
              </a:rPr>
              <a:t>được sử dụng kết hợp với cầu dao.</a:t>
            </a:r>
          </a:p>
          <a:p>
            <a:pPr marL="342900" lvl="1" indent="-342900" algn="just">
              <a:lnSpc>
                <a:spcPct val="150000"/>
              </a:lnSpc>
              <a:buFont typeface="Arial" panose="020B0604020202020204" pitchFamily="34" charset="0"/>
              <a:buChar char="•"/>
            </a:pPr>
            <a:r>
              <a:rPr lang="vi-VN" sz="2000" b="1" i="1" smtClean="0">
                <a:latin typeface="Arial" panose="020B0604020202020204" pitchFamily="34" charset="0"/>
                <a:cs typeface="Arial" panose="020B0604020202020204" pitchFamily="34" charset="0"/>
              </a:rPr>
              <a:t>Aptomat</a:t>
            </a:r>
            <a:r>
              <a:rPr lang="vi-VN" sz="2000" b="1" i="1">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thiết bị đóng, cắt nguồn điện bằng tay hoặc cắt nguồn điện tự động khi có sự cố quá tải và ngắn mạch xảy ra.</a:t>
            </a:r>
          </a:p>
        </p:txBody>
      </p:sp>
      <p:sp>
        <p:nvSpPr>
          <p:cNvPr id="9" name="Google Shape;458;p45"/>
          <p:cNvSpPr txBox="1">
            <a:spLocks/>
          </p:cNvSpPr>
          <p:nvPr/>
        </p:nvSpPr>
        <p:spPr>
          <a:xfrm>
            <a:off x="3930740" y="1003299"/>
            <a:ext cx="1282517" cy="525463"/>
          </a:xfrm>
          <a:prstGeom prst="round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2000" b="1" u="sng" smtClean="0">
                <a:solidFill>
                  <a:srgbClr val="C00000"/>
                </a:solidFill>
                <a:latin typeface="+mn-lt"/>
              </a:rPr>
              <a:t>Câu 2</a:t>
            </a:r>
            <a:endParaRPr lang="vi-VN" sz="2000" b="1">
              <a:solidFill>
                <a:srgbClr val="C00000"/>
              </a:solidFill>
              <a:latin typeface="+mn-lt"/>
            </a:endParaRPr>
          </a:p>
        </p:txBody>
      </p:sp>
      <p:pic>
        <p:nvPicPr>
          <p:cNvPr id="12" name="Picture 4" descr="Cầu chì điện là gì? Cấu tạo, nguyên lý hoạt động và phân loại các loại"/>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10000" b="90000" l="10000" r="90000">
                        <a14:foregroundMark x1="34750" y1="41333" x2="27375" y2="72333"/>
                      </a14:backgroundRemoval>
                    </a14:imgEffect>
                  </a14:imgLayer>
                </a14:imgProps>
              </a:ext>
              <a:ext uri="{28A0092B-C50C-407E-A947-70E740481C1C}">
                <a14:useLocalDpi xmlns:a14="http://schemas.microsoft.com/office/drawing/2010/main" val="0"/>
              </a:ext>
            </a:extLst>
          </a:blip>
          <a:srcRect l="16123" r="18168" b="18331"/>
          <a:stretch/>
        </p:blipFill>
        <p:spPr bwMode="auto">
          <a:xfrm>
            <a:off x="6824891" y="1528762"/>
            <a:ext cx="1856596" cy="173066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ầu dao điện đảo chiều 2 pha 30A/600V - Vinakip"/>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a:off x="6618229" y="668337"/>
            <a:ext cx="1481352" cy="14813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ptomat là gì, cấu tạo aptomat, các thông số cơ bản của Aptomat"/>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10000" r="90000">
                        <a14:foregroundMark x1="40000" y1="76000" x2="76667" y2="76000"/>
                        <a14:foregroundMark x1="40667" y1="77333" x2="76000" y2="71333"/>
                        <a14:foregroundMark x1="39333" y1="81333" x2="86000" y2="81333"/>
                      </a14:backgroundRemoval>
                    </a14:imgEffect>
                  </a14:imgLayer>
                </a14:imgProps>
              </a:ext>
              <a:ext uri="{28A0092B-C50C-407E-A947-70E740481C1C}">
                <a14:useLocalDpi xmlns:a14="http://schemas.microsoft.com/office/drawing/2010/main" val="0"/>
              </a:ext>
            </a:extLst>
          </a:blip>
          <a:srcRect/>
          <a:stretch>
            <a:fillRect/>
          </a:stretch>
        </p:blipFill>
        <p:spPr bwMode="auto">
          <a:xfrm>
            <a:off x="6788666" y="3439806"/>
            <a:ext cx="1121174" cy="1121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3813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par>
                                <p:cTn id="20" presetID="10" presetClass="entr" presetSubtype="0" fill="hold" nodeType="with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fade">
                                      <p:cBhvr>
                                        <p:cTn id="2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1"/>
          <p:cNvSpPr/>
          <p:nvPr/>
        </p:nvSpPr>
        <p:spPr>
          <a:xfrm rot="-941">
            <a:off x="266698" y="243834"/>
            <a:ext cx="8610603" cy="4632981"/>
          </a:xfrm>
          <a:prstGeom prst="rect">
            <a:avLst/>
          </a:prstGeom>
          <a:solidFill>
            <a:schemeClr val="lt1"/>
          </a:solidFill>
          <a:ln>
            <a:noFill/>
          </a:ln>
          <a:effectLst>
            <a:outerShdw blurRad="71438"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1"/>
          <p:cNvSpPr/>
          <p:nvPr/>
        </p:nvSpPr>
        <p:spPr>
          <a:xfrm rot="654">
            <a:off x="537152" y="90255"/>
            <a:ext cx="1576500" cy="304800"/>
          </a:xfrm>
          <a:prstGeom prst="rect">
            <a:avLst/>
          </a:prstGeom>
          <a:solidFill>
            <a:schemeClr val="lt2"/>
          </a:solidFill>
          <a:ln>
            <a:noFill/>
          </a:ln>
          <a:effectLst>
            <a:outerShdw blurRad="42863"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1"/>
          <p:cNvSpPr/>
          <p:nvPr/>
        </p:nvSpPr>
        <p:spPr>
          <a:xfrm rot="-1688213">
            <a:off x="7814313" y="4482005"/>
            <a:ext cx="1271683" cy="304800"/>
          </a:xfrm>
          <a:prstGeom prst="rect">
            <a:avLst/>
          </a:prstGeom>
          <a:solidFill>
            <a:schemeClr val="lt2"/>
          </a:solidFill>
          <a:ln>
            <a:noFill/>
          </a:ln>
          <a:effectLst>
            <a:outerShdw blurRad="42863"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38;p32"/>
          <p:cNvSpPr txBox="1">
            <a:spLocks/>
          </p:cNvSpPr>
          <p:nvPr/>
        </p:nvSpPr>
        <p:spPr>
          <a:xfrm>
            <a:off x="0" y="333375"/>
            <a:ext cx="9148993" cy="669925"/>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smtClean="0">
                <a:latin typeface="Arial" panose="020B0604020202020204" pitchFamily="34" charset="0"/>
                <a:ea typeface="Kantumruy Pro SemiBold"/>
                <a:cs typeface="Arial" panose="020B0604020202020204" pitchFamily="34" charset="0"/>
                <a:sym typeface="Kantumruy Pro SemiBold"/>
              </a:rPr>
              <a:t>VẬN DỤNG</a:t>
            </a:r>
            <a:endParaRPr lang="vi-VN" sz="3600" b="1">
              <a:latin typeface="Arial" panose="020B0604020202020204" pitchFamily="34" charset="0"/>
              <a:ea typeface="Kantumruy Pro SemiBold"/>
              <a:cs typeface="Arial" panose="020B0604020202020204" pitchFamily="34" charset="0"/>
              <a:sym typeface="Kantumruy Pro SemiBold"/>
            </a:endParaRPr>
          </a:p>
        </p:txBody>
      </p:sp>
      <p:sp>
        <p:nvSpPr>
          <p:cNvPr id="9" name="TextBox 15">
            <a:extLst>
              <a:ext uri="{FF2B5EF4-FFF2-40B4-BE49-F238E27FC236}">
                <a16:creationId xmlns:a16="http://schemas.microsoft.com/office/drawing/2014/main" xmlns="" id="{3A06DEAF-8EBD-BB2C-86E3-F9D0B9856831}"/>
              </a:ext>
            </a:extLst>
          </p:cNvPr>
          <p:cNvSpPr txBox="1"/>
          <p:nvPr/>
        </p:nvSpPr>
        <p:spPr>
          <a:xfrm>
            <a:off x="537123" y="1109351"/>
            <a:ext cx="8056525" cy="1938992"/>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mn-lt"/>
              </a:rPr>
              <a:t>1. Hãy kể tên một số mạch điện sử dụng công tắc nổi, công tắc âm tường để bật, tắt tải bằng tay. </a:t>
            </a:r>
          </a:p>
          <a:p>
            <a:pPr algn="just">
              <a:lnSpc>
                <a:spcPct val="150000"/>
              </a:lnSpc>
            </a:pPr>
            <a:r>
              <a:rPr lang="vi-VN" sz="2000">
                <a:latin typeface="+mn-lt"/>
              </a:rPr>
              <a:t>2. Hãy kể tên một số mạch điện sử dụng công tắc điện từ, mô đun điều khiển để bật, tắt tải tự động mà em biết.</a:t>
            </a:r>
          </a:p>
        </p:txBody>
      </p:sp>
      <p:pic>
        <p:nvPicPr>
          <p:cNvPr id="15362" name="Picture 2" descr="Các loại ổ cắm điện âm tường được sử dụng phổ biến nhất hiện n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3681" y="3154394"/>
            <a:ext cx="2008164" cy="1506123"/>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Công tắc thông minh là gì? Ưu điểm nổi bật và phân loại"/>
          <p:cNvPicPr>
            <a:picLocks noChangeAspect="1" noChangeArrowheads="1"/>
          </p:cNvPicPr>
          <p:nvPr/>
        </p:nvPicPr>
        <p:blipFill rotWithShape="1">
          <a:blip r:embed="rId4">
            <a:extLst>
              <a:ext uri="{28A0092B-C50C-407E-A947-70E740481C1C}">
                <a14:useLocalDpi xmlns:a14="http://schemas.microsoft.com/office/drawing/2010/main" val="0"/>
              </a:ext>
            </a:extLst>
          </a:blip>
          <a:srcRect r="15588"/>
          <a:stretch/>
        </p:blipFill>
        <p:spPr bwMode="auto">
          <a:xfrm>
            <a:off x="5129615" y="3154394"/>
            <a:ext cx="2034161" cy="1506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8680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5362"/>
                                        </p:tgtEl>
                                        <p:attrNameLst>
                                          <p:attrName>style.visibility</p:attrName>
                                        </p:attrNameLst>
                                      </p:cBhvr>
                                      <p:to>
                                        <p:strVal val="visible"/>
                                      </p:to>
                                    </p:set>
                                    <p:animEffect transition="in" filter="randombar(horizontal)">
                                      <p:cBhvr>
                                        <p:cTn id="11" dur="500"/>
                                        <p:tgtEl>
                                          <p:spTgt spid="15362"/>
                                        </p:tgtEl>
                                      </p:cBhvr>
                                    </p:animEffect>
                                  </p:childTnLst>
                                </p:cTn>
                              </p:par>
                              <p:par>
                                <p:cTn id="12" presetID="14" presetClass="entr" presetSubtype="10" fill="hold" nodeType="withEffect">
                                  <p:stCondLst>
                                    <p:cond delay="0"/>
                                  </p:stCondLst>
                                  <p:childTnLst>
                                    <p:set>
                                      <p:cBhvr>
                                        <p:cTn id="13" dur="1" fill="hold">
                                          <p:stCondLst>
                                            <p:cond delay="0"/>
                                          </p:stCondLst>
                                        </p:cTn>
                                        <p:tgtEl>
                                          <p:spTgt spid="15364"/>
                                        </p:tgtEl>
                                        <p:attrNameLst>
                                          <p:attrName>style.visibility</p:attrName>
                                        </p:attrNameLst>
                                      </p:cBhvr>
                                      <p:to>
                                        <p:strVal val="visible"/>
                                      </p:to>
                                    </p:set>
                                    <p:animEffect transition="in" filter="randombar(horizontal)">
                                      <p:cBhvr>
                                        <p:cTn id="14"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51" name="Google Shape;251;p40"/>
          <p:cNvSpPr txBox="1">
            <a:spLocks noGrp="1"/>
          </p:cNvSpPr>
          <p:nvPr>
            <p:ph type="title" idx="4"/>
          </p:nvPr>
        </p:nvSpPr>
        <p:spPr>
          <a:xfrm>
            <a:off x="1085925" y="1731225"/>
            <a:ext cx="1573500" cy="82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latin typeface="+mj-lt"/>
              </a:rPr>
              <a:t>01</a:t>
            </a:r>
            <a:endParaRPr sz="3000">
              <a:latin typeface="+mj-lt"/>
            </a:endParaRPr>
          </a:p>
        </p:txBody>
      </p:sp>
      <p:sp>
        <p:nvSpPr>
          <p:cNvPr id="252" name="Google Shape;252;p40"/>
          <p:cNvSpPr txBox="1">
            <a:spLocks noGrp="1"/>
          </p:cNvSpPr>
          <p:nvPr>
            <p:ph type="title" idx="5"/>
          </p:nvPr>
        </p:nvSpPr>
        <p:spPr>
          <a:xfrm>
            <a:off x="3785252" y="1731225"/>
            <a:ext cx="1573500" cy="82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latin typeface="+mj-lt"/>
              </a:rPr>
              <a:t>02</a:t>
            </a:r>
            <a:endParaRPr sz="3000">
              <a:latin typeface="+mj-lt"/>
            </a:endParaRPr>
          </a:p>
        </p:txBody>
      </p:sp>
      <p:sp>
        <p:nvSpPr>
          <p:cNvPr id="253" name="Google Shape;253;p40"/>
          <p:cNvSpPr txBox="1">
            <a:spLocks noGrp="1"/>
          </p:cNvSpPr>
          <p:nvPr>
            <p:ph type="title" idx="6"/>
          </p:nvPr>
        </p:nvSpPr>
        <p:spPr>
          <a:xfrm>
            <a:off x="6484525" y="1731225"/>
            <a:ext cx="1573500" cy="82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latin typeface="+mj-lt"/>
              </a:rPr>
              <a:t>03</a:t>
            </a:r>
            <a:endParaRPr sz="3000">
              <a:latin typeface="+mj-lt"/>
            </a:endParaRPr>
          </a:p>
        </p:txBody>
      </p:sp>
      <p:sp>
        <p:nvSpPr>
          <p:cNvPr id="257" name="Google Shape;257;p40"/>
          <p:cNvSpPr/>
          <p:nvPr/>
        </p:nvSpPr>
        <p:spPr>
          <a:xfrm rot="-1888523">
            <a:off x="873160" y="1725829"/>
            <a:ext cx="818184" cy="208585"/>
          </a:xfrm>
          <a:prstGeom prst="rect">
            <a:avLst/>
          </a:prstGeom>
          <a:solidFill>
            <a:schemeClr val="lt2"/>
          </a:solidFill>
          <a:ln>
            <a:noFill/>
          </a:ln>
          <a:effectLst>
            <a:outerShdw blurRad="42863"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0"/>
          <p:cNvSpPr/>
          <p:nvPr/>
        </p:nvSpPr>
        <p:spPr>
          <a:xfrm rot="-1888523">
            <a:off x="4792010" y="2315129"/>
            <a:ext cx="818184" cy="208585"/>
          </a:xfrm>
          <a:prstGeom prst="rect">
            <a:avLst/>
          </a:prstGeom>
          <a:solidFill>
            <a:schemeClr val="lt2"/>
          </a:solidFill>
          <a:ln>
            <a:noFill/>
          </a:ln>
          <a:effectLst>
            <a:outerShdw blurRad="42863"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0"/>
          <p:cNvSpPr/>
          <p:nvPr/>
        </p:nvSpPr>
        <p:spPr>
          <a:xfrm>
            <a:off x="6862235" y="1623824"/>
            <a:ext cx="818100" cy="208500"/>
          </a:xfrm>
          <a:prstGeom prst="rect">
            <a:avLst/>
          </a:prstGeom>
          <a:solidFill>
            <a:schemeClr val="lt2"/>
          </a:solidFill>
          <a:ln>
            <a:noFill/>
          </a:ln>
          <a:effectLst>
            <a:outerShdw blurRad="42863"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itle 7"/>
          <p:cNvSpPr>
            <a:spLocks noGrp="1"/>
          </p:cNvSpPr>
          <p:nvPr>
            <p:ph type="title"/>
          </p:nvPr>
        </p:nvSpPr>
        <p:spPr>
          <a:xfrm>
            <a:off x="0" y="445025"/>
            <a:ext cx="9144000" cy="572700"/>
          </a:xfrm>
        </p:spPr>
        <p:txBody>
          <a:bodyPr/>
          <a:lstStyle/>
          <a:p>
            <a:r>
              <a:rPr lang="en-US" sz="3600" smtClean="0">
                <a:solidFill>
                  <a:srgbClr val="000000"/>
                </a:solidFill>
                <a:latin typeface="+mj-lt"/>
              </a:rPr>
              <a:t>HƯỚNG DẪN VỀ NHÀ</a:t>
            </a:r>
            <a:endParaRPr lang="en-US" sz="3600">
              <a:solidFill>
                <a:srgbClr val="000000"/>
              </a:solidFill>
              <a:latin typeface="+mj-lt"/>
            </a:endParaRPr>
          </a:p>
        </p:txBody>
      </p:sp>
      <p:sp>
        <p:nvSpPr>
          <p:cNvPr id="22" name="TextBox 21"/>
          <p:cNvSpPr txBox="1"/>
          <p:nvPr/>
        </p:nvSpPr>
        <p:spPr>
          <a:xfrm>
            <a:off x="822376" y="2940374"/>
            <a:ext cx="2100597" cy="958660"/>
          </a:xfrm>
          <a:prstGeom prst="rect">
            <a:avLst/>
          </a:prstGeom>
          <a:noFill/>
          <a:ln w="19050">
            <a:noFill/>
          </a:ln>
        </p:spPr>
        <p:txBody>
          <a:bodyPr wrap="square" rtlCol="0">
            <a:spAutoFit/>
          </a:bodyPr>
          <a:lstStyle/>
          <a:p>
            <a:pPr algn="ctr">
              <a:lnSpc>
                <a:spcPct val="150000"/>
              </a:lnSpc>
            </a:pPr>
            <a:r>
              <a:rPr lang="en-US" sz="2000" smtClean="0">
                <a:latin typeface="Arial" panose="020B0604020202020204" pitchFamily="34" charset="0"/>
                <a:cs typeface="Arial" panose="020B0604020202020204" pitchFamily="34" charset="0"/>
              </a:rPr>
              <a:t>Ghi nhớ kiến thức trong bài.</a:t>
            </a:r>
            <a:endParaRPr lang="vi-VN" sz="2000" i="1">
              <a:latin typeface="Arial" panose="020B0604020202020204" pitchFamily="34" charset="0"/>
              <a:cs typeface="Arial" panose="020B0604020202020204" pitchFamily="34" charset="0"/>
            </a:endParaRPr>
          </a:p>
        </p:txBody>
      </p:sp>
      <p:sp>
        <p:nvSpPr>
          <p:cNvPr id="23" name="TextBox 22"/>
          <p:cNvSpPr txBox="1"/>
          <p:nvPr/>
        </p:nvSpPr>
        <p:spPr>
          <a:xfrm>
            <a:off x="3653474" y="2940374"/>
            <a:ext cx="1837051" cy="1477328"/>
          </a:xfrm>
          <a:prstGeom prst="rect">
            <a:avLst/>
          </a:prstGeom>
          <a:noFill/>
          <a:ln w="19050">
            <a:noFill/>
          </a:ln>
        </p:spPr>
        <p:txBody>
          <a:bodyPr wrap="square" rtlCol="0">
            <a:spAutoFit/>
          </a:bodyPr>
          <a:lstStyle/>
          <a:p>
            <a:pPr algn="ctr">
              <a:lnSpc>
                <a:spcPct val="150000"/>
              </a:lnSpc>
            </a:pPr>
            <a:r>
              <a:rPr lang="en-US" sz="2000" smtClean="0">
                <a:latin typeface="Arial" panose="020B0604020202020204" pitchFamily="34" charset="0"/>
                <a:cs typeface="Arial" panose="020B0604020202020204" pitchFamily="34" charset="0"/>
              </a:rPr>
              <a:t>Hoàn thành bài tập phần Vận dụng.</a:t>
            </a:r>
            <a:endParaRPr lang="vi-VN" sz="2000" i="1">
              <a:latin typeface="Arial" panose="020B0604020202020204" pitchFamily="34" charset="0"/>
              <a:cs typeface="Arial" panose="020B0604020202020204" pitchFamily="34" charset="0"/>
            </a:endParaRPr>
          </a:p>
        </p:txBody>
      </p:sp>
      <p:sp>
        <p:nvSpPr>
          <p:cNvPr id="24" name="TextBox 23"/>
          <p:cNvSpPr txBox="1"/>
          <p:nvPr/>
        </p:nvSpPr>
        <p:spPr>
          <a:xfrm>
            <a:off x="5972520" y="2940374"/>
            <a:ext cx="2597510" cy="1477328"/>
          </a:xfrm>
          <a:prstGeom prst="rect">
            <a:avLst/>
          </a:prstGeom>
          <a:noFill/>
          <a:ln w="19050">
            <a:noFill/>
          </a:ln>
        </p:spPr>
        <p:txBody>
          <a:bodyPr wrap="square" rtlCol="0">
            <a:spAutoFit/>
          </a:bodyPr>
          <a:lstStyle/>
          <a:p>
            <a:pPr algn="ctr">
              <a:lnSpc>
                <a:spcPct val="150000"/>
              </a:lnSpc>
            </a:pPr>
            <a:r>
              <a:rPr lang="en-US" sz="2000" smtClean="0">
                <a:latin typeface="Arial" panose="020B0604020202020204" pitchFamily="34" charset="0"/>
                <a:cs typeface="Arial" panose="020B0604020202020204" pitchFamily="34" charset="0"/>
              </a:rPr>
              <a:t>Chuẩn bị bài mới </a:t>
            </a:r>
            <a:r>
              <a:rPr lang="en-US" sz="2000" b="1" i="1" smtClean="0">
                <a:latin typeface="Arial" panose="020B0604020202020204" pitchFamily="34" charset="0"/>
                <a:cs typeface="Arial" panose="020B0604020202020204" pitchFamily="34" charset="0"/>
              </a:rPr>
              <a:t>Bài 10: Mạch điện điều khiển.</a:t>
            </a:r>
            <a:endParaRPr lang="vi-VN" sz="2000" i="1">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500"/>
                                        <p:tgtEl>
                                          <p:spTgt spid="2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7"/>
                                        </p:tgtEl>
                                        <p:attrNameLst>
                                          <p:attrName>style.visibility</p:attrName>
                                        </p:attrNameLst>
                                      </p:cBhvr>
                                      <p:to>
                                        <p:strVal val="visible"/>
                                      </p:to>
                                    </p:set>
                                    <p:animEffect transition="in" filter="fade">
                                      <p:cBhvr>
                                        <p:cTn id="10" dur="500"/>
                                        <p:tgtEl>
                                          <p:spTgt spid="25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2"/>
                                        </p:tgtEl>
                                        <p:attrNameLst>
                                          <p:attrName>style.visibility</p:attrName>
                                        </p:attrNameLst>
                                      </p:cBhvr>
                                      <p:to>
                                        <p:strVal val="visible"/>
                                      </p:to>
                                    </p:set>
                                    <p:animEffect transition="in" filter="fade">
                                      <p:cBhvr>
                                        <p:cTn id="18" dur="500"/>
                                        <p:tgtEl>
                                          <p:spTgt spid="25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8"/>
                                        </p:tgtEl>
                                        <p:attrNameLst>
                                          <p:attrName>style.visibility</p:attrName>
                                        </p:attrNameLst>
                                      </p:cBhvr>
                                      <p:to>
                                        <p:strVal val="visible"/>
                                      </p:to>
                                    </p:set>
                                    <p:animEffect transition="in" filter="fade">
                                      <p:cBhvr>
                                        <p:cTn id="21" dur="500"/>
                                        <p:tgtEl>
                                          <p:spTgt spid="25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3"/>
                                        </p:tgtEl>
                                        <p:attrNameLst>
                                          <p:attrName>style.visibility</p:attrName>
                                        </p:attrNameLst>
                                      </p:cBhvr>
                                      <p:to>
                                        <p:strVal val="visible"/>
                                      </p:to>
                                    </p:set>
                                    <p:animEffect transition="in" filter="fade">
                                      <p:cBhvr>
                                        <p:cTn id="29" dur="500"/>
                                        <p:tgtEl>
                                          <p:spTgt spid="25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9"/>
                                        </p:tgtEl>
                                        <p:attrNameLst>
                                          <p:attrName>style.visibility</p:attrName>
                                        </p:attrNameLst>
                                      </p:cBhvr>
                                      <p:to>
                                        <p:strVal val="visible"/>
                                      </p:to>
                                    </p:set>
                                    <p:animEffect transition="in" filter="fade">
                                      <p:cBhvr>
                                        <p:cTn id="32" dur="500"/>
                                        <p:tgtEl>
                                          <p:spTgt spid="25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 grpId="0" animBg="1"/>
      <p:bldP spid="252" grpId="0" animBg="1"/>
      <p:bldP spid="253" grpId="0" animBg="1"/>
      <p:bldP spid="257" grpId="0" animBg="1"/>
      <p:bldP spid="258" grpId="0" animBg="1"/>
      <p:bldP spid="259" grpId="0" animBg="1"/>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1"/>
          <p:cNvSpPr/>
          <p:nvPr/>
        </p:nvSpPr>
        <p:spPr>
          <a:xfrm rot="-941">
            <a:off x="266698" y="243834"/>
            <a:ext cx="8610603" cy="4632981"/>
          </a:xfrm>
          <a:prstGeom prst="rect">
            <a:avLst/>
          </a:prstGeom>
          <a:solidFill>
            <a:schemeClr val="lt1"/>
          </a:solidFill>
          <a:ln>
            <a:noFill/>
          </a:ln>
          <a:effectLst>
            <a:outerShdw blurRad="71438"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1"/>
          <p:cNvSpPr/>
          <p:nvPr/>
        </p:nvSpPr>
        <p:spPr>
          <a:xfrm rot="-1688213">
            <a:off x="7814313" y="4482005"/>
            <a:ext cx="1271683" cy="304800"/>
          </a:xfrm>
          <a:prstGeom prst="rect">
            <a:avLst/>
          </a:prstGeom>
          <a:solidFill>
            <a:schemeClr val="lt2"/>
          </a:solidFill>
          <a:ln>
            <a:noFill/>
          </a:ln>
          <a:effectLst>
            <a:outerShdw blurRad="42863"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p:cNvSpPr txBox="1"/>
          <p:nvPr/>
        </p:nvSpPr>
        <p:spPr>
          <a:xfrm>
            <a:off x="558828" y="1320907"/>
            <a:ext cx="8026342" cy="1420325"/>
          </a:xfrm>
          <a:prstGeom prst="rect">
            <a:avLst/>
          </a:prstGeom>
          <a:noFill/>
          <a:ln w="19050">
            <a:noFill/>
          </a:ln>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Làm </a:t>
            </a:r>
            <a:r>
              <a:rPr lang="en-US" sz="2000">
                <a:latin typeface="Arial" panose="020B0604020202020204" pitchFamily="34" charset="0"/>
                <a:cs typeface="Arial" panose="020B0604020202020204" pitchFamily="34" charset="0"/>
              </a:rPr>
              <a:t>việc theo cặp, khai thác thông tin, hình ảnh trong mục 1 SGK tr. 65 và thực hiện yêu cầu trong hộp Khám phá 1: </a:t>
            </a:r>
            <a:r>
              <a:rPr lang="en-US" sz="2000" i="1">
                <a:latin typeface="Arial" panose="020B0604020202020204" pitchFamily="34" charset="0"/>
                <a:cs typeface="Arial" panose="020B0604020202020204" pitchFamily="34" charset="0"/>
              </a:rPr>
              <a:t>Em hãy cho biết chức năng của các bộ phận trên mạch điện trong hình 9.2.</a:t>
            </a:r>
            <a:endParaRPr lang="vi-VN" sz="2000" i="1">
              <a:latin typeface="Arial" panose="020B0604020202020204" pitchFamily="34" charset="0"/>
              <a:cs typeface="Arial" panose="020B0604020202020204" pitchFamily="34" charset="0"/>
            </a:endParaRPr>
          </a:p>
        </p:txBody>
      </p:sp>
      <p:grpSp>
        <p:nvGrpSpPr>
          <p:cNvPr id="4" name="Group 3"/>
          <p:cNvGrpSpPr/>
          <p:nvPr/>
        </p:nvGrpSpPr>
        <p:grpSpPr>
          <a:xfrm>
            <a:off x="576577" y="799875"/>
            <a:ext cx="2878958" cy="503866"/>
            <a:chOff x="579950" y="844222"/>
            <a:chExt cx="2878958" cy="503866"/>
          </a:xfrm>
        </p:grpSpPr>
        <p:sp>
          <p:nvSpPr>
            <p:cNvPr id="7" name="TextBox 6"/>
            <p:cNvSpPr txBox="1"/>
            <p:nvPr/>
          </p:nvSpPr>
          <p:spPr>
            <a:xfrm>
              <a:off x="1031875" y="844222"/>
              <a:ext cx="2427033" cy="496996"/>
            </a:xfrm>
            <a:prstGeom prst="rect">
              <a:avLst/>
            </a:prstGeom>
            <a:noFill/>
            <a:ln w="19050">
              <a:noFill/>
            </a:ln>
          </p:spPr>
          <p:txBody>
            <a:bodyPr wrap="square" rtlCol="0">
              <a:spAutoFit/>
            </a:bodyPr>
            <a:lstStyle/>
            <a:p>
              <a:pPr algn="just">
                <a:lnSpc>
                  <a:spcPct val="150000"/>
                </a:lnSpc>
              </a:pPr>
              <a:r>
                <a:rPr lang="en-US" sz="2000" b="1" smtClean="0">
                  <a:solidFill>
                    <a:srgbClr val="C00000"/>
                  </a:solidFill>
                  <a:latin typeface="Arial" panose="020B0604020202020204" pitchFamily="34" charset="0"/>
                  <a:cs typeface="Arial" panose="020B0604020202020204" pitchFamily="34" charset="0"/>
                </a:rPr>
                <a:t>Khám phá</a:t>
              </a:r>
              <a:endParaRPr lang="en-US" sz="2000" b="1">
                <a:solidFill>
                  <a:srgbClr val="C00000"/>
                </a:solidFill>
                <a:latin typeface="Arial" panose="020B0604020202020204" pitchFamily="34" charset="0"/>
                <a:cs typeface="Arial" panose="020B0604020202020204" pitchFamily="34" charset="0"/>
              </a:endParaRPr>
            </a:p>
          </p:txBody>
        </p:sp>
        <p:pic>
          <p:nvPicPr>
            <p:cNvPr id="13" name="Picture 36"/>
            <p:cNvPicPr>
              <a:picLocks noChangeAspect="1"/>
            </p:cNvPicPr>
            <p:nvPr/>
          </p:nvPicPr>
          <p:blipFill>
            <a:blip r:embed="rId3"/>
            <a:srcRect/>
            <a:stretch>
              <a:fillRect/>
            </a:stretch>
          </p:blipFill>
          <p:spPr>
            <a:xfrm>
              <a:off x="579950" y="938818"/>
              <a:ext cx="434623" cy="409270"/>
            </a:xfrm>
            <a:prstGeom prst="rect">
              <a:avLst/>
            </a:prstGeom>
          </p:spPr>
        </p:pic>
      </p:grpSp>
      <p:grpSp>
        <p:nvGrpSpPr>
          <p:cNvPr id="12" name="Group 11"/>
          <p:cNvGrpSpPr/>
          <p:nvPr/>
        </p:nvGrpSpPr>
        <p:grpSpPr>
          <a:xfrm>
            <a:off x="537087" y="90616"/>
            <a:ext cx="5384742" cy="628833"/>
            <a:chOff x="537087" y="90616"/>
            <a:chExt cx="5384742" cy="628833"/>
          </a:xfrm>
        </p:grpSpPr>
        <p:sp>
          <p:nvSpPr>
            <p:cNvPr id="15" name="Google Shape;265;p41"/>
            <p:cNvSpPr/>
            <p:nvPr/>
          </p:nvSpPr>
          <p:spPr>
            <a:xfrm rot="654">
              <a:off x="537147" y="90616"/>
              <a:ext cx="5384652" cy="628833"/>
            </a:xfrm>
            <a:prstGeom prst="rect">
              <a:avLst/>
            </a:prstGeom>
            <a:solidFill>
              <a:schemeClr val="lt2"/>
            </a:solidFill>
            <a:ln>
              <a:noFill/>
            </a:ln>
            <a:effectLst>
              <a:outerShdw blurRad="42863"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TextBox 15"/>
            <p:cNvSpPr txBox="1"/>
            <p:nvPr/>
          </p:nvSpPr>
          <p:spPr>
            <a:xfrm>
              <a:off x="537087" y="151319"/>
              <a:ext cx="5384742" cy="492443"/>
            </a:xfrm>
            <a:prstGeom prst="rect">
              <a:avLst/>
            </a:prstGeom>
            <a:noFill/>
            <a:ln w="19050">
              <a:noFill/>
            </a:ln>
          </p:spPr>
          <p:txBody>
            <a:bodyPr wrap="square" rtlCol="0">
              <a:spAutoFit/>
            </a:bodyPr>
            <a:lstStyle/>
            <a:p>
              <a:pPr algn="just"/>
              <a:r>
                <a:rPr lang="en-US" sz="2600" b="1" smtClean="0">
                  <a:latin typeface="Arial" panose="020B0604020202020204" pitchFamily="34" charset="0"/>
                  <a:cs typeface="Arial" panose="020B0604020202020204" pitchFamily="34" charset="0"/>
                </a:rPr>
                <a:t>1. Cấu </a:t>
              </a:r>
              <a:r>
                <a:rPr lang="en-US" sz="2600" b="1">
                  <a:latin typeface="Arial" panose="020B0604020202020204" pitchFamily="34" charset="0"/>
                  <a:cs typeface="Arial" panose="020B0604020202020204" pitchFamily="34" charset="0"/>
                </a:rPr>
                <a:t>trúc chung của mạch điện</a:t>
              </a:r>
            </a:p>
          </p:txBody>
        </p:sp>
      </p:grpSp>
      <p:pic>
        <p:nvPicPr>
          <p:cNvPr id="2" name="Picture 1"/>
          <p:cNvPicPr>
            <a:picLocks noChangeAspect="1"/>
          </p:cNvPicPr>
          <p:nvPr/>
        </p:nvPicPr>
        <p:blipFill>
          <a:blip r:embed="rId4"/>
          <a:stretch>
            <a:fillRect/>
          </a:stretch>
        </p:blipFill>
        <p:spPr>
          <a:xfrm>
            <a:off x="3398737" y="2822271"/>
            <a:ext cx="2643742" cy="1841088"/>
          </a:xfrm>
          <a:prstGeom prst="rect">
            <a:avLst/>
          </a:prstGeom>
        </p:spPr>
      </p:pic>
    </p:spTree>
    <p:extLst>
      <p:ext uri="{BB962C8B-B14F-4D97-AF65-F5344CB8AC3E}">
        <p14:creationId xmlns:p14="http://schemas.microsoft.com/office/powerpoint/2010/main" val="17288564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1"/>
          <p:cNvSpPr/>
          <p:nvPr/>
        </p:nvSpPr>
        <p:spPr>
          <a:xfrm rot="-941">
            <a:off x="266698" y="243834"/>
            <a:ext cx="8610603" cy="4632981"/>
          </a:xfrm>
          <a:prstGeom prst="rect">
            <a:avLst/>
          </a:prstGeom>
          <a:solidFill>
            <a:schemeClr val="lt1"/>
          </a:solidFill>
          <a:ln>
            <a:noFill/>
          </a:ln>
          <a:effectLst>
            <a:outerShdw blurRad="71438"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1"/>
          <p:cNvSpPr/>
          <p:nvPr/>
        </p:nvSpPr>
        <p:spPr>
          <a:xfrm rot="-1688213">
            <a:off x="7814313" y="4482005"/>
            <a:ext cx="1271683" cy="304800"/>
          </a:xfrm>
          <a:prstGeom prst="rect">
            <a:avLst/>
          </a:prstGeom>
          <a:solidFill>
            <a:schemeClr val="lt2"/>
          </a:solidFill>
          <a:ln>
            <a:noFill/>
          </a:ln>
          <a:effectLst>
            <a:outerShdw blurRad="42863"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roup 2"/>
          <p:cNvGrpSpPr/>
          <p:nvPr/>
        </p:nvGrpSpPr>
        <p:grpSpPr>
          <a:xfrm>
            <a:off x="676276" y="844222"/>
            <a:ext cx="4289862" cy="553998"/>
            <a:chOff x="676276" y="844222"/>
            <a:chExt cx="4289862" cy="553998"/>
          </a:xfrm>
        </p:grpSpPr>
        <p:sp>
          <p:nvSpPr>
            <p:cNvPr id="7" name="TextBox 6"/>
            <p:cNvSpPr txBox="1"/>
            <p:nvPr/>
          </p:nvSpPr>
          <p:spPr>
            <a:xfrm>
              <a:off x="1031875" y="844222"/>
              <a:ext cx="3934263" cy="553998"/>
            </a:xfrm>
            <a:prstGeom prst="rect">
              <a:avLst/>
            </a:prstGeom>
            <a:noFill/>
            <a:ln w="19050">
              <a:noFill/>
            </a:ln>
          </p:spPr>
          <p:txBody>
            <a:bodyPr wrap="square" rtlCol="0">
              <a:spAutoFit/>
            </a:bodyPr>
            <a:lstStyle/>
            <a:p>
              <a:pPr algn="just">
                <a:lnSpc>
                  <a:spcPct val="150000"/>
                </a:lnSpc>
              </a:pPr>
              <a:r>
                <a:rPr lang="en-US" sz="2000" b="1" i="1" smtClean="0">
                  <a:solidFill>
                    <a:srgbClr val="C00000"/>
                  </a:solidFill>
                  <a:latin typeface="Arial" panose="020B0604020202020204" pitchFamily="34" charset="0"/>
                  <a:cs typeface="Arial" panose="020B0604020202020204" pitchFamily="34" charset="0"/>
                </a:rPr>
                <a:t>Cấu trúc chung của mạch điện</a:t>
              </a:r>
              <a:endParaRPr lang="en-US" sz="2000" b="1" i="1">
                <a:solidFill>
                  <a:srgbClr val="C00000"/>
                </a:solidFill>
                <a:latin typeface="Arial" panose="020B0604020202020204" pitchFamily="34" charset="0"/>
                <a:cs typeface="Arial" panose="020B0604020202020204" pitchFamily="34" charset="0"/>
              </a:endParaRPr>
            </a:p>
          </p:txBody>
        </p:sp>
        <p:pic>
          <p:nvPicPr>
            <p:cNvPr id="13" name="Picture 18" descr="https://img.freepik.com/premium-vector/pen-is-notepad-with-pen-it_410516-87580.jpg?w=200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6276" y="924674"/>
              <a:ext cx="439455" cy="439455"/>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p:cNvSpPr txBox="1"/>
          <p:nvPr/>
        </p:nvSpPr>
        <p:spPr>
          <a:xfrm>
            <a:off x="558828" y="1402711"/>
            <a:ext cx="8026342" cy="1015663"/>
          </a:xfrm>
          <a:prstGeom prst="rect">
            <a:avLst/>
          </a:prstGeom>
          <a:noFill/>
          <a:ln w="19050">
            <a:noFill/>
          </a:ln>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G</a:t>
            </a:r>
            <a:r>
              <a:rPr lang="vi-VN" sz="2000" smtClean="0">
                <a:latin typeface="Arial" panose="020B0604020202020204" pitchFamily="34" charset="0"/>
                <a:cs typeface="Arial" panose="020B0604020202020204" pitchFamily="34" charset="0"/>
              </a:rPr>
              <a:t>ồm </a:t>
            </a:r>
            <a:r>
              <a:rPr lang="vi-VN" sz="2000">
                <a:latin typeface="Arial" panose="020B0604020202020204" pitchFamily="34" charset="0"/>
                <a:cs typeface="Arial" panose="020B0604020202020204" pitchFamily="34" charset="0"/>
              </a:rPr>
              <a:t>ba khối chính: </a:t>
            </a:r>
            <a:r>
              <a:rPr lang="vi-VN" sz="2000" b="1" i="1">
                <a:latin typeface="Arial" panose="020B0604020202020204" pitchFamily="34" charset="0"/>
                <a:cs typeface="Arial" panose="020B0604020202020204" pitchFamily="34" charset="0"/>
              </a:rPr>
              <a:t>khối nguồn điện</a:t>
            </a:r>
            <a:r>
              <a:rPr lang="vi-VN" sz="2000">
                <a:latin typeface="Arial" panose="020B0604020202020204" pitchFamily="34" charset="0"/>
                <a:cs typeface="Arial" panose="020B0604020202020204" pitchFamily="34" charset="0"/>
              </a:rPr>
              <a:t>, </a:t>
            </a:r>
            <a:r>
              <a:rPr lang="vi-VN" sz="2000" b="1" i="1">
                <a:latin typeface="Arial" panose="020B0604020202020204" pitchFamily="34" charset="0"/>
                <a:cs typeface="Arial" panose="020B0604020202020204" pitchFamily="34" charset="0"/>
              </a:rPr>
              <a:t>khối truyền dẫn đóng cắt, điều khiển, bảo vệ </a:t>
            </a:r>
            <a:r>
              <a:rPr lang="vi-VN" sz="2000">
                <a:latin typeface="Arial" panose="020B0604020202020204" pitchFamily="34" charset="0"/>
                <a:cs typeface="Arial" panose="020B0604020202020204" pitchFamily="34" charset="0"/>
              </a:rPr>
              <a:t>và </a:t>
            </a:r>
            <a:r>
              <a:rPr lang="vi-VN" sz="2000" b="1" i="1">
                <a:latin typeface="Arial" panose="020B0604020202020204" pitchFamily="34" charset="0"/>
                <a:cs typeface="Arial" panose="020B0604020202020204" pitchFamily="34" charset="0"/>
              </a:rPr>
              <a:t>khối tải tiêu thụ điện</a:t>
            </a:r>
            <a:r>
              <a:rPr lang="vi-VN" sz="2000">
                <a:latin typeface="Arial" panose="020B0604020202020204" pitchFamily="34" charset="0"/>
                <a:cs typeface="Arial" panose="020B0604020202020204" pitchFamily="34" charset="0"/>
              </a:rPr>
              <a:t>.</a:t>
            </a:r>
          </a:p>
        </p:txBody>
      </p:sp>
      <p:grpSp>
        <p:nvGrpSpPr>
          <p:cNvPr id="16" name="Group 15"/>
          <p:cNvGrpSpPr/>
          <p:nvPr/>
        </p:nvGrpSpPr>
        <p:grpSpPr>
          <a:xfrm>
            <a:off x="537087" y="90616"/>
            <a:ext cx="5384742" cy="628833"/>
            <a:chOff x="537087" y="90616"/>
            <a:chExt cx="5384742" cy="628833"/>
          </a:xfrm>
        </p:grpSpPr>
        <p:sp>
          <p:nvSpPr>
            <p:cNvPr id="17" name="Google Shape;265;p41"/>
            <p:cNvSpPr/>
            <p:nvPr/>
          </p:nvSpPr>
          <p:spPr>
            <a:xfrm rot="654">
              <a:off x="537147" y="90616"/>
              <a:ext cx="5384652" cy="628833"/>
            </a:xfrm>
            <a:prstGeom prst="rect">
              <a:avLst/>
            </a:prstGeom>
            <a:solidFill>
              <a:schemeClr val="lt2"/>
            </a:solidFill>
            <a:ln>
              <a:noFill/>
            </a:ln>
            <a:effectLst>
              <a:outerShdw blurRad="42863"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extBox 19"/>
            <p:cNvSpPr txBox="1"/>
            <p:nvPr/>
          </p:nvSpPr>
          <p:spPr>
            <a:xfrm>
              <a:off x="537087" y="151319"/>
              <a:ext cx="5384742" cy="492443"/>
            </a:xfrm>
            <a:prstGeom prst="rect">
              <a:avLst/>
            </a:prstGeom>
            <a:noFill/>
            <a:ln w="19050">
              <a:noFill/>
            </a:ln>
          </p:spPr>
          <p:txBody>
            <a:bodyPr wrap="square" rtlCol="0">
              <a:spAutoFit/>
            </a:bodyPr>
            <a:lstStyle/>
            <a:p>
              <a:pPr algn="just"/>
              <a:r>
                <a:rPr lang="en-US" sz="2600" b="1" smtClean="0">
                  <a:latin typeface="Arial" panose="020B0604020202020204" pitchFamily="34" charset="0"/>
                  <a:cs typeface="Arial" panose="020B0604020202020204" pitchFamily="34" charset="0"/>
                </a:rPr>
                <a:t>1. Cấu </a:t>
              </a:r>
              <a:r>
                <a:rPr lang="en-US" sz="2600" b="1">
                  <a:latin typeface="Arial" panose="020B0604020202020204" pitchFamily="34" charset="0"/>
                  <a:cs typeface="Arial" panose="020B0604020202020204" pitchFamily="34" charset="0"/>
                </a:rPr>
                <a:t>trúc chung của mạch điện</a:t>
              </a:r>
            </a:p>
          </p:txBody>
        </p:sp>
      </p:grpSp>
      <p:pic>
        <p:nvPicPr>
          <p:cNvPr id="2" name="Picture 1"/>
          <p:cNvPicPr>
            <a:picLocks noChangeAspect="1"/>
          </p:cNvPicPr>
          <p:nvPr/>
        </p:nvPicPr>
        <p:blipFill>
          <a:blip r:embed="rId4">
            <a:clrChange>
              <a:clrFrom>
                <a:srgbClr val="FFFFFF"/>
              </a:clrFrom>
              <a:clrTo>
                <a:srgbClr val="FFFFFF">
                  <a:alpha val="0"/>
                </a:srgbClr>
              </a:clrTo>
            </a:clrChange>
          </a:blip>
          <a:stretch>
            <a:fillRect/>
          </a:stretch>
        </p:blipFill>
        <p:spPr>
          <a:xfrm>
            <a:off x="449993" y="2513923"/>
            <a:ext cx="8244011" cy="1737010"/>
          </a:xfrm>
          <a:prstGeom prst="rect">
            <a:avLst/>
          </a:prstGeom>
        </p:spPr>
      </p:pic>
    </p:spTree>
    <p:extLst>
      <p:ext uri="{BB962C8B-B14F-4D97-AF65-F5344CB8AC3E}">
        <p14:creationId xmlns:p14="http://schemas.microsoft.com/office/powerpoint/2010/main" val="4260801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4748" y="66675"/>
            <a:ext cx="9144000" cy="553998"/>
          </a:xfrm>
          <a:prstGeom prst="rect">
            <a:avLst/>
          </a:prstGeom>
          <a:noFill/>
          <a:ln w="19050">
            <a:noFill/>
          </a:ln>
        </p:spPr>
        <p:txBody>
          <a:bodyPr wrap="square" rtlCol="0">
            <a:spAutoFit/>
          </a:bodyPr>
          <a:lstStyle/>
          <a:p>
            <a:pPr algn="ctr">
              <a:lnSpc>
                <a:spcPct val="150000"/>
              </a:lnSpc>
            </a:pPr>
            <a:r>
              <a:rPr lang="vi-VN" sz="2000" b="1">
                <a:latin typeface="Arial" panose="020B0604020202020204" pitchFamily="34" charset="0"/>
                <a:cs typeface="Arial" panose="020B0604020202020204" pitchFamily="34" charset="0"/>
              </a:rPr>
              <a:t>Bảng </a:t>
            </a:r>
            <a:r>
              <a:rPr lang="en-US" sz="2000" b="1" smtClean="0">
                <a:latin typeface="Arial" panose="020B0604020202020204" pitchFamily="34" charset="0"/>
                <a:cs typeface="Arial" panose="020B0604020202020204" pitchFamily="34" charset="0"/>
              </a:rPr>
              <a:t>9.1</a:t>
            </a:r>
            <a:r>
              <a:rPr lang="vi-VN" sz="2000" b="1" smtClean="0">
                <a:latin typeface="Arial" panose="020B0604020202020204" pitchFamily="34" charset="0"/>
                <a:cs typeface="Arial" panose="020B0604020202020204" pitchFamily="34" charset="0"/>
              </a:rPr>
              <a:t>. </a:t>
            </a:r>
            <a:r>
              <a:rPr lang="en-US" sz="2000" b="1" smtClean="0">
                <a:latin typeface="Arial" panose="020B0604020202020204" pitchFamily="34" charset="0"/>
                <a:cs typeface="Arial" panose="020B0604020202020204" pitchFamily="34" charset="0"/>
              </a:rPr>
              <a:t>Kí hiệu trong sơ đồ điện</a:t>
            </a:r>
            <a:endParaRPr lang="vi-VN" sz="2000" b="1" i="1">
              <a:latin typeface="Arial" panose="020B0604020202020204" pitchFamily="34" charset="0"/>
              <a:cs typeface="Arial" panose="020B060402020202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336454250"/>
              </p:ext>
            </p:extLst>
          </p:nvPr>
        </p:nvGraphicFramePr>
        <p:xfrm>
          <a:off x="275963" y="676274"/>
          <a:ext cx="8563237" cy="4205592"/>
        </p:xfrm>
        <a:graphic>
          <a:graphicData uri="http://schemas.openxmlformats.org/drawingml/2006/table">
            <a:tbl>
              <a:tblPr firstRow="1" firstCol="1" bandRow="1">
                <a:tableStyleId>{03CF1FC7-FD0E-4A1C-9A34-55A04372A813}</a:tableStyleId>
              </a:tblPr>
              <a:tblGrid>
                <a:gridCol w="2600587">
                  <a:extLst>
                    <a:ext uri="{9D8B030D-6E8A-4147-A177-3AD203B41FA5}">
                      <a16:colId xmlns:a16="http://schemas.microsoft.com/office/drawing/2014/main" xmlns="" val="1860113269"/>
                    </a:ext>
                  </a:extLst>
                </a:gridCol>
                <a:gridCol w="1539291">
                  <a:extLst>
                    <a:ext uri="{9D8B030D-6E8A-4147-A177-3AD203B41FA5}">
                      <a16:colId xmlns:a16="http://schemas.microsoft.com/office/drawing/2014/main" xmlns="" val="2112368597"/>
                    </a:ext>
                  </a:extLst>
                </a:gridCol>
                <a:gridCol w="2804109">
                  <a:extLst>
                    <a:ext uri="{9D8B030D-6E8A-4147-A177-3AD203B41FA5}">
                      <a16:colId xmlns:a16="http://schemas.microsoft.com/office/drawing/2014/main" xmlns="" val="760113984"/>
                    </a:ext>
                  </a:extLst>
                </a:gridCol>
                <a:gridCol w="1619250">
                  <a:extLst>
                    <a:ext uri="{9D8B030D-6E8A-4147-A177-3AD203B41FA5}">
                      <a16:colId xmlns:a16="http://schemas.microsoft.com/office/drawing/2014/main" xmlns="" val="687198518"/>
                    </a:ext>
                  </a:extLst>
                </a:gridCol>
              </a:tblGrid>
              <a:tr h="486099">
                <a:tc>
                  <a:txBody>
                    <a:bodyPr/>
                    <a:lstStyle/>
                    <a:p>
                      <a:pPr marL="0" marR="0" algn="ctr">
                        <a:lnSpc>
                          <a:spcPct val="150000"/>
                        </a:lnSpc>
                        <a:spcBef>
                          <a:spcPts val="240"/>
                        </a:spcBef>
                        <a:spcAft>
                          <a:spcPts val="240"/>
                        </a:spcAft>
                      </a:pPr>
                      <a:r>
                        <a:rPr lang="nl-NL" sz="2000" b="1">
                          <a:solidFill>
                            <a:schemeClr val="accent6"/>
                          </a:solidFill>
                          <a:effectLst/>
                          <a:latin typeface="+mj-lt"/>
                        </a:rPr>
                        <a:t>Tên gọi</a:t>
                      </a:r>
                      <a:endParaRPr lang="en-US" sz="2000" b="1">
                        <a:solidFill>
                          <a:schemeClr val="accent6"/>
                        </a:solidFill>
                        <a:effectLst/>
                        <a:latin typeface="+mj-lt"/>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E74"/>
                    </a:solidFill>
                  </a:tcPr>
                </a:tc>
                <a:tc>
                  <a:txBody>
                    <a:bodyPr/>
                    <a:lstStyle/>
                    <a:p>
                      <a:pPr marL="0" marR="0" algn="ctr">
                        <a:lnSpc>
                          <a:spcPct val="150000"/>
                        </a:lnSpc>
                        <a:spcBef>
                          <a:spcPts val="240"/>
                        </a:spcBef>
                        <a:spcAft>
                          <a:spcPts val="240"/>
                        </a:spcAft>
                      </a:pPr>
                      <a:r>
                        <a:rPr lang="nl-NL" sz="2000" b="1">
                          <a:solidFill>
                            <a:schemeClr val="accent6"/>
                          </a:solidFill>
                          <a:effectLst/>
                          <a:latin typeface="+mj-lt"/>
                        </a:rPr>
                        <a:t>Kí hiệu</a:t>
                      </a:r>
                      <a:endParaRPr lang="en-US" sz="2000" b="1">
                        <a:solidFill>
                          <a:schemeClr val="accent6"/>
                        </a:solidFill>
                        <a:effectLst/>
                        <a:latin typeface="+mj-lt"/>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E74"/>
                    </a:solidFill>
                  </a:tcPr>
                </a:tc>
                <a:tc>
                  <a:txBody>
                    <a:bodyPr/>
                    <a:lstStyle/>
                    <a:p>
                      <a:pPr marL="0" marR="0" algn="ctr">
                        <a:lnSpc>
                          <a:spcPct val="150000"/>
                        </a:lnSpc>
                        <a:spcBef>
                          <a:spcPts val="240"/>
                        </a:spcBef>
                        <a:spcAft>
                          <a:spcPts val="240"/>
                        </a:spcAft>
                      </a:pPr>
                      <a:r>
                        <a:rPr lang="nl-NL" sz="2000" b="1">
                          <a:solidFill>
                            <a:schemeClr val="accent6"/>
                          </a:solidFill>
                          <a:effectLst/>
                          <a:latin typeface="+mj-lt"/>
                        </a:rPr>
                        <a:t>Tên gọi</a:t>
                      </a:r>
                      <a:endParaRPr lang="en-US" sz="2000" b="1">
                        <a:solidFill>
                          <a:schemeClr val="accent6"/>
                        </a:solidFill>
                        <a:effectLst/>
                        <a:latin typeface="+mj-lt"/>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E74"/>
                    </a:solidFill>
                  </a:tcPr>
                </a:tc>
                <a:tc>
                  <a:txBody>
                    <a:bodyPr/>
                    <a:lstStyle/>
                    <a:p>
                      <a:pPr marL="0" marR="0" algn="ctr">
                        <a:lnSpc>
                          <a:spcPct val="150000"/>
                        </a:lnSpc>
                        <a:spcBef>
                          <a:spcPts val="240"/>
                        </a:spcBef>
                        <a:spcAft>
                          <a:spcPts val="240"/>
                        </a:spcAft>
                      </a:pPr>
                      <a:r>
                        <a:rPr lang="nl-NL" sz="2000" b="1">
                          <a:solidFill>
                            <a:schemeClr val="accent6"/>
                          </a:solidFill>
                          <a:effectLst/>
                          <a:latin typeface="+mj-lt"/>
                        </a:rPr>
                        <a:t>Kí hiệu</a:t>
                      </a:r>
                      <a:endParaRPr lang="en-US" sz="2000" b="1">
                        <a:solidFill>
                          <a:schemeClr val="accent6"/>
                        </a:solidFill>
                        <a:effectLst/>
                        <a:latin typeface="+mj-lt"/>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E74"/>
                    </a:solidFill>
                  </a:tcPr>
                </a:tc>
                <a:extLst>
                  <a:ext uri="{0D108BD9-81ED-4DB2-BD59-A6C34878D82A}">
                    <a16:rowId xmlns:a16="http://schemas.microsoft.com/office/drawing/2014/main" xmlns="" val="1135577341"/>
                  </a:ext>
                </a:extLst>
              </a:tr>
              <a:tr h="691801">
                <a:tc>
                  <a:txBody>
                    <a:bodyPr/>
                    <a:lstStyle/>
                    <a:p>
                      <a:pPr marL="0" marR="0">
                        <a:lnSpc>
                          <a:spcPct val="150000"/>
                        </a:lnSpc>
                        <a:spcBef>
                          <a:spcPts val="240"/>
                        </a:spcBef>
                        <a:spcAft>
                          <a:spcPts val="240"/>
                        </a:spcAft>
                      </a:pPr>
                      <a:r>
                        <a:rPr lang="nl-NL" sz="2000">
                          <a:solidFill>
                            <a:srgbClr val="000000"/>
                          </a:solidFill>
                          <a:effectLst/>
                          <a:latin typeface="+mj-lt"/>
                        </a:rPr>
                        <a:t>Dòng điện một chiều</a:t>
                      </a:r>
                      <a:endParaRPr lang="en-US" sz="2000">
                        <a:solidFill>
                          <a:srgbClr val="000000"/>
                        </a:solidFill>
                        <a:effectLst/>
                        <a:latin typeface="+mj-lt"/>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nSpc>
                          <a:spcPct val="150000"/>
                        </a:lnSpc>
                        <a:spcBef>
                          <a:spcPts val="240"/>
                        </a:spcBef>
                        <a:spcAft>
                          <a:spcPts val="240"/>
                        </a:spcAft>
                      </a:pPr>
                      <a:endParaRPr lang="nl-NL" sz="2000">
                        <a:solidFill>
                          <a:srgbClr val="000000"/>
                        </a:solidFill>
                        <a:effectLst/>
                        <a:latin typeface="+mj-lt"/>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nSpc>
                          <a:spcPct val="150000"/>
                        </a:lnSpc>
                        <a:spcBef>
                          <a:spcPts val="240"/>
                        </a:spcBef>
                        <a:spcAft>
                          <a:spcPts val="240"/>
                        </a:spcAft>
                      </a:pPr>
                      <a:r>
                        <a:rPr lang="nl-NL" sz="2000">
                          <a:solidFill>
                            <a:srgbClr val="000000"/>
                          </a:solidFill>
                          <a:effectLst/>
                          <a:latin typeface="+mj-lt"/>
                        </a:rPr>
                        <a:t>Dây pha</a:t>
                      </a:r>
                      <a:endParaRPr lang="en-US" sz="2000">
                        <a:solidFill>
                          <a:srgbClr val="000000"/>
                        </a:solidFill>
                        <a:effectLst/>
                        <a:latin typeface="+mj-lt"/>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nSpc>
                          <a:spcPct val="150000"/>
                        </a:lnSpc>
                        <a:spcBef>
                          <a:spcPts val="240"/>
                        </a:spcBef>
                        <a:spcAft>
                          <a:spcPts val="240"/>
                        </a:spcAft>
                      </a:pPr>
                      <a:endParaRPr lang="nl-NL" sz="2000">
                        <a:solidFill>
                          <a:srgbClr val="000000"/>
                        </a:solidFill>
                        <a:effectLst/>
                        <a:latin typeface="+mj-lt"/>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xmlns="" val="1013158401"/>
                  </a:ext>
                </a:extLst>
              </a:tr>
              <a:tr h="662569">
                <a:tc>
                  <a:txBody>
                    <a:bodyPr/>
                    <a:lstStyle/>
                    <a:p>
                      <a:pPr marL="0" marR="0">
                        <a:lnSpc>
                          <a:spcPct val="150000"/>
                        </a:lnSpc>
                        <a:spcBef>
                          <a:spcPts val="240"/>
                        </a:spcBef>
                        <a:spcAft>
                          <a:spcPts val="240"/>
                        </a:spcAft>
                      </a:pPr>
                      <a:r>
                        <a:rPr lang="nl-NL" sz="2000">
                          <a:solidFill>
                            <a:srgbClr val="000000"/>
                          </a:solidFill>
                          <a:effectLst/>
                          <a:latin typeface="+mj-lt"/>
                        </a:rPr>
                        <a:t>Dòng điện xoay chiều</a:t>
                      </a:r>
                      <a:endParaRPr lang="en-US" sz="2000">
                        <a:solidFill>
                          <a:srgbClr val="000000"/>
                        </a:solidFill>
                        <a:effectLst/>
                        <a:latin typeface="+mj-lt"/>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nSpc>
                          <a:spcPct val="150000"/>
                        </a:lnSpc>
                        <a:spcBef>
                          <a:spcPts val="240"/>
                        </a:spcBef>
                        <a:spcAft>
                          <a:spcPts val="240"/>
                        </a:spcAft>
                      </a:pPr>
                      <a:endParaRPr lang="nl-NL" sz="2000">
                        <a:solidFill>
                          <a:srgbClr val="000000"/>
                        </a:solidFill>
                        <a:effectLst/>
                        <a:latin typeface="+mj-lt"/>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nSpc>
                          <a:spcPct val="150000"/>
                        </a:lnSpc>
                        <a:spcBef>
                          <a:spcPts val="240"/>
                        </a:spcBef>
                        <a:spcAft>
                          <a:spcPts val="240"/>
                        </a:spcAft>
                      </a:pPr>
                      <a:r>
                        <a:rPr lang="nl-NL" sz="2000">
                          <a:solidFill>
                            <a:srgbClr val="000000"/>
                          </a:solidFill>
                          <a:effectLst/>
                          <a:latin typeface="+mj-lt"/>
                        </a:rPr>
                        <a:t>Dây trung tính</a:t>
                      </a:r>
                      <a:endParaRPr lang="en-US" sz="2000">
                        <a:solidFill>
                          <a:srgbClr val="000000"/>
                        </a:solidFill>
                        <a:effectLst/>
                        <a:latin typeface="+mj-lt"/>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nSpc>
                          <a:spcPct val="150000"/>
                        </a:lnSpc>
                        <a:spcBef>
                          <a:spcPts val="240"/>
                        </a:spcBef>
                        <a:spcAft>
                          <a:spcPts val="240"/>
                        </a:spcAft>
                      </a:pPr>
                      <a:endParaRPr lang="nl-NL" sz="2000">
                        <a:solidFill>
                          <a:srgbClr val="000000"/>
                        </a:solidFill>
                        <a:effectLst/>
                        <a:latin typeface="+mj-lt"/>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xmlns="" val="562815488"/>
                  </a:ext>
                </a:extLst>
              </a:tr>
              <a:tr h="682056">
                <a:tc>
                  <a:txBody>
                    <a:bodyPr/>
                    <a:lstStyle/>
                    <a:p>
                      <a:pPr marL="0" marR="0">
                        <a:lnSpc>
                          <a:spcPct val="150000"/>
                        </a:lnSpc>
                        <a:spcBef>
                          <a:spcPts val="240"/>
                        </a:spcBef>
                        <a:spcAft>
                          <a:spcPts val="240"/>
                        </a:spcAft>
                      </a:pPr>
                      <a:r>
                        <a:rPr lang="nl-NL" sz="2000">
                          <a:solidFill>
                            <a:srgbClr val="000000"/>
                          </a:solidFill>
                          <a:effectLst/>
                          <a:latin typeface="+mj-lt"/>
                        </a:rPr>
                        <a:t>Cực dương</a:t>
                      </a:r>
                      <a:endParaRPr lang="en-US" sz="2000">
                        <a:solidFill>
                          <a:srgbClr val="000000"/>
                        </a:solidFill>
                        <a:effectLst/>
                        <a:latin typeface="+mj-lt"/>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nSpc>
                          <a:spcPct val="150000"/>
                        </a:lnSpc>
                        <a:spcBef>
                          <a:spcPts val="240"/>
                        </a:spcBef>
                        <a:spcAft>
                          <a:spcPts val="240"/>
                        </a:spcAft>
                      </a:pPr>
                      <a:endParaRPr lang="nl-NL" sz="2000">
                        <a:solidFill>
                          <a:srgbClr val="000000"/>
                        </a:solidFill>
                        <a:effectLst/>
                        <a:latin typeface="+mj-lt"/>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nSpc>
                          <a:spcPct val="150000"/>
                        </a:lnSpc>
                        <a:spcBef>
                          <a:spcPts val="240"/>
                        </a:spcBef>
                        <a:spcAft>
                          <a:spcPts val="240"/>
                        </a:spcAft>
                      </a:pPr>
                      <a:r>
                        <a:rPr lang="nl-NL" sz="2000">
                          <a:solidFill>
                            <a:srgbClr val="000000"/>
                          </a:solidFill>
                          <a:effectLst/>
                          <a:latin typeface="+mj-lt"/>
                        </a:rPr>
                        <a:t>Hai dây dẫn chéo nhau</a:t>
                      </a:r>
                      <a:endParaRPr lang="en-US" sz="2000">
                        <a:solidFill>
                          <a:srgbClr val="000000"/>
                        </a:solidFill>
                        <a:effectLst/>
                        <a:latin typeface="+mj-lt"/>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nSpc>
                          <a:spcPct val="150000"/>
                        </a:lnSpc>
                        <a:spcBef>
                          <a:spcPts val="240"/>
                        </a:spcBef>
                        <a:spcAft>
                          <a:spcPts val="240"/>
                        </a:spcAft>
                      </a:pPr>
                      <a:endParaRPr lang="nl-NL" sz="2000">
                        <a:solidFill>
                          <a:srgbClr val="000000"/>
                        </a:solidFill>
                        <a:effectLst/>
                        <a:latin typeface="+mj-lt"/>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xmlns="" val="1201672626"/>
                  </a:ext>
                </a:extLst>
              </a:tr>
              <a:tr h="644781">
                <a:tc>
                  <a:txBody>
                    <a:bodyPr/>
                    <a:lstStyle/>
                    <a:p>
                      <a:pPr marL="0" marR="0">
                        <a:lnSpc>
                          <a:spcPct val="150000"/>
                        </a:lnSpc>
                        <a:spcBef>
                          <a:spcPts val="240"/>
                        </a:spcBef>
                        <a:spcAft>
                          <a:spcPts val="240"/>
                        </a:spcAft>
                      </a:pPr>
                      <a:r>
                        <a:rPr lang="nl-NL" sz="2000">
                          <a:solidFill>
                            <a:srgbClr val="000000"/>
                          </a:solidFill>
                          <a:effectLst/>
                          <a:latin typeface="+mj-lt"/>
                        </a:rPr>
                        <a:t>Cực âm</a:t>
                      </a:r>
                      <a:endParaRPr lang="en-US" sz="2000">
                        <a:solidFill>
                          <a:srgbClr val="000000"/>
                        </a:solidFill>
                        <a:effectLst/>
                        <a:latin typeface="+mj-lt"/>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nSpc>
                          <a:spcPct val="150000"/>
                        </a:lnSpc>
                        <a:spcBef>
                          <a:spcPts val="240"/>
                        </a:spcBef>
                        <a:spcAft>
                          <a:spcPts val="240"/>
                        </a:spcAft>
                      </a:pPr>
                      <a:endParaRPr lang="nl-NL" sz="2000">
                        <a:solidFill>
                          <a:srgbClr val="000000"/>
                        </a:solidFill>
                        <a:effectLst/>
                        <a:latin typeface="+mj-lt"/>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nSpc>
                          <a:spcPct val="150000"/>
                        </a:lnSpc>
                        <a:spcBef>
                          <a:spcPts val="240"/>
                        </a:spcBef>
                        <a:spcAft>
                          <a:spcPts val="240"/>
                        </a:spcAft>
                      </a:pPr>
                      <a:r>
                        <a:rPr lang="nl-NL" sz="2000">
                          <a:solidFill>
                            <a:srgbClr val="000000"/>
                          </a:solidFill>
                          <a:effectLst/>
                          <a:latin typeface="+mj-lt"/>
                        </a:rPr>
                        <a:t>Hai dây dẫn nối nhau</a:t>
                      </a:r>
                      <a:endParaRPr lang="en-US" sz="2000">
                        <a:solidFill>
                          <a:srgbClr val="000000"/>
                        </a:solidFill>
                        <a:effectLst/>
                        <a:latin typeface="+mj-lt"/>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nSpc>
                          <a:spcPct val="150000"/>
                        </a:lnSpc>
                        <a:spcBef>
                          <a:spcPts val="240"/>
                        </a:spcBef>
                        <a:spcAft>
                          <a:spcPts val="240"/>
                        </a:spcAft>
                      </a:pPr>
                      <a:endParaRPr lang="nl-NL" sz="2000">
                        <a:solidFill>
                          <a:srgbClr val="000000"/>
                        </a:solidFill>
                        <a:effectLst/>
                        <a:latin typeface="+mj-lt"/>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xmlns="" val="4052948188"/>
                  </a:ext>
                </a:extLst>
              </a:tr>
              <a:tr h="1038286">
                <a:tc>
                  <a:txBody>
                    <a:bodyPr/>
                    <a:lstStyle/>
                    <a:p>
                      <a:pPr marL="0" marR="0">
                        <a:lnSpc>
                          <a:spcPct val="150000"/>
                        </a:lnSpc>
                        <a:spcBef>
                          <a:spcPts val="240"/>
                        </a:spcBef>
                        <a:spcAft>
                          <a:spcPts val="240"/>
                        </a:spcAft>
                      </a:pPr>
                      <a:r>
                        <a:rPr lang="nl-NL" sz="2000">
                          <a:solidFill>
                            <a:srgbClr val="000000"/>
                          </a:solidFill>
                          <a:effectLst/>
                          <a:latin typeface="+mj-lt"/>
                        </a:rPr>
                        <a:t>Cầu dao hai cực; ba cực</a:t>
                      </a:r>
                      <a:endParaRPr lang="en-US" sz="2000">
                        <a:solidFill>
                          <a:srgbClr val="000000"/>
                        </a:solidFill>
                        <a:effectLst/>
                        <a:latin typeface="+mj-lt"/>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nSpc>
                          <a:spcPct val="150000"/>
                        </a:lnSpc>
                        <a:spcBef>
                          <a:spcPts val="240"/>
                        </a:spcBef>
                        <a:spcAft>
                          <a:spcPts val="240"/>
                        </a:spcAft>
                      </a:pPr>
                      <a:endParaRPr lang="nl-NL" sz="2000">
                        <a:solidFill>
                          <a:srgbClr val="000000"/>
                        </a:solidFill>
                        <a:effectLst/>
                        <a:latin typeface="+mj-lt"/>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nSpc>
                          <a:spcPct val="150000"/>
                        </a:lnSpc>
                        <a:spcBef>
                          <a:spcPts val="240"/>
                        </a:spcBef>
                        <a:spcAft>
                          <a:spcPts val="240"/>
                        </a:spcAft>
                      </a:pPr>
                      <a:r>
                        <a:rPr lang="nl-NL" sz="2000">
                          <a:solidFill>
                            <a:srgbClr val="000000"/>
                          </a:solidFill>
                          <a:effectLst/>
                          <a:latin typeface="+mj-lt"/>
                        </a:rPr>
                        <a:t>Mạch điện ba pha</a:t>
                      </a:r>
                      <a:endParaRPr lang="en-US" sz="2000">
                        <a:solidFill>
                          <a:srgbClr val="000000"/>
                        </a:solidFill>
                        <a:effectLst/>
                        <a:latin typeface="+mj-lt"/>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nSpc>
                          <a:spcPct val="150000"/>
                        </a:lnSpc>
                        <a:spcBef>
                          <a:spcPts val="240"/>
                        </a:spcBef>
                        <a:spcAft>
                          <a:spcPts val="240"/>
                        </a:spcAft>
                      </a:pPr>
                      <a:endParaRPr lang="nl-NL" sz="2000">
                        <a:solidFill>
                          <a:srgbClr val="000000"/>
                        </a:solidFill>
                        <a:effectLst/>
                        <a:latin typeface="+mj-lt"/>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xmlns="" val="3577798560"/>
                  </a:ext>
                </a:extLst>
              </a:tr>
            </a:tbl>
          </a:graphicData>
        </a:graphic>
      </p:graphicFrame>
      <p:pic>
        <p:nvPicPr>
          <p:cNvPr id="13" name="Picture 12"/>
          <p:cNvPicPr>
            <a:picLocks noChangeAspect="1"/>
          </p:cNvPicPr>
          <p:nvPr/>
        </p:nvPicPr>
        <p:blipFill>
          <a:blip r:embed="rId2"/>
          <a:stretch>
            <a:fillRect/>
          </a:stretch>
        </p:blipFill>
        <p:spPr>
          <a:xfrm>
            <a:off x="3078096" y="1221205"/>
            <a:ext cx="1144640" cy="553858"/>
          </a:xfrm>
          <a:prstGeom prst="rect">
            <a:avLst/>
          </a:prstGeom>
        </p:spPr>
      </p:pic>
      <p:pic>
        <p:nvPicPr>
          <p:cNvPr id="14" name="Picture 13"/>
          <p:cNvPicPr>
            <a:picLocks noChangeAspect="1"/>
          </p:cNvPicPr>
          <p:nvPr/>
        </p:nvPicPr>
        <p:blipFill>
          <a:blip r:embed="rId3"/>
          <a:stretch>
            <a:fillRect/>
          </a:stretch>
        </p:blipFill>
        <p:spPr>
          <a:xfrm>
            <a:off x="3169270" y="1907200"/>
            <a:ext cx="991420" cy="537517"/>
          </a:xfrm>
          <a:prstGeom prst="rect">
            <a:avLst/>
          </a:prstGeom>
        </p:spPr>
      </p:pic>
      <p:pic>
        <p:nvPicPr>
          <p:cNvPr id="15" name="Picture 14"/>
          <p:cNvPicPr>
            <a:picLocks noChangeAspect="1"/>
          </p:cNvPicPr>
          <p:nvPr/>
        </p:nvPicPr>
        <p:blipFill>
          <a:blip r:embed="rId4"/>
          <a:stretch>
            <a:fillRect/>
          </a:stretch>
        </p:blipFill>
        <p:spPr>
          <a:xfrm>
            <a:off x="3329940" y="2560108"/>
            <a:ext cx="571500" cy="577994"/>
          </a:xfrm>
          <a:prstGeom prst="rect">
            <a:avLst/>
          </a:prstGeom>
        </p:spPr>
      </p:pic>
      <p:pic>
        <p:nvPicPr>
          <p:cNvPr id="16" name="Picture 15"/>
          <p:cNvPicPr>
            <a:picLocks noChangeAspect="1"/>
          </p:cNvPicPr>
          <p:nvPr/>
        </p:nvPicPr>
        <p:blipFill>
          <a:blip r:embed="rId5"/>
          <a:stretch>
            <a:fillRect/>
          </a:stretch>
        </p:blipFill>
        <p:spPr>
          <a:xfrm>
            <a:off x="3108128" y="3302140"/>
            <a:ext cx="1052562" cy="490398"/>
          </a:xfrm>
          <a:prstGeom prst="rect">
            <a:avLst/>
          </a:prstGeom>
        </p:spPr>
      </p:pic>
      <p:pic>
        <p:nvPicPr>
          <p:cNvPr id="17" name="Picture 16"/>
          <p:cNvPicPr>
            <a:picLocks noChangeAspect="1"/>
          </p:cNvPicPr>
          <p:nvPr/>
        </p:nvPicPr>
        <p:blipFill>
          <a:blip r:embed="rId6"/>
          <a:stretch>
            <a:fillRect/>
          </a:stretch>
        </p:blipFill>
        <p:spPr>
          <a:xfrm>
            <a:off x="2933699" y="4048352"/>
            <a:ext cx="1432561" cy="601609"/>
          </a:xfrm>
          <a:prstGeom prst="rect">
            <a:avLst/>
          </a:prstGeom>
        </p:spPr>
      </p:pic>
      <p:pic>
        <p:nvPicPr>
          <p:cNvPr id="18" name="Picture 17"/>
          <p:cNvPicPr>
            <a:picLocks noChangeAspect="1"/>
          </p:cNvPicPr>
          <p:nvPr/>
        </p:nvPicPr>
        <p:blipFill rotWithShape="1">
          <a:blip r:embed="rId7"/>
          <a:srcRect r="15791"/>
          <a:stretch/>
        </p:blipFill>
        <p:spPr>
          <a:xfrm>
            <a:off x="7273922" y="1384682"/>
            <a:ext cx="1477136" cy="231241"/>
          </a:xfrm>
          <a:prstGeom prst="rect">
            <a:avLst/>
          </a:prstGeom>
        </p:spPr>
      </p:pic>
      <p:pic>
        <p:nvPicPr>
          <p:cNvPr id="19" name="Picture 18"/>
          <p:cNvPicPr>
            <a:picLocks noChangeAspect="1"/>
          </p:cNvPicPr>
          <p:nvPr/>
        </p:nvPicPr>
        <p:blipFill rotWithShape="1">
          <a:blip r:embed="rId8"/>
          <a:srcRect r="16145"/>
          <a:stretch/>
        </p:blipFill>
        <p:spPr>
          <a:xfrm>
            <a:off x="7273922" y="2047409"/>
            <a:ext cx="1503289" cy="240336"/>
          </a:xfrm>
          <a:prstGeom prst="rect">
            <a:avLst/>
          </a:prstGeom>
        </p:spPr>
      </p:pic>
      <p:pic>
        <p:nvPicPr>
          <p:cNvPr id="20" name="Picture 19"/>
          <p:cNvPicPr>
            <a:picLocks noChangeAspect="1"/>
          </p:cNvPicPr>
          <p:nvPr/>
        </p:nvPicPr>
        <p:blipFill>
          <a:blip r:embed="rId9"/>
          <a:stretch>
            <a:fillRect/>
          </a:stretch>
        </p:blipFill>
        <p:spPr>
          <a:xfrm>
            <a:off x="7285658" y="2588755"/>
            <a:ext cx="1491553" cy="520700"/>
          </a:xfrm>
          <a:prstGeom prst="rect">
            <a:avLst/>
          </a:prstGeom>
        </p:spPr>
      </p:pic>
      <p:pic>
        <p:nvPicPr>
          <p:cNvPr id="21" name="Picture 20"/>
          <p:cNvPicPr>
            <a:picLocks noChangeAspect="1"/>
          </p:cNvPicPr>
          <p:nvPr/>
        </p:nvPicPr>
        <p:blipFill>
          <a:blip r:embed="rId10"/>
          <a:stretch>
            <a:fillRect/>
          </a:stretch>
        </p:blipFill>
        <p:spPr>
          <a:xfrm>
            <a:off x="7333451" y="3297370"/>
            <a:ext cx="1358077" cy="483947"/>
          </a:xfrm>
          <a:prstGeom prst="rect">
            <a:avLst/>
          </a:prstGeom>
        </p:spPr>
      </p:pic>
      <p:pic>
        <p:nvPicPr>
          <p:cNvPr id="22" name="Picture 21"/>
          <p:cNvPicPr>
            <a:picLocks noChangeAspect="1"/>
          </p:cNvPicPr>
          <p:nvPr/>
        </p:nvPicPr>
        <p:blipFill>
          <a:blip r:embed="rId11"/>
          <a:stretch>
            <a:fillRect/>
          </a:stretch>
        </p:blipFill>
        <p:spPr>
          <a:xfrm>
            <a:off x="7286022" y="4162496"/>
            <a:ext cx="1465036" cy="386643"/>
          </a:xfrm>
          <a:prstGeom prst="rect">
            <a:avLst/>
          </a:prstGeom>
        </p:spPr>
      </p:pic>
    </p:spTree>
    <p:extLst>
      <p:ext uri="{BB962C8B-B14F-4D97-AF65-F5344CB8AC3E}">
        <p14:creationId xmlns:p14="http://schemas.microsoft.com/office/powerpoint/2010/main" val="37933410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4748" y="66675"/>
            <a:ext cx="9144000" cy="553998"/>
          </a:xfrm>
          <a:prstGeom prst="rect">
            <a:avLst/>
          </a:prstGeom>
          <a:noFill/>
          <a:ln w="19050">
            <a:noFill/>
          </a:ln>
        </p:spPr>
        <p:txBody>
          <a:bodyPr wrap="square" rtlCol="0">
            <a:spAutoFit/>
          </a:bodyPr>
          <a:lstStyle/>
          <a:p>
            <a:pPr algn="ctr">
              <a:lnSpc>
                <a:spcPct val="150000"/>
              </a:lnSpc>
            </a:pPr>
            <a:r>
              <a:rPr lang="vi-VN" sz="2000" b="1">
                <a:latin typeface="Arial" panose="020B0604020202020204" pitchFamily="34" charset="0"/>
                <a:cs typeface="Arial" panose="020B0604020202020204" pitchFamily="34" charset="0"/>
              </a:rPr>
              <a:t>Bảng </a:t>
            </a:r>
            <a:r>
              <a:rPr lang="en-US" sz="2000" b="1" smtClean="0">
                <a:latin typeface="Arial" panose="020B0604020202020204" pitchFamily="34" charset="0"/>
                <a:cs typeface="Arial" panose="020B0604020202020204" pitchFamily="34" charset="0"/>
              </a:rPr>
              <a:t>9.1</a:t>
            </a:r>
            <a:r>
              <a:rPr lang="vi-VN" sz="2000" b="1" smtClean="0">
                <a:latin typeface="Arial" panose="020B0604020202020204" pitchFamily="34" charset="0"/>
                <a:cs typeface="Arial" panose="020B0604020202020204" pitchFamily="34" charset="0"/>
              </a:rPr>
              <a:t>. </a:t>
            </a:r>
            <a:r>
              <a:rPr lang="en-US" sz="2000" b="1" smtClean="0">
                <a:latin typeface="Arial" panose="020B0604020202020204" pitchFamily="34" charset="0"/>
                <a:cs typeface="Arial" panose="020B0604020202020204" pitchFamily="34" charset="0"/>
              </a:rPr>
              <a:t>Kí hiệu trong sơ đồ điện</a:t>
            </a:r>
            <a:endParaRPr lang="vi-VN" sz="2000" b="1" i="1">
              <a:latin typeface="Arial" panose="020B0604020202020204" pitchFamily="34" charset="0"/>
              <a:cs typeface="Arial" panose="020B060402020202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028227259"/>
              </p:ext>
            </p:extLst>
          </p:nvPr>
        </p:nvGraphicFramePr>
        <p:xfrm>
          <a:off x="275963" y="676273"/>
          <a:ext cx="8563237" cy="4200526"/>
        </p:xfrm>
        <a:graphic>
          <a:graphicData uri="http://schemas.openxmlformats.org/drawingml/2006/table">
            <a:tbl>
              <a:tblPr firstRow="1" firstCol="1" bandRow="1">
                <a:tableStyleId>{03CF1FC7-FD0E-4A1C-9A34-55A04372A813}</a:tableStyleId>
              </a:tblPr>
              <a:tblGrid>
                <a:gridCol w="2600587">
                  <a:extLst>
                    <a:ext uri="{9D8B030D-6E8A-4147-A177-3AD203B41FA5}">
                      <a16:colId xmlns:a16="http://schemas.microsoft.com/office/drawing/2014/main" xmlns="" val="1860113269"/>
                    </a:ext>
                  </a:extLst>
                </a:gridCol>
                <a:gridCol w="1539291">
                  <a:extLst>
                    <a:ext uri="{9D8B030D-6E8A-4147-A177-3AD203B41FA5}">
                      <a16:colId xmlns:a16="http://schemas.microsoft.com/office/drawing/2014/main" xmlns="" val="2112368597"/>
                    </a:ext>
                  </a:extLst>
                </a:gridCol>
                <a:gridCol w="2804109">
                  <a:extLst>
                    <a:ext uri="{9D8B030D-6E8A-4147-A177-3AD203B41FA5}">
                      <a16:colId xmlns:a16="http://schemas.microsoft.com/office/drawing/2014/main" xmlns="" val="760113984"/>
                    </a:ext>
                  </a:extLst>
                </a:gridCol>
                <a:gridCol w="1619250">
                  <a:extLst>
                    <a:ext uri="{9D8B030D-6E8A-4147-A177-3AD203B41FA5}">
                      <a16:colId xmlns:a16="http://schemas.microsoft.com/office/drawing/2014/main" xmlns="" val="687198518"/>
                    </a:ext>
                  </a:extLst>
                </a:gridCol>
              </a:tblGrid>
              <a:tr h="472264">
                <a:tc>
                  <a:txBody>
                    <a:bodyPr/>
                    <a:lstStyle/>
                    <a:p>
                      <a:pPr marL="0" marR="0" algn="ctr">
                        <a:lnSpc>
                          <a:spcPct val="150000"/>
                        </a:lnSpc>
                        <a:spcBef>
                          <a:spcPts val="240"/>
                        </a:spcBef>
                        <a:spcAft>
                          <a:spcPts val="240"/>
                        </a:spcAft>
                      </a:pPr>
                      <a:r>
                        <a:rPr lang="nl-NL" sz="2000" b="1">
                          <a:solidFill>
                            <a:schemeClr val="accent6"/>
                          </a:solidFill>
                          <a:effectLst/>
                          <a:latin typeface="+mj-lt"/>
                        </a:rPr>
                        <a:t>Tên gọi</a:t>
                      </a:r>
                      <a:endParaRPr lang="en-US" sz="2000" b="1">
                        <a:solidFill>
                          <a:schemeClr val="accent6"/>
                        </a:solidFill>
                        <a:effectLst/>
                        <a:latin typeface="+mj-lt"/>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E74"/>
                    </a:solidFill>
                  </a:tcPr>
                </a:tc>
                <a:tc>
                  <a:txBody>
                    <a:bodyPr/>
                    <a:lstStyle/>
                    <a:p>
                      <a:pPr marL="0" marR="0" algn="ctr">
                        <a:lnSpc>
                          <a:spcPct val="150000"/>
                        </a:lnSpc>
                        <a:spcBef>
                          <a:spcPts val="240"/>
                        </a:spcBef>
                        <a:spcAft>
                          <a:spcPts val="240"/>
                        </a:spcAft>
                      </a:pPr>
                      <a:r>
                        <a:rPr lang="nl-NL" sz="2000" b="1">
                          <a:solidFill>
                            <a:schemeClr val="accent6"/>
                          </a:solidFill>
                          <a:effectLst/>
                          <a:latin typeface="+mj-lt"/>
                        </a:rPr>
                        <a:t>Kí hiệu</a:t>
                      </a:r>
                      <a:endParaRPr lang="en-US" sz="2000" b="1">
                        <a:solidFill>
                          <a:schemeClr val="accent6"/>
                        </a:solidFill>
                        <a:effectLst/>
                        <a:latin typeface="+mj-lt"/>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E74"/>
                    </a:solidFill>
                  </a:tcPr>
                </a:tc>
                <a:tc>
                  <a:txBody>
                    <a:bodyPr/>
                    <a:lstStyle/>
                    <a:p>
                      <a:pPr marL="0" marR="0" algn="ctr">
                        <a:lnSpc>
                          <a:spcPct val="150000"/>
                        </a:lnSpc>
                        <a:spcBef>
                          <a:spcPts val="240"/>
                        </a:spcBef>
                        <a:spcAft>
                          <a:spcPts val="240"/>
                        </a:spcAft>
                      </a:pPr>
                      <a:r>
                        <a:rPr lang="nl-NL" sz="2000" b="1">
                          <a:solidFill>
                            <a:schemeClr val="accent6"/>
                          </a:solidFill>
                          <a:effectLst/>
                          <a:latin typeface="+mj-lt"/>
                        </a:rPr>
                        <a:t>Tên gọi</a:t>
                      </a:r>
                      <a:endParaRPr lang="en-US" sz="2000" b="1">
                        <a:solidFill>
                          <a:schemeClr val="accent6"/>
                        </a:solidFill>
                        <a:effectLst/>
                        <a:latin typeface="+mj-lt"/>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E74"/>
                    </a:solidFill>
                  </a:tcPr>
                </a:tc>
                <a:tc>
                  <a:txBody>
                    <a:bodyPr/>
                    <a:lstStyle/>
                    <a:p>
                      <a:pPr marL="0" marR="0" algn="ctr">
                        <a:lnSpc>
                          <a:spcPct val="150000"/>
                        </a:lnSpc>
                        <a:spcBef>
                          <a:spcPts val="240"/>
                        </a:spcBef>
                        <a:spcAft>
                          <a:spcPts val="240"/>
                        </a:spcAft>
                      </a:pPr>
                      <a:r>
                        <a:rPr lang="nl-NL" sz="2000" b="1">
                          <a:solidFill>
                            <a:schemeClr val="accent6"/>
                          </a:solidFill>
                          <a:effectLst/>
                          <a:latin typeface="+mj-lt"/>
                        </a:rPr>
                        <a:t>Kí hiệu</a:t>
                      </a:r>
                      <a:endParaRPr lang="en-US" sz="2000" b="1">
                        <a:solidFill>
                          <a:schemeClr val="accent6"/>
                        </a:solidFill>
                        <a:effectLst/>
                        <a:latin typeface="+mj-lt"/>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E74"/>
                    </a:solidFill>
                  </a:tcPr>
                </a:tc>
                <a:extLst>
                  <a:ext uri="{0D108BD9-81ED-4DB2-BD59-A6C34878D82A}">
                    <a16:rowId xmlns:a16="http://schemas.microsoft.com/office/drawing/2014/main" xmlns="" val="1135577341"/>
                  </a:ext>
                </a:extLst>
              </a:tr>
              <a:tr h="1011051">
                <a:tc>
                  <a:txBody>
                    <a:bodyPr/>
                    <a:lstStyle/>
                    <a:p>
                      <a:pPr marL="0" marR="0">
                        <a:lnSpc>
                          <a:spcPct val="150000"/>
                        </a:lnSpc>
                        <a:spcBef>
                          <a:spcPts val="240"/>
                        </a:spcBef>
                        <a:spcAft>
                          <a:spcPts val="240"/>
                        </a:spcAft>
                      </a:pPr>
                      <a:r>
                        <a:rPr lang="nl-NL" sz="2000">
                          <a:solidFill>
                            <a:srgbClr val="000000"/>
                          </a:solidFill>
                          <a:effectLst/>
                          <a:latin typeface="+mj-lt"/>
                        </a:rPr>
                        <a:t>Công tắc thường </a:t>
                      </a:r>
                      <a:r>
                        <a:rPr lang="nl-NL" sz="2000" smtClean="0">
                          <a:solidFill>
                            <a:srgbClr val="000000"/>
                          </a:solidFill>
                          <a:effectLst/>
                          <a:latin typeface="+mj-lt"/>
                        </a:rPr>
                        <a:t>(hai </a:t>
                      </a:r>
                      <a:r>
                        <a:rPr lang="nl-NL" sz="2000">
                          <a:solidFill>
                            <a:srgbClr val="000000"/>
                          </a:solidFill>
                          <a:effectLst/>
                          <a:latin typeface="+mj-lt"/>
                        </a:rPr>
                        <a:t>cực)</a:t>
                      </a:r>
                      <a:endParaRPr lang="en-US" sz="2000">
                        <a:solidFill>
                          <a:srgbClr val="000000"/>
                        </a:solidFill>
                        <a:effectLst/>
                        <a:latin typeface="+mj-lt"/>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nSpc>
                          <a:spcPct val="150000"/>
                        </a:lnSpc>
                        <a:spcBef>
                          <a:spcPts val="240"/>
                        </a:spcBef>
                        <a:spcAft>
                          <a:spcPts val="240"/>
                        </a:spcAft>
                      </a:pPr>
                      <a:endParaRPr lang="nl-NL" sz="2000">
                        <a:solidFill>
                          <a:srgbClr val="000000"/>
                        </a:solidFill>
                        <a:effectLst/>
                        <a:latin typeface="+mj-lt"/>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nSpc>
                          <a:spcPct val="150000"/>
                        </a:lnSpc>
                        <a:spcBef>
                          <a:spcPts val="240"/>
                        </a:spcBef>
                        <a:spcAft>
                          <a:spcPts val="240"/>
                        </a:spcAft>
                      </a:pPr>
                      <a:r>
                        <a:rPr lang="nl-NL" sz="2000">
                          <a:solidFill>
                            <a:srgbClr val="000000"/>
                          </a:solidFill>
                          <a:effectLst/>
                          <a:latin typeface="+mj-lt"/>
                        </a:rPr>
                        <a:t>Công tắc ba cực</a:t>
                      </a:r>
                      <a:endParaRPr lang="en-US" sz="2000">
                        <a:solidFill>
                          <a:srgbClr val="000000"/>
                        </a:solidFill>
                        <a:effectLst/>
                        <a:latin typeface="+mj-lt"/>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nSpc>
                          <a:spcPct val="150000"/>
                        </a:lnSpc>
                        <a:spcBef>
                          <a:spcPts val="240"/>
                        </a:spcBef>
                        <a:spcAft>
                          <a:spcPts val="240"/>
                        </a:spcAft>
                      </a:pPr>
                      <a:endParaRPr lang="nl-NL" sz="2000">
                        <a:solidFill>
                          <a:srgbClr val="000000"/>
                        </a:solidFill>
                        <a:effectLst/>
                        <a:latin typeface="+mj-lt"/>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xmlns="" val="427900174"/>
                  </a:ext>
                </a:extLst>
              </a:tr>
              <a:tr h="561237">
                <a:tc>
                  <a:txBody>
                    <a:bodyPr/>
                    <a:lstStyle/>
                    <a:p>
                      <a:pPr marL="0" marR="0">
                        <a:lnSpc>
                          <a:spcPct val="150000"/>
                        </a:lnSpc>
                        <a:spcBef>
                          <a:spcPts val="240"/>
                        </a:spcBef>
                        <a:spcAft>
                          <a:spcPts val="240"/>
                        </a:spcAft>
                      </a:pPr>
                      <a:r>
                        <a:rPr lang="nl-NL" sz="2000">
                          <a:solidFill>
                            <a:srgbClr val="000000"/>
                          </a:solidFill>
                          <a:effectLst/>
                          <a:latin typeface="+mj-lt"/>
                        </a:rPr>
                        <a:t>Cầu chì</a:t>
                      </a:r>
                      <a:endParaRPr lang="en-US" sz="2000">
                        <a:solidFill>
                          <a:srgbClr val="000000"/>
                        </a:solidFill>
                        <a:effectLst/>
                        <a:latin typeface="+mj-lt"/>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nSpc>
                          <a:spcPct val="150000"/>
                        </a:lnSpc>
                        <a:spcBef>
                          <a:spcPts val="240"/>
                        </a:spcBef>
                        <a:spcAft>
                          <a:spcPts val="240"/>
                        </a:spcAft>
                      </a:pPr>
                      <a:endParaRPr lang="nl-NL" sz="2000">
                        <a:solidFill>
                          <a:srgbClr val="000000"/>
                        </a:solidFill>
                        <a:effectLst/>
                        <a:latin typeface="+mj-lt"/>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nSpc>
                          <a:spcPct val="150000"/>
                        </a:lnSpc>
                        <a:spcBef>
                          <a:spcPts val="240"/>
                        </a:spcBef>
                        <a:spcAft>
                          <a:spcPts val="240"/>
                        </a:spcAft>
                      </a:pPr>
                      <a:r>
                        <a:rPr lang="nl-NL" sz="2000">
                          <a:solidFill>
                            <a:srgbClr val="000000"/>
                          </a:solidFill>
                          <a:effectLst/>
                          <a:latin typeface="+mj-lt"/>
                        </a:rPr>
                        <a:t>Chấn lưu</a:t>
                      </a:r>
                      <a:endParaRPr lang="en-US" sz="2000">
                        <a:solidFill>
                          <a:srgbClr val="000000"/>
                        </a:solidFill>
                        <a:effectLst/>
                        <a:latin typeface="+mj-lt"/>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nSpc>
                          <a:spcPct val="150000"/>
                        </a:lnSpc>
                        <a:spcBef>
                          <a:spcPts val="240"/>
                        </a:spcBef>
                        <a:spcAft>
                          <a:spcPts val="240"/>
                        </a:spcAft>
                      </a:pPr>
                      <a:endParaRPr lang="nl-NL" sz="2000">
                        <a:solidFill>
                          <a:srgbClr val="000000"/>
                        </a:solidFill>
                        <a:effectLst/>
                        <a:latin typeface="+mj-lt"/>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xmlns="" val="246077588"/>
                  </a:ext>
                </a:extLst>
              </a:tr>
              <a:tr h="560651">
                <a:tc>
                  <a:txBody>
                    <a:bodyPr/>
                    <a:lstStyle/>
                    <a:p>
                      <a:pPr marL="0" marR="0">
                        <a:lnSpc>
                          <a:spcPct val="150000"/>
                        </a:lnSpc>
                        <a:spcBef>
                          <a:spcPts val="240"/>
                        </a:spcBef>
                        <a:spcAft>
                          <a:spcPts val="240"/>
                        </a:spcAft>
                      </a:pPr>
                      <a:r>
                        <a:rPr lang="nl-NL" sz="2000">
                          <a:solidFill>
                            <a:srgbClr val="000000"/>
                          </a:solidFill>
                          <a:effectLst/>
                          <a:latin typeface="+mj-lt"/>
                        </a:rPr>
                        <a:t>Đèn huỳnh quang</a:t>
                      </a:r>
                      <a:endParaRPr lang="en-US" sz="2000">
                        <a:solidFill>
                          <a:srgbClr val="000000"/>
                        </a:solidFill>
                        <a:effectLst/>
                        <a:latin typeface="+mj-lt"/>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nSpc>
                          <a:spcPct val="150000"/>
                        </a:lnSpc>
                        <a:spcBef>
                          <a:spcPts val="240"/>
                        </a:spcBef>
                        <a:spcAft>
                          <a:spcPts val="240"/>
                        </a:spcAft>
                      </a:pPr>
                      <a:endParaRPr lang="nl-NL" sz="2000">
                        <a:solidFill>
                          <a:srgbClr val="000000"/>
                        </a:solidFill>
                        <a:effectLst/>
                        <a:latin typeface="+mj-lt"/>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nSpc>
                          <a:spcPct val="150000"/>
                        </a:lnSpc>
                        <a:spcBef>
                          <a:spcPts val="240"/>
                        </a:spcBef>
                        <a:spcAft>
                          <a:spcPts val="240"/>
                        </a:spcAft>
                      </a:pPr>
                      <a:r>
                        <a:rPr lang="nl-NL" sz="2000">
                          <a:solidFill>
                            <a:srgbClr val="000000"/>
                          </a:solidFill>
                          <a:effectLst/>
                          <a:latin typeface="+mj-lt"/>
                        </a:rPr>
                        <a:t>Chuông điện</a:t>
                      </a:r>
                      <a:endParaRPr lang="en-US" sz="2000">
                        <a:solidFill>
                          <a:srgbClr val="000000"/>
                        </a:solidFill>
                        <a:effectLst/>
                        <a:latin typeface="+mj-lt"/>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nSpc>
                          <a:spcPct val="150000"/>
                        </a:lnSpc>
                        <a:spcBef>
                          <a:spcPts val="240"/>
                        </a:spcBef>
                        <a:spcAft>
                          <a:spcPts val="240"/>
                        </a:spcAft>
                      </a:pPr>
                      <a:endParaRPr lang="nl-NL" sz="2000">
                        <a:solidFill>
                          <a:srgbClr val="000000"/>
                        </a:solidFill>
                        <a:effectLst/>
                        <a:latin typeface="+mj-lt"/>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xmlns="" val="2238894390"/>
                  </a:ext>
                </a:extLst>
              </a:tr>
              <a:tr h="584272">
                <a:tc>
                  <a:txBody>
                    <a:bodyPr/>
                    <a:lstStyle/>
                    <a:p>
                      <a:pPr marL="0" marR="0">
                        <a:lnSpc>
                          <a:spcPct val="150000"/>
                        </a:lnSpc>
                        <a:spcBef>
                          <a:spcPts val="240"/>
                        </a:spcBef>
                        <a:spcAft>
                          <a:spcPts val="240"/>
                        </a:spcAft>
                      </a:pPr>
                      <a:r>
                        <a:rPr lang="nl-NL" sz="2000">
                          <a:solidFill>
                            <a:srgbClr val="000000"/>
                          </a:solidFill>
                          <a:effectLst/>
                          <a:latin typeface="+mj-lt"/>
                        </a:rPr>
                        <a:t>Đèn sợi đốt</a:t>
                      </a:r>
                      <a:endParaRPr lang="en-US" sz="2000">
                        <a:solidFill>
                          <a:srgbClr val="000000"/>
                        </a:solidFill>
                        <a:effectLst/>
                        <a:latin typeface="+mj-lt"/>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nSpc>
                          <a:spcPct val="150000"/>
                        </a:lnSpc>
                        <a:spcBef>
                          <a:spcPts val="240"/>
                        </a:spcBef>
                        <a:spcAft>
                          <a:spcPts val="240"/>
                        </a:spcAft>
                      </a:pPr>
                      <a:endParaRPr lang="nl-NL" sz="2000">
                        <a:solidFill>
                          <a:srgbClr val="000000"/>
                        </a:solidFill>
                        <a:effectLst/>
                        <a:latin typeface="+mj-lt"/>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nSpc>
                          <a:spcPct val="150000"/>
                        </a:lnSpc>
                        <a:spcBef>
                          <a:spcPts val="240"/>
                        </a:spcBef>
                        <a:spcAft>
                          <a:spcPts val="240"/>
                        </a:spcAft>
                      </a:pPr>
                      <a:r>
                        <a:rPr lang="nl-NL" sz="2000">
                          <a:solidFill>
                            <a:srgbClr val="000000"/>
                          </a:solidFill>
                          <a:effectLst/>
                          <a:latin typeface="+mj-lt"/>
                        </a:rPr>
                        <a:t>Ổ điện</a:t>
                      </a:r>
                      <a:endParaRPr lang="en-US" sz="2000">
                        <a:solidFill>
                          <a:srgbClr val="000000"/>
                        </a:solidFill>
                        <a:effectLst/>
                        <a:latin typeface="+mj-lt"/>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nSpc>
                          <a:spcPct val="150000"/>
                        </a:lnSpc>
                        <a:spcBef>
                          <a:spcPts val="240"/>
                        </a:spcBef>
                        <a:spcAft>
                          <a:spcPts val="240"/>
                        </a:spcAft>
                      </a:pPr>
                      <a:endParaRPr lang="nl-NL" sz="2000">
                        <a:solidFill>
                          <a:srgbClr val="000000"/>
                        </a:solidFill>
                        <a:effectLst/>
                        <a:latin typeface="+mj-lt"/>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xmlns="" val="2544561701"/>
                  </a:ext>
                </a:extLst>
              </a:tr>
              <a:tr h="1011051">
                <a:tc>
                  <a:txBody>
                    <a:bodyPr/>
                    <a:lstStyle/>
                    <a:p>
                      <a:pPr marL="0" marR="0" indent="0" algn="l" defTabSz="914400" rtl="0" eaLnBrk="1" fontAlgn="auto" latinLnBrk="0" hangingPunct="1">
                        <a:lnSpc>
                          <a:spcPct val="150000"/>
                        </a:lnSpc>
                        <a:spcBef>
                          <a:spcPts val="240"/>
                        </a:spcBef>
                        <a:spcAft>
                          <a:spcPts val="240"/>
                        </a:spcAft>
                        <a:buClr>
                          <a:srgbClr val="000000"/>
                        </a:buClr>
                        <a:buSzTx/>
                        <a:buFont typeface="Arial"/>
                        <a:buNone/>
                        <a:tabLst/>
                        <a:defRPr/>
                      </a:pPr>
                      <a:r>
                        <a:rPr lang="nl-NL" sz="2000" b="0" i="0" u="none" strike="noStrike" cap="none" smtClean="0">
                          <a:solidFill>
                            <a:srgbClr val="000000"/>
                          </a:solidFill>
                          <a:effectLst/>
                          <a:latin typeface="Arial"/>
                          <a:ea typeface="Arial"/>
                          <a:cs typeface="Arial"/>
                          <a:sym typeface="Arial"/>
                        </a:rPr>
                        <a:t>Quạt trần</a:t>
                      </a:r>
                      <a:endParaRPr lang="en-US" sz="2000" b="0" i="0" u="none" strike="noStrike" cap="none" smtClean="0">
                        <a:solidFill>
                          <a:srgbClr val="000000"/>
                        </a:solidFill>
                        <a:effectLst/>
                        <a:latin typeface="Arial"/>
                        <a:ea typeface="Times New Roman" panose="02020603050405020304" pitchFamily="18" charset="0"/>
                        <a:cs typeface="Times New Roman" panose="02020603050405020304" pitchFamily="18" charset="0"/>
                        <a:sym typeface="Arial"/>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nSpc>
                          <a:spcPct val="150000"/>
                        </a:lnSpc>
                        <a:spcBef>
                          <a:spcPts val="240"/>
                        </a:spcBef>
                        <a:spcAft>
                          <a:spcPts val="240"/>
                        </a:spcAft>
                      </a:pPr>
                      <a:endParaRPr lang="nl-NL" sz="2000">
                        <a:solidFill>
                          <a:srgbClr val="000000"/>
                        </a:solidFill>
                        <a:effectLst/>
                        <a:latin typeface="+mj-lt"/>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auto" latinLnBrk="0" hangingPunct="1">
                        <a:lnSpc>
                          <a:spcPct val="150000"/>
                        </a:lnSpc>
                        <a:spcBef>
                          <a:spcPts val="240"/>
                        </a:spcBef>
                        <a:spcAft>
                          <a:spcPts val="240"/>
                        </a:spcAft>
                        <a:buClr>
                          <a:srgbClr val="000000"/>
                        </a:buClr>
                        <a:buSzTx/>
                        <a:buFont typeface="Arial"/>
                        <a:buNone/>
                        <a:tabLst/>
                        <a:defRPr/>
                      </a:pPr>
                      <a:r>
                        <a:rPr lang="nl-NL" sz="2000" b="0" i="0" u="none" strike="noStrike" cap="none" smtClean="0">
                          <a:solidFill>
                            <a:srgbClr val="000000"/>
                          </a:solidFill>
                          <a:effectLst/>
                          <a:latin typeface="Arial"/>
                          <a:ea typeface="Arial"/>
                          <a:cs typeface="Arial"/>
                          <a:sym typeface="Arial"/>
                        </a:rPr>
                        <a:t>Ổ điện và phích cắm điện</a:t>
                      </a:r>
                      <a:endParaRPr lang="en-US" sz="2000" b="0" i="0" u="none" strike="noStrike" cap="none" smtClean="0">
                        <a:solidFill>
                          <a:srgbClr val="000000"/>
                        </a:solidFill>
                        <a:effectLst/>
                        <a:latin typeface="Arial"/>
                        <a:ea typeface="Times New Roman" panose="02020603050405020304" pitchFamily="18" charset="0"/>
                        <a:cs typeface="Times New Roman" panose="02020603050405020304" pitchFamily="18" charset="0"/>
                        <a:sym typeface="Arial"/>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nSpc>
                          <a:spcPct val="150000"/>
                        </a:lnSpc>
                        <a:spcBef>
                          <a:spcPts val="240"/>
                        </a:spcBef>
                        <a:spcAft>
                          <a:spcPts val="240"/>
                        </a:spcAft>
                      </a:pPr>
                      <a:endParaRPr lang="nl-NL" sz="2000">
                        <a:solidFill>
                          <a:srgbClr val="000000"/>
                        </a:solidFill>
                        <a:effectLst/>
                        <a:latin typeface="+mj-lt"/>
                        <a:ea typeface="Times New Roman" panose="02020603050405020304" pitchFamily="18" charset="0"/>
                        <a:cs typeface="Times New Roman" panose="02020603050405020304" pitchFamily="18" charset="0"/>
                      </a:endParaRPr>
                    </a:p>
                  </a:txBody>
                  <a:tcPr marL="54227" marR="542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xmlns="" val="636784433"/>
                  </a:ext>
                </a:extLst>
              </a:tr>
            </a:tbl>
          </a:graphicData>
        </a:graphic>
      </p:graphicFrame>
      <p:pic>
        <p:nvPicPr>
          <p:cNvPr id="2" name="Picture 1"/>
          <p:cNvPicPr>
            <a:picLocks noChangeAspect="1"/>
          </p:cNvPicPr>
          <p:nvPr/>
        </p:nvPicPr>
        <p:blipFill>
          <a:blip r:embed="rId2"/>
          <a:stretch>
            <a:fillRect/>
          </a:stretch>
        </p:blipFill>
        <p:spPr>
          <a:xfrm>
            <a:off x="3295651" y="1168621"/>
            <a:ext cx="669924" cy="953353"/>
          </a:xfrm>
          <a:prstGeom prst="rect">
            <a:avLst/>
          </a:prstGeom>
        </p:spPr>
      </p:pic>
      <p:pic>
        <p:nvPicPr>
          <p:cNvPr id="3" name="Picture 2"/>
          <p:cNvPicPr>
            <a:picLocks noChangeAspect="1"/>
          </p:cNvPicPr>
          <p:nvPr/>
        </p:nvPicPr>
        <p:blipFill>
          <a:blip r:embed="rId3"/>
          <a:stretch>
            <a:fillRect/>
          </a:stretch>
        </p:blipFill>
        <p:spPr>
          <a:xfrm>
            <a:off x="2954340" y="2265794"/>
            <a:ext cx="1373185" cy="309318"/>
          </a:xfrm>
          <a:prstGeom prst="rect">
            <a:avLst/>
          </a:prstGeom>
        </p:spPr>
      </p:pic>
      <p:pic>
        <p:nvPicPr>
          <p:cNvPr id="4" name="Picture 3"/>
          <p:cNvPicPr>
            <a:picLocks noChangeAspect="1"/>
          </p:cNvPicPr>
          <p:nvPr/>
        </p:nvPicPr>
        <p:blipFill>
          <a:blip r:embed="rId4"/>
          <a:stretch>
            <a:fillRect/>
          </a:stretch>
        </p:blipFill>
        <p:spPr>
          <a:xfrm>
            <a:off x="2922588" y="2870179"/>
            <a:ext cx="1404937" cy="311836"/>
          </a:xfrm>
          <a:prstGeom prst="rect">
            <a:avLst/>
          </a:prstGeom>
        </p:spPr>
      </p:pic>
      <p:pic>
        <p:nvPicPr>
          <p:cNvPr id="5" name="Picture 4"/>
          <p:cNvPicPr>
            <a:picLocks noChangeAspect="1"/>
          </p:cNvPicPr>
          <p:nvPr/>
        </p:nvPicPr>
        <p:blipFill>
          <a:blip r:embed="rId5"/>
          <a:stretch>
            <a:fillRect/>
          </a:stretch>
        </p:blipFill>
        <p:spPr>
          <a:xfrm>
            <a:off x="2992718" y="3350025"/>
            <a:ext cx="1271308" cy="458817"/>
          </a:xfrm>
          <a:prstGeom prst="rect">
            <a:avLst/>
          </a:prstGeom>
        </p:spPr>
      </p:pic>
      <p:pic>
        <p:nvPicPr>
          <p:cNvPr id="6" name="Picture 5"/>
          <p:cNvPicPr>
            <a:picLocks noChangeAspect="1"/>
          </p:cNvPicPr>
          <p:nvPr/>
        </p:nvPicPr>
        <p:blipFill>
          <a:blip r:embed="rId6"/>
          <a:stretch>
            <a:fillRect/>
          </a:stretch>
        </p:blipFill>
        <p:spPr>
          <a:xfrm>
            <a:off x="2944648" y="4210050"/>
            <a:ext cx="1411925" cy="406400"/>
          </a:xfrm>
          <a:prstGeom prst="rect">
            <a:avLst/>
          </a:prstGeom>
        </p:spPr>
      </p:pic>
      <p:pic>
        <p:nvPicPr>
          <p:cNvPr id="7" name="Picture 6"/>
          <p:cNvPicPr>
            <a:picLocks noChangeAspect="1"/>
          </p:cNvPicPr>
          <p:nvPr/>
        </p:nvPicPr>
        <p:blipFill>
          <a:blip r:embed="rId7"/>
          <a:stretch>
            <a:fillRect/>
          </a:stretch>
        </p:blipFill>
        <p:spPr>
          <a:xfrm>
            <a:off x="7296149" y="1343471"/>
            <a:ext cx="1444588" cy="661541"/>
          </a:xfrm>
          <a:prstGeom prst="rect">
            <a:avLst/>
          </a:prstGeom>
        </p:spPr>
      </p:pic>
      <p:pic>
        <p:nvPicPr>
          <p:cNvPr id="8" name="Picture 7"/>
          <p:cNvPicPr>
            <a:picLocks noChangeAspect="1"/>
          </p:cNvPicPr>
          <p:nvPr/>
        </p:nvPicPr>
        <p:blipFill>
          <a:blip r:embed="rId8"/>
          <a:stretch>
            <a:fillRect/>
          </a:stretch>
        </p:blipFill>
        <p:spPr>
          <a:xfrm>
            <a:off x="7262810" y="2308956"/>
            <a:ext cx="1520207" cy="309036"/>
          </a:xfrm>
          <a:prstGeom prst="rect">
            <a:avLst/>
          </a:prstGeom>
        </p:spPr>
      </p:pic>
      <p:pic>
        <p:nvPicPr>
          <p:cNvPr id="9" name="Picture 8"/>
          <p:cNvPicPr>
            <a:picLocks noChangeAspect="1"/>
          </p:cNvPicPr>
          <p:nvPr/>
        </p:nvPicPr>
        <p:blipFill>
          <a:blip r:embed="rId9"/>
          <a:stretch>
            <a:fillRect/>
          </a:stretch>
        </p:blipFill>
        <p:spPr>
          <a:xfrm>
            <a:off x="7379138" y="2776536"/>
            <a:ext cx="1278609" cy="421809"/>
          </a:xfrm>
          <a:prstGeom prst="rect">
            <a:avLst/>
          </a:prstGeom>
        </p:spPr>
      </p:pic>
      <p:pic>
        <p:nvPicPr>
          <p:cNvPr id="10" name="Picture 9"/>
          <p:cNvPicPr>
            <a:picLocks noChangeAspect="1"/>
          </p:cNvPicPr>
          <p:nvPr/>
        </p:nvPicPr>
        <p:blipFill>
          <a:blip r:embed="rId10"/>
          <a:stretch>
            <a:fillRect/>
          </a:stretch>
        </p:blipFill>
        <p:spPr>
          <a:xfrm>
            <a:off x="7379138" y="3356889"/>
            <a:ext cx="1329855" cy="444838"/>
          </a:xfrm>
          <a:prstGeom prst="rect">
            <a:avLst/>
          </a:prstGeom>
        </p:spPr>
      </p:pic>
      <p:pic>
        <p:nvPicPr>
          <p:cNvPr id="12" name="Picture 11"/>
          <p:cNvPicPr>
            <a:picLocks noChangeAspect="1"/>
          </p:cNvPicPr>
          <p:nvPr/>
        </p:nvPicPr>
        <p:blipFill>
          <a:blip r:embed="rId11"/>
          <a:stretch>
            <a:fillRect/>
          </a:stretch>
        </p:blipFill>
        <p:spPr>
          <a:xfrm>
            <a:off x="7262810" y="4210050"/>
            <a:ext cx="1525308" cy="307180"/>
          </a:xfrm>
          <a:prstGeom prst="rect">
            <a:avLst/>
          </a:prstGeom>
        </p:spPr>
      </p:pic>
    </p:spTree>
    <p:extLst>
      <p:ext uri="{BB962C8B-B14F-4D97-AF65-F5344CB8AC3E}">
        <p14:creationId xmlns:p14="http://schemas.microsoft.com/office/powerpoint/2010/main" val="31205225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2" name="Google Shape;482;p52"/>
          <p:cNvSpPr/>
          <p:nvPr/>
        </p:nvSpPr>
        <p:spPr>
          <a:xfrm>
            <a:off x="1243241" y="309073"/>
            <a:ext cx="1534200" cy="414828"/>
          </a:xfrm>
          <a:prstGeom prst="rect">
            <a:avLst/>
          </a:prstGeom>
          <a:solidFill>
            <a:schemeClr val="lt2"/>
          </a:solidFill>
          <a:ln>
            <a:noFill/>
          </a:ln>
          <a:effectLst>
            <a:outerShdw blurRad="57150" dist="28575" dir="774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p:cNvSpPr txBox="1"/>
          <p:nvPr/>
        </p:nvSpPr>
        <p:spPr>
          <a:xfrm>
            <a:off x="952955" y="1706045"/>
            <a:ext cx="2953619" cy="2482667"/>
          </a:xfrm>
          <a:prstGeom prst="rect">
            <a:avLst/>
          </a:prstGeom>
          <a:noFill/>
          <a:ln w="19050">
            <a:noFill/>
          </a:ln>
        </p:spPr>
        <p:txBody>
          <a:bodyPr wrap="square" rtlCol="0">
            <a:spAutoFit/>
          </a:bodyPr>
          <a:lstStyle/>
          <a:p>
            <a:pPr>
              <a:lnSpc>
                <a:spcPct val="150000"/>
              </a:lnSpc>
            </a:pPr>
            <a:r>
              <a:rPr lang="en-US" sz="3600" b="1">
                <a:latin typeface="Arial" panose="020B0604020202020204" pitchFamily="34" charset="0"/>
                <a:cs typeface="Arial" panose="020B0604020202020204" pitchFamily="34" charset="0"/>
              </a:rPr>
              <a:t>Các bộ phận chính của mạch điện</a:t>
            </a:r>
          </a:p>
        </p:txBody>
      </p:sp>
      <p:sp>
        <p:nvSpPr>
          <p:cNvPr id="10" name="TextBox 9"/>
          <p:cNvSpPr txBox="1"/>
          <p:nvPr/>
        </p:nvSpPr>
        <p:spPr>
          <a:xfrm>
            <a:off x="952955" y="885371"/>
            <a:ext cx="2953619" cy="820674"/>
          </a:xfrm>
          <a:prstGeom prst="rect">
            <a:avLst/>
          </a:prstGeom>
          <a:noFill/>
          <a:ln w="19050">
            <a:noFill/>
          </a:ln>
        </p:spPr>
        <p:txBody>
          <a:bodyPr wrap="square" rtlCol="0">
            <a:spAutoFit/>
          </a:bodyPr>
          <a:lstStyle/>
          <a:p>
            <a:pPr>
              <a:lnSpc>
                <a:spcPct val="150000"/>
              </a:lnSpc>
            </a:pPr>
            <a:r>
              <a:rPr lang="en-US" sz="3600" b="1">
                <a:latin typeface="Arial" panose="020B0604020202020204" pitchFamily="34" charset="0"/>
                <a:cs typeface="Arial" panose="020B0604020202020204" pitchFamily="34" charset="0"/>
              </a:rPr>
              <a:t>2</a:t>
            </a:r>
            <a:r>
              <a:rPr lang="en-US" sz="3600" b="1" smtClean="0">
                <a:latin typeface="Arial" panose="020B0604020202020204" pitchFamily="34" charset="0"/>
                <a:cs typeface="Arial" panose="020B0604020202020204" pitchFamily="34" charset="0"/>
              </a:rPr>
              <a:t>.</a:t>
            </a:r>
            <a:endParaRPr lang="vi-VN" sz="3600" b="1" i="1">
              <a:latin typeface="Arial" panose="020B0604020202020204" pitchFamily="34" charset="0"/>
              <a:cs typeface="Arial" panose="020B0604020202020204" pitchFamily="34" charset="0"/>
            </a:endParaRPr>
          </a:p>
        </p:txBody>
      </p:sp>
      <p:sp>
        <p:nvSpPr>
          <p:cNvPr id="13" name="Google Shape;268;p41"/>
          <p:cNvSpPr/>
          <p:nvPr/>
        </p:nvSpPr>
        <p:spPr>
          <a:xfrm rot="19189160">
            <a:off x="7365091" y="4066363"/>
            <a:ext cx="1588337" cy="451954"/>
          </a:xfrm>
          <a:prstGeom prst="rect">
            <a:avLst/>
          </a:prstGeom>
          <a:solidFill>
            <a:schemeClr val="lt2"/>
          </a:solidFill>
          <a:ln>
            <a:noFill/>
          </a:ln>
          <a:effectLst>
            <a:outerShdw blurRad="42863"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24" name="Picture 4" descr="https://vnmedia.monkeyuni.net/upload/web/storage_web/20-06-2022_15:42:16_cong-suat-dien.jpg"/>
          <p:cNvPicPr>
            <a:picLocks noChangeAspect="1" noChangeArrowheads="1"/>
          </p:cNvPicPr>
          <p:nvPr/>
        </p:nvPicPr>
        <p:blipFill rotWithShape="1">
          <a:blip r:embed="rId3">
            <a:extLst>
              <a:ext uri="{28A0092B-C50C-407E-A947-70E740481C1C}">
                <a14:useLocalDpi xmlns:a14="http://schemas.microsoft.com/office/drawing/2010/main" val="0"/>
              </a:ext>
            </a:extLst>
          </a:blip>
          <a:srcRect l="11635" r="13779"/>
          <a:stretch/>
        </p:blipFill>
        <p:spPr bwMode="auto">
          <a:xfrm>
            <a:off x="4214663" y="1311590"/>
            <a:ext cx="3724651" cy="2621781"/>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6958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fade">
                                      <p:cBhvr>
                                        <p:cTn id="13"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1"/>
          <p:cNvSpPr/>
          <p:nvPr/>
        </p:nvSpPr>
        <p:spPr>
          <a:xfrm rot="-941">
            <a:off x="266698" y="243834"/>
            <a:ext cx="8610603" cy="4632981"/>
          </a:xfrm>
          <a:prstGeom prst="rect">
            <a:avLst/>
          </a:prstGeom>
          <a:solidFill>
            <a:schemeClr val="lt1"/>
          </a:solidFill>
          <a:ln>
            <a:noFill/>
          </a:ln>
          <a:effectLst>
            <a:outerShdw blurRad="71438"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1"/>
          <p:cNvSpPr/>
          <p:nvPr/>
        </p:nvSpPr>
        <p:spPr>
          <a:xfrm rot="-1688213">
            <a:off x="7814313" y="4482005"/>
            <a:ext cx="1271683" cy="304800"/>
          </a:xfrm>
          <a:prstGeom prst="rect">
            <a:avLst/>
          </a:prstGeom>
          <a:solidFill>
            <a:schemeClr val="lt2"/>
          </a:solidFill>
          <a:ln>
            <a:noFill/>
          </a:ln>
          <a:effectLst>
            <a:outerShdw blurRad="42863"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roup 2"/>
          <p:cNvGrpSpPr/>
          <p:nvPr/>
        </p:nvGrpSpPr>
        <p:grpSpPr>
          <a:xfrm>
            <a:off x="537106" y="660258"/>
            <a:ext cx="4289862" cy="519907"/>
            <a:chOff x="676276" y="844222"/>
            <a:chExt cx="4289862" cy="519907"/>
          </a:xfrm>
        </p:grpSpPr>
        <p:sp>
          <p:nvSpPr>
            <p:cNvPr id="7" name="TextBox 6"/>
            <p:cNvSpPr txBox="1"/>
            <p:nvPr/>
          </p:nvSpPr>
          <p:spPr>
            <a:xfrm>
              <a:off x="1031875" y="844222"/>
              <a:ext cx="3934263" cy="496996"/>
            </a:xfrm>
            <a:prstGeom prst="rect">
              <a:avLst/>
            </a:prstGeom>
            <a:noFill/>
            <a:ln w="19050">
              <a:noFill/>
            </a:ln>
          </p:spPr>
          <p:txBody>
            <a:bodyPr wrap="square" rtlCol="0">
              <a:spAutoFit/>
            </a:bodyPr>
            <a:lstStyle/>
            <a:p>
              <a:pPr algn="just">
                <a:lnSpc>
                  <a:spcPct val="150000"/>
                </a:lnSpc>
              </a:pPr>
              <a:r>
                <a:rPr lang="en-US" sz="2000" b="1" i="1" smtClean="0">
                  <a:solidFill>
                    <a:srgbClr val="C00000"/>
                  </a:solidFill>
                  <a:latin typeface="Arial" panose="020B0604020202020204" pitchFamily="34" charset="0"/>
                  <a:cs typeface="Arial" panose="020B0604020202020204" pitchFamily="34" charset="0"/>
                </a:rPr>
                <a:t>Nguồn điện bao gồm:</a:t>
              </a:r>
              <a:endParaRPr lang="en-US" sz="2000" b="1" i="1">
                <a:solidFill>
                  <a:srgbClr val="C00000"/>
                </a:solidFill>
                <a:latin typeface="Arial" panose="020B0604020202020204" pitchFamily="34" charset="0"/>
                <a:cs typeface="Arial" panose="020B0604020202020204" pitchFamily="34" charset="0"/>
              </a:endParaRPr>
            </a:p>
          </p:txBody>
        </p:sp>
        <p:pic>
          <p:nvPicPr>
            <p:cNvPr id="13" name="Picture 18" descr="https://img.freepik.com/premium-vector/pen-is-notepad-with-pen-it_410516-87580.jpg?w=200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6276" y="924674"/>
              <a:ext cx="439455" cy="439455"/>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p:cNvSpPr txBox="1"/>
          <p:nvPr/>
        </p:nvSpPr>
        <p:spPr>
          <a:xfrm>
            <a:off x="563359" y="1395949"/>
            <a:ext cx="5294073" cy="1477328"/>
          </a:xfrm>
          <a:prstGeom prst="rect">
            <a:avLst/>
          </a:prstGeom>
          <a:solidFill>
            <a:schemeClr val="accent6"/>
          </a:solidFill>
          <a:ln w="19050">
            <a:solidFill>
              <a:srgbClr val="4F8E74"/>
            </a:solidFill>
          </a:ln>
        </p:spPr>
        <p:txBody>
          <a:bodyPr wrap="square" rtlCol="0">
            <a:spAutoFit/>
          </a:bodyPr>
          <a:lstStyle/>
          <a:p>
            <a:pPr algn="just">
              <a:lnSpc>
                <a:spcPct val="150000"/>
              </a:lnSpc>
            </a:pPr>
            <a:r>
              <a:rPr lang="vi-VN" sz="2000" b="1" i="1" smtClean="0">
                <a:latin typeface="Arial" panose="020B0604020202020204" pitchFamily="34" charset="0"/>
                <a:cs typeface="Arial" panose="020B0604020202020204" pitchFamily="34" charset="0"/>
              </a:rPr>
              <a:t>Nguồn </a:t>
            </a:r>
            <a:r>
              <a:rPr lang="vi-VN" sz="2000" b="1" i="1">
                <a:latin typeface="Arial" panose="020B0604020202020204" pitchFamily="34" charset="0"/>
                <a:cs typeface="Arial" panose="020B0604020202020204" pitchFamily="34" charset="0"/>
              </a:rPr>
              <a:t>điện xoay chiều (AC): </a:t>
            </a:r>
            <a:r>
              <a:rPr lang="vi-VN" sz="2000">
                <a:latin typeface="Arial" panose="020B0604020202020204" pitchFamily="34" charset="0"/>
                <a:cs typeface="Arial" panose="020B0604020202020204" pitchFamily="34" charset="0"/>
              </a:rPr>
              <a:t>cung cấp năng lượng cho tải tiêu thụ điện xoay chiều, có giá trị và chiều thay đổi theo thời gian</a:t>
            </a:r>
            <a:r>
              <a:rPr lang="vi-VN" sz="2000" smtClean="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p:txBody>
      </p:sp>
      <p:grpSp>
        <p:nvGrpSpPr>
          <p:cNvPr id="12" name="Group 11"/>
          <p:cNvGrpSpPr/>
          <p:nvPr/>
        </p:nvGrpSpPr>
        <p:grpSpPr>
          <a:xfrm>
            <a:off x="537156" y="90343"/>
            <a:ext cx="2556773" cy="518872"/>
            <a:chOff x="537156" y="90343"/>
            <a:chExt cx="2556773" cy="518872"/>
          </a:xfrm>
        </p:grpSpPr>
        <p:sp>
          <p:nvSpPr>
            <p:cNvPr id="14" name="Google Shape;265;p41"/>
            <p:cNvSpPr/>
            <p:nvPr/>
          </p:nvSpPr>
          <p:spPr>
            <a:xfrm rot="654">
              <a:off x="537156" y="90343"/>
              <a:ext cx="2501317" cy="518872"/>
            </a:xfrm>
            <a:prstGeom prst="rect">
              <a:avLst/>
            </a:prstGeom>
            <a:solidFill>
              <a:schemeClr val="lt2"/>
            </a:solidFill>
            <a:ln>
              <a:noFill/>
            </a:ln>
            <a:effectLst>
              <a:outerShdw blurRad="42863"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extBox 14"/>
            <p:cNvSpPr txBox="1"/>
            <p:nvPr/>
          </p:nvSpPr>
          <p:spPr>
            <a:xfrm>
              <a:off x="558828" y="111609"/>
              <a:ext cx="2535101" cy="461665"/>
            </a:xfrm>
            <a:prstGeom prst="rect">
              <a:avLst/>
            </a:prstGeom>
            <a:noFill/>
            <a:ln w="19050">
              <a:noFill/>
            </a:ln>
          </p:spPr>
          <p:txBody>
            <a:bodyPr wrap="square" rtlCol="0">
              <a:spAutoFit/>
            </a:bodyPr>
            <a:lstStyle/>
            <a:p>
              <a:pPr algn="just"/>
              <a:r>
                <a:rPr lang="en-US" sz="2400" b="1" smtClean="0">
                  <a:solidFill>
                    <a:schemeClr val="bg1">
                      <a:lumMod val="10000"/>
                    </a:schemeClr>
                  </a:solidFill>
                  <a:latin typeface="Arial" panose="020B0604020202020204" pitchFamily="34" charset="0"/>
                  <a:cs typeface="Arial" panose="020B0604020202020204" pitchFamily="34" charset="0"/>
                </a:rPr>
                <a:t>2.1. Nguồn điện</a:t>
              </a:r>
              <a:endParaRPr lang="en-US" sz="2400" b="1">
                <a:solidFill>
                  <a:schemeClr val="bg1">
                    <a:lumMod val="10000"/>
                  </a:schemeClr>
                </a:solidFill>
                <a:latin typeface="Arial" panose="020B0604020202020204" pitchFamily="34" charset="0"/>
                <a:cs typeface="Arial" panose="020B0604020202020204" pitchFamily="34" charset="0"/>
              </a:endParaRPr>
            </a:p>
          </p:txBody>
        </p:sp>
      </p:grpSp>
      <p:sp>
        <p:nvSpPr>
          <p:cNvPr id="19" name="TextBox 18"/>
          <p:cNvSpPr txBox="1"/>
          <p:nvPr/>
        </p:nvSpPr>
        <p:spPr>
          <a:xfrm>
            <a:off x="563359" y="3067910"/>
            <a:ext cx="5294073" cy="1477328"/>
          </a:xfrm>
          <a:prstGeom prst="rect">
            <a:avLst/>
          </a:prstGeom>
          <a:solidFill>
            <a:schemeClr val="accent6"/>
          </a:solidFill>
          <a:ln w="19050">
            <a:solidFill>
              <a:srgbClr val="4F8E74"/>
            </a:solidFill>
          </a:ln>
        </p:spPr>
        <p:txBody>
          <a:bodyPr wrap="square" rtlCol="0">
            <a:spAutoFit/>
          </a:bodyPr>
          <a:lstStyle/>
          <a:p>
            <a:pPr algn="just">
              <a:lnSpc>
                <a:spcPct val="150000"/>
              </a:lnSpc>
            </a:pPr>
            <a:r>
              <a:rPr lang="vi-VN" sz="2000" b="1" i="1" smtClean="0">
                <a:latin typeface="Arial" panose="020B0604020202020204" pitchFamily="34" charset="0"/>
                <a:cs typeface="Arial" panose="020B0604020202020204" pitchFamily="34" charset="0"/>
              </a:rPr>
              <a:t>Nguồn </a:t>
            </a:r>
            <a:r>
              <a:rPr lang="vi-VN" sz="2000" b="1" i="1">
                <a:latin typeface="Arial" panose="020B0604020202020204" pitchFamily="34" charset="0"/>
                <a:cs typeface="Arial" panose="020B0604020202020204" pitchFamily="34" charset="0"/>
              </a:rPr>
              <a:t>điện một chiều (DC): </a:t>
            </a:r>
            <a:r>
              <a:rPr lang="vi-VN" sz="2000">
                <a:latin typeface="Arial" panose="020B0604020202020204" pitchFamily="34" charset="0"/>
                <a:cs typeface="Arial" panose="020B0604020202020204" pitchFamily="34" charset="0"/>
              </a:rPr>
              <a:t>cung cấp năng lượng cho tải tiêu thụ điện một chiều, có giá trị và chiều không </a:t>
            </a:r>
            <a:r>
              <a:rPr lang="vi-VN" sz="2000" smtClean="0">
                <a:latin typeface="Arial" panose="020B0604020202020204" pitchFamily="34" charset="0"/>
                <a:cs typeface="Arial" panose="020B0604020202020204" pitchFamily="34" charset="0"/>
              </a:rPr>
              <a:t>thay </a:t>
            </a:r>
            <a:r>
              <a:rPr lang="vi-VN" sz="2000">
                <a:latin typeface="Arial" panose="020B0604020202020204" pitchFamily="34" charset="0"/>
                <a:cs typeface="Arial" panose="020B0604020202020204" pitchFamily="34" charset="0"/>
              </a:rPr>
              <a:t>đổi theo thời gian</a:t>
            </a:r>
            <a:r>
              <a:rPr lang="vi-VN" sz="2000" smtClean="0">
                <a:latin typeface="Arial" panose="020B0604020202020204" pitchFamily="34" charset="0"/>
                <a:cs typeface="Arial" panose="020B0604020202020204" pitchFamily="34" charset="0"/>
              </a:rPr>
              <a:t>.</a:t>
            </a:r>
            <a:r>
              <a:rPr lang="en-US" sz="2000" smtClean="0">
                <a:latin typeface="Arial" panose="020B0604020202020204" pitchFamily="34" charset="0"/>
                <a:cs typeface="Arial" panose="020B0604020202020204" pitchFamily="34" charset="0"/>
              </a:rPr>
              <a:t> </a:t>
            </a:r>
            <a:endParaRPr lang="vi-VN" sz="2000">
              <a:latin typeface="Arial" panose="020B0604020202020204" pitchFamily="34" charset="0"/>
              <a:cs typeface="Arial" panose="020B0604020202020204" pitchFamily="34" charset="0"/>
            </a:endParaRPr>
          </a:p>
        </p:txBody>
      </p:sp>
      <p:pic>
        <p:nvPicPr>
          <p:cNvPr id="2050" name="Picture 2" descr="Điện xoay chiều – Wikipedia tiếng Việt"/>
          <p:cNvPicPr>
            <a:picLocks noChangeAspect="1" noChangeArrowheads="1"/>
          </p:cNvPicPr>
          <p:nvPr/>
        </p:nvPicPr>
        <p:blipFill rotWithShape="1">
          <a:blip r:embed="rId4">
            <a:extLst>
              <a:ext uri="{28A0092B-C50C-407E-A947-70E740481C1C}">
                <a14:useLocalDpi xmlns:a14="http://schemas.microsoft.com/office/drawing/2010/main" val="0"/>
              </a:ext>
            </a:extLst>
          </a:blip>
          <a:srcRect r="4198"/>
          <a:stretch/>
        </p:blipFill>
        <p:spPr bwMode="auto">
          <a:xfrm>
            <a:off x="5880921" y="1915885"/>
            <a:ext cx="2997014" cy="156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8764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fade">
                                      <p:cBhvr>
                                        <p:cTn id="2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1"/>
          <p:cNvSpPr/>
          <p:nvPr/>
        </p:nvSpPr>
        <p:spPr>
          <a:xfrm rot="-941">
            <a:off x="266698" y="243834"/>
            <a:ext cx="8610603" cy="4632981"/>
          </a:xfrm>
          <a:prstGeom prst="rect">
            <a:avLst/>
          </a:prstGeom>
          <a:solidFill>
            <a:schemeClr val="lt1"/>
          </a:solidFill>
          <a:ln>
            <a:noFill/>
          </a:ln>
          <a:effectLst>
            <a:outerShdw blurRad="71438"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1"/>
          <p:cNvSpPr/>
          <p:nvPr/>
        </p:nvSpPr>
        <p:spPr>
          <a:xfrm rot="-1688213">
            <a:off x="7814313" y="4482005"/>
            <a:ext cx="1271683" cy="304800"/>
          </a:xfrm>
          <a:prstGeom prst="rect">
            <a:avLst/>
          </a:prstGeom>
          <a:solidFill>
            <a:schemeClr val="lt2"/>
          </a:solidFill>
          <a:ln>
            <a:noFill/>
          </a:ln>
          <a:effectLst>
            <a:outerShdw blurRad="42863"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roup 3"/>
          <p:cNvGrpSpPr/>
          <p:nvPr/>
        </p:nvGrpSpPr>
        <p:grpSpPr>
          <a:xfrm>
            <a:off x="558828" y="690492"/>
            <a:ext cx="2878958" cy="503866"/>
            <a:chOff x="579950" y="844222"/>
            <a:chExt cx="2878958" cy="503866"/>
          </a:xfrm>
        </p:grpSpPr>
        <p:sp>
          <p:nvSpPr>
            <p:cNvPr id="7" name="TextBox 6"/>
            <p:cNvSpPr txBox="1"/>
            <p:nvPr/>
          </p:nvSpPr>
          <p:spPr>
            <a:xfrm>
              <a:off x="1031875" y="844222"/>
              <a:ext cx="2427033" cy="496996"/>
            </a:xfrm>
            <a:prstGeom prst="rect">
              <a:avLst/>
            </a:prstGeom>
            <a:noFill/>
            <a:ln w="19050">
              <a:noFill/>
            </a:ln>
          </p:spPr>
          <p:txBody>
            <a:bodyPr wrap="square" rtlCol="0">
              <a:spAutoFit/>
            </a:bodyPr>
            <a:lstStyle/>
            <a:p>
              <a:pPr algn="just">
                <a:lnSpc>
                  <a:spcPct val="150000"/>
                </a:lnSpc>
              </a:pPr>
              <a:r>
                <a:rPr lang="en-US" sz="2000" b="1" smtClean="0">
                  <a:solidFill>
                    <a:srgbClr val="C00000"/>
                  </a:solidFill>
                  <a:latin typeface="Arial" panose="020B0604020202020204" pitchFamily="34" charset="0"/>
                  <a:cs typeface="Arial" panose="020B0604020202020204" pitchFamily="34" charset="0"/>
                </a:rPr>
                <a:t>Khám phá</a:t>
              </a:r>
              <a:endParaRPr lang="en-US" sz="2000" b="1">
                <a:solidFill>
                  <a:srgbClr val="C00000"/>
                </a:solidFill>
                <a:latin typeface="Arial" panose="020B0604020202020204" pitchFamily="34" charset="0"/>
                <a:cs typeface="Arial" panose="020B0604020202020204" pitchFamily="34" charset="0"/>
              </a:endParaRPr>
            </a:p>
          </p:txBody>
        </p:sp>
        <p:pic>
          <p:nvPicPr>
            <p:cNvPr id="13" name="Picture 36"/>
            <p:cNvPicPr>
              <a:picLocks noChangeAspect="1"/>
            </p:cNvPicPr>
            <p:nvPr/>
          </p:nvPicPr>
          <p:blipFill>
            <a:blip r:embed="rId3"/>
            <a:srcRect/>
            <a:stretch>
              <a:fillRect/>
            </a:stretch>
          </p:blipFill>
          <p:spPr>
            <a:xfrm>
              <a:off x="579950" y="938818"/>
              <a:ext cx="434623" cy="409270"/>
            </a:xfrm>
            <a:prstGeom prst="rect">
              <a:avLst/>
            </a:prstGeom>
          </p:spPr>
        </p:pic>
      </p:grpSp>
      <p:grpSp>
        <p:nvGrpSpPr>
          <p:cNvPr id="12" name="Group 11"/>
          <p:cNvGrpSpPr/>
          <p:nvPr/>
        </p:nvGrpSpPr>
        <p:grpSpPr>
          <a:xfrm>
            <a:off x="537156" y="90403"/>
            <a:ext cx="3228932" cy="518872"/>
            <a:chOff x="537156" y="90403"/>
            <a:chExt cx="3228932" cy="518872"/>
          </a:xfrm>
        </p:grpSpPr>
        <p:sp>
          <p:nvSpPr>
            <p:cNvPr id="15" name="Google Shape;265;p41"/>
            <p:cNvSpPr/>
            <p:nvPr/>
          </p:nvSpPr>
          <p:spPr>
            <a:xfrm rot="654">
              <a:off x="537156" y="90403"/>
              <a:ext cx="3133197" cy="518872"/>
            </a:xfrm>
            <a:prstGeom prst="rect">
              <a:avLst/>
            </a:prstGeom>
            <a:solidFill>
              <a:schemeClr val="lt2"/>
            </a:solidFill>
            <a:ln>
              <a:noFill/>
            </a:ln>
            <a:effectLst>
              <a:outerShdw blurRad="42863" dist="28575" dir="77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TextBox 15"/>
            <p:cNvSpPr txBox="1"/>
            <p:nvPr/>
          </p:nvSpPr>
          <p:spPr>
            <a:xfrm>
              <a:off x="558828" y="111609"/>
              <a:ext cx="3207260" cy="461665"/>
            </a:xfrm>
            <a:prstGeom prst="rect">
              <a:avLst/>
            </a:prstGeom>
            <a:noFill/>
            <a:ln w="19050">
              <a:noFill/>
            </a:ln>
          </p:spPr>
          <p:txBody>
            <a:bodyPr wrap="square" rtlCol="0">
              <a:spAutoFit/>
            </a:bodyPr>
            <a:lstStyle/>
            <a:p>
              <a:pPr algn="just"/>
              <a:r>
                <a:rPr lang="en-US" sz="2400" b="1" smtClean="0">
                  <a:solidFill>
                    <a:schemeClr val="bg1">
                      <a:lumMod val="10000"/>
                    </a:schemeClr>
                  </a:solidFill>
                  <a:latin typeface="Arial" panose="020B0604020202020204" pitchFamily="34" charset="0"/>
                  <a:cs typeface="Arial" panose="020B0604020202020204" pitchFamily="34" charset="0"/>
                </a:rPr>
                <a:t>2.2. Tải tiêu thụ điện</a:t>
              </a:r>
              <a:endParaRPr lang="en-US" sz="2400" b="1">
                <a:solidFill>
                  <a:schemeClr val="bg1">
                    <a:lumMod val="10000"/>
                  </a:schemeClr>
                </a:solidFill>
                <a:latin typeface="Arial" panose="020B0604020202020204" pitchFamily="34" charset="0"/>
                <a:cs typeface="Arial" panose="020B0604020202020204" pitchFamily="34" charset="0"/>
              </a:endParaRPr>
            </a:p>
          </p:txBody>
        </p:sp>
      </p:grpSp>
      <p:pic>
        <p:nvPicPr>
          <p:cNvPr id="2" name="Picture 1"/>
          <p:cNvPicPr>
            <a:picLocks noChangeAspect="1"/>
          </p:cNvPicPr>
          <p:nvPr/>
        </p:nvPicPr>
        <p:blipFill>
          <a:blip r:embed="rId4"/>
          <a:stretch>
            <a:fillRect/>
          </a:stretch>
        </p:blipFill>
        <p:spPr>
          <a:xfrm>
            <a:off x="2603891" y="925535"/>
            <a:ext cx="3936216" cy="3600198"/>
          </a:xfrm>
          <a:prstGeom prst="rect">
            <a:avLst/>
          </a:prstGeom>
        </p:spPr>
      </p:pic>
      <p:sp>
        <p:nvSpPr>
          <p:cNvPr id="14" name="Rounded Rectangular Callout 13"/>
          <p:cNvSpPr/>
          <p:nvPr/>
        </p:nvSpPr>
        <p:spPr>
          <a:xfrm>
            <a:off x="450394" y="1369872"/>
            <a:ext cx="1752038" cy="2300770"/>
          </a:xfrm>
          <a:prstGeom prst="wedgeRoundRectCallout">
            <a:avLst>
              <a:gd name="adj1" fmla="val 86669"/>
              <a:gd name="adj2" fmla="val -33569"/>
              <a:gd name="adj3" fmla="val 16667"/>
            </a:avLst>
          </a:prstGeom>
          <a:solidFill>
            <a:schemeClr val="accent6"/>
          </a:solidFill>
          <a:ln>
            <a:solidFill>
              <a:srgbClr val="4F8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800" b="1">
                <a:solidFill>
                  <a:srgbClr val="000000"/>
                </a:solidFill>
              </a:rPr>
              <a:t>a) Đèn điện: </a:t>
            </a:r>
            <a:r>
              <a:rPr lang="en-US" sz="1800">
                <a:solidFill>
                  <a:srgbClr val="000000"/>
                </a:solidFill>
              </a:rPr>
              <a:t>Biến đổi điện năng thành quang năng để thắp sáng.</a:t>
            </a:r>
          </a:p>
        </p:txBody>
      </p:sp>
      <p:sp>
        <p:nvSpPr>
          <p:cNvPr id="17" name="Rounded Rectangular Callout 16"/>
          <p:cNvSpPr/>
          <p:nvPr/>
        </p:nvSpPr>
        <p:spPr>
          <a:xfrm>
            <a:off x="6791416" y="152786"/>
            <a:ext cx="2188914" cy="2222299"/>
          </a:xfrm>
          <a:prstGeom prst="wedgeRoundRectCallout">
            <a:avLst>
              <a:gd name="adj1" fmla="val -68470"/>
              <a:gd name="adj2" fmla="val -1861"/>
              <a:gd name="adj3" fmla="val 16667"/>
            </a:avLst>
          </a:prstGeom>
          <a:solidFill>
            <a:schemeClr val="accent6"/>
          </a:solidFill>
          <a:ln>
            <a:solidFill>
              <a:srgbClr val="4F8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1800" b="1">
                <a:solidFill>
                  <a:srgbClr val="000000"/>
                </a:solidFill>
              </a:rPr>
              <a:t>b) Nồi cơm điện: </a:t>
            </a:r>
            <a:r>
              <a:rPr lang="vi-VN" sz="1800">
                <a:solidFill>
                  <a:srgbClr val="000000"/>
                </a:solidFill>
              </a:rPr>
              <a:t>Biến đổi điện năng thành nhiệt năng để nấu chín thức ăn.</a:t>
            </a:r>
            <a:endParaRPr lang="en-US" sz="1800">
              <a:solidFill>
                <a:srgbClr val="000000"/>
              </a:solidFill>
            </a:endParaRPr>
          </a:p>
        </p:txBody>
      </p:sp>
      <p:sp>
        <p:nvSpPr>
          <p:cNvPr id="18" name="Rounded Rectangular Callout 17"/>
          <p:cNvSpPr/>
          <p:nvPr/>
        </p:nvSpPr>
        <p:spPr>
          <a:xfrm>
            <a:off x="6078018" y="2725634"/>
            <a:ext cx="2492545" cy="1449550"/>
          </a:xfrm>
          <a:prstGeom prst="wedgeRoundRectCallout">
            <a:avLst>
              <a:gd name="adj1" fmla="val -87745"/>
              <a:gd name="adj2" fmla="val 39837"/>
              <a:gd name="adj3" fmla="val 16667"/>
            </a:avLst>
          </a:prstGeom>
          <a:solidFill>
            <a:schemeClr val="accent6"/>
          </a:solidFill>
          <a:ln>
            <a:solidFill>
              <a:srgbClr val="4F8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1800" b="1">
                <a:solidFill>
                  <a:srgbClr val="000000"/>
                </a:solidFill>
              </a:rPr>
              <a:t>c) Quạt điện: </a:t>
            </a:r>
            <a:r>
              <a:rPr lang="vi-VN" sz="1800">
                <a:solidFill>
                  <a:srgbClr val="000000"/>
                </a:solidFill>
              </a:rPr>
              <a:t>Biến đổi điện năng thành cơ năng để làm mát.</a:t>
            </a:r>
            <a:endParaRPr lang="en-US" sz="1800">
              <a:solidFill>
                <a:srgbClr val="000000"/>
              </a:solidFill>
            </a:endParaRPr>
          </a:p>
        </p:txBody>
      </p:sp>
    </p:spTree>
    <p:extLst>
      <p:ext uri="{BB962C8B-B14F-4D97-AF65-F5344CB8AC3E}">
        <p14:creationId xmlns:p14="http://schemas.microsoft.com/office/powerpoint/2010/main" val="14058693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Lst>
  </p:timing>
</p:sld>
</file>

<file path=ppt/theme/theme1.xml><?xml version="1.0" encoding="utf-8"?>
<a:theme xmlns:a="http://schemas.openxmlformats.org/drawingml/2006/main" name="Best Tourist Attractions in the World by Slidesgo">
  <a:themeElements>
    <a:clrScheme name="Simple Light">
      <a:dk1>
        <a:srgbClr val="265237"/>
      </a:dk1>
      <a:lt1>
        <a:srgbClr val="F6F3EB"/>
      </a:lt1>
      <a:dk2>
        <a:srgbClr val="D4E7DF"/>
      </a:dk2>
      <a:lt2>
        <a:srgbClr val="F5E492"/>
      </a:lt2>
      <a:accent1>
        <a:srgbClr val="E2816E"/>
      </a:accent1>
      <a:accent2>
        <a:srgbClr val="FFFFFF"/>
      </a:accent2>
      <a:accent3>
        <a:srgbClr val="FFFFFF"/>
      </a:accent3>
      <a:accent4>
        <a:srgbClr val="FFFFFF"/>
      </a:accent4>
      <a:accent5>
        <a:srgbClr val="FFFFFF"/>
      </a:accent5>
      <a:accent6>
        <a:srgbClr val="FFFFFF"/>
      </a:accent6>
      <a:hlink>
        <a:srgbClr val="26523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853</TotalTime>
  <Words>1290</Words>
  <Application>Microsoft Office PowerPoint</Application>
  <PresentationFormat>On-screen Show (16:9)</PresentationFormat>
  <Paragraphs>134</Paragraphs>
  <Slides>22</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Aref Ruqaa</vt:lpstr>
      <vt:lpstr>Anaheim</vt:lpstr>
      <vt:lpstr>Bebas Neue</vt:lpstr>
      <vt:lpstr>Times New Roman</vt:lpstr>
      <vt:lpstr>Actor</vt:lpstr>
      <vt:lpstr>Kantumruy Pro SemiBold</vt:lpstr>
      <vt:lpstr>Best Tourist Attractions in the World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Tourist Attractions in the world</dc:title>
  <cp:lastModifiedBy>khach vip</cp:lastModifiedBy>
  <cp:revision>71</cp:revision>
  <dcterms:modified xsi:type="dcterms:W3CDTF">2024-02-23T13:53:45Z</dcterms:modified>
</cp:coreProperties>
</file>