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48"/>
  </p:notesMasterIdLst>
  <p:sldIdLst>
    <p:sldId id="293" r:id="rId2"/>
    <p:sldId id="330" r:id="rId3"/>
    <p:sldId id="331" r:id="rId4"/>
    <p:sldId id="332" r:id="rId5"/>
    <p:sldId id="324" r:id="rId6"/>
    <p:sldId id="326" r:id="rId7"/>
    <p:sldId id="333" r:id="rId8"/>
    <p:sldId id="334" r:id="rId9"/>
    <p:sldId id="335" r:id="rId10"/>
    <p:sldId id="336" r:id="rId11"/>
    <p:sldId id="327" r:id="rId12"/>
    <p:sldId id="339" r:id="rId13"/>
    <p:sldId id="340" r:id="rId14"/>
    <p:sldId id="342" r:id="rId15"/>
    <p:sldId id="345" r:id="rId16"/>
    <p:sldId id="344" r:id="rId17"/>
    <p:sldId id="343" r:id="rId18"/>
    <p:sldId id="346" r:id="rId19"/>
    <p:sldId id="347" r:id="rId20"/>
    <p:sldId id="337" r:id="rId21"/>
    <p:sldId id="348" r:id="rId22"/>
    <p:sldId id="349" r:id="rId23"/>
    <p:sldId id="350" r:id="rId24"/>
    <p:sldId id="356" r:id="rId25"/>
    <p:sldId id="357" r:id="rId26"/>
    <p:sldId id="354" r:id="rId27"/>
    <p:sldId id="355" r:id="rId28"/>
    <p:sldId id="338" r:id="rId29"/>
    <p:sldId id="361" r:id="rId30"/>
    <p:sldId id="362" r:id="rId31"/>
    <p:sldId id="363" r:id="rId32"/>
    <p:sldId id="364" r:id="rId33"/>
    <p:sldId id="365" r:id="rId34"/>
    <p:sldId id="366" r:id="rId35"/>
    <p:sldId id="367" r:id="rId36"/>
    <p:sldId id="370" r:id="rId37"/>
    <p:sldId id="379" r:id="rId38"/>
    <p:sldId id="380" r:id="rId39"/>
    <p:sldId id="381" r:id="rId40"/>
    <p:sldId id="382" r:id="rId41"/>
    <p:sldId id="383" r:id="rId42"/>
    <p:sldId id="375" r:id="rId43"/>
    <p:sldId id="384" r:id="rId44"/>
    <p:sldId id="376" r:id="rId45"/>
    <p:sldId id="377" r:id="rId46"/>
    <p:sldId id="378" r:id="rId47"/>
  </p:sldIdLst>
  <p:sldSz cx="9144000" cy="5143500" type="screen16x9"/>
  <p:notesSz cx="6858000" cy="9144000"/>
  <p:embeddedFontLst>
    <p:embeddedFont>
      <p:font typeface="Raleway" panose="020B0604020202020204" charset="0"/>
      <p:regular r:id="rId49"/>
      <p:bold r:id="rId50"/>
      <p:italic r:id="rId51"/>
      <p:boldItalic r:id="rId52"/>
    </p:embeddedFont>
    <p:embeddedFont>
      <p:font typeface="Montserrat Medium" panose="020B0604020202020204" charset="0"/>
      <p:regular r:id="rId53"/>
      <p:bold r:id="rId54"/>
      <p:italic r:id="rId55"/>
      <p:boldItalic r:id="rId56"/>
    </p:embeddedFont>
    <p:embeddedFont>
      <p:font typeface="DM Sans" panose="020B0604020202020204" charset="0"/>
      <p:regular r:id="rId57"/>
      <p:bold r:id="rId58"/>
      <p:italic r:id="rId59"/>
      <p:boldItalic r:id="rId60"/>
    </p:embeddedFont>
    <p:embeddedFont>
      <p:font typeface="Montserrat"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56296A"/>
    <a:srgbClr val="F0296C"/>
    <a:srgbClr val="00B9D7"/>
    <a:srgbClr val="F6EDF9"/>
    <a:srgbClr val="F3E9F7"/>
    <a:srgbClr val="FE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28DF6B-8FE4-478F-98BF-D38A77BF60B0}">
  <a:tblStyle styleId="{5528DF6B-8FE4-478F-98BF-D38A77BF60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FFAA0A-0DFB-4336-87CB-30DB8E0EF95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7" autoAdjust="0"/>
    <p:restoredTop sz="94660"/>
  </p:normalViewPr>
  <p:slideViewPr>
    <p:cSldViewPr snapToGrid="0">
      <p:cViewPr>
        <p:scale>
          <a:sx n="75" d="100"/>
          <a:sy n="75" d="100"/>
        </p:scale>
        <p:origin x="131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25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61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28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97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82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47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720000" y="445025"/>
            <a:ext cx="573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73;p13"/>
          <p:cNvSpPr txBox="1">
            <a:spLocks noGrp="1"/>
          </p:cNvSpPr>
          <p:nvPr>
            <p:ph type="title" idx="2" hasCustomPrompt="1"/>
          </p:nvPr>
        </p:nvSpPr>
        <p:spPr>
          <a:xfrm>
            <a:off x="720000" y="135217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3000" b="0">
                <a:solidFill>
                  <a:schemeClr val="lt1"/>
                </a:solidFill>
              </a:defRPr>
            </a:lvl1pPr>
            <a:lvl2pPr lvl="1"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2pPr>
            <a:lvl3pPr lvl="2"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3pPr>
            <a:lvl4pPr lvl="3"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4pPr>
            <a:lvl5pPr lvl="4"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5pPr>
            <a:lvl6pPr lvl="5"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6pPr>
            <a:lvl7pPr lvl="6"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7pPr>
            <a:lvl8pPr lvl="7"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8pPr>
            <a:lvl9pPr lvl="8"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9pPr>
          </a:lstStyle>
          <a:p>
            <a:r>
              <a:t>xx%</a:t>
            </a:r>
          </a:p>
        </p:txBody>
      </p:sp>
      <p:sp>
        <p:nvSpPr>
          <p:cNvPr id="74" name="Google Shape;74;p13"/>
          <p:cNvSpPr txBox="1">
            <a:spLocks noGrp="1"/>
          </p:cNvSpPr>
          <p:nvPr>
            <p:ph type="title" idx="3" hasCustomPrompt="1"/>
          </p:nvPr>
        </p:nvSpPr>
        <p:spPr>
          <a:xfrm>
            <a:off x="719996" y="251522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3000" b="0">
                <a:solidFill>
                  <a:schemeClr val="lt1"/>
                </a:solidFill>
              </a:defRPr>
            </a:lvl1pPr>
            <a:lvl2pPr lvl="1"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2pPr>
            <a:lvl3pPr lvl="2"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3pPr>
            <a:lvl4pPr lvl="3"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4pPr>
            <a:lvl5pPr lvl="4"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5pPr>
            <a:lvl6pPr lvl="5"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6pPr>
            <a:lvl7pPr lvl="6"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7pPr>
            <a:lvl8pPr lvl="7"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8pPr>
            <a:lvl9pPr lvl="8"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9pPr>
          </a:lstStyle>
          <a:p>
            <a:r>
              <a:t>xx%</a:t>
            </a:r>
          </a:p>
        </p:txBody>
      </p:sp>
      <p:sp>
        <p:nvSpPr>
          <p:cNvPr id="75" name="Google Shape;75;p13"/>
          <p:cNvSpPr txBox="1">
            <a:spLocks noGrp="1"/>
          </p:cNvSpPr>
          <p:nvPr>
            <p:ph type="title" idx="4" hasCustomPrompt="1"/>
          </p:nvPr>
        </p:nvSpPr>
        <p:spPr>
          <a:xfrm>
            <a:off x="719999" y="365402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3000" b="0">
                <a:solidFill>
                  <a:schemeClr val="lt1"/>
                </a:solidFill>
              </a:defRPr>
            </a:lvl1pPr>
            <a:lvl2pPr lvl="1"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2pPr>
            <a:lvl3pPr lvl="2"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3pPr>
            <a:lvl4pPr lvl="3"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4pPr>
            <a:lvl5pPr lvl="4"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5pPr>
            <a:lvl6pPr lvl="5"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6pPr>
            <a:lvl7pPr lvl="6"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7pPr>
            <a:lvl8pPr lvl="7"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8pPr>
            <a:lvl9pPr lvl="8" rtl="0">
              <a:spcBef>
                <a:spcPts val="0"/>
              </a:spcBef>
              <a:spcAft>
                <a:spcPts val="0"/>
              </a:spcAft>
              <a:buClr>
                <a:schemeClr val="lt1"/>
              </a:buClr>
              <a:buSzPts val="3000"/>
              <a:buFont typeface="Montserrat"/>
              <a:buNone/>
              <a:defRPr sz="3000" b="0">
                <a:solidFill>
                  <a:schemeClr val="lt1"/>
                </a:solidFill>
                <a:latin typeface="Montserrat"/>
                <a:ea typeface="Montserrat"/>
                <a:cs typeface="Montserrat"/>
                <a:sym typeface="Montserrat"/>
              </a:defRPr>
            </a:lvl9pPr>
          </a:lstStyle>
          <a:p>
            <a:r>
              <a:t>xx%</a:t>
            </a:r>
          </a:p>
        </p:txBody>
      </p:sp>
      <p:sp>
        <p:nvSpPr>
          <p:cNvPr id="76" name="Google Shape;76;p13"/>
          <p:cNvSpPr txBox="1">
            <a:spLocks noGrp="1"/>
          </p:cNvSpPr>
          <p:nvPr>
            <p:ph type="subTitle" idx="1"/>
          </p:nvPr>
        </p:nvSpPr>
        <p:spPr>
          <a:xfrm>
            <a:off x="720005" y="1973650"/>
            <a:ext cx="3208500" cy="32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77" name="Google Shape;77;p13"/>
          <p:cNvSpPr txBox="1">
            <a:spLocks noGrp="1"/>
          </p:cNvSpPr>
          <p:nvPr>
            <p:ph type="subTitle" idx="5"/>
          </p:nvPr>
        </p:nvSpPr>
        <p:spPr>
          <a:xfrm>
            <a:off x="720000" y="3136700"/>
            <a:ext cx="3208500" cy="32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78" name="Google Shape;78;p13"/>
          <p:cNvSpPr txBox="1">
            <a:spLocks noGrp="1"/>
          </p:cNvSpPr>
          <p:nvPr>
            <p:ph type="subTitle" idx="6"/>
          </p:nvPr>
        </p:nvSpPr>
        <p:spPr>
          <a:xfrm>
            <a:off x="720005" y="4275500"/>
            <a:ext cx="3208500" cy="32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grpSp>
        <p:nvGrpSpPr>
          <p:cNvPr id="79" name="Google Shape;79;p13"/>
          <p:cNvGrpSpPr/>
          <p:nvPr/>
        </p:nvGrpSpPr>
        <p:grpSpPr>
          <a:xfrm flipH="1">
            <a:off x="-25" y="2100"/>
            <a:ext cx="9152950" cy="5143500"/>
            <a:chOff x="-75" y="2100"/>
            <a:chExt cx="9152950" cy="5143500"/>
          </a:xfrm>
        </p:grpSpPr>
        <p:sp>
          <p:nvSpPr>
            <p:cNvPr id="80" name="Google Shape;80;p13"/>
            <p:cNvSpPr/>
            <p:nvPr/>
          </p:nvSpPr>
          <p:spPr>
            <a:xfrm>
              <a:off x="8989675" y="2100"/>
              <a:ext cx="1632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DM Sans"/>
                <a:ea typeface="DM Sans"/>
                <a:cs typeface="DM Sans"/>
                <a:sym typeface="DM Sans"/>
              </a:endParaRPr>
            </a:p>
          </p:txBody>
        </p:sp>
        <p:sp>
          <p:nvSpPr>
            <p:cNvPr id="81" name="Google Shape;81;p13"/>
            <p:cNvSpPr/>
            <p:nvPr/>
          </p:nvSpPr>
          <p:spPr>
            <a:xfrm rot="5400000">
              <a:off x="4302525" y="451850"/>
              <a:ext cx="388800" cy="8994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DM Sans"/>
                <a:ea typeface="DM Sans"/>
                <a:cs typeface="DM Sans"/>
                <a:sym typeface="DM Sans"/>
              </a:endParaRPr>
            </a:p>
          </p:txBody>
        </p:sp>
        <p:sp>
          <p:nvSpPr>
            <p:cNvPr id="82" name="Google Shape;82;p13"/>
            <p:cNvSpPr/>
            <p:nvPr/>
          </p:nvSpPr>
          <p:spPr>
            <a:xfrm>
              <a:off x="8989675" y="4754450"/>
              <a:ext cx="163200" cy="388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DM Sans"/>
                <a:ea typeface="DM Sans"/>
                <a:cs typeface="DM Sans"/>
                <a:sym typeface="DM Sans"/>
              </a:endParaRPr>
            </a:p>
          </p:txBody>
        </p:sp>
      </p:grpSp>
      <p:sp>
        <p:nvSpPr>
          <p:cNvPr id="83" name="Google Shape;83;p13"/>
          <p:cNvSpPr txBox="1">
            <a:spLocks noGrp="1"/>
          </p:cNvSpPr>
          <p:nvPr>
            <p:ph type="title" idx="7" hasCustomPrompt="1"/>
          </p:nvPr>
        </p:nvSpPr>
        <p:spPr>
          <a:xfrm>
            <a:off x="5010900" y="135217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9pPr>
          </a:lstStyle>
          <a:p>
            <a:r>
              <a:t>xx%</a:t>
            </a:r>
          </a:p>
        </p:txBody>
      </p:sp>
      <p:sp>
        <p:nvSpPr>
          <p:cNvPr id="84" name="Google Shape;84;p13"/>
          <p:cNvSpPr txBox="1">
            <a:spLocks noGrp="1"/>
          </p:cNvSpPr>
          <p:nvPr>
            <p:ph type="title" idx="8" hasCustomPrompt="1"/>
          </p:nvPr>
        </p:nvSpPr>
        <p:spPr>
          <a:xfrm>
            <a:off x="5010896" y="251522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9pPr>
          </a:lstStyle>
          <a:p>
            <a:r>
              <a:t>xx%</a:t>
            </a:r>
          </a:p>
        </p:txBody>
      </p:sp>
      <p:sp>
        <p:nvSpPr>
          <p:cNvPr id="85" name="Google Shape;85;p13"/>
          <p:cNvSpPr txBox="1">
            <a:spLocks noGrp="1"/>
          </p:cNvSpPr>
          <p:nvPr>
            <p:ph type="title" idx="9" hasCustomPrompt="1"/>
          </p:nvPr>
        </p:nvSpPr>
        <p:spPr>
          <a:xfrm>
            <a:off x="5010899" y="3654020"/>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3000"/>
              <a:buFont typeface="Montserrat Medium"/>
              <a:buNone/>
              <a:defRPr sz="3000" b="0">
                <a:solidFill>
                  <a:schemeClr val="lt1"/>
                </a:solidFill>
                <a:latin typeface="Montserrat Medium"/>
                <a:ea typeface="Montserrat Medium"/>
                <a:cs typeface="Montserrat Medium"/>
                <a:sym typeface="Montserrat Medium"/>
              </a:defRPr>
            </a:lvl9pPr>
          </a:lstStyle>
          <a:p>
            <a:r>
              <a:t>xx%</a:t>
            </a:r>
          </a:p>
        </p:txBody>
      </p:sp>
      <p:sp>
        <p:nvSpPr>
          <p:cNvPr id="86" name="Google Shape;86;p13"/>
          <p:cNvSpPr txBox="1">
            <a:spLocks noGrp="1"/>
          </p:cNvSpPr>
          <p:nvPr>
            <p:ph type="subTitle" idx="13"/>
          </p:nvPr>
        </p:nvSpPr>
        <p:spPr>
          <a:xfrm>
            <a:off x="5010905" y="1973650"/>
            <a:ext cx="3208500" cy="32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87" name="Google Shape;87;p13"/>
          <p:cNvSpPr txBox="1">
            <a:spLocks noGrp="1"/>
          </p:cNvSpPr>
          <p:nvPr>
            <p:ph type="subTitle" idx="14"/>
          </p:nvPr>
        </p:nvSpPr>
        <p:spPr>
          <a:xfrm>
            <a:off x="5010900" y="3136700"/>
            <a:ext cx="3208500" cy="32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88" name="Google Shape;88;p13"/>
          <p:cNvSpPr txBox="1">
            <a:spLocks noGrp="1"/>
          </p:cNvSpPr>
          <p:nvPr>
            <p:ph type="subTitle" idx="15"/>
          </p:nvPr>
        </p:nvSpPr>
        <p:spPr>
          <a:xfrm>
            <a:off x="5010905" y="4275500"/>
            <a:ext cx="3208500" cy="328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5"/>
        <p:cNvGrpSpPr/>
        <p:nvPr/>
      </p:nvGrpSpPr>
      <p:grpSpPr>
        <a:xfrm>
          <a:off x="0" y="0"/>
          <a:ext cx="0" cy="0"/>
          <a:chOff x="0" y="0"/>
          <a:chExt cx="0" cy="0"/>
        </a:xfrm>
      </p:grpSpPr>
      <p:grpSp>
        <p:nvGrpSpPr>
          <p:cNvPr id="226" name="Google Shape;226;p28"/>
          <p:cNvGrpSpPr/>
          <p:nvPr/>
        </p:nvGrpSpPr>
        <p:grpSpPr>
          <a:xfrm>
            <a:off x="75" y="0"/>
            <a:ext cx="9153025" cy="5143925"/>
            <a:chOff x="75" y="0"/>
            <a:chExt cx="9153025" cy="5143925"/>
          </a:xfrm>
        </p:grpSpPr>
        <p:sp>
          <p:nvSpPr>
            <p:cNvPr id="227" name="Google Shape;227;p28"/>
            <p:cNvSpPr/>
            <p:nvPr/>
          </p:nvSpPr>
          <p:spPr>
            <a:xfrm rot="5400000">
              <a:off x="4439625" y="538175"/>
              <a:ext cx="166200" cy="9045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28" name="Google Shape;228;p28"/>
            <p:cNvSpPr/>
            <p:nvPr/>
          </p:nvSpPr>
          <p:spPr>
            <a:xfrm>
              <a:off x="8921800" y="4977728"/>
              <a:ext cx="231300" cy="166072"/>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29" name="Google Shape;229;p28"/>
            <p:cNvSpPr/>
            <p:nvPr/>
          </p:nvSpPr>
          <p:spPr>
            <a:xfrm>
              <a:off x="8921800" y="2506500"/>
              <a:ext cx="231300" cy="2471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30" name="Google Shape;230;p28"/>
            <p:cNvSpPr/>
            <p:nvPr/>
          </p:nvSpPr>
          <p:spPr>
            <a:xfrm rot="5400000">
              <a:off x="4489475" y="-4489350"/>
              <a:ext cx="166200" cy="9144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31" name="Google Shape;231;p28"/>
            <p:cNvSpPr/>
            <p:nvPr/>
          </p:nvSpPr>
          <p:spPr>
            <a:xfrm>
              <a:off x="75" y="0"/>
              <a:ext cx="231300" cy="2506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32" name="Google Shape;232;p28"/>
            <p:cNvSpPr/>
            <p:nvPr/>
          </p:nvSpPr>
          <p:spPr>
            <a:xfrm>
              <a:off x="75" y="3"/>
              <a:ext cx="231300" cy="166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3"/>
        <p:cNvGrpSpPr/>
        <p:nvPr/>
      </p:nvGrpSpPr>
      <p:grpSpPr>
        <a:xfrm>
          <a:off x="0" y="0"/>
          <a:ext cx="0" cy="0"/>
          <a:chOff x="0" y="0"/>
          <a:chExt cx="0" cy="0"/>
        </a:xfrm>
      </p:grpSpPr>
      <p:grpSp>
        <p:nvGrpSpPr>
          <p:cNvPr id="234" name="Google Shape;234;p29"/>
          <p:cNvGrpSpPr/>
          <p:nvPr/>
        </p:nvGrpSpPr>
        <p:grpSpPr>
          <a:xfrm>
            <a:off x="75" y="0"/>
            <a:ext cx="9143925" cy="5143488"/>
            <a:chOff x="75" y="0"/>
            <a:chExt cx="9143925" cy="5143488"/>
          </a:xfrm>
        </p:grpSpPr>
        <p:sp>
          <p:nvSpPr>
            <p:cNvPr id="235" name="Google Shape;235;p29"/>
            <p:cNvSpPr/>
            <p:nvPr/>
          </p:nvSpPr>
          <p:spPr>
            <a:xfrm>
              <a:off x="75" y="0"/>
              <a:ext cx="399600" cy="3199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36" name="Google Shape;236;p29"/>
            <p:cNvSpPr/>
            <p:nvPr/>
          </p:nvSpPr>
          <p:spPr>
            <a:xfrm>
              <a:off x="75" y="3199788"/>
              <a:ext cx="399600" cy="765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37" name="Google Shape;237;p29"/>
            <p:cNvSpPr/>
            <p:nvPr/>
          </p:nvSpPr>
          <p:spPr>
            <a:xfrm rot="10800000">
              <a:off x="8744400" y="1943688"/>
              <a:ext cx="399600" cy="3199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238" name="Google Shape;238;p29"/>
            <p:cNvSpPr/>
            <p:nvPr/>
          </p:nvSpPr>
          <p:spPr>
            <a:xfrm rot="10800000">
              <a:off x="8744400" y="1178100"/>
              <a:ext cx="399600" cy="765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rot="5400000">
            <a:off x="4395150" y="-4390200"/>
            <a:ext cx="353700" cy="9138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15" name="Google Shape;15;p3"/>
          <p:cNvSpPr txBox="1">
            <a:spLocks noGrp="1"/>
          </p:cNvSpPr>
          <p:nvPr>
            <p:ph type="title"/>
          </p:nvPr>
        </p:nvSpPr>
        <p:spPr>
          <a:xfrm>
            <a:off x="713225" y="2382750"/>
            <a:ext cx="3959700" cy="1511400"/>
          </a:xfrm>
          <a:prstGeom prst="rect">
            <a:avLst/>
          </a:prstGeom>
        </p:spPr>
        <p:txBody>
          <a:bodyPr spcFirstLastPara="1" wrap="square" lIns="91425" tIns="91425" rIns="91425" bIns="91425" anchor="ctr" anchorCtr="0">
            <a:noAutofit/>
          </a:bodyPr>
          <a:lstStyle>
            <a:lvl1pPr lvl="0">
              <a:spcBef>
                <a:spcPts val="0"/>
              </a:spcBef>
              <a:spcAft>
                <a:spcPts val="0"/>
              </a:spcAft>
              <a:buSzPts val="45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13225" y="1440450"/>
            <a:ext cx="1173000" cy="7347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5000"/>
              <a:buFont typeface="Montserrat Medium"/>
              <a:buNone/>
              <a:defRPr sz="5000" b="0">
                <a:solidFill>
                  <a:schemeClr val="lt1"/>
                </a:solidFill>
                <a:latin typeface="Montserrat Medium"/>
                <a:ea typeface="Montserrat Medium"/>
                <a:cs typeface="Montserrat Medium"/>
                <a:sym typeface="Montserrat Medium"/>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 name="Google Shape;17;p3"/>
          <p:cNvSpPr>
            <a:spLocks noGrp="1"/>
          </p:cNvSpPr>
          <p:nvPr>
            <p:ph type="pic" idx="3"/>
          </p:nvPr>
        </p:nvSpPr>
        <p:spPr>
          <a:xfrm>
            <a:off x="5950675" y="2100"/>
            <a:ext cx="3193500" cy="5143500"/>
          </a:xfrm>
          <a:prstGeom prst="rect">
            <a:avLst/>
          </a:prstGeom>
          <a:noFill/>
          <a:ln>
            <a:noFill/>
          </a:ln>
        </p:spPr>
      </p:sp>
    </p:spTree>
    <p:extLst>
      <p:ext uri="{BB962C8B-B14F-4D97-AF65-F5344CB8AC3E}">
        <p14:creationId xmlns:p14="http://schemas.microsoft.com/office/powerpoint/2010/main" val="2981946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1pPr>
            <a:lvl2pPr marL="914400" lvl="1"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marL="1371600" lvl="2"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74" r:id="rId3"/>
    <p:sldLayoutId id="2147483675" r:id="rId4"/>
    <p:sldLayoutId id="214748367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20;p36"/>
          <p:cNvSpPr txBox="1">
            <a:spLocks/>
          </p:cNvSpPr>
          <p:nvPr/>
        </p:nvSpPr>
        <p:spPr>
          <a:xfrm>
            <a:off x="228600" y="1492503"/>
            <a:ext cx="8686799" cy="1994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4000" b="1" smtClean="0">
                <a:solidFill>
                  <a:srgbClr val="56296A"/>
                </a:solidFill>
                <a:latin typeface="Arial" panose="020B0604020202020204" pitchFamily="34" charset="0"/>
                <a:cs typeface="Arial" panose="020B0604020202020204" pitchFamily="34" charset="0"/>
              </a:rPr>
              <a:t>THÂN MẾN CHÀO CÁC EM HỌC SINH ĐẾN VỚI BÀI HỌC MỚI</a:t>
            </a:r>
            <a:endParaRPr lang="vi-VN" sz="4000" b="1">
              <a:solidFill>
                <a:srgbClr val="56296A"/>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flipH="1">
            <a:off x="383562" y="296402"/>
            <a:ext cx="3457299" cy="728357"/>
          </a:xfrm>
          <a:prstGeom prst="rect">
            <a:avLst/>
          </a:prstGeom>
        </p:spPr>
      </p:pic>
      <p:pic>
        <p:nvPicPr>
          <p:cNvPr id="4" name="Picture 4" descr="https://png.pngtree.com/element_our/20190530/ourlarge/pngtree-beautiful-book-cartoon-illustration-image_124563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0" r="97813"/>
                    </a14:imgEffect>
                  </a14:imgLayer>
                </a14:imgProps>
              </a:ext>
              <a:ext uri="{28A0092B-C50C-407E-A947-70E740481C1C}">
                <a14:useLocalDpi xmlns:a14="http://schemas.microsoft.com/office/drawing/2010/main" val="0"/>
              </a:ext>
            </a:extLst>
          </a:blip>
          <a:srcRect/>
          <a:stretch>
            <a:fillRect/>
          </a:stretch>
        </p:blipFill>
        <p:spPr bwMode="auto">
          <a:xfrm>
            <a:off x="7129693" y="3486603"/>
            <a:ext cx="1710387" cy="17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5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3536" y="449039"/>
            <a:ext cx="7876915" cy="3864970"/>
            <a:chOff x="633536" y="449039"/>
            <a:chExt cx="7876915" cy="3864970"/>
          </a:xfrm>
        </p:grpSpPr>
        <p:sp>
          <p:nvSpPr>
            <p:cNvPr id="15" name="Rounded Rectangle 14"/>
            <p:cNvSpPr/>
            <p:nvPr/>
          </p:nvSpPr>
          <p:spPr>
            <a:xfrm>
              <a:off x="1031659" y="449039"/>
              <a:ext cx="7071232" cy="766167"/>
            </a:xfrm>
            <a:prstGeom prst="roundRect">
              <a:avLst/>
            </a:prstGeom>
            <a:solidFill>
              <a:srgbClr val="56296A"/>
            </a:solidFill>
            <a:ln>
              <a:noFill/>
            </a:ln>
          </p:spPr>
          <p:txBody>
            <a:bodyPr wrap="square">
              <a:spAutoFit/>
            </a:bodyPr>
            <a:lstStyle/>
            <a:p>
              <a:pPr algn="ctr">
                <a:lnSpc>
                  <a:spcPct val="150000"/>
                </a:lnSpc>
              </a:pPr>
              <a:r>
                <a:rPr lang="en-US" sz="2600" b="1" smtClean="0">
                  <a:solidFill>
                    <a:schemeClr val="accent6"/>
                  </a:solidFill>
                </a:rPr>
                <a:t>4. Thực hành lắp ráp mạch điện điều khiển</a:t>
              </a:r>
              <a:endParaRPr lang="en-US" sz="2600" b="1">
                <a:solidFill>
                  <a:schemeClr val="accent6"/>
                </a:solidFill>
              </a:endParaRPr>
            </a:p>
          </p:txBody>
        </p:sp>
        <p:cxnSp>
          <p:nvCxnSpPr>
            <p:cNvPr id="6" name="Straight Connector 5"/>
            <p:cNvCxnSpPr/>
            <p:nvPr/>
          </p:nvCxnSpPr>
          <p:spPr>
            <a:xfrm flipH="1">
              <a:off x="1867252" y="1678484"/>
              <a:ext cx="5400047" cy="6895"/>
            </a:xfrm>
            <a:prstGeom prst="line">
              <a:avLst/>
            </a:prstGeom>
            <a:ln w="38100">
              <a:solidFill>
                <a:srgbClr val="5629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7267299" y="1664602"/>
              <a:ext cx="9434" cy="556259"/>
            </a:xfrm>
            <a:prstGeom prst="line">
              <a:avLst/>
            </a:prstGeom>
            <a:ln w="38100">
              <a:solidFill>
                <a:srgbClr val="56296A"/>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338276" y="2212995"/>
              <a:ext cx="2467435" cy="2093148"/>
            </a:xfrm>
            <a:prstGeom prst="roundRect">
              <a:avLst/>
            </a:prstGeom>
            <a:solidFill>
              <a:schemeClr val="bg1"/>
            </a:solidFill>
            <a:ln w="38100">
              <a:solidFill>
                <a:srgbClr val="562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4.2. </a:t>
              </a:r>
              <a:r>
                <a:rPr lang="en-US" sz="2000">
                  <a:solidFill>
                    <a:srgbClr val="000000"/>
                  </a:solidFill>
                </a:rPr>
                <a:t>Lắp ráp mạch điện điều khiển sử dụng mô đun cảm biến </a:t>
              </a:r>
              <a:r>
                <a:rPr lang="en-US" sz="2000" smtClean="0">
                  <a:solidFill>
                    <a:srgbClr val="000000"/>
                  </a:solidFill>
                </a:rPr>
                <a:t>nhiệt độ</a:t>
              </a:r>
              <a:endParaRPr lang="en-US" sz="2000">
                <a:solidFill>
                  <a:srgbClr val="000000"/>
                </a:solidFill>
              </a:endParaRPr>
            </a:p>
          </p:txBody>
        </p:sp>
        <p:sp>
          <p:nvSpPr>
            <p:cNvPr id="17" name="Rounded Rectangle 16"/>
            <p:cNvSpPr/>
            <p:nvPr/>
          </p:nvSpPr>
          <p:spPr>
            <a:xfrm>
              <a:off x="6043016" y="2220861"/>
              <a:ext cx="2467435" cy="2093148"/>
            </a:xfrm>
            <a:prstGeom prst="roundRect">
              <a:avLst/>
            </a:prstGeom>
            <a:solidFill>
              <a:schemeClr val="bg1"/>
            </a:solidFill>
            <a:ln w="38100">
              <a:solidFill>
                <a:srgbClr val="562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4.3. </a:t>
              </a:r>
              <a:r>
                <a:rPr lang="en-US" sz="2000">
                  <a:solidFill>
                    <a:srgbClr val="000000"/>
                  </a:solidFill>
                </a:rPr>
                <a:t>Lắp ráp mạch điện điều khiển sử dụng mô đun cảm biến </a:t>
              </a:r>
              <a:r>
                <a:rPr lang="en-US" sz="2000" smtClean="0">
                  <a:solidFill>
                    <a:srgbClr val="000000"/>
                  </a:solidFill>
                </a:rPr>
                <a:t>độ ẩm</a:t>
              </a:r>
              <a:endParaRPr lang="en-US" sz="2000">
                <a:solidFill>
                  <a:srgbClr val="000000"/>
                </a:solidFill>
              </a:endParaRPr>
            </a:p>
          </p:txBody>
        </p:sp>
        <p:sp>
          <p:nvSpPr>
            <p:cNvPr id="18" name="Rounded Rectangle 17"/>
            <p:cNvSpPr/>
            <p:nvPr/>
          </p:nvSpPr>
          <p:spPr>
            <a:xfrm>
              <a:off x="633536" y="2212995"/>
              <a:ext cx="2467435" cy="2093148"/>
            </a:xfrm>
            <a:prstGeom prst="roundRect">
              <a:avLst/>
            </a:prstGeom>
            <a:solidFill>
              <a:schemeClr val="bg1"/>
            </a:solidFill>
            <a:ln w="38100">
              <a:solidFill>
                <a:srgbClr val="562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4.1. Lắp ráp mạch điện điều khiển sử dụng mô đun cảm biến ánh sáng</a:t>
              </a:r>
            </a:p>
          </p:txBody>
        </p:sp>
        <p:cxnSp>
          <p:nvCxnSpPr>
            <p:cNvPr id="23" name="Straight Connector 22"/>
            <p:cNvCxnSpPr>
              <a:stCxn id="14" idx="0"/>
            </p:cNvCxnSpPr>
            <p:nvPr/>
          </p:nvCxnSpPr>
          <p:spPr>
            <a:xfrm flipH="1" flipV="1">
              <a:off x="4571993" y="1685379"/>
              <a:ext cx="1" cy="527616"/>
            </a:xfrm>
            <a:prstGeom prst="line">
              <a:avLst/>
            </a:prstGeom>
            <a:ln w="38100">
              <a:solidFill>
                <a:srgbClr val="5629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867252" y="1664602"/>
              <a:ext cx="1" cy="527616"/>
            </a:xfrm>
            <a:prstGeom prst="line">
              <a:avLst/>
            </a:prstGeom>
            <a:ln w="38100">
              <a:solidFill>
                <a:srgbClr val="56296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571992" y="1218654"/>
              <a:ext cx="1" cy="527616"/>
            </a:xfrm>
            <a:prstGeom prst="line">
              <a:avLst/>
            </a:prstGeom>
            <a:ln w="38100">
              <a:solidFill>
                <a:srgbClr val="56296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0557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title"/>
          </p:nvPr>
        </p:nvSpPr>
        <p:spPr>
          <a:xfrm>
            <a:off x="537961" y="2391508"/>
            <a:ext cx="3282000" cy="1309920"/>
          </a:xfrm>
          <a:prstGeom prst="rect">
            <a:avLst/>
          </a:prstGeom>
        </p:spPr>
        <p:txBody>
          <a:bodyPr spcFirstLastPara="1" wrap="square" lIns="91425" tIns="91425" rIns="91425" bIns="91425" anchor="ctr" anchorCtr="0">
            <a:noAutofit/>
          </a:bodyPr>
          <a:lstStyle/>
          <a:p>
            <a:pPr lvl="0">
              <a:lnSpc>
                <a:spcPct val="150000"/>
              </a:lnSpc>
            </a:pPr>
            <a:r>
              <a:rPr lang="en-US" sz="2600" smtClean="0">
                <a:latin typeface="+mj-lt"/>
              </a:rPr>
              <a:t>Lắp </a:t>
            </a:r>
            <a:r>
              <a:rPr lang="en-US" sz="2600">
                <a:latin typeface="+mj-lt"/>
              </a:rPr>
              <a:t>ráp mạch điện điều khiển sử dụng mô đun cảm biến ánh sáng</a:t>
            </a:r>
          </a:p>
        </p:txBody>
      </p:sp>
      <p:sp>
        <p:nvSpPr>
          <p:cNvPr id="301" name="Google Shape;301;p37"/>
          <p:cNvSpPr txBox="1">
            <a:spLocks noGrp="1"/>
          </p:cNvSpPr>
          <p:nvPr>
            <p:ph type="title" idx="2"/>
          </p:nvPr>
        </p:nvSpPr>
        <p:spPr>
          <a:xfrm>
            <a:off x="611438" y="1126102"/>
            <a:ext cx="848289" cy="6150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smtClean="0">
                <a:latin typeface="+mj-lt"/>
              </a:rPr>
              <a:t>4.1</a:t>
            </a:r>
            <a:endParaRPr sz="2600" b="1">
              <a:latin typeface="+mj-lt"/>
            </a:endParaRPr>
          </a:p>
        </p:txBody>
      </p:sp>
      <p:sp>
        <p:nvSpPr>
          <p:cNvPr id="302" name="Google Shape;302;p37"/>
          <p:cNvSpPr/>
          <p:nvPr/>
        </p:nvSpPr>
        <p:spPr>
          <a:xfrm rot="10800000">
            <a:off x="4550071" y="1360087"/>
            <a:ext cx="772179" cy="2341340"/>
          </a:xfrm>
          <a:custGeom>
            <a:avLst/>
            <a:gdLst/>
            <a:ahLst/>
            <a:cxnLst/>
            <a:rect l="l" t="t" r="r" b="b"/>
            <a:pathLst>
              <a:path w="22758" h="69005" extrusionOk="0">
                <a:moveTo>
                  <a:pt x="22732" y="1"/>
                </a:moveTo>
                <a:cubicBezTo>
                  <a:pt x="19967" y="214"/>
                  <a:pt x="17278" y="264"/>
                  <a:pt x="14652" y="679"/>
                </a:cubicBezTo>
                <a:cubicBezTo>
                  <a:pt x="11825" y="1119"/>
                  <a:pt x="10053" y="3004"/>
                  <a:pt x="9236" y="5743"/>
                </a:cubicBezTo>
                <a:cubicBezTo>
                  <a:pt x="9035" y="6447"/>
                  <a:pt x="8796" y="7163"/>
                  <a:pt x="8771" y="7879"/>
                </a:cubicBezTo>
                <a:cubicBezTo>
                  <a:pt x="8633" y="10908"/>
                  <a:pt x="8558" y="13936"/>
                  <a:pt x="8495" y="16977"/>
                </a:cubicBezTo>
                <a:cubicBezTo>
                  <a:pt x="8419" y="20043"/>
                  <a:pt x="8532" y="23122"/>
                  <a:pt x="8294" y="26176"/>
                </a:cubicBezTo>
                <a:cubicBezTo>
                  <a:pt x="8030" y="29619"/>
                  <a:pt x="5818" y="31466"/>
                  <a:pt x="2375" y="31503"/>
                </a:cubicBezTo>
                <a:cubicBezTo>
                  <a:pt x="2111" y="31508"/>
                  <a:pt x="1847" y="31509"/>
                  <a:pt x="1583" y="31509"/>
                </a:cubicBezTo>
                <a:cubicBezTo>
                  <a:pt x="1056" y="31509"/>
                  <a:pt x="528" y="31503"/>
                  <a:pt x="0" y="31503"/>
                </a:cubicBezTo>
                <a:lnTo>
                  <a:pt x="0" y="37673"/>
                </a:lnTo>
                <a:cubicBezTo>
                  <a:pt x="503" y="37673"/>
                  <a:pt x="977" y="37668"/>
                  <a:pt x="1443" y="37668"/>
                </a:cubicBezTo>
                <a:cubicBezTo>
                  <a:pt x="1676" y="37668"/>
                  <a:pt x="1906" y="37669"/>
                  <a:pt x="2136" y="37673"/>
                </a:cubicBezTo>
                <a:cubicBezTo>
                  <a:pt x="5881" y="37724"/>
                  <a:pt x="8080" y="39495"/>
                  <a:pt x="8319" y="43215"/>
                </a:cubicBezTo>
                <a:cubicBezTo>
                  <a:pt x="8583" y="47550"/>
                  <a:pt x="8444" y="51923"/>
                  <a:pt x="8520" y="56284"/>
                </a:cubicBezTo>
                <a:cubicBezTo>
                  <a:pt x="8545" y="57917"/>
                  <a:pt x="8570" y="59563"/>
                  <a:pt x="8796" y="61184"/>
                </a:cubicBezTo>
                <a:cubicBezTo>
                  <a:pt x="9161" y="63886"/>
                  <a:pt x="10040" y="66399"/>
                  <a:pt x="12679" y="67744"/>
                </a:cubicBezTo>
                <a:cubicBezTo>
                  <a:pt x="14793" y="68838"/>
                  <a:pt x="17023" y="69005"/>
                  <a:pt x="19296" y="69005"/>
                </a:cubicBezTo>
                <a:cubicBezTo>
                  <a:pt x="20293" y="69005"/>
                  <a:pt x="21299" y="68973"/>
                  <a:pt x="22307" y="68973"/>
                </a:cubicBezTo>
                <a:cubicBezTo>
                  <a:pt x="22457" y="68973"/>
                  <a:pt x="22607" y="68974"/>
                  <a:pt x="22757" y="68975"/>
                </a:cubicBezTo>
                <a:lnTo>
                  <a:pt x="22757" y="65909"/>
                </a:lnTo>
                <a:lnTo>
                  <a:pt x="22757" y="62856"/>
                </a:lnTo>
                <a:cubicBezTo>
                  <a:pt x="22213" y="62856"/>
                  <a:pt x="21735" y="62861"/>
                  <a:pt x="21284" y="62861"/>
                </a:cubicBezTo>
                <a:cubicBezTo>
                  <a:pt x="21058" y="62861"/>
                  <a:pt x="20839" y="62860"/>
                  <a:pt x="20621" y="62856"/>
                </a:cubicBezTo>
                <a:cubicBezTo>
                  <a:pt x="17140" y="62818"/>
                  <a:pt x="15506" y="61360"/>
                  <a:pt x="15406" y="57854"/>
                </a:cubicBezTo>
                <a:cubicBezTo>
                  <a:pt x="15268" y="53079"/>
                  <a:pt x="15318" y="48304"/>
                  <a:pt x="15305" y="43517"/>
                </a:cubicBezTo>
                <a:cubicBezTo>
                  <a:pt x="15280" y="39483"/>
                  <a:pt x="14099" y="36165"/>
                  <a:pt x="9751" y="34670"/>
                </a:cubicBezTo>
                <a:cubicBezTo>
                  <a:pt x="10091" y="34507"/>
                  <a:pt x="10304" y="34394"/>
                  <a:pt x="10518" y="34306"/>
                </a:cubicBezTo>
                <a:cubicBezTo>
                  <a:pt x="12692" y="33464"/>
                  <a:pt x="14137" y="31893"/>
                  <a:pt x="14727" y="29694"/>
                </a:cubicBezTo>
                <a:cubicBezTo>
                  <a:pt x="15092" y="28362"/>
                  <a:pt x="15255" y="26942"/>
                  <a:pt x="15280" y="25572"/>
                </a:cubicBezTo>
                <a:cubicBezTo>
                  <a:pt x="15368" y="20785"/>
                  <a:pt x="15268" y="16010"/>
                  <a:pt x="15393" y="11235"/>
                </a:cubicBezTo>
                <a:cubicBezTo>
                  <a:pt x="15481" y="7829"/>
                  <a:pt x="17165" y="6346"/>
                  <a:pt x="20571" y="6284"/>
                </a:cubicBezTo>
                <a:cubicBezTo>
                  <a:pt x="20809" y="6279"/>
                  <a:pt x="21048" y="6278"/>
                  <a:pt x="21287" y="6278"/>
                </a:cubicBezTo>
                <a:cubicBezTo>
                  <a:pt x="21766" y="6278"/>
                  <a:pt x="22246" y="6284"/>
                  <a:pt x="22732" y="6284"/>
                </a:cubicBezTo>
                <a:lnTo>
                  <a:pt x="22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rot="5400000">
            <a:off x="6471150" y="2470650"/>
            <a:ext cx="353700" cy="4992000"/>
          </a:xfrm>
          <a:prstGeom prst="rect">
            <a:avLst/>
          </a:prstGeom>
          <a:solidFill>
            <a:srgbClr val="F0296C">
              <a:alpha val="848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pic>
        <p:nvPicPr>
          <p:cNvPr id="1028" name="Picture 4" descr="Mua Module Cảm Biến Ánh Sáng | Tik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25433">
            <a:off x="6446869" y="328590"/>
            <a:ext cx="2128059" cy="21280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ô-đun cảm biến ánh sáng UV GUVA-S12SD – Vật Tư Giá Sỉ - Tổng Kho Sola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5808" y="1749786"/>
            <a:ext cx="3126786" cy="312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33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
                                        </p:tgtEl>
                                        <p:attrNameLst>
                                          <p:attrName>style.visibility</p:attrName>
                                        </p:attrNameLst>
                                      </p:cBhvr>
                                      <p:to>
                                        <p:strVal val="visible"/>
                                      </p:to>
                                    </p:set>
                                    <p:animEffect transition="in" filter="fade">
                                      <p:cBhvr>
                                        <p:cTn id="10" dur="500"/>
                                        <p:tgtEl>
                                          <p:spTgt spid="3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fade">
                                      <p:cBhvr>
                                        <p:cTn id="13" dur="500"/>
                                        <p:tgtEl>
                                          <p:spTgt spid="3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4"/>
                                        </p:tgtEl>
                                        <p:attrNameLst>
                                          <p:attrName>style.visibility</p:attrName>
                                        </p:attrNameLst>
                                      </p:cBhvr>
                                      <p:to>
                                        <p:strVal val="visible"/>
                                      </p:to>
                                    </p:set>
                                    <p:animEffect transition="in" filter="fade">
                                      <p:cBhvr>
                                        <p:cTn id="16" dur="500"/>
                                        <p:tgtEl>
                                          <p:spTgt spid="304"/>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animBg="1"/>
      <p:bldP spid="302" grpId="0" animBg="1"/>
      <p:bldP spid="3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286" y="144918"/>
            <a:ext cx="8853714" cy="553998"/>
          </a:xfrm>
          <a:prstGeom prst="rect">
            <a:avLst/>
          </a:prstGeom>
        </p:spPr>
        <p:txBody>
          <a:bodyPr wrap="square">
            <a:spAutoFit/>
          </a:bodyPr>
          <a:lstStyle/>
          <a:p>
            <a:pPr>
              <a:lnSpc>
                <a:spcPct val="150000"/>
              </a:lnSpc>
            </a:pPr>
            <a:r>
              <a:rPr lang="en-US" sz="2000" b="1" smtClean="0">
                <a:solidFill>
                  <a:srgbClr val="F0296C"/>
                </a:solidFill>
              </a:rPr>
              <a:t>a. Tìm hiểu mạch điện điều khiển sử dụng mô đun cảm biến ánh sáng</a:t>
            </a:r>
            <a:endParaRPr lang="en-US" sz="2000" b="1" i="1">
              <a:solidFill>
                <a:srgbClr val="F0296C"/>
              </a:solidFill>
            </a:endParaRPr>
          </a:p>
        </p:txBody>
      </p:sp>
      <p:pic>
        <p:nvPicPr>
          <p:cNvPr id="8" name="Picture 7"/>
          <p:cNvPicPr>
            <a:picLocks noChangeAspect="1"/>
          </p:cNvPicPr>
          <p:nvPr/>
        </p:nvPicPr>
        <p:blipFill>
          <a:blip r:embed="rId2"/>
          <a:stretch>
            <a:fillRect/>
          </a:stretch>
        </p:blipFill>
        <p:spPr>
          <a:xfrm>
            <a:off x="290286" y="2756369"/>
            <a:ext cx="4656199" cy="1729889"/>
          </a:xfrm>
          <a:prstGeom prst="rect">
            <a:avLst/>
          </a:prstGeom>
        </p:spPr>
      </p:pic>
      <p:pic>
        <p:nvPicPr>
          <p:cNvPr id="9" name="Picture 8"/>
          <p:cNvPicPr>
            <a:picLocks noChangeAspect="1"/>
          </p:cNvPicPr>
          <p:nvPr/>
        </p:nvPicPr>
        <p:blipFill>
          <a:blip r:embed="rId3"/>
          <a:stretch>
            <a:fillRect/>
          </a:stretch>
        </p:blipFill>
        <p:spPr>
          <a:xfrm>
            <a:off x="5050971" y="2485936"/>
            <a:ext cx="3651973" cy="2231206"/>
          </a:xfrm>
          <a:prstGeom prst="rect">
            <a:avLst/>
          </a:prstGeom>
        </p:spPr>
      </p:pic>
      <p:grpSp>
        <p:nvGrpSpPr>
          <p:cNvPr id="11" name="Group 10"/>
          <p:cNvGrpSpPr/>
          <p:nvPr/>
        </p:nvGrpSpPr>
        <p:grpSpPr>
          <a:xfrm>
            <a:off x="519122" y="698916"/>
            <a:ext cx="7693750" cy="1938992"/>
            <a:chOff x="519122" y="698916"/>
            <a:chExt cx="7693750" cy="1938992"/>
          </a:xfrm>
        </p:grpSpPr>
        <p:sp>
          <p:nvSpPr>
            <p:cNvPr id="19" name="Rectangle 18"/>
            <p:cNvSpPr/>
            <p:nvPr/>
          </p:nvSpPr>
          <p:spPr>
            <a:xfrm>
              <a:off x="1221414" y="698916"/>
              <a:ext cx="6991458" cy="1938992"/>
            </a:xfrm>
            <a:prstGeom prst="rect">
              <a:avLst/>
            </a:prstGeom>
          </p:spPr>
          <p:txBody>
            <a:bodyPr wrap="square">
              <a:spAutoFit/>
            </a:bodyPr>
            <a:lstStyle/>
            <a:p>
              <a:pPr algn="just">
                <a:lnSpc>
                  <a:spcPct val="150000"/>
                </a:lnSpc>
              </a:pPr>
              <a:r>
                <a:rPr lang="en-US" sz="2000" smtClean="0"/>
                <a:t>Đọc </a:t>
              </a:r>
              <a:r>
                <a:rPr lang="en-US" sz="2000"/>
                <a:t>thông tin</a:t>
              </a:r>
              <a:r>
                <a:rPr lang="en-US" sz="2000" smtClean="0"/>
                <a:t>, quan </a:t>
              </a:r>
              <a:r>
                <a:rPr lang="en-US" sz="2000"/>
                <a:t>sát hình 11.2, hình 11.3 </a:t>
              </a:r>
              <a:r>
                <a:rPr lang="en-US" sz="2000" smtClean="0"/>
                <a:t>SGK tr. 76 để </a:t>
              </a:r>
              <a:r>
                <a:rPr lang="en-US" sz="2000"/>
                <a:t>tìm hiểu mạch điều khiển sử dụng mô đun cảm biến ánh sáng và trả lời câu </a:t>
              </a:r>
              <a:r>
                <a:rPr lang="en-US" sz="2000" smtClean="0"/>
                <a:t>hỏi: </a:t>
              </a:r>
              <a:r>
                <a:rPr lang="vi-VN" sz="2000" i="1" smtClean="0"/>
                <a:t>Nguyên </a:t>
              </a:r>
              <a:r>
                <a:rPr lang="vi-VN" sz="2000" i="1"/>
                <a:t>lí hoạt động của mạch điện điều khiển </a:t>
              </a:r>
              <a:r>
                <a:rPr lang="en-US" sz="2000" i="1" smtClean="0"/>
                <a:t>ánh sáng </a:t>
              </a:r>
              <a:r>
                <a:rPr lang="vi-VN" sz="2000" i="1" smtClean="0"/>
                <a:t>như </a:t>
              </a:r>
              <a:r>
                <a:rPr lang="vi-VN" sz="2000" i="1"/>
                <a:t>thế nào?</a:t>
              </a:r>
            </a:p>
          </p:txBody>
        </p:sp>
        <p:pic>
          <p:nvPicPr>
            <p:cNvPr id="18" name="Picture 2"/>
            <p:cNvPicPr>
              <a:picLocks noChangeAspect="1"/>
            </p:cNvPicPr>
            <p:nvPr/>
          </p:nvPicPr>
          <p:blipFill>
            <a:blip r:embed="rId4"/>
            <a:srcRect/>
            <a:stretch>
              <a:fillRect/>
            </a:stretch>
          </p:blipFill>
          <p:spPr>
            <a:xfrm>
              <a:off x="519122" y="888605"/>
              <a:ext cx="702292" cy="1023377"/>
            </a:xfrm>
            <a:prstGeom prst="rect">
              <a:avLst/>
            </a:prstGeom>
          </p:spPr>
        </p:pic>
      </p:grpSp>
    </p:spTree>
    <p:extLst>
      <p:ext uri="{BB962C8B-B14F-4D97-AF65-F5344CB8AC3E}">
        <p14:creationId xmlns:p14="http://schemas.microsoft.com/office/powerpoint/2010/main" val="35894874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9804" y="730175"/>
            <a:ext cx="4046107" cy="535761"/>
            <a:chOff x="556890" y="854215"/>
            <a:chExt cx="4046107" cy="535761"/>
          </a:xfrm>
        </p:grpSpPr>
        <p:sp>
          <p:nvSpPr>
            <p:cNvPr id="3" name="Rectangle 2"/>
            <p:cNvSpPr/>
            <p:nvPr/>
          </p:nvSpPr>
          <p:spPr>
            <a:xfrm>
              <a:off x="1074415" y="854215"/>
              <a:ext cx="3528582" cy="496996"/>
            </a:xfrm>
            <a:prstGeom prst="rect">
              <a:avLst/>
            </a:prstGeom>
          </p:spPr>
          <p:txBody>
            <a:bodyPr wrap="square">
              <a:spAutoFit/>
            </a:bodyPr>
            <a:lstStyle/>
            <a:p>
              <a:pPr algn="just">
                <a:lnSpc>
                  <a:spcPct val="150000"/>
                </a:lnSpc>
              </a:pPr>
              <a:r>
                <a:rPr lang="en-US" sz="2000" b="1" i="1" smtClean="0">
                  <a:solidFill>
                    <a:srgbClr val="56296A"/>
                  </a:solidFill>
                </a:rPr>
                <a:t>Nguyên lí hoạt động</a:t>
              </a:r>
              <a:endParaRPr lang="en-US" sz="2000" b="1" i="1">
                <a:solidFill>
                  <a:srgbClr val="56296A"/>
                </a:solidFill>
              </a:endParaRPr>
            </a:p>
          </p:txBody>
        </p:sp>
        <p:pic>
          <p:nvPicPr>
            <p:cNvPr id="4"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90" y="872451"/>
              <a:ext cx="517525" cy="51752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290286" y="1315431"/>
            <a:ext cx="8577943" cy="95866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Sau </a:t>
            </a:r>
            <a:r>
              <a:rPr lang="vi-VN" sz="2000"/>
              <a:t>khi cấp nguồn cho mạch điện và điều chỉnh ngưỡng tác động, mạch điện điều khiển sẽ hoạt động bình thường. </a:t>
            </a:r>
          </a:p>
        </p:txBody>
      </p:sp>
      <p:sp>
        <p:nvSpPr>
          <p:cNvPr id="6" name="Rectangle 5"/>
          <p:cNvSpPr/>
          <p:nvPr/>
        </p:nvSpPr>
        <p:spPr>
          <a:xfrm>
            <a:off x="290286" y="144918"/>
            <a:ext cx="8853714" cy="553998"/>
          </a:xfrm>
          <a:prstGeom prst="rect">
            <a:avLst/>
          </a:prstGeom>
        </p:spPr>
        <p:txBody>
          <a:bodyPr wrap="square">
            <a:spAutoFit/>
          </a:bodyPr>
          <a:lstStyle/>
          <a:p>
            <a:pPr>
              <a:lnSpc>
                <a:spcPct val="150000"/>
              </a:lnSpc>
            </a:pPr>
            <a:r>
              <a:rPr lang="en-US" sz="2000" b="1" smtClean="0">
                <a:solidFill>
                  <a:srgbClr val="F0296C"/>
                </a:solidFill>
              </a:rPr>
              <a:t>a. Tìm hiểu mạch điện điều khiển sử dụng mô đun cảm biến ánh sáng</a:t>
            </a:r>
            <a:endParaRPr lang="en-US" sz="2000" b="1" i="1">
              <a:solidFill>
                <a:srgbClr val="F0296C"/>
              </a:solidFill>
            </a:endParaRPr>
          </a:p>
        </p:txBody>
      </p:sp>
      <p:pic>
        <p:nvPicPr>
          <p:cNvPr id="8" name="Picture 7"/>
          <p:cNvPicPr>
            <a:picLocks noChangeAspect="1"/>
          </p:cNvPicPr>
          <p:nvPr/>
        </p:nvPicPr>
        <p:blipFill>
          <a:blip r:embed="rId3"/>
          <a:stretch>
            <a:fillRect/>
          </a:stretch>
        </p:blipFill>
        <p:spPr>
          <a:xfrm>
            <a:off x="5569758" y="2583180"/>
            <a:ext cx="3042280" cy="2091568"/>
          </a:xfrm>
          <a:prstGeom prst="rect">
            <a:avLst/>
          </a:prstGeom>
        </p:spPr>
      </p:pic>
      <p:sp>
        <p:nvSpPr>
          <p:cNvPr id="9" name="Rectangle 8"/>
          <p:cNvSpPr/>
          <p:nvPr/>
        </p:nvSpPr>
        <p:spPr>
          <a:xfrm>
            <a:off x="290286" y="2274091"/>
            <a:ext cx="5123543" cy="240065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Khi </a:t>
            </a:r>
            <a:r>
              <a:rPr lang="vi-VN" sz="2000"/>
              <a:t>ánh sáng chiếu vào cảm biến mạnh, đèn tắt. </a:t>
            </a:r>
          </a:p>
          <a:p>
            <a:pPr marL="342900" indent="-342900" algn="just">
              <a:lnSpc>
                <a:spcPct val="150000"/>
              </a:lnSpc>
              <a:buFont typeface="Arial" panose="020B0604020202020204" pitchFamily="34" charset="0"/>
              <a:buChar char="•"/>
            </a:pPr>
            <a:r>
              <a:rPr lang="vi-VN" sz="2000" smtClean="0"/>
              <a:t>Khi </a:t>
            </a:r>
            <a:r>
              <a:rPr lang="vi-VN" sz="2000"/>
              <a:t>ánh sáng yếu, cảm biến sẽ phát hiện và phản hồi về mạch điều khiển để bật rơ le điện tử, cấp nguồn cho đèn sáng.</a:t>
            </a:r>
          </a:p>
        </p:txBody>
      </p:sp>
    </p:spTree>
    <p:extLst>
      <p:ext uri="{BB962C8B-B14F-4D97-AF65-F5344CB8AC3E}">
        <p14:creationId xmlns:p14="http://schemas.microsoft.com/office/powerpoint/2010/main" val="1155385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284" y="144918"/>
            <a:ext cx="8853716" cy="1015663"/>
          </a:xfrm>
          <a:prstGeom prst="rect">
            <a:avLst/>
          </a:prstGeom>
        </p:spPr>
        <p:txBody>
          <a:bodyPr wrap="square">
            <a:spAutoFit/>
          </a:bodyPr>
          <a:lstStyle/>
          <a:p>
            <a:pPr>
              <a:lnSpc>
                <a:spcPct val="150000"/>
              </a:lnSpc>
            </a:pPr>
            <a:r>
              <a:rPr lang="en-US" sz="2000" b="1">
                <a:solidFill>
                  <a:srgbClr val="F0296C"/>
                </a:solidFill>
              </a:rPr>
              <a:t>b. Quy trình lắp ráp mạch điện điều khiển sử dụng mô đun cảm biến ánh sáng</a:t>
            </a:r>
            <a:endParaRPr lang="en-US" sz="2000" b="1" i="1">
              <a:solidFill>
                <a:srgbClr val="F0296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65309185"/>
              </p:ext>
            </p:extLst>
          </p:nvPr>
        </p:nvGraphicFramePr>
        <p:xfrm>
          <a:off x="384278" y="1626730"/>
          <a:ext cx="8324644" cy="3012855"/>
        </p:xfrm>
        <a:graphic>
          <a:graphicData uri="http://schemas.openxmlformats.org/drawingml/2006/table">
            <a:tbl>
              <a:tblPr firstRow="1" firstCol="1" bandRow="1">
                <a:tableStyleId>{5528DF6B-8FE4-478F-98BF-D38A77BF60B0}</a:tableStyleId>
              </a:tblPr>
              <a:tblGrid>
                <a:gridCol w="648516">
                  <a:extLst>
                    <a:ext uri="{9D8B030D-6E8A-4147-A177-3AD203B41FA5}">
                      <a16:colId xmlns:a16="http://schemas.microsoft.com/office/drawing/2014/main" val="1678097666"/>
                    </a:ext>
                  </a:extLst>
                </a:gridCol>
                <a:gridCol w="3250956">
                  <a:extLst>
                    <a:ext uri="{9D8B030D-6E8A-4147-A177-3AD203B41FA5}">
                      <a16:colId xmlns:a16="http://schemas.microsoft.com/office/drawing/2014/main" val="2372310595"/>
                    </a:ext>
                  </a:extLst>
                </a:gridCol>
                <a:gridCol w="922997">
                  <a:extLst>
                    <a:ext uri="{9D8B030D-6E8A-4147-A177-3AD203B41FA5}">
                      <a16:colId xmlns:a16="http://schemas.microsoft.com/office/drawing/2014/main" val="3641979008"/>
                    </a:ext>
                  </a:extLst>
                </a:gridCol>
                <a:gridCol w="1187240">
                  <a:extLst>
                    <a:ext uri="{9D8B030D-6E8A-4147-A177-3AD203B41FA5}">
                      <a16:colId xmlns:a16="http://schemas.microsoft.com/office/drawing/2014/main" val="78864865"/>
                    </a:ext>
                  </a:extLst>
                </a:gridCol>
                <a:gridCol w="2314935">
                  <a:extLst>
                    <a:ext uri="{9D8B030D-6E8A-4147-A177-3AD203B41FA5}">
                      <a16:colId xmlns:a16="http://schemas.microsoft.com/office/drawing/2014/main" val="2295071484"/>
                    </a:ext>
                  </a:extLst>
                </a:gridCol>
              </a:tblGrid>
              <a:tr h="486657">
                <a:tc>
                  <a:txBody>
                    <a:bodyPr/>
                    <a:lstStyle/>
                    <a:p>
                      <a:pPr marL="0" marR="0" algn="ctr">
                        <a:lnSpc>
                          <a:spcPct val="150000"/>
                        </a:lnSpc>
                        <a:spcBef>
                          <a:spcPts val="0"/>
                        </a:spcBef>
                        <a:spcAft>
                          <a:spcPts val="0"/>
                        </a:spcAft>
                        <a:tabLst>
                          <a:tab pos="1840865" algn="l"/>
                        </a:tabLst>
                      </a:pPr>
                      <a:r>
                        <a:rPr lang="nl-NL" sz="1800" b="1">
                          <a:effectLst/>
                        </a:rPr>
                        <a:t>STT</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1800" b="1">
                          <a:effectLst/>
                        </a:rPr>
                        <a:t>Dụng cụ, thiết bị, vật liệu</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1800" b="1">
                          <a:effectLst/>
                        </a:rPr>
                        <a:t>Đơn vị</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1800" b="1">
                          <a:effectLst/>
                        </a:rPr>
                        <a:t>Số lượng</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1800" b="1">
                          <a:effectLst/>
                        </a:rPr>
                        <a:t>Ghi chú</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71479758"/>
                  </a:ext>
                </a:extLst>
              </a:tr>
              <a:tr h="421033">
                <a:tc>
                  <a:txBody>
                    <a:bodyPr/>
                    <a:lstStyle/>
                    <a:p>
                      <a:pPr marL="0" marR="0" algn="ctr">
                        <a:lnSpc>
                          <a:spcPct val="150000"/>
                        </a:lnSpc>
                        <a:spcBef>
                          <a:spcPts val="0"/>
                        </a:spcBef>
                        <a:spcAft>
                          <a:spcPts val="0"/>
                        </a:spcAft>
                        <a:tabLst>
                          <a:tab pos="1840865" algn="l"/>
                        </a:tabLst>
                      </a:pPr>
                      <a:r>
                        <a:rPr lang="nl-NL"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Tua vít hai cạnh (dẹp)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Cái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Đường kính 4 mm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003260"/>
                  </a:ext>
                </a:extLst>
              </a:tr>
              <a:tr h="421033">
                <a:tc>
                  <a:txBody>
                    <a:bodyPr/>
                    <a:lstStyle/>
                    <a:p>
                      <a:pPr marL="0" marR="0" algn="ctr">
                        <a:lnSpc>
                          <a:spcPct val="150000"/>
                        </a:lnSpc>
                        <a:spcBef>
                          <a:spcPts val="0"/>
                        </a:spcBef>
                        <a:spcAft>
                          <a:spcPts val="0"/>
                        </a:spcAft>
                        <a:tabLst>
                          <a:tab pos="1840865" algn="l"/>
                        </a:tabLst>
                      </a:pPr>
                      <a:r>
                        <a:rPr lang="nl-NL"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Tua vít bốn cạnh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Cái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Đường kính 4 mm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9377240"/>
                  </a:ext>
                </a:extLst>
              </a:tr>
              <a:tr h="421033">
                <a:tc>
                  <a:txBody>
                    <a:bodyPr/>
                    <a:lstStyle/>
                    <a:p>
                      <a:pPr marL="0" marR="0" algn="ctr">
                        <a:lnSpc>
                          <a:spcPct val="150000"/>
                        </a:lnSpc>
                        <a:spcBef>
                          <a:spcPts val="0"/>
                        </a:spcBef>
                        <a:spcAft>
                          <a:spcPts val="0"/>
                        </a:spcAft>
                        <a:tabLst>
                          <a:tab pos="1840865" algn="l"/>
                        </a:tabLst>
                      </a:pPr>
                      <a:r>
                        <a:rPr lang="nl-NL"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Kìm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Cái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7830809"/>
                  </a:ext>
                </a:extLst>
              </a:tr>
              <a:tr h="421033">
                <a:tc>
                  <a:txBody>
                    <a:bodyPr/>
                    <a:lstStyle/>
                    <a:p>
                      <a:pPr marL="0" marR="0" algn="ctr">
                        <a:lnSpc>
                          <a:spcPct val="150000"/>
                        </a:lnSpc>
                        <a:spcBef>
                          <a:spcPts val="0"/>
                        </a:spcBef>
                        <a:spcAft>
                          <a:spcPts val="0"/>
                        </a:spcAft>
                        <a:tabLst>
                          <a:tab pos="1840865" algn="l"/>
                        </a:tabLst>
                      </a:pPr>
                      <a:r>
                        <a:rPr lang="nl-NL" sz="1800">
                          <a:effectLst/>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Cái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Hiện số hoặc kim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4356805"/>
                  </a:ext>
                </a:extLst>
              </a:tr>
              <a:tr h="421033">
                <a:tc>
                  <a:txBody>
                    <a:bodyPr/>
                    <a:lstStyle/>
                    <a:p>
                      <a:pPr marL="0" marR="0" algn="ctr">
                        <a:lnSpc>
                          <a:spcPct val="150000"/>
                        </a:lnSpc>
                        <a:spcBef>
                          <a:spcPts val="0"/>
                        </a:spcBef>
                        <a:spcAft>
                          <a:spcPts val="0"/>
                        </a:spcAft>
                        <a:tabLst>
                          <a:tab pos="1840865" algn="l"/>
                        </a:tabLst>
                      </a:pPr>
                      <a:r>
                        <a:rPr lang="nl-NL"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Bóng đèn sợi đốt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Cái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12 V – 10 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91082"/>
                  </a:ext>
                </a:extLst>
              </a:tr>
              <a:tr h="421033">
                <a:tc>
                  <a:txBody>
                    <a:bodyPr/>
                    <a:lstStyle/>
                    <a:p>
                      <a:pPr marL="0" marR="0" algn="ctr">
                        <a:lnSpc>
                          <a:spcPct val="150000"/>
                        </a:lnSpc>
                        <a:spcBef>
                          <a:spcPts val="0"/>
                        </a:spcBef>
                        <a:spcAft>
                          <a:spcPts val="0"/>
                        </a:spcAft>
                        <a:tabLst>
                          <a:tab pos="1840865" algn="l"/>
                        </a:tabLst>
                      </a:pPr>
                      <a:r>
                        <a:rPr lang="nl-NL" sz="1800">
                          <a:effectLst/>
                        </a:rPr>
                        <a:t>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Quạt điện một chiều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Cái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12 V – 3 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71279"/>
                  </a:ext>
                </a:extLst>
              </a:tr>
            </a:tbl>
          </a:graphicData>
        </a:graphic>
      </p:graphicFrame>
      <p:sp>
        <p:nvSpPr>
          <p:cNvPr id="12" name="Rectangle 11"/>
          <p:cNvSpPr/>
          <p:nvPr/>
        </p:nvSpPr>
        <p:spPr>
          <a:xfrm>
            <a:off x="228600" y="991662"/>
            <a:ext cx="8636000" cy="496996"/>
          </a:xfrm>
          <a:prstGeom prst="rect">
            <a:avLst/>
          </a:prstGeom>
        </p:spPr>
        <p:txBody>
          <a:bodyPr wrap="square">
            <a:spAutoFit/>
          </a:bodyPr>
          <a:lstStyle/>
          <a:p>
            <a:pPr algn="ctr">
              <a:lnSpc>
                <a:spcPct val="150000"/>
              </a:lnSpc>
            </a:pPr>
            <a:r>
              <a:rPr lang="en-US" sz="2000" b="1">
                <a:solidFill>
                  <a:srgbClr val="56296A"/>
                </a:solidFill>
              </a:rPr>
              <a:t>Bảng 11.1. Danh mục dụng cụ, thiết bị, vật liệu tối thiểu</a:t>
            </a:r>
            <a:endParaRPr lang="en-US" sz="2000" b="1" i="1">
              <a:solidFill>
                <a:srgbClr val="56296A"/>
              </a:solidFill>
            </a:endParaRPr>
          </a:p>
        </p:txBody>
      </p:sp>
    </p:spTree>
    <p:extLst>
      <p:ext uri="{BB962C8B-B14F-4D97-AF65-F5344CB8AC3E}">
        <p14:creationId xmlns:p14="http://schemas.microsoft.com/office/powerpoint/2010/main" val="3856065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30570796"/>
              </p:ext>
            </p:extLst>
          </p:nvPr>
        </p:nvGraphicFramePr>
        <p:xfrm>
          <a:off x="409677" y="792158"/>
          <a:ext cx="8283059" cy="4050169"/>
        </p:xfrm>
        <a:graphic>
          <a:graphicData uri="http://schemas.openxmlformats.org/drawingml/2006/table">
            <a:tbl>
              <a:tblPr firstRow="1" firstCol="1" bandRow="1">
                <a:tableStyleId>{5528DF6B-8FE4-478F-98BF-D38A77BF60B0}</a:tableStyleId>
              </a:tblPr>
              <a:tblGrid>
                <a:gridCol w="645276">
                  <a:extLst>
                    <a:ext uri="{9D8B030D-6E8A-4147-A177-3AD203B41FA5}">
                      <a16:colId xmlns:a16="http://schemas.microsoft.com/office/drawing/2014/main" val="1678097666"/>
                    </a:ext>
                  </a:extLst>
                </a:gridCol>
                <a:gridCol w="3234717">
                  <a:extLst>
                    <a:ext uri="{9D8B030D-6E8A-4147-A177-3AD203B41FA5}">
                      <a16:colId xmlns:a16="http://schemas.microsoft.com/office/drawing/2014/main" val="2372310595"/>
                    </a:ext>
                  </a:extLst>
                </a:gridCol>
                <a:gridCol w="918386">
                  <a:extLst>
                    <a:ext uri="{9D8B030D-6E8A-4147-A177-3AD203B41FA5}">
                      <a16:colId xmlns:a16="http://schemas.microsoft.com/office/drawing/2014/main" val="3641979008"/>
                    </a:ext>
                  </a:extLst>
                </a:gridCol>
                <a:gridCol w="1181309">
                  <a:extLst>
                    <a:ext uri="{9D8B030D-6E8A-4147-A177-3AD203B41FA5}">
                      <a16:colId xmlns:a16="http://schemas.microsoft.com/office/drawing/2014/main" val="78864865"/>
                    </a:ext>
                  </a:extLst>
                </a:gridCol>
                <a:gridCol w="2303371">
                  <a:extLst>
                    <a:ext uri="{9D8B030D-6E8A-4147-A177-3AD203B41FA5}">
                      <a16:colId xmlns:a16="http://schemas.microsoft.com/office/drawing/2014/main" val="2295071484"/>
                    </a:ext>
                  </a:extLst>
                </a:gridCol>
              </a:tblGrid>
              <a:tr h="511306">
                <a:tc>
                  <a:txBody>
                    <a:bodyPr/>
                    <a:lstStyle/>
                    <a:p>
                      <a:pPr marL="0" marR="0" algn="ctr">
                        <a:lnSpc>
                          <a:spcPct val="150000"/>
                        </a:lnSpc>
                        <a:spcBef>
                          <a:spcPts val="0"/>
                        </a:spcBef>
                        <a:spcAft>
                          <a:spcPts val="0"/>
                        </a:spcAft>
                        <a:tabLst>
                          <a:tab pos="1840865" algn="l"/>
                        </a:tabLst>
                      </a:pPr>
                      <a:r>
                        <a:rPr lang="nl-NL" sz="1800" b="1">
                          <a:effectLst/>
                        </a:rPr>
                        <a:t>STT</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1800" b="1">
                          <a:effectLst/>
                        </a:rPr>
                        <a:t>Dụng cụ, thiết bị, vật liệu</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1800" b="1">
                          <a:effectLst/>
                        </a:rPr>
                        <a:t>Đơn vị</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1800" b="1">
                          <a:effectLst/>
                        </a:rPr>
                        <a:t>Số lượng</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1800" b="1">
                          <a:effectLst/>
                        </a:rPr>
                        <a:t>Ghi chú</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71479758"/>
                  </a:ext>
                </a:extLst>
              </a:tr>
              <a:tr h="442358">
                <a:tc>
                  <a:txBody>
                    <a:bodyPr/>
                    <a:lstStyle/>
                    <a:p>
                      <a:pPr marL="0" marR="0" algn="ctr">
                        <a:lnSpc>
                          <a:spcPct val="150000"/>
                        </a:lnSpc>
                        <a:spcBef>
                          <a:spcPts val="0"/>
                        </a:spcBef>
                        <a:spcAft>
                          <a:spcPts val="0"/>
                        </a:spcAft>
                        <a:tabLst>
                          <a:tab pos="1840865" algn="l"/>
                        </a:tabLst>
                      </a:pPr>
                      <a:r>
                        <a:rPr lang="nl-NL" sz="1800">
                          <a:effectLst/>
                        </a:rPr>
                        <a:t>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Động cơ máy bơm một chiều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Cái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12 V – 3 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1668437"/>
                  </a:ext>
                </a:extLst>
              </a:tr>
              <a:tr h="442358">
                <a:tc>
                  <a:txBody>
                    <a:bodyPr/>
                    <a:lstStyle/>
                    <a:p>
                      <a:pPr marL="0" marR="0" algn="ctr">
                        <a:lnSpc>
                          <a:spcPct val="150000"/>
                        </a:lnSpc>
                        <a:spcBef>
                          <a:spcPts val="0"/>
                        </a:spcBef>
                        <a:spcAft>
                          <a:spcPts val="0"/>
                        </a:spcAft>
                        <a:tabLst>
                          <a:tab pos="1840865" algn="l"/>
                        </a:tabLst>
                      </a:pPr>
                      <a:r>
                        <a:rPr lang="nl-NL" sz="1800">
                          <a:effectLst/>
                        </a:rPr>
                        <a:t>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Mô đun cảm biến ánh sáng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Bộ</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Dạng bật, tắt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6001388"/>
                  </a:ext>
                </a:extLst>
              </a:tr>
              <a:tr h="442358">
                <a:tc>
                  <a:txBody>
                    <a:bodyPr/>
                    <a:lstStyle/>
                    <a:p>
                      <a:pPr marL="0" marR="0" algn="ctr">
                        <a:lnSpc>
                          <a:spcPct val="150000"/>
                        </a:lnSpc>
                        <a:spcBef>
                          <a:spcPts val="0"/>
                        </a:spcBef>
                        <a:spcAft>
                          <a:spcPts val="0"/>
                        </a:spcAft>
                        <a:tabLst>
                          <a:tab pos="1840865" algn="l"/>
                        </a:tabLst>
                      </a:pPr>
                      <a:r>
                        <a:rPr lang="nl-NL" sz="1800">
                          <a:effectLst/>
                        </a:rPr>
                        <a:t>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Mô đun cảm biến nhiệt độ</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Bộ</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Dạng bật, tắt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2246168"/>
                  </a:ext>
                </a:extLst>
              </a:tr>
              <a:tr h="442358">
                <a:tc>
                  <a:txBody>
                    <a:bodyPr/>
                    <a:lstStyle/>
                    <a:p>
                      <a:pPr marL="0" marR="0" algn="ctr">
                        <a:lnSpc>
                          <a:spcPct val="150000"/>
                        </a:lnSpc>
                        <a:spcBef>
                          <a:spcPts val="0"/>
                        </a:spcBef>
                        <a:spcAft>
                          <a:spcPts val="0"/>
                        </a:spcAft>
                        <a:tabLst>
                          <a:tab pos="1840865" algn="l"/>
                        </a:tabLst>
                      </a:pPr>
                      <a:r>
                        <a:rPr lang="nl-NL" sz="1800">
                          <a:effectLst/>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Mô đun cảm biến độ ẩm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Bộ</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Dạng bật, tắt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374604"/>
                  </a:ext>
                </a:extLst>
              </a:tr>
              <a:tr h="884715">
                <a:tc>
                  <a:txBody>
                    <a:bodyPr/>
                    <a:lstStyle/>
                    <a:p>
                      <a:pPr marL="0" marR="0" algn="ctr">
                        <a:lnSpc>
                          <a:spcPct val="150000"/>
                        </a:lnSpc>
                        <a:spcBef>
                          <a:spcPts val="0"/>
                        </a:spcBef>
                        <a:spcAft>
                          <a:spcPts val="0"/>
                        </a:spcAft>
                        <a:tabLst>
                          <a:tab pos="1840865" algn="l"/>
                        </a:tabLst>
                      </a:pPr>
                      <a:r>
                        <a:rPr lang="nl-NL" sz="1800">
                          <a:effectLst/>
                        </a:rPr>
                        <a:t>11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Adapter (bộ phận chuyển đổi điện 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Bộ</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12 V – 3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534882"/>
                  </a:ext>
                </a:extLst>
              </a:tr>
              <a:tr h="442358">
                <a:tc>
                  <a:txBody>
                    <a:bodyPr/>
                    <a:lstStyle/>
                    <a:p>
                      <a:pPr marL="0" marR="0" algn="ctr">
                        <a:lnSpc>
                          <a:spcPct val="150000"/>
                        </a:lnSpc>
                        <a:spcBef>
                          <a:spcPts val="0"/>
                        </a:spcBef>
                        <a:spcAft>
                          <a:spcPts val="0"/>
                        </a:spcAft>
                        <a:tabLst>
                          <a:tab pos="1840865" algn="l"/>
                        </a:tabLst>
                      </a:pPr>
                      <a:r>
                        <a:rPr lang="nl-NL" sz="1800">
                          <a:effectLst/>
                        </a:rPr>
                        <a:t>12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Dây dẫn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Sợi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Dài 20 cm và 50 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1198921"/>
                  </a:ext>
                </a:extLst>
              </a:tr>
              <a:tr h="442358">
                <a:tc>
                  <a:txBody>
                    <a:bodyPr/>
                    <a:lstStyle/>
                    <a:p>
                      <a:pPr marL="0" marR="0" algn="ctr">
                        <a:lnSpc>
                          <a:spcPct val="150000"/>
                        </a:lnSpc>
                        <a:spcBef>
                          <a:spcPts val="0"/>
                        </a:spcBef>
                        <a:spcAft>
                          <a:spcPts val="0"/>
                        </a:spcAft>
                        <a:tabLst>
                          <a:tab pos="1840865" algn="l"/>
                        </a:tabLst>
                      </a:pPr>
                      <a:r>
                        <a:rPr lang="nl-NL" sz="1800">
                          <a:effectLst/>
                        </a:rPr>
                        <a:t>13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1800">
                          <a:effectLst/>
                        </a:rPr>
                        <a:t>Bảng điện lắp thử (Test board)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Cái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02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1800">
                          <a:effectLst/>
                        </a:rPr>
                        <a:t>Bảng điện nhựa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58" marR="44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8860689"/>
                  </a:ext>
                </a:extLst>
              </a:tr>
            </a:tbl>
          </a:graphicData>
        </a:graphic>
      </p:graphicFrame>
      <p:sp>
        <p:nvSpPr>
          <p:cNvPr id="5" name="Rectangle 4"/>
          <p:cNvSpPr/>
          <p:nvPr/>
        </p:nvSpPr>
        <p:spPr>
          <a:xfrm>
            <a:off x="233207" y="178862"/>
            <a:ext cx="8636000" cy="496996"/>
          </a:xfrm>
          <a:prstGeom prst="rect">
            <a:avLst/>
          </a:prstGeom>
        </p:spPr>
        <p:txBody>
          <a:bodyPr wrap="square">
            <a:spAutoFit/>
          </a:bodyPr>
          <a:lstStyle/>
          <a:p>
            <a:pPr algn="ctr">
              <a:lnSpc>
                <a:spcPct val="150000"/>
              </a:lnSpc>
            </a:pPr>
            <a:r>
              <a:rPr lang="en-US" sz="2000" b="1">
                <a:solidFill>
                  <a:srgbClr val="56296A"/>
                </a:solidFill>
              </a:rPr>
              <a:t>Bảng 11.1. Danh mục dụng cụ, thiết bị, vật liệu tối thiểu</a:t>
            </a:r>
            <a:endParaRPr lang="en-US" sz="2000" b="1" i="1">
              <a:solidFill>
                <a:srgbClr val="56296A"/>
              </a:solidFill>
            </a:endParaRPr>
          </a:p>
        </p:txBody>
      </p:sp>
    </p:spTree>
    <p:extLst>
      <p:ext uri="{BB962C8B-B14F-4D97-AF65-F5344CB8AC3E}">
        <p14:creationId xmlns:p14="http://schemas.microsoft.com/office/powerpoint/2010/main" val="17801069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44918"/>
            <a:ext cx="8636000" cy="1015663"/>
          </a:xfrm>
          <a:prstGeom prst="rect">
            <a:avLst/>
          </a:prstGeom>
        </p:spPr>
        <p:txBody>
          <a:bodyPr wrap="square">
            <a:spAutoFit/>
          </a:bodyPr>
          <a:lstStyle/>
          <a:p>
            <a:pPr algn="ctr">
              <a:lnSpc>
                <a:spcPct val="150000"/>
              </a:lnSpc>
            </a:pPr>
            <a:r>
              <a:rPr lang="en-US" sz="2000" b="1">
                <a:solidFill>
                  <a:srgbClr val="56296A"/>
                </a:solidFill>
              </a:rPr>
              <a:t>Bảng 11.2. Quy trình lắp ráp mạch điện điều khiển sử dụng mô đun cảm biến ánh </a:t>
            </a:r>
            <a:r>
              <a:rPr lang="en-US" sz="2000" b="1" smtClean="0">
                <a:solidFill>
                  <a:srgbClr val="56296A"/>
                </a:solidFill>
              </a:rPr>
              <a:t>sáng</a:t>
            </a:r>
            <a:endParaRPr lang="en-US" sz="2000" b="1" i="1">
              <a:solidFill>
                <a:srgbClr val="56296A"/>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911820492"/>
              </p:ext>
            </p:extLst>
          </p:nvPr>
        </p:nvGraphicFramePr>
        <p:xfrm>
          <a:off x="407491" y="1207197"/>
          <a:ext cx="8357325" cy="3567560"/>
        </p:xfrm>
        <a:graphic>
          <a:graphicData uri="http://schemas.openxmlformats.org/drawingml/2006/table">
            <a:tbl>
              <a:tblPr firstRow="1" firstCol="1" bandRow="1">
                <a:tableStyleId>{5528DF6B-8FE4-478F-98BF-D38A77BF60B0}</a:tableStyleId>
              </a:tblPr>
              <a:tblGrid>
                <a:gridCol w="3199309">
                  <a:extLst>
                    <a:ext uri="{9D8B030D-6E8A-4147-A177-3AD203B41FA5}">
                      <a16:colId xmlns:a16="http://schemas.microsoft.com/office/drawing/2014/main" val="1302593436"/>
                    </a:ext>
                  </a:extLst>
                </a:gridCol>
                <a:gridCol w="2371621">
                  <a:extLst>
                    <a:ext uri="{9D8B030D-6E8A-4147-A177-3AD203B41FA5}">
                      <a16:colId xmlns:a16="http://schemas.microsoft.com/office/drawing/2014/main" val="133246808"/>
                    </a:ext>
                  </a:extLst>
                </a:gridCol>
                <a:gridCol w="2786395">
                  <a:extLst>
                    <a:ext uri="{9D8B030D-6E8A-4147-A177-3AD203B41FA5}">
                      <a16:colId xmlns:a16="http://schemas.microsoft.com/office/drawing/2014/main" val="1777978102"/>
                    </a:ext>
                  </a:extLst>
                </a:gridCol>
              </a:tblGrid>
              <a:tr h="473737">
                <a:tc>
                  <a:txBody>
                    <a:bodyPr/>
                    <a:lstStyle/>
                    <a:p>
                      <a:pPr marL="0" marR="0" algn="ctr">
                        <a:lnSpc>
                          <a:spcPct val="150000"/>
                        </a:lnSpc>
                        <a:spcBef>
                          <a:spcPts val="240"/>
                        </a:spcBef>
                        <a:spcAft>
                          <a:spcPts val="240"/>
                        </a:spcAft>
                      </a:pPr>
                      <a:r>
                        <a:rPr lang="nl-NL" sz="1800" b="1">
                          <a:effectLst/>
                          <a:latin typeface="+mj-lt"/>
                        </a:rPr>
                        <a:t>Các bước thực hiện</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Yêu cầu kĩ thuật</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Hình minh họa</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58923102"/>
                  </a:ext>
                </a:extLst>
              </a:tr>
              <a:tr h="1393833">
                <a:tc>
                  <a:txBody>
                    <a:bodyPr/>
                    <a:lstStyle/>
                    <a:p>
                      <a:pPr marL="0" marR="0" algn="ctr">
                        <a:lnSpc>
                          <a:spcPct val="150000"/>
                        </a:lnSpc>
                        <a:spcBef>
                          <a:spcPts val="240"/>
                        </a:spcBef>
                        <a:spcAft>
                          <a:spcPts val="240"/>
                        </a:spcAft>
                      </a:pPr>
                      <a:r>
                        <a:rPr lang="nl-NL" sz="1800" b="1">
                          <a:effectLst/>
                          <a:latin typeface="+mj-lt"/>
                        </a:rPr>
                        <a:t>Bước 1. </a:t>
                      </a:r>
                      <a:r>
                        <a:rPr lang="nl-NL" sz="1800">
                          <a:effectLst/>
                          <a:latin typeface="+mj-lt"/>
                        </a:rPr>
                        <a:t>Kết nối cảm </a:t>
                      </a:r>
                      <a:r>
                        <a:rPr lang="nl-NL" sz="1800" smtClean="0">
                          <a:effectLst/>
                          <a:latin typeface="+mj-lt"/>
                        </a:rPr>
                        <a:t>biến</a:t>
                      </a:r>
                      <a:r>
                        <a:rPr lang="nl-NL" sz="1800" baseline="0" smtClean="0">
                          <a:effectLst/>
                          <a:latin typeface="+mj-lt"/>
                        </a:rPr>
                        <a:t> </a:t>
                      </a:r>
                      <a:r>
                        <a:rPr lang="nl-NL" sz="1800" smtClean="0">
                          <a:effectLst/>
                          <a:latin typeface="+mj-lt"/>
                        </a:rPr>
                        <a:t>ánh </a:t>
                      </a:r>
                      <a:r>
                        <a:rPr lang="nl-NL" sz="1800">
                          <a:effectLst/>
                          <a:latin typeface="+mj-lt"/>
                        </a:rPr>
                        <a:t>sáng vào mô đun </a:t>
                      </a:r>
                      <a:r>
                        <a:rPr lang="nl-NL" sz="1800" smtClean="0">
                          <a:effectLst/>
                          <a:latin typeface="+mj-lt"/>
                        </a:rPr>
                        <a:t>cảm</a:t>
                      </a:r>
                      <a:r>
                        <a:rPr lang="nl-NL" sz="1800" baseline="0" smtClean="0">
                          <a:effectLst/>
                          <a:latin typeface="+mj-lt"/>
                        </a:rPr>
                        <a:t> </a:t>
                      </a:r>
                      <a:r>
                        <a:rPr lang="nl-NL" sz="1800" smtClean="0">
                          <a:effectLst/>
                          <a:latin typeface="+mj-lt"/>
                        </a:rPr>
                        <a:t>biến</a:t>
                      </a:r>
                      <a:r>
                        <a:rPr lang="nl-NL" sz="1800">
                          <a:effectLst/>
                          <a:latin typeface="+mj-lt"/>
                        </a:rPr>
                        <a: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a:effectLst/>
                          <a:latin typeface="+mj-lt"/>
                        </a:rPr>
                        <a:t>Đảm bảo kết nối đúng vị trí và tiếp xúc tốt.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634589"/>
                  </a:ext>
                </a:extLst>
              </a:tr>
              <a:tr h="1699990">
                <a:tc>
                  <a:txBody>
                    <a:bodyPr/>
                    <a:lstStyle/>
                    <a:p>
                      <a:pPr marL="0" marR="0" algn="ctr">
                        <a:lnSpc>
                          <a:spcPct val="150000"/>
                        </a:lnSpc>
                        <a:spcBef>
                          <a:spcPts val="240"/>
                        </a:spcBef>
                        <a:spcAft>
                          <a:spcPts val="240"/>
                        </a:spcAft>
                      </a:pPr>
                      <a:r>
                        <a:rPr lang="nl-NL" sz="1800" b="1">
                          <a:effectLst/>
                          <a:latin typeface="+mj-lt"/>
                        </a:rPr>
                        <a:t>Bước 2. </a:t>
                      </a:r>
                      <a:r>
                        <a:rPr lang="nl-NL" sz="1800">
                          <a:effectLst/>
                          <a:latin typeface="+mj-lt"/>
                        </a:rPr>
                        <a:t>Kết nối bóng </a:t>
                      </a:r>
                      <a:r>
                        <a:rPr lang="nl-NL" sz="1800" smtClean="0">
                          <a:effectLst/>
                          <a:latin typeface="+mj-lt"/>
                        </a:rPr>
                        <a:t>đèn</a:t>
                      </a:r>
                      <a:r>
                        <a:rPr lang="nl-NL" sz="1800" baseline="0" smtClean="0">
                          <a:effectLst/>
                          <a:latin typeface="+mj-lt"/>
                        </a:rPr>
                        <a:t> </a:t>
                      </a:r>
                      <a:r>
                        <a:rPr lang="nl-NL" sz="1800" smtClean="0">
                          <a:effectLst/>
                          <a:latin typeface="+mj-lt"/>
                        </a:rPr>
                        <a:t>sợi </a:t>
                      </a:r>
                      <a:r>
                        <a:rPr lang="nl-NL" sz="1800">
                          <a:effectLst/>
                          <a:latin typeface="+mj-lt"/>
                        </a:rPr>
                        <a:t>đốt vào mô đun </a:t>
                      </a:r>
                      <a:r>
                        <a:rPr lang="nl-NL" sz="1800" smtClean="0">
                          <a:effectLst/>
                          <a:latin typeface="+mj-lt"/>
                        </a:rPr>
                        <a:t>cảm</a:t>
                      </a:r>
                      <a:r>
                        <a:rPr lang="nl-NL" sz="1800" baseline="0" smtClean="0">
                          <a:effectLst/>
                          <a:latin typeface="+mj-lt"/>
                        </a:rPr>
                        <a:t> </a:t>
                      </a:r>
                      <a:r>
                        <a:rPr lang="nl-NL" sz="1800" smtClean="0">
                          <a:effectLst/>
                          <a:latin typeface="+mj-lt"/>
                        </a:rPr>
                        <a:t>biến</a:t>
                      </a:r>
                      <a:r>
                        <a:rPr lang="nl-NL" sz="1800">
                          <a:effectLst/>
                          <a:latin typeface="+mj-lt"/>
                        </a:rPr>
                        <a: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a:effectLst/>
                          <a:latin typeface="+mj-lt"/>
                        </a:rPr>
                        <a:t>Đảm bảo kết nối đúng vị trí tiếp điểm (đầu ra) của rơ le điện từ và tiếp xúc tốt.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8474008"/>
                  </a:ext>
                </a:extLst>
              </a:tr>
            </a:tbl>
          </a:graphicData>
        </a:graphic>
      </p:graphicFrame>
      <p:pic>
        <p:nvPicPr>
          <p:cNvPr id="2" name="Picture 1"/>
          <p:cNvPicPr>
            <a:picLocks noChangeAspect="1"/>
          </p:cNvPicPr>
          <p:nvPr/>
        </p:nvPicPr>
        <p:blipFill>
          <a:blip r:embed="rId2"/>
          <a:stretch>
            <a:fillRect/>
          </a:stretch>
        </p:blipFill>
        <p:spPr>
          <a:xfrm>
            <a:off x="6514271" y="1739900"/>
            <a:ext cx="1736344" cy="1251077"/>
          </a:xfrm>
          <a:prstGeom prst="rect">
            <a:avLst/>
          </a:prstGeom>
        </p:spPr>
      </p:pic>
      <p:pic>
        <p:nvPicPr>
          <p:cNvPr id="3" name="Picture 2"/>
          <p:cNvPicPr>
            <a:picLocks noChangeAspect="1"/>
          </p:cNvPicPr>
          <p:nvPr/>
        </p:nvPicPr>
        <p:blipFill>
          <a:blip r:embed="rId3"/>
          <a:stretch>
            <a:fillRect/>
          </a:stretch>
        </p:blipFill>
        <p:spPr>
          <a:xfrm>
            <a:off x="6452262" y="3184197"/>
            <a:ext cx="1860362" cy="1397339"/>
          </a:xfrm>
          <a:prstGeom prst="rect">
            <a:avLst/>
          </a:prstGeom>
        </p:spPr>
      </p:pic>
    </p:spTree>
    <p:extLst>
      <p:ext uri="{BB962C8B-B14F-4D97-AF65-F5344CB8AC3E}">
        <p14:creationId xmlns:p14="http://schemas.microsoft.com/office/powerpoint/2010/main" val="6441477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749523103"/>
              </p:ext>
            </p:extLst>
          </p:nvPr>
        </p:nvGraphicFramePr>
        <p:xfrm>
          <a:off x="394790" y="268941"/>
          <a:ext cx="8386353" cy="4681527"/>
        </p:xfrm>
        <a:graphic>
          <a:graphicData uri="http://schemas.openxmlformats.org/drawingml/2006/table">
            <a:tbl>
              <a:tblPr firstRow="1" firstCol="1" bandRow="1">
                <a:tableStyleId>{5528DF6B-8FE4-478F-98BF-D38A77BF60B0}</a:tableStyleId>
              </a:tblPr>
              <a:tblGrid>
                <a:gridCol w="2538910">
                  <a:extLst>
                    <a:ext uri="{9D8B030D-6E8A-4147-A177-3AD203B41FA5}">
                      <a16:colId xmlns:a16="http://schemas.microsoft.com/office/drawing/2014/main" val="1302593436"/>
                    </a:ext>
                  </a:extLst>
                </a:gridCol>
                <a:gridCol w="3390900">
                  <a:extLst>
                    <a:ext uri="{9D8B030D-6E8A-4147-A177-3AD203B41FA5}">
                      <a16:colId xmlns:a16="http://schemas.microsoft.com/office/drawing/2014/main" val="133246808"/>
                    </a:ext>
                  </a:extLst>
                </a:gridCol>
                <a:gridCol w="2456543">
                  <a:extLst>
                    <a:ext uri="{9D8B030D-6E8A-4147-A177-3AD203B41FA5}">
                      <a16:colId xmlns:a16="http://schemas.microsoft.com/office/drawing/2014/main" val="1777978102"/>
                    </a:ext>
                  </a:extLst>
                </a:gridCol>
              </a:tblGrid>
              <a:tr h="378038">
                <a:tc>
                  <a:txBody>
                    <a:bodyPr/>
                    <a:lstStyle/>
                    <a:p>
                      <a:pPr marL="0" marR="0" algn="ctr">
                        <a:lnSpc>
                          <a:spcPct val="150000"/>
                        </a:lnSpc>
                        <a:spcBef>
                          <a:spcPts val="240"/>
                        </a:spcBef>
                        <a:spcAft>
                          <a:spcPts val="240"/>
                        </a:spcAft>
                      </a:pPr>
                      <a:r>
                        <a:rPr lang="nl-NL" sz="1800" b="1">
                          <a:effectLst/>
                          <a:latin typeface="+mj-lt"/>
                        </a:rPr>
                        <a:t>Các bước thực hiện</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Yêu cầu kĩ thuật</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Hình minh họa</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58923102"/>
                  </a:ext>
                </a:extLst>
              </a:tr>
              <a:tr h="1605494">
                <a:tc>
                  <a:txBody>
                    <a:bodyPr/>
                    <a:lstStyle/>
                    <a:p>
                      <a:pPr marL="0" marR="0" algn="ctr">
                        <a:lnSpc>
                          <a:spcPct val="150000"/>
                        </a:lnSpc>
                        <a:spcBef>
                          <a:spcPts val="240"/>
                        </a:spcBef>
                        <a:spcAft>
                          <a:spcPts val="240"/>
                        </a:spcAft>
                      </a:pPr>
                      <a:r>
                        <a:rPr lang="nl-NL" sz="1800" b="1">
                          <a:effectLst/>
                          <a:latin typeface="+mj-lt"/>
                        </a:rPr>
                        <a:t>Bước 3. </a:t>
                      </a:r>
                      <a:r>
                        <a:rPr lang="nl-NL" sz="1800">
                          <a:effectLst/>
                          <a:latin typeface="+mj-lt"/>
                        </a:rPr>
                        <a:t>Kết nối </a:t>
                      </a:r>
                      <a:r>
                        <a:rPr lang="nl-NL" sz="1800" smtClean="0">
                          <a:effectLst/>
                          <a:latin typeface="+mj-lt"/>
                        </a:rPr>
                        <a:t>Adapter</a:t>
                      </a:r>
                      <a:r>
                        <a:rPr lang="nl-NL" sz="1800" baseline="0" smtClean="0">
                          <a:effectLst/>
                          <a:latin typeface="+mj-lt"/>
                        </a:rPr>
                        <a:t> </a:t>
                      </a:r>
                      <a:r>
                        <a:rPr lang="nl-NL" sz="1800" smtClean="0">
                          <a:effectLst/>
                          <a:latin typeface="+mj-lt"/>
                        </a:rPr>
                        <a:t>vào </a:t>
                      </a:r>
                      <a:r>
                        <a:rPr lang="nl-NL" sz="1800">
                          <a:effectLst/>
                          <a:latin typeface="+mj-lt"/>
                        </a:rPr>
                        <a:t>cục nguồn mô </a:t>
                      </a:r>
                      <a:r>
                        <a:rPr lang="nl-NL" sz="1800" smtClean="0">
                          <a:effectLst/>
                          <a:latin typeface="+mj-lt"/>
                        </a:rPr>
                        <a:t>đun</a:t>
                      </a:r>
                      <a:r>
                        <a:rPr lang="nl-NL" sz="1800" baseline="0" smtClean="0">
                          <a:effectLst/>
                          <a:latin typeface="+mj-lt"/>
                        </a:rPr>
                        <a:t> </a:t>
                      </a:r>
                      <a:r>
                        <a:rPr lang="nl-NL" sz="1800" smtClean="0">
                          <a:effectLst/>
                          <a:latin typeface="+mj-lt"/>
                        </a:rPr>
                        <a:t>cảm </a:t>
                      </a:r>
                      <a:r>
                        <a:rPr lang="nl-NL" sz="1800">
                          <a:effectLst/>
                          <a:latin typeface="+mj-lt"/>
                        </a:rPr>
                        <a:t>biến.</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a:effectLst/>
                          <a:latin typeface="+mj-lt"/>
                        </a:rPr>
                        <a:t>Đảm bảo kết nối đúng cực dương (+), cực tính (-) của nguồn với mô đun cảm biến và tiếp xúc tốt.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9535534"/>
                  </a:ext>
                </a:extLst>
              </a:tr>
              <a:tr h="1605494">
                <a:tc>
                  <a:txBody>
                    <a:bodyPr/>
                    <a:lstStyle/>
                    <a:p>
                      <a:pPr marL="0" marR="0" algn="ctr">
                        <a:lnSpc>
                          <a:spcPct val="150000"/>
                        </a:lnSpc>
                        <a:spcBef>
                          <a:spcPts val="240"/>
                        </a:spcBef>
                        <a:spcAft>
                          <a:spcPts val="240"/>
                        </a:spcAft>
                      </a:pPr>
                      <a:r>
                        <a:rPr lang="nl-NL" sz="1800" b="1">
                          <a:effectLst/>
                          <a:latin typeface="+mj-lt"/>
                        </a:rPr>
                        <a:t>Bước 4. </a:t>
                      </a:r>
                      <a:r>
                        <a:rPr lang="nl-NL" sz="1800">
                          <a:effectLst/>
                          <a:latin typeface="+mj-lt"/>
                        </a:rPr>
                        <a:t>Cài đặt </a:t>
                      </a:r>
                      <a:r>
                        <a:rPr lang="nl-NL" sz="1800" smtClean="0">
                          <a:effectLst/>
                          <a:latin typeface="+mj-lt"/>
                        </a:rPr>
                        <a:t>mức</a:t>
                      </a:r>
                      <a:r>
                        <a:rPr lang="nl-NL" sz="1800" baseline="0" smtClean="0">
                          <a:effectLst/>
                          <a:latin typeface="+mj-lt"/>
                        </a:rPr>
                        <a:t> </a:t>
                      </a:r>
                      <a:r>
                        <a:rPr lang="nl-NL" sz="1800" smtClean="0">
                          <a:effectLst/>
                          <a:latin typeface="+mj-lt"/>
                        </a:rPr>
                        <a:t>ngưỡng </a:t>
                      </a:r>
                      <a:r>
                        <a:rPr lang="nl-NL" sz="1800">
                          <a:effectLst/>
                          <a:latin typeface="+mj-lt"/>
                        </a:rPr>
                        <a:t>ánh sáng tác </a:t>
                      </a:r>
                      <a:r>
                        <a:rPr lang="nl-NL" sz="1800" smtClean="0">
                          <a:effectLst/>
                          <a:latin typeface="+mj-lt"/>
                        </a:rPr>
                        <a:t>động</a:t>
                      </a:r>
                      <a:r>
                        <a:rPr lang="nl-NL" sz="1800" baseline="0" smtClean="0">
                          <a:effectLst/>
                          <a:latin typeface="+mj-lt"/>
                        </a:rPr>
                        <a:t> </a:t>
                      </a:r>
                      <a:r>
                        <a:rPr lang="nl-NL" sz="1800" smtClean="0">
                          <a:effectLst/>
                          <a:latin typeface="+mj-lt"/>
                        </a:rPr>
                        <a:t>của </a:t>
                      </a:r>
                      <a:r>
                        <a:rPr lang="nl-NL" sz="1800">
                          <a:effectLst/>
                          <a:latin typeface="+mj-lt"/>
                        </a:rPr>
                        <a:t>mô đun cảm biến.</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a:effectLst/>
                          <a:latin typeface="+mj-lt"/>
                        </a:rPr>
                        <a:t>Đảm bảo mô đun cảm biến tác động theo đúng mức ngưỡng ánh sáng đã được </a:t>
                      </a:r>
                      <a:r>
                        <a:rPr lang="nl-NL" sz="1800" smtClean="0">
                          <a:effectLst/>
                          <a:latin typeface="+mj-lt"/>
                        </a:rPr>
                        <a:t>chỉnh.</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360964"/>
                  </a:ext>
                </a:extLst>
              </a:tr>
              <a:tr h="978207">
                <a:tc>
                  <a:txBody>
                    <a:bodyPr/>
                    <a:lstStyle/>
                    <a:p>
                      <a:pPr marL="0" marR="0" algn="ctr">
                        <a:lnSpc>
                          <a:spcPct val="150000"/>
                        </a:lnSpc>
                        <a:spcBef>
                          <a:spcPts val="240"/>
                        </a:spcBef>
                        <a:spcAft>
                          <a:spcPts val="240"/>
                        </a:spcAft>
                      </a:pPr>
                      <a:r>
                        <a:rPr lang="nl-NL" sz="1800" b="1">
                          <a:effectLst/>
                          <a:latin typeface="+mj-lt"/>
                        </a:rPr>
                        <a:t>Bước 5. </a:t>
                      </a:r>
                      <a:r>
                        <a:rPr lang="nl-NL" sz="1800">
                          <a:effectLst/>
                          <a:latin typeface="+mj-lt"/>
                        </a:rPr>
                        <a:t>Kiểm tra và vận hành.</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a:effectLst/>
                          <a:latin typeface="+mj-lt"/>
                        </a:rPr>
                        <a:t>Mạch hoạt động đúng nguyên lí và không bị sự cố.</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6633144"/>
                  </a:ext>
                </a:extLst>
              </a:tr>
            </a:tbl>
          </a:graphicData>
        </a:graphic>
      </p:graphicFrame>
      <p:pic>
        <p:nvPicPr>
          <p:cNvPr id="2" name="Picture 1"/>
          <p:cNvPicPr>
            <a:picLocks noChangeAspect="1"/>
          </p:cNvPicPr>
          <p:nvPr/>
        </p:nvPicPr>
        <p:blipFill>
          <a:blip r:embed="rId2"/>
          <a:stretch>
            <a:fillRect/>
          </a:stretch>
        </p:blipFill>
        <p:spPr>
          <a:xfrm>
            <a:off x="6643323" y="751594"/>
            <a:ext cx="1892598" cy="1417364"/>
          </a:xfrm>
          <a:prstGeom prst="rect">
            <a:avLst/>
          </a:prstGeom>
        </p:spPr>
      </p:pic>
      <p:pic>
        <p:nvPicPr>
          <p:cNvPr id="3" name="Picture 2"/>
          <p:cNvPicPr>
            <a:picLocks noChangeAspect="1"/>
          </p:cNvPicPr>
          <p:nvPr/>
        </p:nvPicPr>
        <p:blipFill>
          <a:blip r:embed="rId3"/>
          <a:stretch>
            <a:fillRect/>
          </a:stretch>
        </p:blipFill>
        <p:spPr>
          <a:xfrm>
            <a:off x="6551730" y="2471738"/>
            <a:ext cx="2077951" cy="1202540"/>
          </a:xfrm>
          <a:prstGeom prst="rect">
            <a:avLst/>
          </a:prstGeom>
        </p:spPr>
      </p:pic>
      <p:pic>
        <p:nvPicPr>
          <p:cNvPr id="4" name="Picture 3"/>
          <p:cNvPicPr>
            <a:picLocks noChangeAspect="1"/>
          </p:cNvPicPr>
          <p:nvPr/>
        </p:nvPicPr>
        <p:blipFill>
          <a:blip r:embed="rId4"/>
          <a:stretch>
            <a:fillRect/>
          </a:stretch>
        </p:blipFill>
        <p:spPr>
          <a:xfrm>
            <a:off x="6864741" y="3926977"/>
            <a:ext cx="1449761" cy="889556"/>
          </a:xfrm>
          <a:prstGeom prst="rect">
            <a:avLst/>
          </a:prstGeom>
        </p:spPr>
      </p:pic>
    </p:spTree>
    <p:extLst>
      <p:ext uri="{BB962C8B-B14F-4D97-AF65-F5344CB8AC3E}">
        <p14:creationId xmlns:p14="http://schemas.microsoft.com/office/powerpoint/2010/main" val="23360312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6920"/>
            <a:ext cx="9143999" cy="496996"/>
          </a:xfrm>
          <a:prstGeom prst="rect">
            <a:avLst/>
          </a:prstGeom>
        </p:spPr>
        <p:txBody>
          <a:bodyPr wrap="square">
            <a:spAutoFit/>
          </a:bodyPr>
          <a:lstStyle/>
          <a:p>
            <a:pPr algn="ctr">
              <a:lnSpc>
                <a:spcPct val="150000"/>
              </a:lnSpc>
            </a:pPr>
            <a:r>
              <a:rPr lang="en-US" sz="2000" b="1">
                <a:solidFill>
                  <a:srgbClr val="56296A"/>
                </a:solidFill>
              </a:rPr>
              <a:t>Tiêu chỉ đánh giá quy trình thực hành</a:t>
            </a:r>
            <a:endParaRPr lang="en-US" sz="2000" b="1" i="1">
              <a:solidFill>
                <a:srgbClr val="56296A"/>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25844034"/>
              </p:ext>
            </p:extLst>
          </p:nvPr>
        </p:nvGraphicFramePr>
        <p:xfrm>
          <a:off x="631372" y="928914"/>
          <a:ext cx="7873999" cy="3829504"/>
        </p:xfrm>
        <a:graphic>
          <a:graphicData uri="http://schemas.openxmlformats.org/drawingml/2006/table">
            <a:tbl>
              <a:tblPr firstRow="1" firstCol="1" bandRow="1">
                <a:tableStyleId>{5528DF6B-8FE4-478F-98BF-D38A77BF60B0}</a:tableStyleId>
              </a:tblPr>
              <a:tblGrid>
                <a:gridCol w="459807">
                  <a:extLst>
                    <a:ext uri="{9D8B030D-6E8A-4147-A177-3AD203B41FA5}">
                      <a16:colId xmlns:a16="http://schemas.microsoft.com/office/drawing/2014/main" val="2659509660"/>
                    </a:ext>
                  </a:extLst>
                </a:gridCol>
                <a:gridCol w="5027572">
                  <a:extLst>
                    <a:ext uri="{9D8B030D-6E8A-4147-A177-3AD203B41FA5}">
                      <a16:colId xmlns:a16="http://schemas.microsoft.com/office/drawing/2014/main" val="1268061826"/>
                    </a:ext>
                  </a:extLst>
                </a:gridCol>
                <a:gridCol w="1193310">
                  <a:extLst>
                    <a:ext uri="{9D8B030D-6E8A-4147-A177-3AD203B41FA5}">
                      <a16:colId xmlns:a16="http://schemas.microsoft.com/office/drawing/2014/main" val="1469401342"/>
                    </a:ext>
                  </a:extLst>
                </a:gridCol>
                <a:gridCol w="1193310">
                  <a:extLst>
                    <a:ext uri="{9D8B030D-6E8A-4147-A177-3AD203B41FA5}">
                      <a16:colId xmlns:a16="http://schemas.microsoft.com/office/drawing/2014/main" val="2267644401"/>
                    </a:ext>
                  </a:extLst>
                </a:gridCol>
              </a:tblGrid>
              <a:tr h="478688">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TT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Các bước thực hiện</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Có</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Không</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54878679"/>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Bố trí các thiết bị lên bảng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048712"/>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2</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Nối dây dẫn giữa các thiết bị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500472"/>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3</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Lắp các thiết bị điện lên bảng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93880"/>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4</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Lắp bóng đèn vào mạch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91315"/>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Kiểm tra mạch điện, các mối nối dây.</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297464"/>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6</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Kiểm tra thông mạch và hở mạch.</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978876"/>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7</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Vận hành mạch điện điều khiển.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128907"/>
                  </a:ext>
                </a:extLst>
              </a:tr>
            </a:tbl>
          </a:graphicData>
        </a:graphic>
      </p:graphicFrame>
    </p:spTree>
    <p:extLst>
      <p:ext uri="{BB962C8B-B14F-4D97-AF65-F5344CB8AC3E}">
        <p14:creationId xmlns:p14="http://schemas.microsoft.com/office/powerpoint/2010/main" val="20142093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5320"/>
            <a:ext cx="9143999" cy="496996"/>
          </a:xfrm>
          <a:prstGeom prst="rect">
            <a:avLst/>
          </a:prstGeom>
        </p:spPr>
        <p:txBody>
          <a:bodyPr wrap="square">
            <a:spAutoFit/>
          </a:bodyPr>
          <a:lstStyle/>
          <a:p>
            <a:pPr algn="ctr">
              <a:lnSpc>
                <a:spcPct val="150000"/>
              </a:lnSpc>
            </a:pPr>
            <a:r>
              <a:rPr lang="en-US" sz="2000" b="1">
                <a:solidFill>
                  <a:srgbClr val="56296A"/>
                </a:solidFill>
              </a:rPr>
              <a:t>Tiêu chí đánh giá sản phẩm thực hành</a:t>
            </a:r>
            <a:endParaRPr lang="en-US" sz="2000" b="1" i="1">
              <a:solidFill>
                <a:srgbClr val="56296A"/>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68415407"/>
              </p:ext>
            </p:extLst>
          </p:nvPr>
        </p:nvGraphicFramePr>
        <p:xfrm>
          <a:off x="333828" y="748431"/>
          <a:ext cx="8476342" cy="4077143"/>
        </p:xfrm>
        <a:graphic>
          <a:graphicData uri="http://schemas.openxmlformats.org/drawingml/2006/table">
            <a:tbl>
              <a:tblPr firstRow="1" firstCol="1" bandRow="1">
                <a:tableStyleId>{5528DF6B-8FE4-478F-98BF-D38A77BF60B0}</a:tableStyleId>
              </a:tblPr>
              <a:tblGrid>
                <a:gridCol w="494982">
                  <a:extLst>
                    <a:ext uri="{9D8B030D-6E8A-4147-A177-3AD203B41FA5}">
                      <a16:colId xmlns:a16="http://schemas.microsoft.com/office/drawing/2014/main" val="2659509660"/>
                    </a:ext>
                  </a:extLst>
                </a:gridCol>
                <a:gridCol w="5746160">
                  <a:extLst>
                    <a:ext uri="{9D8B030D-6E8A-4147-A177-3AD203B41FA5}">
                      <a16:colId xmlns:a16="http://schemas.microsoft.com/office/drawing/2014/main" val="1268061826"/>
                    </a:ext>
                  </a:extLst>
                </a:gridCol>
                <a:gridCol w="950605">
                  <a:extLst>
                    <a:ext uri="{9D8B030D-6E8A-4147-A177-3AD203B41FA5}">
                      <a16:colId xmlns:a16="http://schemas.microsoft.com/office/drawing/2014/main" val="1469401342"/>
                    </a:ext>
                  </a:extLst>
                </a:gridCol>
                <a:gridCol w="1284595">
                  <a:extLst>
                    <a:ext uri="{9D8B030D-6E8A-4147-A177-3AD203B41FA5}">
                      <a16:colId xmlns:a16="http://schemas.microsoft.com/office/drawing/2014/main" val="2267644401"/>
                    </a:ext>
                  </a:extLst>
                </a:gridCol>
              </a:tblGrid>
              <a:tr h="454614">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TT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rPr>
                        <a:t>Các</a:t>
                      </a:r>
                      <a:r>
                        <a:rPr lang="nl-NL" sz="1800" b="1" baseline="0" smtClean="0">
                          <a:solidFill>
                            <a:srgbClr val="000000"/>
                          </a:solidFill>
                          <a:effectLst/>
                        </a:rPr>
                        <a:t> tiêu chí</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latin typeface="Arial"/>
                          <a:ea typeface="Times New Roman" panose="02020603050405020304" pitchFamily="18" charset="0"/>
                          <a:cs typeface="Arial"/>
                        </a:rPr>
                        <a:t>Đạt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rPr>
                        <a:t>Không đạt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54878679"/>
                  </a:ext>
                </a:extLst>
              </a:tr>
              <a:tr h="782918">
                <a:tc>
                  <a:txBody>
                    <a:bodyPr/>
                    <a:lstStyle/>
                    <a:p>
                      <a:pPr marL="0" marR="0" algn="ctr">
                        <a:lnSpc>
                          <a:spcPct val="150000"/>
                        </a:lnSpc>
                        <a:spcBef>
                          <a:spcPts val="0"/>
                        </a:spcBef>
                        <a:spcAft>
                          <a:spcPts val="800"/>
                        </a:spcAft>
                        <a:tabLst>
                          <a:tab pos="1840865" algn="l"/>
                        </a:tabLst>
                      </a:pPr>
                      <a:r>
                        <a:rPr lang="nl-NL" sz="1800">
                          <a:solidFill>
                            <a:srgbClr val="000000"/>
                          </a:solidFill>
                          <a:effectLst/>
                        </a:rPr>
                        <a:t>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Thiết bị được bố trí đúng vị trí theo sơ đồ lắp đặt, cân đối, dễ dàng cho việc nối d</a:t>
                      </a:r>
                      <a:r>
                        <a:rPr lang="en-US" sz="1800" smtClean="0">
                          <a:solidFill>
                            <a:srgbClr val="000000"/>
                          </a:solidFill>
                          <a:effectLst/>
                        </a:rPr>
                        <a:t>â</a:t>
                      </a:r>
                      <a:r>
                        <a:rPr lang="vi-VN" sz="1800" smtClean="0">
                          <a:solidFill>
                            <a:srgbClr val="000000"/>
                          </a:solidFill>
                          <a:effectLst/>
                        </a:rPr>
                        <a:t>y.</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048712"/>
                  </a:ext>
                </a:extLst>
              </a:tr>
              <a:tr h="1200150">
                <a:tc>
                  <a:txBody>
                    <a:bodyPr/>
                    <a:lstStyle/>
                    <a:p>
                      <a:pPr marL="0" marR="0" algn="ctr">
                        <a:lnSpc>
                          <a:spcPct val="150000"/>
                        </a:lnSpc>
                        <a:spcBef>
                          <a:spcPts val="0"/>
                        </a:spcBef>
                        <a:spcAft>
                          <a:spcPts val="800"/>
                        </a:spcAft>
                        <a:tabLst>
                          <a:tab pos="1840865" algn="l"/>
                        </a:tabLst>
                      </a:pPr>
                      <a:r>
                        <a:rPr lang="nl-NL" sz="1800">
                          <a:solidFill>
                            <a:srgbClr val="000000"/>
                          </a:solidFill>
                          <a:effectLst/>
                        </a:rPr>
                        <a:t>2</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Dây dẫn được sắp xếp gọn gàng, các đầu dây, các mối nối chắc chắn, đảm bảo tiếp xúc tốt, cách điện tốt với bên ngoài.</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500472"/>
                  </a:ext>
                </a:extLst>
              </a:tr>
              <a:tr h="400050">
                <a:tc>
                  <a:txBody>
                    <a:bodyPr/>
                    <a:lstStyle/>
                    <a:p>
                      <a:pPr marL="0" marR="0" algn="ctr">
                        <a:lnSpc>
                          <a:spcPct val="150000"/>
                        </a:lnSpc>
                        <a:spcBef>
                          <a:spcPts val="0"/>
                        </a:spcBef>
                        <a:spcAft>
                          <a:spcPts val="800"/>
                        </a:spcAft>
                        <a:tabLst>
                          <a:tab pos="1840865" algn="l"/>
                        </a:tabLst>
                      </a:pPr>
                      <a:r>
                        <a:rPr lang="nl-NL" sz="1800">
                          <a:solidFill>
                            <a:srgbClr val="000000"/>
                          </a:solidFill>
                          <a:effectLst/>
                        </a:rPr>
                        <a:t>3</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Các thiết bị được lắp cố định, chắc chắn, đúng vị trí.</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93880"/>
                  </a:ext>
                </a:extLst>
              </a:tr>
              <a:tr h="771216">
                <a:tc>
                  <a:txBody>
                    <a:bodyPr/>
                    <a:lstStyle/>
                    <a:p>
                      <a:pPr marL="0" marR="0" algn="ctr">
                        <a:lnSpc>
                          <a:spcPct val="150000"/>
                        </a:lnSpc>
                        <a:spcBef>
                          <a:spcPts val="0"/>
                        </a:spcBef>
                        <a:spcAft>
                          <a:spcPts val="800"/>
                        </a:spcAft>
                        <a:tabLst>
                          <a:tab pos="1840865" algn="l"/>
                        </a:tabLst>
                      </a:pPr>
                      <a:r>
                        <a:rPr lang="nl-NL" sz="1800">
                          <a:solidFill>
                            <a:srgbClr val="000000"/>
                          </a:solidFill>
                          <a:effectLst/>
                        </a:rPr>
                        <a:t>4</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Bóng đèn, dây lấy nguồn được bố trí và nối đến bảng điện đúng sơ đồ nguyên lí.</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91315"/>
                  </a:ext>
                </a:extLst>
              </a:tr>
              <a:tr h="454614">
                <a:tc>
                  <a:txBody>
                    <a:bodyPr/>
                    <a:lstStyle/>
                    <a:p>
                      <a:pPr marL="0" marR="0" algn="ctr">
                        <a:lnSpc>
                          <a:spcPct val="150000"/>
                        </a:lnSpc>
                        <a:spcBef>
                          <a:spcPts val="0"/>
                        </a:spcBef>
                        <a:spcAft>
                          <a:spcPts val="800"/>
                        </a:spcAft>
                        <a:tabLst>
                          <a:tab pos="1840865" algn="l"/>
                        </a:tabLst>
                      </a:pPr>
                      <a:r>
                        <a:rPr lang="nl-NL" sz="1800">
                          <a:solidFill>
                            <a:srgbClr val="000000"/>
                          </a:solidFill>
                          <a:effectLst/>
                        </a:rPr>
                        <a:t>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smtClean="0">
                          <a:solidFill>
                            <a:srgbClr val="000000"/>
                          </a:solidFill>
                          <a:effectLst/>
                        </a:rPr>
                        <a:t>Mạch điện hoạt động đúng nguyên lí, đảm bảo an toàn.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297464"/>
                  </a:ext>
                </a:extLst>
              </a:tr>
            </a:tbl>
          </a:graphicData>
        </a:graphic>
      </p:graphicFrame>
    </p:spTree>
    <p:extLst>
      <p:ext uri="{BB962C8B-B14F-4D97-AF65-F5344CB8AC3E}">
        <p14:creationId xmlns:p14="http://schemas.microsoft.com/office/powerpoint/2010/main" val="3122156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471"/>
            <a:ext cx="9144000" cy="739754"/>
          </a:xfrm>
          <a:prstGeom prst="rect">
            <a:avLst/>
          </a:prstGeom>
        </p:spPr>
        <p:txBody>
          <a:bodyPr wrap="square">
            <a:spAutoFit/>
          </a:bodyPr>
          <a:lstStyle/>
          <a:p>
            <a:pPr algn="ctr">
              <a:lnSpc>
                <a:spcPct val="150000"/>
              </a:lnSpc>
            </a:pPr>
            <a:r>
              <a:rPr lang="en-US" sz="3200" b="1" smtClean="0">
                <a:solidFill>
                  <a:srgbClr val="56296A"/>
                </a:solidFill>
              </a:rPr>
              <a:t>KHỞI ĐỘNG</a:t>
            </a:r>
            <a:endParaRPr lang="en-US" sz="3200" b="1" i="1">
              <a:solidFill>
                <a:srgbClr val="56296A"/>
              </a:solidFill>
            </a:endParaRPr>
          </a:p>
        </p:txBody>
      </p:sp>
      <p:grpSp>
        <p:nvGrpSpPr>
          <p:cNvPr id="2" name="Group 1"/>
          <p:cNvGrpSpPr/>
          <p:nvPr/>
        </p:nvGrpSpPr>
        <p:grpSpPr>
          <a:xfrm>
            <a:off x="504558" y="979136"/>
            <a:ext cx="3820698" cy="3825217"/>
            <a:chOff x="1914041" y="1189301"/>
            <a:chExt cx="3820698" cy="3825217"/>
          </a:xfrm>
        </p:grpSpPr>
        <p:sp>
          <p:nvSpPr>
            <p:cNvPr id="4" name="Rectangle 3"/>
            <p:cNvSpPr/>
            <p:nvPr/>
          </p:nvSpPr>
          <p:spPr>
            <a:xfrm>
              <a:off x="1914041" y="1690531"/>
              <a:ext cx="3820698" cy="33239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vi-VN" sz="2000">
                  <a:solidFill>
                    <a:srgbClr val="000000"/>
                  </a:solidFill>
                </a:rPr>
                <a:t>Nếu cần lắp ráp mạch điện điều khiển sử dụng mô đun cảm biến ánh sáng, mô đun cảm biến nhiệt độ và mô đun cảm biến độ ẩm thì em cần có những thiết bị vật tư gì và thực hiện theo quy trình như thế nào?</a:t>
              </a:r>
              <a:endParaRPr lang="en-US" sz="2000" i="1">
                <a:solidFill>
                  <a:srgbClr val="000000"/>
                </a:solidFill>
              </a:endParaRPr>
            </a:p>
          </p:txBody>
        </p:sp>
        <p:pic>
          <p:nvPicPr>
            <p:cNvPr id="7" name="Picture 31"/>
            <p:cNvPicPr>
              <a:picLocks noChangeAspect="1"/>
            </p:cNvPicPr>
            <p:nvPr/>
          </p:nvPicPr>
          <p:blipFill>
            <a:blip r:embed="rId2"/>
            <a:srcRect/>
            <a:stretch>
              <a:fillRect/>
            </a:stretch>
          </p:blipFill>
          <p:spPr>
            <a:xfrm rot="21055774">
              <a:off x="3462588" y="1189301"/>
              <a:ext cx="723604" cy="532150"/>
            </a:xfrm>
            <a:prstGeom prst="rect">
              <a:avLst/>
            </a:prstGeom>
          </p:spPr>
        </p:pic>
      </p:grpSp>
      <p:pic>
        <p:nvPicPr>
          <p:cNvPr id="5" name="Picture 4"/>
          <p:cNvPicPr>
            <a:picLocks noChangeAspect="1"/>
          </p:cNvPicPr>
          <p:nvPr/>
        </p:nvPicPr>
        <p:blipFill>
          <a:blip r:embed="rId3"/>
          <a:stretch>
            <a:fillRect/>
          </a:stretch>
        </p:blipFill>
        <p:spPr>
          <a:xfrm>
            <a:off x="4325256" y="1659356"/>
            <a:ext cx="4562665" cy="2507512"/>
          </a:xfrm>
          <a:prstGeom prst="rect">
            <a:avLst/>
          </a:prstGeom>
        </p:spPr>
      </p:pic>
    </p:spTree>
    <p:extLst>
      <p:ext uri="{BB962C8B-B14F-4D97-AF65-F5344CB8AC3E}">
        <p14:creationId xmlns:p14="http://schemas.microsoft.com/office/powerpoint/2010/main" val="1977114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title"/>
          </p:nvPr>
        </p:nvSpPr>
        <p:spPr>
          <a:xfrm>
            <a:off x="537961" y="2391508"/>
            <a:ext cx="3282000" cy="1309920"/>
          </a:xfrm>
          <a:prstGeom prst="rect">
            <a:avLst/>
          </a:prstGeom>
        </p:spPr>
        <p:txBody>
          <a:bodyPr spcFirstLastPara="1" wrap="square" lIns="91425" tIns="91425" rIns="91425" bIns="91425" anchor="ctr" anchorCtr="0">
            <a:noAutofit/>
          </a:bodyPr>
          <a:lstStyle/>
          <a:p>
            <a:pPr lvl="0">
              <a:lnSpc>
                <a:spcPct val="150000"/>
              </a:lnSpc>
            </a:pPr>
            <a:r>
              <a:rPr lang="en-US" sz="2600" smtClean="0">
                <a:latin typeface="+mj-lt"/>
              </a:rPr>
              <a:t>Lắp </a:t>
            </a:r>
            <a:r>
              <a:rPr lang="en-US" sz="2600">
                <a:latin typeface="+mj-lt"/>
              </a:rPr>
              <a:t>ráp mạch điện điều khiển sử dụng mô đun cảm biến nhiệt độ</a:t>
            </a:r>
          </a:p>
        </p:txBody>
      </p:sp>
      <p:sp>
        <p:nvSpPr>
          <p:cNvPr id="301" name="Google Shape;301;p37"/>
          <p:cNvSpPr txBox="1">
            <a:spLocks noGrp="1"/>
          </p:cNvSpPr>
          <p:nvPr>
            <p:ph type="title" idx="2"/>
          </p:nvPr>
        </p:nvSpPr>
        <p:spPr>
          <a:xfrm>
            <a:off x="611438" y="1126102"/>
            <a:ext cx="848289" cy="6150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smtClean="0">
                <a:latin typeface="+mj-lt"/>
              </a:rPr>
              <a:t>4.2</a:t>
            </a:r>
            <a:endParaRPr sz="2600" b="1">
              <a:latin typeface="+mj-lt"/>
            </a:endParaRPr>
          </a:p>
        </p:txBody>
      </p:sp>
      <p:sp>
        <p:nvSpPr>
          <p:cNvPr id="302" name="Google Shape;302;p37"/>
          <p:cNvSpPr/>
          <p:nvPr/>
        </p:nvSpPr>
        <p:spPr>
          <a:xfrm rot="10800000">
            <a:off x="4550071" y="1360087"/>
            <a:ext cx="772179" cy="2341340"/>
          </a:xfrm>
          <a:custGeom>
            <a:avLst/>
            <a:gdLst/>
            <a:ahLst/>
            <a:cxnLst/>
            <a:rect l="l" t="t" r="r" b="b"/>
            <a:pathLst>
              <a:path w="22758" h="69005" extrusionOk="0">
                <a:moveTo>
                  <a:pt x="22732" y="1"/>
                </a:moveTo>
                <a:cubicBezTo>
                  <a:pt x="19967" y="214"/>
                  <a:pt x="17278" y="264"/>
                  <a:pt x="14652" y="679"/>
                </a:cubicBezTo>
                <a:cubicBezTo>
                  <a:pt x="11825" y="1119"/>
                  <a:pt x="10053" y="3004"/>
                  <a:pt x="9236" y="5743"/>
                </a:cubicBezTo>
                <a:cubicBezTo>
                  <a:pt x="9035" y="6447"/>
                  <a:pt x="8796" y="7163"/>
                  <a:pt x="8771" y="7879"/>
                </a:cubicBezTo>
                <a:cubicBezTo>
                  <a:pt x="8633" y="10908"/>
                  <a:pt x="8558" y="13936"/>
                  <a:pt x="8495" y="16977"/>
                </a:cubicBezTo>
                <a:cubicBezTo>
                  <a:pt x="8419" y="20043"/>
                  <a:pt x="8532" y="23122"/>
                  <a:pt x="8294" y="26176"/>
                </a:cubicBezTo>
                <a:cubicBezTo>
                  <a:pt x="8030" y="29619"/>
                  <a:pt x="5818" y="31466"/>
                  <a:pt x="2375" y="31503"/>
                </a:cubicBezTo>
                <a:cubicBezTo>
                  <a:pt x="2111" y="31508"/>
                  <a:pt x="1847" y="31509"/>
                  <a:pt x="1583" y="31509"/>
                </a:cubicBezTo>
                <a:cubicBezTo>
                  <a:pt x="1056" y="31509"/>
                  <a:pt x="528" y="31503"/>
                  <a:pt x="0" y="31503"/>
                </a:cubicBezTo>
                <a:lnTo>
                  <a:pt x="0" y="37673"/>
                </a:lnTo>
                <a:cubicBezTo>
                  <a:pt x="503" y="37673"/>
                  <a:pt x="977" y="37668"/>
                  <a:pt x="1443" y="37668"/>
                </a:cubicBezTo>
                <a:cubicBezTo>
                  <a:pt x="1676" y="37668"/>
                  <a:pt x="1906" y="37669"/>
                  <a:pt x="2136" y="37673"/>
                </a:cubicBezTo>
                <a:cubicBezTo>
                  <a:pt x="5881" y="37724"/>
                  <a:pt x="8080" y="39495"/>
                  <a:pt x="8319" y="43215"/>
                </a:cubicBezTo>
                <a:cubicBezTo>
                  <a:pt x="8583" y="47550"/>
                  <a:pt x="8444" y="51923"/>
                  <a:pt x="8520" y="56284"/>
                </a:cubicBezTo>
                <a:cubicBezTo>
                  <a:pt x="8545" y="57917"/>
                  <a:pt x="8570" y="59563"/>
                  <a:pt x="8796" y="61184"/>
                </a:cubicBezTo>
                <a:cubicBezTo>
                  <a:pt x="9161" y="63886"/>
                  <a:pt x="10040" y="66399"/>
                  <a:pt x="12679" y="67744"/>
                </a:cubicBezTo>
                <a:cubicBezTo>
                  <a:pt x="14793" y="68838"/>
                  <a:pt x="17023" y="69005"/>
                  <a:pt x="19296" y="69005"/>
                </a:cubicBezTo>
                <a:cubicBezTo>
                  <a:pt x="20293" y="69005"/>
                  <a:pt x="21299" y="68973"/>
                  <a:pt x="22307" y="68973"/>
                </a:cubicBezTo>
                <a:cubicBezTo>
                  <a:pt x="22457" y="68973"/>
                  <a:pt x="22607" y="68974"/>
                  <a:pt x="22757" y="68975"/>
                </a:cubicBezTo>
                <a:lnTo>
                  <a:pt x="22757" y="65909"/>
                </a:lnTo>
                <a:lnTo>
                  <a:pt x="22757" y="62856"/>
                </a:lnTo>
                <a:cubicBezTo>
                  <a:pt x="22213" y="62856"/>
                  <a:pt x="21735" y="62861"/>
                  <a:pt x="21284" y="62861"/>
                </a:cubicBezTo>
                <a:cubicBezTo>
                  <a:pt x="21058" y="62861"/>
                  <a:pt x="20839" y="62860"/>
                  <a:pt x="20621" y="62856"/>
                </a:cubicBezTo>
                <a:cubicBezTo>
                  <a:pt x="17140" y="62818"/>
                  <a:pt x="15506" y="61360"/>
                  <a:pt x="15406" y="57854"/>
                </a:cubicBezTo>
                <a:cubicBezTo>
                  <a:pt x="15268" y="53079"/>
                  <a:pt x="15318" y="48304"/>
                  <a:pt x="15305" y="43517"/>
                </a:cubicBezTo>
                <a:cubicBezTo>
                  <a:pt x="15280" y="39483"/>
                  <a:pt x="14099" y="36165"/>
                  <a:pt x="9751" y="34670"/>
                </a:cubicBezTo>
                <a:cubicBezTo>
                  <a:pt x="10091" y="34507"/>
                  <a:pt x="10304" y="34394"/>
                  <a:pt x="10518" y="34306"/>
                </a:cubicBezTo>
                <a:cubicBezTo>
                  <a:pt x="12692" y="33464"/>
                  <a:pt x="14137" y="31893"/>
                  <a:pt x="14727" y="29694"/>
                </a:cubicBezTo>
                <a:cubicBezTo>
                  <a:pt x="15092" y="28362"/>
                  <a:pt x="15255" y="26942"/>
                  <a:pt x="15280" y="25572"/>
                </a:cubicBezTo>
                <a:cubicBezTo>
                  <a:pt x="15368" y="20785"/>
                  <a:pt x="15268" y="16010"/>
                  <a:pt x="15393" y="11235"/>
                </a:cubicBezTo>
                <a:cubicBezTo>
                  <a:pt x="15481" y="7829"/>
                  <a:pt x="17165" y="6346"/>
                  <a:pt x="20571" y="6284"/>
                </a:cubicBezTo>
                <a:cubicBezTo>
                  <a:pt x="20809" y="6279"/>
                  <a:pt x="21048" y="6278"/>
                  <a:pt x="21287" y="6278"/>
                </a:cubicBezTo>
                <a:cubicBezTo>
                  <a:pt x="21766" y="6278"/>
                  <a:pt x="22246" y="6284"/>
                  <a:pt x="22732" y="6284"/>
                </a:cubicBezTo>
                <a:lnTo>
                  <a:pt x="22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rot="5400000">
            <a:off x="6471150" y="2470650"/>
            <a:ext cx="353700" cy="4992000"/>
          </a:xfrm>
          <a:prstGeom prst="rect">
            <a:avLst/>
          </a:prstGeom>
          <a:solidFill>
            <a:srgbClr val="F0296C">
              <a:alpha val="848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pic>
        <p:nvPicPr>
          <p:cNvPr id="2050" name="Picture 2" descr="Cảm biến nhiệt độ - độ ẩm DHT11 ( 3C1.2 ) – https://dientubachviet.co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90882">
            <a:off x="5148113" y="263207"/>
            <a:ext cx="2340812" cy="23408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dule cảm biến nhiệt độ, độ ẩm DHT22 – Vật Tư Giá Sỉ - Tổng Kho Sola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2360" y="1872955"/>
            <a:ext cx="2730947" cy="273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656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
                                        </p:tgtEl>
                                        <p:attrNameLst>
                                          <p:attrName>style.visibility</p:attrName>
                                        </p:attrNameLst>
                                      </p:cBhvr>
                                      <p:to>
                                        <p:strVal val="visible"/>
                                      </p:to>
                                    </p:set>
                                    <p:animEffect transition="in" filter="fade">
                                      <p:cBhvr>
                                        <p:cTn id="10" dur="500"/>
                                        <p:tgtEl>
                                          <p:spTgt spid="3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fade">
                                      <p:cBhvr>
                                        <p:cTn id="13" dur="500"/>
                                        <p:tgtEl>
                                          <p:spTgt spid="3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4"/>
                                        </p:tgtEl>
                                        <p:attrNameLst>
                                          <p:attrName>style.visibility</p:attrName>
                                        </p:attrNameLst>
                                      </p:cBhvr>
                                      <p:to>
                                        <p:strVal val="visible"/>
                                      </p:to>
                                    </p:set>
                                    <p:animEffect transition="in" filter="fade">
                                      <p:cBhvr>
                                        <p:cTn id="16" dur="500"/>
                                        <p:tgtEl>
                                          <p:spTgt spid="304"/>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animBg="1"/>
      <p:bldP spid="302" grpId="0" animBg="1"/>
      <p:bldP spid="3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286" y="144918"/>
            <a:ext cx="8853714" cy="553998"/>
          </a:xfrm>
          <a:prstGeom prst="rect">
            <a:avLst/>
          </a:prstGeom>
        </p:spPr>
        <p:txBody>
          <a:bodyPr wrap="square">
            <a:spAutoFit/>
          </a:bodyPr>
          <a:lstStyle/>
          <a:p>
            <a:pPr>
              <a:lnSpc>
                <a:spcPct val="150000"/>
              </a:lnSpc>
            </a:pPr>
            <a:r>
              <a:rPr lang="en-US" sz="2000" b="1" smtClean="0">
                <a:solidFill>
                  <a:srgbClr val="F0296C"/>
                </a:solidFill>
              </a:rPr>
              <a:t>a. Tìm hiểu mạch điện điều khiển sử dụng mô đun cảm biến nhiệt độ</a:t>
            </a:r>
            <a:endParaRPr lang="en-US" sz="2000" b="1" i="1">
              <a:solidFill>
                <a:srgbClr val="F0296C"/>
              </a:solidFill>
            </a:endParaRPr>
          </a:p>
        </p:txBody>
      </p:sp>
      <p:grpSp>
        <p:nvGrpSpPr>
          <p:cNvPr id="11" name="Group 10"/>
          <p:cNvGrpSpPr/>
          <p:nvPr/>
        </p:nvGrpSpPr>
        <p:grpSpPr>
          <a:xfrm>
            <a:off x="519122" y="698916"/>
            <a:ext cx="7693750" cy="1938992"/>
            <a:chOff x="519122" y="698916"/>
            <a:chExt cx="7693750" cy="1938992"/>
          </a:xfrm>
        </p:grpSpPr>
        <p:sp>
          <p:nvSpPr>
            <p:cNvPr id="19" name="Rectangle 18"/>
            <p:cNvSpPr/>
            <p:nvPr/>
          </p:nvSpPr>
          <p:spPr>
            <a:xfrm>
              <a:off x="1221414" y="698916"/>
              <a:ext cx="6991458" cy="1938992"/>
            </a:xfrm>
            <a:prstGeom prst="rect">
              <a:avLst/>
            </a:prstGeom>
          </p:spPr>
          <p:txBody>
            <a:bodyPr wrap="square">
              <a:spAutoFit/>
            </a:bodyPr>
            <a:lstStyle/>
            <a:p>
              <a:pPr algn="just">
                <a:lnSpc>
                  <a:spcPct val="150000"/>
                </a:lnSpc>
              </a:pPr>
              <a:r>
                <a:rPr lang="en-US" sz="2000"/>
                <a:t>Đ</a:t>
              </a:r>
              <a:r>
                <a:rPr lang="vi-VN" sz="2000" smtClean="0"/>
                <a:t>ọc </a:t>
              </a:r>
              <a:r>
                <a:rPr lang="vi-VN" sz="2000"/>
                <a:t>thông tin và quan sát hình 11.4, hình 11.5 </a:t>
              </a:r>
              <a:r>
                <a:rPr lang="vi-VN" sz="2000" smtClean="0"/>
                <a:t>SGK </a:t>
              </a:r>
              <a:r>
                <a:rPr lang="en-US" sz="2000" smtClean="0"/>
                <a:t>tr. 78 </a:t>
              </a:r>
              <a:r>
                <a:rPr lang="vi-VN" sz="2000" smtClean="0"/>
                <a:t>để </a:t>
              </a:r>
              <a:r>
                <a:rPr lang="vi-VN" sz="2000"/>
                <a:t>tìm hiểu mạch điều khiển sử dụng mô đun cảm biến ánh sáng và trả lời câu </a:t>
              </a:r>
              <a:r>
                <a:rPr lang="vi-VN" sz="2000" smtClean="0"/>
                <a:t>hỏi:</a:t>
              </a:r>
              <a:r>
                <a:rPr lang="en-US" sz="2000" smtClean="0"/>
                <a:t> </a:t>
              </a:r>
              <a:r>
                <a:rPr lang="vi-VN" sz="2000" i="1" smtClean="0"/>
                <a:t>Nguyên </a:t>
              </a:r>
              <a:r>
                <a:rPr lang="vi-VN" sz="2000" i="1"/>
                <a:t>lí hoạt động của mạch điều khiển nhiệt độ như thế nào?</a:t>
              </a:r>
            </a:p>
          </p:txBody>
        </p:sp>
        <p:pic>
          <p:nvPicPr>
            <p:cNvPr id="18" name="Picture 2"/>
            <p:cNvPicPr>
              <a:picLocks noChangeAspect="1"/>
            </p:cNvPicPr>
            <p:nvPr/>
          </p:nvPicPr>
          <p:blipFill>
            <a:blip r:embed="rId2"/>
            <a:srcRect/>
            <a:stretch>
              <a:fillRect/>
            </a:stretch>
          </p:blipFill>
          <p:spPr>
            <a:xfrm>
              <a:off x="519122" y="888605"/>
              <a:ext cx="702292" cy="1023377"/>
            </a:xfrm>
            <a:prstGeom prst="rect">
              <a:avLst/>
            </a:prstGeom>
          </p:spPr>
        </p:pic>
      </p:grpSp>
      <p:pic>
        <p:nvPicPr>
          <p:cNvPr id="2" name="Picture 1"/>
          <p:cNvPicPr>
            <a:picLocks noChangeAspect="1"/>
          </p:cNvPicPr>
          <p:nvPr/>
        </p:nvPicPr>
        <p:blipFill>
          <a:blip r:embed="rId3"/>
          <a:stretch>
            <a:fillRect/>
          </a:stretch>
        </p:blipFill>
        <p:spPr>
          <a:xfrm>
            <a:off x="1404295" y="2637908"/>
            <a:ext cx="6625696" cy="2105542"/>
          </a:xfrm>
          <a:prstGeom prst="rect">
            <a:avLst/>
          </a:prstGeom>
        </p:spPr>
      </p:pic>
    </p:spTree>
    <p:extLst>
      <p:ext uri="{BB962C8B-B14F-4D97-AF65-F5344CB8AC3E}">
        <p14:creationId xmlns:p14="http://schemas.microsoft.com/office/powerpoint/2010/main" val="205482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9804" y="730175"/>
            <a:ext cx="4046107" cy="535761"/>
            <a:chOff x="556890" y="854215"/>
            <a:chExt cx="4046107" cy="535761"/>
          </a:xfrm>
        </p:grpSpPr>
        <p:sp>
          <p:nvSpPr>
            <p:cNvPr id="3" name="Rectangle 2"/>
            <p:cNvSpPr/>
            <p:nvPr/>
          </p:nvSpPr>
          <p:spPr>
            <a:xfrm>
              <a:off x="1074415" y="854215"/>
              <a:ext cx="3528582" cy="496996"/>
            </a:xfrm>
            <a:prstGeom prst="rect">
              <a:avLst/>
            </a:prstGeom>
          </p:spPr>
          <p:txBody>
            <a:bodyPr wrap="square">
              <a:spAutoFit/>
            </a:bodyPr>
            <a:lstStyle/>
            <a:p>
              <a:pPr algn="just">
                <a:lnSpc>
                  <a:spcPct val="150000"/>
                </a:lnSpc>
              </a:pPr>
              <a:r>
                <a:rPr lang="en-US" sz="2000" b="1" i="1" smtClean="0">
                  <a:solidFill>
                    <a:srgbClr val="56296A"/>
                  </a:solidFill>
                </a:rPr>
                <a:t>Nguyên lí hoạt động</a:t>
              </a:r>
              <a:endParaRPr lang="en-US" sz="2000" b="1" i="1">
                <a:solidFill>
                  <a:srgbClr val="56296A"/>
                </a:solidFill>
              </a:endParaRPr>
            </a:p>
          </p:txBody>
        </p:sp>
        <p:pic>
          <p:nvPicPr>
            <p:cNvPr id="4"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90" y="872451"/>
              <a:ext cx="517525" cy="51752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226939" y="1315432"/>
            <a:ext cx="8517011" cy="10156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Sau khi cấp nguồn cho mạch điện và đặt nhiệt độ tác động, mạch điện điều khiển sẽ hoạt động bình thường. </a:t>
            </a:r>
          </a:p>
        </p:txBody>
      </p:sp>
      <p:sp>
        <p:nvSpPr>
          <p:cNvPr id="6" name="Rectangle 5"/>
          <p:cNvSpPr/>
          <p:nvPr/>
        </p:nvSpPr>
        <p:spPr>
          <a:xfrm>
            <a:off x="290286" y="144918"/>
            <a:ext cx="8853714" cy="496996"/>
          </a:xfrm>
          <a:prstGeom prst="rect">
            <a:avLst/>
          </a:prstGeom>
        </p:spPr>
        <p:txBody>
          <a:bodyPr wrap="square">
            <a:spAutoFit/>
          </a:bodyPr>
          <a:lstStyle/>
          <a:p>
            <a:pPr>
              <a:lnSpc>
                <a:spcPct val="150000"/>
              </a:lnSpc>
            </a:pPr>
            <a:r>
              <a:rPr lang="en-US" sz="2000" b="1">
                <a:solidFill>
                  <a:srgbClr val="F0296C"/>
                </a:solidFill>
              </a:rPr>
              <a:t>a. Tìm hiểu mạch điện điều khiển sử dụng mô đun cảm biến nhiệt độ</a:t>
            </a:r>
            <a:endParaRPr lang="en-US" sz="2000" b="1" i="1">
              <a:solidFill>
                <a:srgbClr val="F0296C"/>
              </a:solidFill>
            </a:endParaRPr>
          </a:p>
        </p:txBody>
      </p:sp>
      <p:sp>
        <p:nvSpPr>
          <p:cNvPr id="9" name="Rectangle 8"/>
          <p:cNvSpPr/>
          <p:nvPr/>
        </p:nvSpPr>
        <p:spPr>
          <a:xfrm>
            <a:off x="226939" y="2274092"/>
            <a:ext cx="8517011" cy="95866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Nhiệt độ môi trường thấp hơn nhiệt độ tác động đã đặt, quạt điện chưa hoạt động. </a:t>
            </a:r>
            <a:endParaRPr lang="en-US" sz="2000" smtClean="0"/>
          </a:p>
        </p:txBody>
      </p:sp>
      <p:sp>
        <p:nvSpPr>
          <p:cNvPr id="10" name="Rectangle 9"/>
          <p:cNvSpPr/>
          <p:nvPr/>
        </p:nvSpPr>
        <p:spPr>
          <a:xfrm>
            <a:off x="226938" y="3232752"/>
            <a:ext cx="8517011" cy="142032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Nhiệt </a:t>
            </a:r>
            <a:r>
              <a:rPr lang="vi-VN" sz="2000"/>
              <a:t>độ môi trường cao hơn nhiệt độ tác động đã đặt, cảm biến phát hiện và phản hồi về mạch điều khiển để bật rơ le điện từ, cấp nguồn cho quạt điện hoạt động để làm mát cho môi trường.</a:t>
            </a:r>
          </a:p>
        </p:txBody>
      </p:sp>
    </p:spTree>
    <p:extLst>
      <p:ext uri="{BB962C8B-B14F-4D97-AF65-F5344CB8AC3E}">
        <p14:creationId xmlns:p14="http://schemas.microsoft.com/office/powerpoint/2010/main" val="39135448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284" y="144918"/>
            <a:ext cx="8853716" cy="1015663"/>
          </a:xfrm>
          <a:prstGeom prst="rect">
            <a:avLst/>
          </a:prstGeom>
        </p:spPr>
        <p:txBody>
          <a:bodyPr wrap="square">
            <a:spAutoFit/>
          </a:bodyPr>
          <a:lstStyle/>
          <a:p>
            <a:pPr>
              <a:lnSpc>
                <a:spcPct val="150000"/>
              </a:lnSpc>
            </a:pPr>
            <a:r>
              <a:rPr lang="en-US" sz="2000" b="1">
                <a:solidFill>
                  <a:srgbClr val="F0296C"/>
                </a:solidFill>
              </a:rPr>
              <a:t>b. Quy trình lắp ráp mạch điện điều khiển sử dụng mô đun cảm </a:t>
            </a:r>
            <a:r>
              <a:rPr lang="en-US" sz="2000" b="1" smtClean="0">
                <a:solidFill>
                  <a:srgbClr val="F0296C"/>
                </a:solidFill>
              </a:rPr>
              <a:t>biến nhiệt độ</a:t>
            </a:r>
            <a:endParaRPr lang="en-US" sz="2000" b="1" i="1">
              <a:solidFill>
                <a:srgbClr val="F0296C"/>
              </a:solidFill>
            </a:endParaRPr>
          </a:p>
        </p:txBody>
      </p:sp>
      <p:sp>
        <p:nvSpPr>
          <p:cNvPr id="5" name="Rectangle 4"/>
          <p:cNvSpPr/>
          <p:nvPr/>
        </p:nvSpPr>
        <p:spPr>
          <a:xfrm>
            <a:off x="6103" y="1160581"/>
            <a:ext cx="9144000" cy="958660"/>
          </a:xfrm>
          <a:prstGeom prst="rect">
            <a:avLst/>
          </a:prstGeom>
        </p:spPr>
        <p:txBody>
          <a:bodyPr wrap="square">
            <a:spAutoFit/>
          </a:bodyPr>
          <a:lstStyle/>
          <a:p>
            <a:pPr algn="ctr">
              <a:lnSpc>
                <a:spcPct val="150000"/>
              </a:lnSpc>
            </a:pPr>
            <a:r>
              <a:rPr lang="en-US" sz="2000" b="1">
                <a:solidFill>
                  <a:srgbClr val="56296A"/>
                </a:solidFill>
              </a:rPr>
              <a:t>Bảng </a:t>
            </a:r>
            <a:r>
              <a:rPr lang="en-US" sz="2000" b="1" smtClean="0">
                <a:solidFill>
                  <a:srgbClr val="56296A"/>
                </a:solidFill>
              </a:rPr>
              <a:t>11.3. </a:t>
            </a:r>
            <a:r>
              <a:rPr lang="en-US" sz="2000" b="1">
                <a:solidFill>
                  <a:srgbClr val="56296A"/>
                </a:solidFill>
              </a:rPr>
              <a:t>Quy trình lắp ráp mạch điện điều khiển sử dụng </a:t>
            </a:r>
            <a:endParaRPr lang="en-US" sz="2000" b="1" smtClean="0">
              <a:solidFill>
                <a:srgbClr val="56296A"/>
              </a:solidFill>
            </a:endParaRPr>
          </a:p>
          <a:p>
            <a:pPr algn="ctr">
              <a:lnSpc>
                <a:spcPct val="150000"/>
              </a:lnSpc>
            </a:pPr>
            <a:r>
              <a:rPr lang="en-US" sz="2000" b="1" smtClean="0">
                <a:solidFill>
                  <a:srgbClr val="56296A"/>
                </a:solidFill>
              </a:rPr>
              <a:t>mô </a:t>
            </a:r>
            <a:r>
              <a:rPr lang="en-US" sz="2000" b="1">
                <a:solidFill>
                  <a:srgbClr val="56296A"/>
                </a:solidFill>
              </a:rPr>
              <a:t>đun cảm biến </a:t>
            </a:r>
            <a:r>
              <a:rPr lang="en-US" sz="2000" b="1" smtClean="0">
                <a:solidFill>
                  <a:srgbClr val="56296A"/>
                </a:solidFill>
              </a:rPr>
              <a:t>nhiệt độ</a:t>
            </a:r>
            <a:endParaRPr lang="en-US" sz="2000" b="1" i="1">
              <a:solidFill>
                <a:srgbClr val="56296A"/>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754128183"/>
              </p:ext>
            </p:extLst>
          </p:nvPr>
        </p:nvGraphicFramePr>
        <p:xfrm>
          <a:off x="426542" y="2369246"/>
          <a:ext cx="8303122" cy="2069403"/>
        </p:xfrm>
        <a:graphic>
          <a:graphicData uri="http://schemas.openxmlformats.org/drawingml/2006/table">
            <a:tbl>
              <a:tblPr firstRow="1" firstCol="1" bandRow="1">
                <a:tableStyleId>{5528DF6B-8FE4-478F-98BF-D38A77BF60B0}</a:tableStyleId>
              </a:tblPr>
              <a:tblGrid>
                <a:gridCol w="2659558">
                  <a:extLst>
                    <a:ext uri="{9D8B030D-6E8A-4147-A177-3AD203B41FA5}">
                      <a16:colId xmlns:a16="http://schemas.microsoft.com/office/drawing/2014/main" val="1302593436"/>
                    </a:ext>
                  </a:extLst>
                </a:gridCol>
                <a:gridCol w="2875241">
                  <a:extLst>
                    <a:ext uri="{9D8B030D-6E8A-4147-A177-3AD203B41FA5}">
                      <a16:colId xmlns:a16="http://schemas.microsoft.com/office/drawing/2014/main" val="133246808"/>
                    </a:ext>
                  </a:extLst>
                </a:gridCol>
                <a:gridCol w="2768323">
                  <a:extLst>
                    <a:ext uri="{9D8B030D-6E8A-4147-A177-3AD203B41FA5}">
                      <a16:colId xmlns:a16="http://schemas.microsoft.com/office/drawing/2014/main" val="1777978102"/>
                    </a:ext>
                  </a:extLst>
                </a:gridCol>
              </a:tblGrid>
              <a:tr h="524935">
                <a:tc>
                  <a:txBody>
                    <a:bodyPr/>
                    <a:lstStyle/>
                    <a:p>
                      <a:pPr marL="0" marR="0" algn="ctr">
                        <a:lnSpc>
                          <a:spcPct val="150000"/>
                        </a:lnSpc>
                        <a:spcBef>
                          <a:spcPts val="240"/>
                        </a:spcBef>
                        <a:spcAft>
                          <a:spcPts val="240"/>
                        </a:spcAft>
                      </a:pPr>
                      <a:r>
                        <a:rPr lang="nl-NL" sz="1800" b="1">
                          <a:effectLst/>
                          <a:latin typeface="+mj-lt"/>
                        </a:rPr>
                        <a:t>Các bước thực hiện</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Yêu cầu kĩ thuật</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Hình minh họa</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58923102"/>
                  </a:ext>
                </a:extLst>
              </a:tr>
              <a:tr h="1544468">
                <a:tc>
                  <a:txBody>
                    <a:bodyPr/>
                    <a:lstStyle/>
                    <a:p>
                      <a:pPr marL="0" marR="0" algn="ctr">
                        <a:lnSpc>
                          <a:spcPct val="150000"/>
                        </a:lnSpc>
                        <a:spcBef>
                          <a:spcPts val="240"/>
                        </a:spcBef>
                        <a:spcAft>
                          <a:spcPts val="240"/>
                        </a:spcAft>
                      </a:pPr>
                      <a:r>
                        <a:rPr lang="nl-NL" sz="1800" b="1">
                          <a:effectLst/>
                          <a:latin typeface="+mj-lt"/>
                        </a:rPr>
                        <a:t>Bước 1. </a:t>
                      </a:r>
                      <a:r>
                        <a:rPr lang="nl-NL" sz="1800">
                          <a:effectLst/>
                          <a:latin typeface="+mj-lt"/>
                        </a:rPr>
                        <a:t>Kết nối cảm </a:t>
                      </a:r>
                      <a:r>
                        <a:rPr lang="nl-NL" sz="1800" smtClean="0">
                          <a:effectLst/>
                          <a:latin typeface="+mj-lt"/>
                        </a:rPr>
                        <a:t>biến</a:t>
                      </a:r>
                      <a:r>
                        <a:rPr lang="nl-NL" sz="1800" baseline="0" smtClean="0">
                          <a:effectLst/>
                          <a:latin typeface="+mj-lt"/>
                        </a:rPr>
                        <a:t> </a:t>
                      </a:r>
                      <a:r>
                        <a:rPr lang="nl-NL" sz="1800" smtClean="0">
                          <a:effectLst/>
                          <a:latin typeface="+mj-lt"/>
                        </a:rPr>
                        <a:t>nhiệt</a:t>
                      </a:r>
                      <a:r>
                        <a:rPr lang="nl-NL" sz="1800" baseline="0" smtClean="0">
                          <a:effectLst/>
                          <a:latin typeface="+mj-lt"/>
                        </a:rPr>
                        <a:t> độ </a:t>
                      </a:r>
                      <a:r>
                        <a:rPr lang="nl-NL" sz="1800" smtClean="0">
                          <a:effectLst/>
                          <a:latin typeface="+mj-lt"/>
                        </a:rPr>
                        <a:t>vào </a:t>
                      </a:r>
                      <a:r>
                        <a:rPr lang="nl-NL" sz="1800">
                          <a:effectLst/>
                          <a:latin typeface="+mj-lt"/>
                        </a:rPr>
                        <a:t>mô đun </a:t>
                      </a:r>
                      <a:r>
                        <a:rPr lang="nl-NL" sz="1800" smtClean="0">
                          <a:effectLst/>
                          <a:latin typeface="+mj-lt"/>
                        </a:rPr>
                        <a:t>cảm</a:t>
                      </a:r>
                      <a:r>
                        <a:rPr lang="nl-NL" sz="1800" baseline="0" smtClean="0">
                          <a:effectLst/>
                          <a:latin typeface="+mj-lt"/>
                        </a:rPr>
                        <a:t> </a:t>
                      </a:r>
                      <a:r>
                        <a:rPr lang="nl-NL" sz="1800" smtClean="0">
                          <a:effectLst/>
                          <a:latin typeface="+mj-lt"/>
                        </a:rPr>
                        <a:t>biến</a:t>
                      </a:r>
                      <a:r>
                        <a:rPr lang="nl-NL" sz="1800">
                          <a:effectLst/>
                          <a:latin typeface="+mj-lt"/>
                        </a:rPr>
                        <a: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a:effectLst/>
                          <a:latin typeface="+mj-lt"/>
                        </a:rPr>
                        <a:t>Đảm bảo kết nối đúng vị trí và tiếp xúc tốt.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634589"/>
                  </a:ext>
                </a:extLst>
              </a:tr>
            </a:tbl>
          </a:graphicData>
        </a:graphic>
      </p:graphicFrame>
      <p:pic>
        <p:nvPicPr>
          <p:cNvPr id="10" name="Picture 9"/>
          <p:cNvPicPr/>
          <p:nvPr/>
        </p:nvPicPr>
        <p:blipFill>
          <a:blip r:embed="rId2"/>
          <a:stretch>
            <a:fillRect/>
          </a:stretch>
        </p:blipFill>
        <p:spPr>
          <a:xfrm>
            <a:off x="6377940" y="2991084"/>
            <a:ext cx="2043114" cy="1320380"/>
          </a:xfrm>
          <a:prstGeom prst="rect">
            <a:avLst/>
          </a:prstGeom>
        </p:spPr>
      </p:pic>
    </p:spTree>
    <p:extLst>
      <p:ext uri="{BB962C8B-B14F-4D97-AF65-F5344CB8AC3E}">
        <p14:creationId xmlns:p14="http://schemas.microsoft.com/office/powerpoint/2010/main" val="2528432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9981"/>
            <a:ext cx="9144000" cy="958660"/>
          </a:xfrm>
          <a:prstGeom prst="rect">
            <a:avLst/>
          </a:prstGeom>
        </p:spPr>
        <p:txBody>
          <a:bodyPr wrap="square">
            <a:spAutoFit/>
          </a:bodyPr>
          <a:lstStyle/>
          <a:p>
            <a:pPr algn="ctr">
              <a:lnSpc>
                <a:spcPct val="150000"/>
              </a:lnSpc>
            </a:pPr>
            <a:r>
              <a:rPr lang="en-US" sz="2000" b="1">
                <a:solidFill>
                  <a:srgbClr val="56296A"/>
                </a:solidFill>
              </a:rPr>
              <a:t>Bảng </a:t>
            </a:r>
            <a:r>
              <a:rPr lang="en-US" sz="2000" b="1" smtClean="0">
                <a:solidFill>
                  <a:srgbClr val="56296A"/>
                </a:solidFill>
              </a:rPr>
              <a:t>11.3. </a:t>
            </a:r>
            <a:r>
              <a:rPr lang="en-US" sz="2000" b="1">
                <a:solidFill>
                  <a:srgbClr val="56296A"/>
                </a:solidFill>
              </a:rPr>
              <a:t>Quy trình lắp ráp mạch điện điều khiển sử dụng </a:t>
            </a:r>
            <a:endParaRPr lang="en-US" sz="2000" b="1" smtClean="0">
              <a:solidFill>
                <a:srgbClr val="56296A"/>
              </a:solidFill>
            </a:endParaRPr>
          </a:p>
          <a:p>
            <a:pPr algn="ctr">
              <a:lnSpc>
                <a:spcPct val="150000"/>
              </a:lnSpc>
            </a:pPr>
            <a:r>
              <a:rPr lang="en-US" sz="2000" b="1" smtClean="0">
                <a:solidFill>
                  <a:srgbClr val="56296A"/>
                </a:solidFill>
              </a:rPr>
              <a:t>mô </a:t>
            </a:r>
            <a:r>
              <a:rPr lang="en-US" sz="2000" b="1">
                <a:solidFill>
                  <a:srgbClr val="56296A"/>
                </a:solidFill>
              </a:rPr>
              <a:t>đun cảm biến </a:t>
            </a:r>
            <a:r>
              <a:rPr lang="en-US" sz="2000" b="1" smtClean="0">
                <a:solidFill>
                  <a:srgbClr val="56296A"/>
                </a:solidFill>
              </a:rPr>
              <a:t>nhiệt độ</a:t>
            </a:r>
            <a:endParaRPr lang="en-US" sz="2000" b="1" i="1">
              <a:solidFill>
                <a:srgbClr val="56296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51756570"/>
              </p:ext>
            </p:extLst>
          </p:nvPr>
        </p:nvGraphicFramePr>
        <p:xfrm>
          <a:off x="393337" y="1266682"/>
          <a:ext cx="8357325" cy="3567560"/>
        </p:xfrm>
        <a:graphic>
          <a:graphicData uri="http://schemas.openxmlformats.org/drawingml/2006/table">
            <a:tbl>
              <a:tblPr firstRow="1" firstCol="1" bandRow="1">
                <a:tableStyleId>{5528DF6B-8FE4-478F-98BF-D38A77BF60B0}</a:tableStyleId>
              </a:tblPr>
              <a:tblGrid>
                <a:gridCol w="2832463">
                  <a:extLst>
                    <a:ext uri="{9D8B030D-6E8A-4147-A177-3AD203B41FA5}">
                      <a16:colId xmlns:a16="http://schemas.microsoft.com/office/drawing/2014/main" val="4280223407"/>
                    </a:ext>
                  </a:extLst>
                </a:gridCol>
                <a:gridCol w="3029857">
                  <a:extLst>
                    <a:ext uri="{9D8B030D-6E8A-4147-A177-3AD203B41FA5}">
                      <a16:colId xmlns:a16="http://schemas.microsoft.com/office/drawing/2014/main" val="2192331240"/>
                    </a:ext>
                  </a:extLst>
                </a:gridCol>
                <a:gridCol w="2495005">
                  <a:extLst>
                    <a:ext uri="{9D8B030D-6E8A-4147-A177-3AD203B41FA5}">
                      <a16:colId xmlns:a16="http://schemas.microsoft.com/office/drawing/2014/main" val="3730206565"/>
                    </a:ext>
                  </a:extLst>
                </a:gridCol>
              </a:tblGrid>
              <a:tr h="473737">
                <a:tc>
                  <a:txBody>
                    <a:bodyPr/>
                    <a:lstStyle/>
                    <a:p>
                      <a:pPr marL="0" marR="0" algn="ctr">
                        <a:lnSpc>
                          <a:spcPct val="150000"/>
                        </a:lnSpc>
                        <a:spcBef>
                          <a:spcPts val="240"/>
                        </a:spcBef>
                        <a:spcAft>
                          <a:spcPts val="240"/>
                        </a:spcAft>
                      </a:pPr>
                      <a:r>
                        <a:rPr lang="nl-NL" sz="1800" b="1">
                          <a:effectLst/>
                          <a:latin typeface="+mj-lt"/>
                        </a:rPr>
                        <a:t>Các bước thực hiện</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Yêu cầu kĩ thuật</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Hình minh họa</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80941676"/>
                  </a:ext>
                </a:extLst>
              </a:tr>
              <a:tr h="1393833">
                <a:tc>
                  <a:txBody>
                    <a:bodyPr/>
                    <a:lstStyle/>
                    <a:p>
                      <a:pPr marL="0" marR="0" algn="ctr">
                        <a:lnSpc>
                          <a:spcPct val="150000"/>
                        </a:lnSpc>
                        <a:spcBef>
                          <a:spcPts val="240"/>
                        </a:spcBef>
                        <a:spcAft>
                          <a:spcPts val="240"/>
                        </a:spcAft>
                      </a:pPr>
                      <a:r>
                        <a:rPr lang="nl-NL" sz="1800" b="1" i="0" u="none" strike="noStrike" cap="none" smtClean="0">
                          <a:solidFill>
                            <a:srgbClr val="000000"/>
                          </a:solidFill>
                          <a:effectLst/>
                          <a:latin typeface="+mj-lt"/>
                          <a:ea typeface="Arial"/>
                          <a:cs typeface="Arial"/>
                          <a:sym typeface="Arial"/>
                        </a:rPr>
                        <a:t>Bước 2. </a:t>
                      </a:r>
                      <a:r>
                        <a:rPr lang="nl-NL" sz="1800" b="0" i="0" u="none" strike="noStrike" cap="none" smtClean="0">
                          <a:solidFill>
                            <a:srgbClr val="000000"/>
                          </a:solidFill>
                          <a:effectLst/>
                          <a:latin typeface="+mj-lt"/>
                          <a:ea typeface="Arial"/>
                          <a:cs typeface="Arial"/>
                          <a:sym typeface="Arial"/>
                        </a:rPr>
                        <a:t>Kết nối quạt</a:t>
                      </a:r>
                      <a:r>
                        <a:rPr lang="nl-NL" sz="1800" b="0" i="0" u="none" strike="noStrike" cap="none" baseline="0" smtClean="0">
                          <a:solidFill>
                            <a:srgbClr val="000000"/>
                          </a:solidFill>
                          <a:effectLst/>
                          <a:latin typeface="+mj-lt"/>
                          <a:ea typeface="Arial"/>
                          <a:cs typeface="Arial"/>
                          <a:sym typeface="Arial"/>
                        </a:rPr>
                        <a:t> điện </a:t>
                      </a:r>
                      <a:r>
                        <a:rPr lang="nl-NL" sz="1800" b="0" i="0" u="none" strike="noStrike" cap="none" smtClean="0">
                          <a:solidFill>
                            <a:srgbClr val="000000"/>
                          </a:solidFill>
                          <a:effectLst/>
                          <a:latin typeface="+mj-lt"/>
                          <a:ea typeface="Arial"/>
                          <a:cs typeface="Arial"/>
                          <a:sym typeface="Arial"/>
                        </a:rPr>
                        <a:t>vào mô đun cảm</a:t>
                      </a:r>
                      <a:r>
                        <a:rPr lang="nl-NL" sz="1800" b="0" i="0" u="none" strike="noStrike" cap="none" baseline="0" smtClean="0">
                          <a:solidFill>
                            <a:srgbClr val="000000"/>
                          </a:solidFill>
                          <a:effectLst/>
                          <a:latin typeface="+mj-lt"/>
                          <a:ea typeface="Arial"/>
                          <a:cs typeface="Arial"/>
                          <a:sym typeface="Arial"/>
                        </a:rPr>
                        <a:t> </a:t>
                      </a:r>
                      <a:r>
                        <a:rPr lang="nl-NL" sz="1800" b="0" i="0" u="none" strike="noStrike" cap="none" smtClean="0">
                          <a:solidFill>
                            <a:srgbClr val="000000"/>
                          </a:solidFill>
                          <a:effectLst/>
                          <a:latin typeface="+mj-lt"/>
                          <a:ea typeface="Arial"/>
                          <a:cs typeface="Arial"/>
                          <a:sym typeface="Arial"/>
                        </a:rPr>
                        <a:t>biến.</a:t>
                      </a:r>
                      <a:endParaRPr lang="en-US" sz="1800" b="0" i="0" u="none" strike="noStrike" cap="none">
                        <a:solidFill>
                          <a:srgbClr val="000000"/>
                        </a:solidFill>
                        <a:effectLst/>
                        <a:latin typeface="+mj-lt"/>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vi-VN" sz="1800" smtClean="0">
                          <a:effectLst/>
                          <a:latin typeface="+mn-lt"/>
                        </a:rPr>
                        <a:t>Đảm bảo kết nối đúng vị trí tiếp điểm (đầu ra) của rơ le điện từ và tiếp xúc tốt.</a:t>
                      </a: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2404"/>
                  </a:ext>
                </a:extLst>
              </a:tr>
              <a:tr h="1699990">
                <a:tc>
                  <a:txBody>
                    <a:bodyPr/>
                    <a:lstStyle/>
                    <a:p>
                      <a:pPr marL="0" marR="0" algn="ctr">
                        <a:lnSpc>
                          <a:spcPct val="150000"/>
                        </a:lnSpc>
                        <a:spcBef>
                          <a:spcPts val="240"/>
                        </a:spcBef>
                        <a:spcAft>
                          <a:spcPts val="240"/>
                        </a:spcAft>
                      </a:pPr>
                      <a:r>
                        <a:rPr lang="nl-NL" sz="1800" b="1" i="0" u="none" strike="noStrike" cap="none" smtClean="0">
                          <a:solidFill>
                            <a:srgbClr val="000000"/>
                          </a:solidFill>
                          <a:effectLst/>
                          <a:latin typeface="Arial"/>
                          <a:ea typeface="Arial"/>
                          <a:cs typeface="Arial"/>
                          <a:sym typeface="Arial"/>
                        </a:rPr>
                        <a:t>Bước 3. </a:t>
                      </a:r>
                      <a:r>
                        <a:rPr lang="nl-NL" sz="1800" b="0" i="0" u="none" strike="noStrike" cap="none" smtClean="0">
                          <a:solidFill>
                            <a:srgbClr val="000000"/>
                          </a:solidFill>
                          <a:effectLst/>
                          <a:latin typeface="Arial"/>
                          <a:ea typeface="Arial"/>
                          <a:cs typeface="Arial"/>
                          <a:sym typeface="Arial"/>
                        </a:rPr>
                        <a:t>Kết nối Adapter</a:t>
                      </a:r>
                      <a:r>
                        <a:rPr lang="nl-NL" sz="1800" b="0" i="0" u="none" strike="noStrike" cap="none" baseline="0" smtClean="0">
                          <a:solidFill>
                            <a:srgbClr val="000000"/>
                          </a:solidFill>
                          <a:effectLst/>
                          <a:latin typeface="Arial"/>
                          <a:ea typeface="Arial"/>
                          <a:cs typeface="Arial"/>
                          <a:sym typeface="Arial"/>
                        </a:rPr>
                        <a:t> </a:t>
                      </a:r>
                      <a:r>
                        <a:rPr lang="nl-NL" sz="1800" b="0" i="0" u="none" strike="noStrike" cap="none" smtClean="0">
                          <a:solidFill>
                            <a:srgbClr val="000000"/>
                          </a:solidFill>
                          <a:effectLst/>
                          <a:latin typeface="Arial"/>
                          <a:ea typeface="Arial"/>
                          <a:cs typeface="Arial"/>
                          <a:sym typeface="Arial"/>
                        </a:rPr>
                        <a:t>vào cục nguồn mô đun</a:t>
                      </a:r>
                      <a:r>
                        <a:rPr lang="nl-NL" sz="1800" b="0" i="0" u="none" strike="noStrike" cap="none" baseline="0" smtClean="0">
                          <a:solidFill>
                            <a:srgbClr val="000000"/>
                          </a:solidFill>
                          <a:effectLst/>
                          <a:latin typeface="Arial"/>
                          <a:ea typeface="Arial"/>
                          <a:cs typeface="Arial"/>
                          <a:sym typeface="Arial"/>
                        </a:rPr>
                        <a:t> </a:t>
                      </a:r>
                      <a:r>
                        <a:rPr lang="nl-NL" sz="1800" b="0" i="0" u="none" strike="noStrike" cap="none" smtClean="0">
                          <a:solidFill>
                            <a:srgbClr val="000000"/>
                          </a:solidFill>
                          <a:effectLst/>
                          <a:latin typeface="Arial"/>
                          <a:ea typeface="Arial"/>
                          <a:cs typeface="Arial"/>
                          <a:sym typeface="Arial"/>
                        </a:rPr>
                        <a:t>cảm biến.</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b="0" i="0" u="none" strike="noStrike" cap="none" smtClean="0">
                          <a:solidFill>
                            <a:srgbClr val="000000"/>
                          </a:solidFill>
                          <a:effectLst/>
                          <a:latin typeface="Arial"/>
                          <a:ea typeface="Arial"/>
                          <a:cs typeface="Arial"/>
                          <a:sym typeface="Arial"/>
                        </a:rPr>
                        <a:t>Đảm bảo kết nối đúng cực dương (+), cực tính (-) của nguồn với mô đun cảm biến và tiếp xúc tốt.</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372302"/>
                  </a:ext>
                </a:extLst>
              </a:tr>
            </a:tbl>
          </a:graphicData>
        </a:graphic>
      </p:graphicFrame>
      <p:pic>
        <p:nvPicPr>
          <p:cNvPr id="5" name="Picture 4"/>
          <p:cNvPicPr/>
          <p:nvPr/>
        </p:nvPicPr>
        <p:blipFill>
          <a:blip r:embed="rId2"/>
          <a:stretch>
            <a:fillRect/>
          </a:stretch>
        </p:blipFill>
        <p:spPr>
          <a:xfrm>
            <a:off x="6540499" y="1830778"/>
            <a:ext cx="1887083" cy="1251434"/>
          </a:xfrm>
          <a:prstGeom prst="rect">
            <a:avLst/>
          </a:prstGeom>
        </p:spPr>
      </p:pic>
      <p:pic>
        <p:nvPicPr>
          <p:cNvPr id="6" name="Picture 5"/>
          <p:cNvPicPr/>
          <p:nvPr/>
        </p:nvPicPr>
        <p:blipFill>
          <a:blip r:embed="rId3"/>
          <a:stretch>
            <a:fillRect/>
          </a:stretch>
        </p:blipFill>
        <p:spPr>
          <a:xfrm>
            <a:off x="6405982" y="3220253"/>
            <a:ext cx="2156115" cy="1527553"/>
          </a:xfrm>
          <a:prstGeom prst="rect">
            <a:avLst/>
          </a:prstGeom>
        </p:spPr>
      </p:pic>
    </p:spTree>
    <p:extLst>
      <p:ext uri="{BB962C8B-B14F-4D97-AF65-F5344CB8AC3E}">
        <p14:creationId xmlns:p14="http://schemas.microsoft.com/office/powerpoint/2010/main" val="33979474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9981"/>
            <a:ext cx="9144000" cy="958660"/>
          </a:xfrm>
          <a:prstGeom prst="rect">
            <a:avLst/>
          </a:prstGeom>
        </p:spPr>
        <p:txBody>
          <a:bodyPr wrap="square">
            <a:spAutoFit/>
          </a:bodyPr>
          <a:lstStyle/>
          <a:p>
            <a:pPr algn="ctr">
              <a:lnSpc>
                <a:spcPct val="150000"/>
              </a:lnSpc>
            </a:pPr>
            <a:r>
              <a:rPr lang="en-US" sz="2000" b="1">
                <a:solidFill>
                  <a:srgbClr val="56296A"/>
                </a:solidFill>
              </a:rPr>
              <a:t>Bảng </a:t>
            </a:r>
            <a:r>
              <a:rPr lang="en-US" sz="2000" b="1" smtClean="0">
                <a:solidFill>
                  <a:srgbClr val="56296A"/>
                </a:solidFill>
              </a:rPr>
              <a:t>11.3. </a:t>
            </a:r>
            <a:r>
              <a:rPr lang="en-US" sz="2000" b="1">
                <a:solidFill>
                  <a:srgbClr val="56296A"/>
                </a:solidFill>
              </a:rPr>
              <a:t>Quy trình lắp ráp mạch điện điều khiển sử dụng </a:t>
            </a:r>
            <a:endParaRPr lang="en-US" sz="2000" b="1" smtClean="0">
              <a:solidFill>
                <a:srgbClr val="56296A"/>
              </a:solidFill>
            </a:endParaRPr>
          </a:p>
          <a:p>
            <a:pPr algn="ctr">
              <a:lnSpc>
                <a:spcPct val="150000"/>
              </a:lnSpc>
            </a:pPr>
            <a:r>
              <a:rPr lang="en-US" sz="2000" b="1" smtClean="0">
                <a:solidFill>
                  <a:srgbClr val="56296A"/>
                </a:solidFill>
              </a:rPr>
              <a:t>mô </a:t>
            </a:r>
            <a:r>
              <a:rPr lang="en-US" sz="2000" b="1">
                <a:solidFill>
                  <a:srgbClr val="56296A"/>
                </a:solidFill>
              </a:rPr>
              <a:t>đun cảm biến </a:t>
            </a:r>
            <a:r>
              <a:rPr lang="en-US" sz="2000" b="1" smtClean="0">
                <a:solidFill>
                  <a:srgbClr val="56296A"/>
                </a:solidFill>
              </a:rPr>
              <a:t>nhiệt độ</a:t>
            </a:r>
            <a:endParaRPr lang="en-US" sz="2000" b="1" i="1">
              <a:solidFill>
                <a:srgbClr val="56296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93170407"/>
              </p:ext>
            </p:extLst>
          </p:nvPr>
        </p:nvGraphicFramePr>
        <p:xfrm>
          <a:off x="393337" y="1266682"/>
          <a:ext cx="8357325" cy="3489164"/>
        </p:xfrm>
        <a:graphic>
          <a:graphicData uri="http://schemas.openxmlformats.org/drawingml/2006/table">
            <a:tbl>
              <a:tblPr firstRow="1" firstCol="1" bandRow="1">
                <a:tableStyleId>{5528DF6B-8FE4-478F-98BF-D38A77BF60B0}</a:tableStyleId>
              </a:tblPr>
              <a:tblGrid>
                <a:gridCol w="2591163">
                  <a:extLst>
                    <a:ext uri="{9D8B030D-6E8A-4147-A177-3AD203B41FA5}">
                      <a16:colId xmlns:a16="http://schemas.microsoft.com/office/drawing/2014/main" val="4280223407"/>
                    </a:ext>
                  </a:extLst>
                </a:gridCol>
                <a:gridCol w="3271157">
                  <a:extLst>
                    <a:ext uri="{9D8B030D-6E8A-4147-A177-3AD203B41FA5}">
                      <a16:colId xmlns:a16="http://schemas.microsoft.com/office/drawing/2014/main" val="2192331240"/>
                    </a:ext>
                  </a:extLst>
                </a:gridCol>
                <a:gridCol w="2495005">
                  <a:extLst>
                    <a:ext uri="{9D8B030D-6E8A-4147-A177-3AD203B41FA5}">
                      <a16:colId xmlns:a16="http://schemas.microsoft.com/office/drawing/2014/main" val="3730206565"/>
                    </a:ext>
                  </a:extLst>
                </a:gridCol>
              </a:tblGrid>
              <a:tr h="401805">
                <a:tc>
                  <a:txBody>
                    <a:bodyPr/>
                    <a:lstStyle/>
                    <a:p>
                      <a:pPr marL="0" marR="0" algn="ctr">
                        <a:lnSpc>
                          <a:spcPct val="150000"/>
                        </a:lnSpc>
                        <a:spcBef>
                          <a:spcPts val="240"/>
                        </a:spcBef>
                        <a:spcAft>
                          <a:spcPts val="240"/>
                        </a:spcAft>
                      </a:pPr>
                      <a:r>
                        <a:rPr lang="nl-NL" sz="1800" b="1">
                          <a:effectLst/>
                          <a:latin typeface="+mj-lt"/>
                        </a:rPr>
                        <a:t>Các bước thực hiện</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Yêu cầu kĩ thuật</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Hình minh họa</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80941676"/>
                  </a:ext>
                </a:extLst>
              </a:tr>
              <a:tr h="1635821">
                <a:tc>
                  <a:txBody>
                    <a:bodyPr/>
                    <a:lstStyle/>
                    <a:p>
                      <a:pPr marL="0" marR="0" algn="ctr">
                        <a:lnSpc>
                          <a:spcPct val="150000"/>
                        </a:lnSpc>
                        <a:spcBef>
                          <a:spcPts val="240"/>
                        </a:spcBef>
                        <a:spcAft>
                          <a:spcPts val="240"/>
                        </a:spcAft>
                      </a:pPr>
                      <a:r>
                        <a:rPr lang="nl-NL" sz="1800" b="1" i="0" u="none" strike="noStrike" cap="none" smtClean="0">
                          <a:solidFill>
                            <a:srgbClr val="000000"/>
                          </a:solidFill>
                          <a:effectLst/>
                          <a:latin typeface="Arial"/>
                          <a:ea typeface="Arial"/>
                          <a:cs typeface="Arial"/>
                          <a:sym typeface="Arial"/>
                        </a:rPr>
                        <a:t>Bước 4. </a:t>
                      </a:r>
                      <a:r>
                        <a:rPr lang="nl-NL" sz="1800" b="0" i="0" u="none" strike="noStrike" cap="none" smtClean="0">
                          <a:solidFill>
                            <a:srgbClr val="000000"/>
                          </a:solidFill>
                          <a:effectLst/>
                          <a:latin typeface="Arial"/>
                          <a:ea typeface="Arial"/>
                          <a:cs typeface="Arial"/>
                          <a:sym typeface="Arial"/>
                        </a:rPr>
                        <a:t>Cài đặt nhiệt</a:t>
                      </a:r>
                      <a:r>
                        <a:rPr lang="nl-NL" sz="1800" b="0" i="0" u="none" strike="noStrike" cap="none" baseline="0" smtClean="0">
                          <a:solidFill>
                            <a:srgbClr val="000000"/>
                          </a:solidFill>
                          <a:effectLst/>
                          <a:latin typeface="Arial"/>
                          <a:ea typeface="Arial"/>
                          <a:cs typeface="Arial"/>
                          <a:sym typeface="Arial"/>
                        </a:rPr>
                        <a:t> độ </a:t>
                      </a:r>
                      <a:r>
                        <a:rPr lang="nl-NL" sz="1800" b="0" i="0" u="none" strike="noStrike" cap="none" smtClean="0">
                          <a:solidFill>
                            <a:srgbClr val="000000"/>
                          </a:solidFill>
                          <a:effectLst/>
                          <a:latin typeface="Arial"/>
                          <a:ea typeface="Arial"/>
                          <a:cs typeface="Arial"/>
                          <a:sym typeface="Arial"/>
                        </a:rPr>
                        <a:t>tác động</a:t>
                      </a:r>
                      <a:r>
                        <a:rPr lang="nl-NL" sz="1800" b="0" i="0" u="none" strike="noStrike" cap="none" baseline="0" smtClean="0">
                          <a:solidFill>
                            <a:srgbClr val="000000"/>
                          </a:solidFill>
                          <a:effectLst/>
                          <a:latin typeface="Arial"/>
                          <a:ea typeface="Arial"/>
                          <a:cs typeface="Arial"/>
                          <a:sym typeface="Arial"/>
                        </a:rPr>
                        <a:t> </a:t>
                      </a:r>
                      <a:r>
                        <a:rPr lang="nl-NL" sz="1800" b="0" i="0" u="none" strike="noStrike" cap="none" smtClean="0">
                          <a:solidFill>
                            <a:srgbClr val="000000"/>
                          </a:solidFill>
                          <a:effectLst/>
                          <a:latin typeface="Arial"/>
                          <a:ea typeface="Arial"/>
                          <a:cs typeface="Arial"/>
                          <a:sym typeface="Arial"/>
                        </a:rPr>
                        <a:t>của mô đun cảm biến.</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b="0" i="0" u="none" strike="noStrike" cap="none" smtClean="0">
                          <a:solidFill>
                            <a:srgbClr val="000000"/>
                          </a:solidFill>
                          <a:effectLst/>
                          <a:latin typeface="Arial"/>
                          <a:ea typeface="Arial"/>
                          <a:cs typeface="Arial"/>
                          <a:sym typeface="Arial"/>
                        </a:rPr>
                        <a:t>Đảm bảo mô đun cảm biến tác động theo đúng nhiệt</a:t>
                      </a:r>
                      <a:r>
                        <a:rPr lang="nl-NL" sz="1800" b="0" i="0" u="none" strike="noStrike" cap="none" baseline="0" smtClean="0">
                          <a:solidFill>
                            <a:srgbClr val="000000"/>
                          </a:solidFill>
                          <a:effectLst/>
                          <a:latin typeface="Arial"/>
                          <a:ea typeface="Arial"/>
                          <a:cs typeface="Arial"/>
                          <a:sym typeface="Arial"/>
                        </a:rPr>
                        <a:t> độ</a:t>
                      </a:r>
                      <a:r>
                        <a:rPr lang="nl-NL" sz="1800" b="0" i="0" u="none" strike="noStrike" cap="none" smtClean="0">
                          <a:solidFill>
                            <a:srgbClr val="000000"/>
                          </a:solidFill>
                          <a:effectLst/>
                          <a:latin typeface="Arial"/>
                          <a:ea typeface="Arial"/>
                          <a:cs typeface="Arial"/>
                          <a:sym typeface="Arial"/>
                        </a:rPr>
                        <a:t> đã được cài đặt.</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2404"/>
                  </a:ext>
                </a:extLst>
              </a:tr>
              <a:tr h="1441863">
                <a:tc>
                  <a:txBody>
                    <a:bodyPr/>
                    <a:lstStyle/>
                    <a:p>
                      <a:pPr marL="0" marR="0" algn="ctr">
                        <a:lnSpc>
                          <a:spcPct val="150000"/>
                        </a:lnSpc>
                        <a:spcBef>
                          <a:spcPts val="240"/>
                        </a:spcBef>
                        <a:spcAft>
                          <a:spcPts val="240"/>
                        </a:spcAft>
                      </a:pPr>
                      <a:r>
                        <a:rPr lang="nl-NL" sz="1800" b="1" i="0" u="none" strike="noStrike" cap="none" smtClean="0">
                          <a:solidFill>
                            <a:srgbClr val="000000"/>
                          </a:solidFill>
                          <a:effectLst/>
                          <a:latin typeface="Arial"/>
                          <a:ea typeface="Arial"/>
                          <a:cs typeface="Arial"/>
                          <a:sym typeface="Arial"/>
                        </a:rPr>
                        <a:t>Bước 5. </a:t>
                      </a:r>
                      <a:r>
                        <a:rPr lang="nl-NL" sz="1800" b="0" i="0" u="none" strike="noStrike" cap="none" smtClean="0">
                          <a:solidFill>
                            <a:srgbClr val="000000"/>
                          </a:solidFill>
                          <a:effectLst/>
                          <a:latin typeface="Arial"/>
                          <a:ea typeface="Arial"/>
                          <a:cs typeface="Arial"/>
                          <a:sym typeface="Arial"/>
                        </a:rPr>
                        <a:t>Kiểm tra và vận hành.</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b="0" i="0" u="none" strike="noStrike" cap="none" smtClean="0">
                          <a:solidFill>
                            <a:srgbClr val="000000"/>
                          </a:solidFill>
                          <a:effectLst/>
                          <a:latin typeface="Arial"/>
                          <a:ea typeface="Arial"/>
                          <a:cs typeface="Arial"/>
                          <a:sym typeface="Arial"/>
                        </a:rPr>
                        <a:t>Mạch hoạt động đúng nguyên lí và không bị sự cố.</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372302"/>
                  </a:ext>
                </a:extLst>
              </a:tr>
            </a:tbl>
          </a:graphicData>
        </a:graphic>
      </p:graphicFrame>
      <p:pic>
        <p:nvPicPr>
          <p:cNvPr id="7" name="Picture 6"/>
          <p:cNvPicPr/>
          <p:nvPr/>
        </p:nvPicPr>
        <p:blipFill>
          <a:blip r:embed="rId2"/>
          <a:stretch>
            <a:fillRect/>
          </a:stretch>
        </p:blipFill>
        <p:spPr>
          <a:xfrm>
            <a:off x="6520065" y="1787949"/>
            <a:ext cx="1895153" cy="1333871"/>
          </a:xfrm>
          <a:prstGeom prst="rect">
            <a:avLst/>
          </a:prstGeom>
        </p:spPr>
      </p:pic>
      <p:pic>
        <p:nvPicPr>
          <p:cNvPr id="8" name="Picture 7"/>
          <p:cNvPicPr/>
          <p:nvPr/>
        </p:nvPicPr>
        <p:blipFill>
          <a:blip r:embed="rId3"/>
          <a:stretch>
            <a:fillRect/>
          </a:stretch>
        </p:blipFill>
        <p:spPr>
          <a:xfrm>
            <a:off x="6582228" y="3412473"/>
            <a:ext cx="1772489" cy="1240176"/>
          </a:xfrm>
          <a:prstGeom prst="rect">
            <a:avLst/>
          </a:prstGeom>
        </p:spPr>
      </p:pic>
    </p:spTree>
    <p:extLst>
      <p:ext uri="{BB962C8B-B14F-4D97-AF65-F5344CB8AC3E}">
        <p14:creationId xmlns:p14="http://schemas.microsoft.com/office/powerpoint/2010/main" val="33132857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6920"/>
            <a:ext cx="9143999" cy="496996"/>
          </a:xfrm>
          <a:prstGeom prst="rect">
            <a:avLst/>
          </a:prstGeom>
        </p:spPr>
        <p:txBody>
          <a:bodyPr wrap="square">
            <a:spAutoFit/>
          </a:bodyPr>
          <a:lstStyle/>
          <a:p>
            <a:pPr algn="ctr">
              <a:lnSpc>
                <a:spcPct val="150000"/>
              </a:lnSpc>
            </a:pPr>
            <a:r>
              <a:rPr lang="en-US" sz="2000" b="1">
                <a:solidFill>
                  <a:srgbClr val="56296A"/>
                </a:solidFill>
              </a:rPr>
              <a:t>Tiêu chỉ đánh giá quy trình thực hành</a:t>
            </a:r>
            <a:endParaRPr lang="en-US" sz="2000" b="1" i="1">
              <a:solidFill>
                <a:srgbClr val="56296A"/>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02662993"/>
              </p:ext>
            </p:extLst>
          </p:nvPr>
        </p:nvGraphicFramePr>
        <p:xfrm>
          <a:off x="631372" y="928914"/>
          <a:ext cx="7873999" cy="3829504"/>
        </p:xfrm>
        <a:graphic>
          <a:graphicData uri="http://schemas.openxmlformats.org/drawingml/2006/table">
            <a:tbl>
              <a:tblPr firstRow="1" firstCol="1" bandRow="1">
                <a:tableStyleId>{5528DF6B-8FE4-478F-98BF-D38A77BF60B0}</a:tableStyleId>
              </a:tblPr>
              <a:tblGrid>
                <a:gridCol w="459807">
                  <a:extLst>
                    <a:ext uri="{9D8B030D-6E8A-4147-A177-3AD203B41FA5}">
                      <a16:colId xmlns:a16="http://schemas.microsoft.com/office/drawing/2014/main" val="2659509660"/>
                    </a:ext>
                  </a:extLst>
                </a:gridCol>
                <a:gridCol w="5027572">
                  <a:extLst>
                    <a:ext uri="{9D8B030D-6E8A-4147-A177-3AD203B41FA5}">
                      <a16:colId xmlns:a16="http://schemas.microsoft.com/office/drawing/2014/main" val="1268061826"/>
                    </a:ext>
                  </a:extLst>
                </a:gridCol>
                <a:gridCol w="1193310">
                  <a:extLst>
                    <a:ext uri="{9D8B030D-6E8A-4147-A177-3AD203B41FA5}">
                      <a16:colId xmlns:a16="http://schemas.microsoft.com/office/drawing/2014/main" val="1469401342"/>
                    </a:ext>
                  </a:extLst>
                </a:gridCol>
                <a:gridCol w="1193310">
                  <a:extLst>
                    <a:ext uri="{9D8B030D-6E8A-4147-A177-3AD203B41FA5}">
                      <a16:colId xmlns:a16="http://schemas.microsoft.com/office/drawing/2014/main" val="2267644401"/>
                    </a:ext>
                  </a:extLst>
                </a:gridCol>
              </a:tblGrid>
              <a:tr h="478688">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TT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Các bước thực hiện</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Có</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Không</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54878679"/>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Bố trí các thiết bị lên bảng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048712"/>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2</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Nối dây dẫn giữa các thiết bị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500472"/>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3</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Lắp các thiết bị điện lên bảng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93880"/>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4</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Lắp </a:t>
                      </a:r>
                      <a:r>
                        <a:rPr lang="nl-NL" sz="1800" smtClean="0">
                          <a:solidFill>
                            <a:srgbClr val="000000"/>
                          </a:solidFill>
                          <a:effectLst/>
                        </a:rPr>
                        <a:t>quạt</a:t>
                      </a:r>
                      <a:r>
                        <a:rPr lang="nl-NL" sz="1800" baseline="0" smtClean="0">
                          <a:solidFill>
                            <a:srgbClr val="000000"/>
                          </a:solidFill>
                          <a:effectLst/>
                        </a:rPr>
                        <a:t> điện </a:t>
                      </a:r>
                      <a:r>
                        <a:rPr lang="nl-NL" sz="1800" smtClean="0">
                          <a:solidFill>
                            <a:srgbClr val="000000"/>
                          </a:solidFill>
                          <a:effectLst/>
                        </a:rPr>
                        <a:t>vào </a:t>
                      </a:r>
                      <a:r>
                        <a:rPr lang="nl-NL" sz="1800">
                          <a:solidFill>
                            <a:srgbClr val="000000"/>
                          </a:solidFill>
                          <a:effectLst/>
                        </a:rPr>
                        <a:t>mạch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91315"/>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Kiểm tra mạch điện, các mối nối dây.</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297464"/>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6</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Kiểm tra thông mạch và hở mạch.</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978876"/>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7</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Vận hành mạch điện điều khiển.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128907"/>
                  </a:ext>
                </a:extLst>
              </a:tr>
            </a:tbl>
          </a:graphicData>
        </a:graphic>
      </p:graphicFrame>
    </p:spTree>
    <p:extLst>
      <p:ext uri="{BB962C8B-B14F-4D97-AF65-F5344CB8AC3E}">
        <p14:creationId xmlns:p14="http://schemas.microsoft.com/office/powerpoint/2010/main" val="16916514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5320"/>
            <a:ext cx="9143999" cy="496996"/>
          </a:xfrm>
          <a:prstGeom prst="rect">
            <a:avLst/>
          </a:prstGeom>
        </p:spPr>
        <p:txBody>
          <a:bodyPr wrap="square">
            <a:spAutoFit/>
          </a:bodyPr>
          <a:lstStyle/>
          <a:p>
            <a:pPr algn="ctr">
              <a:lnSpc>
                <a:spcPct val="150000"/>
              </a:lnSpc>
            </a:pPr>
            <a:r>
              <a:rPr lang="en-US" sz="2000" b="1">
                <a:solidFill>
                  <a:srgbClr val="56296A"/>
                </a:solidFill>
              </a:rPr>
              <a:t>Tiêu chí đánh giá sản phẩm thực hành</a:t>
            </a:r>
            <a:endParaRPr lang="en-US" sz="2000" b="1" i="1">
              <a:solidFill>
                <a:srgbClr val="56296A"/>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47311095"/>
              </p:ext>
            </p:extLst>
          </p:nvPr>
        </p:nvGraphicFramePr>
        <p:xfrm>
          <a:off x="333828" y="748431"/>
          <a:ext cx="8476342" cy="4092211"/>
        </p:xfrm>
        <a:graphic>
          <a:graphicData uri="http://schemas.openxmlformats.org/drawingml/2006/table">
            <a:tbl>
              <a:tblPr firstRow="1" firstCol="1" bandRow="1">
                <a:tableStyleId>{5528DF6B-8FE4-478F-98BF-D38A77BF60B0}</a:tableStyleId>
              </a:tblPr>
              <a:tblGrid>
                <a:gridCol w="494982">
                  <a:extLst>
                    <a:ext uri="{9D8B030D-6E8A-4147-A177-3AD203B41FA5}">
                      <a16:colId xmlns:a16="http://schemas.microsoft.com/office/drawing/2014/main" val="2659509660"/>
                    </a:ext>
                  </a:extLst>
                </a:gridCol>
                <a:gridCol w="5746160">
                  <a:extLst>
                    <a:ext uri="{9D8B030D-6E8A-4147-A177-3AD203B41FA5}">
                      <a16:colId xmlns:a16="http://schemas.microsoft.com/office/drawing/2014/main" val="1268061826"/>
                    </a:ext>
                  </a:extLst>
                </a:gridCol>
                <a:gridCol w="950605">
                  <a:extLst>
                    <a:ext uri="{9D8B030D-6E8A-4147-A177-3AD203B41FA5}">
                      <a16:colId xmlns:a16="http://schemas.microsoft.com/office/drawing/2014/main" val="1469401342"/>
                    </a:ext>
                  </a:extLst>
                </a:gridCol>
                <a:gridCol w="1284595">
                  <a:extLst>
                    <a:ext uri="{9D8B030D-6E8A-4147-A177-3AD203B41FA5}">
                      <a16:colId xmlns:a16="http://schemas.microsoft.com/office/drawing/2014/main" val="2267644401"/>
                    </a:ext>
                  </a:extLst>
                </a:gridCol>
              </a:tblGrid>
              <a:tr h="454614">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TT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rPr>
                        <a:t>Các</a:t>
                      </a:r>
                      <a:r>
                        <a:rPr lang="nl-NL" sz="1800" b="1" baseline="0" smtClean="0">
                          <a:solidFill>
                            <a:srgbClr val="000000"/>
                          </a:solidFill>
                          <a:effectLst/>
                        </a:rPr>
                        <a:t> tiêu chí</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latin typeface="Arial"/>
                          <a:ea typeface="Times New Roman" panose="02020603050405020304" pitchFamily="18" charset="0"/>
                          <a:cs typeface="Arial"/>
                        </a:rPr>
                        <a:t>Đạt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rPr>
                        <a:t>Không đạt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54878679"/>
                  </a:ext>
                </a:extLst>
              </a:tr>
              <a:tr h="782918">
                <a:tc>
                  <a:txBody>
                    <a:bodyPr/>
                    <a:lstStyle/>
                    <a:p>
                      <a:pPr marL="0" marR="0" algn="ctr">
                        <a:lnSpc>
                          <a:spcPct val="150000"/>
                        </a:lnSpc>
                        <a:spcBef>
                          <a:spcPts val="0"/>
                        </a:spcBef>
                        <a:spcAft>
                          <a:spcPts val="800"/>
                        </a:spcAft>
                        <a:tabLst>
                          <a:tab pos="1840865" algn="l"/>
                        </a:tabLst>
                      </a:pPr>
                      <a:r>
                        <a:rPr lang="nl-NL" sz="1800">
                          <a:solidFill>
                            <a:srgbClr val="000000"/>
                          </a:solidFill>
                          <a:effectLst/>
                        </a:rPr>
                        <a:t>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Thiết bị được bố trí đúng vị trí theo sơ đồ lắp đặt, cân đối, dễ dàng cho việc nối d</a:t>
                      </a:r>
                      <a:r>
                        <a:rPr lang="en-US" sz="1800" smtClean="0">
                          <a:solidFill>
                            <a:srgbClr val="000000"/>
                          </a:solidFill>
                          <a:effectLst/>
                        </a:rPr>
                        <a:t>â</a:t>
                      </a:r>
                      <a:r>
                        <a:rPr lang="vi-VN" sz="1800" smtClean="0">
                          <a:solidFill>
                            <a:srgbClr val="000000"/>
                          </a:solidFill>
                          <a:effectLst/>
                        </a:rPr>
                        <a:t>y.</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048712"/>
                  </a:ext>
                </a:extLst>
              </a:tr>
              <a:tr h="1188683">
                <a:tc>
                  <a:txBody>
                    <a:bodyPr/>
                    <a:lstStyle/>
                    <a:p>
                      <a:pPr marL="0" marR="0" algn="ctr">
                        <a:lnSpc>
                          <a:spcPct val="150000"/>
                        </a:lnSpc>
                        <a:spcBef>
                          <a:spcPts val="0"/>
                        </a:spcBef>
                        <a:spcAft>
                          <a:spcPts val="800"/>
                        </a:spcAft>
                        <a:tabLst>
                          <a:tab pos="1840865" algn="l"/>
                        </a:tabLst>
                      </a:pPr>
                      <a:r>
                        <a:rPr lang="nl-NL" sz="1800">
                          <a:solidFill>
                            <a:srgbClr val="000000"/>
                          </a:solidFill>
                          <a:effectLst/>
                        </a:rPr>
                        <a:t>2</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Dây dẫn được sắp xếp gọn gàng, các đầu dây, các mối nối chắc chắn, đảm bảo tiếp xúc tốt, cách điện tốt với bên ngoài.</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500472"/>
                  </a:ext>
                </a:extLst>
              </a:tr>
              <a:tr h="411517">
                <a:tc>
                  <a:txBody>
                    <a:bodyPr/>
                    <a:lstStyle/>
                    <a:p>
                      <a:pPr marL="0" marR="0" algn="ctr">
                        <a:lnSpc>
                          <a:spcPct val="150000"/>
                        </a:lnSpc>
                        <a:spcBef>
                          <a:spcPts val="0"/>
                        </a:spcBef>
                        <a:spcAft>
                          <a:spcPts val="800"/>
                        </a:spcAft>
                        <a:tabLst>
                          <a:tab pos="1840865" algn="l"/>
                        </a:tabLst>
                      </a:pPr>
                      <a:r>
                        <a:rPr lang="nl-NL" sz="1800">
                          <a:solidFill>
                            <a:srgbClr val="000000"/>
                          </a:solidFill>
                          <a:effectLst/>
                        </a:rPr>
                        <a:t>3</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Các thiết bị được lắp cố định, chắc chắn, đúng vị trí.</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93880"/>
                  </a:ext>
                </a:extLst>
              </a:tr>
              <a:tr h="799865">
                <a:tc>
                  <a:txBody>
                    <a:bodyPr/>
                    <a:lstStyle/>
                    <a:p>
                      <a:pPr marL="0" marR="0" algn="ctr">
                        <a:lnSpc>
                          <a:spcPct val="150000"/>
                        </a:lnSpc>
                        <a:spcBef>
                          <a:spcPts val="0"/>
                        </a:spcBef>
                        <a:spcAft>
                          <a:spcPts val="800"/>
                        </a:spcAft>
                        <a:tabLst>
                          <a:tab pos="1840865" algn="l"/>
                        </a:tabLst>
                      </a:pPr>
                      <a:r>
                        <a:rPr lang="nl-NL" sz="1800">
                          <a:solidFill>
                            <a:srgbClr val="000000"/>
                          </a:solidFill>
                          <a:effectLst/>
                        </a:rPr>
                        <a:t>4</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en-US" sz="1800" smtClean="0">
                          <a:solidFill>
                            <a:srgbClr val="000000"/>
                          </a:solidFill>
                          <a:effectLst/>
                        </a:rPr>
                        <a:t>Quạt</a:t>
                      </a:r>
                      <a:r>
                        <a:rPr lang="en-US" sz="1800" baseline="0" smtClean="0">
                          <a:solidFill>
                            <a:srgbClr val="000000"/>
                          </a:solidFill>
                          <a:effectLst/>
                        </a:rPr>
                        <a:t> điện</a:t>
                      </a:r>
                      <a:r>
                        <a:rPr lang="vi-VN" sz="1800" smtClean="0">
                          <a:solidFill>
                            <a:srgbClr val="000000"/>
                          </a:solidFill>
                          <a:effectLst/>
                        </a:rPr>
                        <a:t>, dây lấy nguồn được bố trí và nối đến bảng điện đúng sơ đồ nguyên lí.</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91315"/>
                  </a:ext>
                </a:extLst>
              </a:tr>
              <a:tr h="454614">
                <a:tc>
                  <a:txBody>
                    <a:bodyPr/>
                    <a:lstStyle/>
                    <a:p>
                      <a:pPr marL="0" marR="0" algn="ctr">
                        <a:lnSpc>
                          <a:spcPct val="150000"/>
                        </a:lnSpc>
                        <a:spcBef>
                          <a:spcPts val="0"/>
                        </a:spcBef>
                        <a:spcAft>
                          <a:spcPts val="800"/>
                        </a:spcAft>
                        <a:tabLst>
                          <a:tab pos="1840865" algn="l"/>
                        </a:tabLst>
                      </a:pPr>
                      <a:r>
                        <a:rPr lang="nl-NL" sz="1800">
                          <a:solidFill>
                            <a:srgbClr val="000000"/>
                          </a:solidFill>
                          <a:effectLst/>
                        </a:rPr>
                        <a:t>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smtClean="0">
                          <a:solidFill>
                            <a:srgbClr val="000000"/>
                          </a:solidFill>
                          <a:effectLst/>
                        </a:rPr>
                        <a:t>Mạch điện hoạt động đúng nguyên lí, đảm bảo an toàn.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297464"/>
                  </a:ext>
                </a:extLst>
              </a:tr>
            </a:tbl>
          </a:graphicData>
        </a:graphic>
      </p:graphicFrame>
    </p:spTree>
    <p:extLst>
      <p:ext uri="{BB962C8B-B14F-4D97-AF65-F5344CB8AC3E}">
        <p14:creationId xmlns:p14="http://schemas.microsoft.com/office/powerpoint/2010/main" val="1309115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title"/>
          </p:nvPr>
        </p:nvSpPr>
        <p:spPr>
          <a:xfrm>
            <a:off x="537961" y="2391508"/>
            <a:ext cx="3282000" cy="1309920"/>
          </a:xfrm>
          <a:prstGeom prst="rect">
            <a:avLst/>
          </a:prstGeom>
        </p:spPr>
        <p:txBody>
          <a:bodyPr spcFirstLastPara="1" wrap="square" lIns="91425" tIns="91425" rIns="91425" bIns="91425" anchor="ctr" anchorCtr="0">
            <a:noAutofit/>
          </a:bodyPr>
          <a:lstStyle/>
          <a:p>
            <a:pPr lvl="0">
              <a:lnSpc>
                <a:spcPct val="150000"/>
              </a:lnSpc>
            </a:pPr>
            <a:r>
              <a:rPr lang="en-US" sz="2600">
                <a:latin typeface="+mj-lt"/>
              </a:rPr>
              <a:t>4.3. Lắp ráp mạch điện điều khiển sử dụng mô đun cảm biến độ ẩm</a:t>
            </a:r>
          </a:p>
        </p:txBody>
      </p:sp>
      <p:sp>
        <p:nvSpPr>
          <p:cNvPr id="301" name="Google Shape;301;p37"/>
          <p:cNvSpPr txBox="1">
            <a:spLocks noGrp="1"/>
          </p:cNvSpPr>
          <p:nvPr>
            <p:ph type="title" idx="2"/>
          </p:nvPr>
        </p:nvSpPr>
        <p:spPr>
          <a:xfrm>
            <a:off x="611438" y="1126102"/>
            <a:ext cx="848289" cy="6150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smtClean="0">
                <a:latin typeface="+mj-lt"/>
              </a:rPr>
              <a:t>4.3</a:t>
            </a:r>
            <a:endParaRPr sz="2600" b="1">
              <a:latin typeface="+mj-lt"/>
            </a:endParaRPr>
          </a:p>
        </p:txBody>
      </p:sp>
      <p:sp>
        <p:nvSpPr>
          <p:cNvPr id="302" name="Google Shape;302;p37"/>
          <p:cNvSpPr/>
          <p:nvPr/>
        </p:nvSpPr>
        <p:spPr>
          <a:xfrm rot="10800000">
            <a:off x="4350033" y="1360088"/>
            <a:ext cx="772179" cy="2341340"/>
          </a:xfrm>
          <a:custGeom>
            <a:avLst/>
            <a:gdLst/>
            <a:ahLst/>
            <a:cxnLst/>
            <a:rect l="l" t="t" r="r" b="b"/>
            <a:pathLst>
              <a:path w="22758" h="69005" extrusionOk="0">
                <a:moveTo>
                  <a:pt x="22732" y="1"/>
                </a:moveTo>
                <a:cubicBezTo>
                  <a:pt x="19967" y="214"/>
                  <a:pt x="17278" y="264"/>
                  <a:pt x="14652" y="679"/>
                </a:cubicBezTo>
                <a:cubicBezTo>
                  <a:pt x="11825" y="1119"/>
                  <a:pt x="10053" y="3004"/>
                  <a:pt x="9236" y="5743"/>
                </a:cubicBezTo>
                <a:cubicBezTo>
                  <a:pt x="9035" y="6447"/>
                  <a:pt x="8796" y="7163"/>
                  <a:pt x="8771" y="7879"/>
                </a:cubicBezTo>
                <a:cubicBezTo>
                  <a:pt x="8633" y="10908"/>
                  <a:pt x="8558" y="13936"/>
                  <a:pt x="8495" y="16977"/>
                </a:cubicBezTo>
                <a:cubicBezTo>
                  <a:pt x="8419" y="20043"/>
                  <a:pt x="8532" y="23122"/>
                  <a:pt x="8294" y="26176"/>
                </a:cubicBezTo>
                <a:cubicBezTo>
                  <a:pt x="8030" y="29619"/>
                  <a:pt x="5818" y="31466"/>
                  <a:pt x="2375" y="31503"/>
                </a:cubicBezTo>
                <a:cubicBezTo>
                  <a:pt x="2111" y="31508"/>
                  <a:pt x="1847" y="31509"/>
                  <a:pt x="1583" y="31509"/>
                </a:cubicBezTo>
                <a:cubicBezTo>
                  <a:pt x="1056" y="31509"/>
                  <a:pt x="528" y="31503"/>
                  <a:pt x="0" y="31503"/>
                </a:cubicBezTo>
                <a:lnTo>
                  <a:pt x="0" y="37673"/>
                </a:lnTo>
                <a:cubicBezTo>
                  <a:pt x="503" y="37673"/>
                  <a:pt x="977" y="37668"/>
                  <a:pt x="1443" y="37668"/>
                </a:cubicBezTo>
                <a:cubicBezTo>
                  <a:pt x="1676" y="37668"/>
                  <a:pt x="1906" y="37669"/>
                  <a:pt x="2136" y="37673"/>
                </a:cubicBezTo>
                <a:cubicBezTo>
                  <a:pt x="5881" y="37724"/>
                  <a:pt x="8080" y="39495"/>
                  <a:pt x="8319" y="43215"/>
                </a:cubicBezTo>
                <a:cubicBezTo>
                  <a:pt x="8583" y="47550"/>
                  <a:pt x="8444" y="51923"/>
                  <a:pt x="8520" y="56284"/>
                </a:cubicBezTo>
                <a:cubicBezTo>
                  <a:pt x="8545" y="57917"/>
                  <a:pt x="8570" y="59563"/>
                  <a:pt x="8796" y="61184"/>
                </a:cubicBezTo>
                <a:cubicBezTo>
                  <a:pt x="9161" y="63886"/>
                  <a:pt x="10040" y="66399"/>
                  <a:pt x="12679" y="67744"/>
                </a:cubicBezTo>
                <a:cubicBezTo>
                  <a:pt x="14793" y="68838"/>
                  <a:pt x="17023" y="69005"/>
                  <a:pt x="19296" y="69005"/>
                </a:cubicBezTo>
                <a:cubicBezTo>
                  <a:pt x="20293" y="69005"/>
                  <a:pt x="21299" y="68973"/>
                  <a:pt x="22307" y="68973"/>
                </a:cubicBezTo>
                <a:cubicBezTo>
                  <a:pt x="22457" y="68973"/>
                  <a:pt x="22607" y="68974"/>
                  <a:pt x="22757" y="68975"/>
                </a:cubicBezTo>
                <a:lnTo>
                  <a:pt x="22757" y="65909"/>
                </a:lnTo>
                <a:lnTo>
                  <a:pt x="22757" y="62856"/>
                </a:lnTo>
                <a:cubicBezTo>
                  <a:pt x="22213" y="62856"/>
                  <a:pt x="21735" y="62861"/>
                  <a:pt x="21284" y="62861"/>
                </a:cubicBezTo>
                <a:cubicBezTo>
                  <a:pt x="21058" y="62861"/>
                  <a:pt x="20839" y="62860"/>
                  <a:pt x="20621" y="62856"/>
                </a:cubicBezTo>
                <a:cubicBezTo>
                  <a:pt x="17140" y="62818"/>
                  <a:pt x="15506" y="61360"/>
                  <a:pt x="15406" y="57854"/>
                </a:cubicBezTo>
                <a:cubicBezTo>
                  <a:pt x="15268" y="53079"/>
                  <a:pt x="15318" y="48304"/>
                  <a:pt x="15305" y="43517"/>
                </a:cubicBezTo>
                <a:cubicBezTo>
                  <a:pt x="15280" y="39483"/>
                  <a:pt x="14099" y="36165"/>
                  <a:pt x="9751" y="34670"/>
                </a:cubicBezTo>
                <a:cubicBezTo>
                  <a:pt x="10091" y="34507"/>
                  <a:pt x="10304" y="34394"/>
                  <a:pt x="10518" y="34306"/>
                </a:cubicBezTo>
                <a:cubicBezTo>
                  <a:pt x="12692" y="33464"/>
                  <a:pt x="14137" y="31893"/>
                  <a:pt x="14727" y="29694"/>
                </a:cubicBezTo>
                <a:cubicBezTo>
                  <a:pt x="15092" y="28362"/>
                  <a:pt x="15255" y="26942"/>
                  <a:pt x="15280" y="25572"/>
                </a:cubicBezTo>
                <a:cubicBezTo>
                  <a:pt x="15368" y="20785"/>
                  <a:pt x="15268" y="16010"/>
                  <a:pt x="15393" y="11235"/>
                </a:cubicBezTo>
                <a:cubicBezTo>
                  <a:pt x="15481" y="7829"/>
                  <a:pt x="17165" y="6346"/>
                  <a:pt x="20571" y="6284"/>
                </a:cubicBezTo>
                <a:cubicBezTo>
                  <a:pt x="20809" y="6279"/>
                  <a:pt x="21048" y="6278"/>
                  <a:pt x="21287" y="6278"/>
                </a:cubicBezTo>
                <a:cubicBezTo>
                  <a:pt x="21766" y="6278"/>
                  <a:pt x="22246" y="6284"/>
                  <a:pt x="22732" y="6284"/>
                </a:cubicBezTo>
                <a:lnTo>
                  <a:pt x="22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rot="5400000">
            <a:off x="6471150" y="2470650"/>
            <a:ext cx="353700" cy="4992000"/>
          </a:xfrm>
          <a:prstGeom prst="rect">
            <a:avLst/>
          </a:prstGeom>
          <a:solidFill>
            <a:srgbClr val="F0296C">
              <a:alpha val="848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pic>
        <p:nvPicPr>
          <p:cNvPr id="3074" name="Picture 2" descr="Module Cảm Biến Độ Ẩm Đất - Đo Độ Ẩm Trong Đất - Điện Tử MTU"/>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9982111">
            <a:off x="5246852" y="491373"/>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ảm Biến Độ Ẩm Đất Điện Tử 360(E360)"/>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437476" y="2264185"/>
            <a:ext cx="2444399" cy="244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0469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
                                        </p:tgtEl>
                                        <p:attrNameLst>
                                          <p:attrName>style.visibility</p:attrName>
                                        </p:attrNameLst>
                                      </p:cBhvr>
                                      <p:to>
                                        <p:strVal val="visible"/>
                                      </p:to>
                                    </p:set>
                                    <p:animEffect transition="in" filter="fade">
                                      <p:cBhvr>
                                        <p:cTn id="10" dur="500"/>
                                        <p:tgtEl>
                                          <p:spTgt spid="3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fade">
                                      <p:cBhvr>
                                        <p:cTn id="13" dur="500"/>
                                        <p:tgtEl>
                                          <p:spTgt spid="3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4"/>
                                        </p:tgtEl>
                                        <p:attrNameLst>
                                          <p:attrName>style.visibility</p:attrName>
                                        </p:attrNameLst>
                                      </p:cBhvr>
                                      <p:to>
                                        <p:strVal val="visible"/>
                                      </p:to>
                                    </p:set>
                                    <p:animEffect transition="in" filter="fade">
                                      <p:cBhvr>
                                        <p:cTn id="16" dur="500"/>
                                        <p:tgtEl>
                                          <p:spTgt spid="304"/>
                                        </p:tgtEl>
                                      </p:cBhvr>
                                    </p:animEffect>
                                  </p:childTnLst>
                                </p:cTn>
                              </p:par>
                              <p:par>
                                <p:cTn id="17" presetID="10"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par>
                                <p:cTn id="20" presetID="10"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animBg="1"/>
      <p:bldP spid="302" grpId="0" animBg="1"/>
      <p:bldP spid="3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286" y="144918"/>
            <a:ext cx="8853714" cy="553998"/>
          </a:xfrm>
          <a:prstGeom prst="rect">
            <a:avLst/>
          </a:prstGeom>
        </p:spPr>
        <p:txBody>
          <a:bodyPr wrap="square">
            <a:spAutoFit/>
          </a:bodyPr>
          <a:lstStyle/>
          <a:p>
            <a:pPr>
              <a:lnSpc>
                <a:spcPct val="150000"/>
              </a:lnSpc>
            </a:pPr>
            <a:r>
              <a:rPr lang="en-US" sz="2000" b="1" smtClean="0">
                <a:solidFill>
                  <a:srgbClr val="F0296C"/>
                </a:solidFill>
              </a:rPr>
              <a:t>a. Tìm hiểu mạch điện điều khiển sử dụng mô đun cảm biến độ ẩm</a:t>
            </a:r>
            <a:endParaRPr lang="en-US" sz="2000" b="1" i="1">
              <a:solidFill>
                <a:srgbClr val="F0296C"/>
              </a:solidFill>
            </a:endParaRPr>
          </a:p>
        </p:txBody>
      </p:sp>
      <p:grpSp>
        <p:nvGrpSpPr>
          <p:cNvPr id="11" name="Group 10"/>
          <p:cNvGrpSpPr/>
          <p:nvPr/>
        </p:nvGrpSpPr>
        <p:grpSpPr>
          <a:xfrm>
            <a:off x="519122" y="698916"/>
            <a:ext cx="7693750" cy="1938992"/>
            <a:chOff x="519122" y="698916"/>
            <a:chExt cx="7693750" cy="1938992"/>
          </a:xfrm>
        </p:grpSpPr>
        <p:sp>
          <p:nvSpPr>
            <p:cNvPr id="19" name="Rectangle 18"/>
            <p:cNvSpPr/>
            <p:nvPr/>
          </p:nvSpPr>
          <p:spPr>
            <a:xfrm>
              <a:off x="1221414" y="698916"/>
              <a:ext cx="6991458" cy="1938992"/>
            </a:xfrm>
            <a:prstGeom prst="rect">
              <a:avLst/>
            </a:prstGeom>
          </p:spPr>
          <p:txBody>
            <a:bodyPr wrap="square">
              <a:spAutoFit/>
            </a:bodyPr>
            <a:lstStyle/>
            <a:p>
              <a:pPr algn="just">
                <a:lnSpc>
                  <a:spcPct val="150000"/>
                </a:lnSpc>
              </a:pPr>
              <a:r>
                <a:rPr lang="en-US" sz="2000"/>
                <a:t>Đ</a:t>
              </a:r>
              <a:r>
                <a:rPr lang="vi-VN" sz="2000" smtClean="0"/>
                <a:t>ọc </a:t>
              </a:r>
              <a:r>
                <a:rPr lang="vi-VN" sz="2000"/>
                <a:t>thông tin và quan sát hình </a:t>
              </a:r>
              <a:r>
                <a:rPr lang="vi-VN" sz="2000" smtClean="0"/>
                <a:t>11.</a:t>
              </a:r>
              <a:r>
                <a:rPr lang="en-US" sz="2000" smtClean="0"/>
                <a:t>6</a:t>
              </a:r>
              <a:r>
                <a:rPr lang="vi-VN" sz="2000" smtClean="0"/>
                <a:t>, </a:t>
              </a:r>
              <a:r>
                <a:rPr lang="vi-VN" sz="2000"/>
                <a:t>hình </a:t>
              </a:r>
              <a:r>
                <a:rPr lang="vi-VN" sz="2000" smtClean="0"/>
                <a:t>11.</a:t>
              </a:r>
              <a:r>
                <a:rPr lang="en-US" sz="2000" smtClean="0"/>
                <a:t>7</a:t>
              </a:r>
              <a:r>
                <a:rPr lang="vi-VN" sz="2000" smtClean="0"/>
                <a:t> SGK </a:t>
              </a:r>
              <a:r>
                <a:rPr lang="en-US" sz="2000" smtClean="0"/>
                <a:t>tr. 80 </a:t>
              </a:r>
              <a:r>
                <a:rPr lang="vi-VN" sz="2000" smtClean="0"/>
                <a:t>để </a:t>
              </a:r>
              <a:r>
                <a:rPr lang="vi-VN" sz="2000"/>
                <a:t>tìm hiểu mạch điều khiển sử dụng mô đun cảm biến </a:t>
              </a:r>
              <a:r>
                <a:rPr lang="en-US" sz="2000" smtClean="0"/>
                <a:t>độ ẩm </a:t>
              </a:r>
              <a:r>
                <a:rPr lang="vi-VN" sz="2000" smtClean="0"/>
                <a:t>và </a:t>
              </a:r>
              <a:r>
                <a:rPr lang="vi-VN" sz="2000"/>
                <a:t>trả lời câu </a:t>
              </a:r>
              <a:r>
                <a:rPr lang="vi-VN" sz="2000" smtClean="0"/>
                <a:t>hỏi:</a:t>
              </a:r>
              <a:r>
                <a:rPr lang="en-US" sz="2000" smtClean="0"/>
                <a:t> </a:t>
              </a:r>
              <a:r>
                <a:rPr lang="vi-VN" sz="2000" i="1" smtClean="0"/>
                <a:t>Nguyên </a:t>
              </a:r>
              <a:r>
                <a:rPr lang="vi-VN" sz="2000" i="1"/>
                <a:t>lí hoạt động của mạch điều khiển </a:t>
              </a:r>
              <a:r>
                <a:rPr lang="en-US" sz="2000" i="1" smtClean="0"/>
                <a:t>độ ẩm </a:t>
              </a:r>
              <a:r>
                <a:rPr lang="vi-VN" sz="2000" i="1" smtClean="0"/>
                <a:t>như </a:t>
              </a:r>
              <a:r>
                <a:rPr lang="vi-VN" sz="2000" i="1"/>
                <a:t>thế nào?</a:t>
              </a:r>
            </a:p>
          </p:txBody>
        </p:sp>
        <p:pic>
          <p:nvPicPr>
            <p:cNvPr id="18" name="Picture 2"/>
            <p:cNvPicPr>
              <a:picLocks noChangeAspect="1"/>
            </p:cNvPicPr>
            <p:nvPr/>
          </p:nvPicPr>
          <p:blipFill>
            <a:blip r:embed="rId2"/>
            <a:srcRect/>
            <a:stretch>
              <a:fillRect/>
            </a:stretch>
          </p:blipFill>
          <p:spPr>
            <a:xfrm>
              <a:off x="519122" y="888605"/>
              <a:ext cx="702292" cy="1023377"/>
            </a:xfrm>
            <a:prstGeom prst="rect">
              <a:avLst/>
            </a:prstGeom>
          </p:spPr>
        </p:pic>
      </p:grpSp>
      <p:pic>
        <p:nvPicPr>
          <p:cNvPr id="4" name="Picture 3"/>
          <p:cNvPicPr>
            <a:picLocks noChangeAspect="1"/>
          </p:cNvPicPr>
          <p:nvPr/>
        </p:nvPicPr>
        <p:blipFill>
          <a:blip r:embed="rId3"/>
          <a:stretch>
            <a:fillRect/>
          </a:stretch>
        </p:blipFill>
        <p:spPr>
          <a:xfrm>
            <a:off x="290286" y="2612230"/>
            <a:ext cx="4811175" cy="1797582"/>
          </a:xfrm>
          <a:prstGeom prst="rect">
            <a:avLst/>
          </a:prstGeom>
        </p:spPr>
      </p:pic>
      <p:pic>
        <p:nvPicPr>
          <p:cNvPr id="5" name="Picture 4"/>
          <p:cNvPicPr>
            <a:picLocks noChangeAspect="1"/>
          </p:cNvPicPr>
          <p:nvPr/>
        </p:nvPicPr>
        <p:blipFill>
          <a:blip r:embed="rId4"/>
          <a:stretch>
            <a:fillRect/>
          </a:stretch>
        </p:blipFill>
        <p:spPr>
          <a:xfrm>
            <a:off x="5139192" y="2579951"/>
            <a:ext cx="3539244" cy="2131923"/>
          </a:xfrm>
          <a:prstGeom prst="rect">
            <a:avLst/>
          </a:prstGeom>
        </p:spPr>
      </p:pic>
    </p:spTree>
    <p:extLst>
      <p:ext uri="{BB962C8B-B14F-4D97-AF65-F5344CB8AC3E}">
        <p14:creationId xmlns:p14="http://schemas.microsoft.com/office/powerpoint/2010/main" val="39242914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34438" y="256662"/>
            <a:ext cx="3881473" cy="442674"/>
          </a:xfrm>
          <a:prstGeom prst="roundRect">
            <a:avLst/>
          </a:prstGeom>
          <a:solidFill>
            <a:srgbClr val="56296A"/>
          </a:solidFill>
          <a:ln>
            <a:noFill/>
          </a:ln>
        </p:spPr>
        <p:txBody>
          <a:bodyPr wrap="square">
            <a:spAutoFit/>
          </a:bodyPr>
          <a:lstStyle/>
          <a:p>
            <a:pPr algn="ctr"/>
            <a:r>
              <a:rPr lang="en-US" sz="2000" b="1" smtClean="0">
                <a:solidFill>
                  <a:schemeClr val="accent6"/>
                </a:solidFill>
              </a:rPr>
              <a:t>Vật dụng cần có để lắp ráp</a:t>
            </a:r>
            <a:endParaRPr lang="en-US" sz="2000" b="1">
              <a:solidFill>
                <a:schemeClr val="accent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93260295"/>
              </p:ext>
            </p:extLst>
          </p:nvPr>
        </p:nvGraphicFramePr>
        <p:xfrm>
          <a:off x="413396" y="856063"/>
          <a:ext cx="4161779" cy="3765361"/>
        </p:xfrm>
        <a:graphic>
          <a:graphicData uri="http://schemas.openxmlformats.org/drawingml/2006/table">
            <a:tbl>
              <a:tblPr firstRow="1" firstCol="1" bandRow="1">
                <a:tableStyleId>{5528DF6B-8FE4-478F-98BF-D38A77BF60B0}</a:tableStyleId>
              </a:tblPr>
              <a:tblGrid>
                <a:gridCol w="628004">
                  <a:extLst>
                    <a:ext uri="{9D8B030D-6E8A-4147-A177-3AD203B41FA5}">
                      <a16:colId xmlns:a16="http://schemas.microsoft.com/office/drawing/2014/main" val="3813526492"/>
                    </a:ext>
                  </a:extLst>
                </a:gridCol>
                <a:gridCol w="3533775">
                  <a:extLst>
                    <a:ext uri="{9D8B030D-6E8A-4147-A177-3AD203B41FA5}">
                      <a16:colId xmlns:a16="http://schemas.microsoft.com/office/drawing/2014/main" val="4135779406"/>
                    </a:ext>
                  </a:extLst>
                </a:gridCol>
              </a:tblGrid>
              <a:tr h="491157">
                <a:tc>
                  <a:txBody>
                    <a:bodyPr/>
                    <a:lstStyle/>
                    <a:p>
                      <a:pPr marL="0" marR="0" algn="ctr">
                        <a:lnSpc>
                          <a:spcPct val="150000"/>
                        </a:lnSpc>
                        <a:spcBef>
                          <a:spcPts val="0"/>
                        </a:spcBef>
                        <a:spcAft>
                          <a:spcPts val="0"/>
                        </a:spcAft>
                        <a:tabLst>
                          <a:tab pos="1840865" algn="l"/>
                        </a:tabLst>
                      </a:pPr>
                      <a:r>
                        <a:rPr lang="nl-NL" sz="2000" b="1">
                          <a:effectLst/>
                        </a:rPr>
                        <a:t>STT</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2000" b="1">
                          <a:effectLst/>
                        </a:rPr>
                        <a:t>Dụng cụ, thiết bị, vật liệu</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573683199"/>
                  </a:ext>
                </a:extLst>
              </a:tr>
              <a:tr h="401291">
                <a:tc>
                  <a:txBody>
                    <a:bodyPr/>
                    <a:lstStyle/>
                    <a:p>
                      <a:pPr marL="0" marR="0" algn="ctr">
                        <a:lnSpc>
                          <a:spcPct val="150000"/>
                        </a:lnSpc>
                        <a:spcBef>
                          <a:spcPts val="0"/>
                        </a:spcBef>
                        <a:spcAft>
                          <a:spcPts val="0"/>
                        </a:spcAft>
                        <a:tabLst>
                          <a:tab pos="1840865" algn="l"/>
                        </a:tabLst>
                      </a:pPr>
                      <a:r>
                        <a:rPr lang="nl-NL" sz="2000">
                          <a:effectLst/>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Tua vít hai cạnh (dẹp</a:t>
                      </a:r>
                      <a:r>
                        <a:rPr lang="nl-NL" sz="2000" smtClean="0">
                          <a:effectLst/>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7771539"/>
                  </a:ext>
                </a:extLst>
              </a:tr>
              <a:tr h="401589">
                <a:tc>
                  <a:txBody>
                    <a:bodyPr/>
                    <a:lstStyle/>
                    <a:p>
                      <a:pPr marL="0" marR="0" algn="ctr">
                        <a:lnSpc>
                          <a:spcPct val="150000"/>
                        </a:lnSpc>
                        <a:spcBef>
                          <a:spcPts val="0"/>
                        </a:spcBef>
                        <a:spcAft>
                          <a:spcPts val="0"/>
                        </a:spcAft>
                        <a:tabLst>
                          <a:tab pos="1840865" algn="l"/>
                        </a:tabLst>
                      </a:pPr>
                      <a:r>
                        <a:rPr lang="nl-NL" sz="20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Tua vít bốn cạnh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45992"/>
                  </a:ext>
                </a:extLst>
              </a:tr>
              <a:tr h="401291">
                <a:tc>
                  <a:txBody>
                    <a:bodyPr/>
                    <a:lstStyle/>
                    <a:p>
                      <a:pPr marL="0" marR="0" algn="ctr">
                        <a:lnSpc>
                          <a:spcPct val="150000"/>
                        </a:lnSpc>
                        <a:spcBef>
                          <a:spcPts val="0"/>
                        </a:spcBef>
                        <a:spcAft>
                          <a:spcPts val="0"/>
                        </a:spcAft>
                        <a:tabLst>
                          <a:tab pos="1840865" algn="l"/>
                        </a:tabLst>
                      </a:pPr>
                      <a:r>
                        <a:rPr lang="nl-NL" sz="2000">
                          <a:effectLst/>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Kìm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428759"/>
                  </a:ext>
                </a:extLst>
              </a:tr>
              <a:tr h="401291">
                <a:tc>
                  <a:txBody>
                    <a:bodyPr/>
                    <a:lstStyle/>
                    <a:p>
                      <a:pPr marL="0" marR="0" algn="ctr">
                        <a:lnSpc>
                          <a:spcPct val="150000"/>
                        </a:lnSpc>
                        <a:spcBef>
                          <a:spcPts val="0"/>
                        </a:spcBef>
                        <a:spcAft>
                          <a:spcPts val="0"/>
                        </a:spcAft>
                        <a:tabLst>
                          <a:tab pos="1840865" algn="l"/>
                        </a:tabLst>
                      </a:pPr>
                      <a:r>
                        <a:rPr lang="nl-NL" sz="2000">
                          <a:effectLst/>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Đồng hồ vạn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033250"/>
                  </a:ext>
                </a:extLst>
              </a:tr>
              <a:tr h="401291">
                <a:tc>
                  <a:txBody>
                    <a:bodyPr/>
                    <a:lstStyle/>
                    <a:p>
                      <a:pPr marL="0" marR="0" algn="ctr">
                        <a:lnSpc>
                          <a:spcPct val="150000"/>
                        </a:lnSpc>
                        <a:spcBef>
                          <a:spcPts val="0"/>
                        </a:spcBef>
                        <a:spcAft>
                          <a:spcPts val="0"/>
                        </a:spcAft>
                        <a:tabLst>
                          <a:tab pos="1840865" algn="l"/>
                        </a:tabLst>
                      </a:pPr>
                      <a:r>
                        <a:rPr lang="nl-NL" sz="2000">
                          <a:effectLst/>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Bóng đèn sợi đốt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416260"/>
                  </a:ext>
                </a:extLst>
              </a:tr>
              <a:tr h="401291">
                <a:tc>
                  <a:txBody>
                    <a:bodyPr/>
                    <a:lstStyle/>
                    <a:p>
                      <a:pPr marL="0" marR="0" algn="ctr">
                        <a:lnSpc>
                          <a:spcPct val="150000"/>
                        </a:lnSpc>
                        <a:spcBef>
                          <a:spcPts val="0"/>
                        </a:spcBef>
                        <a:spcAft>
                          <a:spcPts val="0"/>
                        </a:spcAft>
                        <a:tabLst>
                          <a:tab pos="1840865" algn="l"/>
                        </a:tabLst>
                      </a:pPr>
                      <a:r>
                        <a:rPr lang="nl-NL" sz="2000">
                          <a:effectLst/>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Quạt điện một chiều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7241137"/>
                  </a:ext>
                </a:extLst>
              </a:tr>
              <a:tr h="405411">
                <a:tc>
                  <a:txBody>
                    <a:bodyPr/>
                    <a:lstStyle/>
                    <a:p>
                      <a:pPr marL="0" marR="0" algn="ctr">
                        <a:lnSpc>
                          <a:spcPct val="150000"/>
                        </a:lnSpc>
                        <a:spcBef>
                          <a:spcPts val="0"/>
                        </a:spcBef>
                        <a:spcAft>
                          <a:spcPts val="0"/>
                        </a:spcAft>
                        <a:tabLst>
                          <a:tab pos="1840865" algn="l"/>
                        </a:tabLst>
                      </a:pPr>
                      <a:r>
                        <a:rPr lang="nl-NL" sz="2000">
                          <a:effectLst/>
                        </a:rPr>
                        <a:t>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Động cơ máy bơm một chiều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193116"/>
                  </a:ext>
                </a:extLst>
              </a:tr>
              <a:tr h="456301">
                <a:tc>
                  <a:txBody>
                    <a:bodyPr/>
                    <a:lstStyle/>
                    <a:p>
                      <a:pPr marL="0" marR="0" algn="ctr">
                        <a:lnSpc>
                          <a:spcPct val="150000"/>
                        </a:lnSpc>
                        <a:spcBef>
                          <a:spcPts val="0"/>
                        </a:spcBef>
                        <a:spcAft>
                          <a:spcPts val="0"/>
                        </a:spcAft>
                        <a:tabLst>
                          <a:tab pos="1840865" algn="l"/>
                        </a:tabLst>
                      </a:pPr>
                      <a:r>
                        <a:rPr lang="nl-NL" sz="2000">
                          <a:effectLst/>
                        </a:rPr>
                        <a:t>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Mô đun cảm biến ánh sáng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19113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70923368"/>
              </p:ext>
            </p:extLst>
          </p:nvPr>
        </p:nvGraphicFramePr>
        <p:xfrm>
          <a:off x="4575175" y="856063"/>
          <a:ext cx="4161779" cy="3708780"/>
        </p:xfrm>
        <a:graphic>
          <a:graphicData uri="http://schemas.openxmlformats.org/drawingml/2006/table">
            <a:tbl>
              <a:tblPr firstRow="1" firstCol="1" bandRow="1">
                <a:tableStyleId>{5528DF6B-8FE4-478F-98BF-D38A77BF60B0}</a:tableStyleId>
              </a:tblPr>
              <a:tblGrid>
                <a:gridCol w="628004">
                  <a:extLst>
                    <a:ext uri="{9D8B030D-6E8A-4147-A177-3AD203B41FA5}">
                      <a16:colId xmlns:a16="http://schemas.microsoft.com/office/drawing/2014/main" val="3813526492"/>
                    </a:ext>
                  </a:extLst>
                </a:gridCol>
                <a:gridCol w="3533775">
                  <a:extLst>
                    <a:ext uri="{9D8B030D-6E8A-4147-A177-3AD203B41FA5}">
                      <a16:colId xmlns:a16="http://schemas.microsoft.com/office/drawing/2014/main" val="4135779406"/>
                    </a:ext>
                  </a:extLst>
                </a:gridCol>
              </a:tblGrid>
              <a:tr h="495778">
                <a:tc>
                  <a:txBody>
                    <a:bodyPr/>
                    <a:lstStyle/>
                    <a:p>
                      <a:pPr marL="0" marR="0" algn="ctr">
                        <a:lnSpc>
                          <a:spcPct val="150000"/>
                        </a:lnSpc>
                        <a:spcBef>
                          <a:spcPts val="0"/>
                        </a:spcBef>
                        <a:spcAft>
                          <a:spcPts val="0"/>
                        </a:spcAft>
                        <a:tabLst>
                          <a:tab pos="1840865" algn="l"/>
                        </a:tabLst>
                      </a:pPr>
                      <a:r>
                        <a:rPr lang="nl-NL" sz="2000" b="1">
                          <a:effectLst/>
                        </a:rPr>
                        <a:t>STT</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tabLst>
                          <a:tab pos="1840865" algn="l"/>
                        </a:tabLst>
                      </a:pPr>
                      <a:r>
                        <a:rPr lang="nl-NL" sz="2000" b="1">
                          <a:effectLst/>
                        </a:rPr>
                        <a:t>Dụng cụ, thiết bị, vật liệu</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573683199"/>
                  </a:ext>
                </a:extLst>
              </a:tr>
              <a:tr h="465902">
                <a:tc>
                  <a:txBody>
                    <a:bodyPr/>
                    <a:lstStyle/>
                    <a:p>
                      <a:pPr marL="0" marR="0" algn="ctr">
                        <a:lnSpc>
                          <a:spcPct val="150000"/>
                        </a:lnSpc>
                        <a:spcBef>
                          <a:spcPts val="0"/>
                        </a:spcBef>
                        <a:spcAft>
                          <a:spcPts val="0"/>
                        </a:spcAft>
                        <a:tabLst>
                          <a:tab pos="1840865" algn="l"/>
                        </a:tabLst>
                      </a:pPr>
                      <a:r>
                        <a:rPr lang="nl-NL" sz="2000">
                          <a:effectLst/>
                        </a:rPr>
                        <a:t>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Mô đun cảm biến nhiệt độ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032173"/>
                  </a:ext>
                </a:extLst>
              </a:tr>
              <a:tr h="470252">
                <a:tc>
                  <a:txBody>
                    <a:bodyPr/>
                    <a:lstStyle/>
                    <a:p>
                      <a:pPr marL="0" marR="0" algn="ctr">
                        <a:lnSpc>
                          <a:spcPct val="150000"/>
                        </a:lnSpc>
                        <a:spcBef>
                          <a:spcPts val="0"/>
                        </a:spcBef>
                        <a:spcAft>
                          <a:spcPts val="0"/>
                        </a:spcAft>
                        <a:tabLst>
                          <a:tab pos="1840865" algn="l"/>
                        </a:tabLst>
                      </a:pPr>
                      <a:r>
                        <a:rPr lang="nl-NL" sz="2000">
                          <a:effectLst/>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Mô đun cảm biến độ ẩm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226349"/>
                  </a:ext>
                </a:extLst>
              </a:tr>
              <a:tr h="927885">
                <a:tc>
                  <a:txBody>
                    <a:bodyPr/>
                    <a:lstStyle/>
                    <a:p>
                      <a:pPr marL="0" marR="0" algn="ctr">
                        <a:lnSpc>
                          <a:spcPct val="150000"/>
                        </a:lnSpc>
                        <a:spcBef>
                          <a:spcPts val="0"/>
                        </a:spcBef>
                        <a:spcAft>
                          <a:spcPts val="0"/>
                        </a:spcAft>
                        <a:tabLst>
                          <a:tab pos="1840865" algn="l"/>
                        </a:tabLst>
                      </a:pPr>
                      <a:r>
                        <a:rPr lang="nl-NL" sz="2000">
                          <a:effectLst/>
                        </a:rPr>
                        <a:t>11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Adapter (bộ phận chuyển đổi điện áp)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964755"/>
                  </a:ext>
                </a:extLst>
              </a:tr>
              <a:tr h="405067">
                <a:tc>
                  <a:txBody>
                    <a:bodyPr/>
                    <a:lstStyle/>
                    <a:p>
                      <a:pPr marL="0" marR="0" algn="ctr">
                        <a:lnSpc>
                          <a:spcPct val="150000"/>
                        </a:lnSpc>
                        <a:spcBef>
                          <a:spcPts val="0"/>
                        </a:spcBef>
                        <a:spcAft>
                          <a:spcPts val="0"/>
                        </a:spcAft>
                        <a:tabLst>
                          <a:tab pos="1840865" algn="l"/>
                        </a:tabLst>
                      </a:pPr>
                      <a:r>
                        <a:rPr lang="nl-NL" sz="2000">
                          <a:effectLst/>
                        </a:rPr>
                        <a:t>12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Dây dẫn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765548"/>
                  </a:ext>
                </a:extLst>
              </a:tr>
              <a:tr h="943896">
                <a:tc>
                  <a:txBody>
                    <a:bodyPr/>
                    <a:lstStyle/>
                    <a:p>
                      <a:pPr marL="0" marR="0" algn="ctr">
                        <a:lnSpc>
                          <a:spcPct val="150000"/>
                        </a:lnSpc>
                        <a:spcBef>
                          <a:spcPts val="0"/>
                        </a:spcBef>
                        <a:spcAft>
                          <a:spcPts val="0"/>
                        </a:spcAft>
                        <a:tabLst>
                          <a:tab pos="1840865" algn="l"/>
                        </a:tabLst>
                      </a:pPr>
                      <a:r>
                        <a:rPr lang="nl-NL" sz="2000">
                          <a:effectLst/>
                        </a:rPr>
                        <a:t>13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a:effectLst/>
                        </a:rPr>
                        <a:t>Bảng điện lắp thử </a:t>
                      </a:r>
                      <a:endParaRPr lang="nl-NL" sz="2000" smtClean="0">
                        <a:effectLst/>
                      </a:endParaRPr>
                    </a:p>
                    <a:p>
                      <a:pPr marL="0" marR="0" algn="ctr">
                        <a:lnSpc>
                          <a:spcPct val="150000"/>
                        </a:lnSpc>
                        <a:spcBef>
                          <a:spcPts val="0"/>
                        </a:spcBef>
                        <a:spcAft>
                          <a:spcPts val="0"/>
                        </a:spcAft>
                      </a:pPr>
                      <a:r>
                        <a:rPr lang="nl-NL" sz="2000" smtClean="0">
                          <a:effectLst/>
                        </a:rPr>
                        <a:t>(</a:t>
                      </a:r>
                      <a:r>
                        <a:rPr lang="nl-NL" sz="2000">
                          <a:effectLst/>
                        </a:rPr>
                        <a:t>Test board)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503861"/>
                  </a:ext>
                </a:extLst>
              </a:tr>
            </a:tbl>
          </a:graphicData>
        </a:graphic>
      </p:graphicFrame>
    </p:spTree>
    <p:extLst>
      <p:ext uri="{BB962C8B-B14F-4D97-AF65-F5344CB8AC3E}">
        <p14:creationId xmlns:p14="http://schemas.microsoft.com/office/powerpoint/2010/main" val="1036397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9804" y="730175"/>
            <a:ext cx="4046107" cy="535761"/>
            <a:chOff x="556890" y="854215"/>
            <a:chExt cx="4046107" cy="535761"/>
          </a:xfrm>
        </p:grpSpPr>
        <p:sp>
          <p:nvSpPr>
            <p:cNvPr id="3" name="Rectangle 2"/>
            <p:cNvSpPr/>
            <p:nvPr/>
          </p:nvSpPr>
          <p:spPr>
            <a:xfrm>
              <a:off x="1074415" y="854215"/>
              <a:ext cx="3528582" cy="496996"/>
            </a:xfrm>
            <a:prstGeom prst="rect">
              <a:avLst/>
            </a:prstGeom>
          </p:spPr>
          <p:txBody>
            <a:bodyPr wrap="square">
              <a:spAutoFit/>
            </a:bodyPr>
            <a:lstStyle/>
            <a:p>
              <a:pPr algn="just">
                <a:lnSpc>
                  <a:spcPct val="150000"/>
                </a:lnSpc>
              </a:pPr>
              <a:r>
                <a:rPr lang="en-US" sz="2000" b="1" i="1" smtClean="0">
                  <a:solidFill>
                    <a:srgbClr val="56296A"/>
                  </a:solidFill>
                </a:rPr>
                <a:t>Nguyên lí hoạt động</a:t>
              </a:r>
              <a:endParaRPr lang="en-US" sz="2000" b="1" i="1">
                <a:solidFill>
                  <a:srgbClr val="56296A"/>
                </a:solidFill>
              </a:endParaRPr>
            </a:p>
          </p:txBody>
        </p:sp>
        <p:pic>
          <p:nvPicPr>
            <p:cNvPr id="4"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90" y="872451"/>
              <a:ext cx="517525" cy="51752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226939" y="1315432"/>
            <a:ext cx="8517011" cy="87203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1800"/>
              <a:t>Sau khi cấp nguồn cho mạch điện và điều chỉnh ngưỡng tác động, mạch điện điều khiển sẽ hoạt động bình thường. </a:t>
            </a:r>
          </a:p>
        </p:txBody>
      </p:sp>
      <p:sp>
        <p:nvSpPr>
          <p:cNvPr id="6" name="Rectangle 5"/>
          <p:cNvSpPr/>
          <p:nvPr/>
        </p:nvSpPr>
        <p:spPr>
          <a:xfrm>
            <a:off x="290286" y="144918"/>
            <a:ext cx="8853714" cy="553998"/>
          </a:xfrm>
          <a:prstGeom prst="rect">
            <a:avLst/>
          </a:prstGeom>
        </p:spPr>
        <p:txBody>
          <a:bodyPr wrap="square">
            <a:spAutoFit/>
          </a:bodyPr>
          <a:lstStyle/>
          <a:p>
            <a:pPr>
              <a:lnSpc>
                <a:spcPct val="150000"/>
              </a:lnSpc>
            </a:pPr>
            <a:r>
              <a:rPr lang="en-US" sz="2000" b="1">
                <a:solidFill>
                  <a:srgbClr val="F0296C"/>
                </a:solidFill>
              </a:rPr>
              <a:t>a. Tìm hiểu mạch điện điều khiển sử dụng mô đun cảm biến </a:t>
            </a:r>
            <a:r>
              <a:rPr lang="en-US" sz="2000" b="1" smtClean="0">
                <a:solidFill>
                  <a:srgbClr val="F0296C"/>
                </a:solidFill>
              </a:rPr>
              <a:t>độ ẩm</a:t>
            </a:r>
            <a:endParaRPr lang="en-US" sz="2000" b="1" i="1">
              <a:solidFill>
                <a:srgbClr val="F0296C"/>
              </a:solidFill>
            </a:endParaRPr>
          </a:p>
        </p:txBody>
      </p:sp>
      <p:sp>
        <p:nvSpPr>
          <p:cNvPr id="9" name="Rectangle 8"/>
          <p:cNvSpPr/>
          <p:nvPr/>
        </p:nvSpPr>
        <p:spPr>
          <a:xfrm>
            <a:off x="226939" y="2274092"/>
            <a:ext cx="8517011" cy="87203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1800"/>
              <a:t>Khi độ ẩm của môi trường cao hơn mức ngưỡng đã đặt, động cơ máy bơm chưa hoạt động. </a:t>
            </a:r>
            <a:endParaRPr lang="en-US" sz="1800" smtClean="0"/>
          </a:p>
        </p:txBody>
      </p:sp>
      <p:sp>
        <p:nvSpPr>
          <p:cNvPr id="10" name="Rectangle 9"/>
          <p:cNvSpPr/>
          <p:nvPr/>
        </p:nvSpPr>
        <p:spPr>
          <a:xfrm>
            <a:off x="226938" y="3232752"/>
            <a:ext cx="8517011" cy="128753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1800"/>
              <a:t>Khi độ ẩm của môi trường thấp hơn mức ngưỡng đã đặt, cảm biến phát hiện và phản hồi về mạch điều khiển để bật rơ le điện từ, cấp nguồn cho động cơ máy bơm hoạt động bơm </a:t>
            </a:r>
            <a:r>
              <a:rPr lang="en-US" sz="1800" smtClean="0"/>
              <a:t>(phun)</a:t>
            </a:r>
            <a:r>
              <a:rPr lang="vi-VN" sz="1800" smtClean="0"/>
              <a:t> </a:t>
            </a:r>
            <a:r>
              <a:rPr lang="vi-VN" sz="1800"/>
              <a:t>nước vào môi trường để tăng độ ẩm.</a:t>
            </a:r>
          </a:p>
        </p:txBody>
      </p:sp>
    </p:spTree>
    <p:extLst>
      <p:ext uri="{BB962C8B-B14F-4D97-AF65-F5344CB8AC3E}">
        <p14:creationId xmlns:p14="http://schemas.microsoft.com/office/powerpoint/2010/main" val="57324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284" y="144918"/>
            <a:ext cx="8853716" cy="958660"/>
          </a:xfrm>
          <a:prstGeom prst="rect">
            <a:avLst/>
          </a:prstGeom>
        </p:spPr>
        <p:txBody>
          <a:bodyPr wrap="square">
            <a:spAutoFit/>
          </a:bodyPr>
          <a:lstStyle/>
          <a:p>
            <a:pPr>
              <a:lnSpc>
                <a:spcPct val="150000"/>
              </a:lnSpc>
            </a:pPr>
            <a:r>
              <a:rPr lang="en-US" sz="2000" b="1">
                <a:solidFill>
                  <a:srgbClr val="F0296C"/>
                </a:solidFill>
              </a:rPr>
              <a:t>b. Quy trình lắp ráp mạch điện điều khiển sử dụng mô đun cảm </a:t>
            </a:r>
            <a:r>
              <a:rPr lang="en-US" sz="2000" b="1" smtClean="0">
                <a:solidFill>
                  <a:srgbClr val="F0296C"/>
                </a:solidFill>
              </a:rPr>
              <a:t>biến </a:t>
            </a:r>
          </a:p>
          <a:p>
            <a:pPr>
              <a:lnSpc>
                <a:spcPct val="150000"/>
              </a:lnSpc>
            </a:pPr>
            <a:r>
              <a:rPr lang="en-US" sz="2000" b="1" smtClean="0">
                <a:solidFill>
                  <a:srgbClr val="F0296C"/>
                </a:solidFill>
              </a:rPr>
              <a:t>độ ẩm</a:t>
            </a:r>
            <a:endParaRPr lang="en-US" sz="2000" b="1" i="1">
              <a:solidFill>
                <a:srgbClr val="F0296C"/>
              </a:solidFill>
            </a:endParaRPr>
          </a:p>
        </p:txBody>
      </p:sp>
      <p:sp>
        <p:nvSpPr>
          <p:cNvPr id="5" name="Rectangle 4"/>
          <p:cNvSpPr/>
          <p:nvPr/>
        </p:nvSpPr>
        <p:spPr>
          <a:xfrm>
            <a:off x="6103" y="1160581"/>
            <a:ext cx="9144000" cy="1015663"/>
          </a:xfrm>
          <a:prstGeom prst="rect">
            <a:avLst/>
          </a:prstGeom>
        </p:spPr>
        <p:txBody>
          <a:bodyPr wrap="square">
            <a:spAutoFit/>
          </a:bodyPr>
          <a:lstStyle/>
          <a:p>
            <a:pPr algn="ctr">
              <a:lnSpc>
                <a:spcPct val="150000"/>
              </a:lnSpc>
            </a:pPr>
            <a:r>
              <a:rPr lang="en-US" sz="2000" b="1">
                <a:solidFill>
                  <a:srgbClr val="56296A"/>
                </a:solidFill>
              </a:rPr>
              <a:t>Bảng </a:t>
            </a:r>
            <a:r>
              <a:rPr lang="en-US" sz="2000" b="1" smtClean="0">
                <a:solidFill>
                  <a:srgbClr val="56296A"/>
                </a:solidFill>
              </a:rPr>
              <a:t>11.4. </a:t>
            </a:r>
            <a:r>
              <a:rPr lang="en-US" sz="2000" b="1">
                <a:solidFill>
                  <a:srgbClr val="56296A"/>
                </a:solidFill>
              </a:rPr>
              <a:t>Quy trình lắp ráp mạch điện điều khiển sử dụng </a:t>
            </a:r>
            <a:endParaRPr lang="en-US" sz="2000" b="1" smtClean="0">
              <a:solidFill>
                <a:srgbClr val="56296A"/>
              </a:solidFill>
            </a:endParaRPr>
          </a:p>
          <a:p>
            <a:pPr algn="ctr">
              <a:lnSpc>
                <a:spcPct val="150000"/>
              </a:lnSpc>
            </a:pPr>
            <a:r>
              <a:rPr lang="en-US" sz="2000" b="1" smtClean="0">
                <a:solidFill>
                  <a:srgbClr val="56296A"/>
                </a:solidFill>
              </a:rPr>
              <a:t>mô </a:t>
            </a:r>
            <a:r>
              <a:rPr lang="en-US" sz="2000" b="1">
                <a:solidFill>
                  <a:srgbClr val="56296A"/>
                </a:solidFill>
              </a:rPr>
              <a:t>đun cảm biến </a:t>
            </a:r>
            <a:r>
              <a:rPr lang="en-US" sz="2000" b="1" smtClean="0">
                <a:solidFill>
                  <a:srgbClr val="56296A"/>
                </a:solidFill>
              </a:rPr>
              <a:t>độ ẩm</a:t>
            </a:r>
            <a:endParaRPr lang="en-US" sz="2000" b="1" i="1">
              <a:solidFill>
                <a:srgbClr val="56296A"/>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71398554"/>
              </p:ext>
            </p:extLst>
          </p:nvPr>
        </p:nvGraphicFramePr>
        <p:xfrm>
          <a:off x="426542" y="2369246"/>
          <a:ext cx="8303122" cy="2069403"/>
        </p:xfrm>
        <a:graphic>
          <a:graphicData uri="http://schemas.openxmlformats.org/drawingml/2006/table">
            <a:tbl>
              <a:tblPr firstRow="1" firstCol="1" bandRow="1">
                <a:tableStyleId>{5528DF6B-8FE4-478F-98BF-D38A77BF60B0}</a:tableStyleId>
              </a:tblPr>
              <a:tblGrid>
                <a:gridCol w="2570658">
                  <a:extLst>
                    <a:ext uri="{9D8B030D-6E8A-4147-A177-3AD203B41FA5}">
                      <a16:colId xmlns:a16="http://schemas.microsoft.com/office/drawing/2014/main" val="1302593436"/>
                    </a:ext>
                  </a:extLst>
                </a:gridCol>
                <a:gridCol w="2964141">
                  <a:extLst>
                    <a:ext uri="{9D8B030D-6E8A-4147-A177-3AD203B41FA5}">
                      <a16:colId xmlns:a16="http://schemas.microsoft.com/office/drawing/2014/main" val="133246808"/>
                    </a:ext>
                  </a:extLst>
                </a:gridCol>
                <a:gridCol w="2768323">
                  <a:extLst>
                    <a:ext uri="{9D8B030D-6E8A-4147-A177-3AD203B41FA5}">
                      <a16:colId xmlns:a16="http://schemas.microsoft.com/office/drawing/2014/main" val="1777978102"/>
                    </a:ext>
                  </a:extLst>
                </a:gridCol>
              </a:tblGrid>
              <a:tr h="524935">
                <a:tc>
                  <a:txBody>
                    <a:bodyPr/>
                    <a:lstStyle/>
                    <a:p>
                      <a:pPr marL="0" marR="0" algn="ctr">
                        <a:lnSpc>
                          <a:spcPct val="150000"/>
                        </a:lnSpc>
                        <a:spcBef>
                          <a:spcPts val="240"/>
                        </a:spcBef>
                        <a:spcAft>
                          <a:spcPts val="240"/>
                        </a:spcAft>
                      </a:pPr>
                      <a:r>
                        <a:rPr lang="nl-NL" sz="1800" b="1">
                          <a:effectLst/>
                          <a:latin typeface="+mj-lt"/>
                        </a:rPr>
                        <a:t>Các bước thực hiện</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Yêu cầu kĩ thuật</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Hình minh họa</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58923102"/>
                  </a:ext>
                </a:extLst>
              </a:tr>
              <a:tr h="1544468">
                <a:tc>
                  <a:txBody>
                    <a:bodyPr/>
                    <a:lstStyle/>
                    <a:p>
                      <a:pPr marL="0" marR="0" algn="ctr">
                        <a:lnSpc>
                          <a:spcPct val="150000"/>
                        </a:lnSpc>
                        <a:spcBef>
                          <a:spcPts val="240"/>
                        </a:spcBef>
                        <a:spcAft>
                          <a:spcPts val="240"/>
                        </a:spcAft>
                      </a:pPr>
                      <a:r>
                        <a:rPr lang="nl-NL" sz="1800" b="1">
                          <a:effectLst/>
                          <a:latin typeface="+mj-lt"/>
                        </a:rPr>
                        <a:t>Bước 1. </a:t>
                      </a:r>
                      <a:r>
                        <a:rPr lang="nl-NL" sz="1800">
                          <a:effectLst/>
                          <a:latin typeface="+mj-lt"/>
                        </a:rPr>
                        <a:t>Kết nối cảm </a:t>
                      </a:r>
                      <a:r>
                        <a:rPr lang="nl-NL" sz="1800" smtClean="0">
                          <a:effectLst/>
                          <a:latin typeface="+mj-lt"/>
                        </a:rPr>
                        <a:t>biến</a:t>
                      </a:r>
                      <a:r>
                        <a:rPr lang="nl-NL" sz="1800" baseline="0" smtClean="0">
                          <a:effectLst/>
                          <a:latin typeface="+mj-lt"/>
                        </a:rPr>
                        <a:t> độ ẩm </a:t>
                      </a:r>
                      <a:r>
                        <a:rPr lang="nl-NL" sz="1800" smtClean="0">
                          <a:effectLst/>
                          <a:latin typeface="+mj-lt"/>
                        </a:rPr>
                        <a:t>vào </a:t>
                      </a:r>
                      <a:r>
                        <a:rPr lang="nl-NL" sz="1800">
                          <a:effectLst/>
                          <a:latin typeface="+mj-lt"/>
                        </a:rPr>
                        <a:t>mô đun </a:t>
                      </a:r>
                      <a:r>
                        <a:rPr lang="nl-NL" sz="1800" smtClean="0">
                          <a:effectLst/>
                          <a:latin typeface="+mj-lt"/>
                        </a:rPr>
                        <a:t>cảm</a:t>
                      </a:r>
                      <a:r>
                        <a:rPr lang="nl-NL" sz="1800" baseline="0" smtClean="0">
                          <a:effectLst/>
                          <a:latin typeface="+mj-lt"/>
                        </a:rPr>
                        <a:t> </a:t>
                      </a:r>
                      <a:r>
                        <a:rPr lang="nl-NL" sz="1800" smtClean="0">
                          <a:effectLst/>
                          <a:latin typeface="+mj-lt"/>
                        </a:rPr>
                        <a:t>biến</a:t>
                      </a:r>
                      <a:r>
                        <a:rPr lang="nl-NL" sz="1800">
                          <a:effectLst/>
                          <a:latin typeface="+mj-lt"/>
                        </a:rPr>
                        <a: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a:effectLst/>
                          <a:latin typeface="+mj-lt"/>
                        </a:rPr>
                        <a:t>Đảm bảo kết nối đúng vị trí và tiếp xúc tốt.</a:t>
                      </a:r>
                      <a:endParaRPr lang="en-US"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634589"/>
                  </a:ext>
                </a:extLst>
              </a:tr>
            </a:tbl>
          </a:graphicData>
        </a:graphic>
      </p:graphicFrame>
      <p:pic>
        <p:nvPicPr>
          <p:cNvPr id="8" name="Picture 7"/>
          <p:cNvPicPr/>
          <p:nvPr/>
        </p:nvPicPr>
        <p:blipFill>
          <a:blip r:embed="rId2"/>
          <a:stretch>
            <a:fillRect/>
          </a:stretch>
        </p:blipFill>
        <p:spPr>
          <a:xfrm>
            <a:off x="6374104" y="2961822"/>
            <a:ext cx="2076385" cy="1380897"/>
          </a:xfrm>
          <a:prstGeom prst="rect">
            <a:avLst/>
          </a:prstGeom>
        </p:spPr>
      </p:pic>
    </p:spTree>
    <p:extLst>
      <p:ext uri="{BB962C8B-B14F-4D97-AF65-F5344CB8AC3E}">
        <p14:creationId xmlns:p14="http://schemas.microsoft.com/office/powerpoint/2010/main" val="1553137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9981"/>
            <a:ext cx="9144000" cy="1015663"/>
          </a:xfrm>
          <a:prstGeom prst="rect">
            <a:avLst/>
          </a:prstGeom>
        </p:spPr>
        <p:txBody>
          <a:bodyPr wrap="square">
            <a:spAutoFit/>
          </a:bodyPr>
          <a:lstStyle/>
          <a:p>
            <a:pPr algn="ctr">
              <a:lnSpc>
                <a:spcPct val="150000"/>
              </a:lnSpc>
            </a:pPr>
            <a:r>
              <a:rPr lang="en-US" sz="2000" b="1">
                <a:solidFill>
                  <a:srgbClr val="56296A"/>
                </a:solidFill>
              </a:rPr>
              <a:t>Bảng </a:t>
            </a:r>
            <a:r>
              <a:rPr lang="en-US" sz="2000" b="1" smtClean="0">
                <a:solidFill>
                  <a:srgbClr val="56296A"/>
                </a:solidFill>
              </a:rPr>
              <a:t>11.4. </a:t>
            </a:r>
            <a:r>
              <a:rPr lang="en-US" sz="2000" b="1">
                <a:solidFill>
                  <a:srgbClr val="56296A"/>
                </a:solidFill>
              </a:rPr>
              <a:t>Quy trình lắp ráp mạch điện điều khiển sử dụng </a:t>
            </a:r>
            <a:endParaRPr lang="en-US" sz="2000" b="1" smtClean="0">
              <a:solidFill>
                <a:srgbClr val="56296A"/>
              </a:solidFill>
            </a:endParaRPr>
          </a:p>
          <a:p>
            <a:pPr algn="ctr">
              <a:lnSpc>
                <a:spcPct val="150000"/>
              </a:lnSpc>
            </a:pPr>
            <a:r>
              <a:rPr lang="en-US" sz="2000" b="1" smtClean="0">
                <a:solidFill>
                  <a:srgbClr val="56296A"/>
                </a:solidFill>
              </a:rPr>
              <a:t>mô </a:t>
            </a:r>
            <a:r>
              <a:rPr lang="en-US" sz="2000" b="1">
                <a:solidFill>
                  <a:srgbClr val="56296A"/>
                </a:solidFill>
              </a:rPr>
              <a:t>đun cảm biến </a:t>
            </a:r>
            <a:r>
              <a:rPr lang="en-US" sz="2000" b="1" smtClean="0">
                <a:solidFill>
                  <a:srgbClr val="56296A"/>
                </a:solidFill>
              </a:rPr>
              <a:t>độ ẩm</a:t>
            </a:r>
            <a:endParaRPr lang="en-US" sz="2000" b="1" i="1">
              <a:solidFill>
                <a:srgbClr val="56296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22752658"/>
              </p:ext>
            </p:extLst>
          </p:nvPr>
        </p:nvGraphicFramePr>
        <p:xfrm>
          <a:off x="393337" y="1266682"/>
          <a:ext cx="8357325" cy="3567560"/>
        </p:xfrm>
        <a:graphic>
          <a:graphicData uri="http://schemas.openxmlformats.org/drawingml/2006/table">
            <a:tbl>
              <a:tblPr firstRow="1" firstCol="1" bandRow="1">
                <a:tableStyleId>{5528DF6B-8FE4-478F-98BF-D38A77BF60B0}</a:tableStyleId>
              </a:tblPr>
              <a:tblGrid>
                <a:gridCol w="2553063">
                  <a:extLst>
                    <a:ext uri="{9D8B030D-6E8A-4147-A177-3AD203B41FA5}">
                      <a16:colId xmlns:a16="http://schemas.microsoft.com/office/drawing/2014/main" val="4280223407"/>
                    </a:ext>
                  </a:extLst>
                </a:gridCol>
                <a:gridCol w="3309257">
                  <a:extLst>
                    <a:ext uri="{9D8B030D-6E8A-4147-A177-3AD203B41FA5}">
                      <a16:colId xmlns:a16="http://schemas.microsoft.com/office/drawing/2014/main" val="2192331240"/>
                    </a:ext>
                  </a:extLst>
                </a:gridCol>
                <a:gridCol w="2495005">
                  <a:extLst>
                    <a:ext uri="{9D8B030D-6E8A-4147-A177-3AD203B41FA5}">
                      <a16:colId xmlns:a16="http://schemas.microsoft.com/office/drawing/2014/main" val="3730206565"/>
                    </a:ext>
                  </a:extLst>
                </a:gridCol>
              </a:tblGrid>
              <a:tr h="473737">
                <a:tc>
                  <a:txBody>
                    <a:bodyPr/>
                    <a:lstStyle/>
                    <a:p>
                      <a:pPr marL="0" marR="0" algn="ctr">
                        <a:lnSpc>
                          <a:spcPct val="150000"/>
                        </a:lnSpc>
                        <a:spcBef>
                          <a:spcPts val="240"/>
                        </a:spcBef>
                        <a:spcAft>
                          <a:spcPts val="240"/>
                        </a:spcAft>
                      </a:pPr>
                      <a:r>
                        <a:rPr lang="nl-NL" sz="1800" b="1">
                          <a:effectLst/>
                          <a:latin typeface="+mj-lt"/>
                        </a:rPr>
                        <a:t>Các bước thực hiện</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Yêu cầu kĩ thuật</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Hình minh họa</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80941676"/>
                  </a:ext>
                </a:extLst>
              </a:tr>
              <a:tr h="1393833">
                <a:tc>
                  <a:txBody>
                    <a:bodyPr/>
                    <a:lstStyle/>
                    <a:p>
                      <a:pPr marL="0" marR="0" algn="ctr">
                        <a:lnSpc>
                          <a:spcPct val="150000"/>
                        </a:lnSpc>
                        <a:spcBef>
                          <a:spcPts val="240"/>
                        </a:spcBef>
                        <a:spcAft>
                          <a:spcPts val="240"/>
                        </a:spcAft>
                      </a:pPr>
                      <a:r>
                        <a:rPr lang="nl-NL" sz="1800" b="1" i="0" u="none" strike="noStrike" cap="none" smtClean="0">
                          <a:solidFill>
                            <a:srgbClr val="000000"/>
                          </a:solidFill>
                          <a:effectLst/>
                          <a:latin typeface="+mj-lt"/>
                          <a:ea typeface="Arial"/>
                          <a:cs typeface="Arial"/>
                          <a:sym typeface="Arial"/>
                        </a:rPr>
                        <a:t>Bước 2. </a:t>
                      </a:r>
                      <a:r>
                        <a:rPr lang="nl-NL" sz="1800" b="0" i="0" u="none" strike="noStrike" cap="none" smtClean="0">
                          <a:solidFill>
                            <a:srgbClr val="000000"/>
                          </a:solidFill>
                          <a:effectLst/>
                          <a:latin typeface="+mj-lt"/>
                          <a:ea typeface="Arial"/>
                          <a:cs typeface="Arial"/>
                          <a:sym typeface="Arial"/>
                        </a:rPr>
                        <a:t>Kết nối động</a:t>
                      </a:r>
                      <a:r>
                        <a:rPr lang="nl-NL" sz="1800" b="0" i="0" u="none" strike="noStrike" cap="none" baseline="0" smtClean="0">
                          <a:solidFill>
                            <a:srgbClr val="000000"/>
                          </a:solidFill>
                          <a:effectLst/>
                          <a:latin typeface="+mj-lt"/>
                          <a:ea typeface="Arial"/>
                          <a:cs typeface="Arial"/>
                          <a:sym typeface="Arial"/>
                        </a:rPr>
                        <a:t> cơ bơm </a:t>
                      </a:r>
                      <a:r>
                        <a:rPr lang="nl-NL" sz="1800" b="0" i="0" u="none" strike="noStrike" cap="none" smtClean="0">
                          <a:solidFill>
                            <a:srgbClr val="000000"/>
                          </a:solidFill>
                          <a:effectLst/>
                          <a:latin typeface="+mj-lt"/>
                          <a:ea typeface="Arial"/>
                          <a:cs typeface="Arial"/>
                          <a:sym typeface="Arial"/>
                        </a:rPr>
                        <a:t>vào mô đun cảm</a:t>
                      </a:r>
                      <a:r>
                        <a:rPr lang="nl-NL" sz="1800" b="0" i="0" u="none" strike="noStrike" cap="none" baseline="0" smtClean="0">
                          <a:solidFill>
                            <a:srgbClr val="000000"/>
                          </a:solidFill>
                          <a:effectLst/>
                          <a:latin typeface="+mj-lt"/>
                          <a:ea typeface="Arial"/>
                          <a:cs typeface="Arial"/>
                          <a:sym typeface="Arial"/>
                        </a:rPr>
                        <a:t> </a:t>
                      </a:r>
                      <a:r>
                        <a:rPr lang="nl-NL" sz="1800" b="0" i="0" u="none" strike="noStrike" cap="none" smtClean="0">
                          <a:solidFill>
                            <a:srgbClr val="000000"/>
                          </a:solidFill>
                          <a:effectLst/>
                          <a:latin typeface="+mj-lt"/>
                          <a:ea typeface="Arial"/>
                          <a:cs typeface="Arial"/>
                          <a:sym typeface="Arial"/>
                        </a:rPr>
                        <a:t>biến.</a:t>
                      </a:r>
                      <a:endParaRPr lang="en-US" sz="1800" b="0" i="0" u="none" strike="noStrike" cap="none">
                        <a:solidFill>
                          <a:srgbClr val="000000"/>
                        </a:solidFill>
                        <a:effectLst/>
                        <a:latin typeface="+mj-lt"/>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vi-VN" sz="1800" smtClean="0">
                          <a:effectLst/>
                          <a:latin typeface="+mn-lt"/>
                        </a:rPr>
                        <a:t>Đảm bảo kết nối đúng vị trí tiếp điểm (đầu ra) của rơ le điện từ và tiếp xúc tốt.</a:t>
                      </a: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2404"/>
                  </a:ext>
                </a:extLst>
              </a:tr>
              <a:tr h="1699990">
                <a:tc>
                  <a:txBody>
                    <a:bodyPr/>
                    <a:lstStyle/>
                    <a:p>
                      <a:pPr marL="0" marR="0" algn="ctr">
                        <a:lnSpc>
                          <a:spcPct val="150000"/>
                        </a:lnSpc>
                        <a:spcBef>
                          <a:spcPts val="240"/>
                        </a:spcBef>
                        <a:spcAft>
                          <a:spcPts val="240"/>
                        </a:spcAft>
                      </a:pPr>
                      <a:r>
                        <a:rPr lang="nl-NL" sz="1800" b="1" i="0" u="none" strike="noStrike" cap="none" smtClean="0">
                          <a:solidFill>
                            <a:srgbClr val="000000"/>
                          </a:solidFill>
                          <a:effectLst/>
                          <a:latin typeface="Arial"/>
                          <a:ea typeface="Arial"/>
                          <a:cs typeface="Arial"/>
                          <a:sym typeface="Arial"/>
                        </a:rPr>
                        <a:t>Bước 3. </a:t>
                      </a:r>
                      <a:r>
                        <a:rPr lang="nl-NL" sz="1800" b="0" i="0" u="none" strike="noStrike" cap="none" smtClean="0">
                          <a:solidFill>
                            <a:srgbClr val="000000"/>
                          </a:solidFill>
                          <a:effectLst/>
                          <a:latin typeface="Arial"/>
                          <a:ea typeface="Arial"/>
                          <a:cs typeface="Arial"/>
                          <a:sym typeface="Arial"/>
                        </a:rPr>
                        <a:t>Kết nối Adapter</a:t>
                      </a:r>
                      <a:r>
                        <a:rPr lang="nl-NL" sz="1800" b="0" i="0" u="none" strike="noStrike" cap="none" baseline="0" smtClean="0">
                          <a:solidFill>
                            <a:srgbClr val="000000"/>
                          </a:solidFill>
                          <a:effectLst/>
                          <a:latin typeface="Arial"/>
                          <a:ea typeface="Arial"/>
                          <a:cs typeface="Arial"/>
                          <a:sym typeface="Arial"/>
                        </a:rPr>
                        <a:t> </a:t>
                      </a:r>
                      <a:r>
                        <a:rPr lang="nl-NL" sz="1800" b="0" i="0" u="none" strike="noStrike" cap="none" smtClean="0">
                          <a:solidFill>
                            <a:srgbClr val="000000"/>
                          </a:solidFill>
                          <a:effectLst/>
                          <a:latin typeface="Arial"/>
                          <a:ea typeface="Arial"/>
                          <a:cs typeface="Arial"/>
                          <a:sym typeface="Arial"/>
                        </a:rPr>
                        <a:t>vào cục nguồn mô đun</a:t>
                      </a:r>
                      <a:r>
                        <a:rPr lang="nl-NL" sz="1800" b="0" i="0" u="none" strike="noStrike" cap="none" baseline="0" smtClean="0">
                          <a:solidFill>
                            <a:srgbClr val="000000"/>
                          </a:solidFill>
                          <a:effectLst/>
                          <a:latin typeface="Arial"/>
                          <a:ea typeface="Arial"/>
                          <a:cs typeface="Arial"/>
                          <a:sym typeface="Arial"/>
                        </a:rPr>
                        <a:t> </a:t>
                      </a:r>
                      <a:r>
                        <a:rPr lang="nl-NL" sz="1800" b="0" i="0" u="none" strike="noStrike" cap="none" smtClean="0">
                          <a:solidFill>
                            <a:srgbClr val="000000"/>
                          </a:solidFill>
                          <a:effectLst/>
                          <a:latin typeface="Arial"/>
                          <a:ea typeface="Arial"/>
                          <a:cs typeface="Arial"/>
                          <a:sym typeface="Arial"/>
                        </a:rPr>
                        <a:t>cảm biến.</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b="0" i="0" u="none" strike="noStrike" cap="none" smtClean="0">
                          <a:solidFill>
                            <a:srgbClr val="000000"/>
                          </a:solidFill>
                          <a:effectLst/>
                          <a:latin typeface="Arial"/>
                          <a:ea typeface="Arial"/>
                          <a:cs typeface="Arial"/>
                          <a:sym typeface="Arial"/>
                        </a:rPr>
                        <a:t>Đảm bảo kết nối đúng cực dương (+), cực tính (-) của nguồn với mô đun cảm biến và tiếp xúc tốt.</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372302"/>
                  </a:ext>
                </a:extLst>
              </a:tr>
            </a:tbl>
          </a:graphicData>
        </a:graphic>
      </p:graphicFrame>
      <p:pic>
        <p:nvPicPr>
          <p:cNvPr id="7" name="Picture 6"/>
          <p:cNvPicPr/>
          <p:nvPr/>
        </p:nvPicPr>
        <p:blipFill>
          <a:blip r:embed="rId2"/>
          <a:stretch>
            <a:fillRect/>
          </a:stretch>
        </p:blipFill>
        <p:spPr>
          <a:xfrm>
            <a:off x="6499678" y="1819242"/>
            <a:ext cx="1939472" cy="1212170"/>
          </a:xfrm>
          <a:prstGeom prst="rect">
            <a:avLst/>
          </a:prstGeom>
        </p:spPr>
      </p:pic>
      <p:pic>
        <p:nvPicPr>
          <p:cNvPr id="8" name="Picture 7"/>
          <p:cNvPicPr/>
          <p:nvPr/>
        </p:nvPicPr>
        <p:blipFill>
          <a:blip r:embed="rId3"/>
          <a:stretch>
            <a:fillRect/>
          </a:stretch>
        </p:blipFill>
        <p:spPr>
          <a:xfrm>
            <a:off x="6342515" y="3370852"/>
            <a:ext cx="2329060" cy="1264648"/>
          </a:xfrm>
          <a:prstGeom prst="rect">
            <a:avLst/>
          </a:prstGeom>
        </p:spPr>
      </p:pic>
    </p:spTree>
    <p:extLst>
      <p:ext uri="{BB962C8B-B14F-4D97-AF65-F5344CB8AC3E}">
        <p14:creationId xmlns:p14="http://schemas.microsoft.com/office/powerpoint/2010/main" val="18797903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9981"/>
            <a:ext cx="9144000" cy="1015663"/>
          </a:xfrm>
          <a:prstGeom prst="rect">
            <a:avLst/>
          </a:prstGeom>
        </p:spPr>
        <p:txBody>
          <a:bodyPr wrap="square">
            <a:spAutoFit/>
          </a:bodyPr>
          <a:lstStyle/>
          <a:p>
            <a:pPr algn="ctr">
              <a:lnSpc>
                <a:spcPct val="150000"/>
              </a:lnSpc>
            </a:pPr>
            <a:r>
              <a:rPr lang="en-US" sz="2000" b="1">
                <a:solidFill>
                  <a:srgbClr val="56296A"/>
                </a:solidFill>
              </a:rPr>
              <a:t>Bảng </a:t>
            </a:r>
            <a:r>
              <a:rPr lang="en-US" sz="2000" b="1" smtClean="0">
                <a:solidFill>
                  <a:srgbClr val="56296A"/>
                </a:solidFill>
              </a:rPr>
              <a:t>11.4. </a:t>
            </a:r>
            <a:r>
              <a:rPr lang="en-US" sz="2000" b="1">
                <a:solidFill>
                  <a:srgbClr val="56296A"/>
                </a:solidFill>
              </a:rPr>
              <a:t>Quy trình lắp ráp mạch điện điều khiển sử dụng </a:t>
            </a:r>
            <a:endParaRPr lang="en-US" sz="2000" b="1" smtClean="0">
              <a:solidFill>
                <a:srgbClr val="56296A"/>
              </a:solidFill>
            </a:endParaRPr>
          </a:p>
          <a:p>
            <a:pPr algn="ctr">
              <a:lnSpc>
                <a:spcPct val="150000"/>
              </a:lnSpc>
            </a:pPr>
            <a:r>
              <a:rPr lang="en-US" sz="2000" b="1" smtClean="0">
                <a:solidFill>
                  <a:srgbClr val="56296A"/>
                </a:solidFill>
              </a:rPr>
              <a:t>mô </a:t>
            </a:r>
            <a:r>
              <a:rPr lang="en-US" sz="2000" b="1">
                <a:solidFill>
                  <a:srgbClr val="56296A"/>
                </a:solidFill>
              </a:rPr>
              <a:t>đun cảm biến </a:t>
            </a:r>
            <a:r>
              <a:rPr lang="en-US" sz="2000" b="1" smtClean="0">
                <a:solidFill>
                  <a:srgbClr val="56296A"/>
                </a:solidFill>
              </a:rPr>
              <a:t>độ ẩm</a:t>
            </a:r>
            <a:endParaRPr lang="en-US" sz="2000" b="1" i="1">
              <a:solidFill>
                <a:srgbClr val="56296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87956961"/>
              </p:ext>
            </p:extLst>
          </p:nvPr>
        </p:nvGraphicFramePr>
        <p:xfrm>
          <a:off x="393337" y="1266682"/>
          <a:ext cx="8357325" cy="3489164"/>
        </p:xfrm>
        <a:graphic>
          <a:graphicData uri="http://schemas.openxmlformats.org/drawingml/2006/table">
            <a:tbl>
              <a:tblPr firstRow="1" firstCol="1" bandRow="1">
                <a:tableStyleId>{5528DF6B-8FE4-478F-98BF-D38A77BF60B0}</a:tableStyleId>
              </a:tblPr>
              <a:tblGrid>
                <a:gridCol w="2553063">
                  <a:extLst>
                    <a:ext uri="{9D8B030D-6E8A-4147-A177-3AD203B41FA5}">
                      <a16:colId xmlns:a16="http://schemas.microsoft.com/office/drawing/2014/main" val="4280223407"/>
                    </a:ext>
                  </a:extLst>
                </a:gridCol>
                <a:gridCol w="3309257">
                  <a:extLst>
                    <a:ext uri="{9D8B030D-6E8A-4147-A177-3AD203B41FA5}">
                      <a16:colId xmlns:a16="http://schemas.microsoft.com/office/drawing/2014/main" val="2192331240"/>
                    </a:ext>
                  </a:extLst>
                </a:gridCol>
                <a:gridCol w="2495005">
                  <a:extLst>
                    <a:ext uri="{9D8B030D-6E8A-4147-A177-3AD203B41FA5}">
                      <a16:colId xmlns:a16="http://schemas.microsoft.com/office/drawing/2014/main" val="3730206565"/>
                    </a:ext>
                  </a:extLst>
                </a:gridCol>
              </a:tblGrid>
              <a:tr h="401805">
                <a:tc>
                  <a:txBody>
                    <a:bodyPr/>
                    <a:lstStyle/>
                    <a:p>
                      <a:pPr marL="0" marR="0" algn="ctr">
                        <a:lnSpc>
                          <a:spcPct val="150000"/>
                        </a:lnSpc>
                        <a:spcBef>
                          <a:spcPts val="240"/>
                        </a:spcBef>
                        <a:spcAft>
                          <a:spcPts val="240"/>
                        </a:spcAft>
                      </a:pPr>
                      <a:r>
                        <a:rPr lang="nl-NL" sz="1800" b="1">
                          <a:effectLst/>
                          <a:latin typeface="+mj-lt"/>
                        </a:rPr>
                        <a:t>Các bước thực hiện</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Yêu cầu kĩ thuật</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240"/>
                        </a:spcBef>
                        <a:spcAft>
                          <a:spcPts val="240"/>
                        </a:spcAft>
                      </a:pPr>
                      <a:r>
                        <a:rPr lang="nl-NL" sz="1800" b="1">
                          <a:effectLst/>
                          <a:latin typeface="+mj-lt"/>
                        </a:rPr>
                        <a:t>Hình minh họa</a:t>
                      </a:r>
                      <a:endParaRPr lang="en-US" sz="1800" b="1">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80941676"/>
                  </a:ext>
                </a:extLst>
              </a:tr>
              <a:tr h="1635821">
                <a:tc>
                  <a:txBody>
                    <a:bodyPr/>
                    <a:lstStyle/>
                    <a:p>
                      <a:pPr marL="0" marR="0" algn="ctr">
                        <a:lnSpc>
                          <a:spcPct val="150000"/>
                        </a:lnSpc>
                        <a:spcBef>
                          <a:spcPts val="240"/>
                        </a:spcBef>
                        <a:spcAft>
                          <a:spcPts val="240"/>
                        </a:spcAft>
                      </a:pPr>
                      <a:r>
                        <a:rPr lang="nl-NL" sz="1800" b="1" i="0" u="none" strike="noStrike" cap="none" smtClean="0">
                          <a:solidFill>
                            <a:srgbClr val="000000"/>
                          </a:solidFill>
                          <a:effectLst/>
                          <a:latin typeface="Arial"/>
                          <a:ea typeface="Arial"/>
                          <a:cs typeface="Arial"/>
                          <a:sym typeface="Arial"/>
                        </a:rPr>
                        <a:t>Bước 4. </a:t>
                      </a:r>
                      <a:r>
                        <a:rPr lang="nl-NL" sz="1800" b="0" i="0" u="none" strike="noStrike" cap="none" smtClean="0">
                          <a:solidFill>
                            <a:srgbClr val="000000"/>
                          </a:solidFill>
                          <a:effectLst/>
                          <a:latin typeface="Arial"/>
                          <a:ea typeface="Arial"/>
                          <a:cs typeface="Arial"/>
                          <a:sym typeface="Arial"/>
                        </a:rPr>
                        <a:t>Cài đặt mức</a:t>
                      </a:r>
                      <a:r>
                        <a:rPr lang="nl-NL" sz="1800" b="0" i="0" u="none" strike="noStrike" cap="none" baseline="0" smtClean="0">
                          <a:solidFill>
                            <a:srgbClr val="000000"/>
                          </a:solidFill>
                          <a:effectLst/>
                          <a:latin typeface="Arial"/>
                          <a:ea typeface="Arial"/>
                          <a:cs typeface="Arial"/>
                          <a:sym typeface="Arial"/>
                        </a:rPr>
                        <a:t> ngưỡng </a:t>
                      </a:r>
                      <a:r>
                        <a:rPr lang="nl-NL" sz="1800" b="0" i="0" u="none" strike="noStrike" cap="none" smtClean="0">
                          <a:solidFill>
                            <a:srgbClr val="000000"/>
                          </a:solidFill>
                          <a:effectLst/>
                          <a:latin typeface="Arial"/>
                          <a:ea typeface="Arial"/>
                          <a:cs typeface="Arial"/>
                          <a:sym typeface="Arial"/>
                        </a:rPr>
                        <a:t>tác động</a:t>
                      </a:r>
                      <a:r>
                        <a:rPr lang="nl-NL" sz="1800" b="0" i="0" u="none" strike="noStrike" cap="none" baseline="0" smtClean="0">
                          <a:solidFill>
                            <a:srgbClr val="000000"/>
                          </a:solidFill>
                          <a:effectLst/>
                          <a:latin typeface="Arial"/>
                          <a:ea typeface="Arial"/>
                          <a:cs typeface="Arial"/>
                          <a:sym typeface="Arial"/>
                        </a:rPr>
                        <a:t> </a:t>
                      </a:r>
                      <a:r>
                        <a:rPr lang="nl-NL" sz="1800" b="0" i="0" u="none" strike="noStrike" cap="none" smtClean="0">
                          <a:solidFill>
                            <a:srgbClr val="000000"/>
                          </a:solidFill>
                          <a:effectLst/>
                          <a:latin typeface="Arial"/>
                          <a:ea typeface="Arial"/>
                          <a:cs typeface="Arial"/>
                          <a:sym typeface="Arial"/>
                        </a:rPr>
                        <a:t>của mô đun cảm biến.</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b="0" i="0" u="none" strike="noStrike" cap="none" smtClean="0">
                          <a:solidFill>
                            <a:srgbClr val="000000"/>
                          </a:solidFill>
                          <a:effectLst/>
                          <a:latin typeface="Arial"/>
                          <a:ea typeface="Arial"/>
                          <a:cs typeface="Arial"/>
                          <a:sym typeface="Arial"/>
                        </a:rPr>
                        <a:t>Đảm bảo mô đun cảm biến tác động theo đúng mức</a:t>
                      </a:r>
                      <a:r>
                        <a:rPr lang="nl-NL" sz="1800" b="0" i="0" u="none" strike="noStrike" cap="none" baseline="0" smtClean="0">
                          <a:solidFill>
                            <a:srgbClr val="000000"/>
                          </a:solidFill>
                          <a:effectLst/>
                          <a:latin typeface="Arial"/>
                          <a:ea typeface="Arial"/>
                          <a:cs typeface="Arial"/>
                          <a:sym typeface="Arial"/>
                        </a:rPr>
                        <a:t> ngưỡng đã được chỉnh.</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2404"/>
                  </a:ext>
                </a:extLst>
              </a:tr>
              <a:tr h="1441863">
                <a:tc>
                  <a:txBody>
                    <a:bodyPr/>
                    <a:lstStyle/>
                    <a:p>
                      <a:pPr marL="0" marR="0" algn="ctr">
                        <a:lnSpc>
                          <a:spcPct val="150000"/>
                        </a:lnSpc>
                        <a:spcBef>
                          <a:spcPts val="240"/>
                        </a:spcBef>
                        <a:spcAft>
                          <a:spcPts val="240"/>
                        </a:spcAft>
                      </a:pPr>
                      <a:r>
                        <a:rPr lang="nl-NL" sz="1800" b="1" i="0" u="none" strike="noStrike" cap="none" smtClean="0">
                          <a:solidFill>
                            <a:srgbClr val="000000"/>
                          </a:solidFill>
                          <a:effectLst/>
                          <a:latin typeface="Arial"/>
                          <a:ea typeface="Arial"/>
                          <a:cs typeface="Arial"/>
                          <a:sym typeface="Arial"/>
                        </a:rPr>
                        <a:t>Bước 5. </a:t>
                      </a:r>
                      <a:r>
                        <a:rPr lang="nl-NL" sz="1800" b="0" i="0" u="none" strike="noStrike" cap="none" smtClean="0">
                          <a:solidFill>
                            <a:srgbClr val="000000"/>
                          </a:solidFill>
                          <a:effectLst/>
                          <a:latin typeface="Arial"/>
                          <a:ea typeface="Arial"/>
                          <a:cs typeface="Arial"/>
                          <a:sym typeface="Arial"/>
                        </a:rPr>
                        <a:t>Kiểm tra và vận hành.</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240"/>
                        </a:spcBef>
                        <a:spcAft>
                          <a:spcPts val="240"/>
                        </a:spcAft>
                      </a:pPr>
                      <a:r>
                        <a:rPr lang="nl-NL" sz="1800" b="0" i="0" u="none" strike="noStrike" cap="none" smtClean="0">
                          <a:solidFill>
                            <a:srgbClr val="000000"/>
                          </a:solidFill>
                          <a:effectLst/>
                          <a:latin typeface="Arial"/>
                          <a:ea typeface="Arial"/>
                          <a:cs typeface="Arial"/>
                          <a:sym typeface="Arial"/>
                        </a:rPr>
                        <a:t>Mạch hoạt động đúng nguyên lí và không bị sự cố.</a:t>
                      </a:r>
                      <a:endParaRPr lang="en-US" sz="1800" b="0" i="0" u="none" strike="noStrike" cap="none">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240"/>
                        </a:spcBef>
                        <a:spcAft>
                          <a:spcPts val="240"/>
                        </a:spcAft>
                      </a:pPr>
                      <a:endParaRPr lang="nl-NL" sz="1800">
                        <a:effectLst/>
                        <a:latin typeface="+mj-lt"/>
                        <a:ea typeface="Times New Roman" panose="02020603050405020304" pitchFamily="18" charset="0"/>
                        <a:cs typeface="Times New Roman" panose="02020603050405020304" pitchFamily="18" charset="0"/>
                      </a:endParaRPr>
                    </a:p>
                  </a:txBody>
                  <a:tcPr marL="39957" marR="399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372302"/>
                  </a:ext>
                </a:extLst>
              </a:tr>
            </a:tbl>
          </a:graphicData>
        </a:graphic>
      </p:graphicFrame>
      <p:pic>
        <p:nvPicPr>
          <p:cNvPr id="6" name="Picture 5"/>
          <p:cNvPicPr/>
          <p:nvPr/>
        </p:nvPicPr>
        <p:blipFill>
          <a:blip r:embed="rId2"/>
          <a:stretch>
            <a:fillRect/>
          </a:stretch>
        </p:blipFill>
        <p:spPr>
          <a:xfrm>
            <a:off x="6346513" y="1884687"/>
            <a:ext cx="2299374" cy="1225149"/>
          </a:xfrm>
          <a:prstGeom prst="rect">
            <a:avLst/>
          </a:prstGeom>
        </p:spPr>
      </p:pic>
      <p:pic>
        <p:nvPicPr>
          <p:cNvPr id="9" name="Picture 8"/>
          <p:cNvPicPr/>
          <p:nvPr/>
        </p:nvPicPr>
        <p:blipFill>
          <a:blip r:embed="rId3"/>
          <a:stretch>
            <a:fillRect/>
          </a:stretch>
        </p:blipFill>
        <p:spPr>
          <a:xfrm>
            <a:off x="6386463" y="3360662"/>
            <a:ext cx="2219473" cy="1331684"/>
          </a:xfrm>
          <a:prstGeom prst="rect">
            <a:avLst/>
          </a:prstGeom>
        </p:spPr>
      </p:pic>
    </p:spTree>
    <p:extLst>
      <p:ext uri="{BB962C8B-B14F-4D97-AF65-F5344CB8AC3E}">
        <p14:creationId xmlns:p14="http://schemas.microsoft.com/office/powerpoint/2010/main" val="3738921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6920"/>
            <a:ext cx="9143999" cy="496996"/>
          </a:xfrm>
          <a:prstGeom prst="rect">
            <a:avLst/>
          </a:prstGeom>
        </p:spPr>
        <p:txBody>
          <a:bodyPr wrap="square">
            <a:spAutoFit/>
          </a:bodyPr>
          <a:lstStyle/>
          <a:p>
            <a:pPr algn="ctr">
              <a:lnSpc>
                <a:spcPct val="150000"/>
              </a:lnSpc>
            </a:pPr>
            <a:r>
              <a:rPr lang="en-US" sz="2000" b="1">
                <a:solidFill>
                  <a:srgbClr val="56296A"/>
                </a:solidFill>
              </a:rPr>
              <a:t>Tiêu chỉ đánh giá quy trình thực hành</a:t>
            </a:r>
            <a:endParaRPr lang="en-US" sz="2000" b="1" i="1">
              <a:solidFill>
                <a:srgbClr val="56296A"/>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16974042"/>
              </p:ext>
            </p:extLst>
          </p:nvPr>
        </p:nvGraphicFramePr>
        <p:xfrm>
          <a:off x="631372" y="928914"/>
          <a:ext cx="7873999" cy="3829504"/>
        </p:xfrm>
        <a:graphic>
          <a:graphicData uri="http://schemas.openxmlformats.org/drawingml/2006/table">
            <a:tbl>
              <a:tblPr firstRow="1" firstCol="1" bandRow="1">
                <a:tableStyleId>{5528DF6B-8FE4-478F-98BF-D38A77BF60B0}</a:tableStyleId>
              </a:tblPr>
              <a:tblGrid>
                <a:gridCol w="459807">
                  <a:extLst>
                    <a:ext uri="{9D8B030D-6E8A-4147-A177-3AD203B41FA5}">
                      <a16:colId xmlns:a16="http://schemas.microsoft.com/office/drawing/2014/main" val="2659509660"/>
                    </a:ext>
                  </a:extLst>
                </a:gridCol>
                <a:gridCol w="5027572">
                  <a:extLst>
                    <a:ext uri="{9D8B030D-6E8A-4147-A177-3AD203B41FA5}">
                      <a16:colId xmlns:a16="http://schemas.microsoft.com/office/drawing/2014/main" val="1268061826"/>
                    </a:ext>
                  </a:extLst>
                </a:gridCol>
                <a:gridCol w="1193310">
                  <a:extLst>
                    <a:ext uri="{9D8B030D-6E8A-4147-A177-3AD203B41FA5}">
                      <a16:colId xmlns:a16="http://schemas.microsoft.com/office/drawing/2014/main" val="1469401342"/>
                    </a:ext>
                  </a:extLst>
                </a:gridCol>
                <a:gridCol w="1193310">
                  <a:extLst>
                    <a:ext uri="{9D8B030D-6E8A-4147-A177-3AD203B41FA5}">
                      <a16:colId xmlns:a16="http://schemas.microsoft.com/office/drawing/2014/main" val="2267644401"/>
                    </a:ext>
                  </a:extLst>
                </a:gridCol>
              </a:tblGrid>
              <a:tr h="478688">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TT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Các bước thực hiện</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Có</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Không</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54878679"/>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Bố trí các thiết bị lên bảng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048712"/>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2</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Nối dây dẫn giữa các thiết bị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500472"/>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3</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Lắp các thiết bị điện lên bảng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93880"/>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4</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Lắp </a:t>
                      </a:r>
                      <a:r>
                        <a:rPr lang="nl-NL" sz="1800" smtClean="0">
                          <a:solidFill>
                            <a:srgbClr val="000000"/>
                          </a:solidFill>
                          <a:effectLst/>
                        </a:rPr>
                        <a:t>động</a:t>
                      </a:r>
                      <a:r>
                        <a:rPr lang="nl-NL" sz="1800" baseline="0" smtClean="0">
                          <a:solidFill>
                            <a:srgbClr val="000000"/>
                          </a:solidFill>
                          <a:effectLst/>
                        </a:rPr>
                        <a:t> cơ bơm </a:t>
                      </a:r>
                      <a:r>
                        <a:rPr lang="nl-NL" sz="1800" smtClean="0">
                          <a:solidFill>
                            <a:srgbClr val="000000"/>
                          </a:solidFill>
                          <a:effectLst/>
                        </a:rPr>
                        <a:t>vào </a:t>
                      </a:r>
                      <a:r>
                        <a:rPr lang="nl-NL" sz="1800">
                          <a:solidFill>
                            <a:srgbClr val="000000"/>
                          </a:solidFill>
                          <a:effectLst/>
                        </a:rPr>
                        <a:t>mạch điện.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91315"/>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Kiểm tra mạch điện, các mối nối dây.</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297464"/>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6</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Kiểm tra thông mạch và hở mạch.</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978876"/>
                  </a:ext>
                </a:extLst>
              </a:tr>
              <a:tr h="478688">
                <a:tc>
                  <a:txBody>
                    <a:bodyPr/>
                    <a:lstStyle/>
                    <a:p>
                      <a:pPr marL="0" marR="0" algn="ctr">
                        <a:lnSpc>
                          <a:spcPct val="150000"/>
                        </a:lnSpc>
                        <a:spcBef>
                          <a:spcPts val="0"/>
                        </a:spcBef>
                        <a:spcAft>
                          <a:spcPts val="800"/>
                        </a:spcAft>
                        <a:tabLst>
                          <a:tab pos="1840865" algn="l"/>
                        </a:tabLst>
                      </a:pPr>
                      <a:r>
                        <a:rPr lang="nl-NL" sz="1800">
                          <a:solidFill>
                            <a:srgbClr val="000000"/>
                          </a:solidFill>
                          <a:effectLst/>
                        </a:rPr>
                        <a:t>7</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a:solidFill>
                            <a:srgbClr val="000000"/>
                          </a:solidFill>
                          <a:effectLst/>
                        </a:rPr>
                        <a:t>Vận hành mạch điện điều khiển.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128907"/>
                  </a:ext>
                </a:extLst>
              </a:tr>
            </a:tbl>
          </a:graphicData>
        </a:graphic>
      </p:graphicFrame>
    </p:spTree>
    <p:extLst>
      <p:ext uri="{BB962C8B-B14F-4D97-AF65-F5344CB8AC3E}">
        <p14:creationId xmlns:p14="http://schemas.microsoft.com/office/powerpoint/2010/main" val="13586713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5320"/>
            <a:ext cx="9143999" cy="496996"/>
          </a:xfrm>
          <a:prstGeom prst="rect">
            <a:avLst/>
          </a:prstGeom>
        </p:spPr>
        <p:txBody>
          <a:bodyPr wrap="square">
            <a:spAutoFit/>
          </a:bodyPr>
          <a:lstStyle/>
          <a:p>
            <a:pPr algn="ctr">
              <a:lnSpc>
                <a:spcPct val="150000"/>
              </a:lnSpc>
            </a:pPr>
            <a:r>
              <a:rPr lang="en-US" sz="2000" b="1">
                <a:solidFill>
                  <a:srgbClr val="56296A"/>
                </a:solidFill>
              </a:rPr>
              <a:t>Tiêu chí đánh giá sản phẩm thực hành</a:t>
            </a:r>
            <a:endParaRPr lang="en-US" sz="2000" b="1" i="1">
              <a:solidFill>
                <a:srgbClr val="56296A"/>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34786746"/>
              </p:ext>
            </p:extLst>
          </p:nvPr>
        </p:nvGraphicFramePr>
        <p:xfrm>
          <a:off x="333828" y="748431"/>
          <a:ext cx="8476342" cy="4079915"/>
        </p:xfrm>
        <a:graphic>
          <a:graphicData uri="http://schemas.openxmlformats.org/drawingml/2006/table">
            <a:tbl>
              <a:tblPr firstRow="1" firstCol="1" bandRow="1">
                <a:tableStyleId>{5528DF6B-8FE4-478F-98BF-D38A77BF60B0}</a:tableStyleId>
              </a:tblPr>
              <a:tblGrid>
                <a:gridCol w="494982">
                  <a:extLst>
                    <a:ext uri="{9D8B030D-6E8A-4147-A177-3AD203B41FA5}">
                      <a16:colId xmlns:a16="http://schemas.microsoft.com/office/drawing/2014/main" val="2659509660"/>
                    </a:ext>
                  </a:extLst>
                </a:gridCol>
                <a:gridCol w="5746160">
                  <a:extLst>
                    <a:ext uri="{9D8B030D-6E8A-4147-A177-3AD203B41FA5}">
                      <a16:colId xmlns:a16="http://schemas.microsoft.com/office/drawing/2014/main" val="1268061826"/>
                    </a:ext>
                  </a:extLst>
                </a:gridCol>
                <a:gridCol w="950605">
                  <a:extLst>
                    <a:ext uri="{9D8B030D-6E8A-4147-A177-3AD203B41FA5}">
                      <a16:colId xmlns:a16="http://schemas.microsoft.com/office/drawing/2014/main" val="1469401342"/>
                    </a:ext>
                  </a:extLst>
                </a:gridCol>
                <a:gridCol w="1284595">
                  <a:extLst>
                    <a:ext uri="{9D8B030D-6E8A-4147-A177-3AD203B41FA5}">
                      <a16:colId xmlns:a16="http://schemas.microsoft.com/office/drawing/2014/main" val="2267644401"/>
                    </a:ext>
                  </a:extLst>
                </a:gridCol>
              </a:tblGrid>
              <a:tr h="444992">
                <a:tc>
                  <a:txBody>
                    <a:bodyPr/>
                    <a:lstStyle/>
                    <a:p>
                      <a:pPr marL="0" marR="0" algn="ctr">
                        <a:lnSpc>
                          <a:spcPct val="150000"/>
                        </a:lnSpc>
                        <a:spcBef>
                          <a:spcPts val="0"/>
                        </a:spcBef>
                        <a:spcAft>
                          <a:spcPts val="800"/>
                        </a:spcAft>
                        <a:tabLst>
                          <a:tab pos="1840865" algn="l"/>
                        </a:tabLst>
                      </a:pPr>
                      <a:r>
                        <a:rPr lang="nl-NL" sz="1800" b="1">
                          <a:solidFill>
                            <a:srgbClr val="000000"/>
                          </a:solidFill>
                          <a:effectLst/>
                        </a:rPr>
                        <a:t>TT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rPr>
                        <a:t>Các</a:t>
                      </a:r>
                      <a:r>
                        <a:rPr lang="nl-NL" sz="1800" b="1" baseline="0" smtClean="0">
                          <a:solidFill>
                            <a:srgbClr val="000000"/>
                          </a:solidFill>
                          <a:effectLst/>
                        </a:rPr>
                        <a:t> tiêu chí</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latin typeface="Arial"/>
                          <a:ea typeface="Times New Roman" panose="02020603050405020304" pitchFamily="18" charset="0"/>
                          <a:cs typeface="Arial"/>
                        </a:rPr>
                        <a:t>Đạt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800"/>
                        </a:spcAft>
                        <a:tabLst>
                          <a:tab pos="1840865" algn="l"/>
                        </a:tabLst>
                      </a:pPr>
                      <a:r>
                        <a:rPr lang="nl-NL" sz="1800" b="1" smtClean="0">
                          <a:solidFill>
                            <a:srgbClr val="000000"/>
                          </a:solidFill>
                          <a:effectLst/>
                        </a:rPr>
                        <a:t>Không đạt</a:t>
                      </a:r>
                      <a:endPar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54878679"/>
                  </a:ext>
                </a:extLst>
              </a:tr>
              <a:tr h="792540">
                <a:tc>
                  <a:txBody>
                    <a:bodyPr/>
                    <a:lstStyle/>
                    <a:p>
                      <a:pPr marL="0" marR="0" algn="ctr">
                        <a:lnSpc>
                          <a:spcPct val="150000"/>
                        </a:lnSpc>
                        <a:spcBef>
                          <a:spcPts val="0"/>
                        </a:spcBef>
                        <a:spcAft>
                          <a:spcPts val="800"/>
                        </a:spcAft>
                        <a:tabLst>
                          <a:tab pos="1840865" algn="l"/>
                        </a:tabLst>
                      </a:pPr>
                      <a:r>
                        <a:rPr lang="nl-NL" sz="1800">
                          <a:solidFill>
                            <a:srgbClr val="000000"/>
                          </a:solidFill>
                          <a:effectLst/>
                        </a:rPr>
                        <a:t>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Thiết bị được bố trí đúng vị trí theo sơ đồ lắp đặt, cân đối, dễ dàng cho việc nối d</a:t>
                      </a:r>
                      <a:r>
                        <a:rPr lang="en-US" sz="1800" smtClean="0">
                          <a:solidFill>
                            <a:srgbClr val="000000"/>
                          </a:solidFill>
                          <a:effectLst/>
                        </a:rPr>
                        <a:t>â</a:t>
                      </a:r>
                      <a:r>
                        <a:rPr lang="vi-VN" sz="1800" smtClean="0">
                          <a:solidFill>
                            <a:srgbClr val="000000"/>
                          </a:solidFill>
                          <a:effectLst/>
                        </a:rPr>
                        <a:t>y.</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048712"/>
                  </a:ext>
                </a:extLst>
              </a:tr>
              <a:tr h="1184017">
                <a:tc>
                  <a:txBody>
                    <a:bodyPr/>
                    <a:lstStyle/>
                    <a:p>
                      <a:pPr marL="0" marR="0" algn="ctr">
                        <a:lnSpc>
                          <a:spcPct val="150000"/>
                        </a:lnSpc>
                        <a:spcBef>
                          <a:spcPts val="0"/>
                        </a:spcBef>
                        <a:spcAft>
                          <a:spcPts val="800"/>
                        </a:spcAft>
                        <a:tabLst>
                          <a:tab pos="1840865" algn="l"/>
                        </a:tabLst>
                      </a:pPr>
                      <a:r>
                        <a:rPr lang="nl-NL" sz="1800">
                          <a:solidFill>
                            <a:srgbClr val="000000"/>
                          </a:solidFill>
                          <a:effectLst/>
                        </a:rPr>
                        <a:t>2</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Dây dẫn được sắp xếp gọn gàng, các đầu dây, các mối nối chắc chắn, đảm bảo tiếp xúc tốt, cách điện tốt với bên ngoài.</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500472"/>
                  </a:ext>
                </a:extLst>
              </a:tr>
              <a:tr h="415353">
                <a:tc>
                  <a:txBody>
                    <a:bodyPr/>
                    <a:lstStyle/>
                    <a:p>
                      <a:pPr marL="0" marR="0" algn="ctr">
                        <a:lnSpc>
                          <a:spcPct val="150000"/>
                        </a:lnSpc>
                        <a:spcBef>
                          <a:spcPts val="0"/>
                        </a:spcBef>
                        <a:spcAft>
                          <a:spcPts val="800"/>
                        </a:spcAft>
                        <a:tabLst>
                          <a:tab pos="1840865" algn="l"/>
                        </a:tabLst>
                      </a:pPr>
                      <a:r>
                        <a:rPr lang="nl-NL" sz="1800">
                          <a:solidFill>
                            <a:srgbClr val="000000"/>
                          </a:solidFill>
                          <a:effectLst/>
                        </a:rPr>
                        <a:t>3</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vi-VN" sz="1800" smtClean="0">
                          <a:solidFill>
                            <a:srgbClr val="000000"/>
                          </a:solidFill>
                          <a:effectLst/>
                        </a:rPr>
                        <a:t>Các thiết bị được lắp cố định, chắc chắn, đúng vị trí.</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93880"/>
                  </a:ext>
                </a:extLst>
              </a:tr>
              <a:tr h="797191">
                <a:tc>
                  <a:txBody>
                    <a:bodyPr/>
                    <a:lstStyle/>
                    <a:p>
                      <a:pPr marL="0" marR="0" algn="ctr">
                        <a:lnSpc>
                          <a:spcPct val="150000"/>
                        </a:lnSpc>
                        <a:spcBef>
                          <a:spcPts val="0"/>
                        </a:spcBef>
                        <a:spcAft>
                          <a:spcPts val="800"/>
                        </a:spcAft>
                        <a:tabLst>
                          <a:tab pos="1840865" algn="l"/>
                        </a:tabLst>
                      </a:pPr>
                      <a:r>
                        <a:rPr lang="nl-NL" sz="1800">
                          <a:solidFill>
                            <a:srgbClr val="000000"/>
                          </a:solidFill>
                          <a:effectLst/>
                        </a:rPr>
                        <a:t>4</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en-US" sz="1800" smtClean="0">
                          <a:solidFill>
                            <a:srgbClr val="000000"/>
                          </a:solidFill>
                          <a:effectLst/>
                        </a:rPr>
                        <a:t>Động</a:t>
                      </a:r>
                      <a:r>
                        <a:rPr lang="en-US" sz="1800" baseline="0" smtClean="0">
                          <a:solidFill>
                            <a:srgbClr val="000000"/>
                          </a:solidFill>
                          <a:effectLst/>
                        </a:rPr>
                        <a:t> cơ bơm</a:t>
                      </a:r>
                      <a:r>
                        <a:rPr lang="vi-VN" sz="1800" smtClean="0">
                          <a:solidFill>
                            <a:srgbClr val="000000"/>
                          </a:solidFill>
                          <a:effectLst/>
                        </a:rPr>
                        <a:t>, dây lấy nguồn được bố trí và nối đến bảng điện đúng sơ đồ nguyên lí.</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91315"/>
                  </a:ext>
                </a:extLst>
              </a:tr>
              <a:tr h="444992">
                <a:tc>
                  <a:txBody>
                    <a:bodyPr/>
                    <a:lstStyle/>
                    <a:p>
                      <a:pPr marL="0" marR="0" algn="ctr">
                        <a:lnSpc>
                          <a:spcPct val="150000"/>
                        </a:lnSpc>
                        <a:spcBef>
                          <a:spcPts val="0"/>
                        </a:spcBef>
                        <a:spcAft>
                          <a:spcPts val="800"/>
                        </a:spcAft>
                        <a:tabLst>
                          <a:tab pos="1840865" algn="l"/>
                        </a:tabLst>
                      </a:pPr>
                      <a:r>
                        <a:rPr lang="nl-NL" sz="1800">
                          <a:solidFill>
                            <a:srgbClr val="000000"/>
                          </a:solidFill>
                          <a:effectLst/>
                        </a:rPr>
                        <a:t>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800"/>
                        </a:spcAft>
                        <a:tabLst>
                          <a:tab pos="1840865" algn="l"/>
                        </a:tabLst>
                      </a:pPr>
                      <a:r>
                        <a:rPr lang="nl-NL" sz="1800" smtClean="0">
                          <a:solidFill>
                            <a:srgbClr val="000000"/>
                          </a:solidFill>
                          <a:effectLst/>
                        </a:rPr>
                        <a:t>Mạch điện hoạt động đúng nguyên lí, đảm bảo an toàn.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tabLst>
                          <a:tab pos="1840865" algn="l"/>
                        </a:tabLst>
                      </a:pPr>
                      <a:r>
                        <a:rPr lang="nl-NL" sz="1800">
                          <a:solidFill>
                            <a:srgbClr val="000000"/>
                          </a:solidFill>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297464"/>
                  </a:ext>
                </a:extLst>
              </a:tr>
            </a:tbl>
          </a:graphicData>
        </a:graphic>
      </p:graphicFrame>
    </p:spTree>
    <p:extLst>
      <p:ext uri="{BB962C8B-B14F-4D97-AF65-F5344CB8AC3E}">
        <p14:creationId xmlns:p14="http://schemas.microsoft.com/office/powerpoint/2010/main" val="7524617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163471"/>
            <a:ext cx="9144000" cy="739754"/>
          </a:xfrm>
          <a:prstGeom prst="rect">
            <a:avLst/>
          </a:prstGeom>
        </p:spPr>
        <p:txBody>
          <a:bodyPr wrap="square">
            <a:spAutoFit/>
          </a:bodyPr>
          <a:lstStyle/>
          <a:p>
            <a:pPr algn="ctr">
              <a:lnSpc>
                <a:spcPct val="150000"/>
              </a:lnSpc>
            </a:pPr>
            <a:r>
              <a:rPr lang="en-US" sz="3200" b="1" smtClean="0">
                <a:solidFill>
                  <a:srgbClr val="56296A"/>
                </a:solidFill>
              </a:rPr>
              <a:t>LUYỆN TẬP</a:t>
            </a:r>
            <a:endParaRPr lang="en-US" sz="3200" b="1" i="1">
              <a:solidFill>
                <a:srgbClr val="56296A"/>
              </a:solidFill>
            </a:endParaRPr>
          </a:p>
        </p:txBody>
      </p:sp>
      <p:sp>
        <p:nvSpPr>
          <p:cNvPr id="11" name="Google Shape;458;p45"/>
          <p:cNvSpPr txBox="1">
            <a:spLocks/>
          </p:cNvSpPr>
          <p:nvPr/>
        </p:nvSpPr>
        <p:spPr>
          <a:xfrm>
            <a:off x="203200" y="903226"/>
            <a:ext cx="3222171" cy="548204"/>
          </a:xfrm>
          <a:prstGeom prst="homePlate">
            <a:avLst>
              <a:gd name="adj" fmla="val 39410"/>
            </a:avLst>
          </a:prstGeom>
          <a:solidFill>
            <a:srgbClr val="F02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chemeClr val="bg1"/>
                </a:solidFill>
                <a:latin typeface="+mn-lt"/>
              </a:rPr>
              <a:t>Kiến thức cần ghi nhớ</a:t>
            </a:r>
            <a:endParaRPr lang="vi-VN" sz="2000" b="1">
              <a:solidFill>
                <a:schemeClr val="bg1"/>
              </a:solidFill>
              <a:latin typeface="+mn-lt"/>
            </a:endParaRPr>
          </a:p>
        </p:txBody>
      </p:sp>
      <p:sp>
        <p:nvSpPr>
          <p:cNvPr id="12" name="Rectangle 11"/>
          <p:cNvSpPr/>
          <p:nvPr/>
        </p:nvSpPr>
        <p:spPr>
          <a:xfrm>
            <a:off x="283030" y="1524910"/>
            <a:ext cx="8577943" cy="3323987"/>
          </a:xfrm>
          <a:prstGeom prst="rect">
            <a:avLst/>
          </a:prstGeom>
        </p:spPr>
        <p:txBody>
          <a:bodyPr wrap="square">
            <a:spAutoFit/>
          </a:bodyPr>
          <a:lstStyle/>
          <a:p>
            <a:pPr algn="just">
              <a:lnSpc>
                <a:spcPct val="150000"/>
              </a:lnSpc>
            </a:pPr>
            <a:r>
              <a:rPr lang="en-US" sz="2000" smtClean="0"/>
              <a:t>Các bước lắp ráp m</a:t>
            </a:r>
            <a:r>
              <a:rPr lang="vi-VN" sz="2000" smtClean="0"/>
              <a:t>ạch </a:t>
            </a:r>
            <a:r>
              <a:rPr lang="vi-VN" sz="2000"/>
              <a:t>điện điều khiển sử dụng mô đun cảm </a:t>
            </a:r>
            <a:r>
              <a:rPr lang="vi-VN" sz="2000" smtClean="0"/>
              <a:t>biến</a:t>
            </a:r>
            <a:r>
              <a:rPr lang="en-US" sz="2000" smtClean="0"/>
              <a:t>:</a:t>
            </a:r>
          </a:p>
          <a:p>
            <a:pPr marL="342900" indent="-342900" algn="just">
              <a:lnSpc>
                <a:spcPct val="150000"/>
              </a:lnSpc>
              <a:buFont typeface="Arial" panose="020B0604020202020204" pitchFamily="34" charset="0"/>
              <a:buChar char="•"/>
            </a:pPr>
            <a:r>
              <a:rPr lang="vi-VN" sz="2000" b="1" i="1" smtClean="0"/>
              <a:t>Bước </a:t>
            </a:r>
            <a:r>
              <a:rPr lang="vi-VN" sz="2000" b="1" i="1"/>
              <a:t>1. </a:t>
            </a:r>
            <a:r>
              <a:rPr lang="vi-VN" sz="2000"/>
              <a:t>Kết nối cảm biến vào mô đun cảm biến.</a:t>
            </a:r>
          </a:p>
          <a:p>
            <a:pPr marL="342900" indent="-342900" algn="just">
              <a:lnSpc>
                <a:spcPct val="150000"/>
              </a:lnSpc>
              <a:buFont typeface="Arial" panose="020B0604020202020204" pitchFamily="34" charset="0"/>
              <a:buChar char="•"/>
            </a:pPr>
            <a:r>
              <a:rPr lang="vi-VN" sz="2000" b="1" i="1"/>
              <a:t>Bước 2. </a:t>
            </a:r>
            <a:r>
              <a:rPr lang="vi-VN" sz="2000"/>
              <a:t>Kết nối tải vào mô đun cảm biến.</a:t>
            </a:r>
          </a:p>
          <a:p>
            <a:pPr marL="342900" indent="-342900" algn="just">
              <a:lnSpc>
                <a:spcPct val="150000"/>
              </a:lnSpc>
              <a:buFont typeface="Arial" panose="020B0604020202020204" pitchFamily="34" charset="0"/>
              <a:buChar char="•"/>
            </a:pPr>
            <a:r>
              <a:rPr lang="vi-VN" sz="2000" b="1" i="1"/>
              <a:t>Bước 3. </a:t>
            </a:r>
            <a:r>
              <a:rPr lang="vi-VN" sz="2000"/>
              <a:t>Kết nối nguồn điện một chiều 12V vào cực nguồn của mô đun cảm biến.</a:t>
            </a:r>
          </a:p>
          <a:p>
            <a:pPr marL="342900" indent="-342900" algn="just">
              <a:lnSpc>
                <a:spcPct val="150000"/>
              </a:lnSpc>
              <a:buFont typeface="Arial" panose="020B0604020202020204" pitchFamily="34" charset="0"/>
              <a:buChar char="•"/>
            </a:pPr>
            <a:r>
              <a:rPr lang="vi-VN" sz="2000" b="1" i="1"/>
              <a:t>Bước 4. </a:t>
            </a:r>
            <a:r>
              <a:rPr lang="vi-VN" sz="2000"/>
              <a:t>Cài đặt mức ngưỡng tác động cho mô đun cảm biến.</a:t>
            </a:r>
          </a:p>
          <a:p>
            <a:pPr marL="342900" indent="-342900" algn="just">
              <a:lnSpc>
                <a:spcPct val="150000"/>
              </a:lnSpc>
              <a:buFont typeface="Arial" panose="020B0604020202020204" pitchFamily="34" charset="0"/>
              <a:buChar char="•"/>
            </a:pPr>
            <a:r>
              <a:rPr lang="vi-VN" sz="2000" b="1" i="1"/>
              <a:t>Bước 5. </a:t>
            </a:r>
            <a:r>
              <a:rPr lang="vi-VN" sz="2000"/>
              <a:t>Kiểm tra và vận hành.</a:t>
            </a:r>
          </a:p>
        </p:txBody>
      </p:sp>
    </p:spTree>
    <p:extLst>
      <p:ext uri="{BB962C8B-B14F-4D97-AF65-F5344CB8AC3E}">
        <p14:creationId xmlns:p14="http://schemas.microsoft.com/office/powerpoint/2010/main" val="146154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8F2F0A6-F1CF-0111-C5BD-F8733B7B5351}"/>
              </a:ext>
            </a:extLst>
          </p:cNvPr>
          <p:cNvSpPr/>
          <p:nvPr/>
        </p:nvSpPr>
        <p:spPr>
          <a:xfrm>
            <a:off x="433574" y="2125596"/>
            <a:ext cx="3994729" cy="1183453"/>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smtClean="0">
                <a:solidFill>
                  <a:srgbClr val="000000"/>
                </a:solidFill>
              </a:rPr>
              <a:t>A. 3</a:t>
            </a:r>
            <a:endParaRPr lang="en-US" sz="2000">
              <a:solidFill>
                <a:srgbClr val="000000"/>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688670" y="2125596"/>
            <a:ext cx="3994729" cy="1183453"/>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smtClean="0">
                <a:solidFill>
                  <a:srgbClr val="000000"/>
                </a:solidFill>
              </a:rPr>
              <a:t>B. 4</a:t>
            </a:r>
            <a:endParaRPr lang="en-US" sz="2000">
              <a:solidFill>
                <a:srgbClr val="000000"/>
              </a:solidFill>
            </a:endParaRPr>
          </a:p>
        </p:txBody>
      </p:sp>
      <p:sp>
        <p:nvSpPr>
          <p:cNvPr id="8" name="Rounded Rectangle 7">
            <a:extLst>
              <a:ext uri="{FF2B5EF4-FFF2-40B4-BE49-F238E27FC236}">
                <a16:creationId xmlns:a16="http://schemas.microsoft.com/office/drawing/2014/main" id="{D4F02CC3-CDDD-9E0B-5AF7-4E3A2AD06CA5}"/>
              </a:ext>
            </a:extLst>
          </p:cNvPr>
          <p:cNvSpPr/>
          <p:nvPr/>
        </p:nvSpPr>
        <p:spPr>
          <a:xfrm>
            <a:off x="433574" y="3570514"/>
            <a:ext cx="3994729" cy="1183453"/>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smtClean="0">
                <a:solidFill>
                  <a:srgbClr val="000000"/>
                </a:solidFill>
              </a:rPr>
              <a:t>C. 5</a:t>
            </a:r>
            <a:endParaRPr lang="en-US" sz="2000">
              <a:solidFill>
                <a:srgbClr val="000000"/>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688670" y="3565888"/>
            <a:ext cx="3994729" cy="1183453"/>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smtClean="0">
                <a:solidFill>
                  <a:srgbClr val="000000"/>
                </a:solidFill>
              </a:rPr>
              <a:t>D. 6</a:t>
            </a:r>
            <a:endParaRPr lang="en-US" sz="2000">
              <a:solidFill>
                <a:srgbClr val="000000"/>
              </a:solidFill>
            </a:endParaRPr>
          </a:p>
        </p:txBody>
      </p:sp>
      <p:sp>
        <p:nvSpPr>
          <p:cNvPr id="10" name="Rounded Rectangle 9">
            <a:extLst>
              <a:ext uri="{FF2B5EF4-FFF2-40B4-BE49-F238E27FC236}">
                <a16:creationId xmlns:a16="http://schemas.microsoft.com/office/drawing/2014/main" id="{D4F02CC3-CDDD-9E0B-5AF7-4E3A2AD06CA5}"/>
              </a:ext>
            </a:extLst>
          </p:cNvPr>
          <p:cNvSpPr/>
          <p:nvPr/>
        </p:nvSpPr>
        <p:spPr>
          <a:xfrm>
            <a:off x="433573" y="3565888"/>
            <a:ext cx="3994729" cy="1183453"/>
          </a:xfrm>
          <a:prstGeom prst="roundRect">
            <a:avLst/>
          </a:prstGeom>
          <a:solidFill>
            <a:srgbClr val="F0296C"/>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bg1"/>
                </a:solidFill>
              </a:rPr>
              <a:t>C. 5</a:t>
            </a:r>
          </a:p>
        </p:txBody>
      </p:sp>
      <p:sp>
        <p:nvSpPr>
          <p:cNvPr id="13" name="TextBox 15">
            <a:extLst>
              <a:ext uri="{FF2B5EF4-FFF2-40B4-BE49-F238E27FC236}">
                <a16:creationId xmlns:a16="http://schemas.microsoft.com/office/drawing/2014/main" id="{3A06DEAF-8EBD-BB2C-86E3-F9D0B9856831}"/>
              </a:ext>
            </a:extLst>
          </p:cNvPr>
          <p:cNvSpPr txBox="1"/>
          <p:nvPr/>
        </p:nvSpPr>
        <p:spPr>
          <a:xfrm>
            <a:off x="0" y="969079"/>
            <a:ext cx="9139006"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1. </a:t>
            </a:r>
            <a:r>
              <a:rPr lang="vi-VN" sz="2000">
                <a:latin typeface="+mn-lt"/>
              </a:rPr>
              <a:t>Mạch điện điều khiển sử dụng mô đun cảm biến </a:t>
            </a:r>
            <a:endParaRPr lang="en-US" sz="2000" smtClean="0">
              <a:latin typeface="+mn-lt"/>
            </a:endParaRPr>
          </a:p>
          <a:p>
            <a:pPr algn="ctr">
              <a:lnSpc>
                <a:spcPct val="150000"/>
              </a:lnSpc>
            </a:pPr>
            <a:r>
              <a:rPr lang="vi-VN" sz="2000" smtClean="0">
                <a:latin typeface="+mn-lt"/>
              </a:rPr>
              <a:t>được </a:t>
            </a:r>
            <a:r>
              <a:rPr lang="vi-VN" sz="2000">
                <a:latin typeface="+mn-lt"/>
              </a:rPr>
              <a:t>lắp ráp theo mấy bước?</a:t>
            </a:r>
            <a:endParaRPr lang="en-US" sz="2000">
              <a:latin typeface="+mn-lt"/>
            </a:endParaRPr>
          </a:p>
        </p:txBody>
      </p:sp>
      <p:sp>
        <p:nvSpPr>
          <p:cNvPr id="12" name="Google Shape;458;p45"/>
          <p:cNvSpPr txBox="1">
            <a:spLocks/>
          </p:cNvSpPr>
          <p:nvPr/>
        </p:nvSpPr>
        <p:spPr>
          <a:xfrm>
            <a:off x="203200" y="306205"/>
            <a:ext cx="3222171" cy="548204"/>
          </a:xfrm>
          <a:prstGeom prst="homePlate">
            <a:avLst>
              <a:gd name="adj" fmla="val 39410"/>
            </a:avLst>
          </a:prstGeom>
          <a:solidFill>
            <a:srgbClr val="F02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chemeClr val="bg1"/>
                </a:solidFill>
                <a:latin typeface="+mn-lt"/>
              </a:rPr>
              <a:t>Trò chơi trắc nghiệm</a:t>
            </a:r>
            <a:endParaRPr lang="vi-VN" sz="2000" b="1">
              <a:solidFill>
                <a:schemeClr val="bg1"/>
              </a:solidFill>
              <a:latin typeface="+mn-lt"/>
            </a:endParaRPr>
          </a:p>
        </p:txBody>
      </p:sp>
    </p:spTree>
    <p:extLst>
      <p:ext uri="{BB962C8B-B14F-4D97-AF65-F5344CB8AC3E}">
        <p14:creationId xmlns:p14="http://schemas.microsoft.com/office/powerpoint/2010/main" val="21526802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8F2F0A6-F1CF-0111-C5BD-F8733B7B5351}"/>
              </a:ext>
            </a:extLst>
          </p:cNvPr>
          <p:cNvSpPr/>
          <p:nvPr/>
        </p:nvSpPr>
        <p:spPr>
          <a:xfrm>
            <a:off x="433574" y="2366658"/>
            <a:ext cx="3994729" cy="1044820"/>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Cảm biến độ ẩm</a:t>
            </a:r>
          </a:p>
        </p:txBody>
      </p:sp>
      <p:sp>
        <p:nvSpPr>
          <p:cNvPr id="7" name="Rounded Rectangle 6">
            <a:extLst>
              <a:ext uri="{FF2B5EF4-FFF2-40B4-BE49-F238E27FC236}">
                <a16:creationId xmlns:a16="http://schemas.microsoft.com/office/drawing/2014/main" id="{0EB8EB02-8EFF-91C0-A975-61E68A9234DE}"/>
              </a:ext>
            </a:extLst>
          </p:cNvPr>
          <p:cNvSpPr/>
          <p:nvPr/>
        </p:nvSpPr>
        <p:spPr>
          <a:xfrm>
            <a:off x="4688670" y="2366658"/>
            <a:ext cx="3994729" cy="1044820"/>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B. Cảm biến ánh sáng</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33574" y="3709147"/>
            <a:ext cx="3994729" cy="1044820"/>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C. Mô đun cảm biến nhiệt độ</a:t>
            </a:r>
          </a:p>
        </p:txBody>
      </p:sp>
      <p:sp>
        <p:nvSpPr>
          <p:cNvPr id="9" name="Rounded Rectangle 8">
            <a:extLst>
              <a:ext uri="{FF2B5EF4-FFF2-40B4-BE49-F238E27FC236}">
                <a16:creationId xmlns:a16="http://schemas.microsoft.com/office/drawing/2014/main" id="{15BF237F-1D39-26EB-8C52-BA1687F3CDFC}"/>
              </a:ext>
            </a:extLst>
          </p:cNvPr>
          <p:cNvSpPr/>
          <p:nvPr/>
        </p:nvSpPr>
        <p:spPr>
          <a:xfrm>
            <a:off x="4688670" y="3704521"/>
            <a:ext cx="3994729" cy="1044820"/>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D. Mô đun cảm biến ánh sáng</a:t>
            </a:r>
          </a:p>
        </p:txBody>
      </p:sp>
      <p:sp>
        <p:nvSpPr>
          <p:cNvPr id="10" name="Rounded Rectangle 9">
            <a:extLst>
              <a:ext uri="{FF2B5EF4-FFF2-40B4-BE49-F238E27FC236}">
                <a16:creationId xmlns:a16="http://schemas.microsoft.com/office/drawing/2014/main" id="{D4F02CC3-CDDD-9E0B-5AF7-4E3A2AD06CA5}"/>
              </a:ext>
            </a:extLst>
          </p:cNvPr>
          <p:cNvSpPr/>
          <p:nvPr/>
        </p:nvSpPr>
        <p:spPr>
          <a:xfrm>
            <a:off x="4688670" y="2362032"/>
            <a:ext cx="3994729" cy="1042106"/>
          </a:xfrm>
          <a:prstGeom prst="roundRect">
            <a:avLst/>
          </a:prstGeom>
          <a:solidFill>
            <a:srgbClr val="F0296C"/>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bg1"/>
                </a:solidFill>
              </a:rPr>
              <a:t>B. Cảm biến ánh sáng</a:t>
            </a:r>
          </a:p>
        </p:txBody>
      </p:sp>
      <p:sp>
        <p:nvSpPr>
          <p:cNvPr id="13" name="TextBox 15">
            <a:extLst>
              <a:ext uri="{FF2B5EF4-FFF2-40B4-BE49-F238E27FC236}">
                <a16:creationId xmlns:a16="http://schemas.microsoft.com/office/drawing/2014/main" id="{3A06DEAF-8EBD-BB2C-86E3-F9D0B9856831}"/>
              </a:ext>
            </a:extLst>
          </p:cNvPr>
          <p:cNvSpPr txBox="1"/>
          <p:nvPr/>
        </p:nvSpPr>
        <p:spPr>
          <a:xfrm>
            <a:off x="782471" y="1053326"/>
            <a:ext cx="4965740"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a:t>
            </a:r>
            <a:r>
              <a:rPr lang="en-US" sz="2000" b="1" smtClean="0">
                <a:latin typeface="+mn-lt"/>
              </a:rPr>
              <a:t>2. </a:t>
            </a:r>
            <a:r>
              <a:rPr lang="vi-VN" sz="2000">
                <a:latin typeface="+mn-lt"/>
              </a:rPr>
              <a:t>Quan sát hình ảnh sau và cho biết đây là gì?</a:t>
            </a:r>
            <a:endParaRPr lang="en-US" sz="2000">
              <a:latin typeface="+mn-lt"/>
            </a:endParaRPr>
          </a:p>
        </p:txBody>
      </p:sp>
      <p:sp>
        <p:nvSpPr>
          <p:cNvPr id="12" name="Google Shape;458;p45"/>
          <p:cNvSpPr txBox="1">
            <a:spLocks/>
          </p:cNvSpPr>
          <p:nvPr/>
        </p:nvSpPr>
        <p:spPr>
          <a:xfrm>
            <a:off x="203200" y="306205"/>
            <a:ext cx="3222171" cy="548204"/>
          </a:xfrm>
          <a:prstGeom prst="homePlate">
            <a:avLst>
              <a:gd name="adj" fmla="val 39410"/>
            </a:avLst>
          </a:prstGeom>
          <a:solidFill>
            <a:srgbClr val="F02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chemeClr val="bg1"/>
                </a:solidFill>
                <a:latin typeface="+mn-lt"/>
              </a:rPr>
              <a:t>Trò chơi trắc nghiệm</a:t>
            </a:r>
            <a:endParaRPr lang="vi-VN" sz="2000" b="1">
              <a:solidFill>
                <a:schemeClr val="bg1"/>
              </a:solidFill>
              <a:latin typeface="+mn-lt"/>
            </a:endParaRPr>
          </a:p>
        </p:txBody>
      </p:sp>
      <p:pic>
        <p:nvPicPr>
          <p:cNvPr id="4098" name="Picture 2" descr="Mạch Cảm Biến Ánh Sáng Dùng Quang Trở Là Gì?"/>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6128884" y="493221"/>
            <a:ext cx="2013630" cy="16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949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8F2F0A6-F1CF-0111-C5BD-F8733B7B5351}"/>
              </a:ext>
            </a:extLst>
          </p:cNvPr>
          <p:cNvSpPr/>
          <p:nvPr/>
        </p:nvSpPr>
        <p:spPr>
          <a:xfrm>
            <a:off x="433574" y="2845235"/>
            <a:ext cx="3994729" cy="812986"/>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Mô đun cảm biến ánh sáng</a:t>
            </a:r>
          </a:p>
        </p:txBody>
      </p:sp>
      <p:sp>
        <p:nvSpPr>
          <p:cNvPr id="7" name="Rounded Rectangle 6">
            <a:extLst>
              <a:ext uri="{FF2B5EF4-FFF2-40B4-BE49-F238E27FC236}">
                <a16:creationId xmlns:a16="http://schemas.microsoft.com/office/drawing/2014/main" id="{0EB8EB02-8EFF-91C0-A975-61E68A9234DE}"/>
              </a:ext>
            </a:extLst>
          </p:cNvPr>
          <p:cNvSpPr/>
          <p:nvPr/>
        </p:nvSpPr>
        <p:spPr>
          <a:xfrm>
            <a:off x="4688670" y="2845235"/>
            <a:ext cx="3994729" cy="812986"/>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B. Mô đun cảm biến nhiệt độ</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33574" y="3940981"/>
            <a:ext cx="3994729" cy="812986"/>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C. Mô đun cảm biến khói</a:t>
            </a:r>
          </a:p>
        </p:txBody>
      </p:sp>
      <p:sp>
        <p:nvSpPr>
          <p:cNvPr id="9" name="Rounded Rectangle 8">
            <a:extLst>
              <a:ext uri="{FF2B5EF4-FFF2-40B4-BE49-F238E27FC236}">
                <a16:creationId xmlns:a16="http://schemas.microsoft.com/office/drawing/2014/main" id="{15BF237F-1D39-26EB-8C52-BA1687F3CDFC}"/>
              </a:ext>
            </a:extLst>
          </p:cNvPr>
          <p:cNvSpPr/>
          <p:nvPr/>
        </p:nvSpPr>
        <p:spPr>
          <a:xfrm>
            <a:off x="4688670" y="3936355"/>
            <a:ext cx="3994729" cy="812986"/>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D. Mô đun cảm biến độ ẩm</a:t>
            </a:r>
          </a:p>
        </p:txBody>
      </p:sp>
      <p:sp>
        <p:nvSpPr>
          <p:cNvPr id="10" name="Rounded Rectangle 9">
            <a:extLst>
              <a:ext uri="{FF2B5EF4-FFF2-40B4-BE49-F238E27FC236}">
                <a16:creationId xmlns:a16="http://schemas.microsoft.com/office/drawing/2014/main" id="{D4F02CC3-CDDD-9E0B-5AF7-4E3A2AD06CA5}"/>
              </a:ext>
            </a:extLst>
          </p:cNvPr>
          <p:cNvSpPr/>
          <p:nvPr/>
        </p:nvSpPr>
        <p:spPr>
          <a:xfrm>
            <a:off x="4688669" y="3936355"/>
            <a:ext cx="3994729" cy="810069"/>
          </a:xfrm>
          <a:prstGeom prst="roundRect">
            <a:avLst/>
          </a:prstGeom>
          <a:solidFill>
            <a:srgbClr val="F0296C"/>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bg1"/>
                </a:solidFill>
              </a:rPr>
              <a:t>D. Mô đun cảm biến độ ẩm</a:t>
            </a:r>
          </a:p>
        </p:txBody>
      </p:sp>
      <p:sp>
        <p:nvSpPr>
          <p:cNvPr id="13" name="TextBox 15">
            <a:extLst>
              <a:ext uri="{FF2B5EF4-FFF2-40B4-BE49-F238E27FC236}">
                <a16:creationId xmlns:a16="http://schemas.microsoft.com/office/drawing/2014/main" id="{3A06DEAF-8EBD-BB2C-86E3-F9D0B9856831}"/>
              </a:ext>
            </a:extLst>
          </p:cNvPr>
          <p:cNvSpPr txBox="1"/>
          <p:nvPr/>
        </p:nvSpPr>
        <p:spPr>
          <a:xfrm>
            <a:off x="745906" y="1085147"/>
            <a:ext cx="4386061" cy="147732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3</a:t>
            </a:r>
            <a:r>
              <a:rPr lang="en-US" sz="2000" b="1" smtClean="0">
                <a:latin typeface="+mn-lt"/>
              </a:rPr>
              <a:t>. </a:t>
            </a:r>
            <a:r>
              <a:rPr lang="vi-VN" sz="2000">
                <a:latin typeface="+mn-lt"/>
              </a:rPr>
              <a:t>Quan sát mạch điện điều khiển sau và cho biết nó sử dụng mô đun cảm biến nào?</a:t>
            </a:r>
            <a:endParaRPr lang="en-US" sz="2000">
              <a:latin typeface="+mn-lt"/>
            </a:endParaRPr>
          </a:p>
        </p:txBody>
      </p:sp>
      <p:sp>
        <p:nvSpPr>
          <p:cNvPr id="12" name="Google Shape;458;p45"/>
          <p:cNvSpPr txBox="1">
            <a:spLocks/>
          </p:cNvSpPr>
          <p:nvPr/>
        </p:nvSpPr>
        <p:spPr>
          <a:xfrm>
            <a:off x="203200" y="306205"/>
            <a:ext cx="3222171" cy="548204"/>
          </a:xfrm>
          <a:prstGeom prst="homePlate">
            <a:avLst>
              <a:gd name="adj" fmla="val 39410"/>
            </a:avLst>
          </a:prstGeom>
          <a:solidFill>
            <a:srgbClr val="F02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chemeClr val="bg1"/>
                </a:solidFill>
                <a:latin typeface="+mn-lt"/>
              </a:rPr>
              <a:t>Trò chơi trắc nghiệm</a:t>
            </a:r>
            <a:endParaRPr lang="vi-VN" sz="2000" b="1">
              <a:solidFill>
                <a:schemeClr val="bg1"/>
              </a:solidFill>
              <a:latin typeface="+mn-lt"/>
            </a:endParaRPr>
          </a:p>
        </p:txBody>
      </p:sp>
      <p:pic>
        <p:nvPicPr>
          <p:cNvPr id="14" name="Picture 13" descr="Quan sát mạch điện điều khiển sau và cho biết nó sử dụng mô đun cảm biến nào?"/>
          <p:cNvPicPr/>
          <p:nvPr/>
        </p:nvPicPr>
        <p:blipFill>
          <a:blip r:embed="rId2">
            <a:extLst>
              <a:ext uri="{28A0092B-C50C-407E-A947-70E740481C1C}">
                <a14:useLocalDpi xmlns:a14="http://schemas.microsoft.com/office/drawing/2010/main" val="0"/>
              </a:ext>
            </a:extLst>
          </a:blip>
          <a:srcRect/>
          <a:stretch>
            <a:fillRect/>
          </a:stretch>
        </p:blipFill>
        <p:spPr bwMode="auto">
          <a:xfrm>
            <a:off x="5664271" y="222657"/>
            <a:ext cx="2386850" cy="2481198"/>
          </a:xfrm>
          <a:prstGeom prst="rect">
            <a:avLst/>
          </a:prstGeom>
          <a:noFill/>
          <a:ln>
            <a:noFill/>
          </a:ln>
        </p:spPr>
      </p:pic>
    </p:spTree>
    <p:extLst>
      <p:ext uri="{BB962C8B-B14F-4D97-AF65-F5344CB8AC3E}">
        <p14:creationId xmlns:p14="http://schemas.microsoft.com/office/powerpoint/2010/main" val="28744321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11321" y="322114"/>
            <a:ext cx="2927707" cy="442674"/>
          </a:xfrm>
          <a:prstGeom prst="roundRect">
            <a:avLst/>
          </a:prstGeom>
          <a:solidFill>
            <a:srgbClr val="56296A"/>
          </a:solidFill>
          <a:ln>
            <a:noFill/>
          </a:ln>
        </p:spPr>
        <p:txBody>
          <a:bodyPr wrap="square">
            <a:spAutoFit/>
          </a:bodyPr>
          <a:lstStyle/>
          <a:p>
            <a:pPr algn="ctr"/>
            <a:r>
              <a:rPr lang="en-US" sz="2000" b="1" smtClean="0">
                <a:solidFill>
                  <a:schemeClr val="accent6"/>
                </a:solidFill>
              </a:rPr>
              <a:t>Quy trình thực hiện</a:t>
            </a:r>
            <a:endParaRPr lang="en-US" sz="2000" b="1">
              <a:solidFill>
                <a:schemeClr val="accent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67424841"/>
              </p:ext>
            </p:extLst>
          </p:nvPr>
        </p:nvGraphicFramePr>
        <p:xfrm>
          <a:off x="1019174" y="1019349"/>
          <a:ext cx="7112000" cy="3657600"/>
        </p:xfrm>
        <a:graphic>
          <a:graphicData uri="http://schemas.openxmlformats.org/drawingml/2006/table">
            <a:tbl>
              <a:tblPr firstRow="1" firstCol="1" bandRow="1">
                <a:tableStyleId>{5528DF6B-8FE4-478F-98BF-D38A77BF60B0}</a:tableStyleId>
              </a:tblPr>
              <a:tblGrid>
                <a:gridCol w="1222069">
                  <a:extLst>
                    <a:ext uri="{9D8B030D-6E8A-4147-A177-3AD203B41FA5}">
                      <a16:colId xmlns:a16="http://schemas.microsoft.com/office/drawing/2014/main" val="3813526492"/>
                    </a:ext>
                  </a:extLst>
                </a:gridCol>
                <a:gridCol w="5889931">
                  <a:extLst>
                    <a:ext uri="{9D8B030D-6E8A-4147-A177-3AD203B41FA5}">
                      <a16:colId xmlns:a16="http://schemas.microsoft.com/office/drawing/2014/main" val="4135779406"/>
                    </a:ext>
                  </a:extLst>
                </a:gridCol>
              </a:tblGrid>
              <a:tr h="244021">
                <a:tc>
                  <a:txBody>
                    <a:bodyPr/>
                    <a:lstStyle/>
                    <a:p>
                      <a:pPr marL="0" marR="0" algn="ctr">
                        <a:lnSpc>
                          <a:spcPct val="150000"/>
                        </a:lnSpc>
                        <a:spcBef>
                          <a:spcPts val="0"/>
                        </a:spcBef>
                        <a:spcAft>
                          <a:spcPts val="0"/>
                        </a:spcAft>
                        <a:tabLst>
                          <a:tab pos="1840865" algn="l"/>
                        </a:tabLst>
                      </a:pPr>
                      <a:r>
                        <a:rPr lang="nl-NL" sz="2000">
                          <a:effectLst/>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2000" smtClean="0">
                          <a:effectLst/>
                          <a:latin typeface="+mj-lt"/>
                        </a:rPr>
                        <a:t>Bố trí các thiết bị lên bảng điện.</a:t>
                      </a:r>
                      <a:endParaRPr lang="en-US" sz="2000">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7771539"/>
                  </a:ext>
                </a:extLst>
              </a:tr>
              <a:tr h="244021">
                <a:tc>
                  <a:txBody>
                    <a:bodyPr/>
                    <a:lstStyle/>
                    <a:p>
                      <a:pPr marL="0" marR="0" algn="ctr">
                        <a:lnSpc>
                          <a:spcPct val="150000"/>
                        </a:lnSpc>
                        <a:spcBef>
                          <a:spcPts val="0"/>
                        </a:spcBef>
                        <a:spcAft>
                          <a:spcPts val="0"/>
                        </a:spcAft>
                        <a:tabLst>
                          <a:tab pos="1840865" algn="l"/>
                        </a:tabLst>
                      </a:pPr>
                      <a:r>
                        <a:rPr lang="nl-NL" sz="20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2000">
                          <a:solidFill>
                            <a:srgbClr val="000000"/>
                          </a:solidFill>
                          <a:effectLst/>
                          <a:latin typeface="+mj-lt"/>
                          <a:ea typeface="Times New Roman" panose="02020603050405020304" pitchFamily="18" charset="0"/>
                          <a:cs typeface="Times New Roman" panose="02020603050405020304" pitchFamily="18" charset="0"/>
                        </a:rPr>
                        <a:t>Nối dây dẫn giữa các thiết bị điện.</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45992"/>
                  </a:ext>
                </a:extLst>
              </a:tr>
              <a:tr h="244021">
                <a:tc>
                  <a:txBody>
                    <a:bodyPr/>
                    <a:lstStyle/>
                    <a:p>
                      <a:pPr marL="0" marR="0" algn="ctr">
                        <a:lnSpc>
                          <a:spcPct val="150000"/>
                        </a:lnSpc>
                        <a:spcBef>
                          <a:spcPts val="0"/>
                        </a:spcBef>
                        <a:spcAft>
                          <a:spcPts val="0"/>
                        </a:spcAft>
                        <a:tabLst>
                          <a:tab pos="1840865" algn="l"/>
                        </a:tabLst>
                      </a:pPr>
                      <a:r>
                        <a:rPr lang="nl-NL" sz="2000">
                          <a:effectLst/>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2000">
                          <a:solidFill>
                            <a:srgbClr val="000000"/>
                          </a:solidFill>
                          <a:effectLst/>
                          <a:latin typeface="+mj-lt"/>
                          <a:ea typeface="Times New Roman" panose="02020603050405020304" pitchFamily="18" charset="0"/>
                          <a:cs typeface="Times New Roman" panose="02020603050405020304" pitchFamily="18" charset="0"/>
                        </a:rPr>
                        <a:t>Lắp các thiết bị điện lên bảng điện.</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428759"/>
                  </a:ext>
                </a:extLst>
              </a:tr>
              <a:tr h="244021">
                <a:tc>
                  <a:txBody>
                    <a:bodyPr/>
                    <a:lstStyle/>
                    <a:p>
                      <a:pPr marL="0" marR="0" algn="ctr">
                        <a:lnSpc>
                          <a:spcPct val="150000"/>
                        </a:lnSpc>
                        <a:spcBef>
                          <a:spcPts val="0"/>
                        </a:spcBef>
                        <a:spcAft>
                          <a:spcPts val="0"/>
                        </a:spcAft>
                        <a:tabLst>
                          <a:tab pos="1840865" algn="l"/>
                        </a:tabLst>
                      </a:pPr>
                      <a:r>
                        <a:rPr lang="nl-NL" sz="2000">
                          <a:effectLst/>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2000">
                          <a:solidFill>
                            <a:srgbClr val="000000"/>
                          </a:solidFill>
                          <a:effectLst/>
                          <a:latin typeface="+mj-lt"/>
                          <a:ea typeface="Times New Roman" panose="02020603050405020304" pitchFamily="18" charset="0"/>
                          <a:cs typeface="Times New Roman" panose="02020603050405020304" pitchFamily="18" charset="0"/>
                        </a:rPr>
                        <a:t>Lắp thiết bị điện vào mạch điện.</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033250"/>
                  </a:ext>
                </a:extLst>
              </a:tr>
              <a:tr h="244021">
                <a:tc>
                  <a:txBody>
                    <a:bodyPr/>
                    <a:lstStyle/>
                    <a:p>
                      <a:pPr marL="0" marR="0" algn="ctr">
                        <a:lnSpc>
                          <a:spcPct val="150000"/>
                        </a:lnSpc>
                        <a:spcBef>
                          <a:spcPts val="0"/>
                        </a:spcBef>
                        <a:spcAft>
                          <a:spcPts val="0"/>
                        </a:spcAft>
                        <a:tabLst>
                          <a:tab pos="1840865" algn="l"/>
                        </a:tabLst>
                      </a:pPr>
                      <a:r>
                        <a:rPr lang="nl-NL" sz="2000">
                          <a:effectLst/>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2000">
                          <a:solidFill>
                            <a:srgbClr val="000000"/>
                          </a:solidFill>
                          <a:effectLst/>
                          <a:latin typeface="+mj-lt"/>
                          <a:ea typeface="Times New Roman" panose="02020603050405020304" pitchFamily="18" charset="0"/>
                          <a:cs typeface="Times New Roman" panose="02020603050405020304" pitchFamily="18" charset="0"/>
                        </a:rPr>
                        <a:t>Kiểm tra mạch điện, các mối nối dây.</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416260"/>
                  </a:ext>
                </a:extLst>
              </a:tr>
              <a:tr h="244021">
                <a:tc>
                  <a:txBody>
                    <a:bodyPr/>
                    <a:lstStyle/>
                    <a:p>
                      <a:pPr marL="0" marR="0" algn="ctr">
                        <a:lnSpc>
                          <a:spcPct val="150000"/>
                        </a:lnSpc>
                        <a:spcBef>
                          <a:spcPts val="0"/>
                        </a:spcBef>
                        <a:spcAft>
                          <a:spcPts val="0"/>
                        </a:spcAft>
                        <a:tabLst>
                          <a:tab pos="1840865" algn="l"/>
                        </a:tabLst>
                      </a:pPr>
                      <a:r>
                        <a:rPr lang="nl-NL" sz="2000">
                          <a:effectLst/>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2000">
                          <a:solidFill>
                            <a:srgbClr val="000000"/>
                          </a:solidFill>
                          <a:effectLst/>
                          <a:latin typeface="+mj-lt"/>
                          <a:ea typeface="Times New Roman" panose="02020603050405020304" pitchFamily="18" charset="0"/>
                          <a:cs typeface="Times New Roman" panose="02020603050405020304" pitchFamily="18" charset="0"/>
                        </a:rPr>
                        <a:t>Kiểm tra thông mạch và hở mạch.</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7241137"/>
                  </a:ext>
                </a:extLst>
              </a:tr>
              <a:tr h="244021">
                <a:tc>
                  <a:txBody>
                    <a:bodyPr/>
                    <a:lstStyle/>
                    <a:p>
                      <a:pPr marL="0" marR="0" algn="ctr">
                        <a:lnSpc>
                          <a:spcPct val="150000"/>
                        </a:lnSpc>
                        <a:spcBef>
                          <a:spcPts val="0"/>
                        </a:spcBef>
                        <a:spcAft>
                          <a:spcPts val="0"/>
                        </a:spcAft>
                        <a:tabLst>
                          <a:tab pos="1840865" algn="l"/>
                        </a:tabLst>
                      </a:pPr>
                      <a:r>
                        <a:rPr lang="nl-NL" sz="2000">
                          <a:effectLst/>
                        </a:rPr>
                        <a:t>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2000">
                          <a:solidFill>
                            <a:srgbClr val="000000"/>
                          </a:solidFill>
                          <a:effectLst/>
                          <a:latin typeface="+mj-lt"/>
                          <a:ea typeface="Times New Roman" panose="02020603050405020304" pitchFamily="18" charset="0"/>
                          <a:cs typeface="Times New Roman" panose="02020603050405020304" pitchFamily="18" charset="0"/>
                        </a:rPr>
                        <a:t>Vận hành mạch điện điều khiển.</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193116"/>
                  </a:ext>
                </a:extLst>
              </a:tr>
              <a:tr h="244021">
                <a:tc>
                  <a:txBody>
                    <a:bodyPr/>
                    <a:lstStyle/>
                    <a:p>
                      <a:pPr marL="0" marR="0" algn="ctr">
                        <a:lnSpc>
                          <a:spcPct val="150000"/>
                        </a:lnSpc>
                        <a:spcBef>
                          <a:spcPts val="0"/>
                        </a:spcBef>
                        <a:spcAft>
                          <a:spcPts val="0"/>
                        </a:spcAft>
                        <a:tabLst>
                          <a:tab pos="1840865" algn="l"/>
                        </a:tabLst>
                      </a:pPr>
                      <a:r>
                        <a:rPr lang="nl-NL" sz="2000">
                          <a:effectLst/>
                        </a:rPr>
                        <a:t>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1840865" algn="l"/>
                        </a:tabLst>
                      </a:pPr>
                      <a:r>
                        <a:rPr lang="nl-NL" sz="2000">
                          <a:solidFill>
                            <a:srgbClr val="000000"/>
                          </a:solidFill>
                          <a:effectLst/>
                          <a:latin typeface="+mj-lt"/>
                          <a:ea typeface="Times New Roman" panose="02020603050405020304" pitchFamily="18" charset="0"/>
                          <a:cs typeface="Times New Roman" panose="02020603050405020304" pitchFamily="18" charset="0"/>
                        </a:rPr>
                        <a:t>Nối dây dẫn giữa các thiết bị điện.</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191131"/>
                  </a:ext>
                </a:extLst>
              </a:tr>
            </a:tbl>
          </a:graphicData>
        </a:graphic>
      </p:graphicFrame>
    </p:spTree>
    <p:extLst>
      <p:ext uri="{BB962C8B-B14F-4D97-AF65-F5344CB8AC3E}">
        <p14:creationId xmlns:p14="http://schemas.microsoft.com/office/powerpoint/2010/main" val="18000688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8F2F0A6-F1CF-0111-C5BD-F8733B7B5351}"/>
              </a:ext>
            </a:extLst>
          </p:cNvPr>
          <p:cNvSpPr/>
          <p:nvPr/>
        </p:nvSpPr>
        <p:spPr>
          <a:xfrm>
            <a:off x="433574" y="2125596"/>
            <a:ext cx="3994729" cy="1183453"/>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Bật, tắt đèn tự động khi có người đi lại</a:t>
            </a:r>
            <a:endParaRPr lang="en-US" sz="2000">
              <a:solidFill>
                <a:srgbClr val="000000"/>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688670" y="2125596"/>
            <a:ext cx="3994729" cy="1183453"/>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B. Đóng mở tự động rèm cửa</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33574" y="3570514"/>
            <a:ext cx="3994729" cy="1183453"/>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C. Sử dụng trong máy tạo ẩm</a:t>
            </a:r>
          </a:p>
        </p:txBody>
      </p:sp>
      <p:sp>
        <p:nvSpPr>
          <p:cNvPr id="9" name="Rounded Rectangle 8">
            <a:extLst>
              <a:ext uri="{FF2B5EF4-FFF2-40B4-BE49-F238E27FC236}">
                <a16:creationId xmlns:a16="http://schemas.microsoft.com/office/drawing/2014/main" id="{15BF237F-1D39-26EB-8C52-BA1687F3CDFC}"/>
              </a:ext>
            </a:extLst>
          </p:cNvPr>
          <p:cNvSpPr/>
          <p:nvPr/>
        </p:nvSpPr>
        <p:spPr>
          <a:xfrm>
            <a:off x="4688670" y="3565888"/>
            <a:ext cx="3994729" cy="1183453"/>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D. Sử dụng trong máy điều hòa không khí</a:t>
            </a:r>
          </a:p>
        </p:txBody>
      </p:sp>
      <p:sp>
        <p:nvSpPr>
          <p:cNvPr id="10" name="Rounded Rectangle 9">
            <a:extLst>
              <a:ext uri="{FF2B5EF4-FFF2-40B4-BE49-F238E27FC236}">
                <a16:creationId xmlns:a16="http://schemas.microsoft.com/office/drawing/2014/main" id="{D4F02CC3-CDDD-9E0B-5AF7-4E3A2AD06CA5}"/>
              </a:ext>
            </a:extLst>
          </p:cNvPr>
          <p:cNvSpPr/>
          <p:nvPr/>
        </p:nvSpPr>
        <p:spPr>
          <a:xfrm>
            <a:off x="4688669" y="2125596"/>
            <a:ext cx="3994729" cy="1183453"/>
          </a:xfrm>
          <a:prstGeom prst="roundRect">
            <a:avLst/>
          </a:prstGeom>
          <a:solidFill>
            <a:srgbClr val="F0296C"/>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bg1"/>
                </a:solidFill>
              </a:rPr>
              <a:t>B. Đóng mở tự động rèm cửa</a:t>
            </a:r>
          </a:p>
        </p:txBody>
      </p:sp>
      <p:sp>
        <p:nvSpPr>
          <p:cNvPr id="13" name="TextBox 15">
            <a:extLst>
              <a:ext uri="{FF2B5EF4-FFF2-40B4-BE49-F238E27FC236}">
                <a16:creationId xmlns:a16="http://schemas.microsoft.com/office/drawing/2014/main" id="{3A06DEAF-8EBD-BB2C-86E3-F9D0B9856831}"/>
              </a:ext>
            </a:extLst>
          </p:cNvPr>
          <p:cNvSpPr txBox="1"/>
          <p:nvPr/>
        </p:nvSpPr>
        <p:spPr>
          <a:xfrm>
            <a:off x="0" y="944593"/>
            <a:ext cx="9139006"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a:t>
            </a:r>
            <a:r>
              <a:rPr lang="en-US" sz="2000" b="1" smtClean="0">
                <a:latin typeface="+mn-lt"/>
              </a:rPr>
              <a:t>4. </a:t>
            </a:r>
            <a:r>
              <a:rPr lang="vi-VN" sz="2000">
                <a:latin typeface="+mn-lt"/>
              </a:rPr>
              <a:t>Mô đun cảm biến ánh sáng được sử dụng như nào </a:t>
            </a:r>
            <a:endParaRPr lang="en-US" sz="2000" smtClean="0">
              <a:latin typeface="+mn-lt"/>
            </a:endParaRPr>
          </a:p>
          <a:p>
            <a:pPr algn="ctr">
              <a:lnSpc>
                <a:spcPct val="150000"/>
              </a:lnSpc>
            </a:pPr>
            <a:r>
              <a:rPr lang="vi-VN" sz="2000" smtClean="0">
                <a:latin typeface="+mn-lt"/>
              </a:rPr>
              <a:t>trong </a:t>
            </a:r>
            <a:r>
              <a:rPr lang="vi-VN" sz="2000">
                <a:latin typeface="+mn-lt"/>
              </a:rPr>
              <a:t>đời sống?</a:t>
            </a:r>
            <a:endParaRPr lang="en-US" sz="2000">
              <a:latin typeface="+mn-lt"/>
            </a:endParaRPr>
          </a:p>
        </p:txBody>
      </p:sp>
      <p:sp>
        <p:nvSpPr>
          <p:cNvPr id="12" name="Google Shape;458;p45"/>
          <p:cNvSpPr txBox="1">
            <a:spLocks/>
          </p:cNvSpPr>
          <p:nvPr/>
        </p:nvSpPr>
        <p:spPr>
          <a:xfrm>
            <a:off x="203200" y="306205"/>
            <a:ext cx="3222171" cy="548204"/>
          </a:xfrm>
          <a:prstGeom prst="homePlate">
            <a:avLst>
              <a:gd name="adj" fmla="val 39410"/>
            </a:avLst>
          </a:prstGeom>
          <a:solidFill>
            <a:srgbClr val="F02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chemeClr val="bg1"/>
                </a:solidFill>
                <a:latin typeface="+mn-lt"/>
              </a:rPr>
              <a:t>Trò chơi trắc nghiệm</a:t>
            </a:r>
            <a:endParaRPr lang="vi-VN" sz="2000" b="1">
              <a:solidFill>
                <a:schemeClr val="bg1"/>
              </a:solidFill>
              <a:latin typeface="+mn-lt"/>
            </a:endParaRPr>
          </a:p>
        </p:txBody>
      </p:sp>
    </p:spTree>
    <p:extLst>
      <p:ext uri="{BB962C8B-B14F-4D97-AF65-F5344CB8AC3E}">
        <p14:creationId xmlns:p14="http://schemas.microsoft.com/office/powerpoint/2010/main" val="1737142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8F2F0A6-F1CF-0111-C5BD-F8733B7B5351}"/>
              </a:ext>
            </a:extLst>
          </p:cNvPr>
          <p:cNvSpPr/>
          <p:nvPr/>
        </p:nvSpPr>
        <p:spPr>
          <a:xfrm>
            <a:off x="433574" y="2845235"/>
            <a:ext cx="3994729" cy="812986"/>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Mô đun cảm biến ánh sáng</a:t>
            </a:r>
          </a:p>
        </p:txBody>
      </p:sp>
      <p:sp>
        <p:nvSpPr>
          <p:cNvPr id="7" name="Rounded Rectangle 6">
            <a:extLst>
              <a:ext uri="{FF2B5EF4-FFF2-40B4-BE49-F238E27FC236}">
                <a16:creationId xmlns:a16="http://schemas.microsoft.com/office/drawing/2014/main" id="{0EB8EB02-8EFF-91C0-A975-61E68A9234DE}"/>
              </a:ext>
            </a:extLst>
          </p:cNvPr>
          <p:cNvSpPr/>
          <p:nvPr/>
        </p:nvSpPr>
        <p:spPr>
          <a:xfrm>
            <a:off x="4688670" y="2845235"/>
            <a:ext cx="3994729" cy="812986"/>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B. Mô đun cảm biến nhiệt độ</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33574" y="3940981"/>
            <a:ext cx="3994729" cy="812986"/>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C. Mô đun cảm biến khói</a:t>
            </a:r>
          </a:p>
        </p:txBody>
      </p:sp>
      <p:sp>
        <p:nvSpPr>
          <p:cNvPr id="9" name="Rounded Rectangle 8">
            <a:extLst>
              <a:ext uri="{FF2B5EF4-FFF2-40B4-BE49-F238E27FC236}">
                <a16:creationId xmlns:a16="http://schemas.microsoft.com/office/drawing/2014/main" id="{15BF237F-1D39-26EB-8C52-BA1687F3CDFC}"/>
              </a:ext>
            </a:extLst>
          </p:cNvPr>
          <p:cNvSpPr/>
          <p:nvPr/>
        </p:nvSpPr>
        <p:spPr>
          <a:xfrm>
            <a:off x="4688670" y="3936355"/>
            <a:ext cx="3994729" cy="812986"/>
          </a:xfrm>
          <a:prstGeom prst="roundRect">
            <a:avLst/>
          </a:prstGeom>
          <a:solidFill>
            <a:srgbClr val="FFFFFF"/>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D. Mô đun cảm biến tiệm cận</a:t>
            </a:r>
          </a:p>
        </p:txBody>
      </p:sp>
      <p:sp>
        <p:nvSpPr>
          <p:cNvPr id="10" name="Rounded Rectangle 9">
            <a:extLst>
              <a:ext uri="{FF2B5EF4-FFF2-40B4-BE49-F238E27FC236}">
                <a16:creationId xmlns:a16="http://schemas.microsoft.com/office/drawing/2014/main" id="{D4F02CC3-CDDD-9E0B-5AF7-4E3A2AD06CA5}"/>
              </a:ext>
            </a:extLst>
          </p:cNvPr>
          <p:cNvSpPr/>
          <p:nvPr/>
        </p:nvSpPr>
        <p:spPr>
          <a:xfrm>
            <a:off x="433573" y="3936355"/>
            <a:ext cx="3994729" cy="812986"/>
          </a:xfrm>
          <a:prstGeom prst="roundRect">
            <a:avLst/>
          </a:prstGeom>
          <a:solidFill>
            <a:srgbClr val="F0296C"/>
          </a:solidFill>
          <a:ln w="28575">
            <a:solidFill>
              <a:srgbClr val="56296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bg1"/>
                </a:solidFill>
              </a:rPr>
              <a:t>C. Mô đun cảm biến khói</a:t>
            </a:r>
          </a:p>
        </p:txBody>
      </p:sp>
      <p:sp>
        <p:nvSpPr>
          <p:cNvPr id="13" name="TextBox 15">
            <a:extLst>
              <a:ext uri="{FF2B5EF4-FFF2-40B4-BE49-F238E27FC236}">
                <a16:creationId xmlns:a16="http://schemas.microsoft.com/office/drawing/2014/main" id="{3A06DEAF-8EBD-BB2C-86E3-F9D0B9856831}"/>
              </a:ext>
            </a:extLst>
          </p:cNvPr>
          <p:cNvSpPr txBox="1"/>
          <p:nvPr/>
        </p:nvSpPr>
        <p:spPr>
          <a:xfrm>
            <a:off x="745906" y="1085147"/>
            <a:ext cx="4386061" cy="147732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a:t>
            </a:r>
            <a:r>
              <a:rPr lang="en-US" sz="2000" b="1" smtClean="0">
                <a:latin typeface="+mn-lt"/>
              </a:rPr>
              <a:t>5. </a:t>
            </a:r>
            <a:r>
              <a:rPr lang="vi-VN" sz="2000">
                <a:latin typeface="+mn-lt"/>
              </a:rPr>
              <a:t>Quan sát mạch điện điều khiển sau và cho biết nó sử dụng mô đun cảm biến nào?</a:t>
            </a:r>
            <a:endParaRPr lang="en-US" sz="2000">
              <a:latin typeface="+mn-lt"/>
            </a:endParaRPr>
          </a:p>
        </p:txBody>
      </p:sp>
      <p:sp>
        <p:nvSpPr>
          <p:cNvPr id="12" name="Google Shape;458;p45"/>
          <p:cNvSpPr txBox="1">
            <a:spLocks/>
          </p:cNvSpPr>
          <p:nvPr/>
        </p:nvSpPr>
        <p:spPr>
          <a:xfrm>
            <a:off x="203200" y="306205"/>
            <a:ext cx="3222171" cy="548204"/>
          </a:xfrm>
          <a:prstGeom prst="homePlate">
            <a:avLst>
              <a:gd name="adj" fmla="val 39410"/>
            </a:avLst>
          </a:prstGeom>
          <a:solidFill>
            <a:srgbClr val="F02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chemeClr val="bg1"/>
                </a:solidFill>
                <a:latin typeface="+mn-lt"/>
              </a:rPr>
              <a:t>Trò chơi trắc nghiệm</a:t>
            </a:r>
            <a:endParaRPr lang="vi-VN" sz="2000" b="1">
              <a:solidFill>
                <a:schemeClr val="bg1"/>
              </a:solidFill>
              <a:latin typeface="+mn-lt"/>
            </a:endParaRPr>
          </a:p>
        </p:txBody>
      </p:sp>
      <p:pic>
        <p:nvPicPr>
          <p:cNvPr id="11" name="Picture 10" descr="Quan sát mạch điện điều khiển sau và cho biết nó sử dụng mô đun cảm biến nào?"/>
          <p:cNvPicPr/>
          <p:nvPr/>
        </p:nvPicPr>
        <p:blipFill>
          <a:blip r:embed="rId2">
            <a:extLst>
              <a:ext uri="{28A0092B-C50C-407E-A947-70E740481C1C}">
                <a14:useLocalDpi xmlns:a14="http://schemas.microsoft.com/office/drawing/2010/main" val="0"/>
              </a:ext>
            </a:extLst>
          </a:blip>
          <a:srcRect/>
          <a:stretch>
            <a:fillRect/>
          </a:stretch>
        </p:blipFill>
        <p:spPr bwMode="auto">
          <a:xfrm>
            <a:off x="5344238" y="195480"/>
            <a:ext cx="2764124" cy="2517240"/>
          </a:xfrm>
          <a:prstGeom prst="rect">
            <a:avLst/>
          </a:prstGeom>
          <a:noFill/>
          <a:ln>
            <a:noFill/>
          </a:ln>
        </p:spPr>
      </p:pic>
    </p:spTree>
    <p:extLst>
      <p:ext uri="{BB962C8B-B14F-4D97-AF65-F5344CB8AC3E}">
        <p14:creationId xmlns:p14="http://schemas.microsoft.com/office/powerpoint/2010/main" val="23929286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58;p45"/>
          <p:cNvSpPr txBox="1">
            <a:spLocks/>
          </p:cNvSpPr>
          <p:nvPr/>
        </p:nvSpPr>
        <p:spPr>
          <a:xfrm>
            <a:off x="203200" y="306205"/>
            <a:ext cx="3354388" cy="548204"/>
          </a:xfrm>
          <a:prstGeom prst="homePlate">
            <a:avLst>
              <a:gd name="adj" fmla="val 39410"/>
            </a:avLst>
          </a:prstGeom>
          <a:solidFill>
            <a:srgbClr val="F02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chemeClr val="bg1"/>
                </a:solidFill>
                <a:latin typeface="+mn-lt"/>
              </a:rPr>
              <a:t>Bài Luyện tập SGK tr. 82</a:t>
            </a:r>
            <a:endParaRPr lang="vi-VN" sz="2000" b="1">
              <a:solidFill>
                <a:schemeClr val="bg1"/>
              </a:solidFill>
              <a:latin typeface="+mn-lt"/>
            </a:endParaRPr>
          </a:p>
        </p:txBody>
      </p:sp>
      <p:sp>
        <p:nvSpPr>
          <p:cNvPr id="13" name="Rectangle 12"/>
          <p:cNvSpPr/>
          <p:nvPr/>
        </p:nvSpPr>
        <p:spPr>
          <a:xfrm>
            <a:off x="642522" y="1867310"/>
            <a:ext cx="7858956" cy="456535"/>
          </a:xfrm>
          <a:prstGeom prst="rect">
            <a:avLst/>
          </a:prstGeom>
          <a:solidFill>
            <a:schemeClr val="bg1"/>
          </a:solidFill>
          <a:ln w="19050">
            <a:solidFill>
              <a:srgbClr val="56296A"/>
            </a:solidFill>
          </a:ln>
        </p:spPr>
        <p:txBody>
          <a:bodyPr wrap="square">
            <a:spAutoFit/>
          </a:bodyPr>
          <a:lstStyle/>
          <a:p>
            <a:pPr algn="just">
              <a:lnSpc>
                <a:spcPct val="150000"/>
              </a:lnSpc>
            </a:pPr>
            <a:r>
              <a:rPr lang="vi-VN" sz="1800" smtClean="0"/>
              <a:t>a</a:t>
            </a:r>
            <a:r>
              <a:rPr lang="vi-VN" sz="1800"/>
              <a:t>) Kết nối nguồn điện một chiều 12 V vào cực nguồn của mô đun cảm biến</a:t>
            </a:r>
            <a:r>
              <a:rPr lang="vi-VN" sz="1800" smtClean="0"/>
              <a:t>.</a:t>
            </a:r>
            <a:endParaRPr lang="vi-VN" sz="1800"/>
          </a:p>
        </p:txBody>
      </p:sp>
      <p:grpSp>
        <p:nvGrpSpPr>
          <p:cNvPr id="4" name="Group 3"/>
          <p:cNvGrpSpPr/>
          <p:nvPr/>
        </p:nvGrpSpPr>
        <p:grpSpPr>
          <a:xfrm>
            <a:off x="642522" y="916338"/>
            <a:ext cx="7858956" cy="872034"/>
            <a:chOff x="642522" y="916338"/>
            <a:chExt cx="7858956" cy="872034"/>
          </a:xfrm>
        </p:grpSpPr>
        <p:sp>
          <p:nvSpPr>
            <p:cNvPr id="10" name="Rectangle 9"/>
            <p:cNvSpPr/>
            <p:nvPr/>
          </p:nvSpPr>
          <p:spPr>
            <a:xfrm>
              <a:off x="642522" y="916338"/>
              <a:ext cx="7858956" cy="872034"/>
            </a:xfrm>
            <a:prstGeom prst="rect">
              <a:avLst/>
            </a:prstGeom>
          </p:spPr>
          <p:txBody>
            <a:bodyPr wrap="square">
              <a:spAutoFit/>
            </a:bodyPr>
            <a:lstStyle/>
            <a:p>
              <a:pPr algn="just">
                <a:lnSpc>
                  <a:spcPct val="150000"/>
                </a:lnSpc>
              </a:pPr>
              <a:r>
                <a:rPr lang="en-US" sz="1800" smtClean="0"/>
                <a:t>       </a:t>
              </a:r>
              <a:r>
                <a:rPr lang="vi-VN" sz="1800" smtClean="0"/>
                <a:t>Em </a:t>
              </a:r>
              <a:r>
                <a:rPr lang="vi-VN" sz="1800"/>
                <a:t>hãy sắp xếp thứ tự các bước dưới đây theo đúng quy trình </a:t>
              </a:r>
              <a:r>
                <a:rPr lang="vi-VN" sz="1800" smtClean="0"/>
                <a:t>lắp </a:t>
              </a:r>
              <a:r>
                <a:rPr lang="vi-VN" sz="1800"/>
                <a:t>ráp mạch điện điều khiển sử dụng một mô đun cảm biến</a:t>
              </a:r>
              <a:r>
                <a:rPr lang="vi-VN" sz="1800" smtClean="0"/>
                <a:t>.</a:t>
              </a:r>
              <a:endParaRPr lang="vi-VN" sz="1800"/>
            </a:p>
          </p:txBody>
        </p:sp>
        <p:pic>
          <p:nvPicPr>
            <p:cNvPr id="17" name="Picture 24" descr="https://lh7-us.googleusercontent.com/dkwzX-mJAnIjgnHZMV9kpvQbIlEAdBX7hzNXOccRBL4-zF7uD5YVYfYbL5xtWACX-x1Aq_yt7HEImS_o_PkCHvbCiVssV0Fv5TSF9xLcInTb7ZtTIMfDBrh-9fp1cCH2UkunYMcgxGZRD2S-RGuX8Q=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47" y="1031114"/>
              <a:ext cx="309978" cy="32352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642522" y="2491022"/>
            <a:ext cx="7858956" cy="456535"/>
          </a:xfrm>
          <a:prstGeom prst="rect">
            <a:avLst/>
          </a:prstGeom>
          <a:solidFill>
            <a:schemeClr val="bg1"/>
          </a:solidFill>
          <a:ln w="19050">
            <a:solidFill>
              <a:srgbClr val="56296A"/>
            </a:solidFill>
          </a:ln>
        </p:spPr>
        <p:txBody>
          <a:bodyPr wrap="square">
            <a:spAutoFit/>
          </a:bodyPr>
          <a:lstStyle/>
          <a:p>
            <a:pPr algn="just">
              <a:lnSpc>
                <a:spcPct val="150000"/>
              </a:lnSpc>
            </a:pPr>
            <a:r>
              <a:rPr lang="vi-VN" sz="1800" smtClean="0"/>
              <a:t>b</a:t>
            </a:r>
            <a:r>
              <a:rPr lang="vi-VN" sz="1800"/>
              <a:t>) Kết nối cảm biến vào mô đun cảm biến</a:t>
            </a:r>
            <a:r>
              <a:rPr lang="vi-VN" sz="1800" smtClean="0"/>
              <a:t>.</a:t>
            </a:r>
            <a:endParaRPr lang="vi-VN" sz="1800"/>
          </a:p>
        </p:txBody>
      </p:sp>
      <p:sp>
        <p:nvSpPr>
          <p:cNvPr id="19" name="Rectangle 18"/>
          <p:cNvSpPr/>
          <p:nvPr/>
        </p:nvSpPr>
        <p:spPr>
          <a:xfrm>
            <a:off x="642522" y="3117383"/>
            <a:ext cx="7858956" cy="456535"/>
          </a:xfrm>
          <a:prstGeom prst="rect">
            <a:avLst/>
          </a:prstGeom>
          <a:solidFill>
            <a:schemeClr val="bg1"/>
          </a:solidFill>
          <a:ln w="19050">
            <a:solidFill>
              <a:srgbClr val="56296A"/>
            </a:solidFill>
          </a:ln>
        </p:spPr>
        <p:txBody>
          <a:bodyPr wrap="square">
            <a:spAutoFit/>
          </a:bodyPr>
          <a:lstStyle/>
          <a:p>
            <a:pPr algn="just">
              <a:lnSpc>
                <a:spcPct val="150000"/>
              </a:lnSpc>
            </a:pPr>
            <a:r>
              <a:rPr lang="vi-VN" sz="1800" smtClean="0"/>
              <a:t>c</a:t>
            </a:r>
            <a:r>
              <a:rPr lang="vi-VN" sz="1800"/>
              <a:t>) Chính ngưỡng tác động cho mô đun cảm biến</a:t>
            </a:r>
            <a:r>
              <a:rPr lang="vi-VN" sz="1800" smtClean="0"/>
              <a:t>.</a:t>
            </a:r>
            <a:endParaRPr lang="vi-VN" sz="1800"/>
          </a:p>
        </p:txBody>
      </p:sp>
      <p:sp>
        <p:nvSpPr>
          <p:cNvPr id="20" name="Rectangle 19"/>
          <p:cNvSpPr/>
          <p:nvPr/>
        </p:nvSpPr>
        <p:spPr>
          <a:xfrm>
            <a:off x="642522" y="3749645"/>
            <a:ext cx="7858956" cy="456535"/>
          </a:xfrm>
          <a:prstGeom prst="rect">
            <a:avLst/>
          </a:prstGeom>
          <a:solidFill>
            <a:schemeClr val="bg1"/>
          </a:solidFill>
          <a:ln w="19050">
            <a:solidFill>
              <a:srgbClr val="56296A"/>
            </a:solidFill>
          </a:ln>
        </p:spPr>
        <p:txBody>
          <a:bodyPr wrap="square">
            <a:spAutoFit/>
          </a:bodyPr>
          <a:lstStyle/>
          <a:p>
            <a:pPr algn="just">
              <a:lnSpc>
                <a:spcPct val="150000"/>
              </a:lnSpc>
            </a:pPr>
            <a:r>
              <a:rPr lang="vi-VN" sz="1800" smtClean="0"/>
              <a:t>d</a:t>
            </a:r>
            <a:r>
              <a:rPr lang="vi-VN" sz="1800"/>
              <a:t>) Kiểm tra và vận hành</a:t>
            </a:r>
            <a:r>
              <a:rPr lang="vi-VN" sz="1800" smtClean="0"/>
              <a:t>.</a:t>
            </a:r>
            <a:endParaRPr lang="vi-VN" sz="1800"/>
          </a:p>
        </p:txBody>
      </p:sp>
      <p:sp>
        <p:nvSpPr>
          <p:cNvPr id="21" name="Rectangle 20"/>
          <p:cNvSpPr/>
          <p:nvPr/>
        </p:nvSpPr>
        <p:spPr>
          <a:xfrm>
            <a:off x="642522" y="4381907"/>
            <a:ext cx="7858956" cy="456535"/>
          </a:xfrm>
          <a:prstGeom prst="rect">
            <a:avLst/>
          </a:prstGeom>
          <a:solidFill>
            <a:schemeClr val="bg1"/>
          </a:solidFill>
          <a:ln w="19050">
            <a:solidFill>
              <a:srgbClr val="56296A"/>
            </a:solidFill>
          </a:ln>
        </p:spPr>
        <p:txBody>
          <a:bodyPr wrap="square">
            <a:spAutoFit/>
          </a:bodyPr>
          <a:lstStyle/>
          <a:p>
            <a:pPr algn="just">
              <a:lnSpc>
                <a:spcPct val="150000"/>
              </a:lnSpc>
            </a:pPr>
            <a:r>
              <a:rPr lang="vi-VN" sz="1800" smtClean="0"/>
              <a:t>e</a:t>
            </a:r>
            <a:r>
              <a:rPr lang="vi-VN" sz="1800"/>
              <a:t>) Kết nối tải vào mô đun cảm biến.</a:t>
            </a:r>
          </a:p>
        </p:txBody>
      </p:sp>
    </p:spTree>
    <p:extLst>
      <p:ext uri="{BB962C8B-B14F-4D97-AF65-F5344CB8AC3E}">
        <p14:creationId xmlns:p14="http://schemas.microsoft.com/office/powerpoint/2010/main" val="38661661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58;p45"/>
          <p:cNvSpPr txBox="1">
            <a:spLocks/>
          </p:cNvSpPr>
          <p:nvPr/>
        </p:nvSpPr>
        <p:spPr>
          <a:xfrm>
            <a:off x="203200" y="306205"/>
            <a:ext cx="3354388" cy="548204"/>
          </a:xfrm>
          <a:prstGeom prst="homePlate">
            <a:avLst>
              <a:gd name="adj" fmla="val 39410"/>
            </a:avLst>
          </a:prstGeom>
          <a:solidFill>
            <a:srgbClr val="F029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chemeClr val="bg1"/>
                </a:solidFill>
                <a:latin typeface="+mn-lt"/>
              </a:rPr>
              <a:t>Bài Luyện tập SGK tr. 82</a:t>
            </a:r>
            <a:endParaRPr lang="vi-VN" sz="2000" b="1">
              <a:solidFill>
                <a:schemeClr val="bg1"/>
              </a:solidFill>
              <a:latin typeface="+mn-lt"/>
            </a:endParaRPr>
          </a:p>
        </p:txBody>
      </p:sp>
      <p:sp>
        <p:nvSpPr>
          <p:cNvPr id="13" name="Rectangle 12"/>
          <p:cNvSpPr/>
          <p:nvPr/>
        </p:nvSpPr>
        <p:spPr>
          <a:xfrm>
            <a:off x="1342610" y="2376793"/>
            <a:ext cx="7129878" cy="923330"/>
          </a:xfrm>
          <a:prstGeom prst="rect">
            <a:avLst/>
          </a:prstGeom>
          <a:solidFill>
            <a:srgbClr val="FFFFCC"/>
          </a:solidFill>
          <a:ln w="19050">
            <a:solidFill>
              <a:srgbClr val="000000"/>
            </a:solidFill>
          </a:ln>
        </p:spPr>
        <p:txBody>
          <a:bodyPr wrap="square">
            <a:spAutoFit/>
          </a:bodyPr>
          <a:lstStyle/>
          <a:p>
            <a:pPr algn="just">
              <a:lnSpc>
                <a:spcPct val="150000"/>
              </a:lnSpc>
            </a:pPr>
            <a:r>
              <a:rPr lang="en-US" sz="1800" smtClean="0"/>
              <a:t>a. Bước 3. </a:t>
            </a:r>
            <a:r>
              <a:rPr lang="vi-VN" sz="1800" smtClean="0"/>
              <a:t>Kết </a:t>
            </a:r>
            <a:r>
              <a:rPr lang="vi-VN" sz="1800"/>
              <a:t>nối nguồn điện một chiều 12 V vào cực nguồn của mô đun cảm biến</a:t>
            </a:r>
            <a:r>
              <a:rPr lang="vi-VN" sz="1800" smtClean="0"/>
              <a:t>.</a:t>
            </a:r>
            <a:endParaRPr lang="vi-VN" sz="1800"/>
          </a:p>
        </p:txBody>
      </p:sp>
      <p:sp>
        <p:nvSpPr>
          <p:cNvPr id="18" name="Rectangle 17"/>
          <p:cNvSpPr/>
          <p:nvPr/>
        </p:nvSpPr>
        <p:spPr>
          <a:xfrm>
            <a:off x="1342610" y="1111945"/>
            <a:ext cx="7129878" cy="507831"/>
          </a:xfrm>
          <a:prstGeom prst="rect">
            <a:avLst/>
          </a:prstGeom>
          <a:solidFill>
            <a:srgbClr val="FFFFCC"/>
          </a:solidFill>
          <a:ln w="19050">
            <a:solidFill>
              <a:srgbClr val="000000"/>
            </a:solidFill>
          </a:ln>
        </p:spPr>
        <p:txBody>
          <a:bodyPr wrap="square">
            <a:spAutoFit/>
          </a:bodyPr>
          <a:lstStyle/>
          <a:p>
            <a:pPr algn="just">
              <a:lnSpc>
                <a:spcPct val="150000"/>
              </a:lnSpc>
            </a:pPr>
            <a:r>
              <a:rPr lang="vi-VN" sz="1800" smtClean="0"/>
              <a:t>b</a:t>
            </a:r>
            <a:r>
              <a:rPr lang="en-US" sz="1800" smtClean="0"/>
              <a:t>.</a:t>
            </a:r>
            <a:r>
              <a:rPr lang="vi-VN" sz="1800" smtClean="0"/>
              <a:t> </a:t>
            </a:r>
            <a:r>
              <a:rPr lang="en-US" sz="1800" smtClean="0"/>
              <a:t>Bước 1. </a:t>
            </a:r>
            <a:r>
              <a:rPr lang="vi-VN" sz="1800" smtClean="0"/>
              <a:t>Kết </a:t>
            </a:r>
            <a:r>
              <a:rPr lang="vi-VN" sz="1800"/>
              <a:t>nối cảm biến vào mô đun cảm biến</a:t>
            </a:r>
            <a:r>
              <a:rPr lang="vi-VN" sz="1800" smtClean="0"/>
              <a:t>.</a:t>
            </a:r>
            <a:endParaRPr lang="vi-VN" sz="1800"/>
          </a:p>
        </p:txBody>
      </p:sp>
      <p:sp>
        <p:nvSpPr>
          <p:cNvPr id="19" name="Rectangle 18"/>
          <p:cNvSpPr/>
          <p:nvPr/>
        </p:nvSpPr>
        <p:spPr>
          <a:xfrm>
            <a:off x="1342610" y="3424716"/>
            <a:ext cx="7129878" cy="507831"/>
          </a:xfrm>
          <a:prstGeom prst="rect">
            <a:avLst/>
          </a:prstGeom>
          <a:solidFill>
            <a:srgbClr val="FFFFCC"/>
          </a:solidFill>
          <a:ln w="19050">
            <a:solidFill>
              <a:srgbClr val="000000"/>
            </a:solidFill>
          </a:ln>
        </p:spPr>
        <p:txBody>
          <a:bodyPr wrap="square">
            <a:spAutoFit/>
          </a:bodyPr>
          <a:lstStyle/>
          <a:p>
            <a:pPr algn="just">
              <a:lnSpc>
                <a:spcPct val="150000"/>
              </a:lnSpc>
            </a:pPr>
            <a:r>
              <a:rPr lang="vi-VN" sz="1800" smtClean="0"/>
              <a:t>c</a:t>
            </a:r>
            <a:r>
              <a:rPr lang="en-US" sz="1800" smtClean="0"/>
              <a:t>. Bước 4. </a:t>
            </a:r>
            <a:r>
              <a:rPr lang="vi-VN" sz="1800" smtClean="0"/>
              <a:t>Chính </a:t>
            </a:r>
            <a:r>
              <a:rPr lang="vi-VN" sz="1800"/>
              <a:t>ngưỡng tác động cho mô đun cảm biến</a:t>
            </a:r>
            <a:r>
              <a:rPr lang="vi-VN" sz="1800" smtClean="0"/>
              <a:t>.</a:t>
            </a:r>
            <a:endParaRPr lang="vi-VN" sz="1800"/>
          </a:p>
        </p:txBody>
      </p:sp>
      <p:sp>
        <p:nvSpPr>
          <p:cNvPr id="20" name="Rectangle 19"/>
          <p:cNvSpPr/>
          <p:nvPr/>
        </p:nvSpPr>
        <p:spPr>
          <a:xfrm>
            <a:off x="1322766" y="4057140"/>
            <a:ext cx="7129878" cy="507831"/>
          </a:xfrm>
          <a:prstGeom prst="rect">
            <a:avLst/>
          </a:prstGeom>
          <a:solidFill>
            <a:srgbClr val="FFFFCC"/>
          </a:solidFill>
          <a:ln w="19050">
            <a:solidFill>
              <a:srgbClr val="000000"/>
            </a:solidFill>
          </a:ln>
        </p:spPr>
        <p:txBody>
          <a:bodyPr wrap="square">
            <a:spAutoFit/>
          </a:bodyPr>
          <a:lstStyle/>
          <a:p>
            <a:pPr algn="just">
              <a:lnSpc>
                <a:spcPct val="150000"/>
              </a:lnSpc>
            </a:pPr>
            <a:r>
              <a:rPr lang="vi-VN" sz="1800" smtClean="0"/>
              <a:t>d</a:t>
            </a:r>
            <a:r>
              <a:rPr lang="en-US" sz="1800" smtClean="0"/>
              <a:t>. Bước 5.</a:t>
            </a:r>
            <a:r>
              <a:rPr lang="vi-VN" sz="1800" smtClean="0"/>
              <a:t> </a:t>
            </a:r>
            <a:r>
              <a:rPr lang="vi-VN" sz="1800"/>
              <a:t>Kiểm tra và vận hành</a:t>
            </a:r>
            <a:r>
              <a:rPr lang="vi-VN" sz="1800" smtClean="0"/>
              <a:t>.</a:t>
            </a:r>
            <a:endParaRPr lang="vi-VN" sz="1800"/>
          </a:p>
        </p:txBody>
      </p:sp>
      <p:sp>
        <p:nvSpPr>
          <p:cNvPr id="21" name="Rectangle 20"/>
          <p:cNvSpPr/>
          <p:nvPr/>
        </p:nvSpPr>
        <p:spPr>
          <a:xfrm>
            <a:off x="1342610" y="1744369"/>
            <a:ext cx="7129878" cy="507831"/>
          </a:xfrm>
          <a:prstGeom prst="rect">
            <a:avLst/>
          </a:prstGeom>
          <a:solidFill>
            <a:srgbClr val="FFFFCC"/>
          </a:solidFill>
          <a:ln w="19050">
            <a:solidFill>
              <a:srgbClr val="000000"/>
            </a:solidFill>
          </a:ln>
        </p:spPr>
        <p:txBody>
          <a:bodyPr wrap="square">
            <a:spAutoFit/>
          </a:bodyPr>
          <a:lstStyle/>
          <a:p>
            <a:pPr algn="just">
              <a:lnSpc>
                <a:spcPct val="150000"/>
              </a:lnSpc>
            </a:pPr>
            <a:r>
              <a:rPr lang="vi-VN" sz="1800" smtClean="0"/>
              <a:t>e</a:t>
            </a:r>
            <a:r>
              <a:rPr lang="en-US" sz="1800" smtClean="0"/>
              <a:t>. Bước 2.</a:t>
            </a:r>
            <a:r>
              <a:rPr lang="vi-VN" sz="1800" smtClean="0"/>
              <a:t> </a:t>
            </a:r>
            <a:r>
              <a:rPr lang="vi-VN" sz="1800"/>
              <a:t>Kết nối tải vào mô đun cảm biến.</a:t>
            </a:r>
          </a:p>
        </p:txBody>
      </p:sp>
      <p:sp>
        <p:nvSpPr>
          <p:cNvPr id="2" name="Right Arrow 1"/>
          <p:cNvSpPr/>
          <p:nvPr/>
        </p:nvSpPr>
        <p:spPr>
          <a:xfrm>
            <a:off x="522514" y="2528664"/>
            <a:ext cx="606576" cy="61958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6086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471"/>
            <a:ext cx="9144000" cy="739754"/>
          </a:xfrm>
          <a:prstGeom prst="rect">
            <a:avLst/>
          </a:prstGeom>
        </p:spPr>
        <p:txBody>
          <a:bodyPr wrap="square">
            <a:spAutoFit/>
          </a:bodyPr>
          <a:lstStyle/>
          <a:p>
            <a:pPr algn="ctr">
              <a:lnSpc>
                <a:spcPct val="150000"/>
              </a:lnSpc>
            </a:pPr>
            <a:r>
              <a:rPr lang="en-US" sz="3200" b="1" smtClean="0">
                <a:solidFill>
                  <a:srgbClr val="56296A"/>
                </a:solidFill>
              </a:rPr>
              <a:t>VẬN DỤNG</a:t>
            </a:r>
            <a:endParaRPr lang="en-US" sz="3200" b="1" i="1">
              <a:solidFill>
                <a:srgbClr val="56296A"/>
              </a:solidFill>
            </a:endParaRPr>
          </a:p>
        </p:txBody>
      </p:sp>
      <p:grpSp>
        <p:nvGrpSpPr>
          <p:cNvPr id="2" name="Group 1"/>
          <p:cNvGrpSpPr/>
          <p:nvPr/>
        </p:nvGrpSpPr>
        <p:grpSpPr>
          <a:xfrm>
            <a:off x="691893" y="1240942"/>
            <a:ext cx="3662393" cy="3111755"/>
            <a:chOff x="677378" y="968796"/>
            <a:chExt cx="3662393" cy="3111755"/>
          </a:xfrm>
        </p:grpSpPr>
        <p:sp>
          <p:nvSpPr>
            <p:cNvPr id="8" name="Rectangle 7"/>
            <p:cNvSpPr/>
            <p:nvPr/>
          </p:nvSpPr>
          <p:spPr>
            <a:xfrm>
              <a:off x="677378" y="1679894"/>
              <a:ext cx="3662393" cy="240065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vi-VN" sz="2000">
                  <a:solidFill>
                    <a:srgbClr val="000000"/>
                  </a:solidFill>
                </a:rPr>
                <a:t>Em hãy sử dụng mô đun cảm biến hồng ngoại (Hình 11.8) để lắp ráp mạch điều khiển bóng đèn tự động bật, tắt khi có người và không có người.</a:t>
              </a:r>
            </a:p>
          </p:txBody>
        </p:sp>
        <p:pic>
          <p:nvPicPr>
            <p:cNvPr id="9" name="Picture 31"/>
            <p:cNvPicPr>
              <a:picLocks noChangeAspect="1"/>
            </p:cNvPicPr>
            <p:nvPr/>
          </p:nvPicPr>
          <p:blipFill>
            <a:blip r:embed="rId3"/>
            <a:srcRect/>
            <a:stretch>
              <a:fillRect/>
            </a:stretch>
          </p:blipFill>
          <p:spPr>
            <a:xfrm rot="21092334">
              <a:off x="2066889" y="968796"/>
              <a:ext cx="883369" cy="649644"/>
            </a:xfrm>
            <a:prstGeom prst="rect">
              <a:avLst/>
            </a:prstGeom>
          </p:spPr>
        </p:pic>
      </p:grpSp>
      <p:pic>
        <p:nvPicPr>
          <p:cNvPr id="4" name="Picture 3"/>
          <p:cNvPicPr>
            <a:picLocks noChangeAspect="1"/>
          </p:cNvPicPr>
          <p:nvPr/>
        </p:nvPicPr>
        <p:blipFill>
          <a:blip r:embed="rId4"/>
          <a:stretch>
            <a:fillRect/>
          </a:stretch>
        </p:blipFill>
        <p:spPr>
          <a:xfrm>
            <a:off x="4542971" y="1480456"/>
            <a:ext cx="3809083" cy="2743201"/>
          </a:xfrm>
          <a:prstGeom prst="rect">
            <a:avLst/>
          </a:prstGeom>
        </p:spPr>
      </p:pic>
    </p:spTree>
    <p:extLst>
      <p:ext uri="{BB962C8B-B14F-4D97-AF65-F5344CB8AC3E}">
        <p14:creationId xmlns:p14="http://schemas.microsoft.com/office/powerpoint/2010/main" val="2854919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0" y="19221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smtClean="0">
                <a:latin typeface="Arial (Headings)"/>
              </a:rPr>
              <a:t>HƯỚNG DẪN VỀ NHÀ</a:t>
            </a:r>
            <a:endParaRPr sz="3200">
              <a:latin typeface="Arial (Headings)"/>
            </a:endParaRPr>
          </a:p>
        </p:txBody>
      </p:sp>
      <p:sp>
        <p:nvSpPr>
          <p:cNvPr id="271" name="Google Shape;271;p35"/>
          <p:cNvSpPr txBox="1">
            <a:spLocks noGrp="1"/>
          </p:cNvSpPr>
          <p:nvPr>
            <p:ph type="title" idx="2"/>
          </p:nvPr>
        </p:nvSpPr>
        <p:spPr>
          <a:xfrm>
            <a:off x="853346" y="1174135"/>
            <a:ext cx="734700" cy="645800"/>
          </a:xfrm>
          <a:prstGeom prst="rect">
            <a:avLst/>
          </a:prstGeom>
          <a:solidFill>
            <a:srgbClr val="F0296C"/>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lt1"/>
                </a:solidFill>
                <a:latin typeface="Arial (Headings)"/>
                <a:ea typeface="Montserrat Medium"/>
                <a:cs typeface="Montserrat Medium"/>
                <a:sym typeface="Montserrat Medium"/>
              </a:rPr>
              <a:t>01</a:t>
            </a:r>
            <a:endParaRPr sz="2600" b="1">
              <a:solidFill>
                <a:schemeClr val="lt1"/>
              </a:solidFill>
              <a:latin typeface="Arial (Headings)"/>
              <a:ea typeface="Montserrat Medium"/>
              <a:cs typeface="Montserrat Medium"/>
              <a:sym typeface="Montserrat Medium"/>
            </a:endParaRPr>
          </a:p>
        </p:txBody>
      </p:sp>
      <p:sp>
        <p:nvSpPr>
          <p:cNvPr id="272" name="Google Shape;272;p35"/>
          <p:cNvSpPr txBox="1">
            <a:spLocks noGrp="1"/>
          </p:cNvSpPr>
          <p:nvPr>
            <p:ph type="title" idx="3"/>
          </p:nvPr>
        </p:nvSpPr>
        <p:spPr>
          <a:xfrm>
            <a:off x="853346" y="2195640"/>
            <a:ext cx="734700" cy="645800"/>
          </a:xfrm>
          <a:prstGeom prst="rect">
            <a:avLst/>
          </a:prstGeom>
          <a:solidFill>
            <a:srgbClr val="F0296C"/>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lt1"/>
                </a:solidFill>
                <a:latin typeface="Arial (Headings)"/>
                <a:ea typeface="Montserrat Medium"/>
                <a:cs typeface="Montserrat Medium"/>
                <a:sym typeface="Montserrat Medium"/>
              </a:rPr>
              <a:t>02</a:t>
            </a:r>
            <a:endParaRPr sz="2600" b="1">
              <a:solidFill>
                <a:schemeClr val="lt1"/>
              </a:solidFill>
              <a:latin typeface="Arial (Headings)"/>
              <a:ea typeface="Montserrat Medium"/>
              <a:cs typeface="Montserrat Medium"/>
              <a:sym typeface="Montserrat Medium"/>
            </a:endParaRPr>
          </a:p>
        </p:txBody>
      </p:sp>
      <p:sp>
        <p:nvSpPr>
          <p:cNvPr id="274" name="Google Shape;274;p35"/>
          <p:cNvSpPr txBox="1">
            <a:spLocks noGrp="1"/>
          </p:cNvSpPr>
          <p:nvPr>
            <p:ph type="subTitle" idx="1"/>
          </p:nvPr>
        </p:nvSpPr>
        <p:spPr>
          <a:xfrm>
            <a:off x="1912578" y="1174135"/>
            <a:ext cx="5890345" cy="6458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600" b="1" smtClean="0">
                <a:latin typeface="Arial (Headings)"/>
              </a:rPr>
              <a:t>Ghi nhớ kiến thức trong bài.</a:t>
            </a:r>
            <a:endParaRPr sz="2600" b="1">
              <a:latin typeface="Arial (Headings)"/>
            </a:endParaRPr>
          </a:p>
        </p:txBody>
      </p:sp>
      <p:sp>
        <p:nvSpPr>
          <p:cNvPr id="275" name="Google Shape;275;p35"/>
          <p:cNvSpPr txBox="1">
            <a:spLocks noGrp="1"/>
          </p:cNvSpPr>
          <p:nvPr>
            <p:ph type="subTitle" idx="5"/>
          </p:nvPr>
        </p:nvSpPr>
        <p:spPr>
          <a:xfrm>
            <a:off x="1912577" y="2195640"/>
            <a:ext cx="5890345" cy="6458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600" b="1" smtClean="0">
                <a:latin typeface="Arial (Headings)"/>
              </a:rPr>
              <a:t>Hoàn thành bài tập phần Vận dụng.</a:t>
            </a:r>
            <a:endParaRPr sz="2600" b="1">
              <a:latin typeface="Arial (Headings)"/>
            </a:endParaRPr>
          </a:p>
        </p:txBody>
      </p:sp>
      <p:sp>
        <p:nvSpPr>
          <p:cNvPr id="7" name="Google Shape;272;p35"/>
          <p:cNvSpPr txBox="1">
            <a:spLocks noGrp="1"/>
          </p:cNvSpPr>
          <p:nvPr>
            <p:ph type="title" idx="3"/>
          </p:nvPr>
        </p:nvSpPr>
        <p:spPr>
          <a:xfrm>
            <a:off x="853346" y="3217145"/>
            <a:ext cx="734700" cy="645800"/>
          </a:xfrm>
          <a:prstGeom prst="rect">
            <a:avLst/>
          </a:prstGeom>
          <a:solidFill>
            <a:srgbClr val="F0296C"/>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smtClean="0">
                <a:solidFill>
                  <a:schemeClr val="lt1"/>
                </a:solidFill>
                <a:latin typeface="Arial (Headings)"/>
                <a:ea typeface="Montserrat Medium"/>
                <a:cs typeface="Montserrat Medium"/>
                <a:sym typeface="Montserrat Medium"/>
              </a:rPr>
              <a:t>03</a:t>
            </a:r>
            <a:endParaRPr sz="2600" b="1">
              <a:solidFill>
                <a:schemeClr val="lt1"/>
              </a:solidFill>
              <a:latin typeface="Arial (Headings)"/>
              <a:ea typeface="Montserrat Medium"/>
              <a:cs typeface="Montserrat Medium"/>
              <a:sym typeface="Montserrat Medium"/>
            </a:endParaRPr>
          </a:p>
        </p:txBody>
      </p:sp>
      <p:sp>
        <p:nvSpPr>
          <p:cNvPr id="8" name="Google Shape;275;p35"/>
          <p:cNvSpPr txBox="1">
            <a:spLocks noGrp="1"/>
          </p:cNvSpPr>
          <p:nvPr>
            <p:ph type="subTitle" idx="5"/>
          </p:nvPr>
        </p:nvSpPr>
        <p:spPr>
          <a:xfrm>
            <a:off x="1912577" y="3217145"/>
            <a:ext cx="6507523" cy="1251410"/>
          </a:xfrm>
          <a:prstGeom prst="rect">
            <a:avLst/>
          </a:prstGeom>
        </p:spPr>
        <p:txBody>
          <a:bodyPr spcFirstLastPara="1" wrap="square" lIns="91425" tIns="91425" rIns="91425" bIns="91425" anchor="b" anchorCtr="0">
            <a:noAutofit/>
          </a:bodyPr>
          <a:lstStyle/>
          <a:p>
            <a:pPr marL="0" lvl="0" indent="0" algn="just" rtl="0">
              <a:lnSpc>
                <a:spcPct val="150000"/>
              </a:lnSpc>
              <a:spcBef>
                <a:spcPts val="0"/>
              </a:spcBef>
              <a:spcAft>
                <a:spcPts val="0"/>
              </a:spcAft>
              <a:buNone/>
            </a:pPr>
            <a:r>
              <a:rPr lang="en" sz="2600" b="1" smtClean="0">
                <a:latin typeface="Arial (Headings)"/>
              </a:rPr>
              <a:t>Chuẩn bị bài mới </a:t>
            </a:r>
            <a:r>
              <a:rPr lang="en" sz="2600" b="1" i="1" smtClean="0">
                <a:solidFill>
                  <a:srgbClr val="FF0000"/>
                </a:solidFill>
                <a:latin typeface="Arial (Headings)"/>
              </a:rPr>
              <a:t>Bài 12: Ngành nghề phổ biến trong lĩnh vực kĩ thuật điện</a:t>
            </a:r>
            <a:r>
              <a:rPr lang="en" sz="2600" b="1" i="1" smtClean="0">
                <a:latin typeface="Arial (Headings)"/>
              </a:rPr>
              <a:t>.</a:t>
            </a:r>
            <a:endParaRPr sz="2600" b="1">
              <a:latin typeface="Arial (Headings)"/>
            </a:endParaRPr>
          </a:p>
        </p:txBody>
      </p:sp>
    </p:spTree>
    <p:extLst>
      <p:ext uri="{BB962C8B-B14F-4D97-AF65-F5344CB8AC3E}">
        <p14:creationId xmlns:p14="http://schemas.microsoft.com/office/powerpoint/2010/main" val="3831864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500" fill="hold"/>
                                        <p:tgtEl>
                                          <p:spTgt spid="271"/>
                                        </p:tgtEl>
                                        <p:attrNameLst>
                                          <p:attrName>ppt_x</p:attrName>
                                        </p:attrNameLst>
                                      </p:cBhvr>
                                      <p:tavLst>
                                        <p:tav tm="0">
                                          <p:val>
                                            <p:strVal val="#ppt_x"/>
                                          </p:val>
                                        </p:tav>
                                        <p:tav tm="100000">
                                          <p:val>
                                            <p:strVal val="#ppt_x"/>
                                          </p:val>
                                        </p:tav>
                                      </p:tavLst>
                                    </p:anim>
                                    <p:anim calcmode="lin" valueType="num">
                                      <p:cBhvr additive="base">
                                        <p:cTn id="8" dur="500" fill="hold"/>
                                        <p:tgtEl>
                                          <p:spTgt spid="2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4">
                                            <p:txEl>
                                              <p:pRg st="0" end="0"/>
                                            </p:txEl>
                                          </p:spTgt>
                                        </p:tgtEl>
                                        <p:attrNameLst>
                                          <p:attrName>style.visibility</p:attrName>
                                        </p:attrNameLst>
                                      </p:cBhvr>
                                      <p:to>
                                        <p:strVal val="visible"/>
                                      </p:to>
                                    </p:set>
                                    <p:anim calcmode="lin" valueType="num">
                                      <p:cBhvr additive="base">
                                        <p:cTn id="1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2"/>
                                        </p:tgtEl>
                                        <p:attrNameLst>
                                          <p:attrName>style.visibility</p:attrName>
                                        </p:attrNameLst>
                                      </p:cBhvr>
                                      <p:to>
                                        <p:strVal val="visible"/>
                                      </p:to>
                                    </p:set>
                                    <p:anim calcmode="lin" valueType="num">
                                      <p:cBhvr additive="base">
                                        <p:cTn id="17" dur="500" fill="hold"/>
                                        <p:tgtEl>
                                          <p:spTgt spid="272"/>
                                        </p:tgtEl>
                                        <p:attrNameLst>
                                          <p:attrName>ppt_x</p:attrName>
                                        </p:attrNameLst>
                                      </p:cBhvr>
                                      <p:tavLst>
                                        <p:tav tm="0">
                                          <p:val>
                                            <p:strVal val="#ppt_x"/>
                                          </p:val>
                                        </p:tav>
                                        <p:tav tm="100000">
                                          <p:val>
                                            <p:strVal val="#ppt_x"/>
                                          </p:val>
                                        </p:tav>
                                      </p:tavLst>
                                    </p:anim>
                                    <p:anim calcmode="lin" valueType="num">
                                      <p:cBhvr additive="base">
                                        <p:cTn id="18" dur="500" fill="hold"/>
                                        <p:tgtEl>
                                          <p:spTgt spid="27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5">
                                            <p:txEl>
                                              <p:pRg st="0" end="0"/>
                                            </p:txEl>
                                          </p:spTgt>
                                        </p:tgtEl>
                                        <p:attrNameLst>
                                          <p:attrName>style.visibility</p:attrName>
                                        </p:attrNameLst>
                                      </p:cBhvr>
                                      <p:to>
                                        <p:strVal val="visible"/>
                                      </p:to>
                                    </p:set>
                                    <p:anim calcmode="lin" valueType="num">
                                      <p:cBhvr additive="base">
                                        <p:cTn id="21" dur="500" fill="hold"/>
                                        <p:tgtEl>
                                          <p:spTgt spid="27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272" grpId="0" animBg="1"/>
      <p:bldP spid="274" grpId="0" build="p"/>
      <p:bldP spid="275" grpId="0" build="p"/>
      <p:bldP spid="7" grpId="0" animBg="1"/>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20;p36"/>
          <p:cNvSpPr txBox="1">
            <a:spLocks/>
          </p:cNvSpPr>
          <p:nvPr/>
        </p:nvSpPr>
        <p:spPr>
          <a:xfrm>
            <a:off x="228600" y="1492503"/>
            <a:ext cx="8686799" cy="1994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4000" b="1" smtClean="0">
                <a:solidFill>
                  <a:srgbClr val="56296A"/>
                </a:solidFill>
                <a:latin typeface="Arial" panose="020B0604020202020204" pitchFamily="34" charset="0"/>
                <a:cs typeface="Arial" panose="020B0604020202020204" pitchFamily="34" charset="0"/>
              </a:rPr>
              <a:t>TRÂN TRỌNG CẢM ƠN SỰ QUAN TÂM THEO DÕI CỦA CÁC EM</a:t>
            </a:r>
            <a:endParaRPr lang="vi-VN" sz="4000" b="1">
              <a:solidFill>
                <a:srgbClr val="56296A"/>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flipH="1">
            <a:off x="383562" y="296402"/>
            <a:ext cx="3457299" cy="728357"/>
          </a:xfrm>
          <a:prstGeom prst="rect">
            <a:avLst/>
          </a:prstGeom>
        </p:spPr>
      </p:pic>
      <p:pic>
        <p:nvPicPr>
          <p:cNvPr id="4" name="Picture 4" descr="https://png.pngtree.com/element_our/20190530/ourlarge/pngtree-beautiful-book-cartoon-illustration-image_124563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0" r="97813"/>
                    </a14:imgEffect>
                  </a14:imgLayer>
                </a14:imgProps>
              </a:ext>
              <a:ext uri="{28A0092B-C50C-407E-A947-70E740481C1C}">
                <a14:useLocalDpi xmlns:a14="http://schemas.microsoft.com/office/drawing/2010/main" val="0"/>
              </a:ext>
            </a:extLst>
          </a:blip>
          <a:srcRect/>
          <a:stretch>
            <a:fillRect/>
          </a:stretch>
        </p:blipFill>
        <p:spPr bwMode="auto">
          <a:xfrm>
            <a:off x="7129693" y="3486603"/>
            <a:ext cx="1710387" cy="17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298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20;p36"/>
          <p:cNvSpPr txBox="1">
            <a:spLocks/>
          </p:cNvSpPr>
          <p:nvPr/>
        </p:nvSpPr>
        <p:spPr>
          <a:xfrm>
            <a:off x="517219" y="1781627"/>
            <a:ext cx="6725410" cy="180975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4800" b="1" smtClean="0">
                <a:solidFill>
                  <a:srgbClr val="56296A"/>
                </a:solidFill>
                <a:latin typeface="Arial" panose="020B0604020202020204" pitchFamily="34" charset="0"/>
                <a:cs typeface="Arial" panose="020B0604020202020204" pitchFamily="34" charset="0"/>
              </a:rPr>
              <a:t>BÀI 11: THỰC HÀNH LẮP MẠCH ĐIỆN ĐIỀU KHIỂN ĐƠN GIẢN</a:t>
            </a:r>
            <a:endParaRPr lang="vi-VN" sz="4800" b="1">
              <a:solidFill>
                <a:srgbClr val="56296A"/>
              </a:solidFill>
              <a:latin typeface="Arial" panose="020B0604020202020204" pitchFamily="34" charset="0"/>
              <a:cs typeface="Arial" panose="020B0604020202020204" pitchFamily="34" charset="0"/>
            </a:endParaRPr>
          </a:p>
        </p:txBody>
      </p:sp>
      <p:pic>
        <p:nvPicPr>
          <p:cNvPr id="2050" name="Picture 2" descr="Electrical circuit - Free electronic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934" y="2569029"/>
            <a:ext cx="2262641" cy="22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207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0" y="103325"/>
            <a:ext cx="9144000" cy="86786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200" smtClean="0">
                <a:latin typeface="Arial (Headings)"/>
              </a:rPr>
              <a:t>NỘI DUNG BÀI HỌC</a:t>
            </a:r>
            <a:endParaRPr sz="3200">
              <a:latin typeface="Arial (Headings)"/>
            </a:endParaRPr>
          </a:p>
        </p:txBody>
      </p:sp>
      <p:sp>
        <p:nvSpPr>
          <p:cNvPr id="271" name="Google Shape;271;p35"/>
          <p:cNvSpPr txBox="1">
            <a:spLocks noGrp="1"/>
          </p:cNvSpPr>
          <p:nvPr>
            <p:ph type="title" idx="2"/>
          </p:nvPr>
        </p:nvSpPr>
        <p:spPr>
          <a:xfrm>
            <a:off x="859700" y="1198287"/>
            <a:ext cx="734700" cy="6458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lt1"/>
                </a:solidFill>
                <a:latin typeface="Arial (Headings)"/>
                <a:ea typeface="Montserrat Medium"/>
                <a:cs typeface="Montserrat Medium"/>
                <a:sym typeface="Montserrat Medium"/>
              </a:rPr>
              <a:t>01</a:t>
            </a:r>
            <a:endParaRPr sz="2600" b="1">
              <a:solidFill>
                <a:schemeClr val="lt1"/>
              </a:solidFill>
              <a:latin typeface="Arial (Headings)"/>
              <a:ea typeface="Montserrat Medium"/>
              <a:cs typeface="Montserrat Medium"/>
              <a:sym typeface="Montserrat Medium"/>
            </a:endParaRPr>
          </a:p>
        </p:txBody>
      </p:sp>
      <p:sp>
        <p:nvSpPr>
          <p:cNvPr id="272" name="Google Shape;272;p35"/>
          <p:cNvSpPr txBox="1">
            <a:spLocks noGrp="1"/>
          </p:cNvSpPr>
          <p:nvPr>
            <p:ph type="title" idx="3"/>
          </p:nvPr>
        </p:nvSpPr>
        <p:spPr>
          <a:xfrm>
            <a:off x="859696" y="2071187"/>
            <a:ext cx="734700" cy="6458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lt1"/>
                </a:solidFill>
                <a:latin typeface="Arial (Headings)"/>
                <a:ea typeface="Montserrat Medium"/>
                <a:cs typeface="Montserrat Medium"/>
                <a:sym typeface="Montserrat Medium"/>
              </a:rPr>
              <a:t>02</a:t>
            </a:r>
            <a:endParaRPr sz="2600" b="1">
              <a:solidFill>
                <a:schemeClr val="lt1"/>
              </a:solidFill>
              <a:latin typeface="Arial (Headings)"/>
              <a:ea typeface="Montserrat Medium"/>
              <a:cs typeface="Montserrat Medium"/>
              <a:sym typeface="Montserrat Medium"/>
            </a:endParaRPr>
          </a:p>
        </p:txBody>
      </p:sp>
      <p:sp>
        <p:nvSpPr>
          <p:cNvPr id="274" name="Google Shape;274;p35"/>
          <p:cNvSpPr txBox="1">
            <a:spLocks noGrp="1"/>
          </p:cNvSpPr>
          <p:nvPr>
            <p:ph type="subTitle" idx="1"/>
          </p:nvPr>
        </p:nvSpPr>
        <p:spPr>
          <a:xfrm>
            <a:off x="1793153" y="1198287"/>
            <a:ext cx="3902795" cy="645800"/>
          </a:xfrm>
          <a:prstGeom prst="rect">
            <a:avLst/>
          </a:prstGeom>
        </p:spPr>
        <p:txBody>
          <a:bodyPr spcFirstLastPara="1" wrap="square" lIns="91425" tIns="91425" rIns="91425" bIns="91425" anchor="b" anchorCtr="0">
            <a:noAutofit/>
          </a:bodyPr>
          <a:lstStyle/>
          <a:p>
            <a:pPr marL="0" lvl="0" indent="0"/>
            <a:r>
              <a:rPr lang="en-US" sz="2600" b="1" smtClean="0">
                <a:latin typeface="Arial (Headings)"/>
              </a:rPr>
              <a:t>Nội dung thực hành</a:t>
            </a:r>
            <a:endParaRPr sz="2600" b="1">
              <a:latin typeface="Arial (Headings)"/>
            </a:endParaRPr>
          </a:p>
        </p:txBody>
      </p:sp>
      <p:sp>
        <p:nvSpPr>
          <p:cNvPr id="275" name="Google Shape;275;p35"/>
          <p:cNvSpPr txBox="1">
            <a:spLocks noGrp="1"/>
          </p:cNvSpPr>
          <p:nvPr>
            <p:ph type="subTitle" idx="5"/>
          </p:nvPr>
        </p:nvSpPr>
        <p:spPr>
          <a:xfrm>
            <a:off x="1793149" y="2070324"/>
            <a:ext cx="3902799" cy="6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smtClean="0">
                <a:latin typeface="Arial (Headings)"/>
              </a:rPr>
              <a:t>Yêu cầu sản phẩm</a:t>
            </a:r>
            <a:endParaRPr sz="2600" b="1">
              <a:latin typeface="Arial (Headings)"/>
            </a:endParaRPr>
          </a:p>
        </p:txBody>
      </p:sp>
      <p:sp>
        <p:nvSpPr>
          <p:cNvPr id="12" name="Google Shape;271;p35"/>
          <p:cNvSpPr txBox="1">
            <a:spLocks noGrp="1"/>
          </p:cNvSpPr>
          <p:nvPr>
            <p:ph type="title" idx="2"/>
          </p:nvPr>
        </p:nvSpPr>
        <p:spPr>
          <a:xfrm>
            <a:off x="859692" y="2939049"/>
            <a:ext cx="734700" cy="6458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smtClean="0">
                <a:solidFill>
                  <a:schemeClr val="lt1"/>
                </a:solidFill>
                <a:latin typeface="Arial (Headings)"/>
                <a:ea typeface="Montserrat Medium"/>
                <a:cs typeface="Montserrat Medium"/>
                <a:sym typeface="Montserrat Medium"/>
              </a:rPr>
              <a:t>03</a:t>
            </a:r>
            <a:endParaRPr sz="2600" b="1">
              <a:solidFill>
                <a:schemeClr val="lt1"/>
              </a:solidFill>
              <a:latin typeface="Arial (Headings)"/>
              <a:ea typeface="Montserrat Medium"/>
              <a:cs typeface="Montserrat Medium"/>
              <a:sym typeface="Montserrat Medium"/>
            </a:endParaRPr>
          </a:p>
        </p:txBody>
      </p:sp>
      <p:sp>
        <p:nvSpPr>
          <p:cNvPr id="13" name="Google Shape;272;p35"/>
          <p:cNvSpPr txBox="1">
            <a:spLocks noGrp="1"/>
          </p:cNvSpPr>
          <p:nvPr>
            <p:ph type="title" idx="3"/>
          </p:nvPr>
        </p:nvSpPr>
        <p:spPr>
          <a:xfrm>
            <a:off x="859692" y="3806911"/>
            <a:ext cx="734700" cy="6458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smtClean="0">
                <a:solidFill>
                  <a:schemeClr val="lt1"/>
                </a:solidFill>
                <a:latin typeface="Arial (Headings)"/>
                <a:ea typeface="Montserrat Medium"/>
                <a:cs typeface="Montserrat Medium"/>
                <a:sym typeface="Montserrat Medium"/>
              </a:rPr>
              <a:t>04</a:t>
            </a:r>
            <a:endParaRPr sz="2600" b="1">
              <a:solidFill>
                <a:schemeClr val="lt1"/>
              </a:solidFill>
              <a:latin typeface="Arial (Headings)"/>
              <a:ea typeface="Montserrat Medium"/>
              <a:cs typeface="Montserrat Medium"/>
              <a:sym typeface="Montserrat Medium"/>
            </a:endParaRPr>
          </a:p>
        </p:txBody>
      </p:sp>
      <p:sp>
        <p:nvSpPr>
          <p:cNvPr id="14" name="Google Shape;274;p35"/>
          <p:cNvSpPr txBox="1">
            <a:spLocks noGrp="1"/>
          </p:cNvSpPr>
          <p:nvPr>
            <p:ph type="subTitle" idx="1"/>
          </p:nvPr>
        </p:nvSpPr>
        <p:spPr>
          <a:xfrm>
            <a:off x="1793145" y="2939049"/>
            <a:ext cx="6341201" cy="645800"/>
          </a:xfrm>
          <a:prstGeom prst="rect">
            <a:avLst/>
          </a:prstGeom>
        </p:spPr>
        <p:txBody>
          <a:bodyPr spcFirstLastPara="1" wrap="square" lIns="91425" tIns="91425" rIns="91425" bIns="91425" anchor="b" anchorCtr="0">
            <a:noAutofit/>
          </a:bodyPr>
          <a:lstStyle/>
          <a:p>
            <a:pPr marL="0" lvl="0" indent="0"/>
            <a:r>
              <a:rPr lang="en-US" sz="2600" b="1" smtClean="0">
                <a:latin typeface="Arial (Headings)"/>
              </a:rPr>
              <a:t>Dụng cụ, thiết bị, vật liệu cần thiết</a:t>
            </a:r>
            <a:endParaRPr sz="2600" b="1">
              <a:latin typeface="Arial (Headings)"/>
            </a:endParaRPr>
          </a:p>
        </p:txBody>
      </p:sp>
      <p:sp>
        <p:nvSpPr>
          <p:cNvPr id="15" name="Google Shape;275;p35"/>
          <p:cNvSpPr txBox="1">
            <a:spLocks noGrp="1"/>
          </p:cNvSpPr>
          <p:nvPr>
            <p:ph type="subTitle" idx="5"/>
          </p:nvPr>
        </p:nvSpPr>
        <p:spPr>
          <a:xfrm>
            <a:off x="1793145" y="3806048"/>
            <a:ext cx="7046055" cy="6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smtClean="0">
                <a:latin typeface="Arial (Headings)"/>
              </a:rPr>
              <a:t>Thực hành lắp ráp mạch điện điều khiển</a:t>
            </a:r>
            <a:endParaRPr sz="2600" b="1">
              <a:latin typeface="Arial (Headings)"/>
            </a:endParaRPr>
          </a:p>
        </p:txBody>
      </p:sp>
    </p:spTree>
    <p:extLst>
      <p:ext uri="{BB962C8B-B14F-4D97-AF65-F5344CB8AC3E}">
        <p14:creationId xmlns:p14="http://schemas.microsoft.com/office/powerpoint/2010/main" val="2777063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500" fill="hold"/>
                                        <p:tgtEl>
                                          <p:spTgt spid="271"/>
                                        </p:tgtEl>
                                        <p:attrNameLst>
                                          <p:attrName>ppt_x</p:attrName>
                                        </p:attrNameLst>
                                      </p:cBhvr>
                                      <p:tavLst>
                                        <p:tav tm="0">
                                          <p:val>
                                            <p:strVal val="#ppt_x"/>
                                          </p:val>
                                        </p:tav>
                                        <p:tav tm="100000">
                                          <p:val>
                                            <p:strVal val="#ppt_x"/>
                                          </p:val>
                                        </p:tav>
                                      </p:tavLst>
                                    </p:anim>
                                    <p:anim calcmode="lin" valueType="num">
                                      <p:cBhvr additive="base">
                                        <p:cTn id="8" dur="500" fill="hold"/>
                                        <p:tgtEl>
                                          <p:spTgt spid="2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4">
                                            <p:txEl>
                                              <p:pRg st="0" end="0"/>
                                            </p:txEl>
                                          </p:spTgt>
                                        </p:tgtEl>
                                        <p:attrNameLst>
                                          <p:attrName>style.visibility</p:attrName>
                                        </p:attrNameLst>
                                      </p:cBhvr>
                                      <p:to>
                                        <p:strVal val="visible"/>
                                      </p:to>
                                    </p:set>
                                    <p:anim calcmode="lin" valueType="num">
                                      <p:cBhvr additive="base">
                                        <p:cTn id="11"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2"/>
                                        </p:tgtEl>
                                        <p:attrNameLst>
                                          <p:attrName>style.visibility</p:attrName>
                                        </p:attrNameLst>
                                      </p:cBhvr>
                                      <p:to>
                                        <p:strVal val="visible"/>
                                      </p:to>
                                    </p:set>
                                    <p:anim calcmode="lin" valueType="num">
                                      <p:cBhvr additive="base">
                                        <p:cTn id="17" dur="500" fill="hold"/>
                                        <p:tgtEl>
                                          <p:spTgt spid="272"/>
                                        </p:tgtEl>
                                        <p:attrNameLst>
                                          <p:attrName>ppt_x</p:attrName>
                                        </p:attrNameLst>
                                      </p:cBhvr>
                                      <p:tavLst>
                                        <p:tav tm="0">
                                          <p:val>
                                            <p:strVal val="#ppt_x"/>
                                          </p:val>
                                        </p:tav>
                                        <p:tav tm="100000">
                                          <p:val>
                                            <p:strVal val="#ppt_x"/>
                                          </p:val>
                                        </p:tav>
                                      </p:tavLst>
                                    </p:anim>
                                    <p:anim calcmode="lin" valueType="num">
                                      <p:cBhvr additive="base">
                                        <p:cTn id="18" dur="500" fill="hold"/>
                                        <p:tgtEl>
                                          <p:spTgt spid="27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5">
                                            <p:txEl>
                                              <p:pRg st="0" end="0"/>
                                            </p:txEl>
                                          </p:spTgt>
                                        </p:tgtEl>
                                        <p:attrNameLst>
                                          <p:attrName>style.visibility</p:attrName>
                                        </p:attrNameLst>
                                      </p:cBhvr>
                                      <p:to>
                                        <p:strVal val="visible"/>
                                      </p:to>
                                    </p:set>
                                    <p:anim calcmode="lin" valueType="num">
                                      <p:cBhvr additive="base">
                                        <p:cTn id="21" dur="500" fill="hold"/>
                                        <p:tgtEl>
                                          <p:spTgt spid="27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272" grpId="0" animBg="1"/>
      <p:bldP spid="274" grpId="0" build="p"/>
      <p:bldP spid="275" grpId="0" build="p"/>
      <p:bldP spid="12" grpId="0" animBg="1"/>
      <p:bldP spid="13" grpId="0" animBg="1"/>
      <p:bldP spid="14" grpId="0" build="p"/>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603406" y="500497"/>
            <a:ext cx="3937179" cy="766167"/>
          </a:xfrm>
          <a:prstGeom prst="roundRect">
            <a:avLst/>
          </a:prstGeom>
          <a:solidFill>
            <a:srgbClr val="56296A"/>
          </a:solidFill>
          <a:ln>
            <a:noFill/>
          </a:ln>
        </p:spPr>
        <p:txBody>
          <a:bodyPr wrap="square">
            <a:spAutoFit/>
          </a:bodyPr>
          <a:lstStyle/>
          <a:p>
            <a:pPr algn="ctr">
              <a:lnSpc>
                <a:spcPct val="150000"/>
              </a:lnSpc>
            </a:pPr>
            <a:r>
              <a:rPr lang="en-US" sz="2600" b="1" smtClean="0">
                <a:solidFill>
                  <a:schemeClr val="accent6"/>
                </a:solidFill>
              </a:rPr>
              <a:t>1. Nội dung thực hành</a:t>
            </a:r>
            <a:endParaRPr lang="en-US" sz="2600" b="1">
              <a:solidFill>
                <a:schemeClr val="accent6"/>
              </a:solidFill>
            </a:endParaRPr>
          </a:p>
        </p:txBody>
      </p:sp>
      <p:sp>
        <p:nvSpPr>
          <p:cNvPr id="17" name="Rectangle 16"/>
          <p:cNvSpPr/>
          <p:nvPr/>
        </p:nvSpPr>
        <p:spPr>
          <a:xfrm>
            <a:off x="854015" y="1505782"/>
            <a:ext cx="7435959" cy="553998"/>
          </a:xfrm>
          <a:prstGeom prst="rect">
            <a:avLst/>
          </a:prstGeom>
          <a:solidFill>
            <a:schemeClr val="bg1"/>
          </a:solidFill>
          <a:ln>
            <a:solidFill>
              <a:srgbClr val="56296A"/>
            </a:solidFill>
          </a:ln>
        </p:spPr>
        <p:txBody>
          <a:bodyPr wrap="square">
            <a:spAutoFit/>
          </a:bodyPr>
          <a:lstStyle/>
          <a:p>
            <a:pPr algn="just">
              <a:lnSpc>
                <a:spcPct val="150000"/>
              </a:lnSpc>
            </a:pPr>
            <a:r>
              <a:rPr lang="vi-VN" sz="2000"/>
              <a:t>Lắp ráp các mạch điện điều khiển có sử dụng mô đun cảm biến.</a:t>
            </a:r>
          </a:p>
        </p:txBody>
      </p:sp>
      <p:pic>
        <p:nvPicPr>
          <p:cNvPr id="5122" name="Picture 2" descr="https://static.vecteezy.com/system/resources/previews/009/352/649/non_2x/electrical-engineer-illustration-concept-on-white-background-vecto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0634" y="1968353"/>
            <a:ext cx="4762720" cy="317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0736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603402" y="594840"/>
            <a:ext cx="3937179" cy="684159"/>
          </a:xfrm>
          <a:prstGeom prst="roundRect">
            <a:avLst/>
          </a:prstGeom>
          <a:solidFill>
            <a:srgbClr val="56296A"/>
          </a:solidFill>
          <a:ln>
            <a:noFill/>
          </a:ln>
        </p:spPr>
        <p:txBody>
          <a:bodyPr wrap="square">
            <a:spAutoFit/>
          </a:bodyPr>
          <a:lstStyle/>
          <a:p>
            <a:pPr algn="ctr">
              <a:lnSpc>
                <a:spcPct val="150000"/>
              </a:lnSpc>
            </a:pPr>
            <a:r>
              <a:rPr lang="en-US" sz="2600" b="1">
                <a:solidFill>
                  <a:schemeClr val="accent6"/>
                </a:solidFill>
              </a:rPr>
              <a:t>2. Yêu cầu sản phẩm</a:t>
            </a:r>
          </a:p>
        </p:txBody>
      </p:sp>
      <p:sp>
        <p:nvSpPr>
          <p:cNvPr id="17" name="Rectangle 16"/>
          <p:cNvSpPr/>
          <p:nvPr/>
        </p:nvSpPr>
        <p:spPr>
          <a:xfrm>
            <a:off x="854011" y="1759783"/>
            <a:ext cx="7435959" cy="2400657"/>
          </a:xfrm>
          <a:prstGeom prst="rect">
            <a:avLst/>
          </a:prstGeom>
          <a:solidFill>
            <a:schemeClr val="bg1"/>
          </a:solidFill>
          <a:ln>
            <a:solidFill>
              <a:srgbClr val="56296A"/>
            </a:solidFill>
          </a:ln>
        </p:spPr>
        <p:txBody>
          <a:bodyPr wrap="square">
            <a:spAutoFit/>
          </a:bodyPr>
          <a:lstStyle/>
          <a:p>
            <a:pPr marL="342900" indent="-342900" algn="just">
              <a:lnSpc>
                <a:spcPct val="150000"/>
              </a:lnSpc>
              <a:buFont typeface="Arial" panose="020B0604020202020204" pitchFamily="34" charset="0"/>
              <a:buChar char="•"/>
            </a:pPr>
            <a:r>
              <a:rPr lang="vi-VN" sz="2000"/>
              <a:t>Mạch điện điều khiển sử dụng mô đun cảm biến.</a:t>
            </a:r>
          </a:p>
          <a:p>
            <a:pPr marL="342900" indent="-342900" algn="just">
              <a:lnSpc>
                <a:spcPct val="150000"/>
              </a:lnSpc>
              <a:buFont typeface="Arial" panose="020B0604020202020204" pitchFamily="34" charset="0"/>
              <a:buChar char="•"/>
            </a:pPr>
            <a:r>
              <a:rPr lang="vi-VN" sz="2000"/>
              <a:t>Lắp ráp đúng sơ đồ lắp đặt và hoạt động đúng nguyên lí, không xảy ra sự cố.</a:t>
            </a:r>
          </a:p>
          <a:p>
            <a:pPr marL="342900" indent="-342900" algn="just">
              <a:lnSpc>
                <a:spcPct val="150000"/>
              </a:lnSpc>
              <a:buFont typeface="Arial" panose="020B0604020202020204" pitchFamily="34" charset="0"/>
              <a:buChar char="•"/>
            </a:pPr>
            <a:r>
              <a:rPr lang="vi-VN" sz="2000"/>
              <a:t>Điều chỉnh được ngưỡng tác động theo ánh sáng, nhiệt độ và độ ẩm.</a:t>
            </a:r>
          </a:p>
        </p:txBody>
      </p:sp>
    </p:spTree>
    <p:extLst>
      <p:ext uri="{BB962C8B-B14F-4D97-AF65-F5344CB8AC3E}">
        <p14:creationId xmlns:p14="http://schemas.microsoft.com/office/powerpoint/2010/main" val="14859682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492197" y="317829"/>
            <a:ext cx="6159594" cy="766167"/>
          </a:xfrm>
          <a:prstGeom prst="roundRect">
            <a:avLst/>
          </a:prstGeom>
          <a:solidFill>
            <a:srgbClr val="56296A"/>
          </a:solidFill>
          <a:ln>
            <a:noFill/>
          </a:ln>
        </p:spPr>
        <p:txBody>
          <a:bodyPr wrap="square">
            <a:spAutoFit/>
          </a:bodyPr>
          <a:lstStyle/>
          <a:p>
            <a:pPr algn="ctr">
              <a:lnSpc>
                <a:spcPct val="150000"/>
              </a:lnSpc>
            </a:pPr>
            <a:r>
              <a:rPr lang="en-US" sz="2600" b="1">
                <a:solidFill>
                  <a:schemeClr val="accent6"/>
                </a:solidFill>
              </a:rPr>
              <a:t>3. Dụng cụ, thiết bị, vật liệu cần thiết</a:t>
            </a:r>
          </a:p>
        </p:txBody>
      </p:sp>
      <p:pic>
        <p:nvPicPr>
          <p:cNvPr id="2" name="Picture 1"/>
          <p:cNvPicPr>
            <a:picLocks noChangeAspect="1"/>
          </p:cNvPicPr>
          <p:nvPr/>
        </p:nvPicPr>
        <p:blipFill>
          <a:blip r:embed="rId2"/>
          <a:stretch>
            <a:fillRect/>
          </a:stretch>
        </p:blipFill>
        <p:spPr>
          <a:xfrm>
            <a:off x="1310447" y="1272316"/>
            <a:ext cx="6523094" cy="3559458"/>
          </a:xfrm>
          <a:prstGeom prst="rect">
            <a:avLst/>
          </a:prstGeom>
        </p:spPr>
      </p:pic>
    </p:spTree>
    <p:extLst>
      <p:ext uri="{BB962C8B-B14F-4D97-AF65-F5344CB8AC3E}">
        <p14:creationId xmlns:p14="http://schemas.microsoft.com/office/powerpoint/2010/main" val="40872399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gitalization in Business Growth by Slidesgo">
  <a:themeElements>
    <a:clrScheme name="Simple Light">
      <a:dk1>
        <a:srgbClr val="56296A"/>
      </a:dk1>
      <a:lt1>
        <a:srgbClr val="FFFFFF"/>
      </a:lt1>
      <a:dk2>
        <a:srgbClr val="F0296C"/>
      </a:dk2>
      <a:lt2>
        <a:srgbClr val="00B9D7"/>
      </a:lt2>
      <a:accent1>
        <a:srgbClr val="FFFFFF"/>
      </a:accent1>
      <a:accent2>
        <a:srgbClr val="FFFFFF"/>
      </a:accent2>
      <a:accent3>
        <a:srgbClr val="FFFFFF"/>
      </a:accent3>
      <a:accent4>
        <a:srgbClr val="FFFFFF"/>
      </a:accent4>
      <a:accent5>
        <a:srgbClr val="FFFFFF"/>
      </a:accent5>
      <a:accent6>
        <a:srgbClr val="FFFFFF"/>
      </a:accent6>
      <a:hlink>
        <a:srgbClr val="5629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3231</Words>
  <Application>Microsoft Office PowerPoint</Application>
  <PresentationFormat>On-screen Show (16:9)</PresentationFormat>
  <Paragraphs>490</Paragraphs>
  <Slides>46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Raleway</vt:lpstr>
      <vt:lpstr>Montserrat Medium</vt:lpstr>
      <vt:lpstr>Arial</vt:lpstr>
      <vt:lpstr>DM Sans</vt:lpstr>
      <vt:lpstr>Montserrat</vt:lpstr>
      <vt:lpstr>Arial (Headings)</vt:lpstr>
      <vt:lpstr>Times New Roman</vt:lpstr>
      <vt:lpstr>Digitalization in Business Growth by Slidesgo</vt:lpstr>
      <vt:lpstr>PowerPoint Presentation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Lắp ráp mạch điện điều khiển sử dụng mô đun cảm biến ánh sáng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Lắp ráp mạch điện điều khiển sử dụng mô đun cảm biến nhiệt độ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4.3. Lắp ráp mạch điện điều khiển sử dụng mô đun cảm biến độ 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Digitalization in Business Growth</dc:title>
  <cp:lastModifiedBy>Acer</cp:lastModifiedBy>
  <cp:revision>57</cp:revision>
  <dcterms:modified xsi:type="dcterms:W3CDTF">2023-11-16T08:41:48Z</dcterms:modified>
</cp:coreProperties>
</file>