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2" r:id="rId7"/>
    <p:sldId id="266" r:id="rId8"/>
    <p:sldId id="264" r:id="rId9"/>
    <p:sldId id="267" r:id="rId10"/>
    <p:sldId id="270" r:id="rId11"/>
    <p:sldId id="271" r:id="rId12"/>
    <p:sldId id="272" r:id="rId13"/>
    <p:sldId id="269" r:id="rId14"/>
    <p:sldId id="293" r:id="rId15"/>
    <p:sldId id="273" r:id="rId16"/>
    <p:sldId id="274" r:id="rId17"/>
    <p:sldId id="275" r:id="rId18"/>
    <p:sldId id="276" r:id="rId19"/>
    <p:sldId id="277" r:id="rId20"/>
    <p:sldId id="278" r:id="rId21"/>
    <p:sldId id="279" r:id="rId22"/>
    <p:sldId id="280" r:id="rId23"/>
    <p:sldId id="282" r:id="rId24"/>
    <p:sldId id="289" r:id="rId25"/>
    <p:sldId id="283" r:id="rId26"/>
    <p:sldId id="291" r:id="rId27"/>
    <p:sldId id="285" r:id="rId28"/>
    <p:sldId id="286" r:id="rId29"/>
    <p:sldId id="287"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4" d="100"/>
          <a:sy n="84" d="100"/>
        </p:scale>
        <p:origin x="63"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2E3BD-E5FF-41D2-8E43-8B4E56428974}"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9F02D-0C47-471F-994B-DCE1B9A1C83D}" type="slidenum">
              <a:rPr lang="en-US" smtClean="0"/>
              <a:t>‹#›</a:t>
            </a:fld>
            <a:endParaRPr lang="en-US"/>
          </a:p>
        </p:txBody>
      </p:sp>
    </p:spTree>
    <p:extLst>
      <p:ext uri="{BB962C8B-B14F-4D97-AF65-F5344CB8AC3E}">
        <p14:creationId xmlns:p14="http://schemas.microsoft.com/office/powerpoint/2010/main" val="253419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EF08395-D7E5-0494-0F57-A659DA067BD2}"/>
              </a:ext>
            </a:extLst>
          </p:cNvPr>
          <p:cNvSpPr>
            <a:spLocks noGrp="1" noChangeArrowheads="1"/>
          </p:cNvSpPr>
          <p:nvPr>
            <p:ph type="sldNum" sz="quarter" idx="5"/>
          </p:nvPr>
        </p:nvSpPr>
        <p:spPr>
          <a:ln/>
        </p:spPr>
        <p:txBody>
          <a:bodyPr/>
          <a:lstStyle/>
          <a:p>
            <a:fld id="{4E73B7C3-0C7F-42EF-BA8D-F97E1B8C9850}" type="slidenum">
              <a:rPr lang="en-US" altLang="en-US"/>
              <a:pPr/>
              <a:t>7</a:t>
            </a:fld>
            <a:endParaRPr lang="en-US" altLang="en-US"/>
          </a:p>
        </p:txBody>
      </p:sp>
      <p:sp>
        <p:nvSpPr>
          <p:cNvPr id="31746" name="Rectangle 2">
            <a:extLst>
              <a:ext uri="{FF2B5EF4-FFF2-40B4-BE49-F238E27FC236}">
                <a16:creationId xmlns:a16="http://schemas.microsoft.com/office/drawing/2014/main" id="{6DA98EAD-C3A6-2D24-EFC2-E71CAF47FC09}"/>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88E616AC-F001-3790-E384-0C5B57E557A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55096A6-639B-2310-9664-6B172AA1C8F7}"/>
              </a:ext>
            </a:extLst>
          </p:cNvPr>
          <p:cNvSpPr>
            <a:spLocks noGrp="1" noChangeArrowheads="1"/>
          </p:cNvSpPr>
          <p:nvPr>
            <p:ph type="sldNum" sz="quarter" idx="5"/>
          </p:nvPr>
        </p:nvSpPr>
        <p:spPr>
          <a:ln/>
        </p:spPr>
        <p:txBody>
          <a:bodyPr/>
          <a:lstStyle/>
          <a:p>
            <a:fld id="{132066D3-F3BC-4284-829A-B09ABF5A8E8C}" type="slidenum">
              <a:rPr lang="en-US" altLang="en-US"/>
              <a:pPr/>
              <a:t>27</a:t>
            </a:fld>
            <a:endParaRPr lang="en-US" altLang="en-US"/>
          </a:p>
        </p:txBody>
      </p:sp>
      <p:sp>
        <p:nvSpPr>
          <p:cNvPr id="67586" name="Rectangle 2">
            <a:extLst>
              <a:ext uri="{FF2B5EF4-FFF2-40B4-BE49-F238E27FC236}">
                <a16:creationId xmlns:a16="http://schemas.microsoft.com/office/drawing/2014/main" id="{6781FDF6-E4D7-5709-3A30-4DDF8972320C}"/>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4D970FF9-C594-FDDB-7D24-FEF205B14CA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91839EB-9E91-7F81-2671-2B9BB6F7B7A9}"/>
              </a:ext>
            </a:extLst>
          </p:cNvPr>
          <p:cNvSpPr>
            <a:spLocks noGrp="1" noChangeArrowheads="1"/>
          </p:cNvSpPr>
          <p:nvPr>
            <p:ph type="sldNum" sz="quarter" idx="5"/>
          </p:nvPr>
        </p:nvSpPr>
        <p:spPr>
          <a:ln/>
        </p:spPr>
        <p:txBody>
          <a:bodyPr/>
          <a:lstStyle/>
          <a:p>
            <a:fld id="{47C4ECF2-2D5B-4218-9975-622452437750}" type="slidenum">
              <a:rPr lang="en-US" altLang="en-US"/>
              <a:pPr/>
              <a:t>28</a:t>
            </a:fld>
            <a:endParaRPr lang="en-US" altLang="en-US"/>
          </a:p>
        </p:txBody>
      </p:sp>
      <p:sp>
        <p:nvSpPr>
          <p:cNvPr id="69634" name="Rectangle 2">
            <a:extLst>
              <a:ext uri="{FF2B5EF4-FFF2-40B4-BE49-F238E27FC236}">
                <a16:creationId xmlns:a16="http://schemas.microsoft.com/office/drawing/2014/main" id="{FD0F4996-BC62-B8DF-7636-295F64CB502B}"/>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848539BC-F654-7390-5216-6D391FA561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4508C4-08E9-FD7E-953D-0B83083CA196}"/>
              </a:ext>
            </a:extLst>
          </p:cNvPr>
          <p:cNvSpPr>
            <a:spLocks noGrp="1" noChangeArrowheads="1"/>
          </p:cNvSpPr>
          <p:nvPr>
            <p:ph type="sldNum" sz="quarter" idx="5"/>
          </p:nvPr>
        </p:nvSpPr>
        <p:spPr>
          <a:ln/>
        </p:spPr>
        <p:txBody>
          <a:bodyPr/>
          <a:lstStyle/>
          <a:p>
            <a:fld id="{371DDFDC-04CA-42D6-9F9A-ACF3BDF941D9}" type="slidenum">
              <a:rPr lang="en-US" altLang="en-US"/>
              <a:pPr/>
              <a:t>29</a:t>
            </a:fld>
            <a:endParaRPr lang="en-US" altLang="en-US"/>
          </a:p>
        </p:txBody>
      </p:sp>
      <p:sp>
        <p:nvSpPr>
          <p:cNvPr id="71682" name="Rectangle 2">
            <a:extLst>
              <a:ext uri="{FF2B5EF4-FFF2-40B4-BE49-F238E27FC236}">
                <a16:creationId xmlns:a16="http://schemas.microsoft.com/office/drawing/2014/main" id="{54723D64-962E-E693-811B-32071010E040}"/>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8A25C2F6-6E3D-9E91-E38D-23BF2AEBEA6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D044CD-A343-AEE6-0EE5-5D339A6F8433}"/>
              </a:ext>
            </a:extLst>
          </p:cNvPr>
          <p:cNvSpPr>
            <a:spLocks noGrp="1" noChangeArrowheads="1"/>
          </p:cNvSpPr>
          <p:nvPr>
            <p:ph type="sldNum" sz="quarter" idx="5"/>
          </p:nvPr>
        </p:nvSpPr>
        <p:spPr>
          <a:ln/>
        </p:spPr>
        <p:txBody>
          <a:bodyPr/>
          <a:lstStyle/>
          <a:p>
            <a:fld id="{6F88CC6A-143B-4A7F-B132-1F82467FCAAD}" type="slidenum">
              <a:rPr lang="en-US" altLang="en-US"/>
              <a:pPr/>
              <a:t>12</a:t>
            </a:fld>
            <a:endParaRPr lang="en-US" altLang="en-US"/>
          </a:p>
        </p:txBody>
      </p:sp>
      <p:sp>
        <p:nvSpPr>
          <p:cNvPr id="39938" name="Rectangle 2">
            <a:extLst>
              <a:ext uri="{FF2B5EF4-FFF2-40B4-BE49-F238E27FC236}">
                <a16:creationId xmlns:a16="http://schemas.microsoft.com/office/drawing/2014/main" id="{9A4F8BE4-9163-6E32-569F-EFBC0843D398}"/>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9C05F9C1-25B1-1A5E-6192-FD3CF6C55C8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12368E1-C96E-CDA8-6987-B2B62A0CF24D}"/>
              </a:ext>
            </a:extLst>
          </p:cNvPr>
          <p:cNvSpPr>
            <a:spLocks noGrp="1" noChangeArrowheads="1"/>
          </p:cNvSpPr>
          <p:nvPr>
            <p:ph type="sldNum" sz="quarter" idx="5"/>
          </p:nvPr>
        </p:nvSpPr>
        <p:spPr>
          <a:ln/>
        </p:spPr>
        <p:txBody>
          <a:bodyPr/>
          <a:lstStyle/>
          <a:p>
            <a:fld id="{4D856CE5-1ABC-4E3A-A7FF-8F94A336F470}" type="slidenum">
              <a:rPr lang="en-US" altLang="en-US"/>
              <a:pPr/>
              <a:t>15</a:t>
            </a:fld>
            <a:endParaRPr lang="en-US" altLang="en-US"/>
          </a:p>
        </p:txBody>
      </p:sp>
      <p:sp>
        <p:nvSpPr>
          <p:cNvPr id="46082" name="Rectangle 2">
            <a:extLst>
              <a:ext uri="{FF2B5EF4-FFF2-40B4-BE49-F238E27FC236}">
                <a16:creationId xmlns:a16="http://schemas.microsoft.com/office/drawing/2014/main" id="{B8B46FC2-0B1E-8579-3C32-7ADDC3DF104B}"/>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442D7FE2-DB52-F551-94E4-C40C0B81205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5BEF48B-207B-2944-3275-0BB9AC00838D}"/>
              </a:ext>
            </a:extLst>
          </p:cNvPr>
          <p:cNvSpPr>
            <a:spLocks noGrp="1" noChangeArrowheads="1"/>
          </p:cNvSpPr>
          <p:nvPr>
            <p:ph type="sldNum" sz="quarter" idx="5"/>
          </p:nvPr>
        </p:nvSpPr>
        <p:spPr>
          <a:ln/>
        </p:spPr>
        <p:txBody>
          <a:bodyPr/>
          <a:lstStyle/>
          <a:p>
            <a:fld id="{444D701D-676C-4AD9-91C0-D94E4066CC66}" type="slidenum">
              <a:rPr lang="en-US" altLang="en-US"/>
              <a:pPr/>
              <a:t>16</a:t>
            </a:fld>
            <a:endParaRPr lang="en-US" altLang="en-US"/>
          </a:p>
        </p:txBody>
      </p:sp>
      <p:sp>
        <p:nvSpPr>
          <p:cNvPr id="48130" name="Rectangle 2">
            <a:extLst>
              <a:ext uri="{FF2B5EF4-FFF2-40B4-BE49-F238E27FC236}">
                <a16:creationId xmlns:a16="http://schemas.microsoft.com/office/drawing/2014/main" id="{8B4A76D8-4A9C-5A29-AC85-D2CCCF8C5BEB}"/>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0E3CD2EB-C3E3-9658-453A-0C1B2BFF17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BE2AF5-CC83-3EDF-D903-BCF299F6919B}"/>
              </a:ext>
            </a:extLst>
          </p:cNvPr>
          <p:cNvSpPr>
            <a:spLocks noGrp="1" noChangeArrowheads="1"/>
          </p:cNvSpPr>
          <p:nvPr>
            <p:ph type="sldNum" sz="quarter" idx="5"/>
          </p:nvPr>
        </p:nvSpPr>
        <p:spPr>
          <a:ln/>
        </p:spPr>
        <p:txBody>
          <a:bodyPr/>
          <a:lstStyle/>
          <a:p>
            <a:fld id="{3365E21C-B814-482A-B43E-EB4A8A126F5B}" type="slidenum">
              <a:rPr lang="en-US" altLang="en-US"/>
              <a:pPr/>
              <a:t>17</a:t>
            </a:fld>
            <a:endParaRPr lang="en-US" altLang="en-US"/>
          </a:p>
        </p:txBody>
      </p:sp>
      <p:sp>
        <p:nvSpPr>
          <p:cNvPr id="50178" name="Rectangle 2">
            <a:extLst>
              <a:ext uri="{FF2B5EF4-FFF2-40B4-BE49-F238E27FC236}">
                <a16:creationId xmlns:a16="http://schemas.microsoft.com/office/drawing/2014/main" id="{3A692A4B-E23B-628B-3D4E-819C79CD1462}"/>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319142E6-0A6F-7FA4-1F6E-48509985CEA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765996-EDE7-4A57-9388-495CB3B6280F}"/>
              </a:ext>
            </a:extLst>
          </p:cNvPr>
          <p:cNvSpPr>
            <a:spLocks noGrp="1" noChangeArrowheads="1"/>
          </p:cNvSpPr>
          <p:nvPr>
            <p:ph type="sldNum" sz="quarter" idx="5"/>
          </p:nvPr>
        </p:nvSpPr>
        <p:spPr>
          <a:ln/>
        </p:spPr>
        <p:txBody>
          <a:bodyPr/>
          <a:lstStyle/>
          <a:p>
            <a:fld id="{00D1E1C7-708B-4993-8413-BF7BCF08C46F}" type="slidenum">
              <a:rPr lang="en-US" altLang="en-US"/>
              <a:pPr/>
              <a:t>18</a:t>
            </a:fld>
            <a:endParaRPr lang="en-US" altLang="en-US"/>
          </a:p>
        </p:txBody>
      </p:sp>
      <p:sp>
        <p:nvSpPr>
          <p:cNvPr id="52226" name="Rectangle 2">
            <a:extLst>
              <a:ext uri="{FF2B5EF4-FFF2-40B4-BE49-F238E27FC236}">
                <a16:creationId xmlns:a16="http://schemas.microsoft.com/office/drawing/2014/main" id="{D0241E84-2790-8639-3C06-1004A0174F8C}"/>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C4953DFE-2E3F-8DEA-FC51-A40BC28C0A4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9F51D5-A850-035D-BD11-1D1429BDCCBD}"/>
              </a:ext>
            </a:extLst>
          </p:cNvPr>
          <p:cNvSpPr>
            <a:spLocks noGrp="1" noChangeArrowheads="1"/>
          </p:cNvSpPr>
          <p:nvPr>
            <p:ph type="sldNum" sz="quarter" idx="5"/>
          </p:nvPr>
        </p:nvSpPr>
        <p:spPr>
          <a:ln/>
        </p:spPr>
        <p:txBody>
          <a:bodyPr/>
          <a:lstStyle/>
          <a:p>
            <a:fld id="{54B54F8E-9103-4430-84BE-7C772F8745E8}" type="slidenum">
              <a:rPr lang="en-US" altLang="en-US"/>
              <a:pPr/>
              <a:t>19</a:t>
            </a:fld>
            <a:endParaRPr lang="en-US" altLang="en-US"/>
          </a:p>
        </p:txBody>
      </p:sp>
      <p:sp>
        <p:nvSpPr>
          <p:cNvPr id="54274" name="Rectangle 2">
            <a:extLst>
              <a:ext uri="{FF2B5EF4-FFF2-40B4-BE49-F238E27FC236}">
                <a16:creationId xmlns:a16="http://schemas.microsoft.com/office/drawing/2014/main" id="{4471C640-14B6-CC3A-30FB-D64C1B2AD5B1}"/>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DA5CDB8A-687F-A022-473B-ECF5DEE9EB7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543401-770D-8EC9-DD19-1E6ED68995CC}"/>
              </a:ext>
            </a:extLst>
          </p:cNvPr>
          <p:cNvSpPr>
            <a:spLocks noGrp="1" noChangeArrowheads="1"/>
          </p:cNvSpPr>
          <p:nvPr>
            <p:ph type="sldNum" sz="quarter" idx="5"/>
          </p:nvPr>
        </p:nvSpPr>
        <p:spPr>
          <a:ln/>
        </p:spPr>
        <p:txBody>
          <a:bodyPr/>
          <a:lstStyle/>
          <a:p>
            <a:fld id="{6DDC1D3B-0AEA-4830-9265-2E169CE335B3}" type="slidenum">
              <a:rPr lang="en-US" altLang="en-US"/>
              <a:pPr/>
              <a:t>23</a:t>
            </a:fld>
            <a:endParaRPr lang="en-US" altLang="en-US"/>
          </a:p>
        </p:txBody>
      </p:sp>
      <p:sp>
        <p:nvSpPr>
          <p:cNvPr id="61442" name="Rectangle 2">
            <a:extLst>
              <a:ext uri="{FF2B5EF4-FFF2-40B4-BE49-F238E27FC236}">
                <a16:creationId xmlns:a16="http://schemas.microsoft.com/office/drawing/2014/main" id="{3D310BEF-CFD7-29BF-5B32-446ADF1F45E5}"/>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263297BD-0508-46E8-85D6-D9B46451B38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489974-55EA-06AF-DF25-2179018EE284}"/>
              </a:ext>
            </a:extLst>
          </p:cNvPr>
          <p:cNvSpPr>
            <a:spLocks noGrp="1" noChangeArrowheads="1"/>
          </p:cNvSpPr>
          <p:nvPr>
            <p:ph type="sldNum" sz="quarter" idx="5"/>
          </p:nvPr>
        </p:nvSpPr>
        <p:spPr>
          <a:ln/>
        </p:spPr>
        <p:txBody>
          <a:bodyPr/>
          <a:lstStyle/>
          <a:p>
            <a:fld id="{02E72692-D279-43EB-A3B7-F04FC96F2245}" type="slidenum">
              <a:rPr lang="en-US" altLang="en-US"/>
              <a:pPr/>
              <a:t>26</a:t>
            </a:fld>
            <a:endParaRPr lang="en-US" altLang="en-US"/>
          </a:p>
        </p:txBody>
      </p:sp>
      <p:sp>
        <p:nvSpPr>
          <p:cNvPr id="79874" name="Rectangle 2">
            <a:extLst>
              <a:ext uri="{FF2B5EF4-FFF2-40B4-BE49-F238E27FC236}">
                <a16:creationId xmlns:a16="http://schemas.microsoft.com/office/drawing/2014/main" id="{36A67255-AD1D-4C68-BE24-6932B23AF26F}"/>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202FB93D-993B-3E76-D3D0-9234445D013A}"/>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BA81-C7C6-52BC-B907-B9E9C6443F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B8AF3F-0680-546D-08F8-26518BD75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509C16-9E8B-41A5-1EE6-209C7AFBAEEC}"/>
              </a:ext>
            </a:extLst>
          </p:cNvPr>
          <p:cNvSpPr>
            <a:spLocks noGrp="1"/>
          </p:cNvSpPr>
          <p:nvPr>
            <p:ph type="dt" sz="half" idx="10"/>
          </p:nvPr>
        </p:nvSpPr>
        <p:spPr/>
        <p:txBody>
          <a:bodyPr/>
          <a:lstStyle/>
          <a:p>
            <a:fld id="{050EF169-8269-412E-8F12-87C4B81D0044}" type="datetimeFigureOut">
              <a:rPr lang="en-US" smtClean="0"/>
              <a:t>2/21/2024</a:t>
            </a:fld>
            <a:endParaRPr lang="en-US"/>
          </a:p>
        </p:txBody>
      </p:sp>
      <p:sp>
        <p:nvSpPr>
          <p:cNvPr id="5" name="Footer Placeholder 4">
            <a:extLst>
              <a:ext uri="{FF2B5EF4-FFF2-40B4-BE49-F238E27FC236}">
                <a16:creationId xmlns:a16="http://schemas.microsoft.com/office/drawing/2014/main" id="{667241A6-EF5A-5E17-5309-0A075688D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0A199-9186-2269-DC48-14A030015BEE}"/>
              </a:ext>
            </a:extLst>
          </p:cNvPr>
          <p:cNvSpPr>
            <a:spLocks noGrp="1"/>
          </p:cNvSpPr>
          <p:nvPr>
            <p:ph type="sldNum" sz="quarter" idx="12"/>
          </p:nvPr>
        </p:nvSpPr>
        <p:spPr/>
        <p:txBody>
          <a:bodyPr/>
          <a:lstStyle/>
          <a:p>
            <a:fld id="{2555AE4E-9D22-4E84-A124-55959EACC9AA}" type="slidenum">
              <a:rPr lang="en-US" smtClean="0"/>
              <a:t>‹#›</a:t>
            </a:fld>
            <a:endParaRPr lang="en-US"/>
          </a:p>
        </p:txBody>
      </p:sp>
    </p:spTree>
    <p:extLst>
      <p:ext uri="{BB962C8B-B14F-4D97-AF65-F5344CB8AC3E}">
        <p14:creationId xmlns:p14="http://schemas.microsoft.com/office/powerpoint/2010/main" val="194658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931D-BD73-6FBF-155F-C7DB1CF604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2734-F812-D1C4-8F98-158221ED97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1102D-8D0C-2FBB-DC08-C7D3D6AC92C8}"/>
              </a:ext>
            </a:extLst>
          </p:cNvPr>
          <p:cNvSpPr>
            <a:spLocks noGrp="1"/>
          </p:cNvSpPr>
          <p:nvPr>
            <p:ph type="dt" sz="half" idx="10"/>
          </p:nvPr>
        </p:nvSpPr>
        <p:spPr/>
        <p:txBody>
          <a:bodyPr/>
          <a:lstStyle/>
          <a:p>
            <a:fld id="{050EF169-8269-412E-8F12-87C4B81D0044}" type="datetimeFigureOut">
              <a:rPr lang="en-US" smtClean="0"/>
              <a:t>2/21/2024</a:t>
            </a:fld>
            <a:endParaRPr lang="en-US"/>
          </a:p>
        </p:txBody>
      </p:sp>
      <p:sp>
        <p:nvSpPr>
          <p:cNvPr id="5" name="Footer Placeholder 4">
            <a:extLst>
              <a:ext uri="{FF2B5EF4-FFF2-40B4-BE49-F238E27FC236}">
                <a16:creationId xmlns:a16="http://schemas.microsoft.com/office/drawing/2014/main" id="{54ACEF94-D1E6-6C0D-477E-47A8BCBFA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C5E92-FFD7-6BED-21FC-2C42E8285F20}"/>
              </a:ext>
            </a:extLst>
          </p:cNvPr>
          <p:cNvSpPr>
            <a:spLocks noGrp="1"/>
          </p:cNvSpPr>
          <p:nvPr>
            <p:ph type="sldNum" sz="quarter" idx="12"/>
          </p:nvPr>
        </p:nvSpPr>
        <p:spPr/>
        <p:txBody>
          <a:bodyPr/>
          <a:lstStyle/>
          <a:p>
            <a:fld id="{2555AE4E-9D22-4E84-A124-55959EACC9AA}" type="slidenum">
              <a:rPr lang="en-US" smtClean="0"/>
              <a:t>‹#›</a:t>
            </a:fld>
            <a:endParaRPr lang="en-US"/>
          </a:p>
        </p:txBody>
      </p:sp>
    </p:spTree>
    <p:extLst>
      <p:ext uri="{BB962C8B-B14F-4D97-AF65-F5344CB8AC3E}">
        <p14:creationId xmlns:p14="http://schemas.microsoft.com/office/powerpoint/2010/main" val="114881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59151-6DBA-C51D-48B4-932E39931A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CA077-F481-103D-1B7F-CFBC80D597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FB22D-0951-F18E-4C3C-1F5A27372ACC}"/>
              </a:ext>
            </a:extLst>
          </p:cNvPr>
          <p:cNvSpPr>
            <a:spLocks noGrp="1"/>
          </p:cNvSpPr>
          <p:nvPr>
            <p:ph type="dt" sz="half" idx="10"/>
          </p:nvPr>
        </p:nvSpPr>
        <p:spPr/>
        <p:txBody>
          <a:bodyPr/>
          <a:lstStyle/>
          <a:p>
            <a:fld id="{050EF169-8269-412E-8F12-87C4B81D0044}" type="datetimeFigureOut">
              <a:rPr lang="en-US" smtClean="0"/>
              <a:t>2/21/2024</a:t>
            </a:fld>
            <a:endParaRPr lang="en-US"/>
          </a:p>
        </p:txBody>
      </p:sp>
      <p:sp>
        <p:nvSpPr>
          <p:cNvPr id="5" name="Footer Placeholder 4">
            <a:extLst>
              <a:ext uri="{FF2B5EF4-FFF2-40B4-BE49-F238E27FC236}">
                <a16:creationId xmlns:a16="http://schemas.microsoft.com/office/drawing/2014/main" id="{9748028A-E4EE-9579-CCA9-48689E28A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7ED5B-3F92-1D8C-C241-01486572D18B}"/>
              </a:ext>
            </a:extLst>
          </p:cNvPr>
          <p:cNvSpPr>
            <a:spLocks noGrp="1"/>
          </p:cNvSpPr>
          <p:nvPr>
            <p:ph type="sldNum" sz="quarter" idx="12"/>
          </p:nvPr>
        </p:nvSpPr>
        <p:spPr/>
        <p:txBody>
          <a:bodyPr/>
          <a:lstStyle/>
          <a:p>
            <a:fld id="{2555AE4E-9D22-4E84-A124-55959EACC9AA}" type="slidenum">
              <a:rPr lang="en-US" smtClean="0"/>
              <a:t>‹#›</a:t>
            </a:fld>
            <a:endParaRPr lang="en-US"/>
          </a:p>
        </p:txBody>
      </p:sp>
    </p:spTree>
    <p:extLst>
      <p:ext uri="{BB962C8B-B14F-4D97-AF65-F5344CB8AC3E}">
        <p14:creationId xmlns:p14="http://schemas.microsoft.com/office/powerpoint/2010/main" val="1783840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88DE91-0EBF-53B0-CDBA-F7FECC95C7FB}"/>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A80739F-3BEF-99B8-A5CE-F414A1013315}"/>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49B5726-E561-EB82-78B4-3C7465842B56}"/>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C937A12-DBAE-10A1-99F5-FAC4256888D6}"/>
              </a:ext>
            </a:extLst>
          </p:cNvPr>
          <p:cNvSpPr>
            <a:spLocks noGrp="1"/>
          </p:cNvSpPr>
          <p:nvPr>
            <p:ph type="sldNum" sz="quarter" idx="12"/>
          </p:nvPr>
        </p:nvSpPr>
        <p:spPr>
          <a:xfrm>
            <a:off x="8737600" y="6245225"/>
            <a:ext cx="2844800" cy="476250"/>
          </a:xfrm>
        </p:spPr>
        <p:txBody>
          <a:bodyPr/>
          <a:lstStyle>
            <a:lvl1pPr>
              <a:defRPr/>
            </a:lvl1pPr>
          </a:lstStyle>
          <a:p>
            <a:fld id="{7B3F7ECA-746D-4FC8-8B7B-166158484E27}" type="slidenum">
              <a:rPr lang="en-US" altLang="en-US"/>
              <a:pPr/>
              <a:t>‹#›</a:t>
            </a:fld>
            <a:endParaRPr lang="en-US" altLang="en-US"/>
          </a:p>
        </p:txBody>
      </p:sp>
    </p:spTree>
    <p:extLst>
      <p:ext uri="{BB962C8B-B14F-4D97-AF65-F5344CB8AC3E}">
        <p14:creationId xmlns:p14="http://schemas.microsoft.com/office/powerpoint/2010/main" val="182696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805B-E2FE-300E-021C-1202B714D5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C4CE19-4B77-FE61-AC1D-ADE12FC7C5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170EF-D766-0E05-F2CB-CA52A175F0F4}"/>
              </a:ext>
            </a:extLst>
          </p:cNvPr>
          <p:cNvSpPr>
            <a:spLocks noGrp="1"/>
          </p:cNvSpPr>
          <p:nvPr>
            <p:ph type="dt" sz="half" idx="10"/>
          </p:nvPr>
        </p:nvSpPr>
        <p:spPr/>
        <p:txBody>
          <a:bodyPr/>
          <a:lstStyle/>
          <a:p>
            <a:fld id="{050EF169-8269-412E-8F12-87C4B81D0044}" type="datetimeFigureOut">
              <a:rPr lang="en-US" smtClean="0"/>
              <a:t>2/21/2024</a:t>
            </a:fld>
            <a:endParaRPr lang="en-US"/>
          </a:p>
        </p:txBody>
      </p:sp>
      <p:sp>
        <p:nvSpPr>
          <p:cNvPr id="5" name="Footer Placeholder 4">
            <a:extLst>
              <a:ext uri="{FF2B5EF4-FFF2-40B4-BE49-F238E27FC236}">
                <a16:creationId xmlns:a16="http://schemas.microsoft.com/office/drawing/2014/main" id="{8AF2A71D-A235-7E5B-F673-AB8D0670C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F626A-1062-52B3-36DF-97D21218E0CF}"/>
              </a:ext>
            </a:extLst>
          </p:cNvPr>
          <p:cNvSpPr>
            <a:spLocks noGrp="1"/>
          </p:cNvSpPr>
          <p:nvPr>
            <p:ph type="sldNum" sz="quarter" idx="12"/>
          </p:nvPr>
        </p:nvSpPr>
        <p:spPr/>
        <p:txBody>
          <a:bodyPr/>
          <a:lstStyle/>
          <a:p>
            <a:fld id="{2555AE4E-9D22-4E84-A124-55959EACC9AA}" type="slidenum">
              <a:rPr lang="en-US" smtClean="0"/>
              <a:t>‹#›</a:t>
            </a:fld>
            <a:endParaRPr lang="en-US"/>
          </a:p>
        </p:txBody>
      </p:sp>
    </p:spTree>
    <p:extLst>
      <p:ext uri="{BB962C8B-B14F-4D97-AF65-F5344CB8AC3E}">
        <p14:creationId xmlns:p14="http://schemas.microsoft.com/office/powerpoint/2010/main" val="221997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B6A8-1165-B588-E004-F7E435AF06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4BF21D-E9E1-5B31-1FDF-0EB29C1FE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C07CBB-A9C7-229F-AF78-8B73D99589D9}"/>
              </a:ext>
            </a:extLst>
          </p:cNvPr>
          <p:cNvSpPr>
            <a:spLocks noGrp="1"/>
          </p:cNvSpPr>
          <p:nvPr>
            <p:ph type="dt" sz="half" idx="10"/>
          </p:nvPr>
        </p:nvSpPr>
        <p:spPr/>
        <p:txBody>
          <a:bodyPr/>
          <a:lstStyle/>
          <a:p>
            <a:fld id="{050EF169-8269-412E-8F12-87C4B81D0044}" type="datetimeFigureOut">
              <a:rPr lang="en-US" smtClean="0"/>
              <a:t>2/21/2024</a:t>
            </a:fld>
            <a:endParaRPr lang="en-US"/>
          </a:p>
        </p:txBody>
      </p:sp>
      <p:sp>
        <p:nvSpPr>
          <p:cNvPr id="5" name="Footer Placeholder 4">
            <a:extLst>
              <a:ext uri="{FF2B5EF4-FFF2-40B4-BE49-F238E27FC236}">
                <a16:creationId xmlns:a16="http://schemas.microsoft.com/office/drawing/2014/main" id="{45B86E04-5541-253B-7BC6-BB5E5ACF0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DEEDB-503C-52CE-AE4E-C3B633C1838D}"/>
              </a:ext>
            </a:extLst>
          </p:cNvPr>
          <p:cNvSpPr>
            <a:spLocks noGrp="1"/>
          </p:cNvSpPr>
          <p:nvPr>
            <p:ph type="sldNum" sz="quarter" idx="12"/>
          </p:nvPr>
        </p:nvSpPr>
        <p:spPr/>
        <p:txBody>
          <a:bodyPr/>
          <a:lstStyle/>
          <a:p>
            <a:fld id="{2555AE4E-9D22-4E84-A124-55959EACC9AA}" type="slidenum">
              <a:rPr lang="en-US" smtClean="0"/>
              <a:t>‹#›</a:t>
            </a:fld>
            <a:endParaRPr lang="en-US"/>
          </a:p>
        </p:txBody>
      </p:sp>
    </p:spTree>
    <p:extLst>
      <p:ext uri="{BB962C8B-B14F-4D97-AF65-F5344CB8AC3E}">
        <p14:creationId xmlns:p14="http://schemas.microsoft.com/office/powerpoint/2010/main" val="97687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3BC9-6707-F1BC-0F72-F599178A8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51A5F-0BFB-07F2-10C2-8ED4BE0EB0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458315-09C8-C713-AEDC-88F859F70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7477EF-BFB9-326F-727D-03AD34FD97B4}"/>
              </a:ext>
            </a:extLst>
          </p:cNvPr>
          <p:cNvSpPr>
            <a:spLocks noGrp="1"/>
          </p:cNvSpPr>
          <p:nvPr>
            <p:ph type="dt" sz="half" idx="10"/>
          </p:nvPr>
        </p:nvSpPr>
        <p:spPr/>
        <p:txBody>
          <a:bodyPr/>
          <a:lstStyle/>
          <a:p>
            <a:fld id="{050EF169-8269-412E-8F12-87C4B81D0044}" type="datetimeFigureOut">
              <a:rPr lang="en-US" smtClean="0"/>
              <a:t>2/21/2024</a:t>
            </a:fld>
            <a:endParaRPr lang="en-US"/>
          </a:p>
        </p:txBody>
      </p:sp>
      <p:sp>
        <p:nvSpPr>
          <p:cNvPr id="6" name="Footer Placeholder 5">
            <a:extLst>
              <a:ext uri="{FF2B5EF4-FFF2-40B4-BE49-F238E27FC236}">
                <a16:creationId xmlns:a16="http://schemas.microsoft.com/office/drawing/2014/main" id="{FF5105DC-DDCC-E75F-ECC6-3D429F37A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2C9D6-71CA-B09C-5FE7-74178E30E911}"/>
              </a:ext>
            </a:extLst>
          </p:cNvPr>
          <p:cNvSpPr>
            <a:spLocks noGrp="1"/>
          </p:cNvSpPr>
          <p:nvPr>
            <p:ph type="sldNum" sz="quarter" idx="12"/>
          </p:nvPr>
        </p:nvSpPr>
        <p:spPr/>
        <p:txBody>
          <a:bodyPr/>
          <a:lstStyle/>
          <a:p>
            <a:fld id="{2555AE4E-9D22-4E84-A124-55959EACC9AA}" type="slidenum">
              <a:rPr lang="en-US" smtClean="0"/>
              <a:t>‹#›</a:t>
            </a:fld>
            <a:endParaRPr lang="en-US"/>
          </a:p>
        </p:txBody>
      </p:sp>
    </p:spTree>
    <p:extLst>
      <p:ext uri="{BB962C8B-B14F-4D97-AF65-F5344CB8AC3E}">
        <p14:creationId xmlns:p14="http://schemas.microsoft.com/office/powerpoint/2010/main" val="182570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A11C-807D-9C17-81A7-4F1FD2835C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82D255-1BB2-49F7-A195-8F2CABE3E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57A0C-0849-1EAA-DC04-F5342028EB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0040DE-0206-1FCE-5D11-B3F89CFECE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B51970-C977-7C8D-8A45-5F051F3D0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A235D1-29BB-81D7-B7E4-4C3907F80364}"/>
              </a:ext>
            </a:extLst>
          </p:cNvPr>
          <p:cNvSpPr>
            <a:spLocks noGrp="1"/>
          </p:cNvSpPr>
          <p:nvPr>
            <p:ph type="dt" sz="half" idx="10"/>
          </p:nvPr>
        </p:nvSpPr>
        <p:spPr/>
        <p:txBody>
          <a:bodyPr/>
          <a:lstStyle/>
          <a:p>
            <a:fld id="{050EF169-8269-412E-8F12-87C4B81D0044}" type="datetimeFigureOut">
              <a:rPr lang="en-US" smtClean="0"/>
              <a:t>2/21/2024</a:t>
            </a:fld>
            <a:endParaRPr lang="en-US"/>
          </a:p>
        </p:txBody>
      </p:sp>
      <p:sp>
        <p:nvSpPr>
          <p:cNvPr id="8" name="Footer Placeholder 7">
            <a:extLst>
              <a:ext uri="{FF2B5EF4-FFF2-40B4-BE49-F238E27FC236}">
                <a16:creationId xmlns:a16="http://schemas.microsoft.com/office/drawing/2014/main" id="{9A149A07-597D-8E72-29CB-D67FFFEEEB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AFA44F-978B-1FAF-7AA4-9249802DF21E}"/>
              </a:ext>
            </a:extLst>
          </p:cNvPr>
          <p:cNvSpPr>
            <a:spLocks noGrp="1"/>
          </p:cNvSpPr>
          <p:nvPr>
            <p:ph type="sldNum" sz="quarter" idx="12"/>
          </p:nvPr>
        </p:nvSpPr>
        <p:spPr/>
        <p:txBody>
          <a:bodyPr/>
          <a:lstStyle/>
          <a:p>
            <a:fld id="{2555AE4E-9D22-4E84-A124-55959EACC9AA}" type="slidenum">
              <a:rPr lang="en-US" smtClean="0"/>
              <a:t>‹#›</a:t>
            </a:fld>
            <a:endParaRPr lang="en-US"/>
          </a:p>
        </p:txBody>
      </p:sp>
    </p:spTree>
    <p:extLst>
      <p:ext uri="{BB962C8B-B14F-4D97-AF65-F5344CB8AC3E}">
        <p14:creationId xmlns:p14="http://schemas.microsoft.com/office/powerpoint/2010/main" val="350131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11D7-BAC5-CDA9-E485-481214CCEE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890A1F-4D1B-4123-438A-9582862ADB01}"/>
              </a:ext>
            </a:extLst>
          </p:cNvPr>
          <p:cNvSpPr>
            <a:spLocks noGrp="1"/>
          </p:cNvSpPr>
          <p:nvPr>
            <p:ph type="dt" sz="half" idx="10"/>
          </p:nvPr>
        </p:nvSpPr>
        <p:spPr/>
        <p:txBody>
          <a:bodyPr/>
          <a:lstStyle/>
          <a:p>
            <a:fld id="{050EF169-8269-412E-8F12-87C4B81D0044}" type="datetimeFigureOut">
              <a:rPr lang="en-US" smtClean="0"/>
              <a:t>2/21/2024</a:t>
            </a:fld>
            <a:endParaRPr lang="en-US"/>
          </a:p>
        </p:txBody>
      </p:sp>
      <p:sp>
        <p:nvSpPr>
          <p:cNvPr id="4" name="Footer Placeholder 3">
            <a:extLst>
              <a:ext uri="{FF2B5EF4-FFF2-40B4-BE49-F238E27FC236}">
                <a16:creationId xmlns:a16="http://schemas.microsoft.com/office/drawing/2014/main" id="{F369BC40-137F-3F7A-5FB7-D0EFADCD47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84B3F2-B975-6AD4-CDED-869763E90E5B}"/>
              </a:ext>
            </a:extLst>
          </p:cNvPr>
          <p:cNvSpPr>
            <a:spLocks noGrp="1"/>
          </p:cNvSpPr>
          <p:nvPr>
            <p:ph type="sldNum" sz="quarter" idx="12"/>
          </p:nvPr>
        </p:nvSpPr>
        <p:spPr/>
        <p:txBody>
          <a:bodyPr/>
          <a:lstStyle/>
          <a:p>
            <a:fld id="{2555AE4E-9D22-4E84-A124-55959EACC9AA}" type="slidenum">
              <a:rPr lang="en-US" smtClean="0"/>
              <a:t>‹#›</a:t>
            </a:fld>
            <a:endParaRPr lang="en-US"/>
          </a:p>
        </p:txBody>
      </p:sp>
    </p:spTree>
    <p:extLst>
      <p:ext uri="{BB962C8B-B14F-4D97-AF65-F5344CB8AC3E}">
        <p14:creationId xmlns:p14="http://schemas.microsoft.com/office/powerpoint/2010/main" val="85211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483D5-E2FE-CD83-C7C6-0135BA1003F6}"/>
              </a:ext>
            </a:extLst>
          </p:cNvPr>
          <p:cNvSpPr>
            <a:spLocks noGrp="1"/>
          </p:cNvSpPr>
          <p:nvPr>
            <p:ph type="dt" sz="half" idx="10"/>
          </p:nvPr>
        </p:nvSpPr>
        <p:spPr/>
        <p:txBody>
          <a:bodyPr/>
          <a:lstStyle/>
          <a:p>
            <a:fld id="{050EF169-8269-412E-8F12-87C4B81D0044}" type="datetimeFigureOut">
              <a:rPr lang="en-US" smtClean="0"/>
              <a:t>2/21/2024</a:t>
            </a:fld>
            <a:endParaRPr lang="en-US"/>
          </a:p>
        </p:txBody>
      </p:sp>
      <p:sp>
        <p:nvSpPr>
          <p:cNvPr id="3" name="Footer Placeholder 2">
            <a:extLst>
              <a:ext uri="{FF2B5EF4-FFF2-40B4-BE49-F238E27FC236}">
                <a16:creationId xmlns:a16="http://schemas.microsoft.com/office/drawing/2014/main" id="{EAAD267A-D0F8-9295-CD2F-EEFB279FEC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7D1EF4-72BF-1B5D-660E-BE2D07270B77}"/>
              </a:ext>
            </a:extLst>
          </p:cNvPr>
          <p:cNvSpPr>
            <a:spLocks noGrp="1"/>
          </p:cNvSpPr>
          <p:nvPr>
            <p:ph type="sldNum" sz="quarter" idx="12"/>
          </p:nvPr>
        </p:nvSpPr>
        <p:spPr/>
        <p:txBody>
          <a:bodyPr/>
          <a:lstStyle/>
          <a:p>
            <a:fld id="{2555AE4E-9D22-4E84-A124-55959EACC9AA}" type="slidenum">
              <a:rPr lang="en-US" smtClean="0"/>
              <a:t>‹#›</a:t>
            </a:fld>
            <a:endParaRPr lang="en-US"/>
          </a:p>
        </p:txBody>
      </p:sp>
    </p:spTree>
    <p:extLst>
      <p:ext uri="{BB962C8B-B14F-4D97-AF65-F5344CB8AC3E}">
        <p14:creationId xmlns:p14="http://schemas.microsoft.com/office/powerpoint/2010/main" val="135843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E7EC-8448-180C-31FC-8CAB95A93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61456-497F-F126-6B61-EDEA839FC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D41339-35FD-6891-E37F-88AE99252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82B93-A526-F3DF-F066-28AA6F15552B}"/>
              </a:ext>
            </a:extLst>
          </p:cNvPr>
          <p:cNvSpPr>
            <a:spLocks noGrp="1"/>
          </p:cNvSpPr>
          <p:nvPr>
            <p:ph type="dt" sz="half" idx="10"/>
          </p:nvPr>
        </p:nvSpPr>
        <p:spPr/>
        <p:txBody>
          <a:bodyPr/>
          <a:lstStyle/>
          <a:p>
            <a:fld id="{050EF169-8269-412E-8F12-87C4B81D0044}" type="datetimeFigureOut">
              <a:rPr lang="en-US" smtClean="0"/>
              <a:t>2/21/2024</a:t>
            </a:fld>
            <a:endParaRPr lang="en-US"/>
          </a:p>
        </p:txBody>
      </p:sp>
      <p:sp>
        <p:nvSpPr>
          <p:cNvPr id="6" name="Footer Placeholder 5">
            <a:extLst>
              <a:ext uri="{FF2B5EF4-FFF2-40B4-BE49-F238E27FC236}">
                <a16:creationId xmlns:a16="http://schemas.microsoft.com/office/drawing/2014/main" id="{D11E5C72-D66C-9CEE-3896-ED85BDAA8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E658B-F95B-FCBE-8D32-871611FF0F4D}"/>
              </a:ext>
            </a:extLst>
          </p:cNvPr>
          <p:cNvSpPr>
            <a:spLocks noGrp="1"/>
          </p:cNvSpPr>
          <p:nvPr>
            <p:ph type="sldNum" sz="quarter" idx="12"/>
          </p:nvPr>
        </p:nvSpPr>
        <p:spPr/>
        <p:txBody>
          <a:bodyPr/>
          <a:lstStyle/>
          <a:p>
            <a:fld id="{2555AE4E-9D22-4E84-A124-55959EACC9AA}" type="slidenum">
              <a:rPr lang="en-US" smtClean="0"/>
              <a:t>‹#›</a:t>
            </a:fld>
            <a:endParaRPr lang="en-US"/>
          </a:p>
        </p:txBody>
      </p:sp>
    </p:spTree>
    <p:extLst>
      <p:ext uri="{BB962C8B-B14F-4D97-AF65-F5344CB8AC3E}">
        <p14:creationId xmlns:p14="http://schemas.microsoft.com/office/powerpoint/2010/main" val="345058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EA59-F554-6CB1-1709-F81455F72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C88351-166A-EBD8-FDDD-219E1111A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359D69-43B9-B431-7ED5-72E462B08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58C8C-B116-22A4-DD13-1DFDFB7C8DCF}"/>
              </a:ext>
            </a:extLst>
          </p:cNvPr>
          <p:cNvSpPr>
            <a:spLocks noGrp="1"/>
          </p:cNvSpPr>
          <p:nvPr>
            <p:ph type="dt" sz="half" idx="10"/>
          </p:nvPr>
        </p:nvSpPr>
        <p:spPr/>
        <p:txBody>
          <a:bodyPr/>
          <a:lstStyle/>
          <a:p>
            <a:fld id="{050EF169-8269-412E-8F12-87C4B81D0044}" type="datetimeFigureOut">
              <a:rPr lang="en-US" smtClean="0"/>
              <a:t>2/21/2024</a:t>
            </a:fld>
            <a:endParaRPr lang="en-US"/>
          </a:p>
        </p:txBody>
      </p:sp>
      <p:sp>
        <p:nvSpPr>
          <p:cNvPr id="6" name="Footer Placeholder 5">
            <a:extLst>
              <a:ext uri="{FF2B5EF4-FFF2-40B4-BE49-F238E27FC236}">
                <a16:creationId xmlns:a16="http://schemas.microsoft.com/office/drawing/2014/main" id="{CAE9FA03-9BB5-C4AE-40AC-0CB91301C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92D94-4F7C-5494-297B-E60953B4EB11}"/>
              </a:ext>
            </a:extLst>
          </p:cNvPr>
          <p:cNvSpPr>
            <a:spLocks noGrp="1"/>
          </p:cNvSpPr>
          <p:nvPr>
            <p:ph type="sldNum" sz="quarter" idx="12"/>
          </p:nvPr>
        </p:nvSpPr>
        <p:spPr/>
        <p:txBody>
          <a:bodyPr/>
          <a:lstStyle/>
          <a:p>
            <a:fld id="{2555AE4E-9D22-4E84-A124-55959EACC9AA}" type="slidenum">
              <a:rPr lang="en-US" smtClean="0"/>
              <a:t>‹#›</a:t>
            </a:fld>
            <a:endParaRPr lang="en-US"/>
          </a:p>
        </p:txBody>
      </p:sp>
    </p:spTree>
    <p:extLst>
      <p:ext uri="{BB962C8B-B14F-4D97-AF65-F5344CB8AC3E}">
        <p14:creationId xmlns:p14="http://schemas.microsoft.com/office/powerpoint/2010/main" val="9260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34DA07-8D4D-D2BD-BFEE-BD7FE463D7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B20487-3EE6-916F-2B25-BB10519DA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D639C-ECDA-EEA8-AE19-EEE5FAC0F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EF169-8269-412E-8F12-87C4B81D0044}" type="datetimeFigureOut">
              <a:rPr lang="en-US" smtClean="0"/>
              <a:t>2/21/2024</a:t>
            </a:fld>
            <a:endParaRPr lang="en-US"/>
          </a:p>
        </p:txBody>
      </p:sp>
      <p:sp>
        <p:nvSpPr>
          <p:cNvPr id="5" name="Footer Placeholder 4">
            <a:extLst>
              <a:ext uri="{FF2B5EF4-FFF2-40B4-BE49-F238E27FC236}">
                <a16:creationId xmlns:a16="http://schemas.microsoft.com/office/drawing/2014/main" id="{00A91C35-05A1-68A1-3C5F-A0F74C83E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725056-0B5E-2EAD-5E89-F4E974DE9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5AE4E-9D22-4E84-A124-55959EACC9AA}" type="slidenum">
              <a:rPr lang="en-US" smtClean="0"/>
              <a:t>‹#›</a:t>
            </a:fld>
            <a:endParaRPr lang="en-US"/>
          </a:p>
        </p:txBody>
      </p:sp>
    </p:spTree>
    <p:extLst>
      <p:ext uri="{BB962C8B-B14F-4D97-AF65-F5344CB8AC3E}">
        <p14:creationId xmlns:p14="http://schemas.microsoft.com/office/powerpoint/2010/main" val="161460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3.gif"/><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vn/imgres?imgurl=http://www.khoahoc.com.vn/photos/Image/2007/09/15/O_nhiem_moi_truong.jpg&amp;imgrefurl=http://www.khoahoc.com.vn/view.asp%3FCat_ID%3D18%26Cat_Sub_ID%3D1%26news_id%3D17324&amp;h=294&amp;w=408&amp;sz=25&amp;hl=vi&amp;start=2&amp;um=1&amp;tbnid=Y5r6AL6wpyaBDM:&amp;tbnh=90&amp;tbnw=125&amp;prev=/images%3Fq%3Do%2Bnhiem%2Bmoi%2Btruong%26svnum%3D10%26um%3D1%26hl%3Dvi%26sa%3D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images.google.com.vn/imgres?imgurl=http://www.doisongphapluat.com.vn/Uploaded/huebt/2007/so%252077/ban%2520doc/o%2520nhiem.jpg&amp;imgrefurl=http://www.doisongphapluat.com.vn/Story/bandoc/2007/6/5512.html&amp;h=242&amp;w=200&amp;sz=71&amp;hl=vi&amp;start=13&amp;um=1&amp;tbnid=vGLqFm50GZogmM:&amp;tbnh=110&amp;tbnw=91&amp;prev=/images%3Fq%3Do%2Bnhiem%2Bmoi%2Btruong%26svnum%3D10%26um%3D1%26hl%3Dvi%26sa%3DN"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audio" Target="file:///D:\Nhac%20thieu%20nhi\NHAC%20THIEU%20NHI%20(5).wav" TargetMode="External"/><Relationship Id="rId6" Type="http://schemas.openxmlformats.org/officeDocument/2006/relationships/image" Target="../media/image4.gif"/><Relationship Id="rId11" Type="http://schemas.openxmlformats.org/officeDocument/2006/relationships/image" Target="../media/image9.gif"/><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image" Target="../media/image2.gif"/><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ED22-6D67-B1FE-D96C-8CF9F1EA353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58820B8-3FB2-7AA0-6126-9922E2AEA4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6103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id="{A301F2B9-6A44-2F7B-CA41-44819EC71626}"/>
              </a:ext>
            </a:extLst>
          </p:cNvPr>
          <p:cNvSpPr txBox="1">
            <a:spLocks noChangeArrowheads="1"/>
          </p:cNvSpPr>
          <p:nvPr/>
        </p:nvSpPr>
        <p:spPr bwMode="auto">
          <a:xfrm>
            <a:off x="1524000" y="14478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a:latin typeface=".VnTime" pitchFamily="34" charset="0"/>
              </a:rPr>
              <a:t>-</a:t>
            </a:r>
            <a:r>
              <a:rPr lang="en-US" altLang="en-US" sz="3000">
                <a:solidFill>
                  <a:srgbClr val="0000FF"/>
                </a:solidFill>
                <a:latin typeface=".VnTime" pitchFamily="34" charset="0"/>
              </a:rPr>
              <a:t> </a:t>
            </a:r>
            <a:r>
              <a:rPr lang="en-US" altLang="en-US" sz="3000"/>
              <a:t>Nhân tố sinh thái là những yếu tố của môi trường tác động đến sinh vật.</a:t>
            </a:r>
          </a:p>
        </p:txBody>
      </p:sp>
      <p:grpSp>
        <p:nvGrpSpPr>
          <p:cNvPr id="35846" name="Group 6">
            <a:extLst>
              <a:ext uri="{FF2B5EF4-FFF2-40B4-BE49-F238E27FC236}">
                <a16:creationId xmlns:a16="http://schemas.microsoft.com/office/drawing/2014/main" id="{87DEA091-3222-48B4-89C0-F85F0875B797}"/>
              </a:ext>
            </a:extLst>
          </p:cNvPr>
          <p:cNvGrpSpPr>
            <a:grpSpLocks/>
          </p:cNvGrpSpPr>
          <p:nvPr/>
        </p:nvGrpSpPr>
        <p:grpSpPr bwMode="auto">
          <a:xfrm>
            <a:off x="1981200" y="1905000"/>
            <a:ext cx="8305800" cy="3505200"/>
            <a:chOff x="240" y="1008"/>
            <a:chExt cx="5232" cy="2208"/>
          </a:xfrm>
        </p:grpSpPr>
        <p:sp>
          <p:nvSpPr>
            <p:cNvPr id="35847" name="Rectangle 7">
              <a:extLst>
                <a:ext uri="{FF2B5EF4-FFF2-40B4-BE49-F238E27FC236}">
                  <a16:creationId xmlns:a16="http://schemas.microsoft.com/office/drawing/2014/main" id="{2173B693-D7C7-9ECA-C806-27D975620147}"/>
                </a:ext>
              </a:extLst>
            </p:cNvPr>
            <p:cNvSpPr>
              <a:spLocks noChangeArrowheads="1"/>
            </p:cNvSpPr>
            <p:nvPr/>
          </p:nvSpPr>
          <p:spPr bwMode="auto">
            <a:xfrm>
              <a:off x="240" y="2784"/>
              <a:ext cx="1728" cy="384"/>
            </a:xfrm>
            <a:prstGeom prst="rect">
              <a:avLst/>
            </a:prstGeom>
            <a:blipFill dpi="0" rotWithShape="0">
              <a:blip r:embed="rId3"/>
              <a:srcRect/>
              <a:tile tx="0" ty="0" sx="100000" sy="100000" flip="none" algn="tl"/>
            </a:blip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a:solidFill>
                    <a:srgbClr val="FFFFFF"/>
                  </a:solidFill>
                  <a:latin typeface=".VnTime" pitchFamily="34" charset="0"/>
                </a:rPr>
                <a:t>§Êt</a:t>
              </a:r>
            </a:p>
          </p:txBody>
        </p:sp>
        <p:sp>
          <p:nvSpPr>
            <p:cNvPr id="35848" name="AutoShape 8">
              <a:extLst>
                <a:ext uri="{FF2B5EF4-FFF2-40B4-BE49-F238E27FC236}">
                  <a16:creationId xmlns:a16="http://schemas.microsoft.com/office/drawing/2014/main" id="{BAA32E66-D33B-29B1-8DEB-BED2D321618E}"/>
                </a:ext>
              </a:extLst>
            </p:cNvPr>
            <p:cNvSpPr>
              <a:spLocks noChangeArrowheads="1"/>
            </p:cNvSpPr>
            <p:nvPr/>
          </p:nvSpPr>
          <p:spPr bwMode="auto">
            <a:xfrm>
              <a:off x="2031" y="1344"/>
              <a:ext cx="588" cy="48"/>
            </a:xfrm>
            <a:prstGeom prst="rightArrow">
              <a:avLst>
                <a:gd name="adj1" fmla="val 50000"/>
                <a:gd name="adj2" fmla="val 30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9" name="Rectangle 9">
              <a:extLst>
                <a:ext uri="{FF2B5EF4-FFF2-40B4-BE49-F238E27FC236}">
                  <a16:creationId xmlns:a16="http://schemas.microsoft.com/office/drawing/2014/main" id="{4C469FAD-99E6-A2F8-9E89-08411FF661EB}"/>
                </a:ext>
              </a:extLst>
            </p:cNvPr>
            <p:cNvSpPr>
              <a:spLocks noChangeArrowheads="1"/>
            </p:cNvSpPr>
            <p:nvPr/>
          </p:nvSpPr>
          <p:spPr bwMode="auto">
            <a:xfrm>
              <a:off x="288" y="1248"/>
              <a:ext cx="1694" cy="384"/>
            </a:xfrm>
            <a:prstGeom prst="rect">
              <a:avLst/>
            </a:prstGeom>
            <a:solidFill>
              <a:srgbClr val="00FF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a:solidFill>
                    <a:srgbClr val="FFFFFF"/>
                  </a:solidFill>
                  <a:latin typeface=".VnTime" pitchFamily="34" charset="0"/>
                </a:rPr>
                <a:t>As,t</a:t>
              </a:r>
              <a:r>
                <a:rPr lang="en-US" altLang="en-US" sz="3200" baseline="30000">
                  <a:solidFill>
                    <a:srgbClr val="FFFFFF"/>
                  </a:solidFill>
                  <a:latin typeface=".VnTime" pitchFamily="34" charset="0"/>
                </a:rPr>
                <a:t>0</a:t>
              </a:r>
              <a:r>
                <a:rPr lang="en-US" altLang="en-US" sz="3200">
                  <a:solidFill>
                    <a:srgbClr val="FFFFFF"/>
                  </a:solidFill>
                  <a:latin typeface=".VnTime" pitchFamily="34" charset="0"/>
                </a:rPr>
                <a:t>,</a:t>
              </a:r>
              <a:r>
                <a:rPr lang="en-US" altLang="en-US" sz="3200">
                  <a:latin typeface=".VnTime" pitchFamily="34" charset="0"/>
                </a:rPr>
                <a:t> </a:t>
              </a:r>
              <a:r>
                <a:rPr lang="en-US" altLang="en-US" sz="3200">
                  <a:solidFill>
                    <a:srgbClr val="FFFFFF"/>
                  </a:solidFill>
                </a:rPr>
                <a:t>C O</a:t>
              </a:r>
              <a:r>
                <a:rPr lang="en-US" altLang="en-US" sz="3200" baseline="-25000">
                  <a:solidFill>
                    <a:srgbClr val="FFFFFF"/>
                  </a:solidFill>
                </a:rPr>
                <a:t>2,</a:t>
              </a:r>
              <a:r>
                <a:rPr lang="en-US" altLang="en-US" sz="3200">
                  <a:solidFill>
                    <a:srgbClr val="FFFFFF"/>
                  </a:solidFill>
                </a:rPr>
                <a:t> O</a:t>
              </a:r>
              <a:r>
                <a:rPr lang="en-US" altLang="en-US" sz="3200" baseline="-25000">
                  <a:solidFill>
                    <a:srgbClr val="FFFFFF"/>
                  </a:solidFill>
                </a:rPr>
                <a:t>2...</a:t>
              </a:r>
            </a:p>
          </p:txBody>
        </p:sp>
        <p:sp>
          <p:nvSpPr>
            <p:cNvPr id="35850" name="AutoShape 10">
              <a:extLst>
                <a:ext uri="{FF2B5EF4-FFF2-40B4-BE49-F238E27FC236}">
                  <a16:creationId xmlns:a16="http://schemas.microsoft.com/office/drawing/2014/main" id="{092C1536-FBE8-C282-CF4A-DCF8D1CADAD3}"/>
                </a:ext>
              </a:extLst>
            </p:cNvPr>
            <p:cNvSpPr>
              <a:spLocks noChangeArrowheads="1"/>
            </p:cNvSpPr>
            <p:nvPr/>
          </p:nvSpPr>
          <p:spPr bwMode="auto">
            <a:xfrm>
              <a:off x="2031" y="2112"/>
              <a:ext cx="588" cy="48"/>
            </a:xfrm>
            <a:prstGeom prst="rightArrow">
              <a:avLst>
                <a:gd name="adj1" fmla="val 50000"/>
                <a:gd name="adj2" fmla="val 30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Rectangle 11">
              <a:extLst>
                <a:ext uri="{FF2B5EF4-FFF2-40B4-BE49-F238E27FC236}">
                  <a16:creationId xmlns:a16="http://schemas.microsoft.com/office/drawing/2014/main" id="{78F42CE4-ECBC-B03E-FAE5-DA3714BA2267}"/>
                </a:ext>
              </a:extLst>
            </p:cNvPr>
            <p:cNvSpPr>
              <a:spLocks noChangeArrowheads="1"/>
            </p:cNvSpPr>
            <p:nvPr/>
          </p:nvSpPr>
          <p:spPr bwMode="auto">
            <a:xfrm>
              <a:off x="240" y="1968"/>
              <a:ext cx="1743" cy="384"/>
            </a:xfrm>
            <a:prstGeom prst="rect">
              <a:avLst/>
            </a:prstGeom>
            <a:solidFill>
              <a:srgbClr val="00CC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CCFF"/>
              </a:extrusionClr>
              <a:contourClr>
                <a:srgbClr val="00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n-US" altLang="en-US">
                <a:solidFill>
                  <a:schemeClr val="accent2"/>
                </a:solidFill>
                <a:latin typeface=".VnTime" pitchFamily="34" charset="0"/>
              </a:endParaRPr>
            </a:p>
            <a:p>
              <a:pPr algn="ctr"/>
              <a:r>
                <a:rPr lang="en-US" altLang="en-US" sz="3200">
                  <a:solidFill>
                    <a:schemeClr val="accent2"/>
                  </a:solidFill>
                  <a:latin typeface=".VnTime" pitchFamily="34" charset="0"/>
                </a:rPr>
                <a:t>N­íc</a:t>
              </a:r>
            </a:p>
            <a:p>
              <a:pPr algn="ctr"/>
              <a:endParaRPr lang="en-US" altLang="en-US" sz="3200">
                <a:solidFill>
                  <a:srgbClr val="FFFFFF"/>
                </a:solidFill>
              </a:endParaRPr>
            </a:p>
          </p:txBody>
        </p:sp>
        <p:sp>
          <p:nvSpPr>
            <p:cNvPr id="35852" name="AutoShape 12">
              <a:extLst>
                <a:ext uri="{FF2B5EF4-FFF2-40B4-BE49-F238E27FC236}">
                  <a16:creationId xmlns:a16="http://schemas.microsoft.com/office/drawing/2014/main" id="{9BBD5F11-B4C2-E2CF-0875-8FAFBD92E4D2}"/>
                </a:ext>
              </a:extLst>
            </p:cNvPr>
            <p:cNvSpPr>
              <a:spLocks noChangeArrowheads="1"/>
            </p:cNvSpPr>
            <p:nvPr/>
          </p:nvSpPr>
          <p:spPr bwMode="auto">
            <a:xfrm>
              <a:off x="2080" y="2928"/>
              <a:ext cx="588" cy="48"/>
            </a:xfrm>
            <a:prstGeom prst="rightArrow">
              <a:avLst>
                <a:gd name="adj1" fmla="val 50000"/>
                <a:gd name="adj2" fmla="val 30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3" name="AutoShape 13">
              <a:extLst>
                <a:ext uri="{FF2B5EF4-FFF2-40B4-BE49-F238E27FC236}">
                  <a16:creationId xmlns:a16="http://schemas.microsoft.com/office/drawing/2014/main" id="{EBB13C2E-C431-E60A-ED8E-54F38F5F5FE8}"/>
                </a:ext>
              </a:extLst>
            </p:cNvPr>
            <p:cNvSpPr>
              <a:spLocks noChangeArrowheads="1"/>
            </p:cNvSpPr>
            <p:nvPr/>
          </p:nvSpPr>
          <p:spPr bwMode="auto">
            <a:xfrm>
              <a:off x="3157" y="1392"/>
              <a:ext cx="588" cy="48"/>
            </a:xfrm>
            <a:prstGeom prst="leftArrow">
              <a:avLst>
                <a:gd name="adj1" fmla="val 50000"/>
                <a:gd name="adj2" fmla="val 30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4" name="Rectangle 14">
              <a:extLst>
                <a:ext uri="{FF2B5EF4-FFF2-40B4-BE49-F238E27FC236}">
                  <a16:creationId xmlns:a16="http://schemas.microsoft.com/office/drawing/2014/main" id="{EE81AF35-4292-89EB-A060-64AD2FF85788}"/>
                </a:ext>
              </a:extLst>
            </p:cNvPr>
            <p:cNvSpPr>
              <a:spLocks noChangeArrowheads="1"/>
            </p:cNvSpPr>
            <p:nvPr/>
          </p:nvSpPr>
          <p:spPr bwMode="auto">
            <a:xfrm>
              <a:off x="3934" y="1200"/>
              <a:ext cx="1442" cy="384"/>
            </a:xfrm>
            <a:prstGeom prst="rect">
              <a:avLst/>
            </a:prstGeom>
            <a:solidFill>
              <a:schemeClr val="accent1"/>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pPr algn="ctr"/>
              <a:r>
                <a:rPr lang="en-US" altLang="en-US" sz="3200">
                  <a:solidFill>
                    <a:srgbClr val="FFFFFF"/>
                  </a:solidFill>
                  <a:latin typeface=".VnTime" pitchFamily="34" charset="0"/>
                </a:rPr>
                <a:t>Thùc vËt</a:t>
              </a:r>
            </a:p>
          </p:txBody>
        </p:sp>
        <p:sp>
          <p:nvSpPr>
            <p:cNvPr id="35855" name="AutoShape 15">
              <a:extLst>
                <a:ext uri="{FF2B5EF4-FFF2-40B4-BE49-F238E27FC236}">
                  <a16:creationId xmlns:a16="http://schemas.microsoft.com/office/drawing/2014/main" id="{2F18998D-EF1C-7B45-4F5F-CAE929D2B5E2}"/>
                </a:ext>
              </a:extLst>
            </p:cNvPr>
            <p:cNvSpPr>
              <a:spLocks noChangeArrowheads="1"/>
            </p:cNvSpPr>
            <p:nvPr/>
          </p:nvSpPr>
          <p:spPr bwMode="auto">
            <a:xfrm>
              <a:off x="3206" y="2112"/>
              <a:ext cx="588" cy="48"/>
            </a:xfrm>
            <a:prstGeom prst="leftArrow">
              <a:avLst>
                <a:gd name="adj1" fmla="val 50000"/>
                <a:gd name="adj2" fmla="val 30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6" name="Rectangle 16">
              <a:extLst>
                <a:ext uri="{FF2B5EF4-FFF2-40B4-BE49-F238E27FC236}">
                  <a16:creationId xmlns:a16="http://schemas.microsoft.com/office/drawing/2014/main" id="{E7D11E8F-2579-8F5B-A3C7-B2908DCDB2C2}"/>
                </a:ext>
              </a:extLst>
            </p:cNvPr>
            <p:cNvSpPr>
              <a:spLocks noChangeArrowheads="1"/>
            </p:cNvSpPr>
            <p:nvPr/>
          </p:nvSpPr>
          <p:spPr bwMode="auto">
            <a:xfrm>
              <a:off x="3936" y="1920"/>
              <a:ext cx="1488" cy="384"/>
            </a:xfrm>
            <a:prstGeom prst="rect">
              <a:avLst/>
            </a:prstGeom>
            <a:solidFill>
              <a:srgbClr val="FF99FF"/>
            </a:solidFill>
            <a:ln>
              <a:noFill/>
            </a:ln>
            <a:effectLst/>
            <a:scene3d>
              <a:camera prst="legacyPerspectiveBottom"/>
              <a:lightRig rig="legacyFlat3" dir="t"/>
            </a:scene3d>
            <a:sp3d extrusionH="887400" prstMaterial="legacyMatte">
              <a:bevelT w="13500" h="13500" prst="angle"/>
              <a:bevelB w="13500" h="13500" prst="angle"/>
              <a:extrusionClr>
                <a:srgbClr val="FF99FF"/>
              </a:extrusionClr>
              <a:contourClr>
                <a:srgbClr val="FF99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flatTx/>
            </a:bodyPr>
            <a:lstStyle/>
            <a:p>
              <a:pPr algn="ctr"/>
              <a:r>
                <a:rPr lang="en-US" altLang="en-US">
                  <a:solidFill>
                    <a:srgbClr val="FFFFFF"/>
                  </a:solidFill>
                  <a:latin typeface=".VnTimeH" pitchFamily="34" charset="0"/>
                </a:rPr>
                <a:t> </a:t>
              </a:r>
              <a:r>
                <a:rPr lang="en-US" altLang="en-US" sz="3200">
                  <a:solidFill>
                    <a:srgbClr val="FFFFFF"/>
                  </a:solidFill>
                  <a:latin typeface=".VnTime" pitchFamily="34" charset="0"/>
                </a:rPr>
                <a:t>§éng vËt</a:t>
              </a:r>
            </a:p>
          </p:txBody>
        </p:sp>
        <p:sp>
          <p:nvSpPr>
            <p:cNvPr id="35857" name="AutoShape 17">
              <a:extLst>
                <a:ext uri="{FF2B5EF4-FFF2-40B4-BE49-F238E27FC236}">
                  <a16:creationId xmlns:a16="http://schemas.microsoft.com/office/drawing/2014/main" id="{C8354F4E-7C03-0E0D-3E25-365DC45F6CC1}"/>
                </a:ext>
              </a:extLst>
            </p:cNvPr>
            <p:cNvSpPr>
              <a:spLocks noChangeArrowheads="1"/>
            </p:cNvSpPr>
            <p:nvPr/>
          </p:nvSpPr>
          <p:spPr bwMode="auto">
            <a:xfrm>
              <a:off x="3206" y="2976"/>
              <a:ext cx="588" cy="48"/>
            </a:xfrm>
            <a:prstGeom prst="leftArrow">
              <a:avLst>
                <a:gd name="adj1" fmla="val 50000"/>
                <a:gd name="adj2" fmla="val 30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8" name="Rectangle 18">
              <a:extLst>
                <a:ext uri="{FF2B5EF4-FFF2-40B4-BE49-F238E27FC236}">
                  <a16:creationId xmlns:a16="http://schemas.microsoft.com/office/drawing/2014/main" id="{D5484D2B-B875-323F-AD49-FEBD20EF0AD8}"/>
                </a:ext>
              </a:extLst>
            </p:cNvPr>
            <p:cNvSpPr>
              <a:spLocks noChangeArrowheads="1"/>
            </p:cNvSpPr>
            <p:nvPr/>
          </p:nvSpPr>
          <p:spPr bwMode="auto">
            <a:xfrm>
              <a:off x="3936" y="2771"/>
              <a:ext cx="1536" cy="445"/>
            </a:xfrm>
            <a:prstGeom prst="rect">
              <a:avLst/>
            </a:prstGeom>
            <a:solidFill>
              <a:srgbClr val="99FF33"/>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99FF33"/>
              </a:extrusionClr>
              <a:contourClr>
                <a:srgbClr val="99FF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a:latin typeface=".VnTime" pitchFamily="34" charset="0"/>
                </a:rPr>
                <a:t>Vi sinh vËt</a:t>
              </a:r>
            </a:p>
          </p:txBody>
        </p:sp>
        <p:pic>
          <p:nvPicPr>
            <p:cNvPr id="35859" name="Picture 19">
              <a:extLst>
                <a:ext uri="{FF2B5EF4-FFF2-40B4-BE49-F238E27FC236}">
                  <a16:creationId xmlns:a16="http://schemas.microsoft.com/office/drawing/2014/main" id="{579D30A2-D410-C0C5-A7DC-BBF9760FE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 y="1008"/>
              <a:ext cx="685" cy="2208"/>
            </a:xfrm>
            <a:prstGeom prst="rect">
              <a:avLst/>
            </a:prstGeom>
            <a:noFill/>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Lst>
          </p:spPr>
        </p:pic>
      </p:grpSp>
      <p:sp>
        <p:nvSpPr>
          <p:cNvPr id="35860" name="Rectangle 20">
            <a:extLst>
              <a:ext uri="{FF2B5EF4-FFF2-40B4-BE49-F238E27FC236}">
                <a16:creationId xmlns:a16="http://schemas.microsoft.com/office/drawing/2014/main" id="{68179BA2-FC30-C96A-AAF5-79F808C07D25}"/>
              </a:ext>
            </a:extLst>
          </p:cNvPr>
          <p:cNvSpPr>
            <a:spLocks noChangeArrowheads="1"/>
          </p:cNvSpPr>
          <p:nvPr/>
        </p:nvSpPr>
        <p:spPr bwMode="auto">
          <a:xfrm>
            <a:off x="3124200" y="5486400"/>
            <a:ext cx="6172200" cy="762000"/>
          </a:xfrm>
          <a:prstGeom prst="rect">
            <a:avLst/>
          </a:prstGeom>
          <a:gradFill rotWithShape="0">
            <a:gsLst>
              <a:gs pos="0">
                <a:srgbClr val="5E9EFF"/>
              </a:gs>
              <a:gs pos="39999">
                <a:srgbClr val="85C2FF"/>
              </a:gs>
              <a:gs pos="70000">
                <a:srgbClr val="C4D6EB"/>
              </a:gs>
              <a:gs pos="100000">
                <a:srgbClr val="FFEBFA"/>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5E9EFF"/>
            </a:extrusionClr>
            <a:contourClr>
              <a:srgbClr val="5E9E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n-US" altLang="en-US" sz="3600">
              <a:solidFill>
                <a:srgbClr val="FF0000"/>
              </a:solidFill>
              <a:latin typeface=".VnTime" pitchFamily="34" charset="0"/>
            </a:endParaRPr>
          </a:p>
          <a:p>
            <a:pPr algn="ctr"/>
            <a:r>
              <a:rPr lang="en-US" altLang="en-US" sz="3600">
                <a:solidFill>
                  <a:srgbClr val="FF0000"/>
                </a:solidFill>
              </a:rPr>
              <a:t>Thế nào là nhân tố sinh thái ?</a:t>
            </a:r>
          </a:p>
          <a:p>
            <a:pPr algn="ctr"/>
            <a:endParaRPr lang="en-US" altLang="en-US" sz="3600">
              <a:solidFill>
                <a:srgbClr val="FF0000"/>
              </a:solidFill>
            </a:endParaRPr>
          </a:p>
        </p:txBody>
      </p:sp>
      <p:sp>
        <p:nvSpPr>
          <p:cNvPr id="35861" name="Rectangle 21">
            <a:extLst>
              <a:ext uri="{FF2B5EF4-FFF2-40B4-BE49-F238E27FC236}">
                <a16:creationId xmlns:a16="http://schemas.microsoft.com/office/drawing/2014/main" id="{760B65FE-47A9-CF50-DA59-B8A62ABB99F1}"/>
              </a:ext>
            </a:extLst>
          </p:cNvPr>
          <p:cNvSpPr>
            <a:spLocks noChangeArrowheads="1"/>
          </p:cNvSpPr>
          <p:nvPr/>
        </p:nvSpPr>
        <p:spPr bwMode="auto">
          <a:xfrm>
            <a:off x="1549400" y="0"/>
            <a:ext cx="7776168" cy="52322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
        <p:nvSpPr>
          <p:cNvPr id="35862" name="Rectangle 22">
            <a:extLst>
              <a:ext uri="{FF2B5EF4-FFF2-40B4-BE49-F238E27FC236}">
                <a16:creationId xmlns:a16="http://schemas.microsoft.com/office/drawing/2014/main" id="{B43A98AC-620A-F868-4ABB-2A3048DF799C}"/>
              </a:ext>
            </a:extLst>
          </p:cNvPr>
          <p:cNvSpPr>
            <a:spLocks noChangeArrowheads="1"/>
          </p:cNvSpPr>
          <p:nvPr/>
        </p:nvSpPr>
        <p:spPr bwMode="auto">
          <a:xfrm>
            <a:off x="1524000" y="457201"/>
            <a:ext cx="54165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 </a:t>
            </a:r>
            <a:r>
              <a:rPr lang="en-US" altLang="en-US" sz="3000" b="1" u="sng">
                <a:solidFill>
                  <a:srgbClr val="0000FF"/>
                </a:solidFill>
              </a:rPr>
              <a:t>Môi trường sống của sinh vật</a:t>
            </a:r>
            <a:r>
              <a:rPr lang="en-US" altLang="en-US" sz="3000" b="1">
                <a:solidFill>
                  <a:srgbClr val="0000FF"/>
                </a:solidFill>
              </a:rPr>
              <a:t> :</a:t>
            </a:r>
          </a:p>
        </p:txBody>
      </p:sp>
      <p:sp>
        <p:nvSpPr>
          <p:cNvPr id="35863" name="Rectangle 23">
            <a:extLst>
              <a:ext uri="{FF2B5EF4-FFF2-40B4-BE49-F238E27FC236}">
                <a16:creationId xmlns:a16="http://schemas.microsoft.com/office/drawing/2014/main" id="{F7202E90-D4C7-97AD-191F-C11107501CDA}"/>
              </a:ext>
            </a:extLst>
          </p:cNvPr>
          <p:cNvSpPr>
            <a:spLocks noChangeArrowheads="1"/>
          </p:cNvSpPr>
          <p:nvPr/>
        </p:nvSpPr>
        <p:spPr bwMode="auto">
          <a:xfrm>
            <a:off x="1524000" y="914400"/>
            <a:ext cx="39992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II </a:t>
            </a:r>
            <a:r>
              <a:rPr lang="en-US" altLang="en-US" sz="3000" b="1" u="sng">
                <a:solidFill>
                  <a:srgbClr val="0000FF"/>
                </a:solidFill>
              </a:rPr>
              <a:t>Các nhân tố sinh thái</a:t>
            </a:r>
            <a:r>
              <a:rPr lang="en-US" altLang="en-US" sz="3000" b="1">
                <a:solidFill>
                  <a:srgbClr val="0000FF"/>
                </a:solidFill>
              </a:rPr>
              <a:t> :</a:t>
            </a:r>
          </a:p>
        </p:txBody>
      </p:sp>
      <p:pic>
        <p:nvPicPr>
          <p:cNvPr id="35864" name="Picture 24">
            <a:extLst>
              <a:ext uri="{FF2B5EF4-FFF2-40B4-BE49-F238E27FC236}">
                <a16:creationId xmlns:a16="http://schemas.microsoft.com/office/drawing/2014/main" id="{83E23D34-7351-0AB8-DFF1-B06A743FDA8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63516">
            <a:off x="5943601" y="3429000"/>
            <a:ext cx="1133475"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64"/>
                                        </p:tgtEl>
                                        <p:attrNameLst>
                                          <p:attrName>style.visibility</p:attrName>
                                        </p:attrNameLst>
                                      </p:cBhvr>
                                      <p:to>
                                        <p:strVal val="visible"/>
                                      </p:to>
                                    </p:set>
                                    <p:animEffect transition="in" filter="box(in)">
                                      <p:cBhvr>
                                        <p:cTn id="7" dur="500"/>
                                        <p:tgtEl>
                                          <p:spTgt spid="358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box(in)">
                                      <p:cBhvr>
                                        <p:cTn id="12" dur="500"/>
                                        <p:tgtEl>
                                          <p:spTgt spid="35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2" fill="hold" nodeType="clickEffect">
                                  <p:stCondLst>
                                    <p:cond delay="0"/>
                                  </p:stCondLst>
                                  <p:iterate type="lt">
                                    <p:tmPct val="100000"/>
                                  </p:iterate>
                                  <p:childTnLst>
                                    <p:set>
                                      <p:cBhvr>
                                        <p:cTn id="16" dur="1" fill="hold">
                                          <p:stCondLst>
                                            <p:cond delay="0"/>
                                          </p:stCondLst>
                                        </p:cTn>
                                        <p:tgtEl>
                                          <p:spTgt spid="35860"/>
                                        </p:tgtEl>
                                        <p:attrNameLst>
                                          <p:attrName>style.visibility</p:attrName>
                                        </p:attrNameLst>
                                      </p:cBhvr>
                                      <p:to>
                                        <p:strVal val="visible"/>
                                      </p:to>
                                    </p:set>
                                    <p:anim calcmode="lin" valueType="num">
                                      <p:cBhvr additive="base">
                                        <p:cTn id="17" dur="75" fill="hold"/>
                                        <p:tgtEl>
                                          <p:spTgt spid="35860"/>
                                        </p:tgtEl>
                                        <p:attrNameLst>
                                          <p:attrName>ppt_x</p:attrName>
                                        </p:attrNameLst>
                                      </p:cBhvr>
                                      <p:tavLst>
                                        <p:tav tm="0">
                                          <p:val>
                                            <p:strVal val="0-#ppt_w/2"/>
                                          </p:val>
                                        </p:tav>
                                        <p:tav tm="100000">
                                          <p:val>
                                            <p:strVal val="#ppt_x"/>
                                          </p:val>
                                        </p:tav>
                                      </p:tavLst>
                                    </p:anim>
                                    <p:anim calcmode="lin" valueType="num">
                                      <p:cBhvr additive="base">
                                        <p:cTn id="18" dur="75" fill="hold"/>
                                        <p:tgtEl>
                                          <p:spTgt spid="358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nodeType="clickEffect">
                                  <p:stCondLst>
                                    <p:cond delay="0"/>
                                  </p:stCondLst>
                                  <p:childTnLst>
                                    <p:animEffect transition="out" filter="box(in)">
                                      <p:cBhvr>
                                        <p:cTn id="22" dur="500"/>
                                        <p:tgtEl>
                                          <p:spTgt spid="35864"/>
                                        </p:tgtEl>
                                      </p:cBhvr>
                                    </p:animEffect>
                                    <p:set>
                                      <p:cBhvr>
                                        <p:cTn id="23" dur="1" fill="hold">
                                          <p:stCondLst>
                                            <p:cond delay="499"/>
                                          </p:stCondLst>
                                        </p:cTn>
                                        <p:tgtEl>
                                          <p:spTgt spid="3586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nodeType="clickEffect">
                                  <p:stCondLst>
                                    <p:cond delay="0"/>
                                  </p:stCondLst>
                                  <p:childTnLst>
                                    <p:animEffect transition="out" filter="box(in)">
                                      <p:cBhvr>
                                        <p:cTn id="27" dur="500"/>
                                        <p:tgtEl>
                                          <p:spTgt spid="35846"/>
                                        </p:tgtEl>
                                      </p:cBhvr>
                                    </p:animEffect>
                                    <p:set>
                                      <p:cBhvr>
                                        <p:cTn id="28" dur="1" fill="hold">
                                          <p:stCondLst>
                                            <p:cond delay="499"/>
                                          </p:stCondLst>
                                        </p:cTn>
                                        <p:tgtEl>
                                          <p:spTgt spid="35846"/>
                                        </p:tgtEl>
                                        <p:attrNameLst>
                                          <p:attrName>style.visibility</p:attrName>
                                        </p:attrNameLst>
                                      </p:cBhvr>
                                      <p:to>
                                        <p:strVal val="hidden"/>
                                      </p:to>
                                    </p:set>
                                  </p:childTnLst>
                                </p:cTn>
                              </p:par>
                              <p:par>
                                <p:cTn id="29" presetID="4" presetClass="exit" presetSubtype="16" fill="hold" nodeType="withEffect">
                                  <p:stCondLst>
                                    <p:cond delay="0"/>
                                  </p:stCondLst>
                                  <p:iterate type="lt">
                                    <p:tmPct val="0"/>
                                  </p:iterate>
                                  <p:childTnLst>
                                    <p:animEffect transition="out" filter="box(in)">
                                      <p:cBhvr>
                                        <p:cTn id="30" dur="500"/>
                                        <p:tgtEl>
                                          <p:spTgt spid="35860"/>
                                        </p:tgtEl>
                                      </p:cBhvr>
                                    </p:animEffect>
                                    <p:set>
                                      <p:cBhvr>
                                        <p:cTn id="31" dur="1" fill="hold">
                                          <p:stCondLst>
                                            <p:cond delay="499"/>
                                          </p:stCondLst>
                                        </p:cTn>
                                        <p:tgtEl>
                                          <p:spTgt spid="35860"/>
                                        </p:tgtEl>
                                        <p:attrNameLst>
                                          <p:attrName>style.visibility</p:attrName>
                                        </p:attrNameLst>
                                      </p:cBhvr>
                                      <p:to>
                                        <p:strVal val="hidden"/>
                                      </p:to>
                                    </p:set>
                                  </p:childTnLst>
                                </p:cTn>
                              </p:par>
                            </p:childTnLst>
                          </p:cTn>
                        </p:par>
                        <p:par>
                          <p:cTn id="32" fill="hold" nodeType="afterGroup">
                            <p:stCondLst>
                              <p:cond delay="50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35843"/>
                                        </p:tgtEl>
                                        <p:attrNameLst>
                                          <p:attrName>style.visibility</p:attrName>
                                        </p:attrNameLst>
                                      </p:cBhvr>
                                      <p:to>
                                        <p:strVal val="visible"/>
                                      </p:to>
                                    </p:set>
                                    <p:anim calcmode="discrete" valueType="clr">
                                      <p:cBhvr override="childStyle">
                                        <p:cTn id="35" dur="80"/>
                                        <p:tgtEl>
                                          <p:spTgt spid="3584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5843"/>
                                        </p:tgtEl>
                                        <p:attrNameLst>
                                          <p:attrName>fillcolor</p:attrName>
                                        </p:attrNameLst>
                                      </p:cBhvr>
                                      <p:tavLst>
                                        <p:tav tm="0">
                                          <p:val>
                                            <p:clrVal>
                                              <a:schemeClr val="accent2"/>
                                            </p:clrVal>
                                          </p:val>
                                        </p:tav>
                                        <p:tav tm="50000">
                                          <p:val>
                                            <p:clrVal>
                                              <a:schemeClr val="hlink"/>
                                            </p:clrVal>
                                          </p:val>
                                        </p:tav>
                                      </p:tavLst>
                                    </p:anim>
                                    <p:set>
                                      <p:cBhvr>
                                        <p:cTn id="37" dur="80"/>
                                        <p:tgtEl>
                                          <p:spTgt spid="358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extLst>
              <a:ext uri="{FF2B5EF4-FFF2-40B4-BE49-F238E27FC236}">
                <a16:creationId xmlns:a16="http://schemas.microsoft.com/office/drawing/2014/main" id="{C8E7BED0-B0FE-2CB2-60B2-D2A38AD8CA03}"/>
              </a:ext>
            </a:extLst>
          </p:cNvPr>
          <p:cNvSpPr>
            <a:spLocks noChangeArrowheads="1"/>
          </p:cNvSpPr>
          <p:nvPr/>
        </p:nvSpPr>
        <p:spPr bwMode="auto">
          <a:xfrm>
            <a:off x="1524000" y="5746750"/>
            <a:ext cx="8991600" cy="1111250"/>
          </a:xfrm>
          <a:prstGeom prst="flowChartPredefinedProcess">
            <a:avLst/>
          </a:prstGeom>
          <a:solidFill>
            <a:srgbClr val="00FFFF"/>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i="1"/>
              <a:t>Có thể chia các nhân tố sinh thái </a:t>
            </a:r>
          </a:p>
          <a:p>
            <a:pPr algn="ctr"/>
            <a:r>
              <a:rPr lang="en-US" altLang="en-US" sz="3600" b="1" i="1"/>
              <a:t>thành mấy nhóm ?</a:t>
            </a:r>
          </a:p>
        </p:txBody>
      </p:sp>
      <p:grpSp>
        <p:nvGrpSpPr>
          <p:cNvPr id="37891" name="Group 3">
            <a:extLst>
              <a:ext uri="{FF2B5EF4-FFF2-40B4-BE49-F238E27FC236}">
                <a16:creationId xmlns:a16="http://schemas.microsoft.com/office/drawing/2014/main" id="{7C87BD14-1226-FA53-F7B6-73A8111B9A3B}"/>
              </a:ext>
            </a:extLst>
          </p:cNvPr>
          <p:cNvGrpSpPr>
            <a:grpSpLocks/>
          </p:cNvGrpSpPr>
          <p:nvPr/>
        </p:nvGrpSpPr>
        <p:grpSpPr bwMode="auto">
          <a:xfrm>
            <a:off x="2362200" y="1143000"/>
            <a:ext cx="7620000" cy="3505200"/>
            <a:chOff x="576" y="1200"/>
            <a:chExt cx="4800" cy="2208"/>
          </a:xfrm>
        </p:grpSpPr>
        <p:grpSp>
          <p:nvGrpSpPr>
            <p:cNvPr id="37892" name="Group 4">
              <a:extLst>
                <a:ext uri="{FF2B5EF4-FFF2-40B4-BE49-F238E27FC236}">
                  <a16:creationId xmlns:a16="http://schemas.microsoft.com/office/drawing/2014/main" id="{BF3A4C74-58B8-815D-B539-01A828FB52FD}"/>
                </a:ext>
              </a:extLst>
            </p:cNvPr>
            <p:cNvGrpSpPr>
              <a:grpSpLocks/>
            </p:cNvGrpSpPr>
            <p:nvPr/>
          </p:nvGrpSpPr>
          <p:grpSpPr bwMode="auto">
            <a:xfrm>
              <a:off x="576" y="1344"/>
              <a:ext cx="4800" cy="1968"/>
              <a:chOff x="576" y="1344"/>
              <a:chExt cx="4800" cy="1968"/>
            </a:xfrm>
          </p:grpSpPr>
          <p:sp>
            <p:nvSpPr>
              <p:cNvPr id="37893" name="AutoShape 5">
                <a:extLst>
                  <a:ext uri="{FF2B5EF4-FFF2-40B4-BE49-F238E27FC236}">
                    <a16:creationId xmlns:a16="http://schemas.microsoft.com/office/drawing/2014/main" id="{5483530C-577C-D1B4-21DA-2E003FEC7C0E}"/>
                  </a:ext>
                </a:extLst>
              </p:cNvPr>
              <p:cNvSpPr>
                <a:spLocks noChangeArrowheads="1"/>
              </p:cNvSpPr>
              <p:nvPr/>
            </p:nvSpPr>
            <p:spPr bwMode="auto">
              <a:xfrm>
                <a:off x="2208" y="1488"/>
                <a:ext cx="576" cy="48"/>
              </a:xfrm>
              <a:prstGeom prst="righ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4" name="Rectangle 6">
                <a:extLst>
                  <a:ext uri="{FF2B5EF4-FFF2-40B4-BE49-F238E27FC236}">
                    <a16:creationId xmlns:a16="http://schemas.microsoft.com/office/drawing/2014/main" id="{DA5B10F3-6147-5ACE-BFBC-969A9591BE96}"/>
                  </a:ext>
                </a:extLst>
              </p:cNvPr>
              <p:cNvSpPr>
                <a:spLocks noChangeArrowheads="1"/>
              </p:cNvSpPr>
              <p:nvPr/>
            </p:nvSpPr>
            <p:spPr bwMode="auto">
              <a:xfrm>
                <a:off x="624" y="1392"/>
                <a:ext cx="1440" cy="384"/>
              </a:xfrm>
              <a:prstGeom prst="rect">
                <a:avLst/>
              </a:prstGeom>
              <a:solidFill>
                <a:srgbClr val="00FF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a:solidFill>
                      <a:srgbClr val="FFFFFF"/>
                    </a:solidFill>
                  </a:rPr>
                  <a:t>As,t</a:t>
                </a:r>
                <a:r>
                  <a:rPr lang="en-US" altLang="en-US" sz="3200">
                    <a:solidFill>
                      <a:srgbClr val="FFFFFF"/>
                    </a:solidFill>
                    <a:cs typeface="Times New Roman" panose="02020603050405020304" pitchFamily="18" charset="0"/>
                  </a:rPr>
                  <a:t>°,</a:t>
                </a:r>
                <a:r>
                  <a:rPr lang="en-US" altLang="en-US" sz="3200">
                    <a:solidFill>
                      <a:srgbClr val="FFFFFF"/>
                    </a:solidFill>
                  </a:rPr>
                  <a:t>CO</a:t>
                </a:r>
                <a:r>
                  <a:rPr lang="en-US" altLang="en-US" sz="3200" baseline="-25000">
                    <a:solidFill>
                      <a:srgbClr val="FFFFFF"/>
                    </a:solidFill>
                  </a:rPr>
                  <a:t>2,</a:t>
                </a:r>
                <a:r>
                  <a:rPr lang="en-US" altLang="en-US" sz="3200">
                    <a:solidFill>
                      <a:srgbClr val="FFFFFF"/>
                    </a:solidFill>
                  </a:rPr>
                  <a:t> O</a:t>
                </a:r>
                <a:r>
                  <a:rPr lang="en-US" altLang="en-US" sz="3200" baseline="-25000">
                    <a:solidFill>
                      <a:srgbClr val="FFFFFF"/>
                    </a:solidFill>
                  </a:rPr>
                  <a:t>2</a:t>
                </a:r>
                <a:r>
                  <a:rPr lang="en-US" altLang="en-US" sz="1600" baseline="-25000">
                    <a:solidFill>
                      <a:srgbClr val="FFFFFF"/>
                    </a:solidFill>
                  </a:rPr>
                  <a:t>...</a:t>
                </a:r>
              </a:p>
            </p:txBody>
          </p:sp>
          <p:sp>
            <p:nvSpPr>
              <p:cNvPr id="37895" name="AutoShape 7">
                <a:extLst>
                  <a:ext uri="{FF2B5EF4-FFF2-40B4-BE49-F238E27FC236}">
                    <a16:creationId xmlns:a16="http://schemas.microsoft.com/office/drawing/2014/main" id="{2D9F031C-7C48-D3ED-B70D-9B2A1F42AE7E}"/>
                  </a:ext>
                </a:extLst>
              </p:cNvPr>
              <p:cNvSpPr>
                <a:spLocks noChangeArrowheads="1"/>
              </p:cNvSpPr>
              <p:nvPr/>
            </p:nvSpPr>
            <p:spPr bwMode="auto">
              <a:xfrm>
                <a:off x="2208" y="2304"/>
                <a:ext cx="576" cy="48"/>
              </a:xfrm>
              <a:prstGeom prst="righ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Rectangle 8">
                <a:extLst>
                  <a:ext uri="{FF2B5EF4-FFF2-40B4-BE49-F238E27FC236}">
                    <a16:creationId xmlns:a16="http://schemas.microsoft.com/office/drawing/2014/main" id="{14F083C4-93CE-DD58-13B5-4A0AB88F7661}"/>
                  </a:ext>
                </a:extLst>
              </p:cNvPr>
              <p:cNvSpPr>
                <a:spLocks noChangeArrowheads="1"/>
              </p:cNvSpPr>
              <p:nvPr/>
            </p:nvSpPr>
            <p:spPr bwMode="auto">
              <a:xfrm>
                <a:off x="576" y="2112"/>
                <a:ext cx="1440" cy="398"/>
              </a:xfrm>
              <a:prstGeom prst="rect">
                <a:avLst/>
              </a:prstGeom>
              <a:solidFill>
                <a:srgbClr val="33CC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33CCFF"/>
                </a:extrusionClr>
                <a:contourClr>
                  <a:srgbClr val="33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a:solidFill>
                      <a:schemeClr val="accent2"/>
                    </a:solidFill>
                  </a:rPr>
                  <a:t>Nước</a:t>
                </a:r>
                <a:endParaRPr lang="en-US" altLang="en-US" sz="3200">
                  <a:solidFill>
                    <a:srgbClr val="FFFFFF"/>
                  </a:solidFill>
                </a:endParaRPr>
              </a:p>
            </p:txBody>
          </p:sp>
          <p:sp>
            <p:nvSpPr>
              <p:cNvPr id="37897" name="AutoShape 9">
                <a:extLst>
                  <a:ext uri="{FF2B5EF4-FFF2-40B4-BE49-F238E27FC236}">
                    <a16:creationId xmlns:a16="http://schemas.microsoft.com/office/drawing/2014/main" id="{8BA6A448-43BF-3C3A-1B08-694FAD9AC5E9}"/>
                  </a:ext>
                </a:extLst>
              </p:cNvPr>
              <p:cNvSpPr>
                <a:spLocks noChangeArrowheads="1"/>
              </p:cNvSpPr>
              <p:nvPr/>
            </p:nvSpPr>
            <p:spPr bwMode="auto">
              <a:xfrm>
                <a:off x="2208" y="3072"/>
                <a:ext cx="576" cy="48"/>
              </a:xfrm>
              <a:prstGeom prst="righ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8" name="Rectangle 10">
                <a:extLst>
                  <a:ext uri="{FF2B5EF4-FFF2-40B4-BE49-F238E27FC236}">
                    <a16:creationId xmlns:a16="http://schemas.microsoft.com/office/drawing/2014/main" id="{5D40E730-A251-A2F3-B64C-FD0D5F4DF20F}"/>
                  </a:ext>
                </a:extLst>
              </p:cNvPr>
              <p:cNvSpPr>
                <a:spLocks noChangeArrowheads="1"/>
              </p:cNvSpPr>
              <p:nvPr/>
            </p:nvSpPr>
            <p:spPr bwMode="auto">
              <a:xfrm>
                <a:off x="576" y="2928"/>
                <a:ext cx="1440" cy="384"/>
              </a:xfrm>
              <a:prstGeom prst="rect">
                <a:avLst/>
              </a:prstGeom>
              <a:blipFill dpi="0" rotWithShape="0">
                <a:blip r:embed="rId2"/>
                <a:srcRect/>
                <a:tile tx="0" ty="0" sx="100000" sy="100000" flip="none" algn="tl"/>
              </a:blip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a:solidFill>
                      <a:srgbClr val="FFFFFF"/>
                    </a:solidFill>
                  </a:rPr>
                  <a:t>Đất</a:t>
                </a:r>
              </a:p>
            </p:txBody>
          </p:sp>
          <p:sp>
            <p:nvSpPr>
              <p:cNvPr id="37899" name="AutoShape 11">
                <a:extLst>
                  <a:ext uri="{FF2B5EF4-FFF2-40B4-BE49-F238E27FC236}">
                    <a16:creationId xmlns:a16="http://schemas.microsoft.com/office/drawing/2014/main" id="{4EC3B43E-ECDD-5195-9B20-6B60D757AF29}"/>
                  </a:ext>
                </a:extLst>
              </p:cNvPr>
              <p:cNvSpPr>
                <a:spLocks noChangeArrowheads="1"/>
              </p:cNvSpPr>
              <p:nvPr/>
            </p:nvSpPr>
            <p:spPr bwMode="auto">
              <a:xfrm>
                <a:off x="3312" y="1536"/>
                <a:ext cx="576" cy="48"/>
              </a:xfrm>
              <a:prstGeom prst="lef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Rectangle 12">
                <a:extLst>
                  <a:ext uri="{FF2B5EF4-FFF2-40B4-BE49-F238E27FC236}">
                    <a16:creationId xmlns:a16="http://schemas.microsoft.com/office/drawing/2014/main" id="{518A4560-4911-FCCD-C1E3-8021C60F8278}"/>
                  </a:ext>
                </a:extLst>
              </p:cNvPr>
              <p:cNvSpPr>
                <a:spLocks noChangeArrowheads="1"/>
              </p:cNvSpPr>
              <p:nvPr/>
            </p:nvSpPr>
            <p:spPr bwMode="auto">
              <a:xfrm>
                <a:off x="3984" y="1344"/>
                <a:ext cx="1392" cy="336"/>
              </a:xfrm>
              <a:prstGeom prst="rect">
                <a:avLst/>
              </a:prstGeom>
              <a:solidFill>
                <a:schemeClr val="accent1"/>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pPr algn="ctr"/>
                <a:r>
                  <a:rPr lang="en-US" altLang="en-US" sz="3200">
                    <a:solidFill>
                      <a:srgbClr val="FFFFFF"/>
                    </a:solidFill>
                  </a:rPr>
                  <a:t>Thực vật</a:t>
                </a:r>
              </a:p>
            </p:txBody>
          </p:sp>
          <p:sp>
            <p:nvSpPr>
              <p:cNvPr id="37901" name="AutoShape 13">
                <a:extLst>
                  <a:ext uri="{FF2B5EF4-FFF2-40B4-BE49-F238E27FC236}">
                    <a16:creationId xmlns:a16="http://schemas.microsoft.com/office/drawing/2014/main" id="{6D22FED3-5EFE-94D6-03A0-0CA3415D5487}"/>
                  </a:ext>
                </a:extLst>
              </p:cNvPr>
              <p:cNvSpPr>
                <a:spLocks noChangeArrowheads="1"/>
              </p:cNvSpPr>
              <p:nvPr/>
            </p:nvSpPr>
            <p:spPr bwMode="auto">
              <a:xfrm>
                <a:off x="3360" y="2304"/>
                <a:ext cx="576" cy="48"/>
              </a:xfrm>
              <a:prstGeom prst="lef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2" name="Rectangle 14">
                <a:extLst>
                  <a:ext uri="{FF2B5EF4-FFF2-40B4-BE49-F238E27FC236}">
                    <a16:creationId xmlns:a16="http://schemas.microsoft.com/office/drawing/2014/main" id="{CA4A292C-BA8D-DCD6-EB7A-3783E5D65E99}"/>
                  </a:ext>
                </a:extLst>
              </p:cNvPr>
              <p:cNvSpPr>
                <a:spLocks noChangeArrowheads="1"/>
              </p:cNvSpPr>
              <p:nvPr/>
            </p:nvSpPr>
            <p:spPr bwMode="auto">
              <a:xfrm>
                <a:off x="4025" y="2064"/>
                <a:ext cx="1351" cy="384"/>
              </a:xfrm>
              <a:prstGeom prst="rect">
                <a:avLst/>
              </a:prstGeom>
              <a:solidFill>
                <a:srgbClr val="FF99FF"/>
              </a:solidFill>
              <a:ln>
                <a:noFill/>
              </a:ln>
              <a:effectLst/>
              <a:scene3d>
                <a:camera prst="legacyPerspectiveBottom"/>
                <a:lightRig rig="legacyFlat3" dir="t"/>
              </a:scene3d>
              <a:sp3d extrusionH="887400" prstMaterial="legacyMatte">
                <a:bevelT w="13500" h="13500" prst="angle"/>
                <a:bevelB w="13500" h="13500" prst="angle"/>
                <a:extrusionClr>
                  <a:srgbClr val="FF99FF"/>
                </a:extrusionClr>
                <a:contourClr>
                  <a:srgbClr val="FF99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flatTx/>
              </a:bodyPr>
              <a:lstStyle/>
              <a:p>
                <a:pPr algn="ctr"/>
                <a:r>
                  <a:rPr lang="en-US" altLang="en-US">
                    <a:solidFill>
                      <a:srgbClr val="FFFFFF"/>
                    </a:solidFill>
                    <a:latin typeface=".VnTimeH" pitchFamily="34" charset="0"/>
                  </a:rPr>
                  <a:t> </a:t>
                </a:r>
                <a:r>
                  <a:rPr lang="en-US" altLang="en-US" sz="3200">
                    <a:solidFill>
                      <a:srgbClr val="FFFFFF"/>
                    </a:solidFill>
                  </a:rPr>
                  <a:t>Động vật</a:t>
                </a:r>
              </a:p>
            </p:txBody>
          </p:sp>
          <p:sp>
            <p:nvSpPr>
              <p:cNvPr id="37903" name="AutoShape 15">
                <a:extLst>
                  <a:ext uri="{FF2B5EF4-FFF2-40B4-BE49-F238E27FC236}">
                    <a16:creationId xmlns:a16="http://schemas.microsoft.com/office/drawing/2014/main" id="{60F4710C-394B-480C-8456-DCAF61120E48}"/>
                  </a:ext>
                </a:extLst>
              </p:cNvPr>
              <p:cNvSpPr>
                <a:spLocks noChangeArrowheads="1"/>
              </p:cNvSpPr>
              <p:nvPr/>
            </p:nvSpPr>
            <p:spPr bwMode="auto">
              <a:xfrm>
                <a:off x="3360" y="3120"/>
                <a:ext cx="576" cy="48"/>
              </a:xfrm>
              <a:prstGeom prst="lef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Rectangle 16">
                <a:extLst>
                  <a:ext uri="{FF2B5EF4-FFF2-40B4-BE49-F238E27FC236}">
                    <a16:creationId xmlns:a16="http://schemas.microsoft.com/office/drawing/2014/main" id="{4E216B24-FBFF-E16F-9409-CF850D88B8B7}"/>
                  </a:ext>
                </a:extLst>
              </p:cNvPr>
              <p:cNvSpPr>
                <a:spLocks noChangeArrowheads="1"/>
              </p:cNvSpPr>
              <p:nvPr/>
            </p:nvSpPr>
            <p:spPr bwMode="auto">
              <a:xfrm>
                <a:off x="4032" y="2832"/>
                <a:ext cx="1344" cy="385"/>
              </a:xfrm>
              <a:prstGeom prst="rect">
                <a:avLst/>
              </a:prstGeom>
              <a:solidFill>
                <a:srgbClr val="99FF33"/>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99FF33"/>
                </a:extrusionClr>
                <a:contourClr>
                  <a:srgbClr val="99FF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a:t>Vi sinh vật</a:t>
                </a:r>
              </a:p>
            </p:txBody>
          </p:sp>
        </p:grpSp>
        <p:pic>
          <p:nvPicPr>
            <p:cNvPr id="37905" name="Picture 17">
              <a:extLst>
                <a:ext uri="{FF2B5EF4-FFF2-40B4-BE49-F238E27FC236}">
                  <a16:creationId xmlns:a16="http://schemas.microsoft.com/office/drawing/2014/main" id="{C1A83B14-80AD-B4BD-F837-E64EC3BCE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1200"/>
              <a:ext cx="672" cy="2208"/>
            </a:xfrm>
            <a:prstGeom prst="rect">
              <a:avLst/>
            </a:prstGeom>
            <a:noFill/>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Lst>
          </p:spPr>
        </p:pic>
      </p:grpSp>
      <p:sp>
        <p:nvSpPr>
          <p:cNvPr id="37906" name="AutoShape 18">
            <a:extLst>
              <a:ext uri="{FF2B5EF4-FFF2-40B4-BE49-F238E27FC236}">
                <a16:creationId xmlns:a16="http://schemas.microsoft.com/office/drawing/2014/main" id="{DF15CBE4-E305-3FBA-D995-3FD646DF5456}"/>
              </a:ext>
            </a:extLst>
          </p:cNvPr>
          <p:cNvSpPr>
            <a:spLocks/>
          </p:cNvSpPr>
          <p:nvPr/>
        </p:nvSpPr>
        <p:spPr bwMode="auto">
          <a:xfrm rot="16200000">
            <a:off x="3238500" y="3314700"/>
            <a:ext cx="533400" cy="2590800"/>
          </a:xfrm>
          <a:prstGeom prst="leftBrace">
            <a:avLst>
              <a:gd name="adj1" fmla="val 40476"/>
              <a:gd name="adj2" fmla="val 50000"/>
            </a:avLst>
          </a:prstGeom>
          <a:noFill/>
          <a:ln w="571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7" name="Text Box 19">
            <a:extLst>
              <a:ext uri="{FF2B5EF4-FFF2-40B4-BE49-F238E27FC236}">
                <a16:creationId xmlns:a16="http://schemas.microsoft.com/office/drawing/2014/main" id="{33CDA04D-92E3-387E-4107-5296BF020A4F}"/>
              </a:ext>
            </a:extLst>
          </p:cNvPr>
          <p:cNvSpPr txBox="1">
            <a:spLocks noChangeArrowheads="1"/>
          </p:cNvSpPr>
          <p:nvPr/>
        </p:nvSpPr>
        <p:spPr bwMode="auto">
          <a:xfrm>
            <a:off x="2133600" y="4953000"/>
            <a:ext cx="2971800" cy="52322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rPr>
              <a:t>Nhân tố vô sinh</a:t>
            </a:r>
          </a:p>
        </p:txBody>
      </p:sp>
      <p:sp>
        <p:nvSpPr>
          <p:cNvPr id="37908" name="AutoShape 20">
            <a:extLst>
              <a:ext uri="{FF2B5EF4-FFF2-40B4-BE49-F238E27FC236}">
                <a16:creationId xmlns:a16="http://schemas.microsoft.com/office/drawing/2014/main" id="{E85F19B4-DEB6-4B12-9D15-8026FB610C89}"/>
              </a:ext>
            </a:extLst>
          </p:cNvPr>
          <p:cNvSpPr>
            <a:spLocks/>
          </p:cNvSpPr>
          <p:nvPr/>
        </p:nvSpPr>
        <p:spPr bwMode="auto">
          <a:xfrm rot="16200000">
            <a:off x="8724900" y="3314700"/>
            <a:ext cx="533400" cy="2590800"/>
          </a:xfrm>
          <a:prstGeom prst="leftBrace">
            <a:avLst>
              <a:gd name="adj1" fmla="val 40476"/>
              <a:gd name="adj2" fmla="val 50000"/>
            </a:avLst>
          </a:prstGeom>
          <a:noFill/>
          <a:ln w="571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Text Box 21">
            <a:extLst>
              <a:ext uri="{FF2B5EF4-FFF2-40B4-BE49-F238E27FC236}">
                <a16:creationId xmlns:a16="http://schemas.microsoft.com/office/drawing/2014/main" id="{531DD51A-696B-DFF0-BF9A-A565438AF3A2}"/>
              </a:ext>
            </a:extLst>
          </p:cNvPr>
          <p:cNvSpPr txBox="1">
            <a:spLocks noChangeArrowheads="1"/>
          </p:cNvSpPr>
          <p:nvPr/>
        </p:nvSpPr>
        <p:spPr bwMode="auto">
          <a:xfrm>
            <a:off x="7620000" y="4953000"/>
            <a:ext cx="3048000" cy="52322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rPr>
              <a:t>Nhân tố hữu sinh</a:t>
            </a:r>
          </a:p>
        </p:txBody>
      </p:sp>
      <p:sp>
        <p:nvSpPr>
          <p:cNvPr id="37910" name="Text Box 22">
            <a:extLst>
              <a:ext uri="{FF2B5EF4-FFF2-40B4-BE49-F238E27FC236}">
                <a16:creationId xmlns:a16="http://schemas.microsoft.com/office/drawing/2014/main" id="{8BCFF441-6503-5DCD-6E81-A8B0D9970770}"/>
              </a:ext>
            </a:extLst>
          </p:cNvPr>
          <p:cNvSpPr txBox="1">
            <a:spLocks noChangeArrowheads="1"/>
          </p:cNvSpPr>
          <p:nvPr/>
        </p:nvSpPr>
        <p:spPr bwMode="auto">
          <a:xfrm>
            <a:off x="6019800" y="5867400"/>
            <a:ext cx="1981200" cy="52322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rPr>
              <a:t>Con người</a:t>
            </a:r>
          </a:p>
        </p:txBody>
      </p:sp>
      <p:sp>
        <p:nvSpPr>
          <p:cNvPr id="37911" name="Text Box 23">
            <a:extLst>
              <a:ext uri="{FF2B5EF4-FFF2-40B4-BE49-F238E27FC236}">
                <a16:creationId xmlns:a16="http://schemas.microsoft.com/office/drawing/2014/main" id="{D09C4517-2629-B129-AE29-4DE33FA0C166}"/>
              </a:ext>
            </a:extLst>
          </p:cNvPr>
          <p:cNvSpPr txBox="1">
            <a:spLocks noChangeArrowheads="1"/>
          </p:cNvSpPr>
          <p:nvPr/>
        </p:nvSpPr>
        <p:spPr bwMode="auto">
          <a:xfrm>
            <a:off x="8305800" y="5867400"/>
            <a:ext cx="2362200" cy="52322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rPr>
              <a:t>Sinh vật khác</a:t>
            </a:r>
          </a:p>
        </p:txBody>
      </p:sp>
      <p:sp>
        <p:nvSpPr>
          <p:cNvPr id="37912" name="Line 24">
            <a:extLst>
              <a:ext uri="{FF2B5EF4-FFF2-40B4-BE49-F238E27FC236}">
                <a16:creationId xmlns:a16="http://schemas.microsoft.com/office/drawing/2014/main" id="{362408CC-05D7-693B-4124-433B5F3A109D}"/>
              </a:ext>
            </a:extLst>
          </p:cNvPr>
          <p:cNvSpPr>
            <a:spLocks noChangeShapeType="1"/>
          </p:cNvSpPr>
          <p:nvPr/>
        </p:nvSpPr>
        <p:spPr bwMode="auto">
          <a:xfrm flipH="1">
            <a:off x="7391400" y="5638800"/>
            <a:ext cx="1600200" cy="2286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3" name="Line 25">
            <a:extLst>
              <a:ext uri="{FF2B5EF4-FFF2-40B4-BE49-F238E27FC236}">
                <a16:creationId xmlns:a16="http://schemas.microsoft.com/office/drawing/2014/main" id="{29F415A6-761C-09E5-C93A-E5B66C9728EE}"/>
              </a:ext>
            </a:extLst>
          </p:cNvPr>
          <p:cNvSpPr>
            <a:spLocks noChangeShapeType="1"/>
          </p:cNvSpPr>
          <p:nvPr/>
        </p:nvSpPr>
        <p:spPr bwMode="auto">
          <a:xfrm>
            <a:off x="8991600" y="5638800"/>
            <a:ext cx="457200" cy="2286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4" name="Rectangle 26">
            <a:extLst>
              <a:ext uri="{FF2B5EF4-FFF2-40B4-BE49-F238E27FC236}">
                <a16:creationId xmlns:a16="http://schemas.microsoft.com/office/drawing/2014/main" id="{1BFFCC30-96C4-F124-675A-DA63FBC02D63}"/>
              </a:ext>
            </a:extLst>
          </p:cNvPr>
          <p:cNvSpPr>
            <a:spLocks noChangeArrowheads="1"/>
          </p:cNvSpPr>
          <p:nvPr/>
        </p:nvSpPr>
        <p:spPr bwMode="auto">
          <a:xfrm>
            <a:off x="1549400" y="0"/>
            <a:ext cx="7776168" cy="52322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
        <p:nvSpPr>
          <p:cNvPr id="37915" name="Rectangle 27">
            <a:extLst>
              <a:ext uri="{FF2B5EF4-FFF2-40B4-BE49-F238E27FC236}">
                <a16:creationId xmlns:a16="http://schemas.microsoft.com/office/drawing/2014/main" id="{FF3DEDD8-108E-AFAC-17CA-E707A43FEF09}"/>
              </a:ext>
            </a:extLst>
          </p:cNvPr>
          <p:cNvSpPr>
            <a:spLocks noChangeArrowheads="1"/>
          </p:cNvSpPr>
          <p:nvPr/>
        </p:nvSpPr>
        <p:spPr bwMode="auto">
          <a:xfrm>
            <a:off x="1524000" y="457201"/>
            <a:ext cx="54165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 </a:t>
            </a:r>
            <a:r>
              <a:rPr lang="en-US" altLang="en-US" sz="3000" b="1" u="sng">
                <a:solidFill>
                  <a:srgbClr val="0000FF"/>
                </a:solidFill>
              </a:rPr>
              <a:t>Môi trường sống của sinh vật</a:t>
            </a:r>
            <a:r>
              <a:rPr lang="en-US" altLang="en-US" sz="3000" b="1">
                <a:solidFill>
                  <a:srgbClr val="0000FF"/>
                </a:solidFill>
              </a:rPr>
              <a:t> :</a:t>
            </a:r>
          </a:p>
        </p:txBody>
      </p:sp>
      <p:sp>
        <p:nvSpPr>
          <p:cNvPr id="37916" name="Rectangle 28">
            <a:extLst>
              <a:ext uri="{FF2B5EF4-FFF2-40B4-BE49-F238E27FC236}">
                <a16:creationId xmlns:a16="http://schemas.microsoft.com/office/drawing/2014/main" id="{57ABE203-F5D2-A0C2-BDC0-261F5D544BB9}"/>
              </a:ext>
            </a:extLst>
          </p:cNvPr>
          <p:cNvSpPr>
            <a:spLocks noChangeArrowheads="1"/>
          </p:cNvSpPr>
          <p:nvPr/>
        </p:nvSpPr>
        <p:spPr bwMode="auto">
          <a:xfrm>
            <a:off x="1524000" y="914400"/>
            <a:ext cx="39992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II </a:t>
            </a:r>
            <a:r>
              <a:rPr lang="en-US" altLang="en-US" sz="3000" b="1" u="sng">
                <a:solidFill>
                  <a:srgbClr val="0000FF"/>
                </a:solidFill>
              </a:rPr>
              <a:t>Các nhân tố sinh thái</a:t>
            </a:r>
            <a:r>
              <a:rPr lang="en-US" altLang="en-US" sz="3000" b="1">
                <a:solidFill>
                  <a:srgbClr val="0000FF"/>
                </a:solidFill>
              </a:rPr>
              <a:t> :</a:t>
            </a:r>
          </a:p>
        </p:txBody>
      </p:sp>
      <p:pic>
        <p:nvPicPr>
          <p:cNvPr id="37917" name="Picture 29">
            <a:extLst>
              <a:ext uri="{FF2B5EF4-FFF2-40B4-BE49-F238E27FC236}">
                <a16:creationId xmlns:a16="http://schemas.microsoft.com/office/drawing/2014/main" id="{8EFE0E36-BBAE-23E4-4EE2-0491FF85850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63516">
            <a:off x="5867401" y="2667000"/>
            <a:ext cx="1133475"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ox(in)">
                                      <p:cBhvr>
                                        <p:cTn id="7" dur="5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diamond(in)">
                                      <p:cBhvr>
                                        <p:cTn id="12" dur="500"/>
                                        <p:tgtEl>
                                          <p:spTgt spid="37890"/>
                                        </p:tgtEl>
                                      </p:cBhvr>
                                    </p:animEffect>
                                  </p:childTnLst>
                                </p:cTn>
                              </p:par>
                            </p:childTnLst>
                          </p:cTn>
                        </p:par>
                        <p:par>
                          <p:cTn id="13" fill="hold" nodeType="afterGroup">
                            <p:stCondLst>
                              <p:cond delay="500"/>
                            </p:stCondLst>
                            <p:childTnLst>
                              <p:par>
                                <p:cTn id="14" presetID="4" presetClass="exit" presetSubtype="16" fill="hold" nodeType="afterEffect">
                                  <p:stCondLst>
                                    <p:cond delay="3000"/>
                                  </p:stCondLst>
                                  <p:childTnLst>
                                    <p:animEffect transition="out" filter="box(in)">
                                      <p:cBhvr>
                                        <p:cTn id="15" dur="500"/>
                                        <p:tgtEl>
                                          <p:spTgt spid="37890"/>
                                        </p:tgtEl>
                                      </p:cBhvr>
                                    </p:animEffect>
                                    <p:set>
                                      <p:cBhvr>
                                        <p:cTn id="16" dur="1" fill="hold">
                                          <p:stCondLst>
                                            <p:cond delay="499"/>
                                          </p:stCondLst>
                                        </p:cTn>
                                        <p:tgtEl>
                                          <p:spTgt spid="3789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nodeType="clickEffect">
                                  <p:stCondLst>
                                    <p:cond delay="0"/>
                                  </p:stCondLst>
                                  <p:childTnLst>
                                    <p:set>
                                      <p:cBhvr>
                                        <p:cTn id="20" dur="1" fill="hold">
                                          <p:stCondLst>
                                            <p:cond delay="0"/>
                                          </p:stCondLst>
                                        </p:cTn>
                                        <p:tgtEl>
                                          <p:spTgt spid="37906"/>
                                        </p:tgtEl>
                                        <p:attrNameLst>
                                          <p:attrName>style.visibility</p:attrName>
                                        </p:attrNameLst>
                                      </p:cBhvr>
                                      <p:to>
                                        <p:strVal val="visible"/>
                                      </p:to>
                                    </p:set>
                                    <p:animEffect transition="in" filter="fade">
                                      <p:cBhvr>
                                        <p:cTn id="21" dur="500"/>
                                        <p:tgtEl>
                                          <p:spTgt spid="37906"/>
                                        </p:tgtEl>
                                      </p:cBhvr>
                                    </p:animEffect>
                                    <p:anim calcmode="lin" valueType="num">
                                      <p:cBhvr>
                                        <p:cTn id="22" dur="500" fill="hold"/>
                                        <p:tgtEl>
                                          <p:spTgt spid="37906"/>
                                        </p:tgtEl>
                                        <p:attrNameLst>
                                          <p:attrName>style.rotation</p:attrName>
                                        </p:attrNameLst>
                                      </p:cBhvr>
                                      <p:tavLst>
                                        <p:tav tm="0">
                                          <p:val>
                                            <p:fltVal val="720"/>
                                          </p:val>
                                        </p:tav>
                                        <p:tav tm="100000">
                                          <p:val>
                                            <p:fltVal val="0"/>
                                          </p:val>
                                        </p:tav>
                                      </p:tavLst>
                                    </p:anim>
                                    <p:anim calcmode="lin" valueType="num">
                                      <p:cBhvr>
                                        <p:cTn id="23" dur="500" fill="hold"/>
                                        <p:tgtEl>
                                          <p:spTgt spid="37906"/>
                                        </p:tgtEl>
                                        <p:attrNameLst>
                                          <p:attrName>ppt_h</p:attrName>
                                        </p:attrNameLst>
                                      </p:cBhvr>
                                      <p:tavLst>
                                        <p:tav tm="0">
                                          <p:val>
                                            <p:fltVal val="0"/>
                                          </p:val>
                                        </p:tav>
                                        <p:tav tm="100000">
                                          <p:val>
                                            <p:strVal val="#ppt_h"/>
                                          </p:val>
                                        </p:tav>
                                      </p:tavLst>
                                    </p:anim>
                                    <p:anim calcmode="lin" valueType="num">
                                      <p:cBhvr>
                                        <p:cTn id="24" dur="500" fill="hold"/>
                                        <p:tgtEl>
                                          <p:spTgt spid="37906"/>
                                        </p:tgtEl>
                                        <p:attrNameLst>
                                          <p:attrName>ppt_w</p:attrName>
                                        </p:attrNameLst>
                                      </p:cBhvr>
                                      <p:tavLst>
                                        <p:tav tm="0">
                                          <p:val>
                                            <p:fltVal val="0"/>
                                          </p:val>
                                        </p:tav>
                                        <p:tav tm="100000">
                                          <p:val>
                                            <p:strVal val="#ppt_w"/>
                                          </p:val>
                                        </p:tav>
                                      </p:tavLst>
                                    </p:anim>
                                  </p:childTnLst>
                                </p:cTn>
                              </p:par>
                            </p:childTnLst>
                          </p:cTn>
                        </p:par>
                        <p:par>
                          <p:cTn id="25" fill="hold" nodeType="afterGroup">
                            <p:stCondLst>
                              <p:cond delay="500"/>
                            </p:stCondLst>
                            <p:childTnLst>
                              <p:par>
                                <p:cTn id="26" presetID="21" presetClass="entr" presetSubtype="4" fill="hold" nodeType="afterEffect">
                                  <p:stCondLst>
                                    <p:cond delay="0"/>
                                  </p:stCondLst>
                                  <p:childTnLst>
                                    <p:set>
                                      <p:cBhvr>
                                        <p:cTn id="27" dur="1" fill="hold">
                                          <p:stCondLst>
                                            <p:cond delay="0"/>
                                          </p:stCondLst>
                                        </p:cTn>
                                        <p:tgtEl>
                                          <p:spTgt spid="37907"/>
                                        </p:tgtEl>
                                        <p:attrNameLst>
                                          <p:attrName>style.visibility</p:attrName>
                                        </p:attrNameLst>
                                      </p:cBhvr>
                                      <p:to>
                                        <p:strVal val="visible"/>
                                      </p:to>
                                    </p:set>
                                    <p:animEffect transition="in" filter="wheel(4)">
                                      <p:cBhvr>
                                        <p:cTn id="28" dur="500"/>
                                        <p:tgtEl>
                                          <p:spTgt spid="3790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nodeType="clickEffect">
                                  <p:stCondLst>
                                    <p:cond delay="0"/>
                                  </p:stCondLst>
                                  <p:childTnLst>
                                    <p:set>
                                      <p:cBhvr>
                                        <p:cTn id="32" dur="1" fill="hold">
                                          <p:stCondLst>
                                            <p:cond delay="0"/>
                                          </p:stCondLst>
                                        </p:cTn>
                                        <p:tgtEl>
                                          <p:spTgt spid="37908"/>
                                        </p:tgtEl>
                                        <p:attrNameLst>
                                          <p:attrName>style.visibility</p:attrName>
                                        </p:attrNameLst>
                                      </p:cBhvr>
                                      <p:to>
                                        <p:strVal val="visible"/>
                                      </p:to>
                                    </p:set>
                                    <p:animEffect transition="in" filter="fade">
                                      <p:cBhvr>
                                        <p:cTn id="33" dur="500"/>
                                        <p:tgtEl>
                                          <p:spTgt spid="37908"/>
                                        </p:tgtEl>
                                      </p:cBhvr>
                                    </p:animEffect>
                                    <p:anim calcmode="lin" valueType="num">
                                      <p:cBhvr>
                                        <p:cTn id="34" dur="500" fill="hold"/>
                                        <p:tgtEl>
                                          <p:spTgt spid="37908"/>
                                        </p:tgtEl>
                                        <p:attrNameLst>
                                          <p:attrName>style.rotation</p:attrName>
                                        </p:attrNameLst>
                                      </p:cBhvr>
                                      <p:tavLst>
                                        <p:tav tm="0">
                                          <p:val>
                                            <p:fltVal val="720"/>
                                          </p:val>
                                        </p:tav>
                                        <p:tav tm="100000">
                                          <p:val>
                                            <p:fltVal val="0"/>
                                          </p:val>
                                        </p:tav>
                                      </p:tavLst>
                                    </p:anim>
                                    <p:anim calcmode="lin" valueType="num">
                                      <p:cBhvr>
                                        <p:cTn id="35" dur="500" fill="hold"/>
                                        <p:tgtEl>
                                          <p:spTgt spid="37908"/>
                                        </p:tgtEl>
                                        <p:attrNameLst>
                                          <p:attrName>ppt_h</p:attrName>
                                        </p:attrNameLst>
                                      </p:cBhvr>
                                      <p:tavLst>
                                        <p:tav tm="0">
                                          <p:val>
                                            <p:fltVal val="0"/>
                                          </p:val>
                                        </p:tav>
                                        <p:tav tm="100000">
                                          <p:val>
                                            <p:strVal val="#ppt_h"/>
                                          </p:val>
                                        </p:tav>
                                      </p:tavLst>
                                    </p:anim>
                                    <p:anim calcmode="lin" valueType="num">
                                      <p:cBhvr>
                                        <p:cTn id="36" dur="500" fill="hold"/>
                                        <p:tgtEl>
                                          <p:spTgt spid="37908"/>
                                        </p:tgtEl>
                                        <p:attrNameLst>
                                          <p:attrName>ppt_w</p:attrName>
                                        </p:attrNameLst>
                                      </p:cBhvr>
                                      <p:tavLst>
                                        <p:tav tm="0">
                                          <p:val>
                                            <p:fltVal val="0"/>
                                          </p:val>
                                        </p:tav>
                                        <p:tav tm="100000">
                                          <p:val>
                                            <p:strVal val="#ppt_w"/>
                                          </p:val>
                                        </p:tav>
                                      </p:tavLst>
                                    </p:anim>
                                  </p:childTnLst>
                                </p:cTn>
                              </p:par>
                            </p:childTnLst>
                          </p:cTn>
                        </p:par>
                        <p:par>
                          <p:cTn id="37" fill="hold" nodeType="afterGroup">
                            <p:stCondLst>
                              <p:cond delay="500"/>
                            </p:stCondLst>
                            <p:childTnLst>
                              <p:par>
                                <p:cTn id="38" presetID="21" presetClass="entr" presetSubtype="4" fill="hold" nodeType="afterEffect">
                                  <p:stCondLst>
                                    <p:cond delay="0"/>
                                  </p:stCondLst>
                                  <p:childTnLst>
                                    <p:set>
                                      <p:cBhvr>
                                        <p:cTn id="39" dur="1" fill="hold">
                                          <p:stCondLst>
                                            <p:cond delay="0"/>
                                          </p:stCondLst>
                                        </p:cTn>
                                        <p:tgtEl>
                                          <p:spTgt spid="37909"/>
                                        </p:tgtEl>
                                        <p:attrNameLst>
                                          <p:attrName>style.visibility</p:attrName>
                                        </p:attrNameLst>
                                      </p:cBhvr>
                                      <p:to>
                                        <p:strVal val="visible"/>
                                      </p:to>
                                    </p:set>
                                    <p:animEffect transition="in" filter="wheel(4)">
                                      <p:cBhvr>
                                        <p:cTn id="40" dur="500"/>
                                        <p:tgtEl>
                                          <p:spTgt spid="3790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3" presetClass="entr" presetSubtype="16" fill="hold" nodeType="clickEffect">
                                  <p:stCondLst>
                                    <p:cond delay="0"/>
                                  </p:stCondLst>
                                  <p:childTnLst>
                                    <p:set>
                                      <p:cBhvr>
                                        <p:cTn id="44" dur="1" fill="hold">
                                          <p:stCondLst>
                                            <p:cond delay="0"/>
                                          </p:stCondLst>
                                        </p:cTn>
                                        <p:tgtEl>
                                          <p:spTgt spid="37912"/>
                                        </p:tgtEl>
                                        <p:attrNameLst>
                                          <p:attrName>style.visibility</p:attrName>
                                        </p:attrNameLst>
                                      </p:cBhvr>
                                      <p:to>
                                        <p:strVal val="visible"/>
                                      </p:to>
                                    </p:set>
                                    <p:animEffect transition="in" filter="plus(in)">
                                      <p:cBhvr>
                                        <p:cTn id="45" dur="500"/>
                                        <p:tgtEl>
                                          <p:spTgt spid="37912"/>
                                        </p:tgtEl>
                                      </p:cBhvr>
                                    </p:animEffect>
                                  </p:childTnLst>
                                </p:cTn>
                              </p:par>
                              <p:par>
                                <p:cTn id="46" presetID="13" presetClass="entr" presetSubtype="16" fill="hold" nodeType="withEffect">
                                  <p:stCondLst>
                                    <p:cond delay="0"/>
                                  </p:stCondLst>
                                  <p:childTnLst>
                                    <p:set>
                                      <p:cBhvr>
                                        <p:cTn id="47" dur="1" fill="hold">
                                          <p:stCondLst>
                                            <p:cond delay="0"/>
                                          </p:stCondLst>
                                        </p:cTn>
                                        <p:tgtEl>
                                          <p:spTgt spid="37913"/>
                                        </p:tgtEl>
                                        <p:attrNameLst>
                                          <p:attrName>style.visibility</p:attrName>
                                        </p:attrNameLst>
                                      </p:cBhvr>
                                      <p:to>
                                        <p:strVal val="visible"/>
                                      </p:to>
                                    </p:set>
                                    <p:animEffect transition="in" filter="plus(in)">
                                      <p:cBhvr>
                                        <p:cTn id="48" dur="500"/>
                                        <p:tgtEl>
                                          <p:spTgt spid="37913"/>
                                        </p:tgtEl>
                                      </p:cBhvr>
                                    </p:animEffect>
                                  </p:childTnLst>
                                </p:cTn>
                              </p:par>
                              <p:par>
                                <p:cTn id="49" presetID="13" presetClass="entr" presetSubtype="16" fill="hold" nodeType="withEffect">
                                  <p:stCondLst>
                                    <p:cond delay="0"/>
                                  </p:stCondLst>
                                  <p:childTnLst>
                                    <p:set>
                                      <p:cBhvr>
                                        <p:cTn id="50" dur="1" fill="hold">
                                          <p:stCondLst>
                                            <p:cond delay="0"/>
                                          </p:stCondLst>
                                        </p:cTn>
                                        <p:tgtEl>
                                          <p:spTgt spid="37910"/>
                                        </p:tgtEl>
                                        <p:attrNameLst>
                                          <p:attrName>style.visibility</p:attrName>
                                        </p:attrNameLst>
                                      </p:cBhvr>
                                      <p:to>
                                        <p:strVal val="visible"/>
                                      </p:to>
                                    </p:set>
                                    <p:animEffect transition="in" filter="plus(in)">
                                      <p:cBhvr>
                                        <p:cTn id="51" dur="500"/>
                                        <p:tgtEl>
                                          <p:spTgt spid="37910"/>
                                        </p:tgtEl>
                                      </p:cBhvr>
                                    </p:animEffect>
                                  </p:childTnLst>
                                </p:cTn>
                              </p:par>
                              <p:par>
                                <p:cTn id="52" presetID="13" presetClass="entr" presetSubtype="16" fill="hold" nodeType="withEffect">
                                  <p:stCondLst>
                                    <p:cond delay="0"/>
                                  </p:stCondLst>
                                  <p:childTnLst>
                                    <p:set>
                                      <p:cBhvr>
                                        <p:cTn id="53" dur="1" fill="hold">
                                          <p:stCondLst>
                                            <p:cond delay="0"/>
                                          </p:stCondLst>
                                        </p:cTn>
                                        <p:tgtEl>
                                          <p:spTgt spid="37911"/>
                                        </p:tgtEl>
                                        <p:attrNameLst>
                                          <p:attrName>style.visibility</p:attrName>
                                        </p:attrNameLst>
                                      </p:cBhvr>
                                      <p:to>
                                        <p:strVal val="visible"/>
                                      </p:to>
                                    </p:set>
                                    <p:animEffect transition="in" filter="plus(in)">
                                      <p:cBhvr>
                                        <p:cTn id="54" dur="500"/>
                                        <p:tgtEl>
                                          <p:spTgt spid="37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0" grpId="1" animBg="1"/>
      <p:bldP spid="37907" grpId="0" animBg="1"/>
      <p:bldP spid="37909" grpId="0" animBg="1"/>
      <p:bldP spid="37910" grpId="0" animBg="1"/>
      <p:bldP spid="379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F73266B5-0CD8-7565-1445-49A8F0D49316}"/>
              </a:ext>
            </a:extLst>
          </p:cNvPr>
          <p:cNvSpPr txBox="1">
            <a:spLocks noChangeArrowheads="1"/>
          </p:cNvSpPr>
          <p:nvPr/>
        </p:nvSpPr>
        <p:spPr bwMode="auto">
          <a:xfrm>
            <a:off x="1524000" y="0"/>
            <a:ext cx="89535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0000FF"/>
                </a:solidFill>
              </a:rPr>
              <a:t>THẢO </a:t>
            </a:r>
            <a:r>
              <a:rPr lang="en-US" altLang="en-US" b="1">
                <a:solidFill>
                  <a:srgbClr val="3333FF"/>
                </a:solidFill>
              </a:rPr>
              <a:t>LUẬN</a:t>
            </a:r>
            <a:r>
              <a:rPr lang="en-US" altLang="en-US"/>
              <a:t> </a:t>
            </a:r>
            <a:r>
              <a:rPr lang="en-US" altLang="en-US" b="1">
                <a:solidFill>
                  <a:srgbClr val="0000FF"/>
                </a:solidFill>
              </a:rPr>
              <a:t>NHÓM HOÀN THÀNH BÀI TẬP SAU</a:t>
            </a:r>
            <a:r>
              <a:rPr lang="en-US" altLang="en-US" b="1">
                <a:solidFill>
                  <a:srgbClr val="CC3300"/>
                </a:solidFill>
              </a:rPr>
              <a:t> </a:t>
            </a:r>
            <a:r>
              <a:rPr lang="en-US" altLang="en-US" b="1">
                <a:solidFill>
                  <a:srgbClr val="0000FF"/>
                </a:solidFill>
              </a:rPr>
              <a:t>:</a:t>
            </a:r>
          </a:p>
          <a:p>
            <a:pPr algn="just">
              <a:spcBef>
                <a:spcPct val="50000"/>
              </a:spcBef>
            </a:pPr>
            <a:r>
              <a:rPr lang="en-US" altLang="en-US" b="1"/>
              <a:t>Chuột sống trong rừng mưa nhiệt đới có thể chịu ảnh hưởng của các nhân tố sinh thái sau :mức độ ngập nước, ánh sáng, độ ẩm không khí, kiến, gió thổi, rắn hổ mang, phá rừng, cây gỗ, săn bắt, sâu ăn lá cây, gỗ mục, độ dốc của đất.</a:t>
            </a:r>
          </a:p>
        </p:txBody>
      </p:sp>
      <p:graphicFrame>
        <p:nvGraphicFramePr>
          <p:cNvPr id="39027" name="Group 115">
            <a:extLst>
              <a:ext uri="{FF2B5EF4-FFF2-40B4-BE49-F238E27FC236}">
                <a16:creationId xmlns:a16="http://schemas.microsoft.com/office/drawing/2014/main" id="{4BAB4C97-CA8C-4CCB-0AE0-5C1A32D793A0}"/>
              </a:ext>
            </a:extLst>
          </p:cNvPr>
          <p:cNvGraphicFramePr>
            <a:graphicFrameLocks noGrp="1"/>
          </p:cNvGraphicFramePr>
          <p:nvPr>
            <p:ph/>
          </p:nvPr>
        </p:nvGraphicFramePr>
        <p:xfrm>
          <a:off x="1828800" y="2743200"/>
          <a:ext cx="8534400" cy="3932238"/>
        </p:xfrm>
        <a:graphic>
          <a:graphicData uri="http://schemas.openxmlformats.org/drawingml/2006/table">
            <a:tbl>
              <a:tblPr/>
              <a:tblGrid>
                <a:gridCol w="3200400">
                  <a:extLst>
                    <a:ext uri="{9D8B030D-6E8A-4147-A177-3AD203B41FA5}">
                      <a16:colId xmlns:a16="http://schemas.microsoft.com/office/drawing/2014/main" val="2597230983"/>
                    </a:ext>
                  </a:extLst>
                </a:gridCol>
                <a:gridCol w="2362200">
                  <a:extLst>
                    <a:ext uri="{9D8B030D-6E8A-4147-A177-3AD203B41FA5}">
                      <a16:colId xmlns:a16="http://schemas.microsoft.com/office/drawing/2014/main" val="4204066892"/>
                    </a:ext>
                  </a:extLst>
                </a:gridCol>
                <a:gridCol w="2971800">
                  <a:extLst>
                    <a:ext uri="{9D8B030D-6E8A-4147-A177-3AD203B41FA5}">
                      <a16:colId xmlns:a16="http://schemas.microsoft.com/office/drawing/2014/main" val="1683432223"/>
                    </a:ext>
                  </a:extLst>
                </a:gridCol>
              </a:tblGrid>
              <a:tr h="354013">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3300"/>
                          </a:solidFill>
                          <a:effectLst/>
                          <a:latin typeface="Times New Roman" panose="02020603050405020304" pitchFamily="18" charset="0"/>
                        </a:rPr>
                        <a:t>Nhân tố vô sinh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3300"/>
                          </a:solidFill>
                          <a:effectLst/>
                          <a:latin typeface="Times New Roman" panose="02020603050405020304" pitchFamily="18" charset="0"/>
                        </a:rPr>
                        <a:t>Nhân tố hữu sinh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4215523705"/>
                  </a:ext>
                </a:extLst>
              </a:tr>
              <a:tr h="354013">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33CC"/>
                          </a:solidFill>
                          <a:effectLst/>
                          <a:latin typeface="Times New Roman" panose="02020603050405020304" pitchFamily="18" charset="0"/>
                        </a:rPr>
                        <a:t>Nhân tố con người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33CC"/>
                          </a:solidFill>
                          <a:effectLst/>
                          <a:latin typeface="Times New Roman" panose="02020603050405020304" pitchFamily="18" charset="0"/>
                        </a:rPr>
                        <a:t>Nhân tố các sinh vật khác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9734858"/>
                  </a:ext>
                </a:extLst>
              </a:tr>
              <a:tr h="4143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2964450"/>
                  </a:ext>
                </a:extLst>
              </a:tr>
              <a:tr h="395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VnTime"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5059983"/>
                  </a:ext>
                </a:extLst>
              </a:tr>
              <a:tr h="454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4125087"/>
                  </a:ext>
                </a:extLst>
              </a:tr>
              <a:tr h="455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236315"/>
                  </a:ext>
                </a:extLst>
              </a:tr>
              <a:tr h="454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88620"/>
                  </a:ext>
                </a:extLst>
              </a:tr>
              <a:tr h="454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5255589"/>
                  </a:ext>
                </a:extLst>
              </a:tr>
              <a:tr h="454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3572269"/>
                  </a:ext>
                </a:extLst>
              </a:tr>
            </a:tbl>
          </a:graphicData>
        </a:graphic>
      </p:graphicFrame>
      <p:sp>
        <p:nvSpPr>
          <p:cNvPr id="38982" name="Text Box 70">
            <a:extLst>
              <a:ext uri="{FF2B5EF4-FFF2-40B4-BE49-F238E27FC236}">
                <a16:creationId xmlns:a16="http://schemas.microsoft.com/office/drawing/2014/main" id="{F928CDBB-ABB3-BD9A-786F-37CD1118E959}"/>
              </a:ext>
            </a:extLst>
          </p:cNvPr>
          <p:cNvSpPr txBox="1">
            <a:spLocks noChangeArrowheads="1"/>
          </p:cNvSpPr>
          <p:nvPr/>
        </p:nvSpPr>
        <p:spPr bwMode="auto">
          <a:xfrm>
            <a:off x="1524000" y="2057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a:solidFill>
                  <a:srgbClr val="FF3300"/>
                </a:solidFill>
              </a:rPr>
              <a:t>Hãy sắp xếp các nhân tố đó vào từng nhóm nhân tố sinh thái.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Text Box 6">
            <a:extLst>
              <a:ext uri="{FF2B5EF4-FFF2-40B4-BE49-F238E27FC236}">
                <a16:creationId xmlns:a16="http://schemas.microsoft.com/office/drawing/2014/main" id="{221239B3-16D0-CA26-3C12-BDBF17E6FDF1}"/>
              </a:ext>
            </a:extLst>
          </p:cNvPr>
          <p:cNvSpPr txBox="1">
            <a:spLocks noChangeArrowheads="1"/>
          </p:cNvSpPr>
          <p:nvPr/>
        </p:nvSpPr>
        <p:spPr bwMode="auto">
          <a:xfrm>
            <a:off x="1524000" y="0"/>
            <a:ext cx="89535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0000FF"/>
                </a:solidFill>
              </a:rPr>
              <a:t>BÀI TẬP :</a:t>
            </a:r>
          </a:p>
          <a:p>
            <a:pPr algn="just">
              <a:spcBef>
                <a:spcPct val="50000"/>
              </a:spcBef>
            </a:pPr>
            <a:r>
              <a:rPr lang="en-US" altLang="en-US" b="1"/>
              <a:t>Chuột sống trong rừng mưa nhiệt đới có thể chịu ảnh hưởng của các nhân tố sinh thái sau :mức độ ngập nước, ánh sáng, độ ẩm không khí, kiến, gió thổi, rắn hổ mang, phá rừng, cây gỗ, săn bắt, sâu ăn lá cây, gỗ mục, độ dốc của đất.</a:t>
            </a:r>
          </a:p>
        </p:txBody>
      </p:sp>
      <p:graphicFrame>
        <p:nvGraphicFramePr>
          <p:cNvPr id="35043" name="Group 227">
            <a:extLst>
              <a:ext uri="{FF2B5EF4-FFF2-40B4-BE49-F238E27FC236}">
                <a16:creationId xmlns:a16="http://schemas.microsoft.com/office/drawing/2014/main" id="{4CBB4A02-C6E2-5E9D-C01E-ABD107872B4E}"/>
              </a:ext>
            </a:extLst>
          </p:cNvPr>
          <p:cNvGraphicFramePr>
            <a:graphicFrameLocks noGrp="1"/>
          </p:cNvGraphicFramePr>
          <p:nvPr/>
        </p:nvGraphicFramePr>
        <p:xfrm>
          <a:off x="1828800" y="2514601"/>
          <a:ext cx="8534400" cy="4067175"/>
        </p:xfrm>
        <a:graphic>
          <a:graphicData uri="http://schemas.openxmlformats.org/drawingml/2006/table">
            <a:tbl>
              <a:tblPr/>
              <a:tblGrid>
                <a:gridCol w="3200400">
                  <a:extLst>
                    <a:ext uri="{9D8B030D-6E8A-4147-A177-3AD203B41FA5}">
                      <a16:colId xmlns:a16="http://schemas.microsoft.com/office/drawing/2014/main" val="4152649131"/>
                    </a:ext>
                  </a:extLst>
                </a:gridCol>
                <a:gridCol w="2362200">
                  <a:extLst>
                    <a:ext uri="{9D8B030D-6E8A-4147-A177-3AD203B41FA5}">
                      <a16:colId xmlns:a16="http://schemas.microsoft.com/office/drawing/2014/main" val="4209464844"/>
                    </a:ext>
                  </a:extLst>
                </a:gridCol>
                <a:gridCol w="2971800">
                  <a:extLst>
                    <a:ext uri="{9D8B030D-6E8A-4147-A177-3AD203B41FA5}">
                      <a16:colId xmlns:a16="http://schemas.microsoft.com/office/drawing/2014/main" val="1899374090"/>
                    </a:ext>
                  </a:extLst>
                </a:gridCol>
              </a:tblGrid>
              <a:tr h="354013">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3300"/>
                          </a:solidFill>
                          <a:effectLst/>
                          <a:latin typeface="Times New Roman" panose="02020603050405020304" pitchFamily="18" charset="0"/>
                        </a:rPr>
                        <a:t>Nhân tố vô sinh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rgbClr val="FF3300"/>
                        </a:solidFill>
                        <a:effectLst/>
                        <a:latin typeface=".VnTime"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3300"/>
                          </a:solidFill>
                          <a:effectLst/>
                          <a:latin typeface="Times New Roman" panose="02020603050405020304" pitchFamily="18" charset="0"/>
                        </a:rPr>
                        <a:t>Nhân tố hữu sinh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rgbClr val="FF3300"/>
                        </a:solidFill>
                        <a:effectLst/>
                        <a:latin typeface=".VnTime"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728459486"/>
                  </a:ext>
                </a:extLst>
              </a:tr>
              <a:tr h="474663">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33CC"/>
                          </a:solidFill>
                          <a:effectLst/>
                          <a:latin typeface="Times New Roman" panose="02020603050405020304" pitchFamily="18" charset="0"/>
                        </a:rPr>
                        <a:t>Nhân tố con người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rgbClr val="0033CC"/>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33CC"/>
                          </a:solidFill>
                          <a:effectLst/>
                          <a:latin typeface="Times New Roman" panose="02020603050405020304" pitchFamily="18" charset="0"/>
                        </a:rPr>
                        <a:t>Nhân tố các sinh vật khác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rgbClr val="0033CC"/>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4394766"/>
                  </a:ext>
                </a:extLst>
              </a:tr>
              <a:tr h="4000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Mức độ ngập nước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Phá rừng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 Kiến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0956399"/>
                  </a:ext>
                </a:extLst>
              </a:tr>
              <a:tr h="381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Ánh sáng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Săn bắt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VnTime" pitchFamily="34" charset="0"/>
                        </a:rPr>
                        <a:t> </a:t>
                      </a:r>
                      <a:r>
                        <a:rPr kumimoji="0" lang="en-US" altLang="en-US" sz="2800" b="0" i="0" u="none" strike="noStrike" cap="none" normalizeH="0" baseline="0">
                          <a:ln>
                            <a:noFill/>
                          </a:ln>
                          <a:solidFill>
                            <a:schemeClr val="tx1"/>
                          </a:solidFill>
                          <a:effectLst/>
                          <a:latin typeface="Times New Roman" panose="02020603050405020304" pitchFamily="18" charset="0"/>
                        </a:rPr>
                        <a:t>Rắn hổ mang</a:t>
                      </a:r>
                      <a:r>
                        <a:rPr kumimoji="0" lang="en-US" altLang="en-US" sz="2800" b="0" i="0" u="none" strike="noStrike" cap="none" normalizeH="0" baseline="0">
                          <a:ln>
                            <a:noFill/>
                          </a:ln>
                          <a:solidFill>
                            <a:schemeClr val="tx1"/>
                          </a:solidFill>
                          <a:effectLst/>
                          <a:latin typeface=".VnTime"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4309642"/>
                  </a:ext>
                </a:extLst>
              </a:tr>
              <a:tr h="180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Độ ẩm không khí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 Cây gỗ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0052703"/>
                  </a:ext>
                </a:extLst>
              </a:tr>
              <a:tr h="4397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Gió thổi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VnTime" pitchFamily="34" charset="0"/>
                        </a:rPr>
                        <a:t> </a:t>
                      </a:r>
                      <a:r>
                        <a:rPr kumimoji="0" lang="en-US" altLang="en-US" sz="2800" b="0" i="0" u="none" strike="noStrike" cap="none" normalizeH="0" baseline="0">
                          <a:ln>
                            <a:noFill/>
                          </a:ln>
                          <a:solidFill>
                            <a:schemeClr val="tx1"/>
                          </a:solidFill>
                          <a:effectLst/>
                          <a:latin typeface="Times New Roman" panose="02020603050405020304" pitchFamily="18" charset="0"/>
                        </a:rPr>
                        <a:t>Sâu ăn lá cây</a:t>
                      </a: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8141577"/>
                  </a:ext>
                </a:extLst>
              </a:tr>
              <a:tr h="4365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Gỗ mục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3685842"/>
                  </a:ext>
                </a:extLst>
              </a:tr>
              <a:tr h="431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Độ dốc của đất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7176055"/>
                  </a:ext>
                </a:extLst>
              </a:tr>
            </a:tbl>
          </a:graphicData>
        </a:graphic>
      </p:graphicFrame>
      <p:sp>
        <p:nvSpPr>
          <p:cNvPr id="35044" name="Text Box 228">
            <a:extLst>
              <a:ext uri="{FF2B5EF4-FFF2-40B4-BE49-F238E27FC236}">
                <a16:creationId xmlns:a16="http://schemas.microsoft.com/office/drawing/2014/main" id="{F1A53F30-E1E8-515E-EF59-B9AEB2EF32C2}"/>
              </a:ext>
            </a:extLst>
          </p:cNvPr>
          <p:cNvSpPr txBox="1">
            <a:spLocks noChangeArrowheads="1"/>
          </p:cNvSpPr>
          <p:nvPr/>
        </p:nvSpPr>
        <p:spPr bwMode="auto">
          <a:xfrm>
            <a:off x="1524000" y="1981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a:solidFill>
                  <a:srgbClr val="FF3300"/>
                </a:solidFill>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blinds(horizontal)">
                                      <p:cBhvr>
                                        <p:cTn id="7" dur="500"/>
                                        <p:tgtEl>
                                          <p:spTgt spid="3482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822">
                                            <p:txEl>
                                              <p:pRg st="1" end="1"/>
                                            </p:txEl>
                                          </p:spTgt>
                                        </p:tgtEl>
                                        <p:attrNameLst>
                                          <p:attrName>style.visibility</p:attrName>
                                        </p:attrNameLst>
                                      </p:cBhvr>
                                      <p:to>
                                        <p:strVal val="visible"/>
                                      </p:to>
                                    </p:set>
                                    <p:animEffect transition="in" filter="blinds(horizontal)">
                                      <p:cBhvr>
                                        <p:cTn id="10" dur="500"/>
                                        <p:tgtEl>
                                          <p:spTgt spid="3482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5044"/>
                                        </p:tgtEl>
                                        <p:attrNameLst>
                                          <p:attrName>style.visibility</p:attrName>
                                        </p:attrNameLst>
                                      </p:cBhvr>
                                      <p:to>
                                        <p:strVal val="visible"/>
                                      </p:to>
                                    </p:set>
                                    <p:animEffect transition="in" filter="blinds(horizontal)">
                                      <p:cBhvr>
                                        <p:cTn id="15" dur="500"/>
                                        <p:tgtEl>
                                          <p:spTgt spid="350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5043"/>
                                        </p:tgtEl>
                                        <p:attrNameLst>
                                          <p:attrName>style.visibility</p:attrName>
                                        </p:attrNameLst>
                                      </p:cBhvr>
                                      <p:to>
                                        <p:strVal val="visible"/>
                                      </p:to>
                                    </p:set>
                                    <p:animEffect transition="in" filter="circle(in)">
                                      <p:cBhvr>
                                        <p:cTn id="20" dur="2000"/>
                                        <p:tgtEl>
                                          <p:spTgt spid="35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A5D10D2D-F727-56D5-5BCF-3753B904D600}"/>
              </a:ext>
            </a:extLst>
          </p:cNvPr>
          <p:cNvSpPr txBox="1">
            <a:spLocks noChangeArrowheads="1"/>
          </p:cNvSpPr>
          <p:nvPr/>
        </p:nvSpPr>
        <p:spPr bwMode="auto">
          <a:xfrm>
            <a:off x="1524000" y="12954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a:latin typeface=".VnTime" pitchFamily="34" charset="0"/>
              </a:rPr>
              <a:t>-</a:t>
            </a:r>
            <a:r>
              <a:rPr lang="en-US" altLang="en-US" sz="3000">
                <a:solidFill>
                  <a:srgbClr val="0000FF"/>
                </a:solidFill>
                <a:latin typeface=".VnTime" pitchFamily="34" charset="0"/>
              </a:rPr>
              <a:t> </a:t>
            </a:r>
            <a:r>
              <a:rPr lang="en-US" altLang="en-US" sz="3000"/>
              <a:t>Nhân tố sinh thái là những yếu tố của môi trường tác động đến sinh vật. Gồm :</a:t>
            </a:r>
          </a:p>
        </p:txBody>
      </p:sp>
      <p:sp>
        <p:nvSpPr>
          <p:cNvPr id="81923" name="Rectangle 3">
            <a:extLst>
              <a:ext uri="{FF2B5EF4-FFF2-40B4-BE49-F238E27FC236}">
                <a16:creationId xmlns:a16="http://schemas.microsoft.com/office/drawing/2014/main" id="{DE8487F3-347E-450C-4373-EBD54EB5DBE6}"/>
              </a:ext>
            </a:extLst>
          </p:cNvPr>
          <p:cNvSpPr>
            <a:spLocks noChangeArrowheads="1"/>
          </p:cNvSpPr>
          <p:nvPr/>
        </p:nvSpPr>
        <p:spPr bwMode="auto">
          <a:xfrm>
            <a:off x="1549400" y="0"/>
            <a:ext cx="7776168" cy="52322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
        <p:nvSpPr>
          <p:cNvPr id="81924" name="Rectangle 4">
            <a:extLst>
              <a:ext uri="{FF2B5EF4-FFF2-40B4-BE49-F238E27FC236}">
                <a16:creationId xmlns:a16="http://schemas.microsoft.com/office/drawing/2014/main" id="{27571DD1-0478-1A24-7E61-BC7E74D1484D}"/>
              </a:ext>
            </a:extLst>
          </p:cNvPr>
          <p:cNvSpPr>
            <a:spLocks noChangeArrowheads="1"/>
          </p:cNvSpPr>
          <p:nvPr/>
        </p:nvSpPr>
        <p:spPr bwMode="auto">
          <a:xfrm>
            <a:off x="1524000" y="457201"/>
            <a:ext cx="54165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 </a:t>
            </a:r>
            <a:r>
              <a:rPr lang="en-US" altLang="en-US" sz="3000" b="1" u="sng">
                <a:solidFill>
                  <a:srgbClr val="0000FF"/>
                </a:solidFill>
              </a:rPr>
              <a:t>Môi trường sống của sinh vật</a:t>
            </a:r>
            <a:r>
              <a:rPr lang="en-US" altLang="en-US" sz="3000" b="1">
                <a:solidFill>
                  <a:srgbClr val="0000FF"/>
                </a:solidFill>
              </a:rPr>
              <a:t> :</a:t>
            </a:r>
          </a:p>
        </p:txBody>
      </p:sp>
      <p:sp>
        <p:nvSpPr>
          <p:cNvPr id="81925" name="Rectangle 5">
            <a:extLst>
              <a:ext uri="{FF2B5EF4-FFF2-40B4-BE49-F238E27FC236}">
                <a16:creationId xmlns:a16="http://schemas.microsoft.com/office/drawing/2014/main" id="{1D3A0C69-E74B-1DB1-E6C8-64190EEF2F1C}"/>
              </a:ext>
            </a:extLst>
          </p:cNvPr>
          <p:cNvSpPr>
            <a:spLocks noChangeArrowheads="1"/>
          </p:cNvSpPr>
          <p:nvPr/>
        </p:nvSpPr>
        <p:spPr bwMode="auto">
          <a:xfrm>
            <a:off x="1524000" y="914400"/>
            <a:ext cx="39992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II </a:t>
            </a:r>
            <a:r>
              <a:rPr lang="en-US" altLang="en-US" sz="3000" b="1" u="sng">
                <a:solidFill>
                  <a:srgbClr val="0000FF"/>
                </a:solidFill>
              </a:rPr>
              <a:t>Các nhân tố sinh thái</a:t>
            </a:r>
            <a:r>
              <a:rPr lang="en-US" altLang="en-US" sz="3000" b="1">
                <a:solidFill>
                  <a:srgbClr val="0000FF"/>
                </a:solidFill>
              </a:rPr>
              <a:t> :</a:t>
            </a:r>
          </a:p>
        </p:txBody>
      </p:sp>
      <p:sp>
        <p:nvSpPr>
          <p:cNvPr id="81926" name="Text Box 6">
            <a:extLst>
              <a:ext uri="{FF2B5EF4-FFF2-40B4-BE49-F238E27FC236}">
                <a16:creationId xmlns:a16="http://schemas.microsoft.com/office/drawing/2014/main" id="{71EA06FF-7EFA-85AD-BA22-17B9C198CCC1}"/>
              </a:ext>
            </a:extLst>
          </p:cNvPr>
          <p:cNvSpPr txBox="1">
            <a:spLocks noChangeArrowheads="1"/>
          </p:cNvSpPr>
          <p:nvPr/>
        </p:nvSpPr>
        <p:spPr bwMode="auto">
          <a:xfrm>
            <a:off x="1524000" y="2209801"/>
            <a:ext cx="9144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a:latin typeface=".VnTime" pitchFamily="34" charset="0"/>
              </a:rPr>
              <a:t>+</a:t>
            </a:r>
            <a:r>
              <a:rPr lang="en-US" altLang="en-US" sz="3000">
                <a:solidFill>
                  <a:srgbClr val="0000FF"/>
                </a:solidFill>
                <a:latin typeface=".VnTime" pitchFamily="34" charset="0"/>
              </a:rPr>
              <a:t> </a:t>
            </a:r>
            <a:r>
              <a:rPr lang="en-US" altLang="en-US" sz="3000"/>
              <a:t>Nhân tố vô sinh là các yếu tố không sống của thiên nhiên có ảnh hưởng đến cơ thể sinh vật như : nhiệt độ, ánh sáng, gió, nước, địa hình, thổ nhưỡng, loại đất, độ dốc…</a:t>
            </a:r>
          </a:p>
        </p:txBody>
      </p:sp>
      <p:sp>
        <p:nvSpPr>
          <p:cNvPr id="81927" name="Text Box 7">
            <a:extLst>
              <a:ext uri="{FF2B5EF4-FFF2-40B4-BE49-F238E27FC236}">
                <a16:creationId xmlns:a16="http://schemas.microsoft.com/office/drawing/2014/main" id="{99327B85-F521-5601-F75D-9FD2307795EF}"/>
              </a:ext>
            </a:extLst>
          </p:cNvPr>
          <p:cNvSpPr txBox="1">
            <a:spLocks noChangeArrowheads="1"/>
          </p:cNvSpPr>
          <p:nvPr/>
        </p:nvSpPr>
        <p:spPr bwMode="auto">
          <a:xfrm>
            <a:off x="152400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a:latin typeface=".VnTime" pitchFamily="34" charset="0"/>
              </a:rPr>
              <a:t>+</a:t>
            </a:r>
            <a:r>
              <a:rPr lang="en-US" altLang="en-US" sz="3000">
                <a:solidFill>
                  <a:srgbClr val="0000FF"/>
                </a:solidFill>
                <a:latin typeface=".VnTime" pitchFamily="34" charset="0"/>
              </a:rPr>
              <a:t> </a:t>
            </a:r>
            <a:r>
              <a:rPr lang="en-US" altLang="en-US" sz="3000"/>
              <a:t>Nhân tố hữu sinh :(nhân tố sinh thái sống)</a:t>
            </a:r>
          </a:p>
        </p:txBody>
      </p:sp>
      <p:sp>
        <p:nvSpPr>
          <p:cNvPr id="81928" name="Text Box 8">
            <a:extLst>
              <a:ext uri="{FF2B5EF4-FFF2-40B4-BE49-F238E27FC236}">
                <a16:creationId xmlns:a16="http://schemas.microsoft.com/office/drawing/2014/main" id="{1CEE26AC-6556-C78D-C927-98C0D0EB2684}"/>
              </a:ext>
            </a:extLst>
          </p:cNvPr>
          <p:cNvSpPr txBox="1">
            <a:spLocks noChangeArrowheads="1"/>
          </p:cNvSpPr>
          <p:nvPr/>
        </p:nvSpPr>
        <p:spPr bwMode="auto">
          <a:xfrm>
            <a:off x="1524000" y="411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endParaRPr lang="en-US" altLang="en-US" sz="3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diamond(in)">
                                      <p:cBhvr>
                                        <p:cTn id="7" dur="2000"/>
                                        <p:tgtEl>
                                          <p:spTgt spid="819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81927"/>
                                        </p:tgtEl>
                                        <p:attrNameLst>
                                          <p:attrName>style.visibility</p:attrName>
                                        </p:attrNameLst>
                                      </p:cBhvr>
                                      <p:to>
                                        <p:strVal val="visible"/>
                                      </p:to>
                                    </p:set>
                                    <p:animEffect transition="in" filter="barn(inHorizontal)">
                                      <p:cBhvr>
                                        <p:cTn id="12" dur="500"/>
                                        <p:tgtEl>
                                          <p:spTgt spid="819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1928"/>
                                        </p:tgtEl>
                                        <p:attrNameLst>
                                          <p:attrName>style.visibility</p:attrName>
                                        </p:attrNameLst>
                                      </p:cBhvr>
                                      <p:to>
                                        <p:strVal val="visible"/>
                                      </p:to>
                                    </p:set>
                                    <p:animEffect transition="in" filter="checkerboard(across)">
                                      <p:cBhvr>
                                        <p:cTn id="17" dur="5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P spid="81927" grpId="0"/>
      <p:bldP spid="819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a:extLst>
              <a:ext uri="{FF2B5EF4-FFF2-40B4-BE49-F238E27FC236}">
                <a16:creationId xmlns:a16="http://schemas.microsoft.com/office/drawing/2014/main" id="{35998C6A-D227-2CA6-7B79-521242A6917C}"/>
              </a:ext>
            </a:extLst>
          </p:cNvPr>
          <p:cNvSpPr>
            <a:spLocks noChangeArrowheads="1"/>
          </p:cNvSpPr>
          <p:nvPr/>
        </p:nvSpPr>
        <p:spPr bwMode="auto">
          <a:xfrm>
            <a:off x="1604963" y="57150"/>
            <a:ext cx="8991600" cy="62865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Text Box 3">
            <a:extLst>
              <a:ext uri="{FF2B5EF4-FFF2-40B4-BE49-F238E27FC236}">
                <a16:creationId xmlns:a16="http://schemas.microsoft.com/office/drawing/2014/main" id="{1B37E010-C90D-D41D-D6F3-19A321D5F6F2}"/>
              </a:ext>
            </a:extLst>
          </p:cNvPr>
          <p:cNvSpPr txBox="1">
            <a:spLocks noChangeArrowheads="1"/>
          </p:cNvSpPr>
          <p:nvPr/>
        </p:nvSpPr>
        <p:spPr bwMode="auto">
          <a:xfrm>
            <a:off x="1524000" y="106364"/>
            <a:ext cx="9372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200" b="1">
                <a:solidFill>
                  <a:srgbClr val="FF0000"/>
                </a:solidFill>
              </a:rPr>
              <a:t>Em hãy quan sát một số hoạt động của con người tác động đến môi trường ?</a:t>
            </a:r>
          </a:p>
        </p:txBody>
      </p:sp>
      <p:pic>
        <p:nvPicPr>
          <p:cNvPr id="45060" name="Picture 4">
            <a:extLst>
              <a:ext uri="{FF2B5EF4-FFF2-40B4-BE49-F238E27FC236}">
                <a16:creationId xmlns:a16="http://schemas.microsoft.com/office/drawing/2014/main" id="{DFCD22F3-B8F7-A8D4-8325-E204E0235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8686800" cy="54102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45061" name="Text Box 5">
            <a:extLst>
              <a:ext uri="{FF2B5EF4-FFF2-40B4-BE49-F238E27FC236}">
                <a16:creationId xmlns:a16="http://schemas.microsoft.com/office/drawing/2014/main" id="{2514E58A-13FD-17D2-DE0B-66D25E7C02CF}"/>
              </a:ext>
            </a:extLst>
          </p:cNvPr>
          <p:cNvSpPr txBox="1">
            <a:spLocks noChangeArrowheads="1"/>
          </p:cNvSpPr>
          <p:nvPr/>
        </p:nvSpPr>
        <p:spPr bwMode="auto">
          <a:xfrm>
            <a:off x="3500438" y="6367463"/>
            <a:ext cx="5257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3333FF"/>
                </a:solidFill>
              </a:rPr>
              <a:t>Rác thải sinh hoạt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057C255F-CBAB-076F-C27E-682BC501547C}"/>
              </a:ext>
            </a:extLst>
          </p:cNvPr>
          <p:cNvSpPr txBox="1">
            <a:spLocks noChangeArrowheads="1"/>
          </p:cNvSpPr>
          <p:nvPr/>
        </p:nvSpPr>
        <p:spPr bwMode="auto">
          <a:xfrm>
            <a:off x="3557588" y="6381750"/>
            <a:ext cx="5257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a:solidFill>
                  <a:srgbClr val="3333FF"/>
                </a:solidFill>
              </a:rPr>
              <a:t>Khí thải, tiếng ồn</a:t>
            </a:r>
          </a:p>
        </p:txBody>
      </p:sp>
      <p:pic>
        <p:nvPicPr>
          <p:cNvPr id="47107" name="Picture 3">
            <a:hlinkClick r:id="rId3"/>
            <a:extLst>
              <a:ext uri="{FF2B5EF4-FFF2-40B4-BE49-F238E27FC236}">
                <a16:creationId xmlns:a16="http://schemas.microsoft.com/office/drawing/2014/main" id="{84FCF359-55D1-89A5-9D5A-4BC6F4D12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4572000" cy="6324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4">
            <a:hlinkClick r:id="rId5"/>
            <a:extLst>
              <a:ext uri="{FF2B5EF4-FFF2-40B4-BE49-F238E27FC236}">
                <a16:creationId xmlns:a16="http://schemas.microsoft.com/office/drawing/2014/main" id="{018B1258-9E4C-5C99-1BE3-B5748D707B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4572000" cy="6324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6FC8A1A3-85FC-5198-86EF-AD4725316EF8}"/>
              </a:ext>
            </a:extLst>
          </p:cNvPr>
          <p:cNvSpPr txBox="1">
            <a:spLocks noChangeArrowheads="1"/>
          </p:cNvSpPr>
          <p:nvPr/>
        </p:nvSpPr>
        <p:spPr bwMode="auto">
          <a:xfrm>
            <a:off x="3529013" y="6324600"/>
            <a:ext cx="5257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a:solidFill>
                  <a:srgbClr val="3333FF"/>
                </a:solidFill>
              </a:rPr>
              <a:t>Chặt, đốt rừng</a:t>
            </a:r>
          </a:p>
        </p:txBody>
      </p:sp>
      <p:pic>
        <p:nvPicPr>
          <p:cNvPr id="49155" name="Picture 3">
            <a:extLst>
              <a:ext uri="{FF2B5EF4-FFF2-40B4-BE49-F238E27FC236}">
                <a16:creationId xmlns:a16="http://schemas.microsoft.com/office/drawing/2014/main" id="{7E1624B5-34E0-055A-4DAD-736A7A44B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14288"/>
            <a:ext cx="4495800" cy="62484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49156" name="Picture 4">
            <a:extLst>
              <a:ext uri="{FF2B5EF4-FFF2-40B4-BE49-F238E27FC236}">
                <a16:creationId xmlns:a16="http://schemas.microsoft.com/office/drawing/2014/main" id="{4665020A-9C6B-608E-6DF1-CAA36AF8E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713" y="28575"/>
            <a:ext cx="4572000" cy="62484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04F2D707-6102-6937-57C3-F90CAAF5F558}"/>
              </a:ext>
            </a:extLst>
          </p:cNvPr>
          <p:cNvSpPr txBox="1">
            <a:spLocks noChangeArrowheads="1"/>
          </p:cNvSpPr>
          <p:nvPr/>
        </p:nvSpPr>
        <p:spPr bwMode="auto">
          <a:xfrm>
            <a:off x="2366963" y="6267450"/>
            <a:ext cx="807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a:solidFill>
                  <a:srgbClr val="3333FF"/>
                </a:solidFill>
              </a:rPr>
              <a:t>Đắp đập ngăn lũ, tạo năng lượng sạch</a:t>
            </a:r>
          </a:p>
        </p:txBody>
      </p:sp>
      <p:pic>
        <p:nvPicPr>
          <p:cNvPr id="51203" name="Picture 3">
            <a:extLst>
              <a:ext uri="{FF2B5EF4-FFF2-40B4-BE49-F238E27FC236}">
                <a16:creationId xmlns:a16="http://schemas.microsoft.com/office/drawing/2014/main" id="{1BF935BC-401F-4A62-2FE6-69BF1A3A2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2484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B31A3D61-320B-6006-DF69-DAD6570F5D99}"/>
              </a:ext>
            </a:extLst>
          </p:cNvPr>
          <p:cNvSpPr txBox="1">
            <a:spLocks noChangeArrowheads="1"/>
          </p:cNvSpPr>
          <p:nvPr/>
        </p:nvSpPr>
        <p:spPr bwMode="auto">
          <a:xfrm>
            <a:off x="2366963" y="6267450"/>
            <a:ext cx="807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a:solidFill>
                  <a:srgbClr val="3333FF"/>
                </a:solidFill>
              </a:rPr>
              <a:t>Trồng cây gây rừng</a:t>
            </a:r>
            <a:endParaRPr lang="en-US" altLang="en-US" b="1">
              <a:solidFill>
                <a:srgbClr val="3333FF"/>
              </a:solidFill>
            </a:endParaRPr>
          </a:p>
        </p:txBody>
      </p:sp>
      <p:pic>
        <p:nvPicPr>
          <p:cNvPr id="53251" name="Picture 3">
            <a:extLst>
              <a:ext uri="{FF2B5EF4-FFF2-40B4-BE49-F238E27FC236}">
                <a16:creationId xmlns:a16="http://schemas.microsoft.com/office/drawing/2014/main" id="{AF2DBFBC-2533-32B3-3489-F479CC927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4288"/>
            <a:ext cx="4495800" cy="61722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4">
            <a:extLst>
              <a:ext uri="{FF2B5EF4-FFF2-40B4-BE49-F238E27FC236}">
                <a16:creationId xmlns:a16="http://schemas.microsoft.com/office/drawing/2014/main" id="{D16399BF-455A-115B-1935-687261F92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575"/>
            <a:ext cx="4419600" cy="61722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18F8CC3-59D0-988E-C4B2-72E584A355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8763000" cy="71199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373CC806-0C11-5C11-DE56-3B91FF3ACD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910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FEBAE08-EB73-F169-E08F-92885DFBC60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514600"/>
            <a:ext cx="32194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9E05D4AE-2D35-4FD4-65D8-3CCFEB0A486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3276601"/>
            <a:ext cx="129540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D93FFA5-5F1C-9CE7-9F88-8D4E2DBBF85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166402">
            <a:off x="4495800" y="3119438"/>
            <a:ext cx="9144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E0DF9DDE-9366-A6CE-8397-4618B7AC7C5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649200" y="3505200"/>
            <a:ext cx="2133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FA3C4145-2A5D-A3D9-9F32-FD9DA7306B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946650"/>
            <a:ext cx="685800" cy="65563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49A5FB40-0BA1-F560-CFB7-C065B89EB78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4260850"/>
            <a:ext cx="533400" cy="5095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2BFFFAD5-6088-99FC-2788-E08E788F0DA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533400" cy="50958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C5142752-BAC7-A86A-7033-9477044535E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3581400"/>
            <a:ext cx="27241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NHAC THIEU NHI (5).wav">
            <a:hlinkClick r:id="" action="ppaction://media"/>
            <a:extLst>
              <a:ext uri="{FF2B5EF4-FFF2-40B4-BE49-F238E27FC236}">
                <a16:creationId xmlns:a16="http://schemas.microsoft.com/office/drawing/2014/main" id="{7C6DC800-65E5-52D1-24C3-566F3C97EC4F}"/>
              </a:ext>
            </a:extLst>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99060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a:extLst>
              <a:ext uri="{FF2B5EF4-FFF2-40B4-BE49-F238E27FC236}">
                <a16:creationId xmlns:a16="http://schemas.microsoft.com/office/drawing/2014/main" id="{13350153-3C55-2549-32DD-726FF51157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1" y="1"/>
            <a:ext cx="11396663" cy="136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18DCF050-85D4-8D17-2831-C91A5B55CB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1" y="6753226"/>
            <a:ext cx="11396663" cy="1365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a:extLst>
              <a:ext uri="{FF2B5EF4-FFF2-40B4-BE49-F238E27FC236}">
                <a16:creationId xmlns:a16="http://schemas.microsoft.com/office/drawing/2014/main" id="{B63E4E9C-CC20-E06B-B1CB-CD00359256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4106069" y="1091407"/>
            <a:ext cx="11396663" cy="1365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2818D36E-D027-D3B1-1288-62FAB03690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4906170" y="1243807"/>
            <a:ext cx="11396663" cy="13652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a:extLst>
              <a:ext uri="{FF2B5EF4-FFF2-40B4-BE49-F238E27FC236}">
                <a16:creationId xmlns:a16="http://schemas.microsoft.com/office/drawing/2014/main" id="{A754FB92-ACD3-2513-D225-C103B3EA2781}"/>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466976" y="4648201"/>
            <a:ext cx="2016125" cy="20161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50A88ADE-91AC-1E81-7770-2B7B51EF4D36}"/>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3124200"/>
            <a:ext cx="3333750" cy="2286000"/>
          </a:xfrm>
          <a:prstGeom prst="rect">
            <a:avLst/>
          </a:prstGeom>
          <a:noFill/>
          <a:extLst>
            <a:ext uri="{909E8E84-426E-40DD-AFC4-6F175D3DCCD1}">
              <a14:hiddenFill xmlns:a14="http://schemas.microsoft.com/office/drawing/2010/main">
                <a:solidFill>
                  <a:srgbClr val="FFFFFF"/>
                </a:solidFill>
              </a14:hiddenFill>
            </a:ext>
          </a:extLst>
        </p:spPr>
      </p:pic>
      <p:sp>
        <p:nvSpPr>
          <p:cNvPr id="3091" name="Text Box 19">
            <a:extLst>
              <a:ext uri="{FF2B5EF4-FFF2-40B4-BE49-F238E27FC236}">
                <a16:creationId xmlns:a16="http://schemas.microsoft.com/office/drawing/2014/main" id="{F31A6E26-C61F-C76C-3E8F-AE47962D6106}"/>
              </a:ext>
            </a:extLst>
          </p:cNvPr>
          <p:cNvSpPr txBox="1">
            <a:spLocks noChangeArrowheads="1"/>
          </p:cNvSpPr>
          <p:nvPr/>
        </p:nvSpPr>
        <p:spPr bwMode="auto">
          <a:xfrm>
            <a:off x="1828800" y="12192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3200" b="1">
                <a:solidFill>
                  <a:srgbClr val="F21AC4"/>
                </a:solidFill>
                <a:effectLst>
                  <a:outerShdw blurRad="38100" dist="38100" dir="2700000" algn="tl">
                    <a:srgbClr val="C0C0C0"/>
                  </a:outerShdw>
                </a:effectLst>
              </a:rPr>
              <a:t>CHÀO MỪNG QUÝ THẦY CÔ VÀ CÁC EM HỌC SINH ĐẾN VỚI MÔN SINH HỌC 9</a:t>
            </a:r>
          </a:p>
        </p:txBody>
      </p:sp>
      <p:pic>
        <p:nvPicPr>
          <p:cNvPr id="3092" name="Picture 20">
            <a:extLst>
              <a:ext uri="{FF2B5EF4-FFF2-40B4-BE49-F238E27FC236}">
                <a16:creationId xmlns:a16="http://schemas.microsoft.com/office/drawing/2014/main" id="{C21FBC6C-BCD4-08C5-CC80-7131230050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19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a:extLst>
              <a:ext uri="{FF2B5EF4-FFF2-40B4-BE49-F238E27FC236}">
                <a16:creationId xmlns:a16="http://schemas.microsoft.com/office/drawing/2014/main" id="{55A34AFA-80C4-9775-8700-397EAFD9ED7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90600"/>
            <a:ext cx="533400" cy="509588"/>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6C78A2B5-0427-E2F6-FFD2-3E189DF8631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152400"/>
            <a:ext cx="182880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3.33333E-6 -1.27601E-6 C -0.00816 0.26745 -0.01632 0.53514 0.07326 0.43505 C 0.16284 0.33495 0.39774 -0.5178 0.53767 -0.60055 C 0.6776 -0.68331 0.79531 -0.37286 0.91319 -0.06218 " pathEditMode="relative" rAng="0" ptsTypes="aaaA">
                                      <p:cBhvr>
                                        <p:cTn id="6" dur="15000" fill="hold"/>
                                        <p:tgtEl>
                                          <p:spTgt spid="3075"/>
                                        </p:tgtEl>
                                        <p:attrNameLst>
                                          <p:attrName>ppt_x</p:attrName>
                                          <p:attrName>ppt_y</p:attrName>
                                        </p:attrNameLst>
                                      </p:cBhvr>
                                      <p:rCtr x="44844" y="-7420"/>
                                    </p:animMotion>
                                  </p:childTnLst>
                                </p:cTn>
                              </p:par>
                              <p:par>
                                <p:cTn id="7" presetID="49" presetClass="entr" presetSubtype="0" repeatCount="indefinite" decel="10000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 calcmode="lin" valueType="num">
                                      <p:cBhvr>
                                        <p:cTn id="9" dur="50000" fill="hold"/>
                                        <p:tgtEl>
                                          <p:spTgt spid="3074"/>
                                        </p:tgtEl>
                                        <p:attrNameLst>
                                          <p:attrName>ppt_w</p:attrName>
                                        </p:attrNameLst>
                                      </p:cBhvr>
                                      <p:tavLst>
                                        <p:tav tm="0">
                                          <p:val>
                                            <p:fltVal val="0"/>
                                          </p:val>
                                        </p:tav>
                                        <p:tav tm="100000">
                                          <p:val>
                                            <p:strVal val="#ppt_w"/>
                                          </p:val>
                                        </p:tav>
                                      </p:tavLst>
                                    </p:anim>
                                    <p:anim calcmode="lin" valueType="num">
                                      <p:cBhvr>
                                        <p:cTn id="10" dur="50000" fill="hold"/>
                                        <p:tgtEl>
                                          <p:spTgt spid="3074"/>
                                        </p:tgtEl>
                                        <p:attrNameLst>
                                          <p:attrName>ppt_h</p:attrName>
                                        </p:attrNameLst>
                                      </p:cBhvr>
                                      <p:tavLst>
                                        <p:tav tm="0">
                                          <p:val>
                                            <p:fltVal val="0"/>
                                          </p:val>
                                        </p:tav>
                                        <p:tav tm="100000">
                                          <p:val>
                                            <p:strVal val="#ppt_h"/>
                                          </p:val>
                                        </p:tav>
                                      </p:tavLst>
                                    </p:anim>
                                    <p:anim calcmode="lin" valueType="num">
                                      <p:cBhvr>
                                        <p:cTn id="11" dur="50000" fill="hold"/>
                                        <p:tgtEl>
                                          <p:spTgt spid="3074"/>
                                        </p:tgtEl>
                                        <p:attrNameLst>
                                          <p:attrName>style.rotation</p:attrName>
                                        </p:attrNameLst>
                                      </p:cBhvr>
                                      <p:tavLst>
                                        <p:tav tm="0">
                                          <p:val>
                                            <p:fltVal val="360"/>
                                          </p:val>
                                        </p:tav>
                                        <p:tav tm="100000">
                                          <p:val>
                                            <p:fltVal val="0"/>
                                          </p:val>
                                        </p:tav>
                                      </p:tavLst>
                                    </p:anim>
                                    <p:animEffect transition="in" filter="fade">
                                      <p:cBhvr>
                                        <p:cTn id="12" dur="50000"/>
                                        <p:tgtEl>
                                          <p:spTgt spid="3074"/>
                                        </p:tgtEl>
                                      </p:cBhvr>
                                    </p:animEffect>
                                  </p:childTnLst>
                                </p:cTn>
                              </p:par>
                              <p:par>
                                <p:cTn id="13" presetID="0" presetClass="path" presetSubtype="0" repeatCount="indefinite" accel="50000" decel="50000" fill="hold" nodeType="withEffect">
                                  <p:stCondLst>
                                    <p:cond delay="2000"/>
                                  </p:stCondLst>
                                  <p:childTnLst>
                                    <p:animMotion origin="layout" path="M -0.00834 0.09316 C -0.15243 -0.23416 -0.29584 -0.55894 -0.4507 -0.52357 C -0.60573 -0.48728 -0.79636 0.30005 -0.93837 0.31323 C -1.08039 0.3271 -1.21007 -0.45353 -1.30209 -0.44105 C -1.3941 -0.42949 -1.44271 -0.02265 -1.49167 0.38419 " pathEditMode="relative" rAng="0" ptsTypes="aaaaA">
                                      <p:cBhvr>
                                        <p:cTn id="14" dur="50000" fill="hold"/>
                                        <p:tgtEl>
                                          <p:spTgt spid="3079"/>
                                        </p:tgtEl>
                                        <p:attrNameLst>
                                          <p:attrName>ppt_x</p:attrName>
                                          <p:attrName>ppt_y</p:attrName>
                                        </p:attrNameLst>
                                      </p:cBhvr>
                                      <p:rCtr x="-74167" y="-18054"/>
                                    </p:animMotion>
                                  </p:childTnLst>
                                </p:cTn>
                              </p:par>
                              <p:par>
                                <p:cTn id="15" presetID="49" presetClass="entr" presetSubtype="0" repeatCount="indefinite" decel="100000" fill="hold" nodeType="withEffect">
                                  <p:stCondLst>
                                    <p:cond delay="2000"/>
                                  </p:stCondLst>
                                  <p:childTnLst>
                                    <p:set>
                                      <p:cBhvr>
                                        <p:cTn id="16" dur="1" fill="hold">
                                          <p:stCondLst>
                                            <p:cond delay="0"/>
                                          </p:stCondLst>
                                        </p:cTn>
                                        <p:tgtEl>
                                          <p:spTgt spid="3080"/>
                                        </p:tgtEl>
                                        <p:attrNameLst>
                                          <p:attrName>style.visibility</p:attrName>
                                        </p:attrNameLst>
                                      </p:cBhvr>
                                      <p:to>
                                        <p:strVal val="visible"/>
                                      </p:to>
                                    </p:set>
                                    <p:anim calcmode="lin" valueType="num">
                                      <p:cBhvr>
                                        <p:cTn id="17" dur="90000" fill="hold"/>
                                        <p:tgtEl>
                                          <p:spTgt spid="3080"/>
                                        </p:tgtEl>
                                        <p:attrNameLst>
                                          <p:attrName>ppt_w</p:attrName>
                                        </p:attrNameLst>
                                      </p:cBhvr>
                                      <p:tavLst>
                                        <p:tav tm="0">
                                          <p:val>
                                            <p:fltVal val="0"/>
                                          </p:val>
                                        </p:tav>
                                        <p:tav tm="100000">
                                          <p:val>
                                            <p:strVal val="#ppt_w"/>
                                          </p:val>
                                        </p:tav>
                                      </p:tavLst>
                                    </p:anim>
                                    <p:anim calcmode="lin" valueType="num">
                                      <p:cBhvr>
                                        <p:cTn id="18" dur="90000" fill="hold"/>
                                        <p:tgtEl>
                                          <p:spTgt spid="3080"/>
                                        </p:tgtEl>
                                        <p:attrNameLst>
                                          <p:attrName>ppt_h</p:attrName>
                                        </p:attrNameLst>
                                      </p:cBhvr>
                                      <p:tavLst>
                                        <p:tav tm="0">
                                          <p:val>
                                            <p:fltVal val="0"/>
                                          </p:val>
                                        </p:tav>
                                        <p:tav tm="100000">
                                          <p:val>
                                            <p:strVal val="#ppt_h"/>
                                          </p:val>
                                        </p:tav>
                                      </p:tavLst>
                                    </p:anim>
                                    <p:anim calcmode="lin" valueType="num">
                                      <p:cBhvr>
                                        <p:cTn id="19" dur="90000" fill="hold"/>
                                        <p:tgtEl>
                                          <p:spTgt spid="3080"/>
                                        </p:tgtEl>
                                        <p:attrNameLst>
                                          <p:attrName>style.rotation</p:attrName>
                                        </p:attrNameLst>
                                      </p:cBhvr>
                                      <p:tavLst>
                                        <p:tav tm="0">
                                          <p:val>
                                            <p:fltVal val="360"/>
                                          </p:val>
                                        </p:tav>
                                        <p:tav tm="100000">
                                          <p:val>
                                            <p:fltVal val="0"/>
                                          </p:val>
                                        </p:tav>
                                      </p:tavLst>
                                    </p:anim>
                                    <p:animEffect transition="in" filter="fade">
                                      <p:cBhvr>
                                        <p:cTn id="20" dur="90000"/>
                                        <p:tgtEl>
                                          <p:spTgt spid="3080"/>
                                        </p:tgtEl>
                                      </p:cBhvr>
                                    </p:animEffect>
                                  </p:childTnLst>
                                </p:cTn>
                              </p:par>
                              <p:par>
                                <p:cTn id="21" presetID="49" presetClass="entr" presetSubtype="0" repeatCount="indefinite" decel="100000" fill="hold" nodeType="withEffect">
                                  <p:stCondLst>
                                    <p:cond delay="2000"/>
                                  </p:stCondLst>
                                  <p:childTnLst>
                                    <p:set>
                                      <p:cBhvr>
                                        <p:cTn id="22" dur="1" fill="hold">
                                          <p:stCondLst>
                                            <p:cond delay="0"/>
                                          </p:stCondLst>
                                        </p:cTn>
                                        <p:tgtEl>
                                          <p:spTgt spid="3081"/>
                                        </p:tgtEl>
                                        <p:attrNameLst>
                                          <p:attrName>style.visibility</p:attrName>
                                        </p:attrNameLst>
                                      </p:cBhvr>
                                      <p:to>
                                        <p:strVal val="visible"/>
                                      </p:to>
                                    </p:set>
                                    <p:anim calcmode="lin" valueType="num">
                                      <p:cBhvr>
                                        <p:cTn id="23" dur="80000" fill="hold"/>
                                        <p:tgtEl>
                                          <p:spTgt spid="3081"/>
                                        </p:tgtEl>
                                        <p:attrNameLst>
                                          <p:attrName>ppt_w</p:attrName>
                                        </p:attrNameLst>
                                      </p:cBhvr>
                                      <p:tavLst>
                                        <p:tav tm="0">
                                          <p:val>
                                            <p:fltVal val="0"/>
                                          </p:val>
                                        </p:tav>
                                        <p:tav tm="100000">
                                          <p:val>
                                            <p:strVal val="#ppt_w"/>
                                          </p:val>
                                        </p:tav>
                                      </p:tavLst>
                                    </p:anim>
                                    <p:anim calcmode="lin" valueType="num">
                                      <p:cBhvr>
                                        <p:cTn id="24" dur="80000" fill="hold"/>
                                        <p:tgtEl>
                                          <p:spTgt spid="3081"/>
                                        </p:tgtEl>
                                        <p:attrNameLst>
                                          <p:attrName>ppt_h</p:attrName>
                                        </p:attrNameLst>
                                      </p:cBhvr>
                                      <p:tavLst>
                                        <p:tav tm="0">
                                          <p:val>
                                            <p:fltVal val="0"/>
                                          </p:val>
                                        </p:tav>
                                        <p:tav tm="100000">
                                          <p:val>
                                            <p:strVal val="#ppt_h"/>
                                          </p:val>
                                        </p:tav>
                                      </p:tavLst>
                                    </p:anim>
                                    <p:anim calcmode="lin" valueType="num">
                                      <p:cBhvr>
                                        <p:cTn id="25" dur="80000" fill="hold"/>
                                        <p:tgtEl>
                                          <p:spTgt spid="3081"/>
                                        </p:tgtEl>
                                        <p:attrNameLst>
                                          <p:attrName>style.rotation</p:attrName>
                                        </p:attrNameLst>
                                      </p:cBhvr>
                                      <p:tavLst>
                                        <p:tav tm="0">
                                          <p:val>
                                            <p:fltVal val="360"/>
                                          </p:val>
                                        </p:tav>
                                        <p:tav tm="100000">
                                          <p:val>
                                            <p:fltVal val="0"/>
                                          </p:val>
                                        </p:tav>
                                      </p:tavLst>
                                    </p:anim>
                                    <p:animEffect transition="in" filter="fade">
                                      <p:cBhvr>
                                        <p:cTn id="26" dur="80000"/>
                                        <p:tgtEl>
                                          <p:spTgt spid="3081"/>
                                        </p:tgtEl>
                                      </p:cBhvr>
                                    </p:animEffect>
                                  </p:childTnLst>
                                </p:cTn>
                              </p:par>
                              <p:par>
                                <p:cTn id="27" presetID="49" presetClass="entr" presetSubtype="0" repeatCount="indefinite" decel="100000" fill="hold" nodeType="withEffect">
                                  <p:stCondLst>
                                    <p:cond delay="2000"/>
                                  </p:stCondLst>
                                  <p:childTnLst>
                                    <p:set>
                                      <p:cBhvr>
                                        <p:cTn id="28" dur="1" fill="hold">
                                          <p:stCondLst>
                                            <p:cond delay="0"/>
                                          </p:stCondLst>
                                        </p:cTn>
                                        <p:tgtEl>
                                          <p:spTgt spid="3082"/>
                                        </p:tgtEl>
                                        <p:attrNameLst>
                                          <p:attrName>style.visibility</p:attrName>
                                        </p:attrNameLst>
                                      </p:cBhvr>
                                      <p:to>
                                        <p:strVal val="visible"/>
                                      </p:to>
                                    </p:set>
                                    <p:anim calcmode="lin" valueType="num">
                                      <p:cBhvr>
                                        <p:cTn id="29" dur="80000" fill="hold"/>
                                        <p:tgtEl>
                                          <p:spTgt spid="3082"/>
                                        </p:tgtEl>
                                        <p:attrNameLst>
                                          <p:attrName>ppt_w</p:attrName>
                                        </p:attrNameLst>
                                      </p:cBhvr>
                                      <p:tavLst>
                                        <p:tav tm="0">
                                          <p:val>
                                            <p:fltVal val="0"/>
                                          </p:val>
                                        </p:tav>
                                        <p:tav tm="100000">
                                          <p:val>
                                            <p:strVal val="#ppt_w"/>
                                          </p:val>
                                        </p:tav>
                                      </p:tavLst>
                                    </p:anim>
                                    <p:anim calcmode="lin" valueType="num">
                                      <p:cBhvr>
                                        <p:cTn id="30" dur="80000" fill="hold"/>
                                        <p:tgtEl>
                                          <p:spTgt spid="3082"/>
                                        </p:tgtEl>
                                        <p:attrNameLst>
                                          <p:attrName>ppt_h</p:attrName>
                                        </p:attrNameLst>
                                      </p:cBhvr>
                                      <p:tavLst>
                                        <p:tav tm="0">
                                          <p:val>
                                            <p:fltVal val="0"/>
                                          </p:val>
                                        </p:tav>
                                        <p:tav tm="100000">
                                          <p:val>
                                            <p:strVal val="#ppt_h"/>
                                          </p:val>
                                        </p:tav>
                                      </p:tavLst>
                                    </p:anim>
                                    <p:anim calcmode="lin" valueType="num">
                                      <p:cBhvr>
                                        <p:cTn id="31" dur="80000" fill="hold"/>
                                        <p:tgtEl>
                                          <p:spTgt spid="3082"/>
                                        </p:tgtEl>
                                        <p:attrNameLst>
                                          <p:attrName>style.rotation</p:attrName>
                                        </p:attrNameLst>
                                      </p:cBhvr>
                                      <p:tavLst>
                                        <p:tav tm="0">
                                          <p:val>
                                            <p:fltVal val="360"/>
                                          </p:val>
                                        </p:tav>
                                        <p:tav tm="100000">
                                          <p:val>
                                            <p:fltVal val="0"/>
                                          </p:val>
                                        </p:tav>
                                      </p:tavLst>
                                    </p:anim>
                                    <p:animEffect transition="in" filter="fade">
                                      <p:cBhvr>
                                        <p:cTn id="32" dur="80000"/>
                                        <p:tgtEl>
                                          <p:spTgt spid="3082"/>
                                        </p:tgtEl>
                                      </p:cBhvr>
                                    </p:animEffect>
                                  </p:childTnLst>
                                </p:cTn>
                              </p:par>
                              <p:par>
                                <p:cTn id="33" presetID="1" presetClass="mediacall" presetSubtype="0" fill="hold" nodeType="withEffect">
                                  <p:stCondLst>
                                    <p:cond delay="0"/>
                                  </p:stCondLst>
                                  <p:childTnLst>
                                    <p:cmd type="call" cmd="playFrom(0.0)">
                                      <p:cBhvr>
                                        <p:cTn id="34" dur="1" fill="hold"/>
                                        <p:tgtEl>
                                          <p:spTgt spid="3084"/>
                                        </p:tgtEl>
                                      </p:cBhvr>
                                    </p:cmd>
                                  </p:childTnLst>
                                </p:cTn>
                              </p:par>
                              <p:par>
                                <p:cTn id="35" presetID="63" presetClass="path" presetSubtype="0" repeatCount="indefinite" accel="50000" decel="50000" fill="hold" nodeType="withEffect">
                                  <p:stCondLst>
                                    <p:cond delay="0"/>
                                  </p:stCondLst>
                                  <p:childTnLst>
                                    <p:animMotion origin="layout" path="M 5.55112E-17 1.6185E-6 L 0.11667 -0.00694 " pathEditMode="relative" rAng="0" ptsTypes="AA">
                                      <p:cBhvr>
                                        <p:cTn id="36" dur="5000" fill="hold"/>
                                        <p:tgtEl>
                                          <p:spTgt spid="3078"/>
                                        </p:tgtEl>
                                        <p:attrNameLst>
                                          <p:attrName>ppt_x</p:attrName>
                                          <p:attrName>ppt_y</p:attrName>
                                        </p:attrNameLst>
                                      </p:cBhvr>
                                      <p:rCtr x="5833" y="-347"/>
                                    </p:animMotion>
                                  </p:childTnLst>
                                </p:cTn>
                              </p:par>
                              <p:par>
                                <p:cTn id="37" presetID="0" presetClass="path" presetSubtype="0" repeatCount="indefinite" accel="50000" decel="50000" fill="hold" nodeType="withEffect">
                                  <p:stCondLst>
                                    <p:cond delay="0"/>
                                  </p:stCondLst>
                                  <p:childTnLst>
                                    <p:animMotion origin="layout" path="M 0.075 -0.19972 C 0.08698 -0.05571 0.09913 0.08877 0.14306 0.13985 C 0.18681 0.19071 0.2816 0.0356 0.33767 0.10472 C 0.39358 0.17406 0.44028 0.43828 0.47934 0.55617 C 0.5184 0.67406 0.62899 0.79658 0.57188 0.8116 C 0.51476 0.82686 0.20972 0.67453 0.13715 0.64702 " pathEditMode="relative" rAng="0" ptsTypes="aaaaaA">
                                      <p:cBhvr>
                                        <p:cTn id="38" dur="10000" fill="hold"/>
                                        <p:tgtEl>
                                          <p:spTgt spid="3092"/>
                                        </p:tgtEl>
                                        <p:attrNameLst>
                                          <p:attrName>ppt_x</p:attrName>
                                          <p:attrName>ppt_y</p:attrName>
                                        </p:attrNameLst>
                                      </p:cBhvr>
                                      <p:rCtr x="27691" y="51318"/>
                                    </p:animMotion>
                                  </p:childTnLst>
                                </p:cTn>
                              </p:par>
                              <p:par>
                                <p:cTn id="39" presetID="49" presetClass="entr" presetSubtype="0" repeatCount="indefinite" decel="100000" fill="hold" nodeType="withEffect">
                                  <p:stCondLst>
                                    <p:cond delay="2000"/>
                                  </p:stCondLst>
                                  <p:childTnLst>
                                    <p:set>
                                      <p:cBhvr>
                                        <p:cTn id="40" dur="1" fill="hold">
                                          <p:stCondLst>
                                            <p:cond delay="0"/>
                                          </p:stCondLst>
                                        </p:cTn>
                                        <p:tgtEl>
                                          <p:spTgt spid="3093"/>
                                        </p:tgtEl>
                                        <p:attrNameLst>
                                          <p:attrName>style.visibility</p:attrName>
                                        </p:attrNameLst>
                                      </p:cBhvr>
                                      <p:to>
                                        <p:strVal val="visible"/>
                                      </p:to>
                                    </p:set>
                                    <p:anim calcmode="lin" valueType="num">
                                      <p:cBhvr>
                                        <p:cTn id="41" dur="65000" fill="hold"/>
                                        <p:tgtEl>
                                          <p:spTgt spid="3093"/>
                                        </p:tgtEl>
                                        <p:attrNameLst>
                                          <p:attrName>ppt_w</p:attrName>
                                        </p:attrNameLst>
                                      </p:cBhvr>
                                      <p:tavLst>
                                        <p:tav tm="0">
                                          <p:val>
                                            <p:fltVal val="0"/>
                                          </p:val>
                                        </p:tav>
                                        <p:tav tm="100000">
                                          <p:val>
                                            <p:strVal val="#ppt_w"/>
                                          </p:val>
                                        </p:tav>
                                      </p:tavLst>
                                    </p:anim>
                                    <p:anim calcmode="lin" valueType="num">
                                      <p:cBhvr>
                                        <p:cTn id="42" dur="65000" fill="hold"/>
                                        <p:tgtEl>
                                          <p:spTgt spid="3093"/>
                                        </p:tgtEl>
                                        <p:attrNameLst>
                                          <p:attrName>ppt_h</p:attrName>
                                        </p:attrNameLst>
                                      </p:cBhvr>
                                      <p:tavLst>
                                        <p:tav tm="0">
                                          <p:val>
                                            <p:fltVal val="0"/>
                                          </p:val>
                                        </p:tav>
                                        <p:tav tm="100000">
                                          <p:val>
                                            <p:strVal val="#ppt_h"/>
                                          </p:val>
                                        </p:tav>
                                      </p:tavLst>
                                    </p:anim>
                                    <p:anim calcmode="lin" valueType="num">
                                      <p:cBhvr>
                                        <p:cTn id="43" dur="65000" fill="hold"/>
                                        <p:tgtEl>
                                          <p:spTgt spid="3093"/>
                                        </p:tgtEl>
                                        <p:attrNameLst>
                                          <p:attrName>style.rotation</p:attrName>
                                        </p:attrNameLst>
                                      </p:cBhvr>
                                      <p:tavLst>
                                        <p:tav tm="0">
                                          <p:val>
                                            <p:fltVal val="360"/>
                                          </p:val>
                                        </p:tav>
                                        <p:tav tm="100000">
                                          <p:val>
                                            <p:fltVal val="0"/>
                                          </p:val>
                                        </p:tav>
                                      </p:tavLst>
                                    </p:anim>
                                    <p:animEffect transition="in" filter="fade">
                                      <p:cBhvr>
                                        <p:cTn id="44" dur="65000"/>
                                        <p:tgtEl>
                                          <p:spTgt spid="3093"/>
                                        </p:tgtEl>
                                      </p:cBhvr>
                                    </p:animEffect>
                                  </p:childTnLst>
                                </p:cTn>
                              </p:par>
                              <p:par>
                                <p:cTn id="45" presetID="63" presetClass="path" presetSubtype="0" repeatCount="indefinite" accel="50000" decel="50000" fill="hold" nodeType="withEffect">
                                  <p:stCondLst>
                                    <p:cond delay="2000"/>
                                  </p:stCondLst>
                                  <p:childTnLst>
                                    <p:animMotion origin="layout" path="M 6.93889E-18 -3.59223E-6 L 1.15 0.01803 " pathEditMode="relative" rAng="0" ptsTypes="AA">
                                      <p:cBhvr>
                                        <p:cTn id="46" dur="30000" fill="hold"/>
                                        <p:tgtEl>
                                          <p:spTgt spid="3094"/>
                                        </p:tgtEl>
                                        <p:attrNameLst>
                                          <p:attrName>ppt_x</p:attrName>
                                          <p:attrName>ppt_y</p:attrName>
                                        </p:attrNameLst>
                                      </p:cBhvr>
                                      <p:rCtr x="57500" y="902"/>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7" repeatCount="indefinite" fill="hold" display="0">
                  <p:stCondLst>
                    <p:cond delay="indefinite"/>
                  </p:stCondLst>
                  <p:endCondLst>
                    <p:cond evt="onPrev" delay="0">
                      <p:tgtEl>
                        <p:sldTgt/>
                      </p:tgtEl>
                    </p:cond>
                    <p:cond evt="onStopAudio" delay="0">
                      <p:tgtEl>
                        <p:sldTgt/>
                      </p:tgtEl>
                    </p:cond>
                  </p:endCondLst>
                </p:cTn>
                <p:tgtEl>
                  <p:spTgt spid="308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07C5F1AB-F0DB-BBF0-D2B9-928E5A759B26}"/>
              </a:ext>
            </a:extLst>
          </p:cNvPr>
          <p:cNvSpPr txBox="1">
            <a:spLocks noChangeArrowheads="1"/>
          </p:cNvSpPr>
          <p:nvPr/>
        </p:nvSpPr>
        <p:spPr bwMode="auto">
          <a:xfrm>
            <a:off x="1524000" y="12954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a:latin typeface=".VnTime" pitchFamily="34" charset="0"/>
              </a:rPr>
              <a:t>-</a:t>
            </a:r>
            <a:r>
              <a:rPr lang="en-US" altLang="en-US" sz="3000">
                <a:solidFill>
                  <a:srgbClr val="0000FF"/>
                </a:solidFill>
                <a:latin typeface=".VnTime" pitchFamily="34" charset="0"/>
              </a:rPr>
              <a:t> </a:t>
            </a:r>
            <a:r>
              <a:rPr lang="en-US" altLang="en-US" sz="3000"/>
              <a:t>Nhân tố sinh thái là những yếu tố của môi trường tác động đến sinh vật. Gồm :</a:t>
            </a:r>
          </a:p>
        </p:txBody>
      </p:sp>
      <p:sp>
        <p:nvSpPr>
          <p:cNvPr id="55314" name="Rectangle 18">
            <a:extLst>
              <a:ext uri="{FF2B5EF4-FFF2-40B4-BE49-F238E27FC236}">
                <a16:creationId xmlns:a16="http://schemas.microsoft.com/office/drawing/2014/main" id="{187DDD4B-FB77-D186-9820-507D89C68595}"/>
              </a:ext>
            </a:extLst>
          </p:cNvPr>
          <p:cNvSpPr>
            <a:spLocks noChangeArrowheads="1"/>
          </p:cNvSpPr>
          <p:nvPr/>
        </p:nvSpPr>
        <p:spPr bwMode="auto">
          <a:xfrm>
            <a:off x="1549400" y="0"/>
            <a:ext cx="7776168" cy="52322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
        <p:nvSpPr>
          <p:cNvPr id="55315" name="Rectangle 19">
            <a:extLst>
              <a:ext uri="{FF2B5EF4-FFF2-40B4-BE49-F238E27FC236}">
                <a16:creationId xmlns:a16="http://schemas.microsoft.com/office/drawing/2014/main" id="{8D6CE4B8-1CB9-66BE-A508-8E810209CED4}"/>
              </a:ext>
            </a:extLst>
          </p:cNvPr>
          <p:cNvSpPr>
            <a:spLocks noChangeArrowheads="1"/>
          </p:cNvSpPr>
          <p:nvPr/>
        </p:nvSpPr>
        <p:spPr bwMode="auto">
          <a:xfrm>
            <a:off x="1524000" y="457201"/>
            <a:ext cx="54165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 </a:t>
            </a:r>
            <a:r>
              <a:rPr lang="en-US" altLang="en-US" sz="3000" b="1" u="sng">
                <a:solidFill>
                  <a:srgbClr val="0000FF"/>
                </a:solidFill>
              </a:rPr>
              <a:t>Môi trường sống của sinh vật</a:t>
            </a:r>
            <a:r>
              <a:rPr lang="en-US" altLang="en-US" sz="3000" b="1">
                <a:solidFill>
                  <a:srgbClr val="0000FF"/>
                </a:solidFill>
              </a:rPr>
              <a:t> :</a:t>
            </a:r>
          </a:p>
        </p:txBody>
      </p:sp>
      <p:sp>
        <p:nvSpPr>
          <p:cNvPr id="55316" name="Rectangle 20">
            <a:extLst>
              <a:ext uri="{FF2B5EF4-FFF2-40B4-BE49-F238E27FC236}">
                <a16:creationId xmlns:a16="http://schemas.microsoft.com/office/drawing/2014/main" id="{423C89A1-E9DF-F2E3-005B-5F53261D132C}"/>
              </a:ext>
            </a:extLst>
          </p:cNvPr>
          <p:cNvSpPr>
            <a:spLocks noChangeArrowheads="1"/>
          </p:cNvSpPr>
          <p:nvPr/>
        </p:nvSpPr>
        <p:spPr bwMode="auto">
          <a:xfrm>
            <a:off x="1524000" y="914400"/>
            <a:ext cx="39992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II </a:t>
            </a:r>
            <a:r>
              <a:rPr lang="en-US" altLang="en-US" sz="3000" b="1" u="sng">
                <a:solidFill>
                  <a:srgbClr val="0000FF"/>
                </a:solidFill>
              </a:rPr>
              <a:t>Các nhân tố sinh thái</a:t>
            </a:r>
            <a:r>
              <a:rPr lang="en-US" altLang="en-US" sz="3000" b="1">
                <a:solidFill>
                  <a:srgbClr val="0000FF"/>
                </a:solidFill>
              </a:rPr>
              <a:t> :</a:t>
            </a:r>
          </a:p>
        </p:txBody>
      </p:sp>
      <p:sp>
        <p:nvSpPr>
          <p:cNvPr id="55318" name="Text Box 22">
            <a:extLst>
              <a:ext uri="{FF2B5EF4-FFF2-40B4-BE49-F238E27FC236}">
                <a16:creationId xmlns:a16="http://schemas.microsoft.com/office/drawing/2014/main" id="{1E8B3BEF-D800-B58E-17AB-92C6DF59D53A}"/>
              </a:ext>
            </a:extLst>
          </p:cNvPr>
          <p:cNvSpPr txBox="1">
            <a:spLocks noChangeArrowheads="1"/>
          </p:cNvSpPr>
          <p:nvPr/>
        </p:nvSpPr>
        <p:spPr bwMode="auto">
          <a:xfrm>
            <a:off x="1524000" y="2209801"/>
            <a:ext cx="9144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a:latin typeface=".VnTime" pitchFamily="34" charset="0"/>
              </a:rPr>
              <a:t>+</a:t>
            </a:r>
            <a:r>
              <a:rPr lang="en-US" altLang="en-US" sz="3000">
                <a:solidFill>
                  <a:srgbClr val="0000FF"/>
                </a:solidFill>
                <a:latin typeface=".VnTime" pitchFamily="34" charset="0"/>
              </a:rPr>
              <a:t> </a:t>
            </a:r>
            <a:r>
              <a:rPr lang="en-US" altLang="en-US" sz="3000"/>
              <a:t>Nhân tố vô sinh là các yếu tố không sống của thiên nhiên có ảnh hưởng đến cơ thể sinh vật như : nhiệt độ, ánh sáng, gió, nước, địa hình, thổ nhưỡng, loại đất, độ dốc…</a:t>
            </a:r>
          </a:p>
        </p:txBody>
      </p:sp>
      <p:sp>
        <p:nvSpPr>
          <p:cNvPr id="55319" name="Text Box 23">
            <a:extLst>
              <a:ext uri="{FF2B5EF4-FFF2-40B4-BE49-F238E27FC236}">
                <a16:creationId xmlns:a16="http://schemas.microsoft.com/office/drawing/2014/main" id="{E687E5A2-F761-0997-5AF5-6D10E5BCCF7E}"/>
              </a:ext>
            </a:extLst>
          </p:cNvPr>
          <p:cNvSpPr txBox="1">
            <a:spLocks noChangeArrowheads="1"/>
          </p:cNvSpPr>
          <p:nvPr/>
        </p:nvSpPr>
        <p:spPr bwMode="auto">
          <a:xfrm>
            <a:off x="152400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a:latin typeface=".VnTime" pitchFamily="34" charset="0"/>
              </a:rPr>
              <a:t>+</a:t>
            </a:r>
            <a:r>
              <a:rPr lang="en-US" altLang="en-US" sz="3000">
                <a:solidFill>
                  <a:srgbClr val="0000FF"/>
                </a:solidFill>
                <a:latin typeface=".VnTime" pitchFamily="34" charset="0"/>
              </a:rPr>
              <a:t> </a:t>
            </a:r>
            <a:r>
              <a:rPr lang="en-US" altLang="en-US" sz="3000"/>
              <a:t>Nhân tố hữu sinh :(nhân tố sinh thái sống)</a:t>
            </a:r>
          </a:p>
        </p:txBody>
      </p:sp>
      <p:sp>
        <p:nvSpPr>
          <p:cNvPr id="55321" name="Text Box 25">
            <a:extLst>
              <a:ext uri="{FF2B5EF4-FFF2-40B4-BE49-F238E27FC236}">
                <a16:creationId xmlns:a16="http://schemas.microsoft.com/office/drawing/2014/main" id="{CECA4F00-E2DF-2BB7-59F7-DCF1C43560C3}"/>
              </a:ext>
            </a:extLst>
          </p:cNvPr>
          <p:cNvSpPr txBox="1">
            <a:spLocks noChangeArrowheads="1"/>
          </p:cNvSpPr>
          <p:nvPr/>
        </p:nvSpPr>
        <p:spPr bwMode="auto">
          <a:xfrm>
            <a:off x="1524000" y="4114800"/>
            <a:ext cx="91440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b="1"/>
              <a:t>.</a:t>
            </a:r>
            <a:r>
              <a:rPr lang="en-US" altLang="en-US" sz="3000"/>
              <a:t>Nhân tố con người :tác động tích cực (cải tạo, nuôi dưỡng, lai ghép…), tác động tiêu cực(săn bắt, đốt phá…).</a:t>
            </a:r>
          </a:p>
          <a:p>
            <a:pPr>
              <a:spcBef>
                <a:spcPct val="50000"/>
              </a:spcBef>
            </a:pPr>
            <a:r>
              <a:rPr lang="en-US" altLang="en-US" sz="3000"/>
              <a:t>       </a:t>
            </a:r>
            <a:r>
              <a:rPr lang="en-US" altLang="en-US" sz="3000" b="1"/>
              <a:t>.</a:t>
            </a:r>
            <a:r>
              <a:rPr lang="en-US" altLang="en-US" sz="3000"/>
              <a:t>Nhân tố sinh vật:các vi sinh vật, thực vật, động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5321"/>
                                        </p:tgtEl>
                                        <p:attrNameLst>
                                          <p:attrName>style.visibility</p:attrName>
                                        </p:attrNameLst>
                                      </p:cBhvr>
                                      <p:to>
                                        <p:strVal val="visible"/>
                                      </p:to>
                                    </p:set>
                                    <p:animEffect transition="in" filter="checkerboard(across)">
                                      <p:cBhvr>
                                        <p:cTn id="7" dur="500"/>
                                        <p:tgtEl>
                                          <p:spTgt spid="55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835CAEF-C9EB-61BE-290D-AA52941DA09D}"/>
              </a:ext>
            </a:extLst>
          </p:cNvPr>
          <p:cNvSpPr>
            <a:spLocks noChangeArrowheads="1"/>
          </p:cNvSpPr>
          <p:nvPr/>
        </p:nvSpPr>
        <p:spPr bwMode="auto">
          <a:xfrm>
            <a:off x="1752600" y="2447926"/>
            <a:ext cx="8534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600" b="1">
                <a:latin typeface=".VnTime" pitchFamily="34" charset="0"/>
              </a:rPr>
              <a:t>1. Trong mét ngµy (tõ s¸ng tíi tèi ) , ¸nh s¸ng mÆt trêi thay ®æi nh­ thÕ nµo ?</a:t>
            </a:r>
          </a:p>
          <a:p>
            <a:pPr eaLnBrk="0" hangingPunct="0"/>
            <a:r>
              <a:rPr lang="en-US" altLang="en-US" sz="3600" b="1">
                <a:latin typeface=".VnTime" pitchFamily="34" charset="0"/>
              </a:rPr>
              <a:t> 2.  </a:t>
            </a:r>
            <a:r>
              <a:rPr lang="en-US" altLang="en-US" sz="3600" b="1">
                <a:latin typeface=".VnTimeH" pitchFamily="34" charset="0"/>
              </a:rPr>
              <a:t>ë</a:t>
            </a:r>
            <a:r>
              <a:rPr lang="en-US" altLang="en-US" sz="3600" b="1">
                <a:latin typeface=".VnTime" pitchFamily="34" charset="0"/>
              </a:rPr>
              <a:t> n­íc ta ,®é dµi ngµy vµo mïa hÌ vµ mïa ®«ng cã g× kh¸c nhau ?</a:t>
            </a:r>
          </a:p>
        </p:txBody>
      </p:sp>
      <p:sp>
        <p:nvSpPr>
          <p:cNvPr id="56323" name="Text Box 3">
            <a:extLst>
              <a:ext uri="{FF2B5EF4-FFF2-40B4-BE49-F238E27FC236}">
                <a16:creationId xmlns:a16="http://schemas.microsoft.com/office/drawing/2014/main" id="{58A5CEDC-CC37-867A-2A63-033440C2DBED}"/>
              </a:ext>
            </a:extLst>
          </p:cNvPr>
          <p:cNvSpPr txBox="1">
            <a:spLocks noChangeArrowheads="1"/>
          </p:cNvSpPr>
          <p:nvPr/>
        </p:nvSpPr>
        <p:spPr bwMode="auto">
          <a:xfrm>
            <a:off x="1524000" y="3124200"/>
            <a:ext cx="85344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600" b="1" i="1">
                <a:solidFill>
                  <a:srgbClr val="0000FF"/>
                </a:solidFill>
                <a:latin typeface=".VnTime" pitchFamily="34" charset="0"/>
              </a:rPr>
              <a:t>  + </a:t>
            </a:r>
            <a:r>
              <a:rPr lang="en-US" altLang="en-US" sz="3000" b="1" i="1">
                <a:solidFill>
                  <a:srgbClr val="0000FF"/>
                </a:solidFill>
                <a:latin typeface=".VnTime" pitchFamily="34" charset="0"/>
              </a:rPr>
              <a:t>§é dµi ngµy thay ®æi theo mïa : mïa hÌ cã ngµy dµi h¬n mïa ®«ng.</a:t>
            </a:r>
          </a:p>
        </p:txBody>
      </p:sp>
      <p:sp>
        <p:nvSpPr>
          <p:cNvPr id="56324" name="Rectangle 4">
            <a:extLst>
              <a:ext uri="{FF2B5EF4-FFF2-40B4-BE49-F238E27FC236}">
                <a16:creationId xmlns:a16="http://schemas.microsoft.com/office/drawing/2014/main" id="{965B1DC1-5C2F-FE29-02A8-E7FA86434147}"/>
              </a:ext>
            </a:extLst>
          </p:cNvPr>
          <p:cNvSpPr>
            <a:spLocks noChangeArrowheads="1"/>
          </p:cNvSpPr>
          <p:nvPr/>
        </p:nvSpPr>
        <p:spPr bwMode="auto">
          <a:xfrm>
            <a:off x="1828800" y="4572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3200">
              <a:solidFill>
                <a:schemeClr val="tx2"/>
              </a:solidFill>
              <a:latin typeface=".VnTime" pitchFamily="34" charset="0"/>
            </a:endParaRPr>
          </a:p>
        </p:txBody>
      </p:sp>
      <p:sp>
        <p:nvSpPr>
          <p:cNvPr id="56325" name="Text Box 5">
            <a:extLst>
              <a:ext uri="{FF2B5EF4-FFF2-40B4-BE49-F238E27FC236}">
                <a16:creationId xmlns:a16="http://schemas.microsoft.com/office/drawing/2014/main" id="{46732FD1-A29D-4C3B-526F-9583B30386AE}"/>
              </a:ext>
            </a:extLst>
          </p:cNvPr>
          <p:cNvSpPr txBox="1">
            <a:spLocks noChangeArrowheads="1"/>
          </p:cNvSpPr>
          <p:nvPr/>
        </p:nvSpPr>
        <p:spPr bwMode="auto">
          <a:xfrm>
            <a:off x="1524000" y="217805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600" b="1" i="1">
                <a:solidFill>
                  <a:srgbClr val="0000FF"/>
                </a:solidFill>
                <a:latin typeface=".VnTime" pitchFamily="34" charset="0"/>
              </a:rPr>
              <a:t>  + </a:t>
            </a:r>
            <a:r>
              <a:rPr lang="en-US" altLang="en-US" sz="3000" b="1" i="1">
                <a:solidFill>
                  <a:srgbClr val="0000FF"/>
                </a:solidFill>
                <a:latin typeface=".VnTime" pitchFamily="34" charset="0"/>
              </a:rPr>
              <a:t>C­êng ®é ¸nh s¸ng t¨ng dÇn tõ s¸ng tíi tr­a vµ sau ®ã gi¶m dÇn vµo buæi chiÒu cho ®Õn tèi.</a:t>
            </a:r>
          </a:p>
        </p:txBody>
      </p:sp>
      <p:sp>
        <p:nvSpPr>
          <p:cNvPr id="56326" name="Text Box 6">
            <a:extLst>
              <a:ext uri="{FF2B5EF4-FFF2-40B4-BE49-F238E27FC236}">
                <a16:creationId xmlns:a16="http://schemas.microsoft.com/office/drawing/2014/main" id="{19CDEC4C-FBB9-B871-BAE9-D6CC480FFB1D}"/>
              </a:ext>
            </a:extLst>
          </p:cNvPr>
          <p:cNvSpPr txBox="1">
            <a:spLocks noChangeArrowheads="1"/>
          </p:cNvSpPr>
          <p:nvPr/>
        </p:nvSpPr>
        <p:spPr bwMode="auto">
          <a:xfrm>
            <a:off x="1524000" y="1219200"/>
            <a:ext cx="91440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4400" b="1">
                <a:solidFill>
                  <a:srgbClr val="3333FF"/>
                </a:solidFill>
              </a:rPr>
              <a:t>?</a:t>
            </a:r>
            <a:r>
              <a:rPr lang="en-US" altLang="en-US" sz="2800" b="1">
                <a:solidFill>
                  <a:srgbClr val="FF0000"/>
                </a:solidFill>
              </a:rPr>
              <a:t> </a:t>
            </a:r>
            <a:r>
              <a:rPr lang="en-US" altLang="en-US" sz="3600" b="1">
                <a:solidFill>
                  <a:srgbClr val="FF3300"/>
                </a:solidFill>
                <a:latin typeface=".VnTime" pitchFamily="34" charset="0"/>
              </a:rPr>
              <a:t> </a:t>
            </a:r>
            <a:r>
              <a:rPr lang="en-US" altLang="en-US" sz="3400" b="1">
                <a:solidFill>
                  <a:srgbClr val="FF3300"/>
                </a:solidFill>
                <a:latin typeface=".VnTime" pitchFamily="34" charset="0"/>
              </a:rPr>
              <a:t>Em h·y nhËn xÐt vÒ sù thay ®æi cña c¸c nh©n tè sau :</a:t>
            </a:r>
          </a:p>
        </p:txBody>
      </p:sp>
      <p:sp>
        <p:nvSpPr>
          <p:cNvPr id="56327" name="Text Box 7">
            <a:extLst>
              <a:ext uri="{FF2B5EF4-FFF2-40B4-BE49-F238E27FC236}">
                <a16:creationId xmlns:a16="http://schemas.microsoft.com/office/drawing/2014/main" id="{8C2CBE34-06EB-F0C5-54A4-BB45C4880BA1}"/>
              </a:ext>
            </a:extLst>
          </p:cNvPr>
          <p:cNvSpPr txBox="1">
            <a:spLocks noChangeArrowheads="1"/>
          </p:cNvSpPr>
          <p:nvPr/>
        </p:nvSpPr>
        <p:spPr bwMode="auto">
          <a:xfrm>
            <a:off x="1647826" y="4648201"/>
            <a:ext cx="87153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600">
                <a:latin typeface=".VnTime" pitchFamily="34" charset="0"/>
              </a:rPr>
              <a:t>  </a:t>
            </a:r>
            <a:r>
              <a:rPr lang="en-US" altLang="en-US" sz="3600" b="1">
                <a:solidFill>
                  <a:schemeClr val="tx2"/>
                </a:solidFill>
                <a:latin typeface=".VnTime" pitchFamily="34" charset="0"/>
              </a:rPr>
              <a:t>3. Sù thay ®æi nhiÖt ®é trong mét n¨m diÔn ra nh­ thÕ nµo ?</a:t>
            </a:r>
          </a:p>
        </p:txBody>
      </p:sp>
      <p:sp>
        <p:nvSpPr>
          <p:cNvPr id="56328" name="Text Box 8">
            <a:extLst>
              <a:ext uri="{FF2B5EF4-FFF2-40B4-BE49-F238E27FC236}">
                <a16:creationId xmlns:a16="http://schemas.microsoft.com/office/drawing/2014/main" id="{18175443-B9C7-DD14-702E-46866834A7AB}"/>
              </a:ext>
            </a:extLst>
          </p:cNvPr>
          <p:cNvSpPr txBox="1">
            <a:spLocks noChangeArrowheads="1"/>
          </p:cNvSpPr>
          <p:nvPr/>
        </p:nvSpPr>
        <p:spPr bwMode="auto">
          <a:xfrm>
            <a:off x="1752600" y="4114800"/>
            <a:ext cx="891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600" b="1" i="1">
                <a:solidFill>
                  <a:srgbClr val="0000FF"/>
                </a:solidFill>
                <a:latin typeface=".VnTime" pitchFamily="34" charset="0"/>
              </a:rPr>
              <a:t>+ </a:t>
            </a:r>
            <a:r>
              <a:rPr lang="en-US" altLang="en-US" sz="3000" b="1" i="1">
                <a:solidFill>
                  <a:srgbClr val="0000FF"/>
                </a:solidFill>
                <a:latin typeface=".VnTime" pitchFamily="34" charset="0"/>
              </a:rPr>
              <a:t>Trong n¨m nhiÖt ®é thay ®æi theo mïa: mïa hÌ nhiÖt ®é kh«ng khÝ cao, mïa thu m¸t mÎ, mïa ®«ng nhiÖt ®é thÊp, mïa xu©n Êm ¸p. </a:t>
            </a:r>
          </a:p>
        </p:txBody>
      </p:sp>
      <p:sp>
        <p:nvSpPr>
          <p:cNvPr id="56329" name="Rectangle 9">
            <a:extLst>
              <a:ext uri="{FF2B5EF4-FFF2-40B4-BE49-F238E27FC236}">
                <a16:creationId xmlns:a16="http://schemas.microsoft.com/office/drawing/2014/main" id="{29BAA643-79F4-BEBB-74E6-E615D0E9F178}"/>
              </a:ext>
            </a:extLst>
          </p:cNvPr>
          <p:cNvSpPr>
            <a:spLocks noChangeArrowheads="1"/>
          </p:cNvSpPr>
          <p:nvPr/>
        </p:nvSpPr>
        <p:spPr bwMode="auto">
          <a:xfrm>
            <a:off x="1549400" y="0"/>
            <a:ext cx="7776168" cy="52322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
        <p:nvSpPr>
          <p:cNvPr id="56330" name="Rectangle 10">
            <a:extLst>
              <a:ext uri="{FF2B5EF4-FFF2-40B4-BE49-F238E27FC236}">
                <a16:creationId xmlns:a16="http://schemas.microsoft.com/office/drawing/2014/main" id="{F48AFACF-C25C-8CED-84CC-E0F83F36CB9E}"/>
              </a:ext>
            </a:extLst>
          </p:cNvPr>
          <p:cNvSpPr>
            <a:spLocks noChangeArrowheads="1"/>
          </p:cNvSpPr>
          <p:nvPr/>
        </p:nvSpPr>
        <p:spPr bwMode="auto">
          <a:xfrm>
            <a:off x="1524000" y="381001"/>
            <a:ext cx="54165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 </a:t>
            </a:r>
            <a:r>
              <a:rPr lang="en-US" altLang="en-US" sz="3000" b="1" u="sng">
                <a:solidFill>
                  <a:srgbClr val="0000FF"/>
                </a:solidFill>
              </a:rPr>
              <a:t>Môi trường sống của sinh vật</a:t>
            </a:r>
            <a:r>
              <a:rPr lang="en-US" altLang="en-US" sz="3000" b="1">
                <a:solidFill>
                  <a:srgbClr val="0000FF"/>
                </a:solidFill>
              </a:rPr>
              <a:t> :</a:t>
            </a:r>
          </a:p>
        </p:txBody>
      </p:sp>
      <p:sp>
        <p:nvSpPr>
          <p:cNvPr id="56331" name="Rectangle 11">
            <a:extLst>
              <a:ext uri="{FF2B5EF4-FFF2-40B4-BE49-F238E27FC236}">
                <a16:creationId xmlns:a16="http://schemas.microsoft.com/office/drawing/2014/main" id="{9E8F9DCA-136B-6505-7432-B7A68963CFE7}"/>
              </a:ext>
            </a:extLst>
          </p:cNvPr>
          <p:cNvSpPr>
            <a:spLocks noChangeArrowheads="1"/>
          </p:cNvSpPr>
          <p:nvPr/>
        </p:nvSpPr>
        <p:spPr bwMode="auto">
          <a:xfrm>
            <a:off x="1524000" y="762000"/>
            <a:ext cx="39992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II </a:t>
            </a:r>
            <a:r>
              <a:rPr lang="en-US" altLang="en-US" sz="3000" b="1" u="sng">
                <a:solidFill>
                  <a:srgbClr val="0000FF"/>
                </a:solidFill>
              </a:rPr>
              <a:t>Các nhân tố sinh thái</a:t>
            </a:r>
            <a:r>
              <a:rPr lang="en-US" altLang="en-US" sz="3000" b="1">
                <a:solidFill>
                  <a:srgbClr val="0000FF"/>
                </a:solidFill>
              </a:rPr>
              <a:t> :</a:t>
            </a:r>
          </a:p>
        </p:txBody>
      </p:sp>
      <p:sp>
        <p:nvSpPr>
          <p:cNvPr id="56332" name="Text Box 12">
            <a:extLst>
              <a:ext uri="{FF2B5EF4-FFF2-40B4-BE49-F238E27FC236}">
                <a16:creationId xmlns:a16="http://schemas.microsoft.com/office/drawing/2014/main" id="{BE8AD166-D216-398D-71F8-06E5CCD8DCDC}"/>
              </a:ext>
            </a:extLst>
          </p:cNvPr>
          <p:cNvSpPr txBox="1">
            <a:spLocks noChangeArrowheads="1"/>
          </p:cNvSpPr>
          <p:nvPr/>
        </p:nvSpPr>
        <p:spPr bwMode="auto">
          <a:xfrm>
            <a:off x="1524000" y="5562600"/>
            <a:ext cx="9144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solidFill>
                  <a:srgbClr val="3333FF"/>
                </a:solidFill>
              </a:rPr>
              <a:t>?</a:t>
            </a:r>
            <a:r>
              <a:rPr lang="en-US" altLang="en-US" sz="3200" b="1">
                <a:solidFill>
                  <a:srgbClr val="3333FF"/>
                </a:solidFill>
                <a:latin typeface=".VnTime" pitchFamily="34" charset="0"/>
              </a:rPr>
              <a:t> </a:t>
            </a:r>
            <a:r>
              <a:rPr lang="en-US" altLang="en-US" sz="3200" b="1">
                <a:solidFill>
                  <a:srgbClr val="FF3300"/>
                </a:solidFill>
                <a:latin typeface=".VnTime" pitchFamily="34" charset="0"/>
              </a:rPr>
              <a:t>Em cã nhËn xÐt g× vÒ sù thay ®æi cña c¸c nh©n tè sinh th¸i trªn?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56326"/>
                                        </p:tgtEl>
                                        <p:attrNameLst>
                                          <p:attrName>style.visibility</p:attrName>
                                        </p:attrNameLst>
                                      </p:cBhvr>
                                      <p:to>
                                        <p:strVal val="visible"/>
                                      </p:to>
                                    </p:set>
                                    <p:anim from="(-#ppt_w/2)" to="(#ppt_x)" calcmode="lin" valueType="num">
                                      <p:cBhvr>
                                        <p:cTn id="7" dur="600" fill="hold">
                                          <p:stCondLst>
                                            <p:cond delay="0"/>
                                          </p:stCondLst>
                                        </p:cTn>
                                        <p:tgtEl>
                                          <p:spTgt spid="56326"/>
                                        </p:tgtEl>
                                        <p:attrNameLst>
                                          <p:attrName>ppt_x</p:attrName>
                                        </p:attrNameLst>
                                      </p:cBhvr>
                                    </p:anim>
                                    <p:anim from="0" to="-1.0" calcmode="lin" valueType="num">
                                      <p:cBhvr>
                                        <p:cTn id="8" dur="200" decel="50000" autoRev="1" fill="hold">
                                          <p:stCondLst>
                                            <p:cond delay="600"/>
                                          </p:stCondLst>
                                        </p:cTn>
                                        <p:tgtEl>
                                          <p:spTgt spid="56326"/>
                                        </p:tgtEl>
                                        <p:attrNameLst>
                                          <p:attrName>xshear</p:attrName>
                                        </p:attrNameLst>
                                      </p:cBhvr>
                                    </p:anim>
                                    <p:animScale>
                                      <p:cBhvr>
                                        <p:cTn id="9" dur="200" decel="100000" autoRev="1" fill="hold">
                                          <p:stCondLst>
                                            <p:cond delay="600"/>
                                          </p:stCondLst>
                                        </p:cTn>
                                        <p:tgtEl>
                                          <p:spTgt spid="56326"/>
                                        </p:tgtEl>
                                      </p:cBhvr>
                                      <p:from x="100000" y="100000"/>
                                      <p:to x="80000" y="100000"/>
                                    </p:animScale>
                                    <p:anim by="(#ppt_h/3+#ppt_w*0.1)" calcmode="lin" valueType="num">
                                      <p:cBhvr additive="sum">
                                        <p:cTn id="10" dur="200" decel="100000" autoRev="1" fill="hold">
                                          <p:stCondLst>
                                            <p:cond delay="600"/>
                                          </p:stCondLst>
                                        </p:cTn>
                                        <p:tgtEl>
                                          <p:spTgt spid="5632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iterate type="lt">
                                    <p:tmPct val="0"/>
                                  </p:iterate>
                                  <p:childTnLst>
                                    <p:set>
                                      <p:cBhvr>
                                        <p:cTn id="14" dur="1" fill="hold">
                                          <p:stCondLst>
                                            <p:cond delay="0"/>
                                          </p:stCondLst>
                                        </p:cTn>
                                        <p:tgtEl>
                                          <p:spTgt spid="56322">
                                            <p:txEl>
                                              <p:pRg st="0" end="0"/>
                                            </p:txEl>
                                          </p:spTgt>
                                        </p:tgtEl>
                                        <p:attrNameLst>
                                          <p:attrName>style.visibility</p:attrName>
                                        </p:attrNameLst>
                                      </p:cBhvr>
                                      <p:to>
                                        <p:strVal val="visible"/>
                                      </p:to>
                                    </p:set>
                                    <p:animEffect transition="in" filter="box(in)">
                                      <p:cBhvr>
                                        <p:cTn id="15" dur="500"/>
                                        <p:tgtEl>
                                          <p:spTgt spid="5632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nodeType="clickEffect">
                                  <p:stCondLst>
                                    <p:cond delay="0"/>
                                  </p:stCondLst>
                                  <p:iterate type="lt">
                                    <p:tmPct val="0"/>
                                  </p:iterate>
                                  <p:childTnLst>
                                    <p:anim calcmode="lin" valueType="num">
                                      <p:cBhvr additive="base">
                                        <p:cTn id="19" dur="500"/>
                                        <p:tgtEl>
                                          <p:spTgt spid="56322">
                                            <p:txEl>
                                              <p:pRg st="0" end="0"/>
                                            </p:txEl>
                                          </p:spTgt>
                                        </p:tgtEl>
                                        <p:attrNameLst>
                                          <p:attrName>ppt_x</p:attrName>
                                        </p:attrNameLst>
                                      </p:cBhvr>
                                      <p:tavLst>
                                        <p:tav tm="0">
                                          <p:val>
                                            <p:strVal val="ppt_x"/>
                                          </p:val>
                                        </p:tav>
                                        <p:tav tm="100000">
                                          <p:val>
                                            <p:strVal val="ppt_x"/>
                                          </p:val>
                                        </p:tav>
                                      </p:tavLst>
                                    </p:anim>
                                    <p:anim calcmode="lin" valueType="num">
                                      <p:cBhvr additive="base">
                                        <p:cTn id="20" dur="500"/>
                                        <p:tgtEl>
                                          <p:spTgt spid="56322">
                                            <p:txEl>
                                              <p:pRg st="0" end="0"/>
                                            </p:txEl>
                                          </p:spTgt>
                                        </p:tgtEl>
                                        <p:attrNameLst>
                                          <p:attrName>ppt_y</p:attrName>
                                        </p:attrNameLst>
                                      </p:cBhvr>
                                      <p:tavLst>
                                        <p:tav tm="0">
                                          <p:val>
                                            <p:strVal val="ppt_y"/>
                                          </p:val>
                                        </p:tav>
                                        <p:tav tm="100000">
                                          <p:val>
                                            <p:strVal val="1+ppt_h/2"/>
                                          </p:val>
                                        </p:tav>
                                      </p:tavLst>
                                    </p:anim>
                                    <p:set>
                                      <p:cBhvr>
                                        <p:cTn id="21" dur="1" fill="hold">
                                          <p:stCondLst>
                                            <p:cond delay="499"/>
                                          </p:stCondLst>
                                        </p:cTn>
                                        <p:tgtEl>
                                          <p:spTgt spid="56322">
                                            <p:txEl>
                                              <p:pRg st="0" end="0"/>
                                            </p:txEl>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56325">
                                            <p:txEl>
                                              <p:pRg st="0" end="0"/>
                                            </p:txEl>
                                          </p:spTgt>
                                        </p:tgtEl>
                                        <p:attrNameLst>
                                          <p:attrName>style.visibility</p:attrName>
                                        </p:attrNameLst>
                                      </p:cBhvr>
                                      <p:to>
                                        <p:strVal val="visible"/>
                                      </p:to>
                                    </p:set>
                                    <p:animEffect transition="in" filter="fade">
                                      <p:cBhvr>
                                        <p:cTn id="24" dur="500"/>
                                        <p:tgtEl>
                                          <p:spTgt spid="56325">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iterate type="lt">
                                    <p:tmPct val="0"/>
                                  </p:iterate>
                                  <p:childTnLst>
                                    <p:set>
                                      <p:cBhvr>
                                        <p:cTn id="28" dur="1" fill="hold">
                                          <p:stCondLst>
                                            <p:cond delay="0"/>
                                          </p:stCondLst>
                                        </p:cTn>
                                        <p:tgtEl>
                                          <p:spTgt spid="56322">
                                            <p:txEl>
                                              <p:pRg st="1" end="1"/>
                                            </p:txEl>
                                          </p:spTgt>
                                        </p:tgtEl>
                                        <p:attrNameLst>
                                          <p:attrName>style.visibility</p:attrName>
                                        </p:attrNameLst>
                                      </p:cBhvr>
                                      <p:to>
                                        <p:strVal val="visible"/>
                                      </p:to>
                                    </p:set>
                                    <p:animEffect transition="in" filter="checkerboard(across)">
                                      <p:cBhvr>
                                        <p:cTn id="29" dur="500"/>
                                        <p:tgtEl>
                                          <p:spTgt spid="56322">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xit" presetSubtype="0" fill="hold" nodeType="clickEffect">
                                  <p:stCondLst>
                                    <p:cond delay="0"/>
                                  </p:stCondLst>
                                  <p:iterate type="lt">
                                    <p:tmPct val="0"/>
                                  </p:iterate>
                                  <p:childTnLst>
                                    <p:anim calcmode="lin" valueType="num">
                                      <p:cBhvr>
                                        <p:cTn id="33" dur="500"/>
                                        <p:tgtEl>
                                          <p:spTgt spid="56322">
                                            <p:txEl>
                                              <p:pRg st="1" end="1"/>
                                            </p:txEl>
                                          </p:spTgt>
                                        </p:tgtEl>
                                        <p:attrNameLst>
                                          <p:attrName>ppt_w</p:attrName>
                                        </p:attrNameLst>
                                      </p:cBhvr>
                                      <p:tavLst>
                                        <p:tav tm="0">
                                          <p:val>
                                            <p:strVal val="ppt_w"/>
                                          </p:val>
                                        </p:tav>
                                        <p:tav tm="100000">
                                          <p:val>
                                            <p:fltVal val="0"/>
                                          </p:val>
                                        </p:tav>
                                      </p:tavLst>
                                    </p:anim>
                                    <p:anim calcmode="lin" valueType="num">
                                      <p:cBhvr>
                                        <p:cTn id="34" dur="500"/>
                                        <p:tgtEl>
                                          <p:spTgt spid="56322">
                                            <p:txEl>
                                              <p:pRg st="1" end="1"/>
                                            </p:txEl>
                                          </p:spTgt>
                                        </p:tgtEl>
                                        <p:attrNameLst>
                                          <p:attrName>ppt_h</p:attrName>
                                        </p:attrNameLst>
                                      </p:cBhvr>
                                      <p:tavLst>
                                        <p:tav tm="0">
                                          <p:val>
                                            <p:strVal val="ppt_h"/>
                                          </p:val>
                                        </p:tav>
                                        <p:tav tm="100000">
                                          <p:val>
                                            <p:fltVal val="0"/>
                                          </p:val>
                                        </p:tav>
                                      </p:tavLst>
                                    </p:anim>
                                    <p:animEffect transition="out" filter="fade">
                                      <p:cBhvr>
                                        <p:cTn id="35" dur="500"/>
                                        <p:tgtEl>
                                          <p:spTgt spid="56322">
                                            <p:txEl>
                                              <p:pRg st="1" end="1"/>
                                            </p:txEl>
                                          </p:spTgt>
                                        </p:tgtEl>
                                      </p:cBhvr>
                                    </p:animEffect>
                                    <p:set>
                                      <p:cBhvr>
                                        <p:cTn id="36" dur="1" fill="hold">
                                          <p:stCondLst>
                                            <p:cond delay="499"/>
                                          </p:stCondLst>
                                        </p:cTn>
                                        <p:tgtEl>
                                          <p:spTgt spid="56322">
                                            <p:txEl>
                                              <p:pRg st="1" end="1"/>
                                            </p:txEl>
                                          </p:spTgt>
                                        </p:tgtEl>
                                        <p:attrNameLst>
                                          <p:attrName>style.visibility</p:attrName>
                                        </p:attrNameLst>
                                      </p:cBhvr>
                                      <p:to>
                                        <p:strVal val="hidden"/>
                                      </p:to>
                                    </p:set>
                                  </p:childTnLst>
                                </p:cTn>
                              </p:par>
                              <p:par>
                                <p:cTn id="37" presetID="42" presetClass="entr" presetSubtype="0" fill="hold" nodeType="withEffect">
                                  <p:stCondLst>
                                    <p:cond delay="0"/>
                                  </p:stCondLst>
                                  <p:childTnLst>
                                    <p:set>
                                      <p:cBhvr>
                                        <p:cTn id="38" dur="1" fill="hold">
                                          <p:stCondLst>
                                            <p:cond delay="0"/>
                                          </p:stCondLst>
                                        </p:cTn>
                                        <p:tgtEl>
                                          <p:spTgt spid="56323">
                                            <p:txEl>
                                              <p:pRg st="0" end="0"/>
                                            </p:txEl>
                                          </p:spTgt>
                                        </p:tgtEl>
                                        <p:attrNameLst>
                                          <p:attrName>style.visibility</p:attrName>
                                        </p:attrNameLst>
                                      </p:cBhvr>
                                      <p:to>
                                        <p:strVal val="visible"/>
                                      </p:to>
                                    </p:set>
                                    <p:animEffect transition="in" filter="fade">
                                      <p:cBhvr>
                                        <p:cTn id="39" dur="500"/>
                                        <p:tgtEl>
                                          <p:spTgt spid="56323">
                                            <p:txEl>
                                              <p:pRg st="0" end="0"/>
                                            </p:txEl>
                                          </p:spTgt>
                                        </p:tgtEl>
                                      </p:cBhvr>
                                    </p:animEffect>
                                    <p:anim calcmode="lin" valueType="num">
                                      <p:cBhvr>
                                        <p:cTn id="40"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563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nodeType="clickEffect">
                                  <p:stCondLst>
                                    <p:cond delay="0"/>
                                  </p:stCondLst>
                                  <p:childTnLst>
                                    <p:set>
                                      <p:cBhvr>
                                        <p:cTn id="45" dur="1" fill="hold">
                                          <p:stCondLst>
                                            <p:cond delay="0"/>
                                          </p:stCondLst>
                                        </p:cTn>
                                        <p:tgtEl>
                                          <p:spTgt spid="56327">
                                            <p:txEl>
                                              <p:pRg st="0" end="0"/>
                                            </p:txEl>
                                          </p:spTgt>
                                        </p:tgtEl>
                                        <p:attrNameLst>
                                          <p:attrName>style.visibility</p:attrName>
                                        </p:attrNameLst>
                                      </p:cBhvr>
                                      <p:to>
                                        <p:strVal val="visible"/>
                                      </p:to>
                                    </p:set>
                                    <p:anim calcmode="lin" valueType="num">
                                      <p:cBhvr>
                                        <p:cTn id="46" dur="1000" fill="hold"/>
                                        <p:tgtEl>
                                          <p:spTgt spid="56327">
                                            <p:txEl>
                                              <p:pRg st="0" end="0"/>
                                            </p:txEl>
                                          </p:spTgt>
                                        </p:tgtEl>
                                        <p:attrNameLst>
                                          <p:attrName>ppt_x</p:attrName>
                                        </p:attrNameLst>
                                      </p:cBhvr>
                                      <p:tavLst>
                                        <p:tav tm="0">
                                          <p:val>
                                            <p:strVal val="#ppt_x-.2"/>
                                          </p:val>
                                        </p:tav>
                                        <p:tav tm="100000">
                                          <p:val>
                                            <p:strVal val="#ppt_x"/>
                                          </p:val>
                                        </p:tav>
                                      </p:tavLst>
                                    </p:anim>
                                    <p:anim calcmode="lin" valueType="num">
                                      <p:cBhvr>
                                        <p:cTn id="47" dur="1000" fill="hold"/>
                                        <p:tgtEl>
                                          <p:spTgt spid="563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56327">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xit" presetSubtype="16" fill="hold" nodeType="clickEffect">
                                  <p:stCondLst>
                                    <p:cond delay="0"/>
                                  </p:stCondLst>
                                  <p:childTnLst>
                                    <p:animEffect transition="out" filter="box(in)">
                                      <p:cBhvr>
                                        <p:cTn id="52" dur="500"/>
                                        <p:tgtEl>
                                          <p:spTgt spid="56327">
                                            <p:txEl>
                                              <p:pRg st="0" end="0"/>
                                            </p:txEl>
                                          </p:spTgt>
                                        </p:tgtEl>
                                      </p:cBhvr>
                                    </p:animEffect>
                                    <p:set>
                                      <p:cBhvr>
                                        <p:cTn id="53" dur="1" fill="hold">
                                          <p:stCondLst>
                                            <p:cond delay="499"/>
                                          </p:stCondLst>
                                        </p:cTn>
                                        <p:tgtEl>
                                          <p:spTgt spid="56327">
                                            <p:txEl>
                                              <p:pRg st="0" end="0"/>
                                            </p:txEl>
                                          </p:spTgt>
                                        </p:tgtEl>
                                        <p:attrNameLst>
                                          <p:attrName>style.visibility</p:attrName>
                                        </p:attrNameLst>
                                      </p:cBhvr>
                                      <p:to>
                                        <p:strVal val="hidden"/>
                                      </p:to>
                                    </p:set>
                                  </p:childTnLst>
                                </p:cTn>
                              </p:par>
                              <p:par>
                                <p:cTn id="54" presetID="53" presetClass="entr" presetSubtype="0" fill="hold" nodeType="withEffect">
                                  <p:stCondLst>
                                    <p:cond delay="0"/>
                                  </p:stCondLst>
                                  <p:childTnLst>
                                    <p:set>
                                      <p:cBhvr>
                                        <p:cTn id="55" dur="1" fill="hold">
                                          <p:stCondLst>
                                            <p:cond delay="0"/>
                                          </p:stCondLst>
                                        </p:cTn>
                                        <p:tgtEl>
                                          <p:spTgt spid="56328">
                                            <p:txEl>
                                              <p:pRg st="0" end="0"/>
                                            </p:txEl>
                                          </p:spTgt>
                                        </p:tgtEl>
                                        <p:attrNameLst>
                                          <p:attrName>style.visibility</p:attrName>
                                        </p:attrNameLst>
                                      </p:cBhvr>
                                      <p:to>
                                        <p:strVal val="visible"/>
                                      </p:to>
                                    </p:set>
                                    <p:anim calcmode="lin" valueType="num">
                                      <p:cBhvr>
                                        <p:cTn id="56" dur="500" fill="hold"/>
                                        <p:tgtEl>
                                          <p:spTgt spid="56328">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56328">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56328">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56332">
                                            <p:txEl>
                                              <p:pRg st="0" end="0"/>
                                            </p:txEl>
                                          </p:spTgt>
                                        </p:tgtEl>
                                        <p:attrNameLst>
                                          <p:attrName>style.visibility</p:attrName>
                                        </p:attrNameLst>
                                      </p:cBhvr>
                                      <p:to>
                                        <p:strVal val="visible"/>
                                      </p:to>
                                    </p:set>
                                    <p:animEffect transition="in" filter="circle(in)">
                                      <p:cBhvr>
                                        <p:cTn id="63" dur="2000"/>
                                        <p:tgtEl>
                                          <p:spTgt spid="563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CC2F7FFC-8EB6-4850-CE2C-703880D1774E}"/>
              </a:ext>
            </a:extLst>
          </p:cNvPr>
          <p:cNvSpPr txBox="1">
            <a:spLocks noChangeArrowheads="1"/>
          </p:cNvSpPr>
          <p:nvPr/>
        </p:nvSpPr>
        <p:spPr bwMode="auto">
          <a:xfrm>
            <a:off x="1524000" y="12954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a:latin typeface=".VnTime" pitchFamily="34" charset="0"/>
              </a:rPr>
              <a:t>-</a:t>
            </a:r>
            <a:r>
              <a:rPr lang="en-US" altLang="en-US" sz="3000">
                <a:solidFill>
                  <a:srgbClr val="0000FF"/>
                </a:solidFill>
                <a:latin typeface=".VnTime" pitchFamily="34" charset="0"/>
              </a:rPr>
              <a:t> </a:t>
            </a:r>
            <a:r>
              <a:rPr lang="en-US" altLang="en-US" sz="3000"/>
              <a:t>Nhân tố sinh thái là những yếu tố của môi trường tác động đến sinh vật. Gồm :</a:t>
            </a:r>
          </a:p>
        </p:txBody>
      </p:sp>
      <p:sp>
        <p:nvSpPr>
          <p:cNvPr id="57347" name="Rectangle 3">
            <a:extLst>
              <a:ext uri="{FF2B5EF4-FFF2-40B4-BE49-F238E27FC236}">
                <a16:creationId xmlns:a16="http://schemas.microsoft.com/office/drawing/2014/main" id="{B5502831-D5BD-984C-8675-AC83180B1BB0}"/>
              </a:ext>
            </a:extLst>
          </p:cNvPr>
          <p:cNvSpPr>
            <a:spLocks noChangeArrowheads="1"/>
          </p:cNvSpPr>
          <p:nvPr/>
        </p:nvSpPr>
        <p:spPr bwMode="auto">
          <a:xfrm>
            <a:off x="1549400" y="0"/>
            <a:ext cx="7776168" cy="52322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
        <p:nvSpPr>
          <p:cNvPr id="57348" name="Rectangle 4">
            <a:extLst>
              <a:ext uri="{FF2B5EF4-FFF2-40B4-BE49-F238E27FC236}">
                <a16:creationId xmlns:a16="http://schemas.microsoft.com/office/drawing/2014/main" id="{D3211737-1068-3B50-53E8-7D4C30C5D143}"/>
              </a:ext>
            </a:extLst>
          </p:cNvPr>
          <p:cNvSpPr>
            <a:spLocks noChangeArrowheads="1"/>
          </p:cNvSpPr>
          <p:nvPr/>
        </p:nvSpPr>
        <p:spPr bwMode="auto">
          <a:xfrm>
            <a:off x="1524000" y="457201"/>
            <a:ext cx="54165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 </a:t>
            </a:r>
            <a:r>
              <a:rPr lang="en-US" altLang="en-US" sz="3000" b="1" u="sng">
                <a:solidFill>
                  <a:srgbClr val="0000FF"/>
                </a:solidFill>
              </a:rPr>
              <a:t>Môi trường sống của sinh vật</a:t>
            </a:r>
            <a:r>
              <a:rPr lang="en-US" altLang="en-US" sz="3000" b="1">
                <a:solidFill>
                  <a:srgbClr val="0000FF"/>
                </a:solidFill>
              </a:rPr>
              <a:t> :</a:t>
            </a:r>
          </a:p>
        </p:txBody>
      </p:sp>
      <p:sp>
        <p:nvSpPr>
          <p:cNvPr id="57349" name="Rectangle 5">
            <a:extLst>
              <a:ext uri="{FF2B5EF4-FFF2-40B4-BE49-F238E27FC236}">
                <a16:creationId xmlns:a16="http://schemas.microsoft.com/office/drawing/2014/main" id="{7F81ACC2-2F17-665F-0711-116B99330D28}"/>
              </a:ext>
            </a:extLst>
          </p:cNvPr>
          <p:cNvSpPr>
            <a:spLocks noChangeArrowheads="1"/>
          </p:cNvSpPr>
          <p:nvPr/>
        </p:nvSpPr>
        <p:spPr bwMode="auto">
          <a:xfrm>
            <a:off x="1524000" y="914400"/>
            <a:ext cx="39992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II </a:t>
            </a:r>
            <a:r>
              <a:rPr lang="en-US" altLang="en-US" sz="3000" b="1" u="sng">
                <a:solidFill>
                  <a:srgbClr val="0000FF"/>
                </a:solidFill>
              </a:rPr>
              <a:t>Các nhân tố sinh thái</a:t>
            </a:r>
            <a:r>
              <a:rPr lang="en-US" altLang="en-US" sz="3000" b="1">
                <a:solidFill>
                  <a:srgbClr val="0000FF"/>
                </a:solidFill>
              </a:rPr>
              <a:t> :</a:t>
            </a:r>
          </a:p>
        </p:txBody>
      </p:sp>
      <p:sp>
        <p:nvSpPr>
          <p:cNvPr id="57350" name="Text Box 6">
            <a:extLst>
              <a:ext uri="{FF2B5EF4-FFF2-40B4-BE49-F238E27FC236}">
                <a16:creationId xmlns:a16="http://schemas.microsoft.com/office/drawing/2014/main" id="{B95E9393-52AF-97EC-23A0-828E5E647C14}"/>
              </a:ext>
            </a:extLst>
          </p:cNvPr>
          <p:cNvSpPr txBox="1">
            <a:spLocks noChangeArrowheads="1"/>
          </p:cNvSpPr>
          <p:nvPr/>
        </p:nvSpPr>
        <p:spPr bwMode="auto">
          <a:xfrm>
            <a:off x="1524000" y="2209801"/>
            <a:ext cx="9144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a:latin typeface=".VnTime" pitchFamily="34" charset="0"/>
              </a:rPr>
              <a:t>+</a:t>
            </a:r>
            <a:r>
              <a:rPr lang="en-US" altLang="en-US" sz="3000">
                <a:solidFill>
                  <a:srgbClr val="0000FF"/>
                </a:solidFill>
                <a:latin typeface=".VnTime" pitchFamily="34" charset="0"/>
              </a:rPr>
              <a:t> </a:t>
            </a:r>
            <a:r>
              <a:rPr lang="en-US" altLang="en-US" sz="3000"/>
              <a:t>Nhân tố vô sinh là các yếu tố không sống của thiên nhiên có ảnh hưởng đến cơ thể sinh vật như : nhiệt độ, ánh sáng, gió, nước, địa hình, thổ nhưỡng, loại đất, độ dốc…</a:t>
            </a:r>
          </a:p>
        </p:txBody>
      </p:sp>
      <p:sp>
        <p:nvSpPr>
          <p:cNvPr id="57351" name="Text Box 7">
            <a:extLst>
              <a:ext uri="{FF2B5EF4-FFF2-40B4-BE49-F238E27FC236}">
                <a16:creationId xmlns:a16="http://schemas.microsoft.com/office/drawing/2014/main" id="{03CC5E2A-1246-11DA-FA47-CE38AB099FC3}"/>
              </a:ext>
            </a:extLst>
          </p:cNvPr>
          <p:cNvSpPr txBox="1">
            <a:spLocks noChangeArrowheads="1"/>
          </p:cNvSpPr>
          <p:nvPr/>
        </p:nvSpPr>
        <p:spPr bwMode="auto">
          <a:xfrm>
            <a:off x="152400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a:latin typeface=".VnTime" pitchFamily="34" charset="0"/>
              </a:rPr>
              <a:t>+</a:t>
            </a:r>
            <a:r>
              <a:rPr lang="en-US" altLang="en-US" sz="3000">
                <a:solidFill>
                  <a:srgbClr val="0000FF"/>
                </a:solidFill>
                <a:latin typeface=".VnTime" pitchFamily="34" charset="0"/>
              </a:rPr>
              <a:t> </a:t>
            </a:r>
            <a:r>
              <a:rPr lang="en-US" altLang="en-US" sz="3000"/>
              <a:t>Nhân tố hữu sinh :(nhân tố sinh thái sống)</a:t>
            </a:r>
          </a:p>
        </p:txBody>
      </p:sp>
      <p:sp>
        <p:nvSpPr>
          <p:cNvPr id="57352" name="Text Box 8">
            <a:extLst>
              <a:ext uri="{FF2B5EF4-FFF2-40B4-BE49-F238E27FC236}">
                <a16:creationId xmlns:a16="http://schemas.microsoft.com/office/drawing/2014/main" id="{A5F76B6C-D2D2-3628-5A5B-FC19EFAC842C}"/>
              </a:ext>
            </a:extLst>
          </p:cNvPr>
          <p:cNvSpPr txBox="1">
            <a:spLocks noChangeArrowheads="1"/>
          </p:cNvSpPr>
          <p:nvPr/>
        </p:nvSpPr>
        <p:spPr bwMode="auto">
          <a:xfrm>
            <a:off x="1524000" y="4114800"/>
            <a:ext cx="91440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b="1"/>
              <a:t>.</a:t>
            </a:r>
            <a:r>
              <a:rPr lang="en-US" altLang="en-US" sz="3000"/>
              <a:t>Nhân tố con người :tác động tích cực (cải tạo, nuôi dưỡng, lai ghép…), tác động tiêu cực(săn bắt, đốt phá…).</a:t>
            </a:r>
          </a:p>
          <a:p>
            <a:pPr>
              <a:spcBef>
                <a:spcPct val="50000"/>
              </a:spcBef>
            </a:pPr>
            <a:r>
              <a:rPr lang="en-US" altLang="en-US" sz="3000"/>
              <a:t>       </a:t>
            </a:r>
            <a:r>
              <a:rPr lang="en-US" altLang="en-US" sz="3000" b="1"/>
              <a:t>.</a:t>
            </a:r>
            <a:r>
              <a:rPr lang="en-US" altLang="en-US" sz="3000"/>
              <a:t>Nhân tố sinh vật:các vi sinh vật, thực vật, động vật…</a:t>
            </a:r>
          </a:p>
        </p:txBody>
      </p:sp>
      <p:sp>
        <p:nvSpPr>
          <p:cNvPr id="57353" name="Text Box 9">
            <a:extLst>
              <a:ext uri="{FF2B5EF4-FFF2-40B4-BE49-F238E27FC236}">
                <a16:creationId xmlns:a16="http://schemas.microsoft.com/office/drawing/2014/main" id="{9EAA1F15-8266-1CDB-6F39-8667ACF0A762}"/>
              </a:ext>
            </a:extLst>
          </p:cNvPr>
          <p:cNvSpPr txBox="1">
            <a:spLocks noChangeArrowheads="1"/>
          </p:cNvSpPr>
          <p:nvPr/>
        </p:nvSpPr>
        <p:spPr bwMode="auto">
          <a:xfrm>
            <a:off x="1524000" y="575945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Time" pitchFamily="34" charset="0"/>
              </a:rPr>
              <a:t>    </a:t>
            </a:r>
            <a:r>
              <a:rPr lang="en-US" altLang="en-US" sz="3000">
                <a:latin typeface=".VnTime" pitchFamily="34" charset="0"/>
              </a:rPr>
              <a:t>-</a:t>
            </a:r>
            <a:r>
              <a:rPr lang="en-US" altLang="en-US" sz="3000">
                <a:solidFill>
                  <a:srgbClr val="0000FF"/>
                </a:solidFill>
                <a:latin typeface=".VnTime" pitchFamily="34" charset="0"/>
              </a:rPr>
              <a:t> </a:t>
            </a:r>
            <a:r>
              <a:rPr lang="en-US" altLang="en-US" sz="3000"/>
              <a:t>Các</a:t>
            </a:r>
            <a:r>
              <a:rPr lang="en-US" altLang="en-US" sz="3000">
                <a:solidFill>
                  <a:srgbClr val="0000FF"/>
                </a:solidFill>
              </a:rPr>
              <a:t> </a:t>
            </a:r>
            <a:r>
              <a:rPr lang="en-US" altLang="en-US" sz="3000"/>
              <a:t>nhân tố sinh thái tác động lên sinh vật thay đổi theo môi trường và thời gian.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7353">
                                            <p:txEl>
                                              <p:pRg st="0" end="0"/>
                                            </p:txEl>
                                          </p:spTgt>
                                        </p:tgtEl>
                                        <p:attrNameLst>
                                          <p:attrName>style.visibility</p:attrName>
                                        </p:attrNameLst>
                                      </p:cBhvr>
                                      <p:to>
                                        <p:strVal val="visible"/>
                                      </p:to>
                                    </p:set>
                                    <p:anim calcmode="lin" valueType="num">
                                      <p:cBhvr>
                                        <p:cTn id="7" dur="500" fill="hold"/>
                                        <p:tgtEl>
                                          <p:spTgt spid="5735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35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73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id="{A7127A5B-CBD9-5B3C-22C4-3B9B5E79D523}"/>
              </a:ext>
            </a:extLst>
          </p:cNvPr>
          <p:cNvSpPr txBox="1">
            <a:spLocks noChangeArrowheads="1"/>
          </p:cNvSpPr>
          <p:nvPr/>
        </p:nvSpPr>
        <p:spPr bwMode="auto">
          <a:xfrm>
            <a:off x="1524000" y="55626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FF"/>
                </a:solidFill>
                <a:latin typeface=".VnTime" pitchFamily="34" charset="0"/>
              </a:rPr>
              <a:t>     </a:t>
            </a:r>
            <a:r>
              <a:rPr lang="en-US" altLang="en-US">
                <a:solidFill>
                  <a:srgbClr val="0000FF"/>
                </a:solidFill>
                <a:latin typeface=".VnTime" pitchFamily="34" charset="0"/>
              </a:rPr>
              <a:t>-  C¸ r« phi ë ViÖt Nam sèng vµ ph¸t triÓn ë nhiÖt ®é nµo ?</a:t>
            </a:r>
          </a:p>
        </p:txBody>
      </p:sp>
      <p:sp>
        <p:nvSpPr>
          <p:cNvPr id="60419" name="Text Box 3">
            <a:extLst>
              <a:ext uri="{FF2B5EF4-FFF2-40B4-BE49-F238E27FC236}">
                <a16:creationId xmlns:a16="http://schemas.microsoft.com/office/drawing/2014/main" id="{E2A51B08-6598-1AA1-CDF4-2A9C02E0F04E}"/>
              </a:ext>
            </a:extLst>
          </p:cNvPr>
          <p:cNvSpPr txBox="1">
            <a:spLocks noChangeArrowheads="1"/>
          </p:cNvSpPr>
          <p:nvPr/>
        </p:nvSpPr>
        <p:spPr bwMode="auto">
          <a:xfrm>
            <a:off x="1524000" y="59436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FF"/>
                </a:solidFill>
                <a:latin typeface=".VnTime" pitchFamily="34" charset="0"/>
              </a:rPr>
              <a:t>     </a:t>
            </a:r>
            <a:r>
              <a:rPr lang="en-US" altLang="en-US">
                <a:solidFill>
                  <a:srgbClr val="0000FF"/>
                </a:solidFill>
                <a:latin typeface=".VnTime" pitchFamily="34" charset="0"/>
              </a:rPr>
              <a:t>-</a:t>
            </a:r>
            <a:r>
              <a:rPr lang="en-US" altLang="en-US">
                <a:solidFill>
                  <a:srgbClr val="FF00FF"/>
                </a:solidFill>
                <a:latin typeface=".VnTime" pitchFamily="34" charset="0"/>
              </a:rPr>
              <a:t>  </a:t>
            </a:r>
            <a:r>
              <a:rPr lang="en-US" altLang="en-US">
                <a:solidFill>
                  <a:srgbClr val="0000FF"/>
                </a:solidFill>
                <a:latin typeface=".VnTime" pitchFamily="34" charset="0"/>
              </a:rPr>
              <a:t>NhiÖt ®é nµo c¸ r« phi sinh tr­ëng vµ ph¸t triÓn thuËn lîi nhÊt  ?</a:t>
            </a:r>
          </a:p>
        </p:txBody>
      </p:sp>
      <p:sp>
        <p:nvSpPr>
          <p:cNvPr id="60420" name="Text Box 4">
            <a:extLst>
              <a:ext uri="{FF2B5EF4-FFF2-40B4-BE49-F238E27FC236}">
                <a16:creationId xmlns:a16="http://schemas.microsoft.com/office/drawing/2014/main" id="{D08E6DF5-7629-F4CF-EE2A-C5DCA72A7142}"/>
              </a:ext>
            </a:extLst>
          </p:cNvPr>
          <p:cNvSpPr txBox="1">
            <a:spLocks noChangeArrowheads="1"/>
          </p:cNvSpPr>
          <p:nvPr/>
        </p:nvSpPr>
        <p:spPr bwMode="auto">
          <a:xfrm>
            <a:off x="1905000" y="6338888"/>
            <a:ext cx="800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latin typeface=".VnTime" pitchFamily="34" charset="0"/>
              </a:rPr>
              <a:t>-  T¹i sao d­íi 5</a:t>
            </a:r>
            <a:r>
              <a:rPr lang="en-US" altLang="en-US" baseline="30000">
                <a:solidFill>
                  <a:srgbClr val="0000FF"/>
                </a:solidFill>
                <a:latin typeface=".VnTime" pitchFamily="34" charset="0"/>
              </a:rPr>
              <a:t>o</a:t>
            </a:r>
            <a:r>
              <a:rPr lang="en-US" altLang="en-US">
                <a:solidFill>
                  <a:srgbClr val="0000FF"/>
                </a:solidFill>
                <a:latin typeface=".VnTime" pitchFamily="34" charset="0"/>
              </a:rPr>
              <a:t>C vµ trªn 42</a:t>
            </a:r>
            <a:r>
              <a:rPr lang="en-US" altLang="en-US" baseline="30000">
                <a:solidFill>
                  <a:srgbClr val="0000FF"/>
                </a:solidFill>
                <a:latin typeface=".VnTime" pitchFamily="34" charset="0"/>
              </a:rPr>
              <a:t>o</a:t>
            </a:r>
            <a:r>
              <a:rPr lang="en-US" altLang="en-US">
                <a:solidFill>
                  <a:srgbClr val="0000FF"/>
                </a:solidFill>
                <a:latin typeface=".VnTime" pitchFamily="34" charset="0"/>
              </a:rPr>
              <a:t>C th× c¸ r« phi sÏ chÕt  ?</a:t>
            </a:r>
          </a:p>
        </p:txBody>
      </p:sp>
      <p:pic>
        <p:nvPicPr>
          <p:cNvPr id="60421" name="Picture 5">
            <a:extLst>
              <a:ext uri="{FF2B5EF4-FFF2-40B4-BE49-F238E27FC236}">
                <a16:creationId xmlns:a16="http://schemas.microsoft.com/office/drawing/2014/main" id="{EEF52820-C1F7-4C71-1017-634EC31E8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1"/>
            <a:ext cx="75438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6">
            <a:extLst>
              <a:ext uri="{FF2B5EF4-FFF2-40B4-BE49-F238E27FC236}">
                <a16:creationId xmlns:a16="http://schemas.microsoft.com/office/drawing/2014/main" id="{55C915C1-2CE6-F1D0-01A0-798AC3456154}"/>
              </a:ext>
            </a:extLst>
          </p:cNvPr>
          <p:cNvSpPr txBox="1">
            <a:spLocks noChangeArrowheads="1"/>
          </p:cNvSpPr>
          <p:nvPr/>
        </p:nvSpPr>
        <p:spPr bwMode="auto">
          <a:xfrm>
            <a:off x="2971800" y="3657600"/>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NI-Times" pitchFamily="2" charset="0"/>
              </a:rPr>
              <a:t>5</a:t>
            </a:r>
            <a:r>
              <a:rPr lang="en-US" altLang="en-US" b="1" baseline="30000">
                <a:latin typeface="VNI-Times" pitchFamily="2" charset="0"/>
              </a:rPr>
              <a:t>0 </a:t>
            </a:r>
            <a:r>
              <a:rPr lang="en-US" altLang="en-US" b="1">
                <a:latin typeface="VNI-Times" pitchFamily="2" charset="0"/>
              </a:rPr>
              <a:t>C</a:t>
            </a:r>
          </a:p>
        </p:txBody>
      </p:sp>
      <p:sp>
        <p:nvSpPr>
          <p:cNvPr id="60423" name="Text Box 7">
            <a:extLst>
              <a:ext uri="{FF2B5EF4-FFF2-40B4-BE49-F238E27FC236}">
                <a16:creationId xmlns:a16="http://schemas.microsoft.com/office/drawing/2014/main" id="{A18C9307-6B8F-A97E-6BE1-67A8C5B27445}"/>
              </a:ext>
            </a:extLst>
          </p:cNvPr>
          <p:cNvSpPr txBox="1">
            <a:spLocks noChangeArrowheads="1"/>
          </p:cNvSpPr>
          <p:nvPr/>
        </p:nvSpPr>
        <p:spPr bwMode="auto">
          <a:xfrm>
            <a:off x="2590800" y="44958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Điểm gây chết</a:t>
            </a:r>
            <a:endParaRPr lang="en-US" altLang="en-US" b="1"/>
          </a:p>
        </p:txBody>
      </p:sp>
      <p:sp>
        <p:nvSpPr>
          <p:cNvPr id="60424" name="Text Box 8">
            <a:extLst>
              <a:ext uri="{FF2B5EF4-FFF2-40B4-BE49-F238E27FC236}">
                <a16:creationId xmlns:a16="http://schemas.microsoft.com/office/drawing/2014/main" id="{310E87E4-E6CB-8F5C-C389-958992070E4C}"/>
              </a:ext>
            </a:extLst>
          </p:cNvPr>
          <p:cNvSpPr txBox="1">
            <a:spLocks noChangeArrowheads="1"/>
          </p:cNvSpPr>
          <p:nvPr/>
        </p:nvSpPr>
        <p:spPr bwMode="auto">
          <a:xfrm>
            <a:off x="7696200" y="3657600"/>
            <a:ext cx="137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NI-Times" pitchFamily="2" charset="0"/>
              </a:rPr>
              <a:t>42</a:t>
            </a:r>
            <a:r>
              <a:rPr lang="en-US" altLang="en-US" b="1" baseline="30000">
                <a:latin typeface="VNI-Times" pitchFamily="2" charset="0"/>
              </a:rPr>
              <a:t>0 </a:t>
            </a:r>
            <a:r>
              <a:rPr lang="en-US" altLang="en-US" b="1">
                <a:latin typeface="VNI-Times" pitchFamily="2" charset="0"/>
              </a:rPr>
              <a:t>C</a:t>
            </a:r>
          </a:p>
        </p:txBody>
      </p:sp>
      <p:sp>
        <p:nvSpPr>
          <p:cNvPr id="60425" name="Text Box 9">
            <a:extLst>
              <a:ext uri="{FF2B5EF4-FFF2-40B4-BE49-F238E27FC236}">
                <a16:creationId xmlns:a16="http://schemas.microsoft.com/office/drawing/2014/main" id="{01B6904E-9A06-CECF-5D3A-0B4ABB58223A}"/>
              </a:ext>
            </a:extLst>
          </p:cNvPr>
          <p:cNvSpPr txBox="1">
            <a:spLocks noChangeArrowheads="1"/>
          </p:cNvSpPr>
          <p:nvPr/>
        </p:nvSpPr>
        <p:spPr bwMode="auto">
          <a:xfrm>
            <a:off x="5715001" y="3962401"/>
            <a:ext cx="242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rPr>
              <a:t>Điểm cực thuận</a:t>
            </a:r>
            <a:r>
              <a:rPr lang="en-US" altLang="en-US" sz="2000" b="1">
                <a:solidFill>
                  <a:srgbClr val="FF0000"/>
                </a:solidFill>
                <a:latin typeface="VNI-Times" pitchFamily="2" charset="0"/>
              </a:rPr>
              <a:t> </a:t>
            </a:r>
          </a:p>
        </p:txBody>
      </p:sp>
      <p:sp>
        <p:nvSpPr>
          <p:cNvPr id="60426" name="Line 10">
            <a:extLst>
              <a:ext uri="{FF2B5EF4-FFF2-40B4-BE49-F238E27FC236}">
                <a16:creationId xmlns:a16="http://schemas.microsoft.com/office/drawing/2014/main" id="{A7C0DD6D-DDD9-BF90-39B1-01CB0B2AE2EB}"/>
              </a:ext>
            </a:extLst>
          </p:cNvPr>
          <p:cNvSpPr>
            <a:spLocks noChangeShapeType="1"/>
          </p:cNvSpPr>
          <p:nvPr/>
        </p:nvSpPr>
        <p:spPr bwMode="auto">
          <a:xfrm>
            <a:off x="3352800" y="4495800"/>
            <a:ext cx="4495800" cy="0"/>
          </a:xfrm>
          <a:prstGeom prst="line">
            <a:avLst/>
          </a:prstGeom>
          <a:noFill/>
          <a:ln w="38100">
            <a:solidFill>
              <a:srgbClr val="CC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Text Box 11">
            <a:extLst>
              <a:ext uri="{FF2B5EF4-FFF2-40B4-BE49-F238E27FC236}">
                <a16:creationId xmlns:a16="http://schemas.microsoft.com/office/drawing/2014/main" id="{BE69F2A9-DECF-C210-C699-163C0E5250E2}"/>
              </a:ext>
            </a:extLst>
          </p:cNvPr>
          <p:cNvSpPr txBox="1">
            <a:spLocks noChangeArrowheads="1"/>
          </p:cNvSpPr>
          <p:nvPr/>
        </p:nvSpPr>
        <p:spPr bwMode="auto">
          <a:xfrm>
            <a:off x="4343400" y="4419601"/>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660033"/>
                </a:solidFill>
              </a:rPr>
              <a:t>Giới hạn chịu đựng</a:t>
            </a:r>
          </a:p>
        </p:txBody>
      </p:sp>
      <p:sp>
        <p:nvSpPr>
          <p:cNvPr id="60428" name="Text Box 12">
            <a:extLst>
              <a:ext uri="{FF2B5EF4-FFF2-40B4-BE49-F238E27FC236}">
                <a16:creationId xmlns:a16="http://schemas.microsoft.com/office/drawing/2014/main" id="{771D93D0-8F69-ECF8-6C9E-A690F4CEB03C}"/>
              </a:ext>
            </a:extLst>
          </p:cNvPr>
          <p:cNvSpPr txBox="1">
            <a:spLocks noChangeArrowheads="1"/>
          </p:cNvSpPr>
          <p:nvPr/>
        </p:nvSpPr>
        <p:spPr bwMode="auto">
          <a:xfrm>
            <a:off x="2209800" y="4800600"/>
            <a:ext cx="7391400" cy="369332"/>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00"/>
                </a:solidFill>
              </a:rPr>
              <a:t>Hình 41.1: Giới hạn nhiệt độ của cá rô phi ở Việt Nam</a:t>
            </a:r>
          </a:p>
        </p:txBody>
      </p:sp>
      <p:sp>
        <p:nvSpPr>
          <p:cNvPr id="60429" name="Text Box 13">
            <a:extLst>
              <a:ext uri="{FF2B5EF4-FFF2-40B4-BE49-F238E27FC236}">
                <a16:creationId xmlns:a16="http://schemas.microsoft.com/office/drawing/2014/main" id="{DEEC56A6-4D09-8CEE-F9AF-A4BD857A24E7}"/>
              </a:ext>
            </a:extLst>
          </p:cNvPr>
          <p:cNvSpPr txBox="1">
            <a:spLocks noChangeArrowheads="1"/>
          </p:cNvSpPr>
          <p:nvPr/>
        </p:nvSpPr>
        <p:spPr bwMode="auto">
          <a:xfrm>
            <a:off x="5562600" y="3124201"/>
            <a:ext cx="180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VnTime" pitchFamily="34" charset="0"/>
              </a:rPr>
              <a:t>Kho¶ng thuËn lîi</a:t>
            </a:r>
            <a:r>
              <a:rPr lang="en-US" altLang="en-US">
                <a:solidFill>
                  <a:srgbClr val="FF00FF"/>
                </a:solidFill>
                <a:latin typeface=".VnTime" pitchFamily="34" charset="0"/>
              </a:rPr>
              <a:t>  </a:t>
            </a:r>
          </a:p>
        </p:txBody>
      </p:sp>
      <p:sp>
        <p:nvSpPr>
          <p:cNvPr id="60430" name="Line 14">
            <a:extLst>
              <a:ext uri="{FF2B5EF4-FFF2-40B4-BE49-F238E27FC236}">
                <a16:creationId xmlns:a16="http://schemas.microsoft.com/office/drawing/2014/main" id="{05AB2DB2-DFFE-7230-E542-647631EFF400}"/>
              </a:ext>
            </a:extLst>
          </p:cNvPr>
          <p:cNvSpPr>
            <a:spLocks noChangeShapeType="1"/>
          </p:cNvSpPr>
          <p:nvPr/>
        </p:nvSpPr>
        <p:spPr bwMode="auto">
          <a:xfrm>
            <a:off x="5638800" y="3733800"/>
            <a:ext cx="1752600" cy="0"/>
          </a:xfrm>
          <a:prstGeom prst="line">
            <a:avLst/>
          </a:prstGeom>
          <a:noFill/>
          <a:ln w="38100">
            <a:solidFill>
              <a:schemeClr val="accent2"/>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1" name="Text Box 15">
            <a:extLst>
              <a:ext uri="{FF2B5EF4-FFF2-40B4-BE49-F238E27FC236}">
                <a16:creationId xmlns:a16="http://schemas.microsoft.com/office/drawing/2014/main" id="{91F81C8C-08F4-32DC-F9E4-8A728BDB827F}"/>
              </a:ext>
            </a:extLst>
          </p:cNvPr>
          <p:cNvSpPr txBox="1">
            <a:spLocks noChangeArrowheads="1"/>
          </p:cNvSpPr>
          <p:nvPr/>
        </p:nvSpPr>
        <p:spPr bwMode="auto">
          <a:xfrm>
            <a:off x="9144000" y="35814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latin typeface="VNI-Times" pitchFamily="2" charset="0"/>
              </a:rPr>
              <a:t>t</a:t>
            </a:r>
            <a:r>
              <a:rPr lang="en-US" altLang="en-US" sz="2800" b="1" baseline="30000">
                <a:latin typeface="VNI-Times" pitchFamily="2" charset="0"/>
              </a:rPr>
              <a:t>0</a:t>
            </a:r>
            <a:r>
              <a:rPr lang="en-US" altLang="en-US" sz="2800" b="1">
                <a:latin typeface="VNI-Times" pitchFamily="2" charset="0"/>
              </a:rPr>
              <a:t> C</a:t>
            </a:r>
          </a:p>
        </p:txBody>
      </p:sp>
      <p:sp>
        <p:nvSpPr>
          <p:cNvPr id="60432" name="Line 16">
            <a:extLst>
              <a:ext uri="{FF2B5EF4-FFF2-40B4-BE49-F238E27FC236}">
                <a16:creationId xmlns:a16="http://schemas.microsoft.com/office/drawing/2014/main" id="{173A9075-E79A-2D2B-A6C8-5C6B2DFBED6F}"/>
              </a:ext>
            </a:extLst>
          </p:cNvPr>
          <p:cNvSpPr>
            <a:spLocks noChangeShapeType="1"/>
          </p:cNvSpPr>
          <p:nvPr/>
        </p:nvSpPr>
        <p:spPr bwMode="auto">
          <a:xfrm>
            <a:off x="3352800" y="2971800"/>
            <a:ext cx="0" cy="685800"/>
          </a:xfrm>
          <a:prstGeom prst="line">
            <a:avLst/>
          </a:prstGeom>
          <a:noFill/>
          <a:ln w="38100">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3" name="Line 17">
            <a:extLst>
              <a:ext uri="{FF2B5EF4-FFF2-40B4-BE49-F238E27FC236}">
                <a16:creationId xmlns:a16="http://schemas.microsoft.com/office/drawing/2014/main" id="{C1F25653-1B13-A327-FAD4-B1D003CBE337}"/>
              </a:ext>
            </a:extLst>
          </p:cNvPr>
          <p:cNvSpPr>
            <a:spLocks noChangeShapeType="1"/>
          </p:cNvSpPr>
          <p:nvPr/>
        </p:nvSpPr>
        <p:spPr bwMode="auto">
          <a:xfrm>
            <a:off x="7848600" y="2971800"/>
            <a:ext cx="0" cy="685800"/>
          </a:xfrm>
          <a:prstGeom prst="line">
            <a:avLst/>
          </a:prstGeom>
          <a:noFill/>
          <a:ln w="38100">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4" name="Text Box 18">
            <a:extLst>
              <a:ext uri="{FF2B5EF4-FFF2-40B4-BE49-F238E27FC236}">
                <a16:creationId xmlns:a16="http://schemas.microsoft.com/office/drawing/2014/main" id="{36D2C1C1-BA8C-C575-BDEC-FF58DB820935}"/>
              </a:ext>
            </a:extLst>
          </p:cNvPr>
          <p:cNvSpPr txBox="1">
            <a:spLocks noChangeArrowheads="1"/>
          </p:cNvSpPr>
          <p:nvPr/>
        </p:nvSpPr>
        <p:spPr bwMode="auto">
          <a:xfrm>
            <a:off x="2743201" y="2514601"/>
            <a:ext cx="227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Giới hạn dưới</a:t>
            </a:r>
          </a:p>
        </p:txBody>
      </p:sp>
      <p:sp>
        <p:nvSpPr>
          <p:cNvPr id="60435" name="Text Box 19">
            <a:extLst>
              <a:ext uri="{FF2B5EF4-FFF2-40B4-BE49-F238E27FC236}">
                <a16:creationId xmlns:a16="http://schemas.microsoft.com/office/drawing/2014/main" id="{3D817955-AFBB-567A-A0C5-87744F26D5FE}"/>
              </a:ext>
            </a:extLst>
          </p:cNvPr>
          <p:cNvSpPr txBox="1">
            <a:spLocks noChangeArrowheads="1"/>
          </p:cNvSpPr>
          <p:nvPr/>
        </p:nvSpPr>
        <p:spPr bwMode="auto">
          <a:xfrm>
            <a:off x="7543801" y="2438401"/>
            <a:ext cx="2257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Giới hạn trên</a:t>
            </a:r>
          </a:p>
        </p:txBody>
      </p:sp>
      <p:sp>
        <p:nvSpPr>
          <p:cNvPr id="60436" name="Text Box 20">
            <a:extLst>
              <a:ext uri="{FF2B5EF4-FFF2-40B4-BE49-F238E27FC236}">
                <a16:creationId xmlns:a16="http://schemas.microsoft.com/office/drawing/2014/main" id="{74E741B4-56E7-2E57-55BD-856B7B3AEC99}"/>
              </a:ext>
            </a:extLst>
          </p:cNvPr>
          <p:cNvSpPr txBox="1">
            <a:spLocks noChangeArrowheads="1"/>
          </p:cNvSpPr>
          <p:nvPr/>
        </p:nvSpPr>
        <p:spPr bwMode="auto">
          <a:xfrm>
            <a:off x="6248400" y="3581400"/>
            <a:ext cx="1271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NI-Times" pitchFamily="2" charset="0"/>
              </a:rPr>
              <a:t>30</a:t>
            </a:r>
            <a:r>
              <a:rPr lang="en-US" altLang="en-US" b="1" baseline="30000">
                <a:latin typeface="VNI-Times" pitchFamily="2" charset="0"/>
              </a:rPr>
              <a:t>0</a:t>
            </a:r>
            <a:r>
              <a:rPr lang="en-US" altLang="en-US" b="1">
                <a:latin typeface="VNI-Times" pitchFamily="2" charset="0"/>
              </a:rPr>
              <a:t>C</a:t>
            </a:r>
          </a:p>
        </p:txBody>
      </p:sp>
      <p:sp>
        <p:nvSpPr>
          <p:cNvPr id="60438" name="Text Box 22">
            <a:extLst>
              <a:ext uri="{FF2B5EF4-FFF2-40B4-BE49-F238E27FC236}">
                <a16:creationId xmlns:a16="http://schemas.microsoft.com/office/drawing/2014/main" id="{487416B3-8EC0-C164-DBCC-8C13FF74FDEA}"/>
              </a:ext>
            </a:extLst>
          </p:cNvPr>
          <p:cNvSpPr txBox="1">
            <a:spLocks noChangeArrowheads="1"/>
          </p:cNvSpPr>
          <p:nvPr/>
        </p:nvSpPr>
        <p:spPr bwMode="auto">
          <a:xfrm>
            <a:off x="2819400" y="51816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rgbClr val="FF0000"/>
                </a:solidFill>
                <a:latin typeface=".VnTime" pitchFamily="34" charset="0"/>
              </a:rPr>
              <a:t>Quan s¸t h×nh vÏ vµ cho biÕt :</a:t>
            </a:r>
          </a:p>
        </p:txBody>
      </p:sp>
      <p:sp>
        <p:nvSpPr>
          <p:cNvPr id="60439" name="Text Box 23">
            <a:extLst>
              <a:ext uri="{FF2B5EF4-FFF2-40B4-BE49-F238E27FC236}">
                <a16:creationId xmlns:a16="http://schemas.microsoft.com/office/drawing/2014/main" id="{7F9E5931-97F1-A54F-38D8-8B1649DFFB44}"/>
              </a:ext>
            </a:extLst>
          </p:cNvPr>
          <p:cNvSpPr txBox="1">
            <a:spLocks noChangeArrowheads="1"/>
          </p:cNvSpPr>
          <p:nvPr/>
        </p:nvSpPr>
        <p:spPr bwMode="auto">
          <a:xfrm>
            <a:off x="7010400" y="44958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Điểm gây chết</a:t>
            </a:r>
            <a:endParaRPr lang="en-US" altLang="en-US" b="1"/>
          </a:p>
        </p:txBody>
      </p:sp>
      <p:sp>
        <p:nvSpPr>
          <p:cNvPr id="60440" name="Rectangle 24">
            <a:extLst>
              <a:ext uri="{FF2B5EF4-FFF2-40B4-BE49-F238E27FC236}">
                <a16:creationId xmlns:a16="http://schemas.microsoft.com/office/drawing/2014/main" id="{4FB7CCD9-210A-4989-45FE-84DCA0FDC480}"/>
              </a:ext>
            </a:extLst>
          </p:cNvPr>
          <p:cNvSpPr>
            <a:spLocks noChangeArrowheads="1"/>
          </p:cNvSpPr>
          <p:nvPr/>
        </p:nvSpPr>
        <p:spPr bwMode="auto">
          <a:xfrm>
            <a:off x="1549400" y="0"/>
            <a:ext cx="7776168" cy="52322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
        <p:nvSpPr>
          <p:cNvPr id="60441" name="Rectangle 25">
            <a:extLst>
              <a:ext uri="{FF2B5EF4-FFF2-40B4-BE49-F238E27FC236}">
                <a16:creationId xmlns:a16="http://schemas.microsoft.com/office/drawing/2014/main" id="{C61F2663-6C0E-D18A-2D50-1D0F4C72819B}"/>
              </a:ext>
            </a:extLst>
          </p:cNvPr>
          <p:cNvSpPr>
            <a:spLocks noChangeArrowheads="1"/>
          </p:cNvSpPr>
          <p:nvPr/>
        </p:nvSpPr>
        <p:spPr bwMode="auto">
          <a:xfrm>
            <a:off x="1524001" y="381000"/>
            <a:ext cx="32232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b="1">
                <a:solidFill>
                  <a:srgbClr val="0000FF"/>
                </a:solidFill>
              </a:rPr>
              <a:t>I </a:t>
            </a:r>
            <a:r>
              <a:rPr lang="en-US" altLang="en-US" b="1" u="sng">
                <a:solidFill>
                  <a:srgbClr val="0000FF"/>
                </a:solidFill>
              </a:rPr>
              <a:t>Môi trường sống của sinh vật</a:t>
            </a:r>
            <a:r>
              <a:rPr lang="en-US" altLang="en-US" b="1">
                <a:solidFill>
                  <a:srgbClr val="0000FF"/>
                </a:solidFill>
              </a:rPr>
              <a:t> :</a:t>
            </a:r>
          </a:p>
        </p:txBody>
      </p:sp>
      <p:sp>
        <p:nvSpPr>
          <p:cNvPr id="60442" name="Rectangle 26">
            <a:extLst>
              <a:ext uri="{FF2B5EF4-FFF2-40B4-BE49-F238E27FC236}">
                <a16:creationId xmlns:a16="http://schemas.microsoft.com/office/drawing/2014/main" id="{4F5AB7DC-4F0E-1D9E-467E-949349CC07B2}"/>
              </a:ext>
            </a:extLst>
          </p:cNvPr>
          <p:cNvSpPr>
            <a:spLocks noChangeArrowheads="1"/>
          </p:cNvSpPr>
          <p:nvPr/>
        </p:nvSpPr>
        <p:spPr bwMode="auto">
          <a:xfrm>
            <a:off x="1524001" y="685800"/>
            <a:ext cx="2473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b="1">
                <a:solidFill>
                  <a:srgbClr val="0000FF"/>
                </a:solidFill>
              </a:rPr>
              <a:t>II </a:t>
            </a:r>
            <a:r>
              <a:rPr lang="en-US" altLang="en-US" b="1" u="sng">
                <a:solidFill>
                  <a:srgbClr val="0000FF"/>
                </a:solidFill>
              </a:rPr>
              <a:t>Các nhân tố sinh thái</a:t>
            </a:r>
            <a:r>
              <a:rPr lang="en-US" altLang="en-US" b="1">
                <a:solidFill>
                  <a:srgbClr val="0000FF"/>
                </a:solidFill>
              </a:rPr>
              <a:t> :</a:t>
            </a:r>
          </a:p>
        </p:txBody>
      </p:sp>
      <p:sp>
        <p:nvSpPr>
          <p:cNvPr id="60443" name="Rectangle 27">
            <a:extLst>
              <a:ext uri="{FF2B5EF4-FFF2-40B4-BE49-F238E27FC236}">
                <a16:creationId xmlns:a16="http://schemas.microsoft.com/office/drawing/2014/main" id="{ACC11037-9C14-7A36-9962-A4240801E79B}"/>
              </a:ext>
            </a:extLst>
          </p:cNvPr>
          <p:cNvSpPr>
            <a:spLocks noChangeArrowheads="1"/>
          </p:cNvSpPr>
          <p:nvPr/>
        </p:nvSpPr>
        <p:spPr bwMode="auto">
          <a:xfrm>
            <a:off x="1524000" y="990600"/>
            <a:ext cx="2230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b="1">
                <a:solidFill>
                  <a:srgbClr val="0000FF"/>
                </a:solidFill>
              </a:rPr>
              <a:t>III </a:t>
            </a:r>
            <a:r>
              <a:rPr lang="en-US" altLang="en-US" b="1" u="sng">
                <a:solidFill>
                  <a:srgbClr val="0000FF"/>
                </a:solidFill>
              </a:rPr>
              <a:t>Giới hạn sinh thái</a:t>
            </a:r>
            <a:r>
              <a:rPr lang="en-US" altLang="en-US" b="1">
                <a:solidFill>
                  <a:srgbClr val="0000FF"/>
                </a:solidFill>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0438"/>
                                        </p:tgtEl>
                                        <p:attrNameLst>
                                          <p:attrName>style.visibility</p:attrName>
                                        </p:attrNameLst>
                                      </p:cBhvr>
                                      <p:to>
                                        <p:strVal val="visible"/>
                                      </p:to>
                                    </p:set>
                                    <p:animEffect transition="in" filter="box(in)">
                                      <p:cBhvr>
                                        <p:cTn id="7" dur="500"/>
                                        <p:tgtEl>
                                          <p:spTgt spid="60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0418"/>
                                        </p:tgtEl>
                                        <p:attrNameLst>
                                          <p:attrName>style.visibility</p:attrName>
                                        </p:attrNameLst>
                                      </p:cBhvr>
                                      <p:to>
                                        <p:strVal val="visible"/>
                                      </p:to>
                                    </p:set>
                                    <p:animEffect transition="in" filter="strips(downRight)">
                                      <p:cBhvr>
                                        <p:cTn id="12" dur="2000"/>
                                        <p:tgtEl>
                                          <p:spTgt spid="60418"/>
                                        </p:tgtEl>
                                      </p:cBhvr>
                                    </p:animEffect>
                                  </p:childTnLst>
                                </p:cTn>
                              </p:par>
                              <p:par>
                                <p:cTn id="13" presetID="18" presetClass="entr" presetSubtype="6" fill="hold" nodeType="withEffect">
                                  <p:stCondLst>
                                    <p:cond delay="0"/>
                                  </p:stCondLst>
                                  <p:childTnLst>
                                    <p:set>
                                      <p:cBhvr>
                                        <p:cTn id="14" dur="1" fill="hold">
                                          <p:stCondLst>
                                            <p:cond delay="0"/>
                                          </p:stCondLst>
                                        </p:cTn>
                                        <p:tgtEl>
                                          <p:spTgt spid="60419"/>
                                        </p:tgtEl>
                                        <p:attrNameLst>
                                          <p:attrName>style.visibility</p:attrName>
                                        </p:attrNameLst>
                                      </p:cBhvr>
                                      <p:to>
                                        <p:strVal val="visible"/>
                                      </p:to>
                                    </p:set>
                                    <p:animEffect transition="in" filter="strips(downRight)">
                                      <p:cBhvr>
                                        <p:cTn id="15" dur="2000"/>
                                        <p:tgtEl>
                                          <p:spTgt spid="60419"/>
                                        </p:tgtEl>
                                      </p:cBhvr>
                                    </p:animEffect>
                                  </p:childTnLst>
                                </p:cTn>
                              </p:par>
                              <p:par>
                                <p:cTn id="16" presetID="18" presetClass="entr" presetSubtype="6" fill="hold" nodeType="withEffect">
                                  <p:stCondLst>
                                    <p:cond delay="0"/>
                                  </p:stCondLst>
                                  <p:childTnLst>
                                    <p:set>
                                      <p:cBhvr>
                                        <p:cTn id="17" dur="1" fill="hold">
                                          <p:stCondLst>
                                            <p:cond delay="0"/>
                                          </p:stCondLst>
                                        </p:cTn>
                                        <p:tgtEl>
                                          <p:spTgt spid="60420"/>
                                        </p:tgtEl>
                                        <p:attrNameLst>
                                          <p:attrName>style.visibility</p:attrName>
                                        </p:attrNameLst>
                                      </p:cBhvr>
                                      <p:to>
                                        <p:strVal val="visible"/>
                                      </p:to>
                                    </p:set>
                                    <p:animEffect transition="in" filter="strips(downRight)">
                                      <p:cBhvr>
                                        <p:cTn id="18" dur="2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p:bldP spid="60420" grpId="0"/>
      <p:bldP spid="604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0" name="Rectangle 12">
            <a:extLst>
              <a:ext uri="{FF2B5EF4-FFF2-40B4-BE49-F238E27FC236}">
                <a16:creationId xmlns:a16="http://schemas.microsoft.com/office/drawing/2014/main" id="{AA9F910B-CE26-6DD1-5FDC-4554D189550C}"/>
              </a:ext>
            </a:extLst>
          </p:cNvPr>
          <p:cNvSpPr>
            <a:spLocks noGrp="1" noChangeArrowheads="1"/>
          </p:cNvSpPr>
          <p:nvPr>
            <p:ph type="title"/>
          </p:nvPr>
        </p:nvSpPr>
        <p:spPr>
          <a:xfrm>
            <a:off x="1524000" y="0"/>
            <a:ext cx="9144000" cy="533400"/>
          </a:xfrm>
          <a:noFill/>
          <a:ln/>
          <a:extLst>
            <a:ext uri="{909E8E84-426E-40DD-AFC4-6F175D3DCCD1}">
              <a14:hiddenFill xmlns:a14="http://schemas.microsoft.com/office/drawing/2010/main">
                <a:solidFill>
                  <a:srgbClr val="A1FDF4"/>
                </a:solidFill>
              </a14:hiddenFill>
            </a:ext>
          </a:extLst>
        </p:spPr>
        <p:txBody>
          <a:bodyPr/>
          <a:lstStyle/>
          <a:p>
            <a:pPr algn="l"/>
            <a:r>
              <a:rPr lang="en-US" altLang="en-US" sz="2800" b="1" i="1" u="sng">
                <a:solidFill>
                  <a:srgbClr val="FF0000"/>
                </a:solidFill>
              </a:rPr>
              <a:t>BÀI 41</a:t>
            </a:r>
            <a:r>
              <a:rPr lang="en-US" altLang="en-US" sz="2800" b="1">
                <a:solidFill>
                  <a:srgbClr val="FF0000"/>
                </a:solidFill>
              </a:rPr>
              <a:t> : MÔI TRƯỜNG VÀ CÁC NHÂN TỐ SINH THÁI</a:t>
            </a:r>
          </a:p>
        </p:txBody>
      </p:sp>
      <p:sp>
        <p:nvSpPr>
          <p:cNvPr id="73741" name="Rectangle 13">
            <a:extLst>
              <a:ext uri="{FF2B5EF4-FFF2-40B4-BE49-F238E27FC236}">
                <a16:creationId xmlns:a16="http://schemas.microsoft.com/office/drawing/2014/main" id="{EE018CA6-DB40-4EA7-888D-D50464EE1F2D}"/>
              </a:ext>
            </a:extLst>
          </p:cNvPr>
          <p:cNvSpPr>
            <a:spLocks noChangeArrowheads="1"/>
          </p:cNvSpPr>
          <p:nvPr/>
        </p:nvSpPr>
        <p:spPr bwMode="auto">
          <a:xfrm>
            <a:off x="1524001" y="381000"/>
            <a:ext cx="32232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b="1">
                <a:solidFill>
                  <a:srgbClr val="0000FF"/>
                </a:solidFill>
              </a:rPr>
              <a:t>I </a:t>
            </a:r>
            <a:r>
              <a:rPr lang="en-US" altLang="en-US" b="1" u="sng">
                <a:solidFill>
                  <a:srgbClr val="0000FF"/>
                </a:solidFill>
              </a:rPr>
              <a:t>Môi trường sống của sinh vật</a:t>
            </a:r>
            <a:r>
              <a:rPr lang="en-US" altLang="en-US" b="1">
                <a:solidFill>
                  <a:srgbClr val="0000FF"/>
                </a:solidFill>
              </a:rPr>
              <a:t> :</a:t>
            </a:r>
          </a:p>
        </p:txBody>
      </p:sp>
      <p:sp>
        <p:nvSpPr>
          <p:cNvPr id="73742" name="Rectangle 14">
            <a:extLst>
              <a:ext uri="{FF2B5EF4-FFF2-40B4-BE49-F238E27FC236}">
                <a16:creationId xmlns:a16="http://schemas.microsoft.com/office/drawing/2014/main" id="{CEC56FB9-AEA9-FDB1-FADD-CFF168841A13}"/>
              </a:ext>
            </a:extLst>
          </p:cNvPr>
          <p:cNvSpPr>
            <a:spLocks noChangeArrowheads="1"/>
          </p:cNvSpPr>
          <p:nvPr/>
        </p:nvSpPr>
        <p:spPr bwMode="auto">
          <a:xfrm>
            <a:off x="1524001" y="685800"/>
            <a:ext cx="2473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b="1">
                <a:solidFill>
                  <a:srgbClr val="0000FF"/>
                </a:solidFill>
              </a:rPr>
              <a:t>II </a:t>
            </a:r>
            <a:r>
              <a:rPr lang="en-US" altLang="en-US" b="1" u="sng">
                <a:solidFill>
                  <a:srgbClr val="0000FF"/>
                </a:solidFill>
              </a:rPr>
              <a:t>Các nhân tố sinh thái</a:t>
            </a:r>
            <a:r>
              <a:rPr lang="en-US" altLang="en-US" b="1">
                <a:solidFill>
                  <a:srgbClr val="0000FF"/>
                </a:solidFill>
              </a:rPr>
              <a:t> :</a:t>
            </a:r>
          </a:p>
        </p:txBody>
      </p:sp>
      <p:sp>
        <p:nvSpPr>
          <p:cNvPr id="73743" name="Rectangle 15">
            <a:extLst>
              <a:ext uri="{FF2B5EF4-FFF2-40B4-BE49-F238E27FC236}">
                <a16:creationId xmlns:a16="http://schemas.microsoft.com/office/drawing/2014/main" id="{FF084D81-B8D4-EBC4-40C9-806F88B0EEFE}"/>
              </a:ext>
            </a:extLst>
          </p:cNvPr>
          <p:cNvSpPr>
            <a:spLocks noChangeArrowheads="1"/>
          </p:cNvSpPr>
          <p:nvPr/>
        </p:nvSpPr>
        <p:spPr bwMode="auto">
          <a:xfrm>
            <a:off x="1524000" y="990600"/>
            <a:ext cx="2230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b="1">
                <a:solidFill>
                  <a:srgbClr val="0000FF"/>
                </a:solidFill>
              </a:rPr>
              <a:t>III </a:t>
            </a:r>
            <a:r>
              <a:rPr lang="en-US" altLang="en-US" b="1" u="sng">
                <a:solidFill>
                  <a:srgbClr val="0000FF"/>
                </a:solidFill>
              </a:rPr>
              <a:t>Giới hạn sinh thái</a:t>
            </a:r>
            <a:r>
              <a:rPr lang="en-US" altLang="en-US" b="1">
                <a:solidFill>
                  <a:srgbClr val="0000FF"/>
                </a:solidFill>
              </a:rPr>
              <a:t> :</a:t>
            </a:r>
          </a:p>
        </p:txBody>
      </p:sp>
      <p:sp>
        <p:nvSpPr>
          <p:cNvPr id="73745" name="Text Box 17">
            <a:extLst>
              <a:ext uri="{FF2B5EF4-FFF2-40B4-BE49-F238E27FC236}">
                <a16:creationId xmlns:a16="http://schemas.microsoft.com/office/drawing/2014/main" id="{081EF925-FAA1-4E8E-71D4-1FB1A70DA03A}"/>
              </a:ext>
            </a:extLst>
          </p:cNvPr>
          <p:cNvSpPr txBox="1">
            <a:spLocks noGrp="1" noChangeArrowheads="1"/>
          </p:cNvSpPr>
          <p:nvPr>
            <p:ph type="body" sz="half" idx="1"/>
          </p:nvPr>
        </p:nvSpPr>
        <p:spPr>
          <a:xfrm>
            <a:off x="1524000" y="1447800"/>
            <a:ext cx="4800600" cy="5410200"/>
          </a:xfrm>
          <a:noFill/>
          <a:ln>
            <a:solidFill>
              <a:srgbClr val="9900FF"/>
            </a:solidFill>
            <a:miter lim="800000"/>
            <a:headEnd/>
            <a:tailEnd/>
          </a:ln>
        </p:spPr>
        <p:txBody>
          <a:bodyPr/>
          <a:lstStyle/>
          <a:p>
            <a:pPr>
              <a:spcBef>
                <a:spcPct val="50000"/>
              </a:spcBef>
              <a:buFontTx/>
              <a:buNone/>
            </a:pPr>
            <a:r>
              <a:rPr lang="en-US" altLang="en-US" sz="2400">
                <a:solidFill>
                  <a:srgbClr val="FF0000"/>
                </a:solidFill>
                <a:latin typeface="Times New Roman" panose="02020603050405020304" pitchFamily="18" charset="0"/>
              </a:rPr>
              <a:t>Quan sát hình vẽ và cho biết:</a:t>
            </a:r>
          </a:p>
        </p:txBody>
      </p:sp>
      <p:sp>
        <p:nvSpPr>
          <p:cNvPr id="73746" name="Text Box 18">
            <a:extLst>
              <a:ext uri="{FF2B5EF4-FFF2-40B4-BE49-F238E27FC236}">
                <a16:creationId xmlns:a16="http://schemas.microsoft.com/office/drawing/2014/main" id="{F0C4D3B0-9CC1-E6B4-04F5-0C2556D56519}"/>
              </a:ext>
            </a:extLst>
          </p:cNvPr>
          <p:cNvSpPr txBox="1">
            <a:spLocks noChangeArrowheads="1"/>
          </p:cNvSpPr>
          <p:nvPr/>
        </p:nvSpPr>
        <p:spPr bwMode="auto">
          <a:xfrm>
            <a:off x="1524000" y="1752601"/>
            <a:ext cx="46482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FF"/>
                </a:solidFill>
                <a:latin typeface=".VnTime" pitchFamily="34" charset="0"/>
              </a:rPr>
              <a:t> </a:t>
            </a:r>
            <a:r>
              <a:rPr lang="en-US" altLang="en-US">
                <a:solidFill>
                  <a:srgbClr val="3333FF"/>
                </a:solidFill>
                <a:latin typeface=".VnTime" pitchFamily="34" charset="0"/>
              </a:rPr>
              <a:t>-  C¸ r« phi ë ViÖt Nam sèng vµ ph¸t triÓn ë nhiÖt ®é nµo ?</a:t>
            </a:r>
          </a:p>
        </p:txBody>
      </p:sp>
      <p:sp>
        <p:nvSpPr>
          <p:cNvPr id="73747" name="Text Box 19">
            <a:extLst>
              <a:ext uri="{FF2B5EF4-FFF2-40B4-BE49-F238E27FC236}">
                <a16:creationId xmlns:a16="http://schemas.microsoft.com/office/drawing/2014/main" id="{9C4437A7-0857-5724-75A6-2FF9661A1E0A}"/>
              </a:ext>
            </a:extLst>
          </p:cNvPr>
          <p:cNvSpPr txBox="1">
            <a:spLocks noChangeArrowheads="1"/>
          </p:cNvSpPr>
          <p:nvPr/>
        </p:nvSpPr>
        <p:spPr bwMode="auto">
          <a:xfrm>
            <a:off x="1524000" y="2514601"/>
            <a:ext cx="47244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FF"/>
                </a:solidFill>
                <a:latin typeface=".VnTime" pitchFamily="34" charset="0"/>
              </a:rPr>
              <a:t> </a:t>
            </a:r>
            <a:r>
              <a:rPr lang="en-US" altLang="en-US">
                <a:solidFill>
                  <a:srgbClr val="0000FF"/>
                </a:solidFill>
                <a:latin typeface=".VnTime" pitchFamily="34" charset="0"/>
              </a:rPr>
              <a:t>-</a:t>
            </a:r>
            <a:r>
              <a:rPr lang="en-US" altLang="en-US">
                <a:solidFill>
                  <a:srgbClr val="FF00FF"/>
                </a:solidFill>
                <a:latin typeface=".VnTime" pitchFamily="34" charset="0"/>
              </a:rPr>
              <a:t>  </a:t>
            </a:r>
            <a:r>
              <a:rPr lang="en-US" altLang="en-US">
                <a:solidFill>
                  <a:srgbClr val="0000FF"/>
                </a:solidFill>
                <a:latin typeface=".VnTime" pitchFamily="34" charset="0"/>
              </a:rPr>
              <a:t>NhiÖt ®é nµo c¸ r« phi sinh tr­ëng vµ ph¸t triÓn thuËn lîi nhÊt  ?</a:t>
            </a:r>
          </a:p>
        </p:txBody>
      </p:sp>
      <p:sp>
        <p:nvSpPr>
          <p:cNvPr id="73748" name="Text Box 20">
            <a:extLst>
              <a:ext uri="{FF2B5EF4-FFF2-40B4-BE49-F238E27FC236}">
                <a16:creationId xmlns:a16="http://schemas.microsoft.com/office/drawing/2014/main" id="{7E1CBCA2-69FC-0542-FB0A-1624D150CA7E}"/>
              </a:ext>
            </a:extLst>
          </p:cNvPr>
          <p:cNvSpPr txBox="1">
            <a:spLocks noChangeArrowheads="1"/>
          </p:cNvSpPr>
          <p:nvPr/>
        </p:nvSpPr>
        <p:spPr bwMode="auto">
          <a:xfrm>
            <a:off x="1524000" y="3292476"/>
            <a:ext cx="472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latin typeface=".VnTime" pitchFamily="34" charset="0"/>
              </a:rPr>
              <a:t>-  T¹i sao d­íi 5</a:t>
            </a:r>
            <a:r>
              <a:rPr lang="en-US" altLang="en-US" baseline="30000">
                <a:solidFill>
                  <a:srgbClr val="0000FF"/>
                </a:solidFill>
                <a:latin typeface=".VnTime" pitchFamily="34" charset="0"/>
              </a:rPr>
              <a:t>o</a:t>
            </a:r>
            <a:r>
              <a:rPr lang="en-US" altLang="en-US">
                <a:solidFill>
                  <a:srgbClr val="0000FF"/>
                </a:solidFill>
                <a:latin typeface=".VnTime" pitchFamily="34" charset="0"/>
              </a:rPr>
              <a:t>C vµ trªn 42</a:t>
            </a:r>
            <a:r>
              <a:rPr lang="en-US" altLang="en-US" baseline="30000">
                <a:solidFill>
                  <a:srgbClr val="0000FF"/>
                </a:solidFill>
                <a:latin typeface=".VnTime" pitchFamily="34" charset="0"/>
              </a:rPr>
              <a:t>o</a:t>
            </a:r>
            <a:r>
              <a:rPr lang="en-US" altLang="en-US">
                <a:solidFill>
                  <a:srgbClr val="0000FF"/>
                </a:solidFill>
                <a:latin typeface=".VnTime" pitchFamily="34" charset="0"/>
              </a:rPr>
              <a:t>C th× c¸ r« phi sÏ chÕt  ?</a:t>
            </a:r>
          </a:p>
        </p:txBody>
      </p:sp>
      <p:sp>
        <p:nvSpPr>
          <p:cNvPr id="73750" name="Rectangle 22">
            <a:extLst>
              <a:ext uri="{FF2B5EF4-FFF2-40B4-BE49-F238E27FC236}">
                <a16:creationId xmlns:a16="http://schemas.microsoft.com/office/drawing/2014/main" id="{27118CE6-04B1-78C1-0CDB-CAB84AA1B867}"/>
              </a:ext>
            </a:extLst>
          </p:cNvPr>
          <p:cNvSpPr>
            <a:spLocks noGrp="1" noChangeArrowheads="1"/>
          </p:cNvSpPr>
          <p:nvPr>
            <p:ph type="body" sz="half" idx="2"/>
          </p:nvPr>
        </p:nvSpPr>
        <p:spPr>
          <a:xfrm>
            <a:off x="6248400" y="1447800"/>
            <a:ext cx="4419600" cy="4724400"/>
          </a:xfrm>
          <a:noFill/>
          <a:ln>
            <a:solidFill>
              <a:srgbClr val="9900FF"/>
            </a:solidFill>
            <a:miter lim="800000"/>
            <a:headEnd/>
            <a:tailEnd/>
          </a:ln>
          <a:extLst>
            <a:ext uri="{909E8E84-426E-40DD-AFC4-6F175D3DCCD1}">
              <a14:hiddenFill xmlns:a14="http://schemas.microsoft.com/office/drawing/2010/main">
                <a:solidFill>
                  <a:srgbClr val="9900FF"/>
                </a:solidFill>
              </a14:hiddenFill>
            </a:ext>
          </a:extLst>
        </p:spPr>
        <p:txBody>
          <a:bodyPr/>
          <a:lstStyle/>
          <a:p>
            <a:pPr eaLnBrk="0" hangingPunct="0">
              <a:spcBef>
                <a:spcPct val="0"/>
              </a:spcBef>
              <a:buFontTx/>
              <a:buNone/>
            </a:pPr>
            <a:r>
              <a:rPr lang="en-US" altLang="en-US" sz="2400" b="1">
                <a:solidFill>
                  <a:srgbClr val="0000FF"/>
                </a:solidFill>
                <a:latin typeface="VNI-Korin" pitchFamily="2" charset="0"/>
              </a:rPr>
              <a:t>+ </a:t>
            </a:r>
            <a:r>
              <a:rPr lang="en-US" altLang="en-US" sz="2400" b="1">
                <a:solidFill>
                  <a:srgbClr val="0000FF"/>
                </a:solidFill>
                <a:latin typeface="Times New Roman" panose="02020603050405020304" pitchFamily="18" charset="0"/>
              </a:rPr>
              <a:t>Từ 5</a:t>
            </a:r>
            <a:r>
              <a:rPr lang="en-US" altLang="en-US" sz="2400" b="1" baseline="30000">
                <a:solidFill>
                  <a:srgbClr val="0000FF"/>
                </a:solidFill>
                <a:latin typeface="Times New Roman" panose="02020603050405020304" pitchFamily="18" charset="0"/>
              </a:rPr>
              <a:t>o</a:t>
            </a:r>
            <a:r>
              <a:rPr lang="en-US" altLang="en-US" sz="2400" b="1">
                <a:solidFill>
                  <a:srgbClr val="0000FF"/>
                </a:solidFill>
                <a:latin typeface="Times New Roman" panose="02020603050405020304" pitchFamily="18" charset="0"/>
              </a:rPr>
              <a:t>C            42</a:t>
            </a:r>
            <a:r>
              <a:rPr lang="en-US" altLang="en-US" sz="2400" b="1" baseline="30000">
                <a:solidFill>
                  <a:srgbClr val="0000FF"/>
                </a:solidFill>
                <a:latin typeface="Times New Roman" panose="02020603050405020304" pitchFamily="18" charset="0"/>
              </a:rPr>
              <a:t>o</a:t>
            </a:r>
            <a:r>
              <a:rPr lang="en-US" altLang="en-US" sz="2400" b="1">
                <a:solidFill>
                  <a:srgbClr val="0000FF"/>
                </a:solidFill>
                <a:latin typeface="Times New Roman" panose="02020603050405020304" pitchFamily="18" charset="0"/>
              </a:rPr>
              <a:t>C</a:t>
            </a:r>
            <a:endParaRPr lang="en-US" altLang="en-US" sz="2400" b="1" baseline="30000">
              <a:solidFill>
                <a:srgbClr val="0000FF"/>
              </a:solidFill>
              <a:latin typeface="Times New Roman" panose="02020603050405020304" pitchFamily="18" charset="0"/>
            </a:endParaRPr>
          </a:p>
          <a:p>
            <a:pPr eaLnBrk="0" hangingPunct="0">
              <a:spcBef>
                <a:spcPct val="0"/>
              </a:spcBef>
              <a:buFontTx/>
              <a:buNone/>
            </a:pPr>
            <a:r>
              <a:rPr lang="en-US" altLang="en-US" sz="2400" b="1">
                <a:solidFill>
                  <a:srgbClr val="0000FF"/>
                </a:solidFill>
                <a:latin typeface="VNI-Korin" pitchFamily="2" charset="0"/>
              </a:rPr>
              <a:t>+ </a:t>
            </a:r>
            <a:r>
              <a:rPr lang="en-US" altLang="en-US" sz="2400" b="1">
                <a:solidFill>
                  <a:srgbClr val="0000FF"/>
                </a:solidFill>
                <a:latin typeface="Times New Roman" panose="02020603050405020304" pitchFamily="18" charset="0"/>
              </a:rPr>
              <a:t>Phát triển thuận lợi nhất ở 30</a:t>
            </a:r>
            <a:r>
              <a:rPr lang="en-US" altLang="en-US" sz="2400" b="1" baseline="30000">
                <a:solidFill>
                  <a:srgbClr val="0000FF"/>
                </a:solidFill>
                <a:latin typeface="Times New Roman" panose="02020603050405020304" pitchFamily="18" charset="0"/>
              </a:rPr>
              <a:t>o</a:t>
            </a:r>
            <a:r>
              <a:rPr lang="en-US" altLang="en-US" sz="2400" b="1">
                <a:solidFill>
                  <a:srgbClr val="0000FF"/>
                </a:solidFill>
                <a:latin typeface="Times New Roman" panose="02020603050405020304" pitchFamily="18" charset="0"/>
              </a:rPr>
              <a:t>C</a:t>
            </a:r>
          </a:p>
          <a:p>
            <a:pPr eaLnBrk="0" hangingPunct="0">
              <a:spcBef>
                <a:spcPct val="0"/>
              </a:spcBef>
              <a:buFontTx/>
              <a:buNone/>
            </a:pPr>
            <a:r>
              <a:rPr lang="en-US" altLang="en-US" sz="2400" b="1">
                <a:solidFill>
                  <a:srgbClr val="0000FF"/>
                </a:solidFill>
                <a:latin typeface="VNI-Korin" pitchFamily="2" charset="0"/>
              </a:rPr>
              <a:t>+ </a:t>
            </a:r>
            <a:r>
              <a:rPr lang="en-US" altLang="en-US" sz="2400" b="1">
                <a:solidFill>
                  <a:srgbClr val="0000FF"/>
                </a:solidFill>
                <a:latin typeface="Times New Roman" panose="02020603050405020304" pitchFamily="18" charset="0"/>
              </a:rPr>
              <a:t>Nhiệt độ 5</a:t>
            </a:r>
            <a:r>
              <a:rPr lang="en-US" altLang="en-US" sz="2400" b="1" baseline="30000">
                <a:solidFill>
                  <a:srgbClr val="0000FF"/>
                </a:solidFill>
                <a:latin typeface="Times New Roman" panose="02020603050405020304" pitchFamily="18" charset="0"/>
              </a:rPr>
              <a:t>o</a:t>
            </a:r>
            <a:r>
              <a:rPr lang="en-US" altLang="en-US" sz="2400" b="1">
                <a:solidFill>
                  <a:srgbClr val="0000FF"/>
                </a:solidFill>
                <a:latin typeface="Times New Roman" panose="02020603050405020304" pitchFamily="18" charset="0"/>
              </a:rPr>
              <a:t>C gọi là giới hạn dưới</a:t>
            </a:r>
          </a:p>
          <a:p>
            <a:pPr eaLnBrk="0" hangingPunct="0">
              <a:spcBef>
                <a:spcPct val="0"/>
              </a:spcBef>
              <a:buFontTx/>
              <a:buNone/>
            </a:pPr>
            <a:r>
              <a:rPr lang="en-US" altLang="en-US" sz="2400" b="1">
                <a:solidFill>
                  <a:srgbClr val="0000FF"/>
                </a:solidFill>
                <a:latin typeface="VNI-Korin" pitchFamily="2" charset="0"/>
              </a:rPr>
              <a:t>+ </a:t>
            </a:r>
            <a:r>
              <a:rPr lang="en-US" altLang="en-US" sz="2400" b="1">
                <a:solidFill>
                  <a:srgbClr val="0000FF"/>
                </a:solidFill>
                <a:latin typeface="Times New Roman" panose="02020603050405020304" pitchFamily="18" charset="0"/>
              </a:rPr>
              <a:t>Nhiệt độ 42</a:t>
            </a:r>
            <a:r>
              <a:rPr lang="en-US" altLang="en-US" sz="2400" b="1" baseline="30000">
                <a:solidFill>
                  <a:srgbClr val="0000FF"/>
                </a:solidFill>
                <a:latin typeface="Times New Roman" panose="02020603050405020304" pitchFamily="18" charset="0"/>
              </a:rPr>
              <a:t>o</a:t>
            </a:r>
            <a:r>
              <a:rPr lang="en-US" altLang="en-US" sz="2400" b="1">
                <a:solidFill>
                  <a:srgbClr val="0000FF"/>
                </a:solidFill>
                <a:latin typeface="Times New Roman" panose="02020603050405020304" pitchFamily="18" charset="0"/>
              </a:rPr>
              <a:t>C gọi là giới hạn trên</a:t>
            </a:r>
          </a:p>
          <a:p>
            <a:pPr eaLnBrk="0" hangingPunct="0">
              <a:spcBef>
                <a:spcPct val="0"/>
              </a:spcBef>
              <a:buFontTx/>
              <a:buNone/>
            </a:pPr>
            <a:r>
              <a:rPr lang="en-US" altLang="en-US" sz="2400" b="1">
                <a:solidFill>
                  <a:srgbClr val="0000FF"/>
                </a:solidFill>
                <a:latin typeface="VNI-Korin" pitchFamily="2" charset="0"/>
              </a:rPr>
              <a:t>+ </a:t>
            </a:r>
            <a:r>
              <a:rPr lang="en-US" altLang="en-US" sz="2400" b="1">
                <a:solidFill>
                  <a:srgbClr val="0000FF"/>
                </a:solidFill>
                <a:latin typeface="Times New Roman" panose="02020603050405020304" pitchFamily="18" charset="0"/>
              </a:rPr>
              <a:t>30</a:t>
            </a:r>
            <a:r>
              <a:rPr lang="en-US" altLang="en-US" sz="2400" b="1" baseline="30000">
                <a:solidFill>
                  <a:srgbClr val="0000FF"/>
                </a:solidFill>
                <a:latin typeface="Times New Roman" panose="02020603050405020304" pitchFamily="18" charset="0"/>
              </a:rPr>
              <a:t>o</a:t>
            </a:r>
            <a:r>
              <a:rPr lang="en-US" altLang="en-US" sz="2400" b="1">
                <a:solidFill>
                  <a:srgbClr val="0000FF"/>
                </a:solidFill>
                <a:latin typeface="Times New Roman" panose="02020603050405020304" pitchFamily="18" charset="0"/>
              </a:rPr>
              <a:t>C là điểm cực thuận của cá rô phi Việt Nam</a:t>
            </a:r>
          </a:p>
          <a:p>
            <a:pPr eaLnBrk="0" hangingPunct="0">
              <a:spcBef>
                <a:spcPct val="0"/>
              </a:spcBef>
              <a:buFontTx/>
              <a:buNone/>
            </a:pPr>
            <a:r>
              <a:rPr lang="en-US" altLang="en-US" sz="2400" b="1">
                <a:solidFill>
                  <a:srgbClr val="0000FF"/>
                </a:solidFill>
                <a:latin typeface="VNI-Korin" pitchFamily="2" charset="0"/>
              </a:rPr>
              <a:t>+ </a:t>
            </a:r>
            <a:r>
              <a:rPr lang="en-US" altLang="en-US" sz="2400" b="1">
                <a:solidFill>
                  <a:srgbClr val="0000FF"/>
                </a:solidFill>
                <a:latin typeface="Times New Roman" panose="02020603050405020304" pitchFamily="18" charset="0"/>
              </a:rPr>
              <a:t>Từ 5</a:t>
            </a:r>
            <a:r>
              <a:rPr lang="en-US" altLang="en-US" sz="2400" b="1" baseline="30000">
                <a:solidFill>
                  <a:srgbClr val="0000FF"/>
                </a:solidFill>
                <a:latin typeface="Times New Roman" panose="02020603050405020304" pitchFamily="18" charset="0"/>
              </a:rPr>
              <a:t>o</a:t>
            </a:r>
            <a:r>
              <a:rPr lang="en-US" altLang="en-US" sz="2400" b="1">
                <a:solidFill>
                  <a:srgbClr val="0000FF"/>
                </a:solidFill>
                <a:latin typeface="Times New Roman" panose="02020603050405020304" pitchFamily="18" charset="0"/>
              </a:rPr>
              <a:t>C đến 42</a:t>
            </a:r>
            <a:r>
              <a:rPr lang="en-US" altLang="en-US" sz="2400" b="1" baseline="30000">
                <a:solidFill>
                  <a:srgbClr val="0000FF"/>
                </a:solidFill>
                <a:latin typeface="Times New Roman" panose="02020603050405020304" pitchFamily="18" charset="0"/>
              </a:rPr>
              <a:t>o</a:t>
            </a:r>
            <a:r>
              <a:rPr lang="en-US" altLang="en-US" sz="2400" b="1">
                <a:solidFill>
                  <a:srgbClr val="0000FF"/>
                </a:solidFill>
                <a:latin typeface="Times New Roman" panose="02020603050405020304" pitchFamily="18" charset="0"/>
              </a:rPr>
              <a:t>C là giới hạn chịu đựng(</a:t>
            </a:r>
            <a:r>
              <a:rPr lang="en-US" altLang="en-US" sz="2400" b="1" i="1">
                <a:solidFill>
                  <a:srgbClr val="0000FF"/>
                </a:solidFill>
                <a:latin typeface="VNI-Korin" pitchFamily="2" charset="0"/>
              </a:rPr>
              <a:t> </a:t>
            </a:r>
            <a:r>
              <a:rPr lang="en-US" altLang="en-US" sz="2400" b="1" i="1">
                <a:solidFill>
                  <a:srgbClr val="0000FF"/>
                </a:solidFill>
                <a:latin typeface="Times New Roman" panose="02020603050405020304" pitchFamily="18" charset="0"/>
              </a:rPr>
              <a:t>giới hạn sinh thái)</a:t>
            </a:r>
            <a:r>
              <a:rPr lang="en-US" altLang="en-US" sz="2400" b="1" i="1">
                <a:solidFill>
                  <a:srgbClr val="0000FF"/>
                </a:solidFill>
                <a:latin typeface="VNI-Korin" pitchFamily="2" charset="0"/>
              </a:rPr>
              <a:t> </a:t>
            </a:r>
            <a:r>
              <a:rPr lang="en-US" altLang="en-US" sz="2400" b="1" i="1">
                <a:solidFill>
                  <a:srgbClr val="0000FF"/>
                </a:solidFill>
                <a:latin typeface="Times New Roman" panose="02020603050405020304" pitchFamily="18" charset="0"/>
              </a:rPr>
              <a:t>về nhiệt độ của cá rô phi ở VN.</a:t>
            </a:r>
            <a:endParaRPr lang="en-US" altLang="en-US" sz="2400" b="1" i="1">
              <a:solidFill>
                <a:srgbClr val="0000FF"/>
              </a:solidFill>
              <a:latin typeface="VNI-Korin" pitchFamily="2" charset="0"/>
            </a:endParaRPr>
          </a:p>
        </p:txBody>
      </p:sp>
      <p:sp>
        <p:nvSpPr>
          <p:cNvPr id="73753" name="Line 25">
            <a:extLst>
              <a:ext uri="{FF2B5EF4-FFF2-40B4-BE49-F238E27FC236}">
                <a16:creationId xmlns:a16="http://schemas.microsoft.com/office/drawing/2014/main" id="{152D2FEB-D7AE-D32F-2A12-9F500E2F33AE}"/>
              </a:ext>
            </a:extLst>
          </p:cNvPr>
          <p:cNvSpPr>
            <a:spLocks noChangeShapeType="1"/>
          </p:cNvSpPr>
          <p:nvPr/>
        </p:nvSpPr>
        <p:spPr bwMode="auto">
          <a:xfrm>
            <a:off x="7654925" y="169862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3754" name="Picture 26">
            <a:extLst>
              <a:ext uri="{FF2B5EF4-FFF2-40B4-BE49-F238E27FC236}">
                <a16:creationId xmlns:a16="http://schemas.microsoft.com/office/drawing/2014/main" id="{94BF6C38-1D52-A0FF-A22A-AA223F406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10064"/>
            <a:ext cx="457200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5" name="Text Box 27">
            <a:extLst>
              <a:ext uri="{FF2B5EF4-FFF2-40B4-BE49-F238E27FC236}">
                <a16:creationId xmlns:a16="http://schemas.microsoft.com/office/drawing/2014/main" id="{6608C49E-F7E9-3037-BC1C-849F30D8D436}"/>
              </a:ext>
            </a:extLst>
          </p:cNvPr>
          <p:cNvSpPr txBox="1">
            <a:spLocks noChangeArrowheads="1"/>
          </p:cNvSpPr>
          <p:nvPr/>
        </p:nvSpPr>
        <p:spPr bwMode="auto">
          <a:xfrm>
            <a:off x="1752600" y="51816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Giới hạn dưới</a:t>
            </a:r>
          </a:p>
        </p:txBody>
      </p:sp>
      <p:sp>
        <p:nvSpPr>
          <p:cNvPr id="73756" name="Text Box 28">
            <a:extLst>
              <a:ext uri="{FF2B5EF4-FFF2-40B4-BE49-F238E27FC236}">
                <a16:creationId xmlns:a16="http://schemas.microsoft.com/office/drawing/2014/main" id="{5E831BAC-8F77-AFFD-4308-0481FF055610}"/>
              </a:ext>
            </a:extLst>
          </p:cNvPr>
          <p:cNvSpPr txBox="1">
            <a:spLocks noChangeArrowheads="1"/>
          </p:cNvSpPr>
          <p:nvPr/>
        </p:nvSpPr>
        <p:spPr bwMode="auto">
          <a:xfrm>
            <a:off x="4724400" y="51054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Giới hạn trên</a:t>
            </a:r>
          </a:p>
        </p:txBody>
      </p:sp>
      <p:sp>
        <p:nvSpPr>
          <p:cNvPr id="73758" name="Text Box 30">
            <a:extLst>
              <a:ext uri="{FF2B5EF4-FFF2-40B4-BE49-F238E27FC236}">
                <a16:creationId xmlns:a16="http://schemas.microsoft.com/office/drawing/2014/main" id="{B4398BA3-5FE3-2D4B-4A47-B7121BCECD8E}"/>
              </a:ext>
            </a:extLst>
          </p:cNvPr>
          <p:cNvSpPr txBox="1">
            <a:spLocks noChangeArrowheads="1"/>
          </p:cNvSpPr>
          <p:nvPr/>
        </p:nvSpPr>
        <p:spPr bwMode="auto">
          <a:xfrm>
            <a:off x="3581400" y="4953000"/>
            <a:ext cx="142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VnTime" pitchFamily="34" charset="0"/>
              </a:rPr>
              <a:t>Kho¶ng thuËn lîi</a:t>
            </a:r>
            <a:r>
              <a:rPr lang="en-US" altLang="en-US">
                <a:solidFill>
                  <a:srgbClr val="FF00FF"/>
                </a:solidFill>
                <a:latin typeface=".VnTime" pitchFamily="34" charset="0"/>
              </a:rPr>
              <a:t>  </a:t>
            </a:r>
          </a:p>
        </p:txBody>
      </p:sp>
      <p:sp>
        <p:nvSpPr>
          <p:cNvPr id="73759" name="Text Box 31">
            <a:extLst>
              <a:ext uri="{FF2B5EF4-FFF2-40B4-BE49-F238E27FC236}">
                <a16:creationId xmlns:a16="http://schemas.microsoft.com/office/drawing/2014/main" id="{23290D26-2985-2252-BE06-6811B3C1F7F8}"/>
              </a:ext>
            </a:extLst>
          </p:cNvPr>
          <p:cNvSpPr txBox="1">
            <a:spLocks noChangeArrowheads="1"/>
          </p:cNvSpPr>
          <p:nvPr/>
        </p:nvSpPr>
        <p:spPr bwMode="auto">
          <a:xfrm>
            <a:off x="1828800" y="5791200"/>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NI-Times" pitchFamily="2" charset="0"/>
              </a:rPr>
              <a:t>5</a:t>
            </a:r>
            <a:r>
              <a:rPr lang="en-US" altLang="en-US" b="1" baseline="30000">
                <a:latin typeface="VNI-Times" pitchFamily="2" charset="0"/>
              </a:rPr>
              <a:t>0 </a:t>
            </a:r>
            <a:r>
              <a:rPr lang="en-US" altLang="en-US" b="1">
                <a:latin typeface="VNI-Times" pitchFamily="2" charset="0"/>
              </a:rPr>
              <a:t>C</a:t>
            </a:r>
          </a:p>
        </p:txBody>
      </p:sp>
      <p:sp>
        <p:nvSpPr>
          <p:cNvPr id="73760" name="Text Box 32">
            <a:extLst>
              <a:ext uri="{FF2B5EF4-FFF2-40B4-BE49-F238E27FC236}">
                <a16:creationId xmlns:a16="http://schemas.microsoft.com/office/drawing/2014/main" id="{7C118741-3791-0C22-3344-56F19D9A4A82}"/>
              </a:ext>
            </a:extLst>
          </p:cNvPr>
          <p:cNvSpPr txBox="1">
            <a:spLocks noChangeArrowheads="1"/>
          </p:cNvSpPr>
          <p:nvPr/>
        </p:nvSpPr>
        <p:spPr bwMode="auto">
          <a:xfrm>
            <a:off x="4724400" y="5715000"/>
            <a:ext cx="137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NI-Times" pitchFamily="2" charset="0"/>
              </a:rPr>
              <a:t>42</a:t>
            </a:r>
            <a:r>
              <a:rPr lang="en-US" altLang="en-US" b="1" baseline="30000">
                <a:latin typeface="VNI-Times" pitchFamily="2" charset="0"/>
              </a:rPr>
              <a:t>0 </a:t>
            </a:r>
            <a:r>
              <a:rPr lang="en-US" altLang="en-US" b="1">
                <a:latin typeface="VNI-Times" pitchFamily="2" charset="0"/>
              </a:rPr>
              <a:t>C</a:t>
            </a:r>
          </a:p>
        </p:txBody>
      </p:sp>
      <p:sp>
        <p:nvSpPr>
          <p:cNvPr id="73761" name="Text Box 33">
            <a:extLst>
              <a:ext uri="{FF2B5EF4-FFF2-40B4-BE49-F238E27FC236}">
                <a16:creationId xmlns:a16="http://schemas.microsoft.com/office/drawing/2014/main" id="{D9F82600-6309-440C-43CE-FB2B4B12201A}"/>
              </a:ext>
            </a:extLst>
          </p:cNvPr>
          <p:cNvSpPr txBox="1">
            <a:spLocks noChangeArrowheads="1"/>
          </p:cNvSpPr>
          <p:nvPr/>
        </p:nvSpPr>
        <p:spPr bwMode="auto">
          <a:xfrm>
            <a:off x="3810000" y="5715000"/>
            <a:ext cx="1271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VNI-Times" pitchFamily="2" charset="0"/>
              </a:rPr>
              <a:t>30</a:t>
            </a:r>
            <a:r>
              <a:rPr lang="en-US" altLang="en-US" b="1" baseline="30000">
                <a:latin typeface="VNI-Times" pitchFamily="2" charset="0"/>
              </a:rPr>
              <a:t>0</a:t>
            </a:r>
            <a:r>
              <a:rPr lang="en-US" altLang="en-US" b="1">
                <a:latin typeface="VNI-Times" pitchFamily="2" charset="0"/>
              </a:rPr>
              <a:t>C</a:t>
            </a:r>
          </a:p>
        </p:txBody>
      </p:sp>
      <p:sp>
        <p:nvSpPr>
          <p:cNvPr id="73762" name="Line 34">
            <a:extLst>
              <a:ext uri="{FF2B5EF4-FFF2-40B4-BE49-F238E27FC236}">
                <a16:creationId xmlns:a16="http://schemas.microsoft.com/office/drawing/2014/main" id="{F546B493-0196-DAD5-9A53-3A3D20525322}"/>
              </a:ext>
            </a:extLst>
          </p:cNvPr>
          <p:cNvSpPr>
            <a:spLocks noChangeShapeType="1"/>
          </p:cNvSpPr>
          <p:nvPr/>
        </p:nvSpPr>
        <p:spPr bwMode="auto">
          <a:xfrm>
            <a:off x="3429000" y="5791200"/>
            <a:ext cx="1143000" cy="0"/>
          </a:xfrm>
          <a:prstGeom prst="line">
            <a:avLst/>
          </a:prstGeom>
          <a:noFill/>
          <a:ln w="38100">
            <a:solidFill>
              <a:schemeClr val="accent2"/>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4" name="Text Box 36">
            <a:extLst>
              <a:ext uri="{FF2B5EF4-FFF2-40B4-BE49-F238E27FC236}">
                <a16:creationId xmlns:a16="http://schemas.microsoft.com/office/drawing/2014/main" id="{E98B5709-D81A-4CDF-223E-F7CC95EAD266}"/>
              </a:ext>
            </a:extLst>
          </p:cNvPr>
          <p:cNvSpPr txBox="1">
            <a:spLocks noChangeArrowheads="1"/>
          </p:cNvSpPr>
          <p:nvPr/>
        </p:nvSpPr>
        <p:spPr bwMode="auto">
          <a:xfrm>
            <a:off x="5638800" y="59436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latin typeface="VNI-Times" pitchFamily="2" charset="0"/>
              </a:rPr>
              <a:t>t</a:t>
            </a:r>
            <a:r>
              <a:rPr lang="en-US" altLang="en-US" sz="2800" b="1" baseline="30000">
                <a:latin typeface="VNI-Times" pitchFamily="2" charset="0"/>
              </a:rPr>
              <a:t>0</a:t>
            </a:r>
            <a:r>
              <a:rPr lang="en-US" altLang="en-US" sz="2800" b="1">
                <a:latin typeface="VNI-Times" pitchFamily="2" charset="0"/>
              </a:rPr>
              <a:t> C</a:t>
            </a:r>
          </a:p>
        </p:txBody>
      </p:sp>
      <p:sp>
        <p:nvSpPr>
          <p:cNvPr id="73765" name="Text Box 37">
            <a:extLst>
              <a:ext uri="{FF2B5EF4-FFF2-40B4-BE49-F238E27FC236}">
                <a16:creationId xmlns:a16="http://schemas.microsoft.com/office/drawing/2014/main" id="{68C99385-42F6-3868-B3BD-4927B0459D2F}"/>
              </a:ext>
            </a:extLst>
          </p:cNvPr>
          <p:cNvSpPr txBox="1">
            <a:spLocks noChangeArrowheads="1"/>
          </p:cNvSpPr>
          <p:nvPr/>
        </p:nvSpPr>
        <p:spPr bwMode="auto">
          <a:xfrm>
            <a:off x="3352800" y="60960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FF0000"/>
                </a:solidFill>
              </a:rPr>
              <a:t>Điểm cực thuận</a:t>
            </a:r>
            <a:r>
              <a:rPr lang="en-US" altLang="en-US" sz="1600" b="1">
                <a:solidFill>
                  <a:srgbClr val="FF0000"/>
                </a:solidFill>
                <a:latin typeface="VNI-Times" pitchFamily="2" charset="0"/>
              </a:rPr>
              <a:t> </a:t>
            </a:r>
          </a:p>
        </p:txBody>
      </p:sp>
      <p:sp>
        <p:nvSpPr>
          <p:cNvPr id="73767" name="Line 39">
            <a:extLst>
              <a:ext uri="{FF2B5EF4-FFF2-40B4-BE49-F238E27FC236}">
                <a16:creationId xmlns:a16="http://schemas.microsoft.com/office/drawing/2014/main" id="{EF0B778B-AE84-0134-509C-A605AB318E2F}"/>
              </a:ext>
            </a:extLst>
          </p:cNvPr>
          <p:cNvSpPr>
            <a:spLocks noChangeShapeType="1"/>
          </p:cNvSpPr>
          <p:nvPr/>
        </p:nvSpPr>
        <p:spPr bwMode="auto">
          <a:xfrm>
            <a:off x="2089150" y="6477000"/>
            <a:ext cx="2819400" cy="0"/>
          </a:xfrm>
          <a:prstGeom prst="line">
            <a:avLst/>
          </a:prstGeom>
          <a:noFill/>
          <a:ln w="38100">
            <a:solidFill>
              <a:srgbClr val="CC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8" name="Text Box 40">
            <a:extLst>
              <a:ext uri="{FF2B5EF4-FFF2-40B4-BE49-F238E27FC236}">
                <a16:creationId xmlns:a16="http://schemas.microsoft.com/office/drawing/2014/main" id="{CC667CBE-C56B-88E4-C76E-C9253EB0EE19}"/>
              </a:ext>
            </a:extLst>
          </p:cNvPr>
          <p:cNvSpPr txBox="1">
            <a:spLocks noChangeArrowheads="1"/>
          </p:cNvSpPr>
          <p:nvPr/>
        </p:nvSpPr>
        <p:spPr bwMode="auto">
          <a:xfrm>
            <a:off x="2209800" y="6461126"/>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660033"/>
                </a:solidFill>
              </a:rPr>
              <a:t>Giới hạn chịu đựng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3750">
                                            <p:txEl>
                                              <p:pRg st="0" end="0"/>
                                            </p:txEl>
                                          </p:spTgt>
                                        </p:tgtEl>
                                        <p:attrNameLst>
                                          <p:attrName>style.visibility</p:attrName>
                                        </p:attrNameLst>
                                      </p:cBhvr>
                                      <p:to>
                                        <p:strVal val="visible"/>
                                      </p:to>
                                    </p:set>
                                    <p:animEffect transition="in" filter="box(in)">
                                      <p:cBhvr>
                                        <p:cTn id="7" dur="500"/>
                                        <p:tgtEl>
                                          <p:spTgt spid="737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3753"/>
                                        </p:tgtEl>
                                        <p:attrNameLst>
                                          <p:attrName>style.visibility</p:attrName>
                                        </p:attrNameLst>
                                      </p:cBhvr>
                                      <p:to>
                                        <p:strVal val="visible"/>
                                      </p:to>
                                    </p:set>
                                    <p:animEffect transition="in" filter="box(in)">
                                      <p:cBhvr>
                                        <p:cTn id="12" dur="500"/>
                                        <p:tgtEl>
                                          <p:spTgt spid="737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73750">
                                            <p:txEl>
                                              <p:pRg st="1" end="1"/>
                                            </p:txEl>
                                          </p:spTgt>
                                        </p:tgtEl>
                                        <p:attrNameLst>
                                          <p:attrName>style.visibility</p:attrName>
                                        </p:attrNameLst>
                                      </p:cBhvr>
                                      <p:to>
                                        <p:strVal val="visible"/>
                                      </p:to>
                                    </p:set>
                                    <p:animEffect transition="in" filter="diamond(in)">
                                      <p:cBhvr>
                                        <p:cTn id="17" dur="2000"/>
                                        <p:tgtEl>
                                          <p:spTgt spid="7375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3750">
                                            <p:txEl>
                                              <p:pRg st="2" end="2"/>
                                            </p:txEl>
                                          </p:spTgt>
                                        </p:tgtEl>
                                        <p:attrNameLst>
                                          <p:attrName>style.visibility</p:attrName>
                                        </p:attrNameLst>
                                      </p:cBhvr>
                                      <p:to>
                                        <p:strVal val="visible"/>
                                      </p:to>
                                    </p:set>
                                    <p:animEffect transition="in" filter="blinds(horizontal)">
                                      <p:cBhvr>
                                        <p:cTn id="22" dur="500"/>
                                        <p:tgtEl>
                                          <p:spTgt spid="7375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3750">
                                            <p:txEl>
                                              <p:pRg st="3" end="3"/>
                                            </p:txEl>
                                          </p:spTgt>
                                        </p:tgtEl>
                                        <p:attrNameLst>
                                          <p:attrName>style.visibility</p:attrName>
                                        </p:attrNameLst>
                                      </p:cBhvr>
                                      <p:to>
                                        <p:strVal val="visible"/>
                                      </p:to>
                                    </p:set>
                                    <p:animEffect transition="in" filter="checkerboard(across)">
                                      <p:cBhvr>
                                        <p:cTn id="27" dur="500"/>
                                        <p:tgtEl>
                                          <p:spTgt spid="7375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73750">
                                            <p:txEl>
                                              <p:pRg st="4" end="4"/>
                                            </p:txEl>
                                          </p:spTgt>
                                        </p:tgtEl>
                                        <p:attrNameLst>
                                          <p:attrName>style.visibility</p:attrName>
                                        </p:attrNameLst>
                                      </p:cBhvr>
                                      <p:to>
                                        <p:strVal val="visible"/>
                                      </p:to>
                                    </p:set>
                                    <p:animEffect transition="in" filter="box(in)">
                                      <p:cBhvr>
                                        <p:cTn id="32" dur="500"/>
                                        <p:tgtEl>
                                          <p:spTgt spid="73750">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73750">
                                            <p:txEl>
                                              <p:pRg st="5" end="5"/>
                                            </p:txEl>
                                          </p:spTgt>
                                        </p:tgtEl>
                                        <p:attrNameLst>
                                          <p:attrName>style.visibility</p:attrName>
                                        </p:attrNameLst>
                                      </p:cBhvr>
                                      <p:to>
                                        <p:strVal val="visible"/>
                                      </p:to>
                                    </p:set>
                                    <p:animEffect transition="in" filter="checkerboard(across)">
                                      <p:cBhvr>
                                        <p:cTn id="37" dur="500"/>
                                        <p:tgtEl>
                                          <p:spTgt spid="737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a:extLst>
              <a:ext uri="{FF2B5EF4-FFF2-40B4-BE49-F238E27FC236}">
                <a16:creationId xmlns:a16="http://schemas.microsoft.com/office/drawing/2014/main" id="{27500548-46EF-B9AA-0D0A-D9ED8B8E9580}"/>
              </a:ext>
            </a:extLst>
          </p:cNvPr>
          <p:cNvSpPr>
            <a:spLocks noChangeArrowheads="1"/>
          </p:cNvSpPr>
          <p:nvPr/>
        </p:nvSpPr>
        <p:spPr bwMode="auto">
          <a:xfrm>
            <a:off x="5638800" y="4800600"/>
            <a:ext cx="502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en-US" sz="2800" b="1">
                <a:solidFill>
                  <a:srgbClr val="FF3399"/>
                </a:solidFill>
              </a:rPr>
              <a:t>Thế nào là giới hạn sinh thái ?</a:t>
            </a:r>
          </a:p>
        </p:txBody>
      </p:sp>
      <p:sp>
        <p:nvSpPr>
          <p:cNvPr id="63501" name="AutoShape 13">
            <a:extLst>
              <a:ext uri="{FF2B5EF4-FFF2-40B4-BE49-F238E27FC236}">
                <a16:creationId xmlns:a16="http://schemas.microsoft.com/office/drawing/2014/main" id="{E3A2DFC3-0204-A694-89A5-EEE80EAAC5A8}"/>
              </a:ext>
            </a:extLst>
          </p:cNvPr>
          <p:cNvSpPr>
            <a:spLocks noChangeArrowheads="1"/>
          </p:cNvSpPr>
          <p:nvPr/>
        </p:nvSpPr>
        <p:spPr bwMode="auto">
          <a:xfrm>
            <a:off x="2057400" y="2438400"/>
            <a:ext cx="4267200" cy="4114800"/>
          </a:xfrm>
          <a:prstGeom prst="wedgeEllipseCallout">
            <a:avLst>
              <a:gd name="adj1" fmla="val 29130"/>
              <a:gd name="adj2" fmla="val -5875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VNI-Times" pitchFamily="2" charset="0"/>
              </a:rPr>
              <a:t>    </a:t>
            </a:r>
            <a:r>
              <a:rPr lang="en-US" altLang="en-US" sz="2800">
                <a:solidFill>
                  <a:srgbClr val="A50021"/>
                </a:solidFill>
                <a:latin typeface="VNI-Times" pitchFamily="2" charset="0"/>
              </a:rPr>
              <a:t>Giôùi haïn sinh thaùi laø giôùi haïn chòu ñöïng cuûa cô theå sinh vaät ñoái vôùi moät nhaân toá sinh thaùi nhaát ñònh.</a:t>
            </a:r>
          </a:p>
          <a:p>
            <a:pPr algn="ctr" eaLnBrk="0" hangingPunct="0"/>
            <a:endParaRPr lang="en-US" altLang="en-US" sz="2800">
              <a:solidFill>
                <a:srgbClr val="A50021"/>
              </a:solidFill>
              <a:latin typeface="VNI-Times" pitchFamily="2" charset="0"/>
            </a:endParaRPr>
          </a:p>
        </p:txBody>
      </p:sp>
      <p:sp>
        <p:nvSpPr>
          <p:cNvPr id="63541" name="Rectangle 53">
            <a:extLst>
              <a:ext uri="{FF2B5EF4-FFF2-40B4-BE49-F238E27FC236}">
                <a16:creationId xmlns:a16="http://schemas.microsoft.com/office/drawing/2014/main" id="{B94A187D-2B32-EDE3-C611-676B9D955E66}"/>
              </a:ext>
            </a:extLst>
          </p:cNvPr>
          <p:cNvSpPr>
            <a:spLocks noChangeArrowheads="1"/>
          </p:cNvSpPr>
          <p:nvPr/>
        </p:nvSpPr>
        <p:spPr bwMode="auto">
          <a:xfrm>
            <a:off x="1549400" y="0"/>
            <a:ext cx="7776168" cy="52322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
        <p:nvSpPr>
          <p:cNvPr id="63543" name="Rectangle 55">
            <a:extLst>
              <a:ext uri="{FF2B5EF4-FFF2-40B4-BE49-F238E27FC236}">
                <a16:creationId xmlns:a16="http://schemas.microsoft.com/office/drawing/2014/main" id="{78B2EB88-FE72-F020-ECC1-01D7974FAB06}"/>
              </a:ext>
            </a:extLst>
          </p:cNvPr>
          <p:cNvSpPr>
            <a:spLocks noChangeArrowheads="1"/>
          </p:cNvSpPr>
          <p:nvPr/>
        </p:nvSpPr>
        <p:spPr bwMode="auto">
          <a:xfrm>
            <a:off x="1905001" y="1524001"/>
            <a:ext cx="38234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200" b="1">
                <a:solidFill>
                  <a:srgbClr val="0000FF"/>
                </a:solidFill>
              </a:rPr>
              <a:t>III </a:t>
            </a:r>
            <a:r>
              <a:rPr lang="en-US" altLang="en-US" sz="3200" b="1" u="sng">
                <a:solidFill>
                  <a:srgbClr val="0000FF"/>
                </a:solidFill>
              </a:rPr>
              <a:t>Giới hạn sinh thái</a:t>
            </a:r>
            <a:r>
              <a:rPr lang="en-US" altLang="en-US" sz="3200" b="1">
                <a:solidFill>
                  <a:srgbClr val="0000FF"/>
                </a:solidFill>
              </a:rPr>
              <a:t> :</a:t>
            </a:r>
          </a:p>
        </p:txBody>
      </p:sp>
      <p:sp>
        <p:nvSpPr>
          <p:cNvPr id="63544" name="Rectangle 56">
            <a:extLst>
              <a:ext uri="{FF2B5EF4-FFF2-40B4-BE49-F238E27FC236}">
                <a16:creationId xmlns:a16="http://schemas.microsoft.com/office/drawing/2014/main" id="{3CB3A0EB-5763-9C54-461C-C150A6F930FE}"/>
              </a:ext>
            </a:extLst>
          </p:cNvPr>
          <p:cNvSpPr>
            <a:spLocks noChangeArrowheads="1"/>
          </p:cNvSpPr>
          <p:nvPr/>
        </p:nvSpPr>
        <p:spPr bwMode="auto">
          <a:xfrm>
            <a:off x="1981200" y="1042989"/>
            <a:ext cx="4255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200" b="1">
                <a:solidFill>
                  <a:srgbClr val="0000FF"/>
                </a:solidFill>
              </a:rPr>
              <a:t>II </a:t>
            </a:r>
            <a:r>
              <a:rPr lang="en-US" altLang="en-US" sz="3200" b="1" u="sng">
                <a:solidFill>
                  <a:srgbClr val="0000FF"/>
                </a:solidFill>
              </a:rPr>
              <a:t>Các nhân tố sinh thái</a:t>
            </a:r>
            <a:r>
              <a:rPr lang="en-US" altLang="en-US" sz="3200" b="1">
                <a:solidFill>
                  <a:srgbClr val="0000FF"/>
                </a:solidFill>
              </a:rPr>
              <a:t> :</a:t>
            </a:r>
          </a:p>
        </p:txBody>
      </p:sp>
      <p:sp>
        <p:nvSpPr>
          <p:cNvPr id="63545" name="Rectangle 57">
            <a:extLst>
              <a:ext uri="{FF2B5EF4-FFF2-40B4-BE49-F238E27FC236}">
                <a16:creationId xmlns:a16="http://schemas.microsoft.com/office/drawing/2014/main" id="{556BF8A8-716D-6141-50CF-DC92838CF204}"/>
              </a:ext>
            </a:extLst>
          </p:cNvPr>
          <p:cNvSpPr>
            <a:spLocks noChangeArrowheads="1"/>
          </p:cNvSpPr>
          <p:nvPr/>
        </p:nvSpPr>
        <p:spPr bwMode="auto">
          <a:xfrm>
            <a:off x="1905000" y="511175"/>
            <a:ext cx="57673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200" b="1">
                <a:solidFill>
                  <a:srgbClr val="0000FF"/>
                </a:solidFill>
              </a:rPr>
              <a:t>I </a:t>
            </a:r>
            <a:r>
              <a:rPr lang="en-US" altLang="en-US" sz="3200" b="1" u="sng">
                <a:solidFill>
                  <a:srgbClr val="0000FF"/>
                </a:solidFill>
              </a:rPr>
              <a:t>Môi trường sống của sinh vật</a:t>
            </a:r>
            <a:r>
              <a:rPr lang="en-US" altLang="en-US" sz="3200" b="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fade">
                                      <p:cBhvr>
                                        <p:cTn id="7" dur="1000"/>
                                        <p:tgtEl>
                                          <p:spTgt spid="63493"/>
                                        </p:tgtEl>
                                      </p:cBhvr>
                                    </p:animEffect>
                                    <p:anim calcmode="lin" valueType="num">
                                      <p:cBhvr>
                                        <p:cTn id="8" dur="1000" fill="hold"/>
                                        <p:tgtEl>
                                          <p:spTgt spid="63493"/>
                                        </p:tgtEl>
                                        <p:attrNameLst>
                                          <p:attrName>ppt_x</p:attrName>
                                        </p:attrNameLst>
                                      </p:cBhvr>
                                      <p:tavLst>
                                        <p:tav tm="0">
                                          <p:val>
                                            <p:strVal val="#ppt_x"/>
                                          </p:val>
                                        </p:tav>
                                        <p:tav tm="100000">
                                          <p:val>
                                            <p:strVal val="#ppt_x"/>
                                          </p:val>
                                        </p:tav>
                                      </p:tavLst>
                                    </p:anim>
                                    <p:anim calcmode="lin" valueType="num">
                                      <p:cBhvr>
                                        <p:cTn id="9" dur="1000" fill="hold"/>
                                        <p:tgtEl>
                                          <p:spTgt spid="6349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nodeType="clickEffect">
                                  <p:stCondLst>
                                    <p:cond delay="0"/>
                                  </p:stCondLst>
                                  <p:childTnLst>
                                    <p:animEffect transition="out" filter="blinds(horizontal)">
                                      <p:cBhvr>
                                        <p:cTn id="13" dur="500"/>
                                        <p:tgtEl>
                                          <p:spTgt spid="63493"/>
                                        </p:tgtEl>
                                      </p:cBhvr>
                                    </p:animEffect>
                                    <p:set>
                                      <p:cBhvr>
                                        <p:cTn id="14" dur="1" fill="hold">
                                          <p:stCondLst>
                                            <p:cond delay="499"/>
                                          </p:stCondLst>
                                        </p:cTn>
                                        <p:tgtEl>
                                          <p:spTgt spid="6349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63501"/>
                                        </p:tgtEl>
                                        <p:attrNameLst>
                                          <p:attrName>style.visibility</p:attrName>
                                        </p:attrNameLst>
                                      </p:cBhvr>
                                      <p:to>
                                        <p:strVal val="visible"/>
                                      </p:to>
                                    </p:set>
                                    <p:animEffect transition="in" filter="fade">
                                      <p:cBhvr>
                                        <p:cTn id="19" dur="500"/>
                                        <p:tgtEl>
                                          <p:spTgt spid="63501"/>
                                        </p:tgtEl>
                                      </p:cBhvr>
                                    </p:animEffect>
                                    <p:anim calcmode="lin" valueType="num">
                                      <p:cBhvr>
                                        <p:cTn id="20" dur="500" fill="hold"/>
                                        <p:tgtEl>
                                          <p:spTgt spid="63501"/>
                                        </p:tgtEl>
                                        <p:attrNameLst>
                                          <p:attrName>ppt_x</p:attrName>
                                        </p:attrNameLst>
                                      </p:cBhvr>
                                      <p:tavLst>
                                        <p:tav tm="0">
                                          <p:val>
                                            <p:strVal val="#ppt_x-.1"/>
                                          </p:val>
                                        </p:tav>
                                        <p:tav tm="100000">
                                          <p:val>
                                            <p:strVal val="#ppt_x"/>
                                          </p:val>
                                        </p:tav>
                                      </p:tavLst>
                                    </p:anim>
                                    <p:anim calcmode="lin" valueType="num">
                                      <p:cBhvr>
                                        <p:cTn id="21" dur="500" fill="hold"/>
                                        <p:tgtEl>
                                          <p:spTgt spid="635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63493" grpId="1"/>
      <p:bldP spid="6350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a:extLst>
              <a:ext uri="{FF2B5EF4-FFF2-40B4-BE49-F238E27FC236}">
                <a16:creationId xmlns:a16="http://schemas.microsoft.com/office/drawing/2014/main" id="{D026832D-F20D-5C42-BA76-5B2781620F5B}"/>
              </a:ext>
            </a:extLst>
          </p:cNvPr>
          <p:cNvSpPr>
            <a:spLocks noChangeArrowheads="1"/>
          </p:cNvSpPr>
          <p:nvPr/>
        </p:nvSpPr>
        <p:spPr bwMode="auto">
          <a:xfrm>
            <a:off x="4191000" y="152400"/>
            <a:ext cx="4038600" cy="762000"/>
          </a:xfrm>
          <a:prstGeom prst="roundRect">
            <a:avLst>
              <a:gd name="adj" fmla="val 16667"/>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1" name="Text Box 3">
            <a:extLst>
              <a:ext uri="{FF2B5EF4-FFF2-40B4-BE49-F238E27FC236}">
                <a16:creationId xmlns:a16="http://schemas.microsoft.com/office/drawing/2014/main" id="{FA05F5ED-6B5C-8CD5-C69A-9B88C7FEF777}"/>
              </a:ext>
            </a:extLst>
          </p:cNvPr>
          <p:cNvSpPr txBox="1">
            <a:spLocks noChangeArrowheads="1"/>
          </p:cNvSpPr>
          <p:nvPr/>
        </p:nvSpPr>
        <p:spPr bwMode="auto">
          <a:xfrm>
            <a:off x="2057400" y="12954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FF"/>
                </a:solidFill>
                <a:latin typeface=".VnTime" pitchFamily="34" charset="0"/>
              </a:rPr>
              <a:t>   </a:t>
            </a:r>
            <a:r>
              <a:rPr lang="en-US" altLang="en-US" sz="2800" b="1">
                <a:solidFill>
                  <a:srgbClr val="FF00FF"/>
                </a:solidFill>
                <a:latin typeface=".VnTime" pitchFamily="34" charset="0"/>
              </a:rPr>
              <a:t>H·y chän c©u tr¶ lêi ®óng nhÊt trong c¸c c©u sau:</a:t>
            </a:r>
          </a:p>
        </p:txBody>
      </p:sp>
      <p:sp>
        <p:nvSpPr>
          <p:cNvPr id="78852" name="Text Box 4">
            <a:extLst>
              <a:ext uri="{FF2B5EF4-FFF2-40B4-BE49-F238E27FC236}">
                <a16:creationId xmlns:a16="http://schemas.microsoft.com/office/drawing/2014/main" id="{935FB545-E109-7B1B-0788-59584232B0BF}"/>
              </a:ext>
            </a:extLst>
          </p:cNvPr>
          <p:cNvSpPr txBox="1">
            <a:spLocks noChangeArrowheads="1"/>
          </p:cNvSpPr>
          <p:nvPr/>
        </p:nvSpPr>
        <p:spPr bwMode="auto">
          <a:xfrm>
            <a:off x="4343400" y="238125"/>
            <a:ext cx="411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0000"/>
                </a:solidFill>
                <a:latin typeface=".VnTime" pitchFamily="34" charset="0"/>
              </a:rPr>
              <a:t>Bµi tËp tr¾c nghiÖm</a:t>
            </a:r>
          </a:p>
        </p:txBody>
      </p:sp>
      <p:sp>
        <p:nvSpPr>
          <p:cNvPr id="78853" name="Text Box 5">
            <a:extLst>
              <a:ext uri="{FF2B5EF4-FFF2-40B4-BE49-F238E27FC236}">
                <a16:creationId xmlns:a16="http://schemas.microsoft.com/office/drawing/2014/main" id="{C26EB846-DD15-DA07-0C61-2CACA842983B}"/>
              </a:ext>
            </a:extLst>
          </p:cNvPr>
          <p:cNvSpPr txBox="1">
            <a:spLocks noChangeArrowheads="1"/>
          </p:cNvSpPr>
          <p:nvPr/>
        </p:nvSpPr>
        <p:spPr bwMode="auto">
          <a:xfrm>
            <a:off x="1928813" y="1738314"/>
            <a:ext cx="7696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u="sng">
                <a:solidFill>
                  <a:srgbClr val="0000FF"/>
                </a:solidFill>
                <a:latin typeface=".VnAristote" pitchFamily="34" charset="0"/>
              </a:rPr>
              <a:t>C©u 1</a:t>
            </a:r>
            <a:r>
              <a:rPr lang="en-US" altLang="en-US" sz="3200" b="1">
                <a:solidFill>
                  <a:srgbClr val="0000FF"/>
                </a:solidFill>
                <a:latin typeface=".VnAristote" pitchFamily="34" charset="0"/>
              </a:rPr>
              <a:t>: M«i tr­êng sèng cña sinh vËt lµ:</a:t>
            </a:r>
          </a:p>
        </p:txBody>
      </p:sp>
      <p:sp>
        <p:nvSpPr>
          <p:cNvPr id="78854" name="Text Box 6">
            <a:extLst>
              <a:ext uri="{FF2B5EF4-FFF2-40B4-BE49-F238E27FC236}">
                <a16:creationId xmlns:a16="http://schemas.microsoft.com/office/drawing/2014/main" id="{D0A825E2-5902-921A-F460-DFB54C51A099}"/>
              </a:ext>
            </a:extLst>
          </p:cNvPr>
          <p:cNvSpPr txBox="1">
            <a:spLocks noChangeArrowheads="1"/>
          </p:cNvSpPr>
          <p:nvPr/>
        </p:nvSpPr>
        <p:spPr bwMode="auto">
          <a:xfrm>
            <a:off x="3352800" y="2438400"/>
            <a:ext cx="518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 pitchFamily="34" charset="0"/>
              </a:rPr>
              <a:t>Lµ n¬i sinh sèng cña sinh vËt.</a:t>
            </a:r>
            <a:endParaRPr lang="en-US" altLang="en-US" sz="2800" b="1">
              <a:solidFill>
                <a:srgbClr val="336600"/>
              </a:solidFill>
              <a:latin typeface=".VnTime" pitchFamily="34" charset="0"/>
            </a:endParaRPr>
          </a:p>
        </p:txBody>
      </p:sp>
      <p:sp>
        <p:nvSpPr>
          <p:cNvPr id="78855" name="Text Box 7">
            <a:extLst>
              <a:ext uri="{FF2B5EF4-FFF2-40B4-BE49-F238E27FC236}">
                <a16:creationId xmlns:a16="http://schemas.microsoft.com/office/drawing/2014/main" id="{D6FDD787-0D79-7CA0-C4D7-427966F45CA3}"/>
              </a:ext>
            </a:extLst>
          </p:cNvPr>
          <p:cNvSpPr txBox="1">
            <a:spLocks noChangeArrowheads="1"/>
          </p:cNvSpPr>
          <p:nvPr/>
        </p:nvSpPr>
        <p:spPr bwMode="auto">
          <a:xfrm>
            <a:off x="3276600" y="3352801"/>
            <a:ext cx="579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 pitchFamily="34" charset="0"/>
              </a:rPr>
              <a:t>Lµ tÊt c¶ nh÷ng g× bao quanh </a:t>
            </a:r>
            <a:r>
              <a:rPr lang="en-US" altLang="en-US" b="1">
                <a:solidFill>
                  <a:srgbClr val="336600"/>
                </a:solidFill>
              </a:rPr>
              <a:t>có tác động trực tiếp hoặc gián tiếp đến sinh vật</a:t>
            </a:r>
            <a:endParaRPr lang="en-US" altLang="en-US" sz="2800" b="1">
              <a:solidFill>
                <a:srgbClr val="336600"/>
              </a:solidFill>
              <a:latin typeface=".VnTime" pitchFamily="34" charset="0"/>
            </a:endParaRPr>
          </a:p>
        </p:txBody>
      </p:sp>
      <p:sp>
        <p:nvSpPr>
          <p:cNvPr id="78856" name="Text Box 8">
            <a:extLst>
              <a:ext uri="{FF2B5EF4-FFF2-40B4-BE49-F238E27FC236}">
                <a16:creationId xmlns:a16="http://schemas.microsoft.com/office/drawing/2014/main" id="{304F75FB-5FC7-7971-C2B8-1E18FA597AD2}"/>
              </a:ext>
            </a:extLst>
          </p:cNvPr>
          <p:cNvSpPr txBox="1">
            <a:spLocks noChangeArrowheads="1"/>
          </p:cNvSpPr>
          <p:nvPr/>
        </p:nvSpPr>
        <p:spPr bwMode="auto">
          <a:xfrm>
            <a:off x="3276600" y="4419600"/>
            <a:ext cx="6172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 pitchFamily="34" charset="0"/>
              </a:rPr>
              <a:t>Lµ n¬i sinh sèng cña sinh vËt, bao gåm tÊt c¶ nh÷ng g× bao quanh </a:t>
            </a:r>
            <a:r>
              <a:rPr lang="en-US" altLang="en-US" b="1">
                <a:solidFill>
                  <a:srgbClr val="336600"/>
                </a:solidFill>
              </a:rPr>
              <a:t>có tác động trực tiếp hoặc gián tiếp lên sự sống, phát triển, sinh sản của sinh vật.</a:t>
            </a:r>
            <a:endParaRPr lang="en-US" altLang="en-US" sz="2800" b="1">
              <a:solidFill>
                <a:srgbClr val="336600"/>
              </a:solidFill>
            </a:endParaRPr>
          </a:p>
        </p:txBody>
      </p:sp>
      <p:sp>
        <p:nvSpPr>
          <p:cNvPr id="78857" name="Oval 9">
            <a:extLst>
              <a:ext uri="{FF2B5EF4-FFF2-40B4-BE49-F238E27FC236}">
                <a16:creationId xmlns:a16="http://schemas.microsoft.com/office/drawing/2014/main" id="{13CF911B-1C4F-8DD3-F049-53B2D6D3F51C}"/>
              </a:ext>
            </a:extLst>
          </p:cNvPr>
          <p:cNvSpPr>
            <a:spLocks noChangeArrowheads="1"/>
          </p:cNvSpPr>
          <p:nvPr/>
        </p:nvSpPr>
        <p:spPr bwMode="auto">
          <a:xfrm>
            <a:off x="2590800" y="24384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33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VnArabiaH" pitchFamily="34" charset="0"/>
            </a:endParaRPr>
          </a:p>
        </p:txBody>
      </p:sp>
      <p:sp>
        <p:nvSpPr>
          <p:cNvPr id="78858" name="Text Box 10">
            <a:extLst>
              <a:ext uri="{FF2B5EF4-FFF2-40B4-BE49-F238E27FC236}">
                <a16:creationId xmlns:a16="http://schemas.microsoft.com/office/drawing/2014/main" id="{1FB702CF-F63D-F903-B5F5-C77402A03EAD}"/>
              </a:ext>
            </a:extLst>
          </p:cNvPr>
          <p:cNvSpPr txBox="1">
            <a:spLocks noChangeArrowheads="1"/>
          </p:cNvSpPr>
          <p:nvPr/>
        </p:nvSpPr>
        <p:spPr bwMode="auto">
          <a:xfrm>
            <a:off x="2667001" y="2438400"/>
            <a:ext cx="447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336600"/>
                </a:solidFill>
                <a:latin typeface=".VnTimeH" pitchFamily="34" charset="0"/>
              </a:rPr>
              <a:t>A</a:t>
            </a:r>
          </a:p>
        </p:txBody>
      </p:sp>
      <p:sp>
        <p:nvSpPr>
          <p:cNvPr id="78859" name="Oval 11">
            <a:extLst>
              <a:ext uri="{FF2B5EF4-FFF2-40B4-BE49-F238E27FC236}">
                <a16:creationId xmlns:a16="http://schemas.microsoft.com/office/drawing/2014/main" id="{B0EBC6B4-DA93-324D-A6AA-95E0CBF061C6}"/>
              </a:ext>
            </a:extLst>
          </p:cNvPr>
          <p:cNvSpPr>
            <a:spLocks noChangeArrowheads="1"/>
          </p:cNvSpPr>
          <p:nvPr/>
        </p:nvSpPr>
        <p:spPr bwMode="auto">
          <a:xfrm>
            <a:off x="2590800" y="33528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33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VnArabiaH" pitchFamily="34" charset="0"/>
            </a:endParaRPr>
          </a:p>
        </p:txBody>
      </p:sp>
      <p:sp>
        <p:nvSpPr>
          <p:cNvPr id="78860" name="Text Box 12">
            <a:extLst>
              <a:ext uri="{FF2B5EF4-FFF2-40B4-BE49-F238E27FC236}">
                <a16:creationId xmlns:a16="http://schemas.microsoft.com/office/drawing/2014/main" id="{A5EB7E46-C5A2-883D-FE0A-468062974681}"/>
              </a:ext>
            </a:extLst>
          </p:cNvPr>
          <p:cNvSpPr txBox="1">
            <a:spLocks noChangeArrowheads="1"/>
          </p:cNvSpPr>
          <p:nvPr/>
        </p:nvSpPr>
        <p:spPr bwMode="auto">
          <a:xfrm>
            <a:off x="2667001" y="3352800"/>
            <a:ext cx="447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336600"/>
                </a:solidFill>
                <a:latin typeface=".VnTimeH" pitchFamily="34" charset="0"/>
              </a:rPr>
              <a:t>B</a:t>
            </a:r>
          </a:p>
        </p:txBody>
      </p:sp>
      <p:sp>
        <p:nvSpPr>
          <p:cNvPr id="78861" name="Oval 13">
            <a:extLst>
              <a:ext uri="{FF2B5EF4-FFF2-40B4-BE49-F238E27FC236}">
                <a16:creationId xmlns:a16="http://schemas.microsoft.com/office/drawing/2014/main" id="{F006C2D8-9273-90EB-5399-2FBB25BF3326}"/>
              </a:ext>
            </a:extLst>
          </p:cNvPr>
          <p:cNvSpPr>
            <a:spLocks noChangeArrowheads="1"/>
          </p:cNvSpPr>
          <p:nvPr/>
        </p:nvSpPr>
        <p:spPr bwMode="auto">
          <a:xfrm>
            <a:off x="2590800" y="4343400"/>
            <a:ext cx="533400" cy="533400"/>
          </a:xfrm>
          <a:prstGeom prst="ellipse">
            <a:avLst/>
          </a:prstGeom>
          <a:noFill/>
          <a:ln w="38100">
            <a:solidFill>
              <a:srgbClr val="0000FF"/>
            </a:solidFill>
            <a:round/>
            <a:headEnd/>
            <a:tailEnd/>
          </a:ln>
          <a:effectLst/>
          <a:extLst>
            <a:ext uri="{909E8E84-426E-40DD-AFC4-6F175D3DCCD1}">
              <a14:hiddenFill xmlns:a14="http://schemas.microsoft.com/office/drawing/2010/main">
                <a:solidFill>
                  <a:srgbClr val="33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VnArabiaH" pitchFamily="34" charset="0"/>
            </a:endParaRPr>
          </a:p>
        </p:txBody>
      </p:sp>
      <p:sp>
        <p:nvSpPr>
          <p:cNvPr id="78862" name="Text Box 14">
            <a:extLst>
              <a:ext uri="{FF2B5EF4-FFF2-40B4-BE49-F238E27FC236}">
                <a16:creationId xmlns:a16="http://schemas.microsoft.com/office/drawing/2014/main" id="{9053CE59-17A7-94FC-077E-0195F0A7ABD5}"/>
              </a:ext>
            </a:extLst>
          </p:cNvPr>
          <p:cNvSpPr txBox="1">
            <a:spLocks noChangeArrowheads="1"/>
          </p:cNvSpPr>
          <p:nvPr/>
        </p:nvSpPr>
        <p:spPr bwMode="auto">
          <a:xfrm>
            <a:off x="2657476" y="4365625"/>
            <a:ext cx="447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336600"/>
                </a:solidFill>
                <a:latin typeface=".VnTimeH" pitchFamily="34" charset="0"/>
              </a:rPr>
              <a:t>C</a:t>
            </a:r>
          </a:p>
        </p:txBody>
      </p:sp>
      <p:grpSp>
        <p:nvGrpSpPr>
          <p:cNvPr id="78869" name="Group 21">
            <a:extLst>
              <a:ext uri="{FF2B5EF4-FFF2-40B4-BE49-F238E27FC236}">
                <a16:creationId xmlns:a16="http://schemas.microsoft.com/office/drawing/2014/main" id="{2FD23DBA-2C5C-F95A-08CB-344AB917C9ED}"/>
              </a:ext>
            </a:extLst>
          </p:cNvPr>
          <p:cNvGrpSpPr>
            <a:grpSpLocks/>
          </p:cNvGrpSpPr>
          <p:nvPr/>
        </p:nvGrpSpPr>
        <p:grpSpPr bwMode="auto">
          <a:xfrm>
            <a:off x="7391400" y="4953000"/>
            <a:ext cx="2438400" cy="1752600"/>
            <a:chOff x="2304" y="2880"/>
            <a:chExt cx="1536" cy="1104"/>
          </a:xfrm>
        </p:grpSpPr>
        <p:sp>
          <p:nvSpPr>
            <p:cNvPr id="78870" name="AutoShape 22">
              <a:extLst>
                <a:ext uri="{FF2B5EF4-FFF2-40B4-BE49-F238E27FC236}">
                  <a16:creationId xmlns:a16="http://schemas.microsoft.com/office/drawing/2014/main" id="{216C464B-7419-2A47-5D93-DFE1DDA2A08F}"/>
                </a:ext>
              </a:extLst>
            </p:cNvPr>
            <p:cNvSpPr>
              <a:spLocks noChangeArrowheads="1"/>
            </p:cNvSpPr>
            <p:nvPr/>
          </p:nvSpPr>
          <p:spPr bwMode="auto">
            <a:xfrm>
              <a:off x="2304" y="2880"/>
              <a:ext cx="1536" cy="1104"/>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1" name="Text Box 23">
              <a:extLst>
                <a:ext uri="{FF2B5EF4-FFF2-40B4-BE49-F238E27FC236}">
                  <a16:creationId xmlns:a16="http://schemas.microsoft.com/office/drawing/2014/main" id="{0ED14CDF-764F-FA67-E966-C3278C205566}"/>
                </a:ext>
              </a:extLst>
            </p:cNvPr>
            <p:cNvSpPr txBox="1">
              <a:spLocks noChangeArrowheads="1"/>
            </p:cNvSpPr>
            <p:nvPr/>
          </p:nvSpPr>
          <p:spPr bwMode="auto">
            <a:xfrm>
              <a:off x="2682" y="3225"/>
              <a:ext cx="11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0000"/>
                  </a:solidFill>
                  <a:latin typeface=".VnTimeH" pitchFamily="34" charset="0"/>
                </a:rPr>
                <a:t>§óng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slide(fromTop)">
                                      <p:cBhvr>
                                        <p:cTn id="7" dur="500"/>
                                        <p:tgtEl>
                                          <p:spTgt spid="78850"/>
                                        </p:tgtEl>
                                      </p:cBhvr>
                                    </p:animEffect>
                                  </p:childTnLst>
                                </p:cTn>
                              </p:par>
                              <p:par>
                                <p:cTn id="8" presetID="12" presetClass="entr" presetSubtype="1" fill="hold" nodeType="withEffect">
                                  <p:stCondLst>
                                    <p:cond delay="0"/>
                                  </p:stCondLst>
                                  <p:childTnLst>
                                    <p:set>
                                      <p:cBhvr>
                                        <p:cTn id="9" dur="1" fill="hold">
                                          <p:stCondLst>
                                            <p:cond delay="0"/>
                                          </p:stCondLst>
                                        </p:cTn>
                                        <p:tgtEl>
                                          <p:spTgt spid="78852"/>
                                        </p:tgtEl>
                                        <p:attrNameLst>
                                          <p:attrName>style.visibility</p:attrName>
                                        </p:attrNameLst>
                                      </p:cBhvr>
                                      <p:to>
                                        <p:strVal val="visible"/>
                                      </p:to>
                                    </p:set>
                                    <p:animEffect transition="in" filter="slide(fromTop)">
                                      <p:cBhvr>
                                        <p:cTn id="10" dur="500"/>
                                        <p:tgtEl>
                                          <p:spTgt spid="788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1" fill="hold" nodeType="clickEffect">
                                  <p:stCondLst>
                                    <p:cond delay="0"/>
                                  </p:stCondLst>
                                  <p:childTnLst>
                                    <p:set>
                                      <p:cBhvr>
                                        <p:cTn id="14" dur="1" fill="hold">
                                          <p:stCondLst>
                                            <p:cond delay="0"/>
                                          </p:stCondLst>
                                        </p:cTn>
                                        <p:tgtEl>
                                          <p:spTgt spid="78851"/>
                                        </p:tgtEl>
                                        <p:attrNameLst>
                                          <p:attrName>style.visibility</p:attrName>
                                        </p:attrNameLst>
                                      </p:cBhvr>
                                      <p:to>
                                        <p:strVal val="visible"/>
                                      </p:to>
                                    </p:set>
                                    <p:anim calcmode="lin" valueType="num">
                                      <p:cBhvr additive="base">
                                        <p:cTn id="15" dur="500" fill="hold"/>
                                        <p:tgtEl>
                                          <p:spTgt spid="78851"/>
                                        </p:tgtEl>
                                        <p:attrNameLst>
                                          <p:attrName>ppt_x</p:attrName>
                                        </p:attrNameLst>
                                      </p:cBhvr>
                                      <p:tavLst>
                                        <p:tav tm="0">
                                          <p:val>
                                            <p:strVal val="#ppt_x"/>
                                          </p:val>
                                        </p:tav>
                                        <p:tav tm="100000">
                                          <p:val>
                                            <p:strVal val="#ppt_x"/>
                                          </p:val>
                                        </p:tav>
                                      </p:tavLst>
                                    </p:anim>
                                    <p:anim calcmode="lin" valueType="num">
                                      <p:cBhvr additive="base">
                                        <p:cTn id="16" dur="500" fill="hold"/>
                                        <p:tgtEl>
                                          <p:spTgt spid="78851"/>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78853"/>
                                        </p:tgtEl>
                                        <p:attrNameLst>
                                          <p:attrName>style.visibility</p:attrName>
                                        </p:attrNameLst>
                                      </p:cBhvr>
                                      <p:to>
                                        <p:strVal val="visible"/>
                                      </p:to>
                                    </p:set>
                                    <p:anim calcmode="lin" valueType="num">
                                      <p:cBhvr additive="base">
                                        <p:cTn id="21" dur="500" fill="hold"/>
                                        <p:tgtEl>
                                          <p:spTgt spid="78853"/>
                                        </p:tgtEl>
                                        <p:attrNameLst>
                                          <p:attrName>ppt_x</p:attrName>
                                        </p:attrNameLst>
                                      </p:cBhvr>
                                      <p:tavLst>
                                        <p:tav tm="0">
                                          <p:val>
                                            <p:strVal val="0-#ppt_w/2"/>
                                          </p:val>
                                        </p:tav>
                                        <p:tav tm="100000">
                                          <p:val>
                                            <p:strVal val="#ppt_x"/>
                                          </p:val>
                                        </p:tav>
                                      </p:tavLst>
                                    </p:anim>
                                    <p:anim calcmode="lin" valueType="num">
                                      <p:cBhvr additive="base">
                                        <p:cTn id="22" dur="500" fill="hold"/>
                                        <p:tgtEl>
                                          <p:spTgt spid="7885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78858"/>
                                        </p:tgtEl>
                                        <p:attrNameLst>
                                          <p:attrName>style.visibility</p:attrName>
                                        </p:attrNameLst>
                                      </p:cBhvr>
                                      <p:to>
                                        <p:strVal val="visible"/>
                                      </p:to>
                                    </p:set>
                                    <p:animEffect transition="in" filter="strips(downRight)">
                                      <p:cBhvr>
                                        <p:cTn id="27" dur="500"/>
                                        <p:tgtEl>
                                          <p:spTgt spid="78858"/>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par>
                                <p:cTn id="28" presetID="18" presetClass="entr" presetSubtype="6" fill="hold" nodeType="withEffect">
                                  <p:stCondLst>
                                    <p:cond delay="0"/>
                                  </p:stCondLst>
                                  <p:childTnLst>
                                    <p:set>
                                      <p:cBhvr>
                                        <p:cTn id="29" dur="1" fill="hold">
                                          <p:stCondLst>
                                            <p:cond delay="0"/>
                                          </p:stCondLst>
                                        </p:cTn>
                                        <p:tgtEl>
                                          <p:spTgt spid="78854"/>
                                        </p:tgtEl>
                                        <p:attrNameLst>
                                          <p:attrName>style.visibility</p:attrName>
                                        </p:attrNameLst>
                                      </p:cBhvr>
                                      <p:to>
                                        <p:strVal val="visible"/>
                                      </p:to>
                                    </p:set>
                                    <p:animEffect transition="in" filter="strips(downRight)">
                                      <p:cBhvr>
                                        <p:cTn id="30" dur="500"/>
                                        <p:tgtEl>
                                          <p:spTgt spid="78854"/>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nodeType="clickEffect">
                                  <p:stCondLst>
                                    <p:cond delay="0"/>
                                  </p:stCondLst>
                                  <p:childTnLst>
                                    <p:set>
                                      <p:cBhvr>
                                        <p:cTn id="34" dur="1" fill="hold">
                                          <p:stCondLst>
                                            <p:cond delay="0"/>
                                          </p:stCondLst>
                                        </p:cTn>
                                        <p:tgtEl>
                                          <p:spTgt spid="78860"/>
                                        </p:tgtEl>
                                        <p:attrNameLst>
                                          <p:attrName>style.visibility</p:attrName>
                                        </p:attrNameLst>
                                      </p:cBhvr>
                                      <p:to>
                                        <p:strVal val="visible"/>
                                      </p:to>
                                    </p:set>
                                    <p:animEffect transition="in" filter="strips(downRight)">
                                      <p:cBhvr>
                                        <p:cTn id="35" dur="500"/>
                                        <p:tgtEl>
                                          <p:spTgt spid="78860"/>
                                        </p:tgtEl>
                                      </p:cBhvr>
                                    </p:animEffect>
                                  </p:childTnLst>
                                </p:cTn>
                              </p:par>
                              <p:par>
                                <p:cTn id="36" presetID="18" presetClass="entr" presetSubtype="6" fill="hold" nodeType="withEffect">
                                  <p:stCondLst>
                                    <p:cond delay="0"/>
                                  </p:stCondLst>
                                  <p:childTnLst>
                                    <p:set>
                                      <p:cBhvr>
                                        <p:cTn id="37" dur="1" fill="hold">
                                          <p:stCondLst>
                                            <p:cond delay="0"/>
                                          </p:stCondLst>
                                        </p:cTn>
                                        <p:tgtEl>
                                          <p:spTgt spid="78855"/>
                                        </p:tgtEl>
                                        <p:attrNameLst>
                                          <p:attrName>style.visibility</p:attrName>
                                        </p:attrNameLst>
                                      </p:cBhvr>
                                      <p:to>
                                        <p:strVal val="visible"/>
                                      </p:to>
                                    </p:set>
                                    <p:animEffect transition="in" filter="strips(downRight)">
                                      <p:cBhvr>
                                        <p:cTn id="38" dur="500"/>
                                        <p:tgtEl>
                                          <p:spTgt spid="7885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nodeType="clickEffect">
                                  <p:stCondLst>
                                    <p:cond delay="0"/>
                                  </p:stCondLst>
                                  <p:childTnLst>
                                    <p:set>
                                      <p:cBhvr>
                                        <p:cTn id="42" dur="1" fill="hold">
                                          <p:stCondLst>
                                            <p:cond delay="0"/>
                                          </p:stCondLst>
                                        </p:cTn>
                                        <p:tgtEl>
                                          <p:spTgt spid="78862"/>
                                        </p:tgtEl>
                                        <p:attrNameLst>
                                          <p:attrName>style.visibility</p:attrName>
                                        </p:attrNameLst>
                                      </p:cBhvr>
                                      <p:to>
                                        <p:strVal val="visible"/>
                                      </p:to>
                                    </p:set>
                                    <p:animEffect transition="in" filter="strips(downRight)">
                                      <p:cBhvr>
                                        <p:cTn id="43" dur="500"/>
                                        <p:tgtEl>
                                          <p:spTgt spid="78862"/>
                                        </p:tgtEl>
                                      </p:cBhvr>
                                    </p:animEffect>
                                  </p:childTnLst>
                                </p:cTn>
                              </p:par>
                              <p:par>
                                <p:cTn id="44" presetID="18" presetClass="entr" presetSubtype="6" fill="hold" nodeType="withEffect">
                                  <p:stCondLst>
                                    <p:cond delay="0"/>
                                  </p:stCondLst>
                                  <p:childTnLst>
                                    <p:set>
                                      <p:cBhvr>
                                        <p:cTn id="45" dur="1" fill="hold">
                                          <p:stCondLst>
                                            <p:cond delay="0"/>
                                          </p:stCondLst>
                                        </p:cTn>
                                        <p:tgtEl>
                                          <p:spTgt spid="78856"/>
                                        </p:tgtEl>
                                        <p:attrNameLst>
                                          <p:attrName>style.visibility</p:attrName>
                                        </p:attrNameLst>
                                      </p:cBhvr>
                                      <p:to>
                                        <p:strVal val="visible"/>
                                      </p:to>
                                    </p:set>
                                    <p:animEffect transition="in" filter="strips(downRight)">
                                      <p:cBhvr>
                                        <p:cTn id="46" dur="500"/>
                                        <p:tgtEl>
                                          <p:spTgt spid="7885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8869"/>
                                        </p:tgtEl>
                                        <p:attrNameLst>
                                          <p:attrName>style.visibility</p:attrName>
                                        </p:attrNameLst>
                                      </p:cBhvr>
                                      <p:to>
                                        <p:strVal val="visible"/>
                                      </p:to>
                                    </p:set>
                                    <p:anim calcmode="lin" valueType="num">
                                      <p:cBhvr additive="base">
                                        <p:cTn id="51" dur="500" fill="hold"/>
                                        <p:tgtEl>
                                          <p:spTgt spid="78869"/>
                                        </p:tgtEl>
                                        <p:attrNameLst>
                                          <p:attrName>ppt_x</p:attrName>
                                        </p:attrNameLst>
                                      </p:cBhvr>
                                      <p:tavLst>
                                        <p:tav tm="0">
                                          <p:val>
                                            <p:strVal val="#ppt_x"/>
                                          </p:val>
                                        </p:tav>
                                        <p:tav tm="100000">
                                          <p:val>
                                            <p:strVal val="#ppt_x"/>
                                          </p:val>
                                        </p:tav>
                                      </p:tavLst>
                                    </p:anim>
                                    <p:anim calcmode="lin" valueType="num">
                                      <p:cBhvr additive="base">
                                        <p:cTn id="52" dur="500" fill="hold"/>
                                        <p:tgtEl>
                                          <p:spTgt spid="78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78858"/>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5" presetClass="entr" presetSubtype="0" fill="hold" nodeType="clickEffect">
                                  <p:stCondLst>
                                    <p:cond delay="0"/>
                                  </p:stCondLst>
                                  <p:childTnLst>
                                    <p:set>
                                      <p:cBhvr>
                                        <p:cTn id="57" dur="1" fill="hold">
                                          <p:stCondLst>
                                            <p:cond delay="0"/>
                                          </p:stCondLst>
                                        </p:cTn>
                                        <p:tgtEl>
                                          <p:spTgt spid="78857"/>
                                        </p:tgtEl>
                                        <p:attrNameLst>
                                          <p:attrName>style.visibility</p:attrName>
                                        </p:attrNameLst>
                                      </p:cBhvr>
                                      <p:to>
                                        <p:strVal val="visible"/>
                                      </p:to>
                                    </p:set>
                                    <p:animEffect transition="in" filter="fade">
                                      <p:cBhvr>
                                        <p:cTn id="58" dur="2000"/>
                                        <p:tgtEl>
                                          <p:spTgt spid="78857"/>
                                        </p:tgtEl>
                                      </p:cBhvr>
                                    </p:animEffect>
                                    <p:anim calcmode="lin" valueType="num">
                                      <p:cBhvr>
                                        <p:cTn id="59" dur="2000" fill="hold"/>
                                        <p:tgtEl>
                                          <p:spTgt spid="78857"/>
                                        </p:tgtEl>
                                        <p:attrNameLst>
                                          <p:attrName>style.rotation</p:attrName>
                                        </p:attrNameLst>
                                      </p:cBhvr>
                                      <p:tavLst>
                                        <p:tav tm="0">
                                          <p:val>
                                            <p:fltVal val="720"/>
                                          </p:val>
                                        </p:tav>
                                        <p:tav tm="100000">
                                          <p:val>
                                            <p:fltVal val="0"/>
                                          </p:val>
                                        </p:tav>
                                      </p:tavLst>
                                    </p:anim>
                                    <p:anim calcmode="lin" valueType="num">
                                      <p:cBhvr>
                                        <p:cTn id="60" dur="2000" fill="hold"/>
                                        <p:tgtEl>
                                          <p:spTgt spid="78857"/>
                                        </p:tgtEl>
                                        <p:attrNameLst>
                                          <p:attrName>ppt_h</p:attrName>
                                        </p:attrNameLst>
                                      </p:cBhvr>
                                      <p:tavLst>
                                        <p:tav tm="0">
                                          <p:val>
                                            <p:fltVal val="0"/>
                                          </p:val>
                                        </p:tav>
                                        <p:tav tm="100000">
                                          <p:val>
                                            <p:strVal val="#ppt_h"/>
                                          </p:val>
                                        </p:tav>
                                      </p:tavLst>
                                    </p:anim>
                                    <p:anim calcmode="lin" valueType="num">
                                      <p:cBhvr>
                                        <p:cTn id="61" dur="2000" fill="hold"/>
                                        <p:tgtEl>
                                          <p:spTgt spid="78857"/>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78858"/>
                  </p:tgtEl>
                </p:cond>
              </p:nextCondLst>
            </p:seq>
            <p:seq concurrent="1" nextAc="seek">
              <p:cTn id="62" restart="whenNotActive" fill="hold" evtFilter="cancelBubble" nodeType="interactiveSeq">
                <p:stCondLst>
                  <p:cond evt="onClick" delay="0">
                    <p:tgtEl>
                      <p:spTgt spid="7886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5" presetClass="entr" presetSubtype="0" fill="hold" nodeType="clickEffect">
                                  <p:stCondLst>
                                    <p:cond delay="0"/>
                                  </p:stCondLst>
                                  <p:childTnLst>
                                    <p:set>
                                      <p:cBhvr>
                                        <p:cTn id="66" dur="1" fill="hold">
                                          <p:stCondLst>
                                            <p:cond delay="0"/>
                                          </p:stCondLst>
                                        </p:cTn>
                                        <p:tgtEl>
                                          <p:spTgt spid="78859"/>
                                        </p:tgtEl>
                                        <p:attrNameLst>
                                          <p:attrName>style.visibility</p:attrName>
                                        </p:attrNameLst>
                                      </p:cBhvr>
                                      <p:to>
                                        <p:strVal val="visible"/>
                                      </p:to>
                                    </p:set>
                                    <p:animEffect transition="in" filter="fade">
                                      <p:cBhvr>
                                        <p:cTn id="67" dur="2000"/>
                                        <p:tgtEl>
                                          <p:spTgt spid="78859"/>
                                        </p:tgtEl>
                                      </p:cBhvr>
                                    </p:animEffect>
                                    <p:anim calcmode="lin" valueType="num">
                                      <p:cBhvr>
                                        <p:cTn id="68" dur="2000" fill="hold"/>
                                        <p:tgtEl>
                                          <p:spTgt spid="78859"/>
                                        </p:tgtEl>
                                        <p:attrNameLst>
                                          <p:attrName>style.rotation</p:attrName>
                                        </p:attrNameLst>
                                      </p:cBhvr>
                                      <p:tavLst>
                                        <p:tav tm="0">
                                          <p:val>
                                            <p:fltVal val="720"/>
                                          </p:val>
                                        </p:tav>
                                        <p:tav tm="100000">
                                          <p:val>
                                            <p:fltVal val="0"/>
                                          </p:val>
                                        </p:tav>
                                      </p:tavLst>
                                    </p:anim>
                                    <p:anim calcmode="lin" valueType="num">
                                      <p:cBhvr>
                                        <p:cTn id="69" dur="2000" fill="hold"/>
                                        <p:tgtEl>
                                          <p:spTgt spid="78859"/>
                                        </p:tgtEl>
                                        <p:attrNameLst>
                                          <p:attrName>ppt_h</p:attrName>
                                        </p:attrNameLst>
                                      </p:cBhvr>
                                      <p:tavLst>
                                        <p:tav tm="0">
                                          <p:val>
                                            <p:fltVal val="0"/>
                                          </p:val>
                                        </p:tav>
                                        <p:tav tm="100000">
                                          <p:val>
                                            <p:strVal val="#ppt_h"/>
                                          </p:val>
                                        </p:tav>
                                      </p:tavLst>
                                    </p:anim>
                                    <p:anim calcmode="lin" valueType="num">
                                      <p:cBhvr>
                                        <p:cTn id="70" dur="2000" fill="hold"/>
                                        <p:tgtEl>
                                          <p:spTgt spid="78859"/>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78860"/>
                  </p:tgtEl>
                </p:cond>
              </p:nextCondLst>
            </p:seq>
            <p:seq concurrent="1" nextAc="seek">
              <p:cTn id="71" restart="whenNotActive" fill="hold" evtFilter="cancelBubble" nodeType="interactiveSeq">
                <p:stCondLst>
                  <p:cond evt="onClick" delay="0">
                    <p:tgtEl>
                      <p:spTgt spid="78862"/>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35" presetClass="entr" presetSubtype="0" fill="hold" nodeType="clickEffect">
                                  <p:stCondLst>
                                    <p:cond delay="0"/>
                                  </p:stCondLst>
                                  <p:childTnLst>
                                    <p:set>
                                      <p:cBhvr>
                                        <p:cTn id="75" dur="1" fill="hold">
                                          <p:stCondLst>
                                            <p:cond delay="0"/>
                                          </p:stCondLst>
                                        </p:cTn>
                                        <p:tgtEl>
                                          <p:spTgt spid="78861"/>
                                        </p:tgtEl>
                                        <p:attrNameLst>
                                          <p:attrName>style.visibility</p:attrName>
                                        </p:attrNameLst>
                                      </p:cBhvr>
                                      <p:to>
                                        <p:strVal val="visible"/>
                                      </p:to>
                                    </p:set>
                                    <p:animEffect transition="in" filter="fade">
                                      <p:cBhvr>
                                        <p:cTn id="76" dur="2000"/>
                                        <p:tgtEl>
                                          <p:spTgt spid="78861"/>
                                        </p:tgtEl>
                                      </p:cBhvr>
                                    </p:animEffect>
                                    <p:anim calcmode="lin" valueType="num">
                                      <p:cBhvr>
                                        <p:cTn id="77" dur="2000" fill="hold"/>
                                        <p:tgtEl>
                                          <p:spTgt spid="78861"/>
                                        </p:tgtEl>
                                        <p:attrNameLst>
                                          <p:attrName>style.rotation</p:attrName>
                                        </p:attrNameLst>
                                      </p:cBhvr>
                                      <p:tavLst>
                                        <p:tav tm="0">
                                          <p:val>
                                            <p:fltVal val="720"/>
                                          </p:val>
                                        </p:tav>
                                        <p:tav tm="100000">
                                          <p:val>
                                            <p:fltVal val="0"/>
                                          </p:val>
                                        </p:tav>
                                      </p:tavLst>
                                    </p:anim>
                                    <p:anim calcmode="lin" valueType="num">
                                      <p:cBhvr>
                                        <p:cTn id="78" dur="2000" fill="hold"/>
                                        <p:tgtEl>
                                          <p:spTgt spid="78861"/>
                                        </p:tgtEl>
                                        <p:attrNameLst>
                                          <p:attrName>ppt_h</p:attrName>
                                        </p:attrNameLst>
                                      </p:cBhvr>
                                      <p:tavLst>
                                        <p:tav tm="0">
                                          <p:val>
                                            <p:fltVal val="0"/>
                                          </p:val>
                                        </p:tav>
                                        <p:tav tm="100000">
                                          <p:val>
                                            <p:strVal val="#ppt_h"/>
                                          </p:val>
                                        </p:tav>
                                      </p:tavLst>
                                    </p:anim>
                                    <p:anim calcmode="lin" valueType="num">
                                      <p:cBhvr>
                                        <p:cTn id="79" dur="2000" fill="hold"/>
                                        <p:tgtEl>
                                          <p:spTgt spid="78861"/>
                                        </p:tgtEl>
                                        <p:attrNameLst>
                                          <p:attrName>ppt_w</p:attrName>
                                        </p:attrNameLst>
                                      </p:cBhvr>
                                      <p:tavLst>
                                        <p:tav tm="0">
                                          <p:val>
                                            <p:fltVal val="0"/>
                                          </p:val>
                                        </p:tav>
                                        <p:tav tm="100000">
                                          <p:val>
                                            <p:strVal val="#ppt_w"/>
                                          </p:val>
                                        </p:tav>
                                      </p:tavLst>
                                    </p:anim>
                                  </p:childTnLst>
                                </p:cTn>
                              </p:par>
                            </p:childTnLst>
                          </p:cTn>
                        </p:par>
                        <p:par>
                          <p:cTn id="80" fill="hold" nodeType="afterGroup">
                            <p:stCondLst>
                              <p:cond delay="2000"/>
                            </p:stCondLst>
                            <p:childTnLst>
                              <p:par>
                                <p:cTn id="81" presetID="23" presetClass="entr" presetSubtype="16" repeatCount="3000" fill="hold" nodeType="afterEffect">
                                  <p:stCondLst>
                                    <p:cond delay="0"/>
                                  </p:stCondLst>
                                  <p:childTnLst>
                                    <p:set>
                                      <p:cBhvr>
                                        <p:cTn id="82" dur="1" fill="hold">
                                          <p:stCondLst>
                                            <p:cond delay="0"/>
                                          </p:stCondLst>
                                        </p:cTn>
                                        <p:tgtEl>
                                          <p:spTgt spid="78869"/>
                                        </p:tgtEl>
                                        <p:attrNameLst>
                                          <p:attrName>style.visibility</p:attrName>
                                        </p:attrNameLst>
                                      </p:cBhvr>
                                      <p:to>
                                        <p:strVal val="visible"/>
                                      </p:to>
                                    </p:set>
                                    <p:anim calcmode="lin" valueType="num">
                                      <p:cBhvr>
                                        <p:cTn id="83" dur="500" fill="hold"/>
                                        <p:tgtEl>
                                          <p:spTgt spid="78869"/>
                                        </p:tgtEl>
                                        <p:attrNameLst>
                                          <p:attrName>ppt_w</p:attrName>
                                        </p:attrNameLst>
                                      </p:cBhvr>
                                      <p:tavLst>
                                        <p:tav tm="0">
                                          <p:val>
                                            <p:fltVal val="0"/>
                                          </p:val>
                                        </p:tav>
                                        <p:tav tm="100000">
                                          <p:val>
                                            <p:strVal val="#ppt_w"/>
                                          </p:val>
                                        </p:tav>
                                      </p:tavLst>
                                    </p:anim>
                                    <p:anim calcmode="lin" valueType="num">
                                      <p:cBhvr>
                                        <p:cTn id="84" dur="500" fill="hold"/>
                                        <p:tgtEl>
                                          <p:spTgt spid="788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8862"/>
                  </p:tgtEl>
                </p:cond>
              </p:nextCondLst>
            </p:seq>
          </p:childTnLst>
        </p:cTn>
      </p:par>
    </p:tnLst>
    <p:bldLst>
      <p:bldP spid="78851" grpId="0"/>
      <p:bldP spid="78852" grpId="0"/>
      <p:bldP spid="78853" grpId="0"/>
      <p:bldP spid="78854" grpId="0"/>
      <p:bldP spid="78855" grpId="0"/>
      <p:bldP spid="78856" grpId="0"/>
      <p:bldP spid="78857" grpId="0" animBg="1"/>
      <p:bldP spid="78858" grpId="0"/>
      <p:bldP spid="78859" grpId="0" animBg="1"/>
      <p:bldP spid="78860" grpId="0"/>
      <p:bldP spid="78861" grpId="0" animBg="1"/>
      <p:bldP spid="788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a:extLst>
              <a:ext uri="{FF2B5EF4-FFF2-40B4-BE49-F238E27FC236}">
                <a16:creationId xmlns:a16="http://schemas.microsoft.com/office/drawing/2014/main" id="{CC2255CD-351F-3B20-44D6-29353463C951}"/>
              </a:ext>
            </a:extLst>
          </p:cNvPr>
          <p:cNvSpPr>
            <a:spLocks noChangeArrowheads="1"/>
          </p:cNvSpPr>
          <p:nvPr/>
        </p:nvSpPr>
        <p:spPr bwMode="auto">
          <a:xfrm>
            <a:off x="4191000" y="152400"/>
            <a:ext cx="4038600" cy="762000"/>
          </a:xfrm>
          <a:prstGeom prst="roundRect">
            <a:avLst>
              <a:gd name="adj" fmla="val 16667"/>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3" name="Text Box 3">
            <a:extLst>
              <a:ext uri="{FF2B5EF4-FFF2-40B4-BE49-F238E27FC236}">
                <a16:creationId xmlns:a16="http://schemas.microsoft.com/office/drawing/2014/main" id="{212526B8-5F10-66C7-9D76-1373E4A5FAAD}"/>
              </a:ext>
            </a:extLst>
          </p:cNvPr>
          <p:cNvSpPr txBox="1">
            <a:spLocks noChangeArrowheads="1"/>
          </p:cNvSpPr>
          <p:nvPr/>
        </p:nvSpPr>
        <p:spPr bwMode="auto">
          <a:xfrm>
            <a:off x="2133600" y="11430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FF"/>
                </a:solidFill>
                <a:latin typeface=".VnTime" pitchFamily="34" charset="0"/>
              </a:rPr>
              <a:t>   </a:t>
            </a:r>
            <a:r>
              <a:rPr lang="en-US" altLang="en-US" sz="2800" b="1">
                <a:solidFill>
                  <a:srgbClr val="FF00FF"/>
                </a:solidFill>
                <a:latin typeface=".VnTime" pitchFamily="34" charset="0"/>
              </a:rPr>
              <a:t>H·y chän c©u tr¶ lêi ®óng nhÊt trong c¸c c©u sau:</a:t>
            </a:r>
          </a:p>
        </p:txBody>
      </p:sp>
      <p:sp>
        <p:nvSpPr>
          <p:cNvPr id="66564" name="Text Box 4">
            <a:extLst>
              <a:ext uri="{FF2B5EF4-FFF2-40B4-BE49-F238E27FC236}">
                <a16:creationId xmlns:a16="http://schemas.microsoft.com/office/drawing/2014/main" id="{4DDBB7FA-CAF3-1EFA-5C0D-49AC94F6BEEE}"/>
              </a:ext>
            </a:extLst>
          </p:cNvPr>
          <p:cNvSpPr txBox="1">
            <a:spLocks noChangeArrowheads="1"/>
          </p:cNvSpPr>
          <p:nvPr/>
        </p:nvSpPr>
        <p:spPr bwMode="auto">
          <a:xfrm>
            <a:off x="4343400" y="238125"/>
            <a:ext cx="411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0000"/>
                </a:solidFill>
                <a:latin typeface=".VnTime" pitchFamily="34" charset="0"/>
              </a:rPr>
              <a:t>Bµi tËp  tr¾c nghiÖm</a:t>
            </a:r>
          </a:p>
        </p:txBody>
      </p:sp>
      <p:sp>
        <p:nvSpPr>
          <p:cNvPr id="66565" name="Text Box 5">
            <a:extLst>
              <a:ext uri="{FF2B5EF4-FFF2-40B4-BE49-F238E27FC236}">
                <a16:creationId xmlns:a16="http://schemas.microsoft.com/office/drawing/2014/main" id="{FBD4DBF9-CB85-7715-F873-9B5EED38F89C}"/>
              </a:ext>
            </a:extLst>
          </p:cNvPr>
          <p:cNvSpPr txBox="1">
            <a:spLocks noChangeArrowheads="1"/>
          </p:cNvSpPr>
          <p:nvPr/>
        </p:nvSpPr>
        <p:spPr bwMode="auto">
          <a:xfrm>
            <a:off x="1785939" y="1738314"/>
            <a:ext cx="87391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u="sng">
                <a:solidFill>
                  <a:srgbClr val="0000FF"/>
                </a:solidFill>
                <a:latin typeface=".VnAristote" pitchFamily="34" charset="0"/>
              </a:rPr>
              <a:t>C©u 2</a:t>
            </a:r>
            <a:r>
              <a:rPr lang="en-US" altLang="en-US" sz="2800" b="1">
                <a:solidFill>
                  <a:srgbClr val="0000FF"/>
                </a:solidFill>
                <a:latin typeface=".VnAristote" pitchFamily="34" charset="0"/>
              </a:rPr>
              <a:t>: D·y c¸c nh©n tè nµo sau ®©y lµ c¸c nh©n tè  h÷u sinh?</a:t>
            </a:r>
          </a:p>
        </p:txBody>
      </p:sp>
      <p:sp>
        <p:nvSpPr>
          <p:cNvPr id="66566" name="Text Box 6">
            <a:extLst>
              <a:ext uri="{FF2B5EF4-FFF2-40B4-BE49-F238E27FC236}">
                <a16:creationId xmlns:a16="http://schemas.microsoft.com/office/drawing/2014/main" id="{8EE32EAB-D09C-6265-1884-28F651FAD96F}"/>
              </a:ext>
            </a:extLst>
          </p:cNvPr>
          <p:cNvSpPr txBox="1">
            <a:spLocks noChangeArrowheads="1"/>
          </p:cNvSpPr>
          <p:nvPr/>
        </p:nvSpPr>
        <p:spPr bwMode="auto">
          <a:xfrm>
            <a:off x="3381376" y="3105150"/>
            <a:ext cx="6753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 pitchFamily="34" charset="0"/>
              </a:rPr>
              <a:t>R¾n hæ mang, ¸p suÊt kh«ng khÝ, c©y gç, gç môc.</a:t>
            </a:r>
            <a:endParaRPr lang="en-US" altLang="en-US" sz="2800" b="1">
              <a:solidFill>
                <a:srgbClr val="336600"/>
              </a:solidFill>
              <a:latin typeface=".VnTime" pitchFamily="34" charset="0"/>
            </a:endParaRPr>
          </a:p>
        </p:txBody>
      </p:sp>
      <p:sp>
        <p:nvSpPr>
          <p:cNvPr id="66567" name="Text Box 7">
            <a:extLst>
              <a:ext uri="{FF2B5EF4-FFF2-40B4-BE49-F238E27FC236}">
                <a16:creationId xmlns:a16="http://schemas.microsoft.com/office/drawing/2014/main" id="{964C4AF9-5160-B9ED-061F-14738DE46232}"/>
              </a:ext>
            </a:extLst>
          </p:cNvPr>
          <p:cNvSpPr txBox="1">
            <a:spLocks noChangeArrowheads="1"/>
          </p:cNvSpPr>
          <p:nvPr/>
        </p:nvSpPr>
        <p:spPr bwMode="auto">
          <a:xfrm>
            <a:off x="3395664" y="4000500"/>
            <a:ext cx="6738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 pitchFamily="34" charset="0"/>
              </a:rPr>
              <a:t>C©y cá, </a:t>
            </a:r>
            <a:r>
              <a:rPr lang="en-US" altLang="en-US" b="1">
                <a:solidFill>
                  <a:srgbClr val="336600"/>
                </a:solidFill>
              </a:rPr>
              <a:t>áp suất không khí </a:t>
            </a:r>
            <a:r>
              <a:rPr lang="en-US" altLang="en-US" b="1">
                <a:solidFill>
                  <a:srgbClr val="336600"/>
                </a:solidFill>
                <a:latin typeface=".VnTime" pitchFamily="34" charset="0"/>
              </a:rPr>
              <a:t>, hæ, c©y rªu, vi khuÈn</a:t>
            </a:r>
            <a:endParaRPr lang="en-US" altLang="en-US" sz="2800" b="1">
              <a:solidFill>
                <a:srgbClr val="336600"/>
              </a:solidFill>
              <a:latin typeface=".VnTime" pitchFamily="34" charset="0"/>
            </a:endParaRPr>
          </a:p>
        </p:txBody>
      </p:sp>
      <p:sp>
        <p:nvSpPr>
          <p:cNvPr id="66568" name="Text Box 8">
            <a:extLst>
              <a:ext uri="{FF2B5EF4-FFF2-40B4-BE49-F238E27FC236}">
                <a16:creationId xmlns:a16="http://schemas.microsoft.com/office/drawing/2014/main" id="{63DF56CB-D9EF-A761-F9AB-49E6CE5ABC42}"/>
              </a:ext>
            </a:extLst>
          </p:cNvPr>
          <p:cNvSpPr txBox="1">
            <a:spLocks noChangeArrowheads="1"/>
          </p:cNvSpPr>
          <p:nvPr/>
        </p:nvSpPr>
        <p:spPr bwMode="auto">
          <a:xfrm>
            <a:off x="3381375" y="4803775"/>
            <a:ext cx="617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 pitchFamily="34" charset="0"/>
              </a:rPr>
              <a:t>C©y cá, th¶m thùc vËt, hæ, c©y rªu, vi rót</a:t>
            </a:r>
          </a:p>
        </p:txBody>
      </p:sp>
      <p:sp>
        <p:nvSpPr>
          <p:cNvPr id="66569" name="Oval 9">
            <a:extLst>
              <a:ext uri="{FF2B5EF4-FFF2-40B4-BE49-F238E27FC236}">
                <a16:creationId xmlns:a16="http://schemas.microsoft.com/office/drawing/2014/main" id="{F43A3987-39C8-C087-028A-2CF9E903042E}"/>
              </a:ext>
            </a:extLst>
          </p:cNvPr>
          <p:cNvSpPr>
            <a:spLocks noChangeArrowheads="1"/>
          </p:cNvSpPr>
          <p:nvPr/>
        </p:nvSpPr>
        <p:spPr bwMode="auto">
          <a:xfrm>
            <a:off x="2690813" y="3081338"/>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33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VnArabiaH" pitchFamily="34" charset="0"/>
            </a:endParaRPr>
          </a:p>
        </p:txBody>
      </p:sp>
      <p:sp>
        <p:nvSpPr>
          <p:cNvPr id="66570" name="Text Box 10">
            <a:extLst>
              <a:ext uri="{FF2B5EF4-FFF2-40B4-BE49-F238E27FC236}">
                <a16:creationId xmlns:a16="http://schemas.microsoft.com/office/drawing/2014/main" id="{A1FB7F9B-F079-DD89-B113-5309742D7816}"/>
              </a:ext>
            </a:extLst>
          </p:cNvPr>
          <p:cNvSpPr txBox="1">
            <a:spLocks noChangeArrowheads="1"/>
          </p:cNvSpPr>
          <p:nvPr/>
        </p:nvSpPr>
        <p:spPr bwMode="auto">
          <a:xfrm>
            <a:off x="2771776" y="3086100"/>
            <a:ext cx="447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H" pitchFamily="34" charset="0"/>
              </a:rPr>
              <a:t>A</a:t>
            </a:r>
          </a:p>
        </p:txBody>
      </p:sp>
      <p:sp>
        <p:nvSpPr>
          <p:cNvPr id="66571" name="Oval 11">
            <a:extLst>
              <a:ext uri="{FF2B5EF4-FFF2-40B4-BE49-F238E27FC236}">
                <a16:creationId xmlns:a16="http://schemas.microsoft.com/office/drawing/2014/main" id="{37E07E13-A5A7-5C31-A708-2A8E486EC353}"/>
              </a:ext>
            </a:extLst>
          </p:cNvPr>
          <p:cNvSpPr>
            <a:spLocks noChangeArrowheads="1"/>
          </p:cNvSpPr>
          <p:nvPr/>
        </p:nvSpPr>
        <p:spPr bwMode="auto">
          <a:xfrm>
            <a:off x="2700338" y="3967163"/>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33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VnArabiaH" pitchFamily="34" charset="0"/>
            </a:endParaRPr>
          </a:p>
        </p:txBody>
      </p:sp>
      <p:sp>
        <p:nvSpPr>
          <p:cNvPr id="66572" name="Text Box 12">
            <a:extLst>
              <a:ext uri="{FF2B5EF4-FFF2-40B4-BE49-F238E27FC236}">
                <a16:creationId xmlns:a16="http://schemas.microsoft.com/office/drawing/2014/main" id="{4C803E97-0BAC-FEFB-2C97-7FC0B5FCF025}"/>
              </a:ext>
            </a:extLst>
          </p:cNvPr>
          <p:cNvSpPr txBox="1">
            <a:spLocks noChangeArrowheads="1"/>
          </p:cNvSpPr>
          <p:nvPr/>
        </p:nvSpPr>
        <p:spPr bwMode="auto">
          <a:xfrm>
            <a:off x="2786064" y="3986213"/>
            <a:ext cx="447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H" pitchFamily="34" charset="0"/>
              </a:rPr>
              <a:t>B</a:t>
            </a:r>
          </a:p>
        </p:txBody>
      </p:sp>
      <p:sp>
        <p:nvSpPr>
          <p:cNvPr id="66573" name="Oval 13">
            <a:extLst>
              <a:ext uri="{FF2B5EF4-FFF2-40B4-BE49-F238E27FC236}">
                <a16:creationId xmlns:a16="http://schemas.microsoft.com/office/drawing/2014/main" id="{303550F0-55C4-2773-EF34-1ED427771385}"/>
              </a:ext>
            </a:extLst>
          </p:cNvPr>
          <p:cNvSpPr>
            <a:spLocks noChangeArrowheads="1"/>
          </p:cNvSpPr>
          <p:nvPr/>
        </p:nvSpPr>
        <p:spPr bwMode="auto">
          <a:xfrm>
            <a:off x="2719388" y="4757738"/>
            <a:ext cx="533400" cy="533400"/>
          </a:xfrm>
          <a:prstGeom prst="ellipse">
            <a:avLst/>
          </a:prstGeom>
          <a:noFill/>
          <a:ln w="38100">
            <a:solidFill>
              <a:srgbClr val="0000FF"/>
            </a:solidFill>
            <a:round/>
            <a:headEnd/>
            <a:tailEnd/>
          </a:ln>
          <a:effectLst/>
          <a:extLst>
            <a:ext uri="{909E8E84-426E-40DD-AFC4-6F175D3DCCD1}">
              <a14:hiddenFill xmlns:a14="http://schemas.microsoft.com/office/drawing/2010/main">
                <a:solidFill>
                  <a:srgbClr val="33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VnArabiaH" pitchFamily="34" charset="0"/>
            </a:endParaRPr>
          </a:p>
        </p:txBody>
      </p:sp>
      <p:sp>
        <p:nvSpPr>
          <p:cNvPr id="66574" name="Text Box 14">
            <a:extLst>
              <a:ext uri="{FF2B5EF4-FFF2-40B4-BE49-F238E27FC236}">
                <a16:creationId xmlns:a16="http://schemas.microsoft.com/office/drawing/2014/main" id="{A9511ED6-329D-6645-5B6A-8BF220860E78}"/>
              </a:ext>
            </a:extLst>
          </p:cNvPr>
          <p:cNvSpPr txBox="1">
            <a:spLocks noChangeArrowheads="1"/>
          </p:cNvSpPr>
          <p:nvPr/>
        </p:nvSpPr>
        <p:spPr bwMode="auto">
          <a:xfrm>
            <a:off x="2781301" y="4781550"/>
            <a:ext cx="447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H" pitchFamily="34" charset="0"/>
              </a:rPr>
              <a:t>C</a:t>
            </a:r>
          </a:p>
        </p:txBody>
      </p:sp>
      <p:grpSp>
        <p:nvGrpSpPr>
          <p:cNvPr id="66581" name="Group 21">
            <a:extLst>
              <a:ext uri="{FF2B5EF4-FFF2-40B4-BE49-F238E27FC236}">
                <a16:creationId xmlns:a16="http://schemas.microsoft.com/office/drawing/2014/main" id="{BB3C7D68-6216-E4CE-2011-83536670F24A}"/>
              </a:ext>
            </a:extLst>
          </p:cNvPr>
          <p:cNvGrpSpPr>
            <a:grpSpLocks/>
          </p:cNvGrpSpPr>
          <p:nvPr/>
        </p:nvGrpSpPr>
        <p:grpSpPr bwMode="auto">
          <a:xfrm>
            <a:off x="7391400" y="4572000"/>
            <a:ext cx="2438400" cy="1752600"/>
            <a:chOff x="2304" y="2880"/>
            <a:chExt cx="1536" cy="1104"/>
          </a:xfrm>
        </p:grpSpPr>
        <p:sp>
          <p:nvSpPr>
            <p:cNvPr id="66582" name="AutoShape 22">
              <a:extLst>
                <a:ext uri="{FF2B5EF4-FFF2-40B4-BE49-F238E27FC236}">
                  <a16:creationId xmlns:a16="http://schemas.microsoft.com/office/drawing/2014/main" id="{ABB741F0-8B57-31B5-6E77-8F8269E372C0}"/>
                </a:ext>
              </a:extLst>
            </p:cNvPr>
            <p:cNvSpPr>
              <a:spLocks noChangeArrowheads="1"/>
            </p:cNvSpPr>
            <p:nvPr/>
          </p:nvSpPr>
          <p:spPr bwMode="auto">
            <a:xfrm>
              <a:off x="2304" y="2880"/>
              <a:ext cx="1536" cy="1104"/>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3" name="Text Box 23">
              <a:extLst>
                <a:ext uri="{FF2B5EF4-FFF2-40B4-BE49-F238E27FC236}">
                  <a16:creationId xmlns:a16="http://schemas.microsoft.com/office/drawing/2014/main" id="{D2A797D3-A13D-F5F1-CD61-C4B3877741C0}"/>
                </a:ext>
              </a:extLst>
            </p:cNvPr>
            <p:cNvSpPr txBox="1">
              <a:spLocks noChangeArrowheads="1"/>
            </p:cNvSpPr>
            <p:nvPr/>
          </p:nvSpPr>
          <p:spPr bwMode="auto">
            <a:xfrm>
              <a:off x="2682" y="3225"/>
              <a:ext cx="11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0000"/>
                  </a:solidFill>
                  <a:latin typeface=".VnTimeH" pitchFamily="34" charset="0"/>
                </a:rPr>
                <a:t>§óng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additive="base">
                                        <p:cTn id="7" dur="500" fill="hold"/>
                                        <p:tgtEl>
                                          <p:spTgt spid="66565"/>
                                        </p:tgtEl>
                                        <p:attrNameLst>
                                          <p:attrName>ppt_x</p:attrName>
                                        </p:attrNameLst>
                                      </p:cBhvr>
                                      <p:tavLst>
                                        <p:tav tm="0">
                                          <p:val>
                                            <p:strVal val="0-#ppt_w/2"/>
                                          </p:val>
                                        </p:tav>
                                        <p:tav tm="100000">
                                          <p:val>
                                            <p:strVal val="#ppt_x"/>
                                          </p:val>
                                        </p:tav>
                                      </p:tavLst>
                                    </p:anim>
                                    <p:anim calcmode="lin" valueType="num">
                                      <p:cBhvr additive="base">
                                        <p:cTn id="8" dur="500" fill="hold"/>
                                        <p:tgtEl>
                                          <p:spTgt spid="665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66570"/>
                                        </p:tgtEl>
                                        <p:attrNameLst>
                                          <p:attrName>style.visibility</p:attrName>
                                        </p:attrNameLst>
                                      </p:cBhvr>
                                      <p:to>
                                        <p:strVal val="visible"/>
                                      </p:to>
                                    </p:set>
                                    <p:animEffect transition="in" filter="strips(downRight)">
                                      <p:cBhvr>
                                        <p:cTn id="13" dur="500"/>
                                        <p:tgtEl>
                                          <p:spTgt spid="66570"/>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par>
                                <p:cTn id="14" presetID="18" presetClass="entr" presetSubtype="6" fill="hold" nodeType="withEffect">
                                  <p:stCondLst>
                                    <p:cond delay="0"/>
                                  </p:stCondLst>
                                  <p:childTnLst>
                                    <p:set>
                                      <p:cBhvr>
                                        <p:cTn id="15" dur="1" fill="hold">
                                          <p:stCondLst>
                                            <p:cond delay="0"/>
                                          </p:stCondLst>
                                        </p:cTn>
                                        <p:tgtEl>
                                          <p:spTgt spid="66566"/>
                                        </p:tgtEl>
                                        <p:attrNameLst>
                                          <p:attrName>style.visibility</p:attrName>
                                        </p:attrNameLst>
                                      </p:cBhvr>
                                      <p:to>
                                        <p:strVal val="visible"/>
                                      </p:to>
                                    </p:set>
                                    <p:animEffect transition="in" filter="strips(downRight)">
                                      <p:cBhvr>
                                        <p:cTn id="16" dur="500"/>
                                        <p:tgtEl>
                                          <p:spTgt spid="66566"/>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66572"/>
                                        </p:tgtEl>
                                        <p:attrNameLst>
                                          <p:attrName>style.visibility</p:attrName>
                                        </p:attrNameLst>
                                      </p:cBhvr>
                                      <p:to>
                                        <p:strVal val="visible"/>
                                      </p:to>
                                    </p:set>
                                    <p:animEffect transition="in" filter="strips(downRight)">
                                      <p:cBhvr>
                                        <p:cTn id="21" dur="500"/>
                                        <p:tgtEl>
                                          <p:spTgt spid="66572"/>
                                        </p:tgtEl>
                                      </p:cBhvr>
                                    </p:animEffect>
                                  </p:childTnLst>
                                </p:cTn>
                              </p:par>
                              <p:par>
                                <p:cTn id="22" presetID="18" presetClass="entr" presetSubtype="6" fill="hold" nodeType="withEffect">
                                  <p:stCondLst>
                                    <p:cond delay="0"/>
                                  </p:stCondLst>
                                  <p:childTnLst>
                                    <p:set>
                                      <p:cBhvr>
                                        <p:cTn id="23" dur="1" fill="hold">
                                          <p:stCondLst>
                                            <p:cond delay="0"/>
                                          </p:stCondLst>
                                        </p:cTn>
                                        <p:tgtEl>
                                          <p:spTgt spid="66567"/>
                                        </p:tgtEl>
                                        <p:attrNameLst>
                                          <p:attrName>style.visibility</p:attrName>
                                        </p:attrNameLst>
                                      </p:cBhvr>
                                      <p:to>
                                        <p:strVal val="visible"/>
                                      </p:to>
                                    </p:set>
                                    <p:animEffect transition="in" filter="strips(downRight)">
                                      <p:cBhvr>
                                        <p:cTn id="24" dur="500"/>
                                        <p:tgtEl>
                                          <p:spTgt spid="6656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66574"/>
                                        </p:tgtEl>
                                        <p:attrNameLst>
                                          <p:attrName>style.visibility</p:attrName>
                                        </p:attrNameLst>
                                      </p:cBhvr>
                                      <p:to>
                                        <p:strVal val="visible"/>
                                      </p:to>
                                    </p:set>
                                    <p:animEffect transition="in" filter="strips(downRight)">
                                      <p:cBhvr>
                                        <p:cTn id="29" dur="500"/>
                                        <p:tgtEl>
                                          <p:spTgt spid="66574"/>
                                        </p:tgtEl>
                                      </p:cBhvr>
                                    </p:animEffect>
                                  </p:childTnLst>
                                </p:cTn>
                              </p:par>
                              <p:par>
                                <p:cTn id="30" presetID="18" presetClass="entr" presetSubtype="6" fill="hold" nodeType="withEffect">
                                  <p:stCondLst>
                                    <p:cond delay="0"/>
                                  </p:stCondLst>
                                  <p:childTnLst>
                                    <p:set>
                                      <p:cBhvr>
                                        <p:cTn id="31" dur="1" fill="hold">
                                          <p:stCondLst>
                                            <p:cond delay="0"/>
                                          </p:stCondLst>
                                        </p:cTn>
                                        <p:tgtEl>
                                          <p:spTgt spid="66568"/>
                                        </p:tgtEl>
                                        <p:attrNameLst>
                                          <p:attrName>style.visibility</p:attrName>
                                        </p:attrNameLst>
                                      </p:cBhvr>
                                      <p:to>
                                        <p:strVal val="visible"/>
                                      </p:to>
                                    </p:set>
                                    <p:animEffect transition="in" filter="strips(downRight)">
                                      <p:cBhvr>
                                        <p:cTn id="32" dur="500"/>
                                        <p:tgtEl>
                                          <p:spTgt spid="665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6581"/>
                                        </p:tgtEl>
                                        <p:attrNameLst>
                                          <p:attrName>style.visibility</p:attrName>
                                        </p:attrNameLst>
                                      </p:cBhvr>
                                      <p:to>
                                        <p:strVal val="visible"/>
                                      </p:to>
                                    </p:set>
                                    <p:anim calcmode="lin" valueType="num">
                                      <p:cBhvr additive="base">
                                        <p:cTn id="37" dur="500" fill="hold"/>
                                        <p:tgtEl>
                                          <p:spTgt spid="66581"/>
                                        </p:tgtEl>
                                        <p:attrNameLst>
                                          <p:attrName>ppt_x</p:attrName>
                                        </p:attrNameLst>
                                      </p:cBhvr>
                                      <p:tavLst>
                                        <p:tav tm="0">
                                          <p:val>
                                            <p:strVal val="#ppt_x"/>
                                          </p:val>
                                        </p:tav>
                                        <p:tav tm="100000">
                                          <p:val>
                                            <p:strVal val="#ppt_x"/>
                                          </p:val>
                                        </p:tav>
                                      </p:tavLst>
                                    </p:anim>
                                    <p:anim calcmode="lin" valueType="num">
                                      <p:cBhvr additive="base">
                                        <p:cTn id="38" dur="500" fill="hold"/>
                                        <p:tgtEl>
                                          <p:spTgt spid="66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66570"/>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35" presetClass="entr" presetSubtype="0" fill="hold" nodeType="clickEffect">
                                  <p:stCondLst>
                                    <p:cond delay="0"/>
                                  </p:stCondLst>
                                  <p:childTnLst>
                                    <p:set>
                                      <p:cBhvr>
                                        <p:cTn id="43" dur="1" fill="hold">
                                          <p:stCondLst>
                                            <p:cond delay="0"/>
                                          </p:stCondLst>
                                        </p:cTn>
                                        <p:tgtEl>
                                          <p:spTgt spid="66569"/>
                                        </p:tgtEl>
                                        <p:attrNameLst>
                                          <p:attrName>style.visibility</p:attrName>
                                        </p:attrNameLst>
                                      </p:cBhvr>
                                      <p:to>
                                        <p:strVal val="visible"/>
                                      </p:to>
                                    </p:set>
                                    <p:animEffect transition="in" filter="fade">
                                      <p:cBhvr>
                                        <p:cTn id="44" dur="2000"/>
                                        <p:tgtEl>
                                          <p:spTgt spid="66569"/>
                                        </p:tgtEl>
                                      </p:cBhvr>
                                    </p:animEffect>
                                    <p:anim calcmode="lin" valueType="num">
                                      <p:cBhvr>
                                        <p:cTn id="45" dur="2000" fill="hold"/>
                                        <p:tgtEl>
                                          <p:spTgt spid="66569"/>
                                        </p:tgtEl>
                                        <p:attrNameLst>
                                          <p:attrName>style.rotation</p:attrName>
                                        </p:attrNameLst>
                                      </p:cBhvr>
                                      <p:tavLst>
                                        <p:tav tm="0">
                                          <p:val>
                                            <p:fltVal val="720"/>
                                          </p:val>
                                        </p:tav>
                                        <p:tav tm="100000">
                                          <p:val>
                                            <p:fltVal val="0"/>
                                          </p:val>
                                        </p:tav>
                                      </p:tavLst>
                                    </p:anim>
                                    <p:anim calcmode="lin" valueType="num">
                                      <p:cBhvr>
                                        <p:cTn id="46" dur="2000" fill="hold"/>
                                        <p:tgtEl>
                                          <p:spTgt spid="66569"/>
                                        </p:tgtEl>
                                        <p:attrNameLst>
                                          <p:attrName>ppt_h</p:attrName>
                                        </p:attrNameLst>
                                      </p:cBhvr>
                                      <p:tavLst>
                                        <p:tav tm="0">
                                          <p:val>
                                            <p:fltVal val="0"/>
                                          </p:val>
                                        </p:tav>
                                        <p:tav tm="100000">
                                          <p:val>
                                            <p:strVal val="#ppt_h"/>
                                          </p:val>
                                        </p:tav>
                                      </p:tavLst>
                                    </p:anim>
                                    <p:anim calcmode="lin" valueType="num">
                                      <p:cBhvr>
                                        <p:cTn id="47" dur="2000" fill="hold"/>
                                        <p:tgtEl>
                                          <p:spTgt spid="66569"/>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66570"/>
                  </p:tgtEl>
                </p:cond>
              </p:nextCondLst>
            </p:seq>
            <p:seq concurrent="1" nextAc="seek">
              <p:cTn id="48" restart="whenNotActive" fill="hold" evtFilter="cancelBubble" nodeType="interactiveSeq">
                <p:stCondLst>
                  <p:cond evt="onClick" delay="0">
                    <p:tgtEl>
                      <p:spTgt spid="66572"/>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35" presetClass="entr" presetSubtype="0" fill="hold" nodeType="clickEffect">
                                  <p:stCondLst>
                                    <p:cond delay="0"/>
                                  </p:stCondLst>
                                  <p:childTnLst>
                                    <p:set>
                                      <p:cBhvr>
                                        <p:cTn id="52" dur="1" fill="hold">
                                          <p:stCondLst>
                                            <p:cond delay="0"/>
                                          </p:stCondLst>
                                        </p:cTn>
                                        <p:tgtEl>
                                          <p:spTgt spid="66571"/>
                                        </p:tgtEl>
                                        <p:attrNameLst>
                                          <p:attrName>style.visibility</p:attrName>
                                        </p:attrNameLst>
                                      </p:cBhvr>
                                      <p:to>
                                        <p:strVal val="visible"/>
                                      </p:to>
                                    </p:set>
                                    <p:animEffect transition="in" filter="fade">
                                      <p:cBhvr>
                                        <p:cTn id="53" dur="2000"/>
                                        <p:tgtEl>
                                          <p:spTgt spid="66571"/>
                                        </p:tgtEl>
                                      </p:cBhvr>
                                    </p:animEffect>
                                    <p:anim calcmode="lin" valueType="num">
                                      <p:cBhvr>
                                        <p:cTn id="54" dur="2000" fill="hold"/>
                                        <p:tgtEl>
                                          <p:spTgt spid="66571"/>
                                        </p:tgtEl>
                                        <p:attrNameLst>
                                          <p:attrName>style.rotation</p:attrName>
                                        </p:attrNameLst>
                                      </p:cBhvr>
                                      <p:tavLst>
                                        <p:tav tm="0">
                                          <p:val>
                                            <p:fltVal val="720"/>
                                          </p:val>
                                        </p:tav>
                                        <p:tav tm="100000">
                                          <p:val>
                                            <p:fltVal val="0"/>
                                          </p:val>
                                        </p:tav>
                                      </p:tavLst>
                                    </p:anim>
                                    <p:anim calcmode="lin" valueType="num">
                                      <p:cBhvr>
                                        <p:cTn id="55" dur="2000" fill="hold"/>
                                        <p:tgtEl>
                                          <p:spTgt spid="66571"/>
                                        </p:tgtEl>
                                        <p:attrNameLst>
                                          <p:attrName>ppt_h</p:attrName>
                                        </p:attrNameLst>
                                      </p:cBhvr>
                                      <p:tavLst>
                                        <p:tav tm="0">
                                          <p:val>
                                            <p:fltVal val="0"/>
                                          </p:val>
                                        </p:tav>
                                        <p:tav tm="100000">
                                          <p:val>
                                            <p:strVal val="#ppt_h"/>
                                          </p:val>
                                        </p:tav>
                                      </p:tavLst>
                                    </p:anim>
                                    <p:anim calcmode="lin" valueType="num">
                                      <p:cBhvr>
                                        <p:cTn id="56" dur="2000" fill="hold"/>
                                        <p:tgtEl>
                                          <p:spTgt spid="66571"/>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66572"/>
                  </p:tgtEl>
                </p:cond>
              </p:nextCondLst>
            </p:seq>
            <p:seq concurrent="1" nextAc="seek">
              <p:cTn id="57" restart="whenNotActive" fill="hold" evtFilter="cancelBubble" nodeType="interactiveSeq">
                <p:stCondLst>
                  <p:cond evt="onClick" delay="0">
                    <p:tgtEl>
                      <p:spTgt spid="66574"/>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35" presetClass="entr" presetSubtype="0" fill="hold" nodeType="clickEffect">
                                  <p:stCondLst>
                                    <p:cond delay="0"/>
                                  </p:stCondLst>
                                  <p:childTnLst>
                                    <p:set>
                                      <p:cBhvr>
                                        <p:cTn id="61" dur="1" fill="hold">
                                          <p:stCondLst>
                                            <p:cond delay="0"/>
                                          </p:stCondLst>
                                        </p:cTn>
                                        <p:tgtEl>
                                          <p:spTgt spid="66573"/>
                                        </p:tgtEl>
                                        <p:attrNameLst>
                                          <p:attrName>style.visibility</p:attrName>
                                        </p:attrNameLst>
                                      </p:cBhvr>
                                      <p:to>
                                        <p:strVal val="visible"/>
                                      </p:to>
                                    </p:set>
                                    <p:animEffect transition="in" filter="fade">
                                      <p:cBhvr>
                                        <p:cTn id="62" dur="2000"/>
                                        <p:tgtEl>
                                          <p:spTgt spid="66573"/>
                                        </p:tgtEl>
                                      </p:cBhvr>
                                    </p:animEffect>
                                    <p:anim calcmode="lin" valueType="num">
                                      <p:cBhvr>
                                        <p:cTn id="63" dur="2000" fill="hold"/>
                                        <p:tgtEl>
                                          <p:spTgt spid="66573"/>
                                        </p:tgtEl>
                                        <p:attrNameLst>
                                          <p:attrName>style.rotation</p:attrName>
                                        </p:attrNameLst>
                                      </p:cBhvr>
                                      <p:tavLst>
                                        <p:tav tm="0">
                                          <p:val>
                                            <p:fltVal val="720"/>
                                          </p:val>
                                        </p:tav>
                                        <p:tav tm="100000">
                                          <p:val>
                                            <p:fltVal val="0"/>
                                          </p:val>
                                        </p:tav>
                                      </p:tavLst>
                                    </p:anim>
                                    <p:anim calcmode="lin" valueType="num">
                                      <p:cBhvr>
                                        <p:cTn id="64" dur="2000" fill="hold"/>
                                        <p:tgtEl>
                                          <p:spTgt spid="66573"/>
                                        </p:tgtEl>
                                        <p:attrNameLst>
                                          <p:attrName>ppt_h</p:attrName>
                                        </p:attrNameLst>
                                      </p:cBhvr>
                                      <p:tavLst>
                                        <p:tav tm="0">
                                          <p:val>
                                            <p:fltVal val="0"/>
                                          </p:val>
                                        </p:tav>
                                        <p:tav tm="100000">
                                          <p:val>
                                            <p:strVal val="#ppt_h"/>
                                          </p:val>
                                        </p:tav>
                                      </p:tavLst>
                                    </p:anim>
                                    <p:anim calcmode="lin" valueType="num">
                                      <p:cBhvr>
                                        <p:cTn id="65" dur="2000" fill="hold"/>
                                        <p:tgtEl>
                                          <p:spTgt spid="66573"/>
                                        </p:tgtEl>
                                        <p:attrNameLst>
                                          <p:attrName>ppt_w</p:attrName>
                                        </p:attrNameLst>
                                      </p:cBhvr>
                                      <p:tavLst>
                                        <p:tav tm="0">
                                          <p:val>
                                            <p:fltVal val="0"/>
                                          </p:val>
                                        </p:tav>
                                        <p:tav tm="100000">
                                          <p:val>
                                            <p:strVal val="#ppt_w"/>
                                          </p:val>
                                        </p:tav>
                                      </p:tavLst>
                                    </p:anim>
                                  </p:childTnLst>
                                </p:cTn>
                              </p:par>
                            </p:childTnLst>
                          </p:cTn>
                        </p:par>
                        <p:par>
                          <p:cTn id="66" fill="hold" nodeType="afterGroup">
                            <p:stCondLst>
                              <p:cond delay="2000"/>
                            </p:stCondLst>
                            <p:childTnLst>
                              <p:par>
                                <p:cTn id="67" presetID="23" presetClass="entr" presetSubtype="16" repeatCount="3000" fill="hold" nodeType="afterEffect">
                                  <p:stCondLst>
                                    <p:cond delay="0"/>
                                  </p:stCondLst>
                                  <p:childTnLst>
                                    <p:set>
                                      <p:cBhvr>
                                        <p:cTn id="68" dur="1" fill="hold">
                                          <p:stCondLst>
                                            <p:cond delay="0"/>
                                          </p:stCondLst>
                                        </p:cTn>
                                        <p:tgtEl>
                                          <p:spTgt spid="66581"/>
                                        </p:tgtEl>
                                        <p:attrNameLst>
                                          <p:attrName>style.visibility</p:attrName>
                                        </p:attrNameLst>
                                      </p:cBhvr>
                                      <p:to>
                                        <p:strVal val="visible"/>
                                      </p:to>
                                    </p:set>
                                    <p:anim calcmode="lin" valueType="num">
                                      <p:cBhvr>
                                        <p:cTn id="69" dur="500" fill="hold"/>
                                        <p:tgtEl>
                                          <p:spTgt spid="66581"/>
                                        </p:tgtEl>
                                        <p:attrNameLst>
                                          <p:attrName>ppt_w</p:attrName>
                                        </p:attrNameLst>
                                      </p:cBhvr>
                                      <p:tavLst>
                                        <p:tav tm="0">
                                          <p:val>
                                            <p:fltVal val="0"/>
                                          </p:val>
                                        </p:tav>
                                        <p:tav tm="100000">
                                          <p:val>
                                            <p:strVal val="#ppt_w"/>
                                          </p:val>
                                        </p:tav>
                                      </p:tavLst>
                                    </p:anim>
                                    <p:anim calcmode="lin" valueType="num">
                                      <p:cBhvr>
                                        <p:cTn id="70" dur="500" fill="hold"/>
                                        <p:tgtEl>
                                          <p:spTgt spid="6658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6574"/>
                  </p:tgtEl>
                </p:cond>
              </p:nextCondLst>
            </p:seq>
          </p:childTnLst>
        </p:cTn>
      </p:par>
    </p:tnLst>
    <p:bldLst>
      <p:bldP spid="66565" grpId="0"/>
      <p:bldP spid="66566" grpId="0"/>
      <p:bldP spid="66567" grpId="0"/>
      <p:bldP spid="66568" grpId="0"/>
      <p:bldP spid="66569" grpId="0" animBg="1"/>
      <p:bldP spid="66570" grpId="0"/>
      <p:bldP spid="66571" grpId="0" animBg="1"/>
      <p:bldP spid="66572" grpId="0"/>
      <p:bldP spid="66573" grpId="0" animBg="1"/>
      <p:bldP spid="665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a:extLst>
              <a:ext uri="{FF2B5EF4-FFF2-40B4-BE49-F238E27FC236}">
                <a16:creationId xmlns:a16="http://schemas.microsoft.com/office/drawing/2014/main" id="{31A7DD81-F7B6-46F6-6524-51B00A6BA59F}"/>
              </a:ext>
            </a:extLst>
          </p:cNvPr>
          <p:cNvSpPr>
            <a:spLocks noChangeArrowheads="1"/>
          </p:cNvSpPr>
          <p:nvPr/>
        </p:nvSpPr>
        <p:spPr bwMode="auto">
          <a:xfrm>
            <a:off x="4191000" y="152400"/>
            <a:ext cx="4038600" cy="762000"/>
          </a:xfrm>
          <a:prstGeom prst="roundRect">
            <a:avLst>
              <a:gd name="adj" fmla="val 16667"/>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Text Box 3">
            <a:extLst>
              <a:ext uri="{FF2B5EF4-FFF2-40B4-BE49-F238E27FC236}">
                <a16:creationId xmlns:a16="http://schemas.microsoft.com/office/drawing/2014/main" id="{8A2EBE23-66A0-E3A7-2542-5DB729232302}"/>
              </a:ext>
            </a:extLst>
          </p:cNvPr>
          <p:cNvSpPr txBox="1">
            <a:spLocks noChangeArrowheads="1"/>
          </p:cNvSpPr>
          <p:nvPr/>
        </p:nvSpPr>
        <p:spPr bwMode="auto">
          <a:xfrm>
            <a:off x="2147888" y="976313"/>
            <a:ext cx="822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FF"/>
                </a:solidFill>
                <a:latin typeface=".VnTime" pitchFamily="34" charset="0"/>
              </a:rPr>
              <a:t>   </a:t>
            </a:r>
            <a:r>
              <a:rPr lang="en-US" altLang="en-US" sz="2800" b="1">
                <a:solidFill>
                  <a:srgbClr val="FF00FF"/>
                </a:solidFill>
                <a:latin typeface=".VnTime" pitchFamily="34" charset="0"/>
              </a:rPr>
              <a:t>H·y chän c©u tr¶ lêi ®óng nhÊt trong c¸c c©u sau:</a:t>
            </a:r>
          </a:p>
        </p:txBody>
      </p:sp>
      <p:sp>
        <p:nvSpPr>
          <p:cNvPr id="68612" name="Text Box 4">
            <a:extLst>
              <a:ext uri="{FF2B5EF4-FFF2-40B4-BE49-F238E27FC236}">
                <a16:creationId xmlns:a16="http://schemas.microsoft.com/office/drawing/2014/main" id="{2E9B06C1-FA19-0948-EF40-6522F6711154}"/>
              </a:ext>
            </a:extLst>
          </p:cNvPr>
          <p:cNvSpPr txBox="1">
            <a:spLocks noChangeArrowheads="1"/>
          </p:cNvSpPr>
          <p:nvPr/>
        </p:nvSpPr>
        <p:spPr bwMode="auto">
          <a:xfrm>
            <a:off x="4343400" y="238125"/>
            <a:ext cx="411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0000"/>
                </a:solidFill>
                <a:latin typeface=".VnTime" pitchFamily="34" charset="0"/>
              </a:rPr>
              <a:t>Bµi tËp  tr¾c nghiÖm</a:t>
            </a:r>
          </a:p>
        </p:txBody>
      </p:sp>
      <p:sp>
        <p:nvSpPr>
          <p:cNvPr id="68613" name="Text Box 5">
            <a:extLst>
              <a:ext uri="{FF2B5EF4-FFF2-40B4-BE49-F238E27FC236}">
                <a16:creationId xmlns:a16="http://schemas.microsoft.com/office/drawing/2014/main" id="{8C91B38D-EA0E-D559-52C3-D0B63FA7EDA5}"/>
              </a:ext>
            </a:extLst>
          </p:cNvPr>
          <p:cNvSpPr txBox="1">
            <a:spLocks noChangeArrowheads="1"/>
          </p:cNvSpPr>
          <p:nvPr/>
        </p:nvSpPr>
        <p:spPr bwMode="auto">
          <a:xfrm>
            <a:off x="1785939" y="1738313"/>
            <a:ext cx="8739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u="sng">
                <a:solidFill>
                  <a:srgbClr val="0000FF"/>
                </a:solidFill>
                <a:latin typeface=".VnAristote" pitchFamily="34" charset="0"/>
              </a:rPr>
              <a:t>C©u 3</a:t>
            </a:r>
            <a:r>
              <a:rPr lang="en-US" altLang="en-US" sz="2800" b="1">
                <a:solidFill>
                  <a:srgbClr val="0000FF"/>
                </a:solidFill>
                <a:latin typeface=".VnAristote" pitchFamily="34" charset="0"/>
              </a:rPr>
              <a:t>: Giíi h¹n sinh th¸i lµ:</a:t>
            </a:r>
          </a:p>
        </p:txBody>
      </p:sp>
      <p:sp>
        <p:nvSpPr>
          <p:cNvPr id="68614" name="Text Box 6">
            <a:extLst>
              <a:ext uri="{FF2B5EF4-FFF2-40B4-BE49-F238E27FC236}">
                <a16:creationId xmlns:a16="http://schemas.microsoft.com/office/drawing/2014/main" id="{1C9DA8B9-54F8-A610-68A4-8159EB6D3379}"/>
              </a:ext>
            </a:extLst>
          </p:cNvPr>
          <p:cNvSpPr txBox="1">
            <a:spLocks noChangeArrowheads="1"/>
          </p:cNvSpPr>
          <p:nvPr/>
        </p:nvSpPr>
        <p:spPr bwMode="auto">
          <a:xfrm>
            <a:off x="3381376" y="2606676"/>
            <a:ext cx="6753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 pitchFamily="34" charset="0"/>
              </a:rPr>
              <a:t>Lµ giíi h¹n chÞu ®ùng cña c¬ thÓ sinh vËt ®èi víi </a:t>
            </a:r>
            <a:r>
              <a:rPr lang="en-US" altLang="en-US" b="1">
                <a:solidFill>
                  <a:srgbClr val="336600"/>
                </a:solidFill>
              </a:rPr>
              <a:t>môi trường</a:t>
            </a:r>
            <a:r>
              <a:rPr lang="en-US" altLang="en-US" b="1">
                <a:solidFill>
                  <a:srgbClr val="336600"/>
                </a:solidFill>
                <a:latin typeface=".VnTime" pitchFamily="34" charset="0"/>
              </a:rPr>
              <a:t> nhÊt ®Þnh. </a:t>
            </a:r>
            <a:endParaRPr lang="en-US" altLang="en-US" sz="2800" b="1">
              <a:solidFill>
                <a:srgbClr val="336600"/>
              </a:solidFill>
              <a:latin typeface=".VnTime" pitchFamily="34" charset="0"/>
            </a:endParaRPr>
          </a:p>
        </p:txBody>
      </p:sp>
      <p:sp>
        <p:nvSpPr>
          <p:cNvPr id="68615" name="Text Box 7">
            <a:extLst>
              <a:ext uri="{FF2B5EF4-FFF2-40B4-BE49-F238E27FC236}">
                <a16:creationId xmlns:a16="http://schemas.microsoft.com/office/drawing/2014/main" id="{A876625D-CB6E-ADE7-3F88-8FD47CE871A5}"/>
              </a:ext>
            </a:extLst>
          </p:cNvPr>
          <p:cNvSpPr txBox="1">
            <a:spLocks noChangeArrowheads="1"/>
          </p:cNvSpPr>
          <p:nvPr/>
        </p:nvSpPr>
        <p:spPr bwMode="auto">
          <a:xfrm>
            <a:off x="3409950" y="3767139"/>
            <a:ext cx="6357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 pitchFamily="34" charset="0"/>
              </a:rPr>
              <a:t>Lµ giíi h¹n chÞu ®ùng cña c¬ thÓ sinh vËt ®èi víi </a:t>
            </a:r>
            <a:r>
              <a:rPr lang="en-US" altLang="en-US" b="1">
                <a:solidFill>
                  <a:srgbClr val="336600"/>
                </a:solidFill>
              </a:rPr>
              <a:t>một </a:t>
            </a:r>
            <a:r>
              <a:rPr lang="en-US" altLang="en-US" b="1">
                <a:solidFill>
                  <a:srgbClr val="336600"/>
                </a:solidFill>
                <a:latin typeface=".VnTime" pitchFamily="34" charset="0"/>
              </a:rPr>
              <a:t>nh©n tè sinh th¸i nhÊt ®Þnh.</a:t>
            </a:r>
            <a:endParaRPr lang="en-US" altLang="en-US" sz="2800" b="1">
              <a:solidFill>
                <a:srgbClr val="336600"/>
              </a:solidFill>
              <a:latin typeface=".VnTime" pitchFamily="34" charset="0"/>
            </a:endParaRPr>
          </a:p>
        </p:txBody>
      </p:sp>
      <p:sp>
        <p:nvSpPr>
          <p:cNvPr id="68616" name="Text Box 8">
            <a:extLst>
              <a:ext uri="{FF2B5EF4-FFF2-40B4-BE49-F238E27FC236}">
                <a16:creationId xmlns:a16="http://schemas.microsoft.com/office/drawing/2014/main" id="{2878C704-0381-40E1-525F-727AD3804EDE}"/>
              </a:ext>
            </a:extLst>
          </p:cNvPr>
          <p:cNvSpPr txBox="1">
            <a:spLocks noChangeArrowheads="1"/>
          </p:cNvSpPr>
          <p:nvPr/>
        </p:nvSpPr>
        <p:spPr bwMode="auto">
          <a:xfrm>
            <a:off x="3395663" y="5030789"/>
            <a:ext cx="617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 pitchFamily="34" charset="0"/>
              </a:rPr>
              <a:t>Lµ giíi h¹n chÞu ®ùng cña c¬ thÓ sinh vËt ®èi víi </a:t>
            </a:r>
            <a:r>
              <a:rPr lang="en-US" altLang="en-US" b="1">
                <a:solidFill>
                  <a:srgbClr val="336600"/>
                </a:solidFill>
              </a:rPr>
              <a:t>môi trường</a:t>
            </a:r>
            <a:r>
              <a:rPr lang="en-US" altLang="en-US" b="1">
                <a:solidFill>
                  <a:srgbClr val="336600"/>
                </a:solidFill>
                <a:latin typeface=".VnTime" pitchFamily="34" charset="0"/>
              </a:rPr>
              <a:t>.</a:t>
            </a:r>
          </a:p>
        </p:txBody>
      </p:sp>
      <p:sp>
        <p:nvSpPr>
          <p:cNvPr id="68617" name="Oval 9">
            <a:extLst>
              <a:ext uri="{FF2B5EF4-FFF2-40B4-BE49-F238E27FC236}">
                <a16:creationId xmlns:a16="http://schemas.microsoft.com/office/drawing/2014/main" id="{A1EE3671-4D7B-1271-3444-A7ED905538B8}"/>
              </a:ext>
            </a:extLst>
          </p:cNvPr>
          <p:cNvSpPr>
            <a:spLocks noChangeArrowheads="1"/>
          </p:cNvSpPr>
          <p:nvPr/>
        </p:nvSpPr>
        <p:spPr bwMode="auto">
          <a:xfrm>
            <a:off x="2719388" y="2682875"/>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33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VnArabiaH" pitchFamily="34" charset="0"/>
            </a:endParaRPr>
          </a:p>
        </p:txBody>
      </p:sp>
      <p:sp>
        <p:nvSpPr>
          <p:cNvPr id="68618" name="Text Box 10">
            <a:extLst>
              <a:ext uri="{FF2B5EF4-FFF2-40B4-BE49-F238E27FC236}">
                <a16:creationId xmlns:a16="http://schemas.microsoft.com/office/drawing/2014/main" id="{C4B63149-A97D-CFBD-4DFE-A5C5E4DC715E}"/>
              </a:ext>
            </a:extLst>
          </p:cNvPr>
          <p:cNvSpPr txBox="1">
            <a:spLocks noChangeArrowheads="1"/>
          </p:cNvSpPr>
          <p:nvPr/>
        </p:nvSpPr>
        <p:spPr bwMode="auto">
          <a:xfrm>
            <a:off x="2800351" y="2701925"/>
            <a:ext cx="447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H" pitchFamily="34" charset="0"/>
              </a:rPr>
              <a:t>A</a:t>
            </a:r>
          </a:p>
        </p:txBody>
      </p:sp>
      <p:sp>
        <p:nvSpPr>
          <p:cNvPr id="68619" name="Oval 11">
            <a:extLst>
              <a:ext uri="{FF2B5EF4-FFF2-40B4-BE49-F238E27FC236}">
                <a16:creationId xmlns:a16="http://schemas.microsoft.com/office/drawing/2014/main" id="{1422A533-FA2F-A251-DA5F-CEE3B2C07160}"/>
              </a:ext>
            </a:extLst>
          </p:cNvPr>
          <p:cNvSpPr>
            <a:spLocks noChangeArrowheads="1"/>
          </p:cNvSpPr>
          <p:nvPr/>
        </p:nvSpPr>
        <p:spPr bwMode="auto">
          <a:xfrm>
            <a:off x="2728913" y="3876675"/>
            <a:ext cx="533400" cy="533400"/>
          </a:xfrm>
          <a:prstGeom prst="ellipse">
            <a:avLst/>
          </a:prstGeom>
          <a:noFill/>
          <a:ln w="38100">
            <a:solidFill>
              <a:srgbClr val="0000FF"/>
            </a:solidFill>
            <a:round/>
            <a:headEnd/>
            <a:tailEnd/>
          </a:ln>
          <a:effectLst/>
          <a:extLst>
            <a:ext uri="{909E8E84-426E-40DD-AFC4-6F175D3DCCD1}">
              <a14:hiddenFill xmlns:a14="http://schemas.microsoft.com/office/drawing/2010/main">
                <a:solidFill>
                  <a:srgbClr val="33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VnArabiaH" pitchFamily="34" charset="0"/>
            </a:endParaRPr>
          </a:p>
        </p:txBody>
      </p:sp>
      <p:sp>
        <p:nvSpPr>
          <p:cNvPr id="68620" name="Text Box 12">
            <a:extLst>
              <a:ext uri="{FF2B5EF4-FFF2-40B4-BE49-F238E27FC236}">
                <a16:creationId xmlns:a16="http://schemas.microsoft.com/office/drawing/2014/main" id="{784D8AA6-5224-CCF0-845A-BA086565A46B}"/>
              </a:ext>
            </a:extLst>
          </p:cNvPr>
          <p:cNvSpPr txBox="1">
            <a:spLocks noChangeArrowheads="1"/>
          </p:cNvSpPr>
          <p:nvPr/>
        </p:nvSpPr>
        <p:spPr bwMode="auto">
          <a:xfrm>
            <a:off x="2800351" y="3910013"/>
            <a:ext cx="447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H" pitchFamily="34" charset="0"/>
              </a:rPr>
              <a:t>B</a:t>
            </a:r>
          </a:p>
        </p:txBody>
      </p:sp>
      <p:sp>
        <p:nvSpPr>
          <p:cNvPr id="68621" name="Oval 13">
            <a:extLst>
              <a:ext uri="{FF2B5EF4-FFF2-40B4-BE49-F238E27FC236}">
                <a16:creationId xmlns:a16="http://schemas.microsoft.com/office/drawing/2014/main" id="{FEA3D720-F93F-0A8E-1E22-2A7AB4B4AF6D}"/>
              </a:ext>
            </a:extLst>
          </p:cNvPr>
          <p:cNvSpPr>
            <a:spLocks noChangeArrowheads="1"/>
          </p:cNvSpPr>
          <p:nvPr/>
        </p:nvSpPr>
        <p:spPr bwMode="auto">
          <a:xfrm>
            <a:off x="2747963" y="5140325"/>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33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VnArabiaH" pitchFamily="34" charset="0"/>
            </a:endParaRPr>
          </a:p>
        </p:txBody>
      </p:sp>
      <p:sp>
        <p:nvSpPr>
          <p:cNvPr id="68622" name="Text Box 14">
            <a:extLst>
              <a:ext uri="{FF2B5EF4-FFF2-40B4-BE49-F238E27FC236}">
                <a16:creationId xmlns:a16="http://schemas.microsoft.com/office/drawing/2014/main" id="{9F690316-590F-4296-379C-B270FA51F871}"/>
              </a:ext>
            </a:extLst>
          </p:cNvPr>
          <p:cNvSpPr txBox="1">
            <a:spLocks noChangeArrowheads="1"/>
          </p:cNvSpPr>
          <p:nvPr/>
        </p:nvSpPr>
        <p:spPr bwMode="auto">
          <a:xfrm>
            <a:off x="2809876" y="5162550"/>
            <a:ext cx="447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336600"/>
                </a:solidFill>
                <a:latin typeface=".VnTimeH" pitchFamily="34" charset="0"/>
              </a:rPr>
              <a:t>C</a:t>
            </a:r>
          </a:p>
        </p:txBody>
      </p:sp>
      <p:grpSp>
        <p:nvGrpSpPr>
          <p:cNvPr id="68629" name="Group 21">
            <a:extLst>
              <a:ext uri="{FF2B5EF4-FFF2-40B4-BE49-F238E27FC236}">
                <a16:creationId xmlns:a16="http://schemas.microsoft.com/office/drawing/2014/main" id="{05E71308-CD14-2FB8-8CFA-9CA0052C7EC2}"/>
              </a:ext>
            </a:extLst>
          </p:cNvPr>
          <p:cNvGrpSpPr>
            <a:grpSpLocks/>
          </p:cNvGrpSpPr>
          <p:nvPr/>
        </p:nvGrpSpPr>
        <p:grpSpPr bwMode="auto">
          <a:xfrm>
            <a:off x="8281988" y="3200400"/>
            <a:ext cx="2438400" cy="1752600"/>
            <a:chOff x="2304" y="2880"/>
            <a:chExt cx="1536" cy="1104"/>
          </a:xfrm>
        </p:grpSpPr>
        <p:sp>
          <p:nvSpPr>
            <p:cNvPr id="68630" name="AutoShape 22">
              <a:extLst>
                <a:ext uri="{FF2B5EF4-FFF2-40B4-BE49-F238E27FC236}">
                  <a16:creationId xmlns:a16="http://schemas.microsoft.com/office/drawing/2014/main" id="{C9AFF8A9-98CC-8FB2-6143-F89AE0C74E5D}"/>
                </a:ext>
              </a:extLst>
            </p:cNvPr>
            <p:cNvSpPr>
              <a:spLocks noChangeArrowheads="1"/>
            </p:cNvSpPr>
            <p:nvPr/>
          </p:nvSpPr>
          <p:spPr bwMode="auto">
            <a:xfrm>
              <a:off x="2304" y="2880"/>
              <a:ext cx="1536" cy="1104"/>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31" name="Text Box 23">
              <a:extLst>
                <a:ext uri="{FF2B5EF4-FFF2-40B4-BE49-F238E27FC236}">
                  <a16:creationId xmlns:a16="http://schemas.microsoft.com/office/drawing/2014/main" id="{2CFE3B78-E508-74A6-C1A5-4918FE88AD2D}"/>
                </a:ext>
              </a:extLst>
            </p:cNvPr>
            <p:cNvSpPr txBox="1">
              <a:spLocks noChangeArrowheads="1"/>
            </p:cNvSpPr>
            <p:nvPr/>
          </p:nvSpPr>
          <p:spPr bwMode="auto">
            <a:xfrm>
              <a:off x="2682" y="3225"/>
              <a:ext cx="11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0000"/>
                  </a:solidFill>
                  <a:latin typeface=".VnTimeH" pitchFamily="34" charset="0"/>
                </a:rPr>
                <a:t>§óng</a:t>
              </a:r>
            </a:p>
          </p:txBody>
        </p:sp>
      </p:grpSp>
      <p:pic>
        <p:nvPicPr>
          <p:cNvPr id="68632" name="Picture 24">
            <a:extLst>
              <a:ext uri="{FF2B5EF4-FFF2-40B4-BE49-F238E27FC236}">
                <a16:creationId xmlns:a16="http://schemas.microsoft.com/office/drawing/2014/main" id="{21419F00-8A5C-B897-8B40-6F0487C2DA3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19064"/>
            <a:ext cx="14478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3" name="Picture 25">
            <a:extLst>
              <a:ext uri="{FF2B5EF4-FFF2-40B4-BE49-F238E27FC236}">
                <a16:creationId xmlns:a16="http://schemas.microsoft.com/office/drawing/2014/main" id="{43887C48-BA49-FCF4-068C-444B58D275A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130176"/>
            <a:ext cx="1905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additive="base">
                                        <p:cTn id="7" dur="500" fill="hold"/>
                                        <p:tgtEl>
                                          <p:spTgt spid="68613"/>
                                        </p:tgtEl>
                                        <p:attrNameLst>
                                          <p:attrName>ppt_x</p:attrName>
                                        </p:attrNameLst>
                                      </p:cBhvr>
                                      <p:tavLst>
                                        <p:tav tm="0">
                                          <p:val>
                                            <p:strVal val="0-#ppt_w/2"/>
                                          </p:val>
                                        </p:tav>
                                        <p:tav tm="100000">
                                          <p:val>
                                            <p:strVal val="#ppt_x"/>
                                          </p:val>
                                        </p:tav>
                                      </p:tavLst>
                                    </p:anim>
                                    <p:anim calcmode="lin" valueType="num">
                                      <p:cBhvr additive="base">
                                        <p:cTn id="8"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68618"/>
                                        </p:tgtEl>
                                        <p:attrNameLst>
                                          <p:attrName>style.visibility</p:attrName>
                                        </p:attrNameLst>
                                      </p:cBhvr>
                                      <p:to>
                                        <p:strVal val="visible"/>
                                      </p:to>
                                    </p:set>
                                    <p:animEffect transition="in" filter="strips(downRight)">
                                      <p:cBhvr>
                                        <p:cTn id="13" dur="500"/>
                                        <p:tgtEl>
                                          <p:spTgt spid="68618"/>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par>
                                <p:cTn id="14" presetID="18" presetClass="entr" presetSubtype="6" fill="hold" nodeType="withEffect">
                                  <p:stCondLst>
                                    <p:cond delay="0"/>
                                  </p:stCondLst>
                                  <p:childTnLst>
                                    <p:set>
                                      <p:cBhvr>
                                        <p:cTn id="15" dur="1" fill="hold">
                                          <p:stCondLst>
                                            <p:cond delay="0"/>
                                          </p:stCondLst>
                                        </p:cTn>
                                        <p:tgtEl>
                                          <p:spTgt spid="68614"/>
                                        </p:tgtEl>
                                        <p:attrNameLst>
                                          <p:attrName>style.visibility</p:attrName>
                                        </p:attrNameLst>
                                      </p:cBhvr>
                                      <p:to>
                                        <p:strVal val="visible"/>
                                      </p:to>
                                    </p:set>
                                    <p:animEffect transition="in" filter="strips(downRight)">
                                      <p:cBhvr>
                                        <p:cTn id="16" dur="500"/>
                                        <p:tgtEl>
                                          <p:spTgt spid="68614"/>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68620"/>
                                        </p:tgtEl>
                                        <p:attrNameLst>
                                          <p:attrName>style.visibility</p:attrName>
                                        </p:attrNameLst>
                                      </p:cBhvr>
                                      <p:to>
                                        <p:strVal val="visible"/>
                                      </p:to>
                                    </p:set>
                                    <p:animEffect transition="in" filter="strips(downRight)">
                                      <p:cBhvr>
                                        <p:cTn id="21" dur="500"/>
                                        <p:tgtEl>
                                          <p:spTgt spid="68620"/>
                                        </p:tgtEl>
                                      </p:cBhvr>
                                    </p:animEffect>
                                  </p:childTnLst>
                                </p:cTn>
                              </p:par>
                              <p:par>
                                <p:cTn id="22" presetID="18" presetClass="entr" presetSubtype="6" fill="hold" nodeType="withEffect">
                                  <p:stCondLst>
                                    <p:cond delay="0"/>
                                  </p:stCondLst>
                                  <p:childTnLst>
                                    <p:set>
                                      <p:cBhvr>
                                        <p:cTn id="23" dur="1" fill="hold">
                                          <p:stCondLst>
                                            <p:cond delay="0"/>
                                          </p:stCondLst>
                                        </p:cTn>
                                        <p:tgtEl>
                                          <p:spTgt spid="68615"/>
                                        </p:tgtEl>
                                        <p:attrNameLst>
                                          <p:attrName>style.visibility</p:attrName>
                                        </p:attrNameLst>
                                      </p:cBhvr>
                                      <p:to>
                                        <p:strVal val="visible"/>
                                      </p:to>
                                    </p:set>
                                    <p:animEffect transition="in" filter="strips(downRight)">
                                      <p:cBhvr>
                                        <p:cTn id="24" dur="500"/>
                                        <p:tgtEl>
                                          <p:spTgt spid="686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68622"/>
                                        </p:tgtEl>
                                        <p:attrNameLst>
                                          <p:attrName>style.visibility</p:attrName>
                                        </p:attrNameLst>
                                      </p:cBhvr>
                                      <p:to>
                                        <p:strVal val="visible"/>
                                      </p:to>
                                    </p:set>
                                    <p:animEffect transition="in" filter="strips(downRight)">
                                      <p:cBhvr>
                                        <p:cTn id="29" dur="500"/>
                                        <p:tgtEl>
                                          <p:spTgt spid="68622"/>
                                        </p:tgtEl>
                                      </p:cBhvr>
                                    </p:animEffect>
                                  </p:childTnLst>
                                </p:cTn>
                              </p:par>
                              <p:par>
                                <p:cTn id="30" presetID="18" presetClass="entr" presetSubtype="6" fill="hold" nodeType="withEffect">
                                  <p:stCondLst>
                                    <p:cond delay="0"/>
                                  </p:stCondLst>
                                  <p:childTnLst>
                                    <p:set>
                                      <p:cBhvr>
                                        <p:cTn id="31" dur="1" fill="hold">
                                          <p:stCondLst>
                                            <p:cond delay="0"/>
                                          </p:stCondLst>
                                        </p:cTn>
                                        <p:tgtEl>
                                          <p:spTgt spid="68616"/>
                                        </p:tgtEl>
                                        <p:attrNameLst>
                                          <p:attrName>style.visibility</p:attrName>
                                        </p:attrNameLst>
                                      </p:cBhvr>
                                      <p:to>
                                        <p:strVal val="visible"/>
                                      </p:to>
                                    </p:set>
                                    <p:animEffect transition="in" filter="strips(downRight)">
                                      <p:cBhvr>
                                        <p:cTn id="32" dur="500"/>
                                        <p:tgtEl>
                                          <p:spTgt spid="686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8629"/>
                                        </p:tgtEl>
                                        <p:attrNameLst>
                                          <p:attrName>style.visibility</p:attrName>
                                        </p:attrNameLst>
                                      </p:cBhvr>
                                      <p:to>
                                        <p:strVal val="visible"/>
                                      </p:to>
                                    </p:set>
                                    <p:anim calcmode="lin" valueType="num">
                                      <p:cBhvr additive="base">
                                        <p:cTn id="37" dur="500" fill="hold"/>
                                        <p:tgtEl>
                                          <p:spTgt spid="68629"/>
                                        </p:tgtEl>
                                        <p:attrNameLst>
                                          <p:attrName>ppt_x</p:attrName>
                                        </p:attrNameLst>
                                      </p:cBhvr>
                                      <p:tavLst>
                                        <p:tav tm="0">
                                          <p:val>
                                            <p:strVal val="#ppt_x"/>
                                          </p:val>
                                        </p:tav>
                                        <p:tav tm="100000">
                                          <p:val>
                                            <p:strVal val="#ppt_x"/>
                                          </p:val>
                                        </p:tav>
                                      </p:tavLst>
                                    </p:anim>
                                    <p:anim calcmode="lin" valueType="num">
                                      <p:cBhvr additive="base">
                                        <p:cTn id="38" dur="500" fill="hold"/>
                                        <p:tgtEl>
                                          <p:spTgt spid="68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68618"/>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35" presetClass="entr" presetSubtype="0" fill="hold" nodeType="clickEffect">
                                  <p:stCondLst>
                                    <p:cond delay="0"/>
                                  </p:stCondLst>
                                  <p:childTnLst>
                                    <p:set>
                                      <p:cBhvr>
                                        <p:cTn id="43" dur="1" fill="hold">
                                          <p:stCondLst>
                                            <p:cond delay="0"/>
                                          </p:stCondLst>
                                        </p:cTn>
                                        <p:tgtEl>
                                          <p:spTgt spid="68617"/>
                                        </p:tgtEl>
                                        <p:attrNameLst>
                                          <p:attrName>style.visibility</p:attrName>
                                        </p:attrNameLst>
                                      </p:cBhvr>
                                      <p:to>
                                        <p:strVal val="visible"/>
                                      </p:to>
                                    </p:set>
                                    <p:animEffect transition="in" filter="fade">
                                      <p:cBhvr>
                                        <p:cTn id="44" dur="2000"/>
                                        <p:tgtEl>
                                          <p:spTgt spid="68617"/>
                                        </p:tgtEl>
                                      </p:cBhvr>
                                    </p:animEffect>
                                    <p:anim calcmode="lin" valueType="num">
                                      <p:cBhvr>
                                        <p:cTn id="45" dur="2000" fill="hold"/>
                                        <p:tgtEl>
                                          <p:spTgt spid="68617"/>
                                        </p:tgtEl>
                                        <p:attrNameLst>
                                          <p:attrName>style.rotation</p:attrName>
                                        </p:attrNameLst>
                                      </p:cBhvr>
                                      <p:tavLst>
                                        <p:tav tm="0">
                                          <p:val>
                                            <p:fltVal val="720"/>
                                          </p:val>
                                        </p:tav>
                                        <p:tav tm="100000">
                                          <p:val>
                                            <p:fltVal val="0"/>
                                          </p:val>
                                        </p:tav>
                                      </p:tavLst>
                                    </p:anim>
                                    <p:anim calcmode="lin" valueType="num">
                                      <p:cBhvr>
                                        <p:cTn id="46" dur="2000" fill="hold"/>
                                        <p:tgtEl>
                                          <p:spTgt spid="68617"/>
                                        </p:tgtEl>
                                        <p:attrNameLst>
                                          <p:attrName>ppt_h</p:attrName>
                                        </p:attrNameLst>
                                      </p:cBhvr>
                                      <p:tavLst>
                                        <p:tav tm="0">
                                          <p:val>
                                            <p:fltVal val="0"/>
                                          </p:val>
                                        </p:tav>
                                        <p:tav tm="100000">
                                          <p:val>
                                            <p:strVal val="#ppt_h"/>
                                          </p:val>
                                        </p:tav>
                                      </p:tavLst>
                                    </p:anim>
                                    <p:anim calcmode="lin" valueType="num">
                                      <p:cBhvr>
                                        <p:cTn id="47" dur="2000" fill="hold"/>
                                        <p:tgtEl>
                                          <p:spTgt spid="68617"/>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68618"/>
                  </p:tgtEl>
                </p:cond>
              </p:nextCondLst>
            </p:seq>
            <p:seq concurrent="1" nextAc="seek">
              <p:cTn id="48" restart="whenNotActive" fill="hold" evtFilter="cancelBubble" nodeType="interactiveSeq">
                <p:stCondLst>
                  <p:cond evt="onClick" delay="0">
                    <p:tgtEl>
                      <p:spTgt spid="68620"/>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35" presetClass="entr" presetSubtype="0" fill="hold" nodeType="clickEffect">
                                  <p:stCondLst>
                                    <p:cond delay="0"/>
                                  </p:stCondLst>
                                  <p:childTnLst>
                                    <p:set>
                                      <p:cBhvr>
                                        <p:cTn id="52" dur="1" fill="hold">
                                          <p:stCondLst>
                                            <p:cond delay="0"/>
                                          </p:stCondLst>
                                        </p:cTn>
                                        <p:tgtEl>
                                          <p:spTgt spid="68619"/>
                                        </p:tgtEl>
                                        <p:attrNameLst>
                                          <p:attrName>style.visibility</p:attrName>
                                        </p:attrNameLst>
                                      </p:cBhvr>
                                      <p:to>
                                        <p:strVal val="visible"/>
                                      </p:to>
                                    </p:set>
                                    <p:animEffect transition="in" filter="fade">
                                      <p:cBhvr>
                                        <p:cTn id="53" dur="2000"/>
                                        <p:tgtEl>
                                          <p:spTgt spid="68619"/>
                                        </p:tgtEl>
                                      </p:cBhvr>
                                    </p:animEffect>
                                    <p:anim calcmode="lin" valueType="num">
                                      <p:cBhvr>
                                        <p:cTn id="54" dur="2000" fill="hold"/>
                                        <p:tgtEl>
                                          <p:spTgt spid="68619"/>
                                        </p:tgtEl>
                                        <p:attrNameLst>
                                          <p:attrName>style.rotation</p:attrName>
                                        </p:attrNameLst>
                                      </p:cBhvr>
                                      <p:tavLst>
                                        <p:tav tm="0">
                                          <p:val>
                                            <p:fltVal val="720"/>
                                          </p:val>
                                        </p:tav>
                                        <p:tav tm="100000">
                                          <p:val>
                                            <p:fltVal val="0"/>
                                          </p:val>
                                        </p:tav>
                                      </p:tavLst>
                                    </p:anim>
                                    <p:anim calcmode="lin" valueType="num">
                                      <p:cBhvr>
                                        <p:cTn id="55" dur="2000" fill="hold"/>
                                        <p:tgtEl>
                                          <p:spTgt spid="68619"/>
                                        </p:tgtEl>
                                        <p:attrNameLst>
                                          <p:attrName>ppt_h</p:attrName>
                                        </p:attrNameLst>
                                      </p:cBhvr>
                                      <p:tavLst>
                                        <p:tav tm="0">
                                          <p:val>
                                            <p:fltVal val="0"/>
                                          </p:val>
                                        </p:tav>
                                        <p:tav tm="100000">
                                          <p:val>
                                            <p:strVal val="#ppt_h"/>
                                          </p:val>
                                        </p:tav>
                                      </p:tavLst>
                                    </p:anim>
                                    <p:anim calcmode="lin" valueType="num">
                                      <p:cBhvr>
                                        <p:cTn id="56" dur="2000" fill="hold"/>
                                        <p:tgtEl>
                                          <p:spTgt spid="68619"/>
                                        </p:tgtEl>
                                        <p:attrNameLst>
                                          <p:attrName>ppt_w</p:attrName>
                                        </p:attrNameLst>
                                      </p:cBhvr>
                                      <p:tavLst>
                                        <p:tav tm="0">
                                          <p:val>
                                            <p:fltVal val="0"/>
                                          </p:val>
                                        </p:tav>
                                        <p:tav tm="100000">
                                          <p:val>
                                            <p:strVal val="#ppt_w"/>
                                          </p:val>
                                        </p:tav>
                                      </p:tavLst>
                                    </p:anim>
                                  </p:childTnLst>
                                </p:cTn>
                              </p:par>
                            </p:childTnLst>
                          </p:cTn>
                        </p:par>
                        <p:par>
                          <p:cTn id="57" fill="hold" nodeType="afterGroup">
                            <p:stCondLst>
                              <p:cond delay="2000"/>
                            </p:stCondLst>
                            <p:childTnLst>
                              <p:par>
                                <p:cTn id="58" presetID="23" presetClass="entr" presetSubtype="16" repeatCount="3000" fill="hold" nodeType="afterEffect">
                                  <p:stCondLst>
                                    <p:cond delay="0"/>
                                  </p:stCondLst>
                                  <p:childTnLst>
                                    <p:set>
                                      <p:cBhvr>
                                        <p:cTn id="59" dur="1" fill="hold">
                                          <p:stCondLst>
                                            <p:cond delay="0"/>
                                          </p:stCondLst>
                                        </p:cTn>
                                        <p:tgtEl>
                                          <p:spTgt spid="68629"/>
                                        </p:tgtEl>
                                        <p:attrNameLst>
                                          <p:attrName>style.visibility</p:attrName>
                                        </p:attrNameLst>
                                      </p:cBhvr>
                                      <p:to>
                                        <p:strVal val="visible"/>
                                      </p:to>
                                    </p:set>
                                    <p:anim calcmode="lin" valueType="num">
                                      <p:cBhvr>
                                        <p:cTn id="60" dur="500" fill="hold"/>
                                        <p:tgtEl>
                                          <p:spTgt spid="68629"/>
                                        </p:tgtEl>
                                        <p:attrNameLst>
                                          <p:attrName>ppt_w</p:attrName>
                                        </p:attrNameLst>
                                      </p:cBhvr>
                                      <p:tavLst>
                                        <p:tav tm="0">
                                          <p:val>
                                            <p:fltVal val="0"/>
                                          </p:val>
                                        </p:tav>
                                        <p:tav tm="100000">
                                          <p:val>
                                            <p:strVal val="#ppt_w"/>
                                          </p:val>
                                        </p:tav>
                                      </p:tavLst>
                                    </p:anim>
                                    <p:anim calcmode="lin" valueType="num">
                                      <p:cBhvr>
                                        <p:cTn id="61" dur="500" fill="hold"/>
                                        <p:tgtEl>
                                          <p:spTgt spid="6862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8620"/>
                  </p:tgtEl>
                </p:cond>
              </p:nextCondLst>
            </p:seq>
            <p:seq concurrent="1" nextAc="seek">
              <p:cTn id="62" restart="whenNotActive" fill="hold" evtFilter="cancelBubble" nodeType="interactiveSeq">
                <p:stCondLst>
                  <p:cond evt="onClick" delay="0">
                    <p:tgtEl>
                      <p:spTgt spid="68622"/>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5" presetClass="entr" presetSubtype="0" fill="hold" nodeType="clickEffect">
                                  <p:stCondLst>
                                    <p:cond delay="0"/>
                                  </p:stCondLst>
                                  <p:childTnLst>
                                    <p:set>
                                      <p:cBhvr>
                                        <p:cTn id="66" dur="1" fill="hold">
                                          <p:stCondLst>
                                            <p:cond delay="0"/>
                                          </p:stCondLst>
                                        </p:cTn>
                                        <p:tgtEl>
                                          <p:spTgt spid="68621"/>
                                        </p:tgtEl>
                                        <p:attrNameLst>
                                          <p:attrName>style.visibility</p:attrName>
                                        </p:attrNameLst>
                                      </p:cBhvr>
                                      <p:to>
                                        <p:strVal val="visible"/>
                                      </p:to>
                                    </p:set>
                                    <p:animEffect transition="in" filter="fade">
                                      <p:cBhvr>
                                        <p:cTn id="67" dur="2000"/>
                                        <p:tgtEl>
                                          <p:spTgt spid="68621"/>
                                        </p:tgtEl>
                                      </p:cBhvr>
                                    </p:animEffect>
                                    <p:anim calcmode="lin" valueType="num">
                                      <p:cBhvr>
                                        <p:cTn id="68" dur="2000" fill="hold"/>
                                        <p:tgtEl>
                                          <p:spTgt spid="68621"/>
                                        </p:tgtEl>
                                        <p:attrNameLst>
                                          <p:attrName>style.rotation</p:attrName>
                                        </p:attrNameLst>
                                      </p:cBhvr>
                                      <p:tavLst>
                                        <p:tav tm="0">
                                          <p:val>
                                            <p:fltVal val="720"/>
                                          </p:val>
                                        </p:tav>
                                        <p:tav tm="100000">
                                          <p:val>
                                            <p:fltVal val="0"/>
                                          </p:val>
                                        </p:tav>
                                      </p:tavLst>
                                    </p:anim>
                                    <p:anim calcmode="lin" valueType="num">
                                      <p:cBhvr>
                                        <p:cTn id="69" dur="2000" fill="hold"/>
                                        <p:tgtEl>
                                          <p:spTgt spid="68621"/>
                                        </p:tgtEl>
                                        <p:attrNameLst>
                                          <p:attrName>ppt_h</p:attrName>
                                        </p:attrNameLst>
                                      </p:cBhvr>
                                      <p:tavLst>
                                        <p:tav tm="0">
                                          <p:val>
                                            <p:fltVal val="0"/>
                                          </p:val>
                                        </p:tav>
                                        <p:tav tm="100000">
                                          <p:val>
                                            <p:strVal val="#ppt_h"/>
                                          </p:val>
                                        </p:tav>
                                      </p:tavLst>
                                    </p:anim>
                                    <p:anim calcmode="lin" valueType="num">
                                      <p:cBhvr>
                                        <p:cTn id="70" dur="2000" fill="hold"/>
                                        <p:tgtEl>
                                          <p:spTgt spid="68621"/>
                                        </p:tgtEl>
                                        <p:attrNameLst>
                                          <p:attrName>ppt_w</p:attrName>
                                        </p:attrNameLst>
                                      </p:cBhvr>
                                      <p:tavLst>
                                        <p:tav tm="0">
                                          <p:val>
                                            <p:fltVal val="0"/>
                                          </p:val>
                                        </p:tav>
                                        <p:tav tm="100000">
                                          <p:val>
                                            <p:strVal val="#ppt_w"/>
                                          </p:val>
                                        </p:tav>
                                      </p:tavLst>
                                    </p:anim>
                                  </p:childTnLst>
                                </p:cTn>
                              </p:par>
                            </p:childTnLst>
                          </p:cTn>
                        </p:par>
                      </p:childTnLst>
                    </p:cTn>
                  </p:par>
                </p:childTnLst>
              </p:cTn>
              <p:nextCondLst>
                <p:cond evt="onClick" delay="0">
                  <p:tgtEl>
                    <p:spTgt spid="68622"/>
                  </p:tgtEl>
                </p:cond>
              </p:nextCondLst>
            </p:seq>
          </p:childTnLst>
        </p:cTn>
      </p:par>
    </p:tnLst>
    <p:bldLst>
      <p:bldP spid="68613" grpId="0"/>
      <p:bldP spid="68614" grpId="0"/>
      <p:bldP spid="68615" grpId="0"/>
      <p:bldP spid="68616" grpId="0"/>
      <p:bldP spid="68617" grpId="0" animBg="1"/>
      <p:bldP spid="68618" grpId="0"/>
      <p:bldP spid="68619" grpId="0" animBg="1"/>
      <p:bldP spid="68620" grpId="0"/>
      <p:bldP spid="68621" grpId="0" animBg="1"/>
      <p:bldP spid="686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B2490A3E-2964-A9B5-581A-8A22929B3232}"/>
              </a:ext>
            </a:extLst>
          </p:cNvPr>
          <p:cNvSpPr txBox="1">
            <a:spLocks noChangeArrowheads="1"/>
          </p:cNvSpPr>
          <p:nvPr/>
        </p:nvSpPr>
        <p:spPr bwMode="auto">
          <a:xfrm>
            <a:off x="3962400" y="5334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latin typeface=".VnTime" pitchFamily="34" charset="0"/>
              </a:rPr>
              <a:t>H­íng dÉn vÒ nhµ : </a:t>
            </a:r>
          </a:p>
        </p:txBody>
      </p:sp>
      <p:sp>
        <p:nvSpPr>
          <p:cNvPr id="70659" name="Text Box 3">
            <a:extLst>
              <a:ext uri="{FF2B5EF4-FFF2-40B4-BE49-F238E27FC236}">
                <a16:creationId xmlns:a16="http://schemas.microsoft.com/office/drawing/2014/main" id="{1AD03D58-AB28-09ED-1D08-69CFCC0AE160}"/>
              </a:ext>
            </a:extLst>
          </p:cNvPr>
          <p:cNvSpPr txBox="1">
            <a:spLocks noChangeArrowheads="1"/>
          </p:cNvSpPr>
          <p:nvPr/>
        </p:nvSpPr>
        <p:spPr bwMode="auto">
          <a:xfrm>
            <a:off x="1981200" y="1905001"/>
            <a:ext cx="81534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3200">
                <a:solidFill>
                  <a:srgbClr val="FF00FF"/>
                </a:solidFill>
                <a:latin typeface=".VnTime" pitchFamily="34" charset="0"/>
              </a:rPr>
              <a:t> Häc thuéc bµi.</a:t>
            </a:r>
          </a:p>
          <a:p>
            <a:pPr>
              <a:spcBef>
                <a:spcPct val="50000"/>
              </a:spcBef>
              <a:buFontTx/>
              <a:buChar char="-"/>
            </a:pPr>
            <a:r>
              <a:rPr lang="en-US" altLang="en-US" sz="3200">
                <a:solidFill>
                  <a:srgbClr val="FF00FF"/>
                </a:solidFill>
                <a:latin typeface=".VnTime" pitchFamily="34" charset="0"/>
              </a:rPr>
              <a:t> §äc tr­íc bµi : </a:t>
            </a:r>
            <a:r>
              <a:rPr lang="en-US" altLang="en-US" sz="3200">
                <a:solidFill>
                  <a:srgbClr val="FF00FF"/>
                </a:solidFill>
                <a:latin typeface=".VnTimeH" pitchFamily="34" charset="0"/>
              </a:rPr>
              <a:t>¶</a:t>
            </a:r>
            <a:r>
              <a:rPr lang="en-US" altLang="en-US" sz="3200">
                <a:solidFill>
                  <a:srgbClr val="FF00FF"/>
                </a:solidFill>
                <a:latin typeface=".VnTime" pitchFamily="34" charset="0"/>
              </a:rPr>
              <a:t>nh h­ëng cña ¸nh s¸ng lªn ®êi sèng sinh vËt. </a:t>
            </a:r>
          </a:p>
          <a:p>
            <a:pPr>
              <a:spcBef>
                <a:spcPct val="50000"/>
              </a:spcBef>
              <a:buFontTx/>
              <a:buChar char="-"/>
            </a:pPr>
            <a:r>
              <a:rPr lang="en-US" altLang="en-US" sz="3200">
                <a:solidFill>
                  <a:srgbClr val="FF00FF"/>
                </a:solidFill>
              </a:rPr>
              <a:t> Ôn lại kiến thức sinh học về thực vật ở lớp 6.</a:t>
            </a:r>
          </a:p>
          <a:p>
            <a:pPr>
              <a:spcBef>
                <a:spcPct val="50000"/>
              </a:spcBef>
              <a:buFontTx/>
              <a:buChar char="-"/>
            </a:pPr>
            <a:r>
              <a:rPr lang="en-US" altLang="en-US" sz="3200">
                <a:solidFill>
                  <a:srgbClr val="FF00FF"/>
                </a:solidFill>
                <a:latin typeface=".VnTime" pitchFamily="34" charset="0"/>
              </a:rPr>
              <a:t> Lµm bµi tËp : 1, 2 , 3, 4 (Trang121 – SGK)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plus(in)">
                                      <p:cBhvr>
                                        <p:cTn id="7" dur="1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strips(downRight)">
                                      <p:cBhvr>
                                        <p:cTn id="12" dur="10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2AD5811-0EAD-99FC-1CA0-2A214F6FE813}"/>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524000" y="0"/>
            <a:ext cx="9144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B78C2298-3E05-B9D9-FB43-320CBF617F55}"/>
              </a:ext>
            </a:extLst>
          </p:cNvPr>
          <p:cNvPicPr>
            <a:picLocks noChangeAspect="1" noChangeArrowheads="1" noCrop="1"/>
          </p:cNvPicPr>
          <p:nvPr/>
        </p:nvPicPr>
        <p:blipFill>
          <a:blip r:embed="rId3">
            <a:lum bright="56000" contrast="4000"/>
            <a:extLst>
              <a:ext uri="{28A0092B-C50C-407E-A947-70E740481C1C}">
                <a14:useLocalDpi xmlns:a14="http://schemas.microsoft.com/office/drawing/2010/main" val="0"/>
              </a:ext>
            </a:extLst>
          </a:blip>
          <a:srcRect/>
          <a:stretch>
            <a:fillRect/>
          </a:stretch>
        </p:blipFill>
        <p:spPr bwMode="auto">
          <a:xfrm>
            <a:off x="1524000" y="2300288"/>
            <a:ext cx="91440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a:extLst>
              <a:ext uri="{FF2B5EF4-FFF2-40B4-BE49-F238E27FC236}">
                <a16:creationId xmlns:a16="http://schemas.microsoft.com/office/drawing/2014/main" id="{527185BC-1821-B717-E9A9-084BCD407801}"/>
              </a:ext>
            </a:extLst>
          </p:cNvPr>
          <p:cNvSpPr txBox="1">
            <a:spLocks noChangeArrowheads="1"/>
          </p:cNvSpPr>
          <p:nvPr/>
        </p:nvSpPr>
        <p:spPr bwMode="auto">
          <a:xfrm>
            <a:off x="782638" y="685800"/>
            <a:ext cx="960120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a:solidFill>
                  <a:schemeClr val="bg1"/>
                </a:solidFill>
                <a:latin typeface=".VnBodoniH" pitchFamily="34" charset="0"/>
              </a:rPr>
              <a:t>          </a:t>
            </a:r>
            <a:r>
              <a:rPr lang="en-US" altLang="en-US" sz="4400" b="1">
                <a:solidFill>
                  <a:srgbClr val="FF6600"/>
                </a:solidFill>
              </a:rPr>
              <a:t>SINH VẬT VÀ MÔI TRƯỜNG</a:t>
            </a:r>
          </a:p>
        </p:txBody>
      </p:sp>
      <p:sp>
        <p:nvSpPr>
          <p:cNvPr id="4101" name="Text Box 5">
            <a:extLst>
              <a:ext uri="{FF2B5EF4-FFF2-40B4-BE49-F238E27FC236}">
                <a16:creationId xmlns:a16="http://schemas.microsoft.com/office/drawing/2014/main" id="{CC42791B-E31D-E38A-A011-3C541D7752D0}"/>
              </a:ext>
            </a:extLst>
          </p:cNvPr>
          <p:cNvSpPr txBox="1">
            <a:spLocks noChangeArrowheads="1"/>
          </p:cNvSpPr>
          <p:nvPr/>
        </p:nvSpPr>
        <p:spPr bwMode="auto">
          <a:xfrm>
            <a:off x="1524000" y="2438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u="sng">
                <a:solidFill>
                  <a:srgbClr val="0000FF"/>
                </a:solidFill>
              </a:rPr>
              <a:t>CHƯƠNG I</a:t>
            </a:r>
            <a:r>
              <a:rPr lang="en-US" altLang="en-US" sz="3600">
                <a:solidFill>
                  <a:srgbClr val="0000FF"/>
                </a:solidFill>
                <a:latin typeface=".VnTime" pitchFamily="34" charset="0"/>
              </a:rPr>
              <a:t> :  </a:t>
            </a:r>
            <a:r>
              <a:rPr lang="en-US" altLang="en-US" sz="3600" b="1">
                <a:solidFill>
                  <a:srgbClr val="0000FF"/>
                </a:solidFill>
              </a:rPr>
              <a:t>SINH VẬT VÀ MÔI TRƯỜNG</a:t>
            </a:r>
          </a:p>
        </p:txBody>
      </p:sp>
      <p:sp>
        <p:nvSpPr>
          <p:cNvPr id="4102" name="Text Box 6">
            <a:extLst>
              <a:ext uri="{FF2B5EF4-FFF2-40B4-BE49-F238E27FC236}">
                <a16:creationId xmlns:a16="http://schemas.microsoft.com/office/drawing/2014/main" id="{05B78B4A-10EA-A542-6EA4-2B4297DF6770}"/>
              </a:ext>
            </a:extLst>
          </p:cNvPr>
          <p:cNvSpPr txBox="1">
            <a:spLocks noChangeArrowheads="1"/>
          </p:cNvSpPr>
          <p:nvPr/>
        </p:nvSpPr>
        <p:spPr bwMode="auto">
          <a:xfrm>
            <a:off x="5257800" y="38100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i="1"/>
              <a:t>BÀI : 41</a:t>
            </a:r>
            <a:r>
              <a:rPr lang="en-US" altLang="en-US" sz="3600" b="1" i="1">
                <a:latin typeface=".VnTime" pitchFamily="34" charset="0"/>
              </a:rPr>
              <a:t>  </a:t>
            </a:r>
          </a:p>
        </p:txBody>
      </p:sp>
      <p:sp>
        <p:nvSpPr>
          <p:cNvPr id="4103" name="WordArt 7">
            <a:extLst>
              <a:ext uri="{FF2B5EF4-FFF2-40B4-BE49-F238E27FC236}">
                <a16:creationId xmlns:a16="http://schemas.microsoft.com/office/drawing/2014/main" id="{5AAD3CF7-EFD0-7F28-C75C-9165D3A9F07F}"/>
              </a:ext>
            </a:extLst>
          </p:cNvPr>
          <p:cNvSpPr>
            <a:spLocks noChangeArrowheads="1" noChangeShapeType="1" noTextEdit="1"/>
          </p:cNvSpPr>
          <p:nvPr/>
        </p:nvSpPr>
        <p:spPr bwMode="auto">
          <a:xfrm>
            <a:off x="1981200" y="4038600"/>
            <a:ext cx="8229600" cy="1981200"/>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Deflate">
              <a:avLst>
                <a:gd name="adj" fmla="val 18750"/>
              </a:avLst>
            </a:prstTxWarp>
            <a:scene3d>
              <a:camera prst="legacyObliqueTopRight"/>
              <a:lightRig rig="legacyFlat4" dir="b"/>
            </a:scene3d>
            <a:sp3d extrusionH="430200" prstMaterial="legacyMatte">
              <a:extrusionClr>
                <a:schemeClr val="bg1"/>
              </a:extrusionClr>
              <a:contourClr>
                <a:srgbClr val="000082"/>
              </a:contourClr>
            </a:sp3d>
          </a:bodyPr>
          <a:lstStyle/>
          <a:p>
            <a:pPr algn="ctr"/>
            <a:r>
              <a:rPr lang="vi-VN" sz="3600" kern="10">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cs typeface="Times New Roman" panose="02020603050405020304" pitchFamily="18" charset="0"/>
              </a:rPr>
              <a:t>MÔI TRƯỜNG VÀ CÁC NHÂN TỐ SINH THÁI</a:t>
            </a:r>
            <a:endParaRPr lang="en-US" sz="3600" kern="10">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childTnLst>
                                    <p:animClr clrSpc="hsl" dir="cw">
                                      <p:cBhvr override="childStyle">
                                        <p:cTn id="6" dur="500" fill="hold"/>
                                        <p:tgtEl>
                                          <p:spTgt spid="4101"/>
                                        </p:tgtEl>
                                        <p:attrNameLst>
                                          <p:attrName>style.color</p:attrName>
                                        </p:attrNameLst>
                                      </p:cBhvr>
                                      <p:by>
                                        <p:hsl h="-7200000" s="0" l="0"/>
                                      </p:by>
                                    </p:animClr>
                                    <p:animClr clrSpc="hsl" dir="cw">
                                      <p:cBhvr>
                                        <p:cTn id="7" dur="500" fill="hold"/>
                                        <p:tgtEl>
                                          <p:spTgt spid="4101"/>
                                        </p:tgtEl>
                                        <p:attrNameLst>
                                          <p:attrName>fillcolor</p:attrName>
                                        </p:attrNameLst>
                                      </p:cBhvr>
                                      <p:by>
                                        <p:hsl h="-7200000" s="0" l="0"/>
                                      </p:by>
                                    </p:animClr>
                                    <p:animClr clrSpc="hsl" dir="cw">
                                      <p:cBhvr>
                                        <p:cTn id="8" dur="500" fill="hold"/>
                                        <p:tgtEl>
                                          <p:spTgt spid="4101"/>
                                        </p:tgtEl>
                                        <p:attrNameLst>
                                          <p:attrName>stroke.color</p:attrName>
                                        </p:attrNameLst>
                                      </p:cBhvr>
                                      <p:by>
                                        <p:hsl h="-7200000" s="0" l="0"/>
                                      </p:by>
                                    </p:animClr>
                                    <p:set>
                                      <p:cBhvr>
                                        <p:cTn id="9" dur="500" fill="hold"/>
                                        <p:tgtEl>
                                          <p:spTgt spid="41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D100DE07-B8AF-7616-A09D-737764A54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7" name="WordArt 3">
            <a:extLst>
              <a:ext uri="{FF2B5EF4-FFF2-40B4-BE49-F238E27FC236}">
                <a16:creationId xmlns:a16="http://schemas.microsoft.com/office/drawing/2014/main" id="{E85EA32F-3A3F-F9A3-C1BB-6F04CCDCFC66}"/>
              </a:ext>
            </a:extLst>
          </p:cNvPr>
          <p:cNvSpPr>
            <a:spLocks noChangeArrowheads="1" noChangeShapeType="1" noTextEdit="1"/>
          </p:cNvSpPr>
          <p:nvPr/>
        </p:nvSpPr>
        <p:spPr bwMode="auto">
          <a:xfrm>
            <a:off x="1524000" y="0"/>
            <a:ext cx="9144000" cy="6858000"/>
          </a:xfrm>
          <a:prstGeom prst="rect">
            <a:avLst/>
          </a:prstGeom>
        </p:spPr>
        <p:txBody>
          <a:bodyPr wrap="none" fromWordArt="1">
            <a:prstTxWarp prst="textDoubleWave1">
              <a:avLst>
                <a:gd name="adj1" fmla="val 6500"/>
                <a:gd name="adj2" fmla="val 0"/>
              </a:avLst>
            </a:prstTxWarp>
          </a:bodyPr>
          <a:lstStyle/>
          <a:p>
            <a:pPr algn="ctr"/>
            <a:r>
              <a:rPr lang="vi-VN" sz="2800" i="1" kern="10" spc="-280">
                <a:ln w="12700">
                  <a:solidFill>
                    <a:srgbClr val="000099"/>
                  </a:solidFill>
                  <a:round/>
                  <a:headEnd/>
                  <a:tailEnd/>
                </a:ln>
                <a:solidFill>
                  <a:srgbClr val="33CCFF"/>
                </a:solidFill>
                <a:effectLst>
                  <a:outerShdw dist="125724" dir="18900000" algn="ctr" rotWithShape="0">
                    <a:srgbClr val="000099"/>
                  </a:outerShdw>
                </a:effectLst>
                <a:latin typeface="Arial" panose="020B0604020202020204" pitchFamily="34" charset="0"/>
                <a:cs typeface="Arial" panose="020B0604020202020204" pitchFamily="34" charset="0"/>
              </a:rPr>
              <a:t>BÀI HỌC CỦA CHÚNG TA </a:t>
            </a:r>
          </a:p>
          <a:p>
            <a:pPr algn="ctr"/>
            <a:r>
              <a:rPr lang="vi-VN" sz="2800" i="1" kern="10" spc="-280">
                <a:ln w="12700">
                  <a:solidFill>
                    <a:srgbClr val="000099"/>
                  </a:solidFill>
                  <a:round/>
                  <a:headEnd/>
                  <a:tailEnd/>
                </a:ln>
                <a:solidFill>
                  <a:srgbClr val="33CCFF"/>
                </a:solidFill>
                <a:effectLst>
                  <a:outerShdw dist="125724" dir="18900000" algn="ctr" rotWithShape="0">
                    <a:srgbClr val="000099"/>
                  </a:outerShdw>
                </a:effectLst>
                <a:latin typeface="Arial" panose="020B0604020202020204" pitchFamily="34" charset="0"/>
                <a:cs typeface="Arial" panose="020B0604020202020204" pitchFamily="34" charset="0"/>
              </a:rPr>
              <a:t>ĐẾN ĐÂY LÀ KẾT THÚC</a:t>
            </a:r>
          </a:p>
          <a:p>
            <a:pPr algn="ctr"/>
            <a:r>
              <a:rPr lang="vi-VN" sz="2800" i="1" kern="10" spc="-280">
                <a:ln w="12700">
                  <a:solidFill>
                    <a:srgbClr val="000099"/>
                  </a:solidFill>
                  <a:round/>
                  <a:headEnd/>
                  <a:tailEnd/>
                </a:ln>
                <a:solidFill>
                  <a:srgbClr val="33CCFF"/>
                </a:solidFill>
                <a:effectLst>
                  <a:outerShdw dist="125724" dir="18900000" algn="ctr" rotWithShape="0">
                    <a:srgbClr val="000099"/>
                  </a:outerShdw>
                </a:effectLst>
                <a:latin typeface="Arial" panose="020B0604020202020204" pitchFamily="34" charset="0"/>
                <a:cs typeface="Arial" panose="020B0604020202020204" pitchFamily="34" charset="0"/>
              </a:rPr>
              <a:t> CÁM ƠN THẦY CÔVÀ CÁC EM </a:t>
            </a:r>
          </a:p>
          <a:p>
            <a:pPr algn="ctr"/>
            <a:r>
              <a:rPr lang="vi-VN" sz="2800" i="1" kern="10" spc="-280">
                <a:ln w="12700">
                  <a:solidFill>
                    <a:srgbClr val="000099"/>
                  </a:solidFill>
                  <a:round/>
                  <a:headEnd/>
                  <a:tailEnd/>
                </a:ln>
                <a:solidFill>
                  <a:srgbClr val="33CCFF"/>
                </a:solidFill>
                <a:effectLst>
                  <a:outerShdw dist="125724" dir="18900000" algn="ctr" rotWithShape="0">
                    <a:srgbClr val="000099"/>
                  </a:outerShdw>
                </a:effectLst>
                <a:latin typeface="Arial" panose="020B0604020202020204" pitchFamily="34" charset="0"/>
                <a:cs typeface="Arial" panose="020B0604020202020204" pitchFamily="34" charset="0"/>
              </a:rPr>
              <a:t>ĐÃ QUAN TÂM THEO DÕI</a:t>
            </a:r>
            <a:endParaRPr lang="en-US" sz="2800" i="1" kern="10" spc="-280">
              <a:ln w="12700">
                <a:solidFill>
                  <a:srgbClr val="000099"/>
                </a:solidFill>
                <a:round/>
                <a:headEnd/>
                <a:tailEnd/>
              </a:ln>
              <a:solidFill>
                <a:srgbClr val="33CCFF"/>
              </a:solidFill>
              <a:effectLst>
                <a:outerShdw dist="125724" dir="18900000" algn="ctr" rotWithShape="0">
                  <a:srgbClr val="000099"/>
                </a:outerShdw>
              </a:effectLst>
              <a:latin typeface="Arial" panose="020B0604020202020204" pitchFamily="34" charset="0"/>
              <a:cs typeface="Arial" panose="020B0604020202020204" pitchFamily="34" charset="0"/>
            </a:endParaRPr>
          </a:p>
        </p:txBody>
      </p:sp>
    </p:spTree>
  </p:cSld>
  <p:clrMapOvr>
    <a:masterClrMapping/>
  </p:clrMapOvr>
  <p:transition spd="med" advTm="3000">
    <p:comb/>
    <p:sndAc>
      <p:stSnd loop="1">
        <p:snd r:embed="rId2" name="applaus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440E3C83-AA4C-658B-28FD-833174CCCFA0}"/>
              </a:ext>
            </a:extLst>
          </p:cNvPr>
          <p:cNvSpPr txBox="1">
            <a:spLocks noChangeArrowheads="1"/>
          </p:cNvSpPr>
          <p:nvPr/>
        </p:nvSpPr>
        <p:spPr bwMode="auto">
          <a:xfrm>
            <a:off x="1524000" y="609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rPr>
              <a:t>I </a:t>
            </a:r>
            <a:r>
              <a:rPr lang="en-US" altLang="en-US" sz="3600" b="1" u="sng">
                <a:solidFill>
                  <a:srgbClr val="0000FF"/>
                </a:solidFill>
              </a:rPr>
              <a:t>Môi trường sống của sinh vật</a:t>
            </a:r>
            <a:r>
              <a:rPr lang="en-US" altLang="en-US" sz="3600" b="1">
                <a:solidFill>
                  <a:srgbClr val="0000FF"/>
                </a:solidFill>
              </a:rPr>
              <a:t> :</a:t>
            </a:r>
          </a:p>
        </p:txBody>
      </p:sp>
      <p:sp>
        <p:nvSpPr>
          <p:cNvPr id="12291" name="Text Box 3">
            <a:extLst>
              <a:ext uri="{FF2B5EF4-FFF2-40B4-BE49-F238E27FC236}">
                <a16:creationId xmlns:a16="http://schemas.microsoft.com/office/drawing/2014/main" id="{138423CD-9051-8E3D-7340-601C7D290B3C}"/>
              </a:ext>
            </a:extLst>
          </p:cNvPr>
          <p:cNvSpPr txBox="1">
            <a:spLocks noChangeArrowheads="1"/>
          </p:cNvSpPr>
          <p:nvPr/>
        </p:nvSpPr>
        <p:spPr bwMode="auto">
          <a:xfrm>
            <a:off x="1905000" y="1317625"/>
            <a:ext cx="548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600" b="1" i="1">
                <a:solidFill>
                  <a:srgbClr val="0000FF"/>
                </a:solidFill>
              </a:rPr>
              <a:t>1. </a:t>
            </a:r>
            <a:r>
              <a:rPr lang="en-US" altLang="en-US" sz="3600" b="1" i="1" u="sng">
                <a:solidFill>
                  <a:srgbClr val="0000FF"/>
                </a:solidFill>
              </a:rPr>
              <a:t>Môi trường là gì</a:t>
            </a:r>
            <a:r>
              <a:rPr lang="en-US" altLang="en-US" sz="3600" b="1" i="1">
                <a:solidFill>
                  <a:srgbClr val="0000FF"/>
                </a:solidFill>
              </a:rPr>
              <a:t> </a:t>
            </a:r>
            <a:r>
              <a:rPr lang="en-US" altLang="en-US" sz="3600" b="1" i="1">
                <a:solidFill>
                  <a:srgbClr val="0000FF"/>
                </a:solidFill>
                <a:latin typeface=".VnTime" pitchFamily="34" charset="0"/>
              </a:rPr>
              <a:t>?</a:t>
            </a:r>
            <a:endParaRPr lang="en-US" altLang="en-US" sz="3600">
              <a:solidFill>
                <a:srgbClr val="0000FF"/>
              </a:solidFill>
              <a:latin typeface=".VnTime" pitchFamily="34" charset="0"/>
            </a:endParaRPr>
          </a:p>
        </p:txBody>
      </p:sp>
      <p:sp>
        <p:nvSpPr>
          <p:cNvPr id="12292" name="Rectangle 4">
            <a:extLst>
              <a:ext uri="{FF2B5EF4-FFF2-40B4-BE49-F238E27FC236}">
                <a16:creationId xmlns:a16="http://schemas.microsoft.com/office/drawing/2014/main" id="{F9945CE6-21D8-71FC-0E28-6E855A2EB913}"/>
              </a:ext>
            </a:extLst>
          </p:cNvPr>
          <p:cNvSpPr>
            <a:spLocks noChangeArrowheads="1"/>
          </p:cNvSpPr>
          <p:nvPr/>
        </p:nvSpPr>
        <p:spPr bwMode="auto">
          <a:xfrm>
            <a:off x="1804988" y="5457826"/>
            <a:ext cx="8534400" cy="1247775"/>
          </a:xfrm>
          <a:prstGeom prst="rect">
            <a:avLst/>
          </a:prstGeom>
          <a:gradFill rotWithShape="0">
            <a:gsLst>
              <a:gs pos="0">
                <a:srgbClr val="5E9EFF"/>
              </a:gs>
              <a:gs pos="39999">
                <a:srgbClr val="85C2FF"/>
              </a:gs>
              <a:gs pos="70000">
                <a:srgbClr val="C4D6EB"/>
              </a:gs>
              <a:gs pos="100000">
                <a:srgbClr val="FFEBFA"/>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5E9EFF"/>
            </a:extrusionClr>
            <a:contourClr>
              <a:srgbClr val="5E9E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600">
                <a:solidFill>
                  <a:srgbClr val="FF0000"/>
                </a:solidFill>
              </a:rPr>
              <a:t>Có những yếu tố nào tác động lên đời sống</a:t>
            </a:r>
          </a:p>
          <a:p>
            <a:pPr algn="ctr"/>
            <a:r>
              <a:rPr lang="en-US" altLang="en-US" sz="3600">
                <a:solidFill>
                  <a:srgbClr val="FF0000"/>
                </a:solidFill>
              </a:rPr>
              <a:t>của cây xanh ?</a:t>
            </a:r>
          </a:p>
        </p:txBody>
      </p:sp>
      <p:sp>
        <p:nvSpPr>
          <p:cNvPr id="12293" name="AutoShape 5">
            <a:extLst>
              <a:ext uri="{FF2B5EF4-FFF2-40B4-BE49-F238E27FC236}">
                <a16:creationId xmlns:a16="http://schemas.microsoft.com/office/drawing/2014/main" id="{DF178A59-C6D4-3366-791B-48B4D6A026FA}"/>
              </a:ext>
            </a:extLst>
          </p:cNvPr>
          <p:cNvSpPr>
            <a:spLocks noChangeArrowheads="1"/>
          </p:cNvSpPr>
          <p:nvPr/>
        </p:nvSpPr>
        <p:spPr bwMode="auto">
          <a:xfrm>
            <a:off x="5029200" y="2362200"/>
            <a:ext cx="914400" cy="76200"/>
          </a:xfrm>
          <a:prstGeom prst="righ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Rectangle 6">
            <a:extLst>
              <a:ext uri="{FF2B5EF4-FFF2-40B4-BE49-F238E27FC236}">
                <a16:creationId xmlns:a16="http://schemas.microsoft.com/office/drawing/2014/main" id="{CD0CE74F-FF1D-D8A8-68C9-5371CD661B9A}"/>
              </a:ext>
            </a:extLst>
          </p:cNvPr>
          <p:cNvSpPr>
            <a:spLocks noChangeArrowheads="1"/>
          </p:cNvSpPr>
          <p:nvPr/>
        </p:nvSpPr>
        <p:spPr bwMode="auto">
          <a:xfrm>
            <a:off x="2514600" y="2209800"/>
            <a:ext cx="2286000" cy="609600"/>
          </a:xfrm>
          <a:prstGeom prst="rect">
            <a:avLst/>
          </a:prstGeom>
          <a:solidFill>
            <a:srgbClr val="00FF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dirty="0">
                <a:solidFill>
                  <a:srgbClr val="FFFFFF"/>
                </a:solidFill>
              </a:rPr>
              <a:t>As,t</a:t>
            </a:r>
            <a:r>
              <a:rPr lang="en-US" altLang="en-US" sz="3200" dirty="0">
                <a:solidFill>
                  <a:srgbClr val="FFFFFF"/>
                </a:solidFill>
                <a:cs typeface="Times New Roman" panose="02020603050405020304" pitchFamily="18" charset="0"/>
              </a:rPr>
              <a:t>°,</a:t>
            </a:r>
            <a:r>
              <a:rPr lang="en-US" altLang="en-US" sz="3200" dirty="0">
                <a:solidFill>
                  <a:srgbClr val="FFFFFF"/>
                </a:solidFill>
              </a:rPr>
              <a:t>CO</a:t>
            </a:r>
            <a:r>
              <a:rPr lang="en-US" altLang="en-US" sz="3200" baseline="-25000" dirty="0">
                <a:solidFill>
                  <a:srgbClr val="FFFFFF"/>
                </a:solidFill>
              </a:rPr>
              <a:t>2,</a:t>
            </a:r>
            <a:r>
              <a:rPr lang="en-US" altLang="en-US" sz="3200" dirty="0">
                <a:solidFill>
                  <a:srgbClr val="FFFFFF"/>
                </a:solidFill>
              </a:rPr>
              <a:t> O</a:t>
            </a:r>
            <a:r>
              <a:rPr lang="en-US" altLang="en-US" sz="3200" baseline="-25000" dirty="0">
                <a:solidFill>
                  <a:srgbClr val="FFFFFF"/>
                </a:solidFill>
              </a:rPr>
              <a:t>2</a:t>
            </a:r>
            <a:r>
              <a:rPr lang="en-US" altLang="en-US" sz="1600" baseline="-25000" dirty="0">
                <a:solidFill>
                  <a:srgbClr val="FFFFFF"/>
                </a:solidFill>
              </a:rPr>
              <a:t>...</a:t>
            </a:r>
          </a:p>
        </p:txBody>
      </p:sp>
      <p:sp>
        <p:nvSpPr>
          <p:cNvPr id="12295" name="AutoShape 7">
            <a:extLst>
              <a:ext uri="{FF2B5EF4-FFF2-40B4-BE49-F238E27FC236}">
                <a16:creationId xmlns:a16="http://schemas.microsoft.com/office/drawing/2014/main" id="{B60D4FD7-39D7-47D7-1073-FCA3372289E3}"/>
              </a:ext>
            </a:extLst>
          </p:cNvPr>
          <p:cNvSpPr>
            <a:spLocks noChangeArrowheads="1"/>
          </p:cNvSpPr>
          <p:nvPr/>
        </p:nvSpPr>
        <p:spPr bwMode="auto">
          <a:xfrm>
            <a:off x="4800600" y="3657600"/>
            <a:ext cx="914400" cy="76200"/>
          </a:xfrm>
          <a:prstGeom prst="righ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Rectangle 8">
            <a:extLst>
              <a:ext uri="{FF2B5EF4-FFF2-40B4-BE49-F238E27FC236}">
                <a16:creationId xmlns:a16="http://schemas.microsoft.com/office/drawing/2014/main" id="{A437B40E-2E65-FAFD-5277-FC8676D10356}"/>
              </a:ext>
            </a:extLst>
          </p:cNvPr>
          <p:cNvSpPr>
            <a:spLocks noChangeArrowheads="1"/>
          </p:cNvSpPr>
          <p:nvPr/>
        </p:nvSpPr>
        <p:spPr bwMode="auto">
          <a:xfrm>
            <a:off x="2438400" y="3352801"/>
            <a:ext cx="2286000" cy="631825"/>
          </a:xfrm>
          <a:prstGeom prst="rect">
            <a:avLst/>
          </a:prstGeom>
          <a:solidFill>
            <a:srgbClr val="00CC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CCFF"/>
            </a:extrusionClr>
            <a:contourClr>
              <a:srgbClr val="00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dirty="0" err="1">
                <a:solidFill>
                  <a:srgbClr val="800000"/>
                </a:solidFill>
              </a:rPr>
              <a:t>Nước</a:t>
            </a:r>
            <a:endParaRPr lang="en-US" altLang="en-US" sz="3200" dirty="0">
              <a:solidFill>
                <a:srgbClr val="800000"/>
              </a:solidFill>
            </a:endParaRPr>
          </a:p>
        </p:txBody>
      </p:sp>
      <p:sp>
        <p:nvSpPr>
          <p:cNvPr id="12297" name="AutoShape 9">
            <a:extLst>
              <a:ext uri="{FF2B5EF4-FFF2-40B4-BE49-F238E27FC236}">
                <a16:creationId xmlns:a16="http://schemas.microsoft.com/office/drawing/2014/main" id="{0FE5380A-1D3F-32E4-5F8E-5217A3E9A316}"/>
              </a:ext>
            </a:extLst>
          </p:cNvPr>
          <p:cNvSpPr>
            <a:spLocks noChangeArrowheads="1"/>
          </p:cNvSpPr>
          <p:nvPr/>
        </p:nvSpPr>
        <p:spPr bwMode="auto">
          <a:xfrm>
            <a:off x="5029200" y="4876800"/>
            <a:ext cx="914400" cy="76200"/>
          </a:xfrm>
          <a:prstGeom prst="righ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Rectangle 10">
            <a:extLst>
              <a:ext uri="{FF2B5EF4-FFF2-40B4-BE49-F238E27FC236}">
                <a16:creationId xmlns:a16="http://schemas.microsoft.com/office/drawing/2014/main" id="{34CAA208-5346-3BEF-2CFF-1BE8CE26DBCC}"/>
              </a:ext>
            </a:extLst>
          </p:cNvPr>
          <p:cNvSpPr>
            <a:spLocks noChangeArrowheads="1"/>
          </p:cNvSpPr>
          <p:nvPr/>
        </p:nvSpPr>
        <p:spPr bwMode="auto">
          <a:xfrm>
            <a:off x="2400300" y="4648200"/>
            <a:ext cx="2286000" cy="609600"/>
          </a:xfrm>
          <a:prstGeom prst="rect">
            <a:avLst/>
          </a:prstGeom>
          <a:blipFill dpi="0" rotWithShape="0">
            <a:blip r:embed="rId3"/>
            <a:srcRect/>
            <a:tile tx="0" ty="0" sx="100000" sy="100000" flip="none" algn="tl"/>
          </a:blip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dirty="0" err="1">
                <a:solidFill>
                  <a:srgbClr val="FFFFFF"/>
                </a:solidFill>
                <a:latin typeface="Times New Roman" panose="02020603050405020304" pitchFamily="18" charset="0"/>
                <a:cs typeface="Times New Roman" panose="02020603050405020304" pitchFamily="18" charset="0"/>
              </a:rPr>
              <a:t>Động</a:t>
            </a:r>
            <a:r>
              <a:rPr lang="en-US" altLang="en-US" sz="3200" dirty="0">
                <a:solidFill>
                  <a:srgbClr val="FFFFFF"/>
                </a:solidFill>
                <a:latin typeface="Times New Roman" panose="02020603050405020304" pitchFamily="18" charset="0"/>
                <a:cs typeface="Times New Roman" panose="02020603050405020304" pitchFamily="18" charset="0"/>
              </a:rPr>
              <a:t> </a:t>
            </a:r>
            <a:r>
              <a:rPr lang="en-US" altLang="en-US" sz="3200" dirty="0" err="1">
                <a:solidFill>
                  <a:srgbClr val="FFFFFF"/>
                </a:solidFill>
                <a:latin typeface="Times New Roman" panose="02020603050405020304" pitchFamily="18" charset="0"/>
                <a:cs typeface="Times New Roman" panose="02020603050405020304" pitchFamily="18" charset="0"/>
              </a:rPr>
              <a:t>vật</a:t>
            </a:r>
            <a:endParaRPr lang="en-US" altLang="en-US" sz="3200" dirty="0">
              <a:solidFill>
                <a:srgbClr val="FFFFFF"/>
              </a:solidFill>
              <a:latin typeface="Times New Roman" panose="02020603050405020304" pitchFamily="18" charset="0"/>
              <a:cs typeface="Times New Roman" panose="02020603050405020304" pitchFamily="18" charset="0"/>
            </a:endParaRPr>
          </a:p>
        </p:txBody>
      </p:sp>
      <p:sp>
        <p:nvSpPr>
          <p:cNvPr id="12299" name="AutoShape 11">
            <a:extLst>
              <a:ext uri="{FF2B5EF4-FFF2-40B4-BE49-F238E27FC236}">
                <a16:creationId xmlns:a16="http://schemas.microsoft.com/office/drawing/2014/main" id="{60646A45-13F1-2D5C-556A-38A7222BDCD9}"/>
              </a:ext>
            </a:extLst>
          </p:cNvPr>
          <p:cNvSpPr>
            <a:spLocks noChangeArrowheads="1"/>
          </p:cNvSpPr>
          <p:nvPr/>
        </p:nvSpPr>
        <p:spPr bwMode="auto">
          <a:xfrm>
            <a:off x="6781800" y="2438400"/>
            <a:ext cx="914400" cy="76200"/>
          </a:xfrm>
          <a:prstGeom prst="lef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Rectangle 12">
            <a:extLst>
              <a:ext uri="{FF2B5EF4-FFF2-40B4-BE49-F238E27FC236}">
                <a16:creationId xmlns:a16="http://schemas.microsoft.com/office/drawing/2014/main" id="{C323642E-828F-9EE6-741B-6B59B8C303D3}"/>
              </a:ext>
            </a:extLst>
          </p:cNvPr>
          <p:cNvSpPr>
            <a:spLocks noChangeArrowheads="1"/>
          </p:cNvSpPr>
          <p:nvPr/>
        </p:nvSpPr>
        <p:spPr bwMode="auto">
          <a:xfrm>
            <a:off x="7848600" y="2133600"/>
            <a:ext cx="2209800" cy="533400"/>
          </a:xfrm>
          <a:prstGeom prst="rect">
            <a:avLst/>
          </a:prstGeom>
          <a:solidFill>
            <a:schemeClr val="accent1"/>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pPr algn="ctr"/>
            <a:r>
              <a:rPr lang="en-US" altLang="en-US" sz="3200" dirty="0">
                <a:solidFill>
                  <a:srgbClr val="FFFFFF"/>
                </a:solidFill>
                <a:latin typeface=".VnTime" pitchFamily="34" charset="0"/>
              </a:rPr>
              <a:t>Thuc </a:t>
            </a:r>
            <a:r>
              <a:rPr lang="en-US" altLang="en-US" sz="3200" dirty="0" err="1">
                <a:solidFill>
                  <a:srgbClr val="FFFFFF"/>
                </a:solidFill>
                <a:latin typeface=".VnTime" pitchFamily="34" charset="0"/>
              </a:rPr>
              <a:t>vật</a:t>
            </a:r>
            <a:endParaRPr lang="en-US" altLang="en-US" sz="3200" dirty="0">
              <a:solidFill>
                <a:srgbClr val="FFFFFF"/>
              </a:solidFill>
              <a:latin typeface=".VnTime" pitchFamily="34" charset="0"/>
            </a:endParaRPr>
          </a:p>
        </p:txBody>
      </p:sp>
      <p:sp>
        <p:nvSpPr>
          <p:cNvPr id="12301" name="AutoShape 13">
            <a:extLst>
              <a:ext uri="{FF2B5EF4-FFF2-40B4-BE49-F238E27FC236}">
                <a16:creationId xmlns:a16="http://schemas.microsoft.com/office/drawing/2014/main" id="{A6FAA62A-D7B6-4CFC-C564-A77753C5897D}"/>
              </a:ext>
            </a:extLst>
          </p:cNvPr>
          <p:cNvSpPr>
            <a:spLocks noChangeArrowheads="1"/>
          </p:cNvSpPr>
          <p:nvPr/>
        </p:nvSpPr>
        <p:spPr bwMode="auto">
          <a:xfrm>
            <a:off x="6858000" y="3657600"/>
            <a:ext cx="914400" cy="76200"/>
          </a:xfrm>
          <a:prstGeom prst="lef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Rectangle 14">
            <a:extLst>
              <a:ext uri="{FF2B5EF4-FFF2-40B4-BE49-F238E27FC236}">
                <a16:creationId xmlns:a16="http://schemas.microsoft.com/office/drawing/2014/main" id="{4C3A9AFE-FF50-24E1-0FFE-101209B2FC9A}"/>
              </a:ext>
            </a:extLst>
          </p:cNvPr>
          <p:cNvSpPr>
            <a:spLocks noChangeArrowheads="1"/>
          </p:cNvSpPr>
          <p:nvPr/>
        </p:nvSpPr>
        <p:spPr bwMode="auto">
          <a:xfrm>
            <a:off x="7913688" y="3276600"/>
            <a:ext cx="2144712" cy="609600"/>
          </a:xfrm>
          <a:prstGeom prst="rect">
            <a:avLst/>
          </a:prstGeom>
          <a:solidFill>
            <a:srgbClr val="FF99FF"/>
          </a:solidFill>
          <a:ln>
            <a:noFill/>
          </a:ln>
          <a:effectLst/>
          <a:scene3d>
            <a:camera prst="legacyPerspectiveBottom"/>
            <a:lightRig rig="legacyFlat3" dir="t"/>
          </a:scene3d>
          <a:sp3d extrusionH="887400" prstMaterial="legacyMatte">
            <a:bevelT w="13500" h="13500" prst="angle"/>
            <a:bevelB w="13500" h="13500" prst="angle"/>
            <a:extrusionClr>
              <a:srgbClr val="FF99FF"/>
            </a:extrusionClr>
            <a:contourClr>
              <a:srgbClr val="FF99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flatTx/>
          </a:bodyPr>
          <a:lstStyle/>
          <a:p>
            <a:pPr algn="ctr"/>
            <a:r>
              <a:rPr lang="en-US" altLang="en-US" dirty="0" err="1">
                <a:solidFill>
                  <a:srgbClr val="FFFFFF"/>
                </a:solidFill>
                <a:latin typeface=".VnTimeH" pitchFamily="34" charset="0"/>
              </a:rPr>
              <a:t>Ánh</a:t>
            </a:r>
            <a:r>
              <a:rPr lang="en-US" altLang="en-US" dirty="0">
                <a:solidFill>
                  <a:srgbClr val="FFFFFF"/>
                </a:solidFill>
                <a:latin typeface=".VnTimeH" pitchFamily="34" charset="0"/>
              </a:rPr>
              <a:t> </a:t>
            </a:r>
            <a:r>
              <a:rPr lang="en-US" altLang="en-US" dirty="0" err="1">
                <a:solidFill>
                  <a:srgbClr val="FFFFFF"/>
                </a:solidFill>
                <a:latin typeface=".VnTimeH" pitchFamily="34" charset="0"/>
              </a:rPr>
              <a:t>sáng</a:t>
            </a:r>
            <a:endParaRPr lang="en-US" altLang="en-US" sz="3200" dirty="0">
              <a:solidFill>
                <a:srgbClr val="FFFFFF"/>
              </a:solidFill>
              <a:latin typeface=".VnTime" pitchFamily="34" charset="0"/>
            </a:endParaRPr>
          </a:p>
        </p:txBody>
      </p:sp>
      <p:sp>
        <p:nvSpPr>
          <p:cNvPr id="12303" name="AutoShape 15">
            <a:extLst>
              <a:ext uri="{FF2B5EF4-FFF2-40B4-BE49-F238E27FC236}">
                <a16:creationId xmlns:a16="http://schemas.microsoft.com/office/drawing/2014/main" id="{1BCFA1C7-25C7-9B65-9AEB-F3182D6A122D}"/>
              </a:ext>
            </a:extLst>
          </p:cNvPr>
          <p:cNvSpPr>
            <a:spLocks noChangeArrowheads="1"/>
          </p:cNvSpPr>
          <p:nvPr/>
        </p:nvSpPr>
        <p:spPr bwMode="auto">
          <a:xfrm>
            <a:off x="6858000" y="4953000"/>
            <a:ext cx="914400" cy="76200"/>
          </a:xfrm>
          <a:prstGeom prst="leftArrow">
            <a:avLst>
              <a:gd name="adj1" fmla="val 50000"/>
              <a:gd name="adj2" fmla="val 3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Rectangle 16">
            <a:extLst>
              <a:ext uri="{FF2B5EF4-FFF2-40B4-BE49-F238E27FC236}">
                <a16:creationId xmlns:a16="http://schemas.microsoft.com/office/drawing/2014/main" id="{43E76F4F-1880-C68C-3F54-6B36FBFD715E}"/>
              </a:ext>
            </a:extLst>
          </p:cNvPr>
          <p:cNvSpPr>
            <a:spLocks noChangeArrowheads="1"/>
          </p:cNvSpPr>
          <p:nvPr/>
        </p:nvSpPr>
        <p:spPr bwMode="auto">
          <a:xfrm>
            <a:off x="7924800" y="4495800"/>
            <a:ext cx="2133600" cy="611188"/>
          </a:xfrm>
          <a:prstGeom prst="rect">
            <a:avLst/>
          </a:prstGeom>
          <a:solidFill>
            <a:srgbClr val="99FF33"/>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99FF33"/>
            </a:extrusionClr>
            <a:contourClr>
              <a:srgbClr val="99FF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dirty="0">
                <a:latin typeface=".VnTime" pitchFamily="34" charset="0"/>
              </a:rPr>
              <a:t>Vi </a:t>
            </a:r>
            <a:r>
              <a:rPr lang="en-US" altLang="en-US" sz="3200" dirty="0" err="1">
                <a:latin typeface=".VnTime" pitchFamily="34" charset="0"/>
              </a:rPr>
              <a:t>sinh</a:t>
            </a:r>
            <a:r>
              <a:rPr lang="en-US" altLang="en-US" sz="3200" dirty="0">
                <a:latin typeface=".VnTime" pitchFamily="34" charset="0"/>
              </a:rPr>
              <a:t> </a:t>
            </a:r>
            <a:r>
              <a:rPr lang="en-US" altLang="en-US" sz="3200" dirty="0" err="1">
                <a:latin typeface=".VnTime" pitchFamily="34" charset="0"/>
              </a:rPr>
              <a:t>vật</a:t>
            </a:r>
            <a:endParaRPr lang="en-US" altLang="en-US" sz="3200" dirty="0">
              <a:latin typeface=".VnTime" pitchFamily="34" charset="0"/>
            </a:endParaRPr>
          </a:p>
        </p:txBody>
      </p:sp>
      <p:pic>
        <p:nvPicPr>
          <p:cNvPr id="12305" name="Picture 17">
            <a:extLst>
              <a:ext uri="{FF2B5EF4-FFF2-40B4-BE49-F238E27FC236}">
                <a16:creationId xmlns:a16="http://schemas.microsoft.com/office/drawing/2014/main" id="{9F4DF72C-ADD4-A00C-6F2D-8A1BE435C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05000"/>
            <a:ext cx="1066800" cy="3505200"/>
          </a:xfrm>
          <a:prstGeom prst="rect">
            <a:avLst/>
          </a:prstGeom>
          <a:noFill/>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2306" name="Text Box 18">
            <a:extLst>
              <a:ext uri="{FF2B5EF4-FFF2-40B4-BE49-F238E27FC236}">
                <a16:creationId xmlns:a16="http://schemas.microsoft.com/office/drawing/2014/main" id="{48161F05-6417-7D6E-C0BE-E4970804CD19}"/>
              </a:ext>
            </a:extLst>
          </p:cNvPr>
          <p:cNvSpPr txBox="1">
            <a:spLocks noChangeArrowheads="1"/>
          </p:cNvSpPr>
          <p:nvPr/>
        </p:nvSpPr>
        <p:spPr bwMode="auto">
          <a:xfrm>
            <a:off x="3276600" y="57912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a:t>Môi trường là gì ?</a:t>
            </a:r>
          </a:p>
        </p:txBody>
      </p:sp>
      <p:sp>
        <p:nvSpPr>
          <p:cNvPr id="12307" name="Rectangle 19">
            <a:extLst>
              <a:ext uri="{FF2B5EF4-FFF2-40B4-BE49-F238E27FC236}">
                <a16:creationId xmlns:a16="http://schemas.microsoft.com/office/drawing/2014/main" id="{9560777F-F358-90DC-F43A-6FFB11EBE4EE}"/>
              </a:ext>
            </a:extLst>
          </p:cNvPr>
          <p:cNvSpPr>
            <a:spLocks noChangeArrowheads="1"/>
          </p:cNvSpPr>
          <p:nvPr/>
        </p:nvSpPr>
        <p:spPr bwMode="auto">
          <a:xfrm>
            <a:off x="1524000" y="1"/>
            <a:ext cx="9144000" cy="519113"/>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i="1" u="sng">
                <a:solidFill>
                  <a:srgbClr val="FF0066"/>
                </a:solidFill>
                <a:latin typeface="Arial" panose="020B0604020202020204" pitchFamily="34" charset="0"/>
              </a:rPr>
              <a:t>BÀI 41</a:t>
            </a:r>
            <a:r>
              <a:rPr lang="en-US" altLang="en-US" sz="2800" b="1">
                <a:solidFill>
                  <a:srgbClr val="FF0066"/>
                </a:solidFill>
                <a:latin typeface="Arial" panose="020B0604020202020204" pitchFamily="34" charset="0"/>
              </a:rPr>
              <a:t> : MÔI TRƯỜNG VÀ CÁC NHÂN TỐ SINH THÁI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 calcmode="lin" valueType="num">
                                      <p:cBhvr>
                                        <p:cTn id="9" dur="500" fill="hold"/>
                                        <p:tgtEl>
                                          <p:spTgt spid="12290"/>
                                        </p:tgtEl>
                                        <p:attrNameLst>
                                          <p:attrName>style.rotation</p:attrName>
                                        </p:attrNameLst>
                                      </p:cBhvr>
                                      <p:tavLst>
                                        <p:tav tm="0">
                                          <p:val>
                                            <p:fltVal val="360"/>
                                          </p:val>
                                        </p:tav>
                                        <p:tav tm="100000">
                                          <p:val>
                                            <p:fltVal val="0"/>
                                          </p:val>
                                        </p:tav>
                                      </p:tavLst>
                                    </p:anim>
                                    <p:animEffect transition="in" filter="fade">
                                      <p:cBhvr>
                                        <p:cTn id="10" dur="500"/>
                                        <p:tgtEl>
                                          <p:spTgt spid="122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2291"/>
                                        </p:tgtEl>
                                        <p:attrNameLst>
                                          <p:attrName>style.visibility</p:attrName>
                                        </p:attrNameLst>
                                      </p:cBhvr>
                                      <p:to>
                                        <p:strVal val="visible"/>
                                      </p:to>
                                    </p:set>
                                    <p:anim calcmode="lin" valueType="num">
                                      <p:cBhvr additive="base">
                                        <p:cTn id="15" dur="500" fill="hold"/>
                                        <p:tgtEl>
                                          <p:spTgt spid="12291"/>
                                        </p:tgtEl>
                                        <p:attrNameLst>
                                          <p:attrName>ppt_x</p:attrName>
                                        </p:attrNameLst>
                                      </p:cBhvr>
                                      <p:tavLst>
                                        <p:tav tm="0">
                                          <p:val>
                                            <p:strVal val="#ppt_x"/>
                                          </p:val>
                                        </p:tav>
                                        <p:tav tm="100000">
                                          <p:val>
                                            <p:strVal val="#ppt_x"/>
                                          </p:val>
                                        </p:tav>
                                      </p:tavLst>
                                    </p:anim>
                                    <p:anim calcmode="lin" valueType="num">
                                      <p:cBhvr additive="base">
                                        <p:cTn id="16"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2305"/>
                                        </p:tgtEl>
                                        <p:attrNameLst>
                                          <p:attrName>style.visibility</p:attrName>
                                        </p:attrNameLst>
                                      </p:cBhvr>
                                      <p:to>
                                        <p:strVal val="visible"/>
                                      </p:to>
                                    </p:set>
                                    <p:anim calcmode="lin" valueType="num">
                                      <p:cBhvr>
                                        <p:cTn id="21" dur="500" fill="hold"/>
                                        <p:tgtEl>
                                          <p:spTgt spid="12305"/>
                                        </p:tgtEl>
                                        <p:attrNameLst>
                                          <p:attrName>ppt_w</p:attrName>
                                        </p:attrNameLst>
                                      </p:cBhvr>
                                      <p:tavLst>
                                        <p:tav tm="0">
                                          <p:val>
                                            <p:fltVal val="0"/>
                                          </p:val>
                                        </p:tav>
                                        <p:tav tm="100000">
                                          <p:val>
                                            <p:strVal val="#ppt_w"/>
                                          </p:val>
                                        </p:tav>
                                      </p:tavLst>
                                    </p:anim>
                                    <p:anim calcmode="lin" valueType="num">
                                      <p:cBhvr>
                                        <p:cTn id="22" dur="500" fill="hold"/>
                                        <p:tgtEl>
                                          <p:spTgt spid="12305"/>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iterate type="lt">
                                    <p:tmPct val="0"/>
                                  </p:iterate>
                                  <p:childTnLst>
                                    <p:set>
                                      <p:cBhvr>
                                        <p:cTn id="26" dur="1" fill="hold">
                                          <p:stCondLst>
                                            <p:cond delay="0"/>
                                          </p:stCondLst>
                                        </p:cTn>
                                        <p:tgtEl>
                                          <p:spTgt spid="12292"/>
                                        </p:tgtEl>
                                        <p:attrNameLst>
                                          <p:attrName>style.visibility</p:attrName>
                                        </p:attrNameLst>
                                      </p:cBhvr>
                                      <p:to>
                                        <p:strVal val="visible"/>
                                      </p:to>
                                    </p:set>
                                    <p:animEffect transition="in" filter="box(in)">
                                      <p:cBhvr>
                                        <p:cTn id="27" dur="500"/>
                                        <p:tgtEl>
                                          <p:spTgt spid="12292"/>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nodeType="clickEffect">
                                  <p:stCondLst>
                                    <p:cond delay="0"/>
                                  </p:stCondLst>
                                  <p:childTnLst>
                                    <p:set>
                                      <p:cBhvr>
                                        <p:cTn id="31" dur="1" fill="hold">
                                          <p:stCondLst>
                                            <p:cond delay="0"/>
                                          </p:stCondLst>
                                        </p:cTn>
                                        <p:tgtEl>
                                          <p:spTgt spid="12293"/>
                                        </p:tgtEl>
                                        <p:attrNameLst>
                                          <p:attrName>style.visibility</p:attrName>
                                        </p:attrNameLst>
                                      </p:cBhvr>
                                      <p:to>
                                        <p:strVal val="visible"/>
                                      </p:to>
                                    </p:set>
                                    <p:anim calcmode="lin" valueType="num">
                                      <p:cBhvr>
                                        <p:cTn id="32" dur="1000" fill="hold"/>
                                        <p:tgtEl>
                                          <p:spTgt spid="12293"/>
                                        </p:tgtEl>
                                        <p:attrNameLst>
                                          <p:attrName>ppt_x</p:attrName>
                                        </p:attrNameLst>
                                      </p:cBhvr>
                                      <p:tavLst>
                                        <p:tav tm="0">
                                          <p:val>
                                            <p:strVal val="#ppt_x-.2"/>
                                          </p:val>
                                        </p:tav>
                                        <p:tav tm="100000">
                                          <p:val>
                                            <p:strVal val="#ppt_x"/>
                                          </p:val>
                                        </p:tav>
                                      </p:tavLst>
                                    </p:anim>
                                    <p:anim calcmode="lin" valueType="num">
                                      <p:cBhvr>
                                        <p:cTn id="33" dur="1000" fill="hold"/>
                                        <p:tgtEl>
                                          <p:spTgt spid="1229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2293"/>
                                        </p:tgtEl>
                                      </p:cBhvr>
                                    </p:animEffect>
                                  </p:childTnLst>
                                </p:cTn>
                              </p:par>
                            </p:childTnLst>
                          </p:cTn>
                        </p:par>
                        <p:par>
                          <p:cTn id="35" fill="hold" nodeType="afterGroup">
                            <p:stCondLst>
                              <p:cond delay="1000"/>
                            </p:stCondLst>
                            <p:childTnLst>
                              <p:par>
                                <p:cTn id="36" presetID="51" presetClass="entr" presetSubtype="0" fill="hold" nodeType="afterEffect">
                                  <p:stCondLst>
                                    <p:cond delay="0"/>
                                  </p:stCondLst>
                                  <p:childTnLst>
                                    <p:set>
                                      <p:cBhvr>
                                        <p:cTn id="37" dur="1" fill="hold">
                                          <p:stCondLst>
                                            <p:cond delay="0"/>
                                          </p:stCondLst>
                                        </p:cTn>
                                        <p:tgtEl>
                                          <p:spTgt spid="12294"/>
                                        </p:tgtEl>
                                        <p:attrNameLst>
                                          <p:attrName>style.visibility</p:attrName>
                                        </p:attrNameLst>
                                      </p:cBhvr>
                                      <p:to>
                                        <p:strVal val="visible"/>
                                      </p:to>
                                    </p:set>
                                    <p:animEffect transition="in" filter="fade">
                                      <p:cBhvr>
                                        <p:cTn id="38" dur="770" decel="100000"/>
                                        <p:tgtEl>
                                          <p:spTgt spid="12294"/>
                                        </p:tgtEl>
                                      </p:cBhvr>
                                    </p:animEffect>
                                    <p:animScale>
                                      <p:cBhvr>
                                        <p:cTn id="39" dur="770" decel="100000"/>
                                        <p:tgtEl>
                                          <p:spTgt spid="12294"/>
                                        </p:tgtEl>
                                      </p:cBhvr>
                                      <p:from x="10000" y="10000"/>
                                      <p:to x="200000" y="450000"/>
                                    </p:animScale>
                                    <p:animScale>
                                      <p:cBhvr>
                                        <p:cTn id="40" dur="1230" accel="100000" fill="hold">
                                          <p:stCondLst>
                                            <p:cond delay="770"/>
                                          </p:stCondLst>
                                        </p:cTn>
                                        <p:tgtEl>
                                          <p:spTgt spid="12294"/>
                                        </p:tgtEl>
                                      </p:cBhvr>
                                      <p:from x="200000" y="450000"/>
                                      <p:to x="100000" y="100000"/>
                                    </p:animScale>
                                    <p:set>
                                      <p:cBhvr>
                                        <p:cTn id="41" dur="770" fill="hold"/>
                                        <p:tgtEl>
                                          <p:spTgt spid="12294"/>
                                        </p:tgtEl>
                                        <p:attrNameLst>
                                          <p:attrName>ppt_x</p:attrName>
                                        </p:attrNameLst>
                                      </p:cBhvr>
                                      <p:to>
                                        <p:strVal val="(0.5)"/>
                                      </p:to>
                                    </p:set>
                                    <p:anim from="(0.5)" to="(#ppt_x)" calcmode="lin" valueType="num">
                                      <p:cBhvr>
                                        <p:cTn id="42" dur="1230" accel="100000" fill="hold">
                                          <p:stCondLst>
                                            <p:cond delay="770"/>
                                          </p:stCondLst>
                                        </p:cTn>
                                        <p:tgtEl>
                                          <p:spTgt spid="12294"/>
                                        </p:tgtEl>
                                        <p:attrNameLst>
                                          <p:attrName>ppt_x</p:attrName>
                                        </p:attrNameLst>
                                      </p:cBhvr>
                                    </p:anim>
                                    <p:set>
                                      <p:cBhvr>
                                        <p:cTn id="43" dur="770" fill="hold"/>
                                        <p:tgtEl>
                                          <p:spTgt spid="12294"/>
                                        </p:tgtEl>
                                        <p:attrNameLst>
                                          <p:attrName>ppt_y</p:attrName>
                                        </p:attrNameLst>
                                      </p:cBhvr>
                                      <p:to>
                                        <p:strVal val="(#ppt_y+0.4)"/>
                                      </p:to>
                                    </p:set>
                                    <p:anim from="(#ppt_y+0.4)" to="(#ppt_y)" calcmode="lin" valueType="num">
                                      <p:cBhvr>
                                        <p:cTn id="44" dur="1230" accel="100000" fill="hold">
                                          <p:stCondLst>
                                            <p:cond delay="770"/>
                                          </p:stCondLst>
                                        </p:cTn>
                                        <p:tgtEl>
                                          <p:spTgt spid="12294"/>
                                        </p:tgtEl>
                                        <p:attrNameLst>
                                          <p:attrName>ppt_y</p:attrName>
                                        </p:attrNameLst>
                                      </p:cBhvr>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12295"/>
                                        </p:tgtEl>
                                        <p:attrNameLst>
                                          <p:attrName>style.visibility</p:attrName>
                                        </p:attrNameLst>
                                      </p:cBhvr>
                                      <p:to>
                                        <p:strVal val="visible"/>
                                      </p:to>
                                    </p:set>
                                    <p:anim calcmode="lin" valueType="num">
                                      <p:cBhvr>
                                        <p:cTn id="49" dur="1000" fill="hold"/>
                                        <p:tgtEl>
                                          <p:spTgt spid="12295"/>
                                        </p:tgtEl>
                                        <p:attrNameLst>
                                          <p:attrName>ppt_x</p:attrName>
                                        </p:attrNameLst>
                                      </p:cBhvr>
                                      <p:tavLst>
                                        <p:tav tm="0">
                                          <p:val>
                                            <p:strVal val="#ppt_x-.2"/>
                                          </p:val>
                                        </p:tav>
                                        <p:tav tm="100000">
                                          <p:val>
                                            <p:strVal val="#ppt_x"/>
                                          </p:val>
                                        </p:tav>
                                      </p:tavLst>
                                    </p:anim>
                                    <p:anim calcmode="lin" valueType="num">
                                      <p:cBhvr>
                                        <p:cTn id="50" dur="1000" fill="hold"/>
                                        <p:tgtEl>
                                          <p:spTgt spid="12295"/>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2295"/>
                                        </p:tgtEl>
                                      </p:cBhvr>
                                    </p:animEffect>
                                  </p:childTnLst>
                                </p:cTn>
                              </p:par>
                            </p:childTnLst>
                          </p:cTn>
                        </p:par>
                        <p:par>
                          <p:cTn id="52" fill="hold" nodeType="afterGroup">
                            <p:stCondLst>
                              <p:cond delay="1000"/>
                            </p:stCondLst>
                            <p:childTnLst>
                              <p:par>
                                <p:cTn id="53" presetID="51" presetClass="entr" presetSubtype="0" fill="hold" nodeType="afterEffect">
                                  <p:stCondLst>
                                    <p:cond delay="0"/>
                                  </p:stCondLst>
                                  <p:childTnLst>
                                    <p:set>
                                      <p:cBhvr>
                                        <p:cTn id="54" dur="1" fill="hold">
                                          <p:stCondLst>
                                            <p:cond delay="0"/>
                                          </p:stCondLst>
                                        </p:cTn>
                                        <p:tgtEl>
                                          <p:spTgt spid="12296"/>
                                        </p:tgtEl>
                                        <p:attrNameLst>
                                          <p:attrName>style.visibility</p:attrName>
                                        </p:attrNameLst>
                                      </p:cBhvr>
                                      <p:to>
                                        <p:strVal val="visible"/>
                                      </p:to>
                                    </p:set>
                                    <p:animEffect transition="in" filter="fade">
                                      <p:cBhvr>
                                        <p:cTn id="55" dur="770" decel="100000"/>
                                        <p:tgtEl>
                                          <p:spTgt spid="12296"/>
                                        </p:tgtEl>
                                      </p:cBhvr>
                                    </p:animEffect>
                                    <p:animScale>
                                      <p:cBhvr>
                                        <p:cTn id="56" dur="770" decel="100000"/>
                                        <p:tgtEl>
                                          <p:spTgt spid="12296"/>
                                        </p:tgtEl>
                                      </p:cBhvr>
                                      <p:from x="10000" y="10000"/>
                                      <p:to x="200000" y="450000"/>
                                    </p:animScale>
                                    <p:animScale>
                                      <p:cBhvr>
                                        <p:cTn id="57" dur="1230" accel="100000" fill="hold">
                                          <p:stCondLst>
                                            <p:cond delay="770"/>
                                          </p:stCondLst>
                                        </p:cTn>
                                        <p:tgtEl>
                                          <p:spTgt spid="12296"/>
                                        </p:tgtEl>
                                      </p:cBhvr>
                                      <p:from x="200000" y="450000"/>
                                      <p:to x="100000" y="100000"/>
                                    </p:animScale>
                                    <p:set>
                                      <p:cBhvr>
                                        <p:cTn id="58" dur="770" fill="hold"/>
                                        <p:tgtEl>
                                          <p:spTgt spid="12296"/>
                                        </p:tgtEl>
                                        <p:attrNameLst>
                                          <p:attrName>ppt_x</p:attrName>
                                        </p:attrNameLst>
                                      </p:cBhvr>
                                      <p:to>
                                        <p:strVal val="(0.5)"/>
                                      </p:to>
                                    </p:set>
                                    <p:anim from="(0.5)" to="(#ppt_x)" calcmode="lin" valueType="num">
                                      <p:cBhvr>
                                        <p:cTn id="59" dur="1230" accel="100000" fill="hold">
                                          <p:stCondLst>
                                            <p:cond delay="770"/>
                                          </p:stCondLst>
                                        </p:cTn>
                                        <p:tgtEl>
                                          <p:spTgt spid="12296"/>
                                        </p:tgtEl>
                                        <p:attrNameLst>
                                          <p:attrName>ppt_x</p:attrName>
                                        </p:attrNameLst>
                                      </p:cBhvr>
                                    </p:anim>
                                    <p:set>
                                      <p:cBhvr>
                                        <p:cTn id="60" dur="770" fill="hold"/>
                                        <p:tgtEl>
                                          <p:spTgt spid="12296"/>
                                        </p:tgtEl>
                                        <p:attrNameLst>
                                          <p:attrName>ppt_y</p:attrName>
                                        </p:attrNameLst>
                                      </p:cBhvr>
                                      <p:to>
                                        <p:strVal val="(#ppt_y+0.4)"/>
                                      </p:to>
                                    </p:set>
                                    <p:anim from="(#ppt_y+0.4)" to="(#ppt_y)" calcmode="lin" valueType="num">
                                      <p:cBhvr>
                                        <p:cTn id="61" dur="1230" accel="100000" fill="hold">
                                          <p:stCondLst>
                                            <p:cond delay="770"/>
                                          </p:stCondLst>
                                        </p:cTn>
                                        <p:tgtEl>
                                          <p:spTgt spid="12296"/>
                                        </p:tgtEl>
                                        <p:attrNameLst>
                                          <p:attrName>ppt_y</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nodeType="clickEffect">
                                  <p:stCondLst>
                                    <p:cond delay="0"/>
                                  </p:stCondLst>
                                  <p:childTnLst>
                                    <p:set>
                                      <p:cBhvr>
                                        <p:cTn id="65" dur="1" fill="hold">
                                          <p:stCondLst>
                                            <p:cond delay="0"/>
                                          </p:stCondLst>
                                        </p:cTn>
                                        <p:tgtEl>
                                          <p:spTgt spid="12297"/>
                                        </p:tgtEl>
                                        <p:attrNameLst>
                                          <p:attrName>style.visibility</p:attrName>
                                        </p:attrNameLst>
                                      </p:cBhvr>
                                      <p:to>
                                        <p:strVal val="visible"/>
                                      </p:to>
                                    </p:set>
                                    <p:anim calcmode="lin" valueType="num">
                                      <p:cBhvr>
                                        <p:cTn id="66" dur="1000" fill="hold"/>
                                        <p:tgtEl>
                                          <p:spTgt spid="12297"/>
                                        </p:tgtEl>
                                        <p:attrNameLst>
                                          <p:attrName>ppt_x</p:attrName>
                                        </p:attrNameLst>
                                      </p:cBhvr>
                                      <p:tavLst>
                                        <p:tav tm="0">
                                          <p:val>
                                            <p:strVal val="#ppt_x-.2"/>
                                          </p:val>
                                        </p:tav>
                                        <p:tav tm="100000">
                                          <p:val>
                                            <p:strVal val="#ppt_x"/>
                                          </p:val>
                                        </p:tav>
                                      </p:tavLst>
                                    </p:anim>
                                    <p:anim calcmode="lin" valueType="num">
                                      <p:cBhvr>
                                        <p:cTn id="67" dur="1000" fill="hold"/>
                                        <p:tgtEl>
                                          <p:spTgt spid="12297"/>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2297"/>
                                        </p:tgtEl>
                                      </p:cBhvr>
                                    </p:animEffect>
                                  </p:childTnLst>
                                </p:cTn>
                              </p:par>
                            </p:childTnLst>
                          </p:cTn>
                        </p:par>
                        <p:par>
                          <p:cTn id="69" fill="hold" nodeType="afterGroup">
                            <p:stCondLst>
                              <p:cond delay="1000"/>
                            </p:stCondLst>
                            <p:childTnLst>
                              <p:par>
                                <p:cTn id="70" presetID="51" presetClass="entr" presetSubtype="0" fill="hold" nodeType="afterEffect">
                                  <p:stCondLst>
                                    <p:cond delay="0"/>
                                  </p:stCondLst>
                                  <p:childTnLst>
                                    <p:set>
                                      <p:cBhvr>
                                        <p:cTn id="71" dur="1" fill="hold">
                                          <p:stCondLst>
                                            <p:cond delay="0"/>
                                          </p:stCondLst>
                                        </p:cTn>
                                        <p:tgtEl>
                                          <p:spTgt spid="12298"/>
                                        </p:tgtEl>
                                        <p:attrNameLst>
                                          <p:attrName>style.visibility</p:attrName>
                                        </p:attrNameLst>
                                      </p:cBhvr>
                                      <p:to>
                                        <p:strVal val="visible"/>
                                      </p:to>
                                    </p:set>
                                    <p:animEffect transition="in" filter="fade">
                                      <p:cBhvr>
                                        <p:cTn id="72" dur="770" decel="100000"/>
                                        <p:tgtEl>
                                          <p:spTgt spid="12298"/>
                                        </p:tgtEl>
                                      </p:cBhvr>
                                    </p:animEffect>
                                    <p:animScale>
                                      <p:cBhvr>
                                        <p:cTn id="73" dur="770" decel="100000"/>
                                        <p:tgtEl>
                                          <p:spTgt spid="12298"/>
                                        </p:tgtEl>
                                      </p:cBhvr>
                                      <p:from x="10000" y="10000"/>
                                      <p:to x="200000" y="450000"/>
                                    </p:animScale>
                                    <p:animScale>
                                      <p:cBhvr>
                                        <p:cTn id="74" dur="1230" accel="100000" fill="hold">
                                          <p:stCondLst>
                                            <p:cond delay="770"/>
                                          </p:stCondLst>
                                        </p:cTn>
                                        <p:tgtEl>
                                          <p:spTgt spid="12298"/>
                                        </p:tgtEl>
                                      </p:cBhvr>
                                      <p:from x="200000" y="450000"/>
                                      <p:to x="100000" y="100000"/>
                                    </p:animScale>
                                    <p:set>
                                      <p:cBhvr>
                                        <p:cTn id="75" dur="770" fill="hold"/>
                                        <p:tgtEl>
                                          <p:spTgt spid="12298"/>
                                        </p:tgtEl>
                                        <p:attrNameLst>
                                          <p:attrName>ppt_x</p:attrName>
                                        </p:attrNameLst>
                                      </p:cBhvr>
                                      <p:to>
                                        <p:strVal val="(0.5)"/>
                                      </p:to>
                                    </p:set>
                                    <p:anim from="(0.5)" to="(#ppt_x)" calcmode="lin" valueType="num">
                                      <p:cBhvr>
                                        <p:cTn id="76" dur="1230" accel="100000" fill="hold">
                                          <p:stCondLst>
                                            <p:cond delay="770"/>
                                          </p:stCondLst>
                                        </p:cTn>
                                        <p:tgtEl>
                                          <p:spTgt spid="12298"/>
                                        </p:tgtEl>
                                        <p:attrNameLst>
                                          <p:attrName>ppt_x</p:attrName>
                                        </p:attrNameLst>
                                      </p:cBhvr>
                                    </p:anim>
                                    <p:set>
                                      <p:cBhvr>
                                        <p:cTn id="77" dur="770" fill="hold"/>
                                        <p:tgtEl>
                                          <p:spTgt spid="12298"/>
                                        </p:tgtEl>
                                        <p:attrNameLst>
                                          <p:attrName>ppt_y</p:attrName>
                                        </p:attrNameLst>
                                      </p:cBhvr>
                                      <p:to>
                                        <p:strVal val="(#ppt_y+0.4)"/>
                                      </p:to>
                                    </p:set>
                                    <p:anim from="(#ppt_y+0.4)" to="(#ppt_y)" calcmode="lin" valueType="num">
                                      <p:cBhvr>
                                        <p:cTn id="78" dur="1230" accel="100000" fill="hold">
                                          <p:stCondLst>
                                            <p:cond delay="770"/>
                                          </p:stCondLst>
                                        </p:cTn>
                                        <p:tgtEl>
                                          <p:spTgt spid="12298"/>
                                        </p:tgtEl>
                                        <p:attrNameLst>
                                          <p:attrName>ppt_y</p:attrName>
                                        </p:attrNameLst>
                                      </p:cBhvr>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52" presetClass="entr" presetSubtype="0" fill="hold" nodeType="clickEffect">
                                  <p:stCondLst>
                                    <p:cond delay="0"/>
                                  </p:stCondLst>
                                  <p:childTnLst>
                                    <p:set>
                                      <p:cBhvr>
                                        <p:cTn id="82" dur="1" fill="hold">
                                          <p:stCondLst>
                                            <p:cond delay="0"/>
                                          </p:stCondLst>
                                        </p:cTn>
                                        <p:tgtEl>
                                          <p:spTgt spid="12299"/>
                                        </p:tgtEl>
                                        <p:attrNameLst>
                                          <p:attrName>style.visibility</p:attrName>
                                        </p:attrNameLst>
                                      </p:cBhvr>
                                      <p:to>
                                        <p:strVal val="visible"/>
                                      </p:to>
                                    </p:set>
                                    <p:animScale>
                                      <p:cBhvr>
                                        <p:cTn id="83" dur="1000" decel="50000" fill="hold">
                                          <p:stCondLst>
                                            <p:cond delay="0"/>
                                          </p:stCondLst>
                                        </p:cTn>
                                        <p:tgtEl>
                                          <p:spTgt spid="122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2299"/>
                                        </p:tgtEl>
                                        <p:attrNameLst>
                                          <p:attrName>ppt_x</p:attrName>
                                          <p:attrName>ppt_y</p:attrName>
                                        </p:attrNameLst>
                                      </p:cBhvr>
                                    </p:animMotion>
                                    <p:animEffect transition="in" filter="fade">
                                      <p:cBhvr>
                                        <p:cTn id="85" dur="1000"/>
                                        <p:tgtEl>
                                          <p:spTgt spid="12299"/>
                                        </p:tgtEl>
                                      </p:cBhvr>
                                    </p:animEffect>
                                  </p:childTnLst>
                                </p:cTn>
                              </p:par>
                            </p:childTnLst>
                          </p:cTn>
                        </p:par>
                        <p:par>
                          <p:cTn id="86" fill="hold" nodeType="afterGroup">
                            <p:stCondLst>
                              <p:cond delay="1000"/>
                            </p:stCondLst>
                            <p:childTnLst>
                              <p:par>
                                <p:cTn id="87" presetID="51" presetClass="entr" presetSubtype="0" fill="hold" nodeType="afterEffect">
                                  <p:stCondLst>
                                    <p:cond delay="0"/>
                                  </p:stCondLst>
                                  <p:childTnLst>
                                    <p:set>
                                      <p:cBhvr>
                                        <p:cTn id="88" dur="1" fill="hold">
                                          <p:stCondLst>
                                            <p:cond delay="0"/>
                                          </p:stCondLst>
                                        </p:cTn>
                                        <p:tgtEl>
                                          <p:spTgt spid="12300"/>
                                        </p:tgtEl>
                                        <p:attrNameLst>
                                          <p:attrName>style.visibility</p:attrName>
                                        </p:attrNameLst>
                                      </p:cBhvr>
                                      <p:to>
                                        <p:strVal val="visible"/>
                                      </p:to>
                                    </p:set>
                                    <p:animEffect transition="in" filter="fade">
                                      <p:cBhvr>
                                        <p:cTn id="89" dur="770" decel="100000"/>
                                        <p:tgtEl>
                                          <p:spTgt spid="12300"/>
                                        </p:tgtEl>
                                      </p:cBhvr>
                                    </p:animEffect>
                                    <p:animScale>
                                      <p:cBhvr>
                                        <p:cTn id="90" dur="770" decel="100000"/>
                                        <p:tgtEl>
                                          <p:spTgt spid="12300"/>
                                        </p:tgtEl>
                                      </p:cBhvr>
                                      <p:from x="10000" y="10000"/>
                                      <p:to x="200000" y="450000"/>
                                    </p:animScale>
                                    <p:animScale>
                                      <p:cBhvr>
                                        <p:cTn id="91" dur="1230" accel="100000" fill="hold">
                                          <p:stCondLst>
                                            <p:cond delay="770"/>
                                          </p:stCondLst>
                                        </p:cTn>
                                        <p:tgtEl>
                                          <p:spTgt spid="12300"/>
                                        </p:tgtEl>
                                      </p:cBhvr>
                                      <p:from x="200000" y="450000"/>
                                      <p:to x="100000" y="100000"/>
                                    </p:animScale>
                                    <p:set>
                                      <p:cBhvr>
                                        <p:cTn id="92" dur="770" fill="hold"/>
                                        <p:tgtEl>
                                          <p:spTgt spid="12300"/>
                                        </p:tgtEl>
                                        <p:attrNameLst>
                                          <p:attrName>ppt_x</p:attrName>
                                        </p:attrNameLst>
                                      </p:cBhvr>
                                      <p:to>
                                        <p:strVal val="(0.5)"/>
                                      </p:to>
                                    </p:set>
                                    <p:anim from="(0.5)" to="(#ppt_x)" calcmode="lin" valueType="num">
                                      <p:cBhvr>
                                        <p:cTn id="93" dur="1230" accel="100000" fill="hold">
                                          <p:stCondLst>
                                            <p:cond delay="770"/>
                                          </p:stCondLst>
                                        </p:cTn>
                                        <p:tgtEl>
                                          <p:spTgt spid="12300"/>
                                        </p:tgtEl>
                                        <p:attrNameLst>
                                          <p:attrName>ppt_x</p:attrName>
                                        </p:attrNameLst>
                                      </p:cBhvr>
                                    </p:anim>
                                    <p:set>
                                      <p:cBhvr>
                                        <p:cTn id="94" dur="770" fill="hold"/>
                                        <p:tgtEl>
                                          <p:spTgt spid="12300"/>
                                        </p:tgtEl>
                                        <p:attrNameLst>
                                          <p:attrName>ppt_y</p:attrName>
                                        </p:attrNameLst>
                                      </p:cBhvr>
                                      <p:to>
                                        <p:strVal val="(#ppt_y+0.4)"/>
                                      </p:to>
                                    </p:set>
                                    <p:anim from="(#ppt_y+0.4)" to="(#ppt_y)" calcmode="lin" valueType="num">
                                      <p:cBhvr>
                                        <p:cTn id="95" dur="1230" accel="100000" fill="hold">
                                          <p:stCondLst>
                                            <p:cond delay="770"/>
                                          </p:stCondLst>
                                        </p:cTn>
                                        <p:tgtEl>
                                          <p:spTgt spid="12300"/>
                                        </p:tgtEl>
                                        <p:attrNameLst>
                                          <p:attrName>ppt_y</p:attrName>
                                        </p:attrNameLst>
                                      </p:cBhvr>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30" presetClass="entr" presetSubtype="0" fill="hold" nodeType="clickEffect">
                                  <p:stCondLst>
                                    <p:cond delay="0"/>
                                  </p:stCondLst>
                                  <p:childTnLst>
                                    <p:set>
                                      <p:cBhvr>
                                        <p:cTn id="99" dur="1" fill="hold">
                                          <p:stCondLst>
                                            <p:cond delay="0"/>
                                          </p:stCondLst>
                                        </p:cTn>
                                        <p:tgtEl>
                                          <p:spTgt spid="12301"/>
                                        </p:tgtEl>
                                        <p:attrNameLst>
                                          <p:attrName>style.visibility</p:attrName>
                                        </p:attrNameLst>
                                      </p:cBhvr>
                                      <p:to>
                                        <p:strVal val="visible"/>
                                      </p:to>
                                    </p:set>
                                    <p:animEffect transition="in" filter="fade">
                                      <p:cBhvr>
                                        <p:cTn id="100" dur="800" decel="100000"/>
                                        <p:tgtEl>
                                          <p:spTgt spid="12301"/>
                                        </p:tgtEl>
                                      </p:cBhvr>
                                    </p:animEffect>
                                    <p:anim calcmode="lin" valueType="num">
                                      <p:cBhvr>
                                        <p:cTn id="101" dur="800" decel="100000" fill="hold"/>
                                        <p:tgtEl>
                                          <p:spTgt spid="12301"/>
                                        </p:tgtEl>
                                        <p:attrNameLst>
                                          <p:attrName>style.rotation</p:attrName>
                                        </p:attrNameLst>
                                      </p:cBhvr>
                                      <p:tavLst>
                                        <p:tav tm="0">
                                          <p:val>
                                            <p:fltVal val="-90"/>
                                          </p:val>
                                        </p:tav>
                                        <p:tav tm="100000">
                                          <p:val>
                                            <p:fltVal val="0"/>
                                          </p:val>
                                        </p:tav>
                                      </p:tavLst>
                                    </p:anim>
                                    <p:anim calcmode="lin" valueType="num">
                                      <p:cBhvr>
                                        <p:cTn id="102" dur="800" decel="100000" fill="hold"/>
                                        <p:tgtEl>
                                          <p:spTgt spid="12301"/>
                                        </p:tgtEl>
                                        <p:attrNameLst>
                                          <p:attrName>ppt_x</p:attrName>
                                        </p:attrNameLst>
                                      </p:cBhvr>
                                      <p:tavLst>
                                        <p:tav tm="0">
                                          <p:val>
                                            <p:strVal val="#ppt_x+0.4"/>
                                          </p:val>
                                        </p:tav>
                                        <p:tav tm="100000">
                                          <p:val>
                                            <p:strVal val="#ppt_x-0.05"/>
                                          </p:val>
                                        </p:tav>
                                      </p:tavLst>
                                    </p:anim>
                                    <p:anim calcmode="lin" valueType="num">
                                      <p:cBhvr>
                                        <p:cTn id="103" dur="800" decel="100000" fill="hold"/>
                                        <p:tgtEl>
                                          <p:spTgt spid="12301"/>
                                        </p:tgtEl>
                                        <p:attrNameLst>
                                          <p:attrName>ppt_y</p:attrName>
                                        </p:attrNameLst>
                                      </p:cBhvr>
                                      <p:tavLst>
                                        <p:tav tm="0">
                                          <p:val>
                                            <p:strVal val="#ppt_y-0.4"/>
                                          </p:val>
                                        </p:tav>
                                        <p:tav tm="100000">
                                          <p:val>
                                            <p:strVal val="#ppt_y+0.1"/>
                                          </p:val>
                                        </p:tav>
                                      </p:tavLst>
                                    </p:anim>
                                    <p:anim calcmode="lin" valueType="num">
                                      <p:cBhvr>
                                        <p:cTn id="104" dur="200" accel="100000" fill="hold">
                                          <p:stCondLst>
                                            <p:cond delay="800"/>
                                          </p:stCondLst>
                                        </p:cTn>
                                        <p:tgtEl>
                                          <p:spTgt spid="12301"/>
                                        </p:tgtEl>
                                        <p:attrNameLst>
                                          <p:attrName>ppt_x</p:attrName>
                                        </p:attrNameLst>
                                      </p:cBhvr>
                                      <p:tavLst>
                                        <p:tav tm="0">
                                          <p:val>
                                            <p:strVal val="#ppt_x-0.05"/>
                                          </p:val>
                                        </p:tav>
                                        <p:tav tm="100000">
                                          <p:val>
                                            <p:strVal val="#ppt_x"/>
                                          </p:val>
                                        </p:tav>
                                      </p:tavLst>
                                    </p:anim>
                                    <p:anim calcmode="lin" valueType="num">
                                      <p:cBhvr>
                                        <p:cTn id="105" dur="200" accel="100000" fill="hold">
                                          <p:stCondLst>
                                            <p:cond delay="800"/>
                                          </p:stCondLst>
                                        </p:cTn>
                                        <p:tgtEl>
                                          <p:spTgt spid="12301"/>
                                        </p:tgtEl>
                                        <p:attrNameLst>
                                          <p:attrName>ppt_y</p:attrName>
                                        </p:attrNameLst>
                                      </p:cBhvr>
                                      <p:tavLst>
                                        <p:tav tm="0">
                                          <p:val>
                                            <p:strVal val="#ppt_y+0.1"/>
                                          </p:val>
                                        </p:tav>
                                        <p:tav tm="100000">
                                          <p:val>
                                            <p:strVal val="#ppt_y"/>
                                          </p:val>
                                        </p:tav>
                                      </p:tavLst>
                                    </p:anim>
                                  </p:childTnLst>
                                </p:cTn>
                              </p:par>
                            </p:childTnLst>
                          </p:cTn>
                        </p:par>
                        <p:par>
                          <p:cTn id="106" fill="hold" nodeType="afterGroup">
                            <p:stCondLst>
                              <p:cond delay="1000"/>
                            </p:stCondLst>
                            <p:childTnLst>
                              <p:par>
                                <p:cTn id="107" presetID="51" presetClass="entr" presetSubtype="0" fill="hold" nodeType="afterEffect">
                                  <p:stCondLst>
                                    <p:cond delay="0"/>
                                  </p:stCondLst>
                                  <p:childTnLst>
                                    <p:set>
                                      <p:cBhvr>
                                        <p:cTn id="108" dur="1" fill="hold">
                                          <p:stCondLst>
                                            <p:cond delay="0"/>
                                          </p:stCondLst>
                                        </p:cTn>
                                        <p:tgtEl>
                                          <p:spTgt spid="12302"/>
                                        </p:tgtEl>
                                        <p:attrNameLst>
                                          <p:attrName>style.visibility</p:attrName>
                                        </p:attrNameLst>
                                      </p:cBhvr>
                                      <p:to>
                                        <p:strVal val="visible"/>
                                      </p:to>
                                    </p:set>
                                    <p:animEffect transition="in" filter="fade">
                                      <p:cBhvr>
                                        <p:cTn id="109" dur="770" decel="100000"/>
                                        <p:tgtEl>
                                          <p:spTgt spid="12302"/>
                                        </p:tgtEl>
                                      </p:cBhvr>
                                    </p:animEffect>
                                    <p:animScale>
                                      <p:cBhvr>
                                        <p:cTn id="110" dur="770" decel="100000"/>
                                        <p:tgtEl>
                                          <p:spTgt spid="12302"/>
                                        </p:tgtEl>
                                      </p:cBhvr>
                                      <p:from x="10000" y="10000"/>
                                      <p:to x="200000" y="450000"/>
                                    </p:animScale>
                                    <p:animScale>
                                      <p:cBhvr>
                                        <p:cTn id="111" dur="1230" accel="100000" fill="hold">
                                          <p:stCondLst>
                                            <p:cond delay="770"/>
                                          </p:stCondLst>
                                        </p:cTn>
                                        <p:tgtEl>
                                          <p:spTgt spid="12302"/>
                                        </p:tgtEl>
                                      </p:cBhvr>
                                      <p:from x="200000" y="450000"/>
                                      <p:to x="100000" y="100000"/>
                                    </p:animScale>
                                    <p:set>
                                      <p:cBhvr>
                                        <p:cTn id="112" dur="770" fill="hold"/>
                                        <p:tgtEl>
                                          <p:spTgt spid="12302"/>
                                        </p:tgtEl>
                                        <p:attrNameLst>
                                          <p:attrName>ppt_x</p:attrName>
                                        </p:attrNameLst>
                                      </p:cBhvr>
                                      <p:to>
                                        <p:strVal val="(0.5)"/>
                                      </p:to>
                                    </p:set>
                                    <p:anim from="(0.5)" to="(#ppt_x)" calcmode="lin" valueType="num">
                                      <p:cBhvr>
                                        <p:cTn id="113" dur="1230" accel="100000" fill="hold">
                                          <p:stCondLst>
                                            <p:cond delay="770"/>
                                          </p:stCondLst>
                                        </p:cTn>
                                        <p:tgtEl>
                                          <p:spTgt spid="12302"/>
                                        </p:tgtEl>
                                        <p:attrNameLst>
                                          <p:attrName>ppt_x</p:attrName>
                                        </p:attrNameLst>
                                      </p:cBhvr>
                                    </p:anim>
                                    <p:set>
                                      <p:cBhvr>
                                        <p:cTn id="114" dur="770" fill="hold"/>
                                        <p:tgtEl>
                                          <p:spTgt spid="12302"/>
                                        </p:tgtEl>
                                        <p:attrNameLst>
                                          <p:attrName>ppt_y</p:attrName>
                                        </p:attrNameLst>
                                      </p:cBhvr>
                                      <p:to>
                                        <p:strVal val="(#ppt_y+0.4)"/>
                                      </p:to>
                                    </p:set>
                                    <p:anim from="(#ppt_y+0.4)" to="(#ppt_y)" calcmode="lin" valueType="num">
                                      <p:cBhvr>
                                        <p:cTn id="115" dur="1230" accel="100000" fill="hold">
                                          <p:stCondLst>
                                            <p:cond delay="770"/>
                                          </p:stCondLst>
                                        </p:cTn>
                                        <p:tgtEl>
                                          <p:spTgt spid="12302"/>
                                        </p:tgtEl>
                                        <p:attrNameLst>
                                          <p:attrName>ppt_y</p:attrName>
                                        </p:attrNameLst>
                                      </p:cBhvr>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0" presetClass="entr" presetSubtype="0" fill="hold" nodeType="clickEffect">
                                  <p:stCondLst>
                                    <p:cond delay="0"/>
                                  </p:stCondLst>
                                  <p:childTnLst>
                                    <p:set>
                                      <p:cBhvr>
                                        <p:cTn id="119" dur="1" fill="hold">
                                          <p:stCondLst>
                                            <p:cond delay="0"/>
                                          </p:stCondLst>
                                        </p:cTn>
                                        <p:tgtEl>
                                          <p:spTgt spid="12303"/>
                                        </p:tgtEl>
                                        <p:attrNameLst>
                                          <p:attrName>style.visibility</p:attrName>
                                        </p:attrNameLst>
                                      </p:cBhvr>
                                      <p:to>
                                        <p:strVal val="visible"/>
                                      </p:to>
                                    </p:set>
                                    <p:animEffect transition="in" filter="fade">
                                      <p:cBhvr>
                                        <p:cTn id="120" dur="800" decel="100000"/>
                                        <p:tgtEl>
                                          <p:spTgt spid="12303"/>
                                        </p:tgtEl>
                                      </p:cBhvr>
                                    </p:animEffect>
                                    <p:anim calcmode="lin" valueType="num">
                                      <p:cBhvr>
                                        <p:cTn id="121" dur="800" decel="100000" fill="hold"/>
                                        <p:tgtEl>
                                          <p:spTgt spid="12303"/>
                                        </p:tgtEl>
                                        <p:attrNameLst>
                                          <p:attrName>style.rotation</p:attrName>
                                        </p:attrNameLst>
                                      </p:cBhvr>
                                      <p:tavLst>
                                        <p:tav tm="0">
                                          <p:val>
                                            <p:fltVal val="-90"/>
                                          </p:val>
                                        </p:tav>
                                        <p:tav tm="100000">
                                          <p:val>
                                            <p:fltVal val="0"/>
                                          </p:val>
                                        </p:tav>
                                      </p:tavLst>
                                    </p:anim>
                                    <p:anim calcmode="lin" valueType="num">
                                      <p:cBhvr>
                                        <p:cTn id="122" dur="800" decel="100000" fill="hold"/>
                                        <p:tgtEl>
                                          <p:spTgt spid="12303"/>
                                        </p:tgtEl>
                                        <p:attrNameLst>
                                          <p:attrName>ppt_x</p:attrName>
                                        </p:attrNameLst>
                                      </p:cBhvr>
                                      <p:tavLst>
                                        <p:tav tm="0">
                                          <p:val>
                                            <p:strVal val="#ppt_x+0.4"/>
                                          </p:val>
                                        </p:tav>
                                        <p:tav tm="100000">
                                          <p:val>
                                            <p:strVal val="#ppt_x-0.05"/>
                                          </p:val>
                                        </p:tav>
                                      </p:tavLst>
                                    </p:anim>
                                    <p:anim calcmode="lin" valueType="num">
                                      <p:cBhvr>
                                        <p:cTn id="123" dur="800" decel="100000" fill="hold"/>
                                        <p:tgtEl>
                                          <p:spTgt spid="12303"/>
                                        </p:tgtEl>
                                        <p:attrNameLst>
                                          <p:attrName>ppt_y</p:attrName>
                                        </p:attrNameLst>
                                      </p:cBhvr>
                                      <p:tavLst>
                                        <p:tav tm="0">
                                          <p:val>
                                            <p:strVal val="#ppt_y-0.4"/>
                                          </p:val>
                                        </p:tav>
                                        <p:tav tm="100000">
                                          <p:val>
                                            <p:strVal val="#ppt_y+0.1"/>
                                          </p:val>
                                        </p:tav>
                                      </p:tavLst>
                                    </p:anim>
                                    <p:anim calcmode="lin" valueType="num">
                                      <p:cBhvr>
                                        <p:cTn id="124" dur="200" accel="100000" fill="hold">
                                          <p:stCondLst>
                                            <p:cond delay="800"/>
                                          </p:stCondLst>
                                        </p:cTn>
                                        <p:tgtEl>
                                          <p:spTgt spid="12303"/>
                                        </p:tgtEl>
                                        <p:attrNameLst>
                                          <p:attrName>ppt_x</p:attrName>
                                        </p:attrNameLst>
                                      </p:cBhvr>
                                      <p:tavLst>
                                        <p:tav tm="0">
                                          <p:val>
                                            <p:strVal val="#ppt_x-0.05"/>
                                          </p:val>
                                        </p:tav>
                                        <p:tav tm="100000">
                                          <p:val>
                                            <p:strVal val="#ppt_x"/>
                                          </p:val>
                                        </p:tav>
                                      </p:tavLst>
                                    </p:anim>
                                    <p:anim calcmode="lin" valueType="num">
                                      <p:cBhvr>
                                        <p:cTn id="125" dur="200" accel="100000" fill="hold">
                                          <p:stCondLst>
                                            <p:cond delay="800"/>
                                          </p:stCondLst>
                                        </p:cTn>
                                        <p:tgtEl>
                                          <p:spTgt spid="12303"/>
                                        </p:tgtEl>
                                        <p:attrNameLst>
                                          <p:attrName>ppt_y</p:attrName>
                                        </p:attrNameLst>
                                      </p:cBhvr>
                                      <p:tavLst>
                                        <p:tav tm="0">
                                          <p:val>
                                            <p:strVal val="#ppt_y+0.1"/>
                                          </p:val>
                                        </p:tav>
                                        <p:tav tm="100000">
                                          <p:val>
                                            <p:strVal val="#ppt_y"/>
                                          </p:val>
                                        </p:tav>
                                      </p:tavLst>
                                    </p:anim>
                                  </p:childTnLst>
                                </p:cTn>
                              </p:par>
                            </p:childTnLst>
                          </p:cTn>
                        </p:par>
                        <p:par>
                          <p:cTn id="126" fill="hold" nodeType="afterGroup">
                            <p:stCondLst>
                              <p:cond delay="1000"/>
                            </p:stCondLst>
                            <p:childTnLst>
                              <p:par>
                                <p:cTn id="127" presetID="3" presetClass="entr" presetSubtype="10" fill="hold" nodeType="afterEffect">
                                  <p:stCondLst>
                                    <p:cond delay="0"/>
                                  </p:stCondLst>
                                  <p:childTnLst>
                                    <p:set>
                                      <p:cBhvr>
                                        <p:cTn id="128" dur="1" fill="hold">
                                          <p:stCondLst>
                                            <p:cond delay="0"/>
                                          </p:stCondLst>
                                        </p:cTn>
                                        <p:tgtEl>
                                          <p:spTgt spid="12304"/>
                                        </p:tgtEl>
                                        <p:attrNameLst>
                                          <p:attrName>style.visibility</p:attrName>
                                        </p:attrNameLst>
                                      </p:cBhvr>
                                      <p:to>
                                        <p:strVal val="visible"/>
                                      </p:to>
                                    </p:set>
                                    <p:animEffect transition="in" filter="blinds(horizontal)">
                                      <p:cBhvr>
                                        <p:cTn id="129" dur="500"/>
                                        <p:tgtEl>
                                          <p:spTgt spid="12304"/>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 presetClass="exit" presetSubtype="16" fill="hold" nodeType="clickEffect">
                                  <p:stCondLst>
                                    <p:cond delay="0"/>
                                  </p:stCondLst>
                                  <p:iterate type="lt">
                                    <p:tmPct val="0"/>
                                  </p:iterate>
                                  <p:childTnLst>
                                    <p:animEffect transition="out" filter="box(in)">
                                      <p:cBhvr>
                                        <p:cTn id="133" dur="500"/>
                                        <p:tgtEl>
                                          <p:spTgt spid="12292"/>
                                        </p:tgtEl>
                                      </p:cBhvr>
                                    </p:animEffect>
                                    <p:set>
                                      <p:cBhvr>
                                        <p:cTn id="134" dur="1" fill="hold">
                                          <p:stCondLst>
                                            <p:cond delay="499"/>
                                          </p:stCondLst>
                                        </p:cTn>
                                        <p:tgtEl>
                                          <p:spTgt spid="12292"/>
                                        </p:tgtEl>
                                        <p:attrNameLst>
                                          <p:attrName>style.visibility</p:attrName>
                                        </p:attrNameLst>
                                      </p:cBhvr>
                                      <p:to>
                                        <p:strVal val="hidden"/>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7" presetClass="entr" presetSubtype="0" fill="hold" nodeType="clickEffect">
                                  <p:stCondLst>
                                    <p:cond delay="0"/>
                                  </p:stCondLst>
                                  <p:iterate type="lt">
                                    <p:tmPct val="50000"/>
                                  </p:iterate>
                                  <p:childTnLst>
                                    <p:set>
                                      <p:cBhvr>
                                        <p:cTn id="138" dur="1" fill="hold">
                                          <p:stCondLst>
                                            <p:cond delay="0"/>
                                          </p:stCondLst>
                                        </p:cTn>
                                        <p:tgtEl>
                                          <p:spTgt spid="12306"/>
                                        </p:tgtEl>
                                        <p:attrNameLst>
                                          <p:attrName>style.visibility</p:attrName>
                                        </p:attrNameLst>
                                      </p:cBhvr>
                                      <p:to>
                                        <p:strVal val="visible"/>
                                      </p:to>
                                    </p:set>
                                    <p:anim calcmode="discrete" valueType="clr">
                                      <p:cBhvr override="childStyle">
                                        <p:cTn id="139" dur="80"/>
                                        <p:tgtEl>
                                          <p:spTgt spid="12306"/>
                                        </p:tgtEl>
                                        <p:attrNameLst>
                                          <p:attrName>style.color</p:attrName>
                                        </p:attrNameLst>
                                      </p:cBhvr>
                                      <p:tavLst>
                                        <p:tav tm="0">
                                          <p:val>
                                            <p:clrVal>
                                              <a:schemeClr val="accent2"/>
                                            </p:clrVal>
                                          </p:val>
                                        </p:tav>
                                        <p:tav tm="50000">
                                          <p:val>
                                            <p:clrVal>
                                              <a:schemeClr val="hlink"/>
                                            </p:clrVal>
                                          </p:val>
                                        </p:tav>
                                      </p:tavLst>
                                    </p:anim>
                                    <p:anim calcmode="discrete" valueType="clr">
                                      <p:cBhvr>
                                        <p:cTn id="140" dur="80"/>
                                        <p:tgtEl>
                                          <p:spTgt spid="12306"/>
                                        </p:tgtEl>
                                        <p:attrNameLst>
                                          <p:attrName>fillcolor</p:attrName>
                                        </p:attrNameLst>
                                      </p:cBhvr>
                                      <p:tavLst>
                                        <p:tav tm="0">
                                          <p:val>
                                            <p:clrVal>
                                              <a:schemeClr val="accent2"/>
                                            </p:clrVal>
                                          </p:val>
                                        </p:tav>
                                        <p:tav tm="50000">
                                          <p:val>
                                            <p:clrVal>
                                              <a:schemeClr val="hlink"/>
                                            </p:clrVal>
                                          </p:val>
                                        </p:tav>
                                      </p:tavLst>
                                    </p:anim>
                                    <p:set>
                                      <p:cBhvr>
                                        <p:cTn id="141" dur="80"/>
                                        <p:tgtEl>
                                          <p:spTgt spid="123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animBg="1" autoUpdateAnimBg="0"/>
      <p:bldP spid="12292" grpId="1" animBg="1"/>
      <p:bldP spid="12294" grpId="0" animBg="1"/>
      <p:bldP spid="12296" grpId="0" animBg="1"/>
      <p:bldP spid="12298" grpId="0" animBg="1"/>
      <p:bldP spid="12300" grpId="0" animBg="1"/>
      <p:bldP spid="12302" grpId="0" animBg="1"/>
      <p:bldP spid="12304" grpId="0" animBg="1"/>
      <p:bldP spid="123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a:extLst>
              <a:ext uri="{FF2B5EF4-FFF2-40B4-BE49-F238E27FC236}">
                <a16:creationId xmlns:a16="http://schemas.microsoft.com/office/drawing/2014/main" id="{982ED730-864F-C02E-8E7B-038A527AC9CD}"/>
              </a:ext>
            </a:extLst>
          </p:cNvPr>
          <p:cNvSpPr>
            <a:spLocks noGrp="1" noChangeArrowheads="1"/>
          </p:cNvSpPr>
          <p:nvPr>
            <p:ph type="body" idx="1"/>
          </p:nvPr>
        </p:nvSpPr>
        <p:spPr/>
        <p:txBody>
          <a:bodyPr/>
          <a:lstStyle/>
          <a:p>
            <a:pPr>
              <a:buFontTx/>
              <a:buNone/>
            </a:pPr>
            <a:r>
              <a:rPr lang="en-US" altLang="en-US">
                <a:latin typeface="Times New Roman" panose="02020603050405020304" pitchFamily="18" charset="0"/>
              </a:rPr>
              <a:t>      Môi trường là nơi sinh sống của sinh vật, bao gồm tất cả những gì bao quanh có tác động trực hoặc gián tiếp lên sự sống, phát triển, sinh sản của sinh vật. </a:t>
            </a:r>
          </a:p>
        </p:txBody>
      </p:sp>
      <p:sp>
        <p:nvSpPr>
          <p:cNvPr id="2056" name="Rectangle 8">
            <a:extLst>
              <a:ext uri="{FF2B5EF4-FFF2-40B4-BE49-F238E27FC236}">
                <a16:creationId xmlns:a16="http://schemas.microsoft.com/office/drawing/2014/main" id="{007C87B6-8598-A44D-7793-721FF4EAD2A8}"/>
              </a:ext>
            </a:extLst>
          </p:cNvPr>
          <p:cNvSpPr>
            <a:spLocks noChangeArrowheads="1"/>
          </p:cNvSpPr>
          <p:nvPr/>
        </p:nvSpPr>
        <p:spPr bwMode="auto">
          <a:xfrm>
            <a:off x="5975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a:t>
            </a:r>
          </a:p>
        </p:txBody>
      </p:sp>
      <p:sp>
        <p:nvSpPr>
          <p:cNvPr id="2058" name="Rectangle 10">
            <a:extLst>
              <a:ext uri="{FF2B5EF4-FFF2-40B4-BE49-F238E27FC236}">
                <a16:creationId xmlns:a16="http://schemas.microsoft.com/office/drawing/2014/main" id="{4CA23EB5-E06C-FBC1-AA45-63F2ED91E834}"/>
              </a:ext>
            </a:extLst>
          </p:cNvPr>
          <p:cNvSpPr>
            <a:spLocks noChangeArrowheads="1"/>
          </p:cNvSpPr>
          <p:nvPr/>
        </p:nvSpPr>
        <p:spPr bwMode="auto">
          <a:xfrm>
            <a:off x="1524000" y="457200"/>
            <a:ext cx="6464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600" b="1">
                <a:solidFill>
                  <a:srgbClr val="0000FF"/>
                </a:solidFill>
              </a:rPr>
              <a:t>I </a:t>
            </a:r>
            <a:r>
              <a:rPr lang="en-US" altLang="en-US" sz="3600" b="1" u="sng">
                <a:solidFill>
                  <a:srgbClr val="0000FF"/>
                </a:solidFill>
              </a:rPr>
              <a:t>Môi trường sống của sinh vật</a:t>
            </a:r>
            <a:r>
              <a:rPr lang="en-US" altLang="en-US" sz="3600" b="1">
                <a:solidFill>
                  <a:srgbClr val="0000FF"/>
                </a:solidFill>
              </a:rPr>
              <a:t> :</a:t>
            </a:r>
          </a:p>
        </p:txBody>
      </p:sp>
      <p:sp>
        <p:nvSpPr>
          <p:cNvPr id="2059" name="Rectangle 11">
            <a:extLst>
              <a:ext uri="{FF2B5EF4-FFF2-40B4-BE49-F238E27FC236}">
                <a16:creationId xmlns:a16="http://schemas.microsoft.com/office/drawing/2014/main" id="{E2B18120-06AE-7AC2-C6B0-0421512791C8}"/>
              </a:ext>
            </a:extLst>
          </p:cNvPr>
          <p:cNvSpPr>
            <a:spLocks noChangeArrowheads="1"/>
          </p:cNvSpPr>
          <p:nvPr/>
        </p:nvSpPr>
        <p:spPr bwMode="auto">
          <a:xfrm>
            <a:off x="1905000" y="1066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600" b="1" i="1">
                <a:solidFill>
                  <a:srgbClr val="0000FF"/>
                </a:solidFill>
              </a:rPr>
              <a:t>1. </a:t>
            </a:r>
            <a:r>
              <a:rPr lang="en-US" altLang="en-US" sz="3600" b="1" i="1" u="sng">
                <a:solidFill>
                  <a:srgbClr val="0000FF"/>
                </a:solidFill>
              </a:rPr>
              <a:t>Môi trường là gì</a:t>
            </a:r>
            <a:r>
              <a:rPr lang="en-US" altLang="en-US" sz="3600" b="1" i="1">
                <a:solidFill>
                  <a:srgbClr val="0000FF"/>
                </a:solidFill>
              </a:rPr>
              <a:t> ?</a:t>
            </a:r>
          </a:p>
        </p:txBody>
      </p:sp>
      <p:sp>
        <p:nvSpPr>
          <p:cNvPr id="2066" name="Text Box 18">
            <a:extLst>
              <a:ext uri="{FF2B5EF4-FFF2-40B4-BE49-F238E27FC236}">
                <a16:creationId xmlns:a16="http://schemas.microsoft.com/office/drawing/2014/main" id="{9A4E348E-C2BC-1D23-BE6B-5553E4F86C9F}"/>
              </a:ext>
            </a:extLst>
          </p:cNvPr>
          <p:cNvSpPr txBox="1">
            <a:spLocks noChangeArrowheads="1"/>
          </p:cNvSpPr>
          <p:nvPr/>
        </p:nvSpPr>
        <p:spPr bwMode="auto">
          <a:xfrm>
            <a:off x="4357688" y="4114801"/>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067" name="Text Box 19">
            <a:extLst>
              <a:ext uri="{FF2B5EF4-FFF2-40B4-BE49-F238E27FC236}">
                <a16:creationId xmlns:a16="http://schemas.microsoft.com/office/drawing/2014/main" id="{AD0127C7-E19C-2EF9-A401-E41F5F8217EC}"/>
              </a:ext>
            </a:extLst>
          </p:cNvPr>
          <p:cNvSpPr txBox="1">
            <a:spLocks noChangeArrowheads="1"/>
          </p:cNvSpPr>
          <p:nvPr/>
        </p:nvSpPr>
        <p:spPr bwMode="auto">
          <a:xfrm>
            <a:off x="1905000" y="1371601"/>
            <a:ext cx="83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a:solidFill>
                  <a:srgbClr val="FF0000"/>
                </a:solidFill>
                <a:latin typeface=".VnTime" pitchFamily="34" charset="0"/>
                <a:sym typeface="Wingdings" panose="05000000000000000000" pitchFamily="2" charset="2"/>
              </a:rPr>
              <a:t></a:t>
            </a:r>
          </a:p>
        </p:txBody>
      </p:sp>
      <p:sp>
        <p:nvSpPr>
          <p:cNvPr id="2068" name="Rectangle 20">
            <a:extLst>
              <a:ext uri="{FF2B5EF4-FFF2-40B4-BE49-F238E27FC236}">
                <a16:creationId xmlns:a16="http://schemas.microsoft.com/office/drawing/2014/main" id="{665E42B5-105D-AA02-D7F3-8259A1CC4E81}"/>
              </a:ext>
            </a:extLst>
          </p:cNvPr>
          <p:cNvSpPr>
            <a:spLocks noChangeArrowheads="1"/>
          </p:cNvSpPr>
          <p:nvPr/>
        </p:nvSpPr>
        <p:spPr bwMode="auto">
          <a:xfrm>
            <a:off x="2057400" y="3429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600" b="1" i="1">
                <a:solidFill>
                  <a:srgbClr val="0000FF"/>
                </a:solidFill>
              </a:rPr>
              <a:t>2. </a:t>
            </a:r>
            <a:r>
              <a:rPr lang="en-US" altLang="en-US" sz="3600" b="1" i="1" u="sng">
                <a:solidFill>
                  <a:srgbClr val="0000FF"/>
                </a:solidFill>
              </a:rPr>
              <a:t>Các loại môi trường.</a:t>
            </a:r>
            <a:r>
              <a:rPr lang="en-US" altLang="en-US" sz="3600" b="1" i="1">
                <a:solidFill>
                  <a:srgbClr val="0000FF"/>
                </a:solidFill>
              </a:rPr>
              <a:t> </a:t>
            </a:r>
          </a:p>
        </p:txBody>
      </p:sp>
      <p:sp>
        <p:nvSpPr>
          <p:cNvPr id="2070" name="Rectangle 22">
            <a:extLst>
              <a:ext uri="{FF2B5EF4-FFF2-40B4-BE49-F238E27FC236}">
                <a16:creationId xmlns:a16="http://schemas.microsoft.com/office/drawing/2014/main" id="{7AA11A7A-4019-854C-C642-91707999E990}"/>
              </a:ext>
            </a:extLst>
          </p:cNvPr>
          <p:cNvSpPr>
            <a:spLocks noChangeArrowheads="1"/>
          </p:cNvSpPr>
          <p:nvPr/>
        </p:nvSpPr>
        <p:spPr bwMode="auto">
          <a:xfrm>
            <a:off x="1549400" y="0"/>
            <a:ext cx="7776168" cy="52322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067"/>
                                        </p:tgtEl>
                                        <p:attrNameLst>
                                          <p:attrName>style.visibility</p:attrName>
                                        </p:attrNameLst>
                                      </p:cBhvr>
                                      <p:to>
                                        <p:strVal val="visible"/>
                                      </p:to>
                                    </p:set>
                                    <p:animEffect transition="in" filter="wheel(4)">
                                      <p:cBhvr>
                                        <p:cTn id="7" dur="500"/>
                                        <p:tgtEl>
                                          <p:spTgt spid="2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68">
                                            <p:txEl>
                                              <p:pRg st="0" end="0"/>
                                            </p:txEl>
                                          </p:spTgt>
                                        </p:tgtEl>
                                        <p:attrNameLst>
                                          <p:attrName>style.visibility</p:attrName>
                                        </p:attrNameLst>
                                      </p:cBhvr>
                                      <p:to>
                                        <p:strVal val="visible"/>
                                      </p:to>
                                    </p:set>
                                    <p:animEffect transition="in" filter="checkerboard(across)">
                                      <p:cBhvr>
                                        <p:cTn id="12" dur="500"/>
                                        <p:tgtEl>
                                          <p:spTgt spid="20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6327B0A-0ED8-F2AA-25CE-C970F38238D4}"/>
              </a:ext>
            </a:extLst>
          </p:cNvPr>
          <p:cNvSpPr>
            <a:spLocks noChangeArrowheads="1"/>
          </p:cNvSpPr>
          <p:nvPr/>
        </p:nvSpPr>
        <p:spPr bwMode="auto">
          <a:xfrm>
            <a:off x="1524000" y="685800"/>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b="1">
                <a:solidFill>
                  <a:srgbClr val="FF0000"/>
                </a:solidFill>
                <a:latin typeface="VNI-Times" pitchFamily="2" charset="0"/>
              </a:rPr>
              <a:t>?</a:t>
            </a:r>
            <a:r>
              <a:rPr lang="en-US" altLang="en-US" sz="2000" b="1">
                <a:latin typeface="VNI-Times" pitchFamily="2" charset="0"/>
              </a:rPr>
              <a:t> </a:t>
            </a:r>
            <a:r>
              <a:rPr lang="en-US" altLang="en-US" sz="2200" b="1"/>
              <a:t>Hãy quan sát hình ảnh trong tự nhiên và điền tiếp nội dung phù hợp vào các ô trống trong bảng sau :</a:t>
            </a:r>
            <a:endParaRPr lang="en-US" altLang="en-US" sz="2200"/>
          </a:p>
        </p:txBody>
      </p:sp>
      <p:graphicFrame>
        <p:nvGraphicFramePr>
          <p:cNvPr id="22531" name="Group 3">
            <a:extLst>
              <a:ext uri="{FF2B5EF4-FFF2-40B4-BE49-F238E27FC236}">
                <a16:creationId xmlns:a16="http://schemas.microsoft.com/office/drawing/2014/main" id="{9A1ED350-0072-B9D1-5B72-244BF6C126D9}"/>
              </a:ext>
            </a:extLst>
          </p:cNvPr>
          <p:cNvGraphicFramePr>
            <a:graphicFrameLocks noGrp="1"/>
          </p:cNvGraphicFramePr>
          <p:nvPr/>
        </p:nvGraphicFramePr>
        <p:xfrm>
          <a:off x="6191250" y="1792288"/>
          <a:ext cx="4419600" cy="4646612"/>
        </p:xfrm>
        <a:graphic>
          <a:graphicData uri="http://schemas.openxmlformats.org/drawingml/2006/table">
            <a:tbl>
              <a:tblPr/>
              <a:tblGrid>
                <a:gridCol w="762000">
                  <a:extLst>
                    <a:ext uri="{9D8B030D-6E8A-4147-A177-3AD203B41FA5}">
                      <a16:colId xmlns:a16="http://schemas.microsoft.com/office/drawing/2014/main" val="2466862210"/>
                    </a:ext>
                  </a:extLst>
                </a:gridCol>
                <a:gridCol w="1733550">
                  <a:extLst>
                    <a:ext uri="{9D8B030D-6E8A-4147-A177-3AD203B41FA5}">
                      <a16:colId xmlns:a16="http://schemas.microsoft.com/office/drawing/2014/main" val="836082680"/>
                    </a:ext>
                  </a:extLst>
                </a:gridCol>
                <a:gridCol w="1924050">
                  <a:extLst>
                    <a:ext uri="{9D8B030D-6E8A-4147-A177-3AD203B41FA5}">
                      <a16:colId xmlns:a16="http://schemas.microsoft.com/office/drawing/2014/main" val="3311002886"/>
                    </a:ext>
                  </a:extLst>
                </a:gridCol>
              </a:tblGrid>
              <a:tr h="663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TEÂN S.VAÄT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MOÂI TRÖÔØNG SOÁNG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7916014"/>
                  </a:ext>
                </a:extLst>
              </a:tr>
              <a:tr h="663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Giun ñaát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925590"/>
                  </a:ext>
                </a:extLst>
              </a:tr>
              <a:tr h="663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Caù cheùp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9716437"/>
                  </a:ext>
                </a:extLst>
              </a:tr>
              <a:tr h="665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Chim veït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4846921"/>
                  </a:ext>
                </a:extLst>
              </a:tr>
              <a:tr h="661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Saùn daây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3159391"/>
                  </a:ext>
                </a:extLst>
              </a:tr>
              <a:tr h="665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Caây tre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2772300"/>
                  </a:ext>
                </a:extLst>
              </a:tr>
              <a:tr h="663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VNI-Times" pitchFamily="2" charset="0"/>
                        </a:rPr>
                        <a:t>Con ngöïa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8974161"/>
                  </a:ext>
                </a:extLst>
              </a:tr>
            </a:tbl>
          </a:graphicData>
        </a:graphic>
      </p:graphicFrame>
      <p:grpSp>
        <p:nvGrpSpPr>
          <p:cNvPr id="22565" name="Group 37">
            <a:extLst>
              <a:ext uri="{FF2B5EF4-FFF2-40B4-BE49-F238E27FC236}">
                <a16:creationId xmlns:a16="http://schemas.microsoft.com/office/drawing/2014/main" id="{6356EC5F-3E89-5B3C-CC14-7A01E7985A33}"/>
              </a:ext>
            </a:extLst>
          </p:cNvPr>
          <p:cNvGrpSpPr>
            <a:grpSpLocks/>
          </p:cNvGrpSpPr>
          <p:nvPr/>
        </p:nvGrpSpPr>
        <p:grpSpPr bwMode="auto">
          <a:xfrm>
            <a:off x="1562100" y="1828800"/>
            <a:ext cx="4610100" cy="5029200"/>
            <a:chOff x="0" y="900"/>
            <a:chExt cx="2868" cy="3420"/>
          </a:xfrm>
        </p:grpSpPr>
        <p:pic>
          <p:nvPicPr>
            <p:cNvPr id="22566" name="Picture 38">
              <a:extLst>
                <a:ext uri="{FF2B5EF4-FFF2-40B4-BE49-F238E27FC236}">
                  <a16:creationId xmlns:a16="http://schemas.microsoft.com/office/drawing/2014/main" id="{6C4FA2CF-244D-1950-E293-0D1401880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900"/>
              <a:ext cx="1344" cy="1236"/>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67" name="Picture 39">
              <a:extLst>
                <a:ext uri="{FF2B5EF4-FFF2-40B4-BE49-F238E27FC236}">
                  <a16:creationId xmlns:a16="http://schemas.microsoft.com/office/drawing/2014/main" id="{D18B2056-DE4F-82E8-A023-995F5FA54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0"/>
              <a:ext cx="1488" cy="124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22568" name="Picture 40">
              <a:extLst>
                <a:ext uri="{FF2B5EF4-FFF2-40B4-BE49-F238E27FC236}">
                  <a16:creationId xmlns:a16="http://schemas.microsoft.com/office/drawing/2014/main" id="{931292C1-F24A-768D-EC3A-819A2023C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 y="2136"/>
              <a:ext cx="1440" cy="1056"/>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22569" name="Picture 41">
              <a:extLst>
                <a:ext uri="{FF2B5EF4-FFF2-40B4-BE49-F238E27FC236}">
                  <a16:creationId xmlns:a16="http://schemas.microsoft.com/office/drawing/2014/main" id="{028BB40D-1A42-5EE1-778E-FB61D3B23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6"/>
              <a:ext cx="1440" cy="108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22570" name="Picture 42">
              <a:extLst>
                <a:ext uri="{FF2B5EF4-FFF2-40B4-BE49-F238E27FC236}">
                  <a16:creationId xmlns:a16="http://schemas.microsoft.com/office/drawing/2014/main" id="{4CEC32E3-36A3-11FC-DD32-C8408FD68D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92"/>
              <a:ext cx="1440" cy="1093"/>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71" name="Picture 43">
              <a:extLst>
                <a:ext uri="{FF2B5EF4-FFF2-40B4-BE49-F238E27FC236}">
                  <a16:creationId xmlns:a16="http://schemas.microsoft.com/office/drawing/2014/main" id="{5D23BCAC-2954-840D-28B6-A730464DD8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 y="3192"/>
              <a:ext cx="1440" cy="1128"/>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grpSp>
      <p:sp>
        <p:nvSpPr>
          <p:cNvPr id="22572" name="WordArt 44">
            <a:extLst>
              <a:ext uri="{FF2B5EF4-FFF2-40B4-BE49-F238E27FC236}">
                <a16:creationId xmlns:a16="http://schemas.microsoft.com/office/drawing/2014/main" id="{0CA71131-63FC-4741-FD06-6B45D04D29A9}"/>
              </a:ext>
            </a:extLst>
          </p:cNvPr>
          <p:cNvSpPr>
            <a:spLocks noChangeArrowheads="1" noChangeShapeType="1" noTextEdit="1"/>
          </p:cNvSpPr>
          <p:nvPr/>
        </p:nvSpPr>
        <p:spPr bwMode="auto">
          <a:xfrm>
            <a:off x="9144000" y="2705100"/>
            <a:ext cx="914400" cy="190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1600" kern="10">
                <a:ln w="9525">
                  <a:solidFill>
                    <a:schemeClr val="tx1"/>
                  </a:solidFill>
                  <a:round/>
                  <a:headEnd/>
                  <a:tailEnd/>
                </a:ln>
                <a:latin typeface="VNI-Korin"/>
              </a:rPr>
              <a:t>Trong ñaát</a:t>
            </a:r>
          </a:p>
        </p:txBody>
      </p:sp>
      <p:sp>
        <p:nvSpPr>
          <p:cNvPr id="22573" name="WordArt 45">
            <a:extLst>
              <a:ext uri="{FF2B5EF4-FFF2-40B4-BE49-F238E27FC236}">
                <a16:creationId xmlns:a16="http://schemas.microsoft.com/office/drawing/2014/main" id="{BC9FA803-7773-D7E2-2269-33DE9E518953}"/>
              </a:ext>
            </a:extLst>
          </p:cNvPr>
          <p:cNvSpPr>
            <a:spLocks noChangeArrowheads="1" noChangeShapeType="1" noTextEdit="1"/>
          </p:cNvSpPr>
          <p:nvPr/>
        </p:nvSpPr>
        <p:spPr bwMode="auto">
          <a:xfrm>
            <a:off x="9296400" y="3276600"/>
            <a:ext cx="533400" cy="1143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1600" kern="10">
                <a:ln w="9525">
                  <a:solidFill>
                    <a:schemeClr val="tx1"/>
                  </a:solidFill>
                  <a:round/>
                  <a:headEnd/>
                  <a:tailEnd/>
                </a:ln>
                <a:latin typeface="VNI-Korin"/>
              </a:rPr>
              <a:t>Nöôùc</a:t>
            </a:r>
          </a:p>
        </p:txBody>
      </p:sp>
      <p:sp>
        <p:nvSpPr>
          <p:cNvPr id="22574" name="WordArt 46">
            <a:extLst>
              <a:ext uri="{FF2B5EF4-FFF2-40B4-BE49-F238E27FC236}">
                <a16:creationId xmlns:a16="http://schemas.microsoft.com/office/drawing/2014/main" id="{2C786D5C-9BAD-49BD-B982-2883F08BED4F}"/>
              </a:ext>
            </a:extLst>
          </p:cNvPr>
          <p:cNvSpPr>
            <a:spLocks noChangeArrowheads="1" noChangeShapeType="1" noTextEdit="1"/>
          </p:cNvSpPr>
          <p:nvPr/>
        </p:nvSpPr>
        <p:spPr bwMode="auto">
          <a:xfrm>
            <a:off x="8915400" y="4067175"/>
            <a:ext cx="1295400" cy="152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1600" kern="10">
                <a:ln w="9525">
                  <a:solidFill>
                    <a:schemeClr val="tx1"/>
                  </a:solidFill>
                  <a:round/>
                  <a:headEnd/>
                  <a:tailEnd/>
                </a:ln>
                <a:latin typeface="VNI-Korin"/>
              </a:rPr>
              <a:t>Ñaát-khoâng khí</a:t>
            </a:r>
          </a:p>
        </p:txBody>
      </p:sp>
      <p:sp>
        <p:nvSpPr>
          <p:cNvPr id="22575" name="WordArt 47">
            <a:extLst>
              <a:ext uri="{FF2B5EF4-FFF2-40B4-BE49-F238E27FC236}">
                <a16:creationId xmlns:a16="http://schemas.microsoft.com/office/drawing/2014/main" id="{06A32BA1-05B4-9709-5D67-998750DF5AF3}"/>
              </a:ext>
            </a:extLst>
          </p:cNvPr>
          <p:cNvSpPr>
            <a:spLocks noChangeArrowheads="1" noChangeShapeType="1" noTextEdit="1"/>
          </p:cNvSpPr>
          <p:nvPr/>
        </p:nvSpPr>
        <p:spPr bwMode="auto">
          <a:xfrm>
            <a:off x="9144000" y="4686300"/>
            <a:ext cx="914400" cy="152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1600" kern="10">
                <a:ln w="9525">
                  <a:solidFill>
                    <a:schemeClr val="tx1"/>
                  </a:solidFill>
                  <a:round/>
                  <a:headEnd/>
                  <a:tailEnd/>
                </a:ln>
                <a:latin typeface="VNI-Korin"/>
              </a:rPr>
              <a:t>Sinh vaät</a:t>
            </a:r>
          </a:p>
        </p:txBody>
      </p:sp>
      <p:sp>
        <p:nvSpPr>
          <p:cNvPr id="22576" name="WordArt 48">
            <a:extLst>
              <a:ext uri="{FF2B5EF4-FFF2-40B4-BE49-F238E27FC236}">
                <a16:creationId xmlns:a16="http://schemas.microsoft.com/office/drawing/2014/main" id="{29A7819F-17AE-5810-664C-53EE202DF444}"/>
              </a:ext>
            </a:extLst>
          </p:cNvPr>
          <p:cNvSpPr>
            <a:spLocks noChangeArrowheads="1" noChangeShapeType="1" noTextEdit="1"/>
          </p:cNvSpPr>
          <p:nvPr/>
        </p:nvSpPr>
        <p:spPr bwMode="auto">
          <a:xfrm>
            <a:off x="8991600" y="5367338"/>
            <a:ext cx="1295400" cy="190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1600" kern="10">
                <a:ln w="9525">
                  <a:solidFill>
                    <a:schemeClr val="tx1"/>
                  </a:solidFill>
                  <a:round/>
                  <a:headEnd/>
                  <a:tailEnd/>
                </a:ln>
                <a:latin typeface="VNI-Korin"/>
              </a:rPr>
              <a:t>Ñaát-khoâng khí</a:t>
            </a:r>
          </a:p>
        </p:txBody>
      </p:sp>
      <p:sp>
        <p:nvSpPr>
          <p:cNvPr id="22577" name="WordArt 49">
            <a:extLst>
              <a:ext uri="{FF2B5EF4-FFF2-40B4-BE49-F238E27FC236}">
                <a16:creationId xmlns:a16="http://schemas.microsoft.com/office/drawing/2014/main" id="{9D698022-8FEB-9237-D625-2684201BDC04}"/>
              </a:ext>
            </a:extLst>
          </p:cNvPr>
          <p:cNvSpPr>
            <a:spLocks noChangeArrowheads="1" noChangeShapeType="1" noTextEdit="1"/>
          </p:cNvSpPr>
          <p:nvPr/>
        </p:nvSpPr>
        <p:spPr bwMode="auto">
          <a:xfrm>
            <a:off x="9220200" y="5995988"/>
            <a:ext cx="838200" cy="152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1600" kern="10">
                <a:ln w="9525">
                  <a:solidFill>
                    <a:schemeClr val="tx1"/>
                  </a:solidFill>
                  <a:round/>
                  <a:headEnd/>
                  <a:tailEnd/>
                </a:ln>
                <a:latin typeface="VNI-Korin"/>
              </a:rPr>
              <a:t>Maët ñaát</a:t>
            </a:r>
          </a:p>
        </p:txBody>
      </p:sp>
      <p:sp>
        <p:nvSpPr>
          <p:cNvPr id="22578" name="Rectangle 50">
            <a:extLst>
              <a:ext uri="{FF2B5EF4-FFF2-40B4-BE49-F238E27FC236}">
                <a16:creationId xmlns:a16="http://schemas.microsoft.com/office/drawing/2014/main" id="{A7FF8A8D-FFED-990B-388B-74033EF81216}"/>
              </a:ext>
            </a:extLst>
          </p:cNvPr>
          <p:cNvSpPr>
            <a:spLocks noChangeArrowheads="1"/>
          </p:cNvSpPr>
          <p:nvPr/>
        </p:nvSpPr>
        <p:spPr bwMode="auto">
          <a:xfrm>
            <a:off x="1524000" y="0"/>
            <a:ext cx="9144000" cy="53340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
        <p:nvSpPr>
          <p:cNvPr id="22579" name="Rectangle 51">
            <a:extLst>
              <a:ext uri="{FF2B5EF4-FFF2-40B4-BE49-F238E27FC236}">
                <a16:creationId xmlns:a16="http://schemas.microsoft.com/office/drawing/2014/main" id="{62F4E0A8-62A9-EB25-D724-96902991B6FD}"/>
              </a:ext>
            </a:extLst>
          </p:cNvPr>
          <p:cNvSpPr>
            <a:spLocks noChangeArrowheads="1"/>
          </p:cNvSpPr>
          <p:nvPr/>
        </p:nvSpPr>
        <p:spPr bwMode="auto">
          <a:xfrm>
            <a:off x="1828800" y="762000"/>
            <a:ext cx="6540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altLang="en-US" sz="2800" b="1">
                <a:solidFill>
                  <a:srgbClr val="0000FF"/>
                </a:solidFill>
              </a:rPr>
              <a:t>I </a:t>
            </a:r>
            <a:r>
              <a:rPr lang="en-US" altLang="en-US" sz="2800" b="1" u="sng">
                <a:solidFill>
                  <a:srgbClr val="0000FF"/>
                </a:solidFill>
              </a:rPr>
              <a:t>Môi trường sống của sinh vật</a:t>
            </a:r>
            <a:r>
              <a:rPr lang="en-US" altLang="en-US" sz="2800" b="1">
                <a:solidFill>
                  <a:srgbClr val="0000FF"/>
                </a:solidFill>
              </a:rPr>
              <a:t> :</a:t>
            </a:r>
          </a:p>
          <a:p>
            <a:endParaRPr lang="en-US" altLang="en-US" sz="2800" b="1" u="sng"/>
          </a:p>
        </p:txBody>
      </p:sp>
      <p:sp>
        <p:nvSpPr>
          <p:cNvPr id="22580" name="Text Box 52">
            <a:extLst>
              <a:ext uri="{FF2B5EF4-FFF2-40B4-BE49-F238E27FC236}">
                <a16:creationId xmlns:a16="http://schemas.microsoft.com/office/drawing/2014/main" id="{5B36A086-AFD9-2C03-0185-8E28F49B6067}"/>
              </a:ext>
            </a:extLst>
          </p:cNvPr>
          <p:cNvSpPr txBox="1">
            <a:spLocks noChangeArrowheads="1"/>
          </p:cNvSpPr>
          <p:nvPr/>
        </p:nvSpPr>
        <p:spPr bwMode="auto">
          <a:xfrm>
            <a:off x="7972426" y="6486525"/>
            <a:ext cx="17049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i="1">
                <a:solidFill>
                  <a:srgbClr val="0000CC"/>
                </a:solidFill>
              </a:rPr>
              <a:t>Bảng 41.1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2579"/>
                                        </p:tgtEl>
                                        <p:attrNameLst>
                                          <p:attrName>style.visibility</p:attrName>
                                        </p:attrNameLst>
                                      </p:cBhvr>
                                      <p:to>
                                        <p:strVal val="visible"/>
                                      </p:to>
                                    </p:set>
                                    <p:animEffect transition="in" filter="fade">
                                      <p:cBhvr>
                                        <p:cTn id="7" dur="1000"/>
                                        <p:tgtEl>
                                          <p:spTgt spid="22579"/>
                                        </p:tgtEl>
                                      </p:cBhvr>
                                    </p:animEffect>
                                    <p:anim calcmode="lin" valueType="num">
                                      <p:cBhvr>
                                        <p:cTn id="8" dur="1000" fill="hold"/>
                                        <p:tgtEl>
                                          <p:spTgt spid="22579"/>
                                        </p:tgtEl>
                                        <p:attrNameLst>
                                          <p:attrName>ppt_x</p:attrName>
                                        </p:attrNameLst>
                                      </p:cBhvr>
                                      <p:tavLst>
                                        <p:tav tm="0">
                                          <p:val>
                                            <p:strVal val="#ppt_x"/>
                                          </p:val>
                                        </p:tav>
                                        <p:tav tm="100000">
                                          <p:val>
                                            <p:strVal val="#ppt_x"/>
                                          </p:val>
                                        </p:tav>
                                      </p:tavLst>
                                    </p:anim>
                                    <p:anim calcmode="lin" valueType="num">
                                      <p:cBhvr>
                                        <p:cTn id="9" dur="1000" fill="hold"/>
                                        <p:tgtEl>
                                          <p:spTgt spid="2257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2530"/>
                                        </p:tgtEl>
                                        <p:attrNameLst>
                                          <p:attrName>style.visibility</p:attrName>
                                        </p:attrNameLst>
                                      </p:cBhvr>
                                      <p:to>
                                        <p:strVal val="visible"/>
                                      </p:to>
                                    </p:set>
                                    <p:animEffect transition="in" filter="fade">
                                      <p:cBhvr>
                                        <p:cTn id="14" dur="500"/>
                                        <p:tgtEl>
                                          <p:spTgt spid="22530"/>
                                        </p:tgtEl>
                                      </p:cBhvr>
                                    </p:animEffect>
                                    <p:anim calcmode="lin" valueType="num">
                                      <p:cBhvr>
                                        <p:cTn id="15" dur="500" fill="hold"/>
                                        <p:tgtEl>
                                          <p:spTgt spid="22530"/>
                                        </p:tgtEl>
                                        <p:attrNameLst>
                                          <p:attrName>ppt_x</p:attrName>
                                        </p:attrNameLst>
                                      </p:cBhvr>
                                      <p:tavLst>
                                        <p:tav tm="0">
                                          <p:val>
                                            <p:strVal val="#ppt_x"/>
                                          </p:val>
                                        </p:tav>
                                        <p:tav tm="100000">
                                          <p:val>
                                            <p:strVal val="#ppt_x"/>
                                          </p:val>
                                        </p:tav>
                                      </p:tavLst>
                                    </p:anim>
                                    <p:anim calcmode="lin" valueType="num">
                                      <p:cBhvr>
                                        <p:cTn id="16" dur="5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nodeType="clickEffect">
                                  <p:stCondLst>
                                    <p:cond delay="0"/>
                                  </p:stCondLst>
                                  <p:childTnLst>
                                    <p:set>
                                      <p:cBhvr>
                                        <p:cTn id="20" dur="1" fill="hold">
                                          <p:stCondLst>
                                            <p:cond delay="0"/>
                                          </p:stCondLst>
                                        </p:cTn>
                                        <p:tgtEl>
                                          <p:spTgt spid="22565"/>
                                        </p:tgtEl>
                                        <p:attrNameLst>
                                          <p:attrName>style.visibility</p:attrName>
                                        </p:attrNameLst>
                                      </p:cBhvr>
                                      <p:to>
                                        <p:strVal val="visible"/>
                                      </p:to>
                                    </p:set>
                                    <p:anim from="(-#ppt_w/2)" to="(#ppt_x)" calcmode="lin" valueType="num">
                                      <p:cBhvr>
                                        <p:cTn id="21" dur="300" fill="hold">
                                          <p:stCondLst>
                                            <p:cond delay="0"/>
                                          </p:stCondLst>
                                        </p:cTn>
                                        <p:tgtEl>
                                          <p:spTgt spid="22565"/>
                                        </p:tgtEl>
                                        <p:attrNameLst>
                                          <p:attrName>ppt_x</p:attrName>
                                        </p:attrNameLst>
                                      </p:cBhvr>
                                    </p:anim>
                                    <p:anim from="0" to="-1.0" calcmode="lin" valueType="num">
                                      <p:cBhvr>
                                        <p:cTn id="22" dur="100" decel="50000" autoRev="1" fill="hold">
                                          <p:stCondLst>
                                            <p:cond delay="300"/>
                                          </p:stCondLst>
                                        </p:cTn>
                                        <p:tgtEl>
                                          <p:spTgt spid="22565"/>
                                        </p:tgtEl>
                                        <p:attrNameLst>
                                          <p:attrName>xshear</p:attrName>
                                        </p:attrNameLst>
                                      </p:cBhvr>
                                    </p:anim>
                                    <p:animScale>
                                      <p:cBhvr>
                                        <p:cTn id="23" dur="100" decel="100000" autoRev="1" fill="hold">
                                          <p:stCondLst>
                                            <p:cond delay="300"/>
                                          </p:stCondLst>
                                        </p:cTn>
                                        <p:tgtEl>
                                          <p:spTgt spid="22565"/>
                                        </p:tgtEl>
                                      </p:cBhvr>
                                      <p:from x="100000" y="100000"/>
                                      <p:to x="80000" y="100000"/>
                                    </p:animScale>
                                    <p:anim by="(#ppt_h/3+#ppt_w*0.1)" calcmode="lin" valueType="num">
                                      <p:cBhvr additive="sum">
                                        <p:cTn id="24" dur="100" decel="100000" autoRev="1" fill="hold">
                                          <p:stCondLst>
                                            <p:cond delay="300"/>
                                          </p:stCondLst>
                                        </p:cTn>
                                        <p:tgtEl>
                                          <p:spTgt spid="22565"/>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nodeType="clickEffect">
                                  <p:stCondLst>
                                    <p:cond delay="0"/>
                                  </p:stCondLst>
                                  <p:childTnLst>
                                    <p:set>
                                      <p:cBhvr>
                                        <p:cTn id="28" dur="1" fill="hold">
                                          <p:stCondLst>
                                            <p:cond delay="0"/>
                                          </p:stCondLst>
                                        </p:cTn>
                                        <p:tgtEl>
                                          <p:spTgt spid="22531"/>
                                        </p:tgtEl>
                                        <p:attrNameLst>
                                          <p:attrName>style.visibility</p:attrName>
                                        </p:attrNameLst>
                                      </p:cBhvr>
                                      <p:to>
                                        <p:strVal val="visible"/>
                                      </p:to>
                                    </p:set>
                                    <p:anim calcmode="lin" valueType="num">
                                      <p:cBhvr>
                                        <p:cTn id="29" dur="1000" fill="hold"/>
                                        <p:tgtEl>
                                          <p:spTgt spid="22531"/>
                                        </p:tgtEl>
                                        <p:attrNameLst>
                                          <p:attrName>ppt_x</p:attrName>
                                        </p:attrNameLst>
                                      </p:cBhvr>
                                      <p:tavLst>
                                        <p:tav tm="0">
                                          <p:val>
                                            <p:strVal val="#ppt_x-.2"/>
                                          </p:val>
                                        </p:tav>
                                        <p:tav tm="100000">
                                          <p:val>
                                            <p:strVal val="#ppt_x"/>
                                          </p:val>
                                        </p:tav>
                                      </p:tavLst>
                                    </p:anim>
                                    <p:anim calcmode="lin" valueType="num">
                                      <p:cBhvr>
                                        <p:cTn id="30" dur="1000" fill="hold"/>
                                        <p:tgtEl>
                                          <p:spTgt spid="2253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253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22580">
                                            <p:txEl>
                                              <p:pRg st="0" end="0"/>
                                            </p:txEl>
                                          </p:spTgt>
                                        </p:tgtEl>
                                        <p:attrNameLst>
                                          <p:attrName>style.visibility</p:attrName>
                                        </p:attrNameLst>
                                      </p:cBhvr>
                                      <p:to>
                                        <p:strVal val="visible"/>
                                      </p:to>
                                    </p:set>
                                    <p:animEffect transition="in" filter="circle(in)">
                                      <p:cBhvr>
                                        <p:cTn id="36" dur="2000"/>
                                        <p:tgtEl>
                                          <p:spTgt spid="22580">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nodeType="clickEffect">
                                  <p:stCondLst>
                                    <p:cond delay="0"/>
                                  </p:stCondLst>
                                  <p:childTnLst>
                                    <p:set>
                                      <p:cBhvr>
                                        <p:cTn id="40" dur="1" fill="hold">
                                          <p:stCondLst>
                                            <p:cond delay="0"/>
                                          </p:stCondLst>
                                        </p:cTn>
                                        <p:tgtEl>
                                          <p:spTgt spid="22572"/>
                                        </p:tgtEl>
                                        <p:attrNameLst>
                                          <p:attrName>style.visibility</p:attrName>
                                        </p:attrNameLst>
                                      </p:cBhvr>
                                      <p:to>
                                        <p:strVal val="visible"/>
                                      </p:to>
                                    </p:set>
                                    <p:anim calcmode="lin" valueType="num">
                                      <p:cBhvr>
                                        <p:cTn id="41" dur="500" fill="hold"/>
                                        <p:tgtEl>
                                          <p:spTgt spid="22572"/>
                                        </p:tgtEl>
                                        <p:attrNameLst>
                                          <p:attrName>ppt_x</p:attrName>
                                        </p:attrNameLst>
                                      </p:cBhvr>
                                      <p:tavLst>
                                        <p:tav tm="0">
                                          <p:val>
                                            <p:strVal val="#ppt_x-.2"/>
                                          </p:val>
                                        </p:tav>
                                        <p:tav tm="100000">
                                          <p:val>
                                            <p:strVal val="#ppt_x"/>
                                          </p:val>
                                        </p:tav>
                                      </p:tavLst>
                                    </p:anim>
                                    <p:anim calcmode="lin" valueType="num">
                                      <p:cBhvr>
                                        <p:cTn id="42" dur="500" fill="hold"/>
                                        <p:tgtEl>
                                          <p:spTgt spid="22572"/>
                                        </p:tgtEl>
                                        <p:attrNameLst>
                                          <p:attrName>ppt_y</p:attrName>
                                        </p:attrNameLst>
                                      </p:cBhvr>
                                      <p:tavLst>
                                        <p:tav tm="0">
                                          <p:val>
                                            <p:strVal val="#ppt_y"/>
                                          </p:val>
                                        </p:tav>
                                        <p:tav tm="100000">
                                          <p:val>
                                            <p:strVal val="#ppt_y"/>
                                          </p:val>
                                        </p:tav>
                                      </p:tavLst>
                                    </p:anim>
                                    <p:animEffect transition="in" filter="wipe(right)" prLst="gradientSize: 0.1">
                                      <p:cBhvr>
                                        <p:cTn id="43" dur="500"/>
                                        <p:tgtEl>
                                          <p:spTgt spid="2257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4" presetClass="entr" presetSubtype="0" fill="hold" nodeType="clickEffect">
                                  <p:stCondLst>
                                    <p:cond delay="0"/>
                                  </p:stCondLst>
                                  <p:childTnLst>
                                    <p:set>
                                      <p:cBhvr>
                                        <p:cTn id="47" dur="1" fill="hold">
                                          <p:stCondLst>
                                            <p:cond delay="0"/>
                                          </p:stCondLst>
                                        </p:cTn>
                                        <p:tgtEl>
                                          <p:spTgt spid="22573"/>
                                        </p:tgtEl>
                                        <p:attrNameLst>
                                          <p:attrName>style.visibility</p:attrName>
                                        </p:attrNameLst>
                                      </p:cBhvr>
                                      <p:to>
                                        <p:strVal val="visible"/>
                                      </p:to>
                                    </p:set>
                                    <p:anim from="(-#ppt_w/2)" to="(#ppt_x)" calcmode="lin" valueType="num">
                                      <p:cBhvr>
                                        <p:cTn id="48" dur="300" fill="hold">
                                          <p:stCondLst>
                                            <p:cond delay="0"/>
                                          </p:stCondLst>
                                        </p:cTn>
                                        <p:tgtEl>
                                          <p:spTgt spid="22573"/>
                                        </p:tgtEl>
                                        <p:attrNameLst>
                                          <p:attrName>ppt_x</p:attrName>
                                        </p:attrNameLst>
                                      </p:cBhvr>
                                    </p:anim>
                                    <p:anim from="0" to="-1.0" calcmode="lin" valueType="num">
                                      <p:cBhvr>
                                        <p:cTn id="49" dur="100" decel="50000" autoRev="1" fill="hold">
                                          <p:stCondLst>
                                            <p:cond delay="300"/>
                                          </p:stCondLst>
                                        </p:cTn>
                                        <p:tgtEl>
                                          <p:spTgt spid="22573"/>
                                        </p:tgtEl>
                                        <p:attrNameLst>
                                          <p:attrName>xshear</p:attrName>
                                        </p:attrNameLst>
                                      </p:cBhvr>
                                    </p:anim>
                                    <p:animScale>
                                      <p:cBhvr>
                                        <p:cTn id="50" dur="100" decel="100000" autoRev="1" fill="hold">
                                          <p:stCondLst>
                                            <p:cond delay="300"/>
                                          </p:stCondLst>
                                        </p:cTn>
                                        <p:tgtEl>
                                          <p:spTgt spid="22573"/>
                                        </p:tgtEl>
                                      </p:cBhvr>
                                      <p:from x="100000" y="100000"/>
                                      <p:to x="80000" y="100000"/>
                                    </p:animScale>
                                    <p:anim by="(#ppt_h/3+#ppt_w*0.1)" calcmode="lin" valueType="num">
                                      <p:cBhvr additive="sum">
                                        <p:cTn id="51" dur="100" decel="100000" autoRev="1" fill="hold">
                                          <p:stCondLst>
                                            <p:cond delay="300"/>
                                          </p:stCondLst>
                                        </p:cTn>
                                        <p:tgtEl>
                                          <p:spTgt spid="22573"/>
                                        </p:tgtEl>
                                        <p:attrNameLst>
                                          <p:attrName>ppt_x</p:attrName>
                                        </p:attrNameLst>
                                      </p:cBhvr>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0" presetClass="entr" presetSubtype="0" fill="hold" nodeType="clickEffect">
                                  <p:stCondLst>
                                    <p:cond delay="0"/>
                                  </p:stCondLst>
                                  <p:childTnLst>
                                    <p:set>
                                      <p:cBhvr>
                                        <p:cTn id="55" dur="1" fill="hold">
                                          <p:stCondLst>
                                            <p:cond delay="0"/>
                                          </p:stCondLst>
                                        </p:cTn>
                                        <p:tgtEl>
                                          <p:spTgt spid="22574"/>
                                        </p:tgtEl>
                                        <p:attrNameLst>
                                          <p:attrName>style.visibility</p:attrName>
                                        </p:attrNameLst>
                                      </p:cBhvr>
                                      <p:to>
                                        <p:strVal val="visible"/>
                                      </p:to>
                                    </p:set>
                                    <p:animEffect transition="in" filter="wedge">
                                      <p:cBhvr>
                                        <p:cTn id="56" dur="500"/>
                                        <p:tgtEl>
                                          <p:spTgt spid="2257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nodeType="clickEffect">
                                  <p:stCondLst>
                                    <p:cond delay="0"/>
                                  </p:stCondLst>
                                  <p:childTnLst>
                                    <p:set>
                                      <p:cBhvr>
                                        <p:cTn id="60" dur="1" fill="hold">
                                          <p:stCondLst>
                                            <p:cond delay="0"/>
                                          </p:stCondLst>
                                        </p:cTn>
                                        <p:tgtEl>
                                          <p:spTgt spid="22575"/>
                                        </p:tgtEl>
                                        <p:attrNameLst>
                                          <p:attrName>style.visibility</p:attrName>
                                        </p:attrNameLst>
                                      </p:cBhvr>
                                      <p:to>
                                        <p:strVal val="visible"/>
                                      </p:to>
                                    </p:set>
                                    <p:animEffect transition="in" filter="diamond(in)">
                                      <p:cBhvr>
                                        <p:cTn id="61" dur="2000"/>
                                        <p:tgtEl>
                                          <p:spTgt spid="2257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ntr" presetSubtype="16" fill="hold" nodeType="clickEffect">
                                  <p:stCondLst>
                                    <p:cond delay="0"/>
                                  </p:stCondLst>
                                  <p:childTnLst>
                                    <p:set>
                                      <p:cBhvr>
                                        <p:cTn id="65" dur="1" fill="hold">
                                          <p:stCondLst>
                                            <p:cond delay="0"/>
                                          </p:stCondLst>
                                        </p:cTn>
                                        <p:tgtEl>
                                          <p:spTgt spid="22576"/>
                                        </p:tgtEl>
                                        <p:attrNameLst>
                                          <p:attrName>style.visibility</p:attrName>
                                        </p:attrNameLst>
                                      </p:cBhvr>
                                      <p:to>
                                        <p:strVal val="visible"/>
                                      </p:to>
                                    </p:set>
                                    <p:animEffect transition="in" filter="circle(in)">
                                      <p:cBhvr>
                                        <p:cTn id="66" dur="2000"/>
                                        <p:tgtEl>
                                          <p:spTgt spid="2257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0" presetClass="entr" presetSubtype="0" fill="hold" nodeType="clickEffect">
                                  <p:stCondLst>
                                    <p:cond delay="0"/>
                                  </p:stCondLst>
                                  <p:childTnLst>
                                    <p:set>
                                      <p:cBhvr>
                                        <p:cTn id="70" dur="1" fill="hold">
                                          <p:stCondLst>
                                            <p:cond delay="0"/>
                                          </p:stCondLst>
                                        </p:cTn>
                                        <p:tgtEl>
                                          <p:spTgt spid="22577"/>
                                        </p:tgtEl>
                                        <p:attrNameLst>
                                          <p:attrName>style.visibility</p:attrName>
                                        </p:attrNameLst>
                                      </p:cBhvr>
                                      <p:to>
                                        <p:strVal val="visible"/>
                                      </p:to>
                                    </p:set>
                                    <p:animEffect transition="in" filter="fade">
                                      <p:cBhvr>
                                        <p:cTn id="71" dur="800" decel="100000"/>
                                        <p:tgtEl>
                                          <p:spTgt spid="22577"/>
                                        </p:tgtEl>
                                      </p:cBhvr>
                                    </p:animEffect>
                                    <p:anim calcmode="lin" valueType="num">
                                      <p:cBhvr>
                                        <p:cTn id="72" dur="800" decel="100000" fill="hold"/>
                                        <p:tgtEl>
                                          <p:spTgt spid="22577"/>
                                        </p:tgtEl>
                                        <p:attrNameLst>
                                          <p:attrName>style.rotation</p:attrName>
                                        </p:attrNameLst>
                                      </p:cBhvr>
                                      <p:tavLst>
                                        <p:tav tm="0">
                                          <p:val>
                                            <p:fltVal val="-90"/>
                                          </p:val>
                                        </p:tav>
                                        <p:tav tm="100000">
                                          <p:val>
                                            <p:fltVal val="0"/>
                                          </p:val>
                                        </p:tav>
                                      </p:tavLst>
                                    </p:anim>
                                    <p:anim calcmode="lin" valueType="num">
                                      <p:cBhvr>
                                        <p:cTn id="73" dur="800" decel="100000" fill="hold"/>
                                        <p:tgtEl>
                                          <p:spTgt spid="22577"/>
                                        </p:tgtEl>
                                        <p:attrNameLst>
                                          <p:attrName>ppt_x</p:attrName>
                                        </p:attrNameLst>
                                      </p:cBhvr>
                                      <p:tavLst>
                                        <p:tav tm="0">
                                          <p:val>
                                            <p:strVal val="#ppt_x+0.4"/>
                                          </p:val>
                                        </p:tav>
                                        <p:tav tm="100000">
                                          <p:val>
                                            <p:strVal val="#ppt_x-0.05"/>
                                          </p:val>
                                        </p:tav>
                                      </p:tavLst>
                                    </p:anim>
                                    <p:anim calcmode="lin" valueType="num">
                                      <p:cBhvr>
                                        <p:cTn id="74" dur="800" decel="100000" fill="hold"/>
                                        <p:tgtEl>
                                          <p:spTgt spid="22577"/>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22577"/>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2257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E3AD04C9-912F-AE43-CC29-32527E8F8247}"/>
              </a:ext>
            </a:extLst>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524000" y="0"/>
            <a:ext cx="8915400" cy="5284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Text Box 3">
            <a:extLst>
              <a:ext uri="{FF2B5EF4-FFF2-40B4-BE49-F238E27FC236}">
                <a16:creationId xmlns:a16="http://schemas.microsoft.com/office/drawing/2014/main" id="{37F58565-E3D2-8EA0-6E60-9A7A81351268}"/>
              </a:ext>
            </a:extLst>
          </p:cNvPr>
          <p:cNvSpPr txBox="1">
            <a:spLocks noChangeArrowheads="1"/>
          </p:cNvSpPr>
          <p:nvPr/>
        </p:nvSpPr>
        <p:spPr bwMode="auto">
          <a:xfrm>
            <a:off x="7277100" y="123825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3300"/>
                </a:solidFill>
                <a:latin typeface="VNI-Times" pitchFamily="2" charset="0"/>
              </a:rPr>
              <a:t>4</a:t>
            </a:r>
          </a:p>
        </p:txBody>
      </p:sp>
      <p:sp>
        <p:nvSpPr>
          <p:cNvPr id="30724" name="Text Box 4">
            <a:extLst>
              <a:ext uri="{FF2B5EF4-FFF2-40B4-BE49-F238E27FC236}">
                <a16:creationId xmlns:a16="http://schemas.microsoft.com/office/drawing/2014/main" id="{F3D90D2E-6EE6-916B-D8AA-A664664BDFA9}"/>
              </a:ext>
            </a:extLst>
          </p:cNvPr>
          <p:cNvSpPr txBox="1">
            <a:spLocks noChangeArrowheads="1"/>
          </p:cNvSpPr>
          <p:nvPr/>
        </p:nvSpPr>
        <p:spPr bwMode="auto">
          <a:xfrm>
            <a:off x="9453563" y="2690814"/>
            <a:ext cx="41910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3300"/>
                </a:solidFill>
                <a:latin typeface="VNI-Times" pitchFamily="2" charset="0"/>
              </a:rPr>
              <a:t>4</a:t>
            </a:r>
          </a:p>
        </p:txBody>
      </p:sp>
      <p:sp>
        <p:nvSpPr>
          <p:cNvPr id="30725" name="Text Box 5">
            <a:extLst>
              <a:ext uri="{FF2B5EF4-FFF2-40B4-BE49-F238E27FC236}">
                <a16:creationId xmlns:a16="http://schemas.microsoft.com/office/drawing/2014/main" id="{247446C1-235A-C36C-49F4-E11229E1FD34}"/>
              </a:ext>
            </a:extLst>
          </p:cNvPr>
          <p:cNvSpPr txBox="1">
            <a:spLocks noChangeArrowheads="1"/>
          </p:cNvSpPr>
          <p:nvPr/>
        </p:nvSpPr>
        <p:spPr bwMode="auto">
          <a:xfrm>
            <a:off x="2619375" y="4052889"/>
            <a:ext cx="228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3300"/>
                </a:solidFill>
                <a:latin typeface="VNI-Times" pitchFamily="2" charset="0"/>
              </a:rPr>
              <a:t>4</a:t>
            </a:r>
          </a:p>
        </p:txBody>
      </p:sp>
      <p:sp>
        <p:nvSpPr>
          <p:cNvPr id="30726" name="Text Box 6">
            <a:extLst>
              <a:ext uri="{FF2B5EF4-FFF2-40B4-BE49-F238E27FC236}">
                <a16:creationId xmlns:a16="http://schemas.microsoft.com/office/drawing/2014/main" id="{47C939DF-1F7C-EF8A-9953-47F5D27F644E}"/>
              </a:ext>
            </a:extLst>
          </p:cNvPr>
          <p:cNvSpPr txBox="1">
            <a:spLocks noChangeArrowheads="1"/>
          </p:cNvSpPr>
          <p:nvPr/>
        </p:nvSpPr>
        <p:spPr bwMode="auto">
          <a:xfrm>
            <a:off x="5283201" y="987425"/>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3300"/>
                </a:solidFill>
                <a:latin typeface="VNI-Times" pitchFamily="2" charset="0"/>
              </a:rPr>
              <a:t>4</a:t>
            </a:r>
          </a:p>
        </p:txBody>
      </p:sp>
      <p:sp>
        <p:nvSpPr>
          <p:cNvPr id="30727" name="Text Box 7">
            <a:extLst>
              <a:ext uri="{FF2B5EF4-FFF2-40B4-BE49-F238E27FC236}">
                <a16:creationId xmlns:a16="http://schemas.microsoft.com/office/drawing/2014/main" id="{7992FEFD-9A47-1C53-4632-DE75B2C6E546}"/>
              </a:ext>
            </a:extLst>
          </p:cNvPr>
          <p:cNvSpPr txBox="1">
            <a:spLocks noChangeArrowheads="1"/>
          </p:cNvSpPr>
          <p:nvPr/>
        </p:nvSpPr>
        <p:spPr bwMode="auto">
          <a:xfrm>
            <a:off x="8534400" y="2286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3300"/>
                </a:solidFill>
                <a:latin typeface="VNI-Times" pitchFamily="2" charset="0"/>
              </a:rPr>
              <a:t>2</a:t>
            </a:r>
          </a:p>
        </p:txBody>
      </p:sp>
      <p:sp>
        <p:nvSpPr>
          <p:cNvPr id="30728" name="Text Box 8">
            <a:extLst>
              <a:ext uri="{FF2B5EF4-FFF2-40B4-BE49-F238E27FC236}">
                <a16:creationId xmlns:a16="http://schemas.microsoft.com/office/drawing/2014/main" id="{177C5AD6-CBEE-81E0-966E-30FB9A3F6786}"/>
              </a:ext>
            </a:extLst>
          </p:cNvPr>
          <p:cNvSpPr txBox="1">
            <a:spLocks noChangeArrowheads="1"/>
          </p:cNvSpPr>
          <p:nvPr/>
        </p:nvSpPr>
        <p:spPr bwMode="auto">
          <a:xfrm>
            <a:off x="8524875" y="445770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VNI-Times" pitchFamily="2" charset="0"/>
              </a:rPr>
              <a:t>3</a:t>
            </a:r>
          </a:p>
        </p:txBody>
      </p:sp>
      <p:sp>
        <p:nvSpPr>
          <p:cNvPr id="30729" name="Line 9">
            <a:extLst>
              <a:ext uri="{FF2B5EF4-FFF2-40B4-BE49-F238E27FC236}">
                <a16:creationId xmlns:a16="http://schemas.microsoft.com/office/drawing/2014/main" id="{1A4FA0B4-6951-EFB3-4634-853468526F89}"/>
              </a:ext>
            </a:extLst>
          </p:cNvPr>
          <p:cNvSpPr>
            <a:spLocks noChangeShapeType="1"/>
          </p:cNvSpPr>
          <p:nvPr/>
        </p:nvSpPr>
        <p:spPr bwMode="auto">
          <a:xfrm flipV="1">
            <a:off x="5008563" y="1447801"/>
            <a:ext cx="457200" cy="6588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10">
            <a:extLst>
              <a:ext uri="{FF2B5EF4-FFF2-40B4-BE49-F238E27FC236}">
                <a16:creationId xmlns:a16="http://schemas.microsoft.com/office/drawing/2014/main" id="{CB33B71E-E6C8-C210-9837-0E878B537DDA}"/>
              </a:ext>
            </a:extLst>
          </p:cNvPr>
          <p:cNvSpPr>
            <a:spLocks noChangeShapeType="1"/>
          </p:cNvSpPr>
          <p:nvPr/>
        </p:nvSpPr>
        <p:spPr bwMode="auto">
          <a:xfrm flipV="1">
            <a:off x="5008563" y="1579563"/>
            <a:ext cx="2286000" cy="4937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Line 11">
            <a:extLst>
              <a:ext uri="{FF2B5EF4-FFF2-40B4-BE49-F238E27FC236}">
                <a16:creationId xmlns:a16="http://schemas.microsoft.com/office/drawing/2014/main" id="{503F8A26-099C-B9FB-F8FE-E0F34C3A9104}"/>
              </a:ext>
            </a:extLst>
          </p:cNvPr>
          <p:cNvSpPr>
            <a:spLocks noChangeShapeType="1"/>
          </p:cNvSpPr>
          <p:nvPr/>
        </p:nvSpPr>
        <p:spPr bwMode="auto">
          <a:xfrm flipH="1">
            <a:off x="2895600" y="2030413"/>
            <a:ext cx="2133600" cy="218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Line 12">
            <a:extLst>
              <a:ext uri="{FF2B5EF4-FFF2-40B4-BE49-F238E27FC236}">
                <a16:creationId xmlns:a16="http://schemas.microsoft.com/office/drawing/2014/main" id="{D22B5B49-09CC-CD31-CA9C-B51933609D63}"/>
              </a:ext>
            </a:extLst>
          </p:cNvPr>
          <p:cNvSpPr>
            <a:spLocks noChangeShapeType="1"/>
          </p:cNvSpPr>
          <p:nvPr/>
        </p:nvSpPr>
        <p:spPr bwMode="auto">
          <a:xfrm>
            <a:off x="4967288" y="2043113"/>
            <a:ext cx="4557712"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3" name="AutoShape 13">
            <a:extLst>
              <a:ext uri="{FF2B5EF4-FFF2-40B4-BE49-F238E27FC236}">
                <a16:creationId xmlns:a16="http://schemas.microsoft.com/office/drawing/2014/main" id="{71381ABE-BFAD-9AA3-D24C-047B28265596}"/>
              </a:ext>
            </a:extLst>
          </p:cNvPr>
          <p:cNvSpPr>
            <a:spLocks noChangeArrowheads="1"/>
          </p:cNvSpPr>
          <p:nvPr/>
        </p:nvSpPr>
        <p:spPr bwMode="auto">
          <a:xfrm>
            <a:off x="3657600" y="5791200"/>
            <a:ext cx="5562600" cy="660400"/>
          </a:xfrm>
          <a:prstGeom prst="roundRect">
            <a:avLst>
              <a:gd name="adj" fmla="val 16667"/>
            </a:avLst>
          </a:prstGeom>
          <a:solidFill>
            <a:srgbClr val="A7EAF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4" name="Text Box 14">
            <a:extLst>
              <a:ext uri="{FF2B5EF4-FFF2-40B4-BE49-F238E27FC236}">
                <a16:creationId xmlns:a16="http://schemas.microsoft.com/office/drawing/2014/main" id="{EA7664ED-C1C2-7778-65E3-7C40FB981BC1}"/>
              </a:ext>
            </a:extLst>
          </p:cNvPr>
          <p:cNvSpPr txBox="1">
            <a:spLocks noChangeArrowheads="1"/>
          </p:cNvSpPr>
          <p:nvPr/>
        </p:nvSpPr>
        <p:spPr bwMode="auto">
          <a:xfrm>
            <a:off x="3581400" y="5791200"/>
            <a:ext cx="6096000" cy="579438"/>
          </a:xfrm>
          <a:prstGeom prst="rect">
            <a:avLst/>
          </a:prstGeom>
          <a:noFill/>
          <a:ln>
            <a:noFill/>
          </a:ln>
          <a:effectLst/>
          <a:extLst>
            <a:ext uri="{909E8E84-426E-40DD-AFC4-6F175D3DCCD1}">
              <a14:hiddenFill xmlns:a14="http://schemas.microsoft.com/office/drawing/2010/main">
                <a:solidFill>
                  <a:srgbClr val="F9F9A5"/>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200" b="1">
                <a:solidFill>
                  <a:srgbClr val="FF3300"/>
                </a:solidFill>
                <a:latin typeface=".VnArial Narrow" pitchFamily="34" charset="0"/>
              </a:rPr>
              <a:t>  </a:t>
            </a:r>
            <a:r>
              <a:rPr lang="en-US" altLang="en-US" sz="2800" b="1">
                <a:solidFill>
                  <a:srgbClr val="FF3300"/>
                </a:solidFill>
              </a:rPr>
              <a:t>Các môi trường sống của sinh vật</a:t>
            </a:r>
          </a:p>
        </p:txBody>
      </p:sp>
      <p:sp>
        <p:nvSpPr>
          <p:cNvPr id="30736" name="Text Box 16">
            <a:extLst>
              <a:ext uri="{FF2B5EF4-FFF2-40B4-BE49-F238E27FC236}">
                <a16:creationId xmlns:a16="http://schemas.microsoft.com/office/drawing/2014/main" id="{FF00A98B-A7DB-6027-00FC-97352F19360C}"/>
              </a:ext>
            </a:extLst>
          </p:cNvPr>
          <p:cNvSpPr txBox="1">
            <a:spLocks noChangeArrowheads="1"/>
          </p:cNvSpPr>
          <p:nvPr/>
        </p:nvSpPr>
        <p:spPr bwMode="auto">
          <a:xfrm>
            <a:off x="8839200" y="457201"/>
            <a:ext cx="18288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Môi trường trên mặt </a:t>
            </a:r>
          </a:p>
          <a:p>
            <a:pPr>
              <a:spcBef>
                <a:spcPct val="50000"/>
              </a:spcBef>
            </a:pPr>
            <a:r>
              <a:rPr lang="en-US" altLang="en-US" b="1">
                <a:solidFill>
                  <a:srgbClr val="0000FF"/>
                </a:solidFill>
              </a:rPr>
              <a:t>đất – không khí</a:t>
            </a:r>
          </a:p>
        </p:txBody>
      </p:sp>
      <p:sp>
        <p:nvSpPr>
          <p:cNvPr id="30737" name="Text Box 17">
            <a:extLst>
              <a:ext uri="{FF2B5EF4-FFF2-40B4-BE49-F238E27FC236}">
                <a16:creationId xmlns:a16="http://schemas.microsoft.com/office/drawing/2014/main" id="{D947B930-1B25-8668-D3E3-7B3D23985158}"/>
              </a:ext>
            </a:extLst>
          </p:cNvPr>
          <p:cNvSpPr txBox="1">
            <a:spLocks noChangeArrowheads="1"/>
          </p:cNvSpPr>
          <p:nvPr/>
        </p:nvSpPr>
        <p:spPr bwMode="auto">
          <a:xfrm>
            <a:off x="6781800" y="4724401"/>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bg1"/>
                </a:solidFill>
              </a:rPr>
              <a:t>Môi trường trong đất</a:t>
            </a:r>
          </a:p>
        </p:txBody>
      </p:sp>
      <p:sp>
        <p:nvSpPr>
          <p:cNvPr id="30738" name="Text Box 18">
            <a:extLst>
              <a:ext uri="{FF2B5EF4-FFF2-40B4-BE49-F238E27FC236}">
                <a16:creationId xmlns:a16="http://schemas.microsoft.com/office/drawing/2014/main" id="{059174DF-E3AF-9404-4A97-F83DA7CDA269}"/>
              </a:ext>
            </a:extLst>
          </p:cNvPr>
          <p:cNvSpPr txBox="1">
            <a:spLocks noChangeArrowheads="1"/>
          </p:cNvSpPr>
          <p:nvPr/>
        </p:nvSpPr>
        <p:spPr bwMode="auto">
          <a:xfrm>
            <a:off x="4800601" y="1681164"/>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3300"/>
                </a:solidFill>
                <a:latin typeface="VNI-Times" pitchFamily="2" charset="0"/>
              </a:rPr>
              <a:t>4</a:t>
            </a:r>
          </a:p>
        </p:txBody>
      </p:sp>
      <p:sp>
        <p:nvSpPr>
          <p:cNvPr id="30739" name="Text Box 19">
            <a:extLst>
              <a:ext uri="{FF2B5EF4-FFF2-40B4-BE49-F238E27FC236}">
                <a16:creationId xmlns:a16="http://schemas.microsoft.com/office/drawing/2014/main" id="{BD905FCE-5DCB-7DE2-DE2C-65CF2AD0C4EC}"/>
              </a:ext>
            </a:extLst>
          </p:cNvPr>
          <p:cNvSpPr txBox="1">
            <a:spLocks noChangeArrowheads="1"/>
          </p:cNvSpPr>
          <p:nvPr/>
        </p:nvSpPr>
        <p:spPr bwMode="auto">
          <a:xfrm>
            <a:off x="2209800" y="3581400"/>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0000FF"/>
                </a:solidFill>
              </a:rPr>
              <a:t>Môi trường nước</a:t>
            </a:r>
          </a:p>
        </p:txBody>
      </p:sp>
      <p:sp>
        <p:nvSpPr>
          <p:cNvPr id="30740" name="Text Box 20">
            <a:extLst>
              <a:ext uri="{FF2B5EF4-FFF2-40B4-BE49-F238E27FC236}">
                <a16:creationId xmlns:a16="http://schemas.microsoft.com/office/drawing/2014/main" id="{FA11866F-9085-0263-9728-372D0D062788}"/>
              </a:ext>
            </a:extLst>
          </p:cNvPr>
          <p:cNvSpPr txBox="1">
            <a:spLocks noChangeArrowheads="1"/>
          </p:cNvSpPr>
          <p:nvPr/>
        </p:nvSpPr>
        <p:spPr bwMode="auto">
          <a:xfrm>
            <a:off x="1905000" y="3581400"/>
            <a:ext cx="30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latin typeface=".VnTimeH" pitchFamily="34" charset="0"/>
              </a:rPr>
              <a:t>1</a:t>
            </a:r>
          </a:p>
        </p:txBody>
      </p:sp>
      <p:sp>
        <p:nvSpPr>
          <p:cNvPr id="30741" name="Text Box 21">
            <a:extLst>
              <a:ext uri="{FF2B5EF4-FFF2-40B4-BE49-F238E27FC236}">
                <a16:creationId xmlns:a16="http://schemas.microsoft.com/office/drawing/2014/main" id="{C97FE4F5-8012-2BFF-D7AA-3B319E189A84}"/>
              </a:ext>
            </a:extLst>
          </p:cNvPr>
          <p:cNvSpPr txBox="1">
            <a:spLocks noChangeArrowheads="1"/>
          </p:cNvSpPr>
          <p:nvPr/>
        </p:nvSpPr>
        <p:spPr bwMode="auto">
          <a:xfrm>
            <a:off x="2819400" y="2147888"/>
            <a:ext cx="373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FF"/>
                </a:solidFill>
              </a:rPr>
              <a:t>Môi trường sinh vật</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0740"/>
                                        </p:tgtEl>
                                        <p:attrNameLst>
                                          <p:attrName>style.visibility</p:attrName>
                                        </p:attrNameLst>
                                      </p:cBhvr>
                                      <p:to>
                                        <p:strVal val="visible"/>
                                      </p:to>
                                    </p:set>
                                    <p:animEffect transition="in" filter="box(in)">
                                      <p:cBhvr>
                                        <p:cTn id="7" dur="500"/>
                                        <p:tgtEl>
                                          <p:spTgt spid="30740"/>
                                        </p:tgtEl>
                                      </p:cBhvr>
                                    </p:animEffect>
                                  </p:childTnLst>
                                </p:cTn>
                              </p:par>
                              <p:par>
                                <p:cTn id="8" presetID="27" presetClass="entr" presetSubtype="0" fill="hold" nodeType="withEffect">
                                  <p:stCondLst>
                                    <p:cond delay="0"/>
                                  </p:stCondLst>
                                  <p:iterate type="lt">
                                    <p:tmPct val="50000"/>
                                  </p:iterate>
                                  <p:childTnLst>
                                    <p:set>
                                      <p:cBhvr>
                                        <p:cTn id="9" dur="1" fill="hold">
                                          <p:stCondLst>
                                            <p:cond delay="0"/>
                                          </p:stCondLst>
                                        </p:cTn>
                                        <p:tgtEl>
                                          <p:spTgt spid="30727"/>
                                        </p:tgtEl>
                                        <p:attrNameLst>
                                          <p:attrName>style.visibility</p:attrName>
                                        </p:attrNameLst>
                                      </p:cBhvr>
                                      <p:to>
                                        <p:strVal val="visible"/>
                                      </p:to>
                                    </p:set>
                                    <p:anim calcmode="discrete" valueType="clr">
                                      <p:cBhvr override="childStyle">
                                        <p:cTn id="10" dur="80"/>
                                        <p:tgtEl>
                                          <p:spTgt spid="30727"/>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0727"/>
                                        </p:tgtEl>
                                        <p:attrNameLst>
                                          <p:attrName>fillcolor</p:attrName>
                                        </p:attrNameLst>
                                      </p:cBhvr>
                                      <p:tavLst>
                                        <p:tav tm="0">
                                          <p:val>
                                            <p:clrVal>
                                              <a:schemeClr val="accent2"/>
                                            </p:clrVal>
                                          </p:val>
                                        </p:tav>
                                        <p:tav tm="50000">
                                          <p:val>
                                            <p:clrVal>
                                              <a:schemeClr val="hlink"/>
                                            </p:clrVal>
                                          </p:val>
                                        </p:tav>
                                      </p:tavLst>
                                    </p:anim>
                                    <p:set>
                                      <p:cBhvr>
                                        <p:cTn id="12" dur="80"/>
                                        <p:tgtEl>
                                          <p:spTgt spid="30727"/>
                                        </p:tgtEl>
                                        <p:attrNameLst>
                                          <p:attrName>fill.type</p:attrName>
                                        </p:attrNameLst>
                                      </p:cBhvr>
                                      <p:to>
                                        <p:strVal val="solid"/>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0739"/>
                                        </p:tgtEl>
                                        <p:attrNameLst>
                                          <p:attrName>style.visibility</p:attrName>
                                        </p:attrNameLst>
                                      </p:cBhvr>
                                      <p:to>
                                        <p:strVal val="visible"/>
                                      </p:to>
                                    </p:set>
                                    <p:animEffect transition="in" filter="box(in)">
                                      <p:cBhvr>
                                        <p:cTn id="17" dur="500"/>
                                        <p:tgtEl>
                                          <p:spTgt spid="30739"/>
                                        </p:tgtEl>
                                      </p:cBhvr>
                                    </p:animEffect>
                                  </p:childTnLst>
                                </p:cTn>
                              </p:par>
                              <p:par>
                                <p:cTn id="18" presetID="9" presetClass="entr" presetSubtype="0" repeatCount="5000" fill="hold" nodeType="withEffect">
                                  <p:stCondLst>
                                    <p:cond delay="0"/>
                                  </p:stCondLst>
                                  <p:childTnLst>
                                    <p:set>
                                      <p:cBhvr>
                                        <p:cTn id="19" dur="1" fill="hold">
                                          <p:stCondLst>
                                            <p:cond delay="0"/>
                                          </p:stCondLst>
                                        </p:cTn>
                                        <p:tgtEl>
                                          <p:spTgt spid="30729"/>
                                        </p:tgtEl>
                                        <p:attrNameLst>
                                          <p:attrName>style.visibility</p:attrName>
                                        </p:attrNameLst>
                                      </p:cBhvr>
                                      <p:to>
                                        <p:strVal val="visible"/>
                                      </p:to>
                                    </p:set>
                                    <p:animEffect transition="in" filter="dissolve">
                                      <p:cBhvr>
                                        <p:cTn id="20" dur="2000"/>
                                        <p:tgtEl>
                                          <p:spTgt spid="30729"/>
                                        </p:tgtEl>
                                      </p:cBhvr>
                                    </p:animEffect>
                                  </p:childTnLst>
                                </p:cTn>
                              </p:par>
                              <p:par>
                                <p:cTn id="21" presetID="9" presetClass="entr" presetSubtype="0" repeatCount="5000" fill="hold" nodeType="withEffect">
                                  <p:stCondLst>
                                    <p:cond delay="0"/>
                                  </p:stCondLst>
                                  <p:childTnLst>
                                    <p:set>
                                      <p:cBhvr>
                                        <p:cTn id="22" dur="1" fill="hold">
                                          <p:stCondLst>
                                            <p:cond delay="0"/>
                                          </p:stCondLst>
                                        </p:cTn>
                                        <p:tgtEl>
                                          <p:spTgt spid="30730"/>
                                        </p:tgtEl>
                                        <p:attrNameLst>
                                          <p:attrName>style.visibility</p:attrName>
                                        </p:attrNameLst>
                                      </p:cBhvr>
                                      <p:to>
                                        <p:strVal val="visible"/>
                                      </p:to>
                                    </p:set>
                                    <p:animEffect transition="in" filter="dissolve">
                                      <p:cBhvr>
                                        <p:cTn id="23" dur="2000"/>
                                        <p:tgtEl>
                                          <p:spTgt spid="30730"/>
                                        </p:tgtEl>
                                      </p:cBhvr>
                                    </p:animEffect>
                                  </p:childTnLst>
                                </p:cTn>
                              </p:par>
                              <p:par>
                                <p:cTn id="24" presetID="9" presetClass="entr" presetSubtype="0" repeatCount="5000" fill="hold" nodeType="withEffect">
                                  <p:stCondLst>
                                    <p:cond delay="0"/>
                                  </p:stCondLst>
                                  <p:childTnLst>
                                    <p:set>
                                      <p:cBhvr>
                                        <p:cTn id="25" dur="1" fill="hold">
                                          <p:stCondLst>
                                            <p:cond delay="0"/>
                                          </p:stCondLst>
                                        </p:cTn>
                                        <p:tgtEl>
                                          <p:spTgt spid="30732"/>
                                        </p:tgtEl>
                                        <p:attrNameLst>
                                          <p:attrName>style.visibility</p:attrName>
                                        </p:attrNameLst>
                                      </p:cBhvr>
                                      <p:to>
                                        <p:strVal val="visible"/>
                                      </p:to>
                                    </p:set>
                                    <p:animEffect transition="in" filter="dissolve">
                                      <p:cBhvr>
                                        <p:cTn id="26" dur="2000"/>
                                        <p:tgtEl>
                                          <p:spTgt spid="30732"/>
                                        </p:tgtEl>
                                      </p:cBhvr>
                                    </p:animEffect>
                                  </p:childTnLst>
                                </p:cTn>
                              </p:par>
                              <p:par>
                                <p:cTn id="27" presetID="9" presetClass="entr" presetSubtype="0" repeatCount="5000" fill="hold" nodeType="withEffect">
                                  <p:stCondLst>
                                    <p:cond delay="0"/>
                                  </p:stCondLst>
                                  <p:childTnLst>
                                    <p:set>
                                      <p:cBhvr>
                                        <p:cTn id="28" dur="1" fill="hold">
                                          <p:stCondLst>
                                            <p:cond delay="0"/>
                                          </p:stCondLst>
                                        </p:cTn>
                                        <p:tgtEl>
                                          <p:spTgt spid="30731"/>
                                        </p:tgtEl>
                                        <p:attrNameLst>
                                          <p:attrName>style.visibility</p:attrName>
                                        </p:attrNameLst>
                                      </p:cBhvr>
                                      <p:to>
                                        <p:strVal val="visible"/>
                                      </p:to>
                                    </p:set>
                                    <p:animEffect transition="in" filter="dissolve">
                                      <p:cBhvr>
                                        <p:cTn id="29" dur="2000"/>
                                        <p:tgtEl>
                                          <p:spTgt spid="3073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30736"/>
                                        </p:tgtEl>
                                        <p:attrNameLst>
                                          <p:attrName>style.visibility</p:attrName>
                                        </p:attrNameLst>
                                      </p:cBhvr>
                                      <p:to>
                                        <p:strVal val="visible"/>
                                      </p:to>
                                    </p:set>
                                    <p:anim calcmode="lin" valueType="num">
                                      <p:cBhvr>
                                        <p:cTn id="34" dur="500" fill="hold"/>
                                        <p:tgtEl>
                                          <p:spTgt spid="30736"/>
                                        </p:tgtEl>
                                        <p:attrNameLst>
                                          <p:attrName>ppt_w</p:attrName>
                                        </p:attrNameLst>
                                      </p:cBhvr>
                                      <p:tavLst>
                                        <p:tav tm="0">
                                          <p:val>
                                            <p:fltVal val="0"/>
                                          </p:val>
                                        </p:tav>
                                        <p:tav tm="100000">
                                          <p:val>
                                            <p:strVal val="#ppt_w"/>
                                          </p:val>
                                        </p:tav>
                                      </p:tavLst>
                                    </p:anim>
                                    <p:anim calcmode="lin" valueType="num">
                                      <p:cBhvr>
                                        <p:cTn id="35" dur="500" fill="hold"/>
                                        <p:tgtEl>
                                          <p:spTgt spid="30736"/>
                                        </p:tgtEl>
                                        <p:attrNameLst>
                                          <p:attrName>ppt_h</p:attrName>
                                        </p:attrNameLst>
                                      </p:cBhvr>
                                      <p:tavLst>
                                        <p:tav tm="0">
                                          <p:val>
                                            <p:fltVal val="0"/>
                                          </p:val>
                                        </p:tav>
                                        <p:tav tm="100000">
                                          <p:val>
                                            <p:strVal val="#ppt_h"/>
                                          </p:val>
                                        </p:tav>
                                      </p:tavLst>
                                    </p:anim>
                                    <p:animEffect transition="in" filter="fade">
                                      <p:cBhvr>
                                        <p:cTn id="36" dur="500"/>
                                        <p:tgtEl>
                                          <p:spTgt spid="3073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30737"/>
                                        </p:tgtEl>
                                        <p:attrNameLst>
                                          <p:attrName>style.visibility</p:attrName>
                                        </p:attrNameLst>
                                      </p:cBhvr>
                                      <p:to>
                                        <p:strVal val="visible"/>
                                      </p:to>
                                    </p:set>
                                    <p:anim calcmode="lin" valueType="num">
                                      <p:cBhvr>
                                        <p:cTn id="41" dur="500" fill="hold"/>
                                        <p:tgtEl>
                                          <p:spTgt spid="30737"/>
                                        </p:tgtEl>
                                        <p:attrNameLst>
                                          <p:attrName>ppt_w</p:attrName>
                                        </p:attrNameLst>
                                      </p:cBhvr>
                                      <p:tavLst>
                                        <p:tav tm="0">
                                          <p:val>
                                            <p:fltVal val="0"/>
                                          </p:val>
                                        </p:tav>
                                        <p:tav tm="100000">
                                          <p:val>
                                            <p:strVal val="#ppt_w"/>
                                          </p:val>
                                        </p:tav>
                                      </p:tavLst>
                                    </p:anim>
                                    <p:anim calcmode="lin" valueType="num">
                                      <p:cBhvr>
                                        <p:cTn id="42" dur="500" fill="hold"/>
                                        <p:tgtEl>
                                          <p:spTgt spid="30737"/>
                                        </p:tgtEl>
                                        <p:attrNameLst>
                                          <p:attrName>ppt_h</p:attrName>
                                        </p:attrNameLst>
                                      </p:cBhvr>
                                      <p:tavLst>
                                        <p:tav tm="0">
                                          <p:val>
                                            <p:fltVal val="0"/>
                                          </p:val>
                                        </p:tav>
                                        <p:tav tm="100000">
                                          <p:val>
                                            <p:strVal val="#ppt_h"/>
                                          </p:val>
                                        </p:tav>
                                      </p:tavLst>
                                    </p:anim>
                                    <p:animEffect transition="in" filter="fade">
                                      <p:cBhvr>
                                        <p:cTn id="43" dur="500"/>
                                        <p:tgtEl>
                                          <p:spTgt spid="30737"/>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30741"/>
                                        </p:tgtEl>
                                        <p:attrNameLst>
                                          <p:attrName>style.visibility</p:attrName>
                                        </p:attrNameLst>
                                      </p:cBhvr>
                                      <p:to>
                                        <p:strVal val="visible"/>
                                      </p:to>
                                    </p:set>
                                    <p:anim calcmode="lin" valueType="num">
                                      <p:cBhvr>
                                        <p:cTn id="48" dur="500" fill="hold"/>
                                        <p:tgtEl>
                                          <p:spTgt spid="30741"/>
                                        </p:tgtEl>
                                        <p:attrNameLst>
                                          <p:attrName>ppt_w</p:attrName>
                                        </p:attrNameLst>
                                      </p:cBhvr>
                                      <p:tavLst>
                                        <p:tav tm="0">
                                          <p:val>
                                            <p:fltVal val="0"/>
                                          </p:val>
                                        </p:tav>
                                        <p:tav tm="100000">
                                          <p:val>
                                            <p:strVal val="#ppt_w"/>
                                          </p:val>
                                        </p:tav>
                                      </p:tavLst>
                                    </p:anim>
                                    <p:anim calcmode="lin" valueType="num">
                                      <p:cBhvr>
                                        <p:cTn id="49" dur="500" fill="hold"/>
                                        <p:tgtEl>
                                          <p:spTgt spid="30741"/>
                                        </p:tgtEl>
                                        <p:attrNameLst>
                                          <p:attrName>ppt_h</p:attrName>
                                        </p:attrNameLst>
                                      </p:cBhvr>
                                      <p:tavLst>
                                        <p:tav tm="0">
                                          <p:val>
                                            <p:fltVal val="0"/>
                                          </p:val>
                                        </p:tav>
                                        <p:tav tm="100000">
                                          <p:val>
                                            <p:strVal val="#ppt_h"/>
                                          </p:val>
                                        </p:tav>
                                      </p:tavLst>
                                    </p:anim>
                                    <p:animEffect transition="in" filter="fade">
                                      <p:cBhvr>
                                        <p:cTn id="50" dur="500"/>
                                        <p:tgtEl>
                                          <p:spTgt spid="30741"/>
                                        </p:tgtEl>
                                      </p:cBhvr>
                                    </p:animEffect>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6" grpId="0"/>
      <p:bldP spid="30737" grpId="0"/>
      <p:bldP spid="30740" grpId="0"/>
      <p:bldP spid="307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F22FB3ED-71B4-7102-A87B-25C8DECA4E88}"/>
              </a:ext>
            </a:extLst>
          </p:cNvPr>
          <p:cNvSpPr>
            <a:spLocks noGrp="1" noChangeArrowheads="1"/>
          </p:cNvSpPr>
          <p:nvPr>
            <p:ph type="body" idx="4294967295"/>
          </p:nvPr>
        </p:nvSpPr>
        <p:spPr>
          <a:xfrm>
            <a:off x="1981200" y="1600200"/>
            <a:ext cx="8686800" cy="1600200"/>
          </a:xfrm>
        </p:spPr>
        <p:txBody>
          <a:bodyPr/>
          <a:lstStyle/>
          <a:p>
            <a:pPr>
              <a:buFontTx/>
              <a:buNone/>
            </a:pPr>
            <a:r>
              <a:rPr lang="en-US" altLang="en-US" sz="3000">
                <a:latin typeface="Times New Roman" panose="02020603050405020304" pitchFamily="18" charset="0"/>
              </a:rPr>
              <a:t>   Môi trường là nơi sinh sống của sinh vật, bao gồm tất cả những gì bao quanh có tác động trực hoặc gián tiếp lên sự sống, phát triển, sinh sản của sinh vật. </a:t>
            </a:r>
          </a:p>
        </p:txBody>
      </p:sp>
      <p:sp>
        <p:nvSpPr>
          <p:cNvPr id="25604" name="Rectangle 4">
            <a:extLst>
              <a:ext uri="{FF2B5EF4-FFF2-40B4-BE49-F238E27FC236}">
                <a16:creationId xmlns:a16="http://schemas.microsoft.com/office/drawing/2014/main" id="{F0DB4BF7-A235-2DC7-7DC9-385EEDA1CB70}"/>
              </a:ext>
            </a:extLst>
          </p:cNvPr>
          <p:cNvSpPr>
            <a:spLocks noChangeArrowheads="1"/>
          </p:cNvSpPr>
          <p:nvPr/>
        </p:nvSpPr>
        <p:spPr bwMode="auto">
          <a:xfrm>
            <a:off x="5975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a:t>
            </a:r>
          </a:p>
        </p:txBody>
      </p:sp>
      <p:sp>
        <p:nvSpPr>
          <p:cNvPr id="25605" name="Rectangle 5">
            <a:extLst>
              <a:ext uri="{FF2B5EF4-FFF2-40B4-BE49-F238E27FC236}">
                <a16:creationId xmlns:a16="http://schemas.microsoft.com/office/drawing/2014/main" id="{08F0116F-65A9-FDB0-1344-75689D821794}"/>
              </a:ext>
            </a:extLst>
          </p:cNvPr>
          <p:cNvSpPr>
            <a:spLocks noChangeArrowheads="1"/>
          </p:cNvSpPr>
          <p:nvPr/>
        </p:nvSpPr>
        <p:spPr bwMode="auto">
          <a:xfrm>
            <a:off x="1524001" y="490538"/>
            <a:ext cx="61198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400" b="1">
                <a:solidFill>
                  <a:srgbClr val="0000FF"/>
                </a:solidFill>
              </a:rPr>
              <a:t>I </a:t>
            </a:r>
            <a:r>
              <a:rPr lang="en-US" altLang="en-US" sz="3400" b="1" u="sng">
                <a:solidFill>
                  <a:srgbClr val="0000FF"/>
                </a:solidFill>
              </a:rPr>
              <a:t>Môi trường sống của sinh vật</a:t>
            </a:r>
            <a:r>
              <a:rPr lang="en-US" altLang="en-US" sz="3400" b="1">
                <a:solidFill>
                  <a:srgbClr val="0000FF"/>
                </a:solidFill>
              </a:rPr>
              <a:t> :</a:t>
            </a:r>
          </a:p>
        </p:txBody>
      </p:sp>
      <p:sp>
        <p:nvSpPr>
          <p:cNvPr id="25606" name="Rectangle 6">
            <a:extLst>
              <a:ext uri="{FF2B5EF4-FFF2-40B4-BE49-F238E27FC236}">
                <a16:creationId xmlns:a16="http://schemas.microsoft.com/office/drawing/2014/main" id="{67623A5F-E22C-A8CF-AD50-3A5DA07C25EF}"/>
              </a:ext>
            </a:extLst>
          </p:cNvPr>
          <p:cNvSpPr>
            <a:spLocks noChangeArrowheads="1"/>
          </p:cNvSpPr>
          <p:nvPr/>
        </p:nvSpPr>
        <p:spPr bwMode="auto">
          <a:xfrm>
            <a:off x="1905000" y="1066800"/>
            <a:ext cx="838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400" b="1" i="1">
                <a:solidFill>
                  <a:srgbClr val="0000FF"/>
                </a:solidFill>
              </a:rPr>
              <a:t>1. </a:t>
            </a:r>
            <a:r>
              <a:rPr lang="en-US" altLang="en-US" sz="3400" b="1" i="1" u="sng">
                <a:solidFill>
                  <a:srgbClr val="0000FF"/>
                </a:solidFill>
              </a:rPr>
              <a:t>Môi trường là gì</a:t>
            </a:r>
            <a:r>
              <a:rPr lang="en-US" altLang="en-US" sz="3400" b="1" i="1">
                <a:solidFill>
                  <a:srgbClr val="0000FF"/>
                </a:solidFill>
              </a:rPr>
              <a:t> ?</a:t>
            </a:r>
          </a:p>
        </p:txBody>
      </p:sp>
      <p:sp>
        <p:nvSpPr>
          <p:cNvPr id="25607" name="Text Box 7">
            <a:extLst>
              <a:ext uri="{FF2B5EF4-FFF2-40B4-BE49-F238E27FC236}">
                <a16:creationId xmlns:a16="http://schemas.microsoft.com/office/drawing/2014/main" id="{E0CDEBE3-46A2-4394-9A2D-AA77EA1FE122}"/>
              </a:ext>
            </a:extLst>
          </p:cNvPr>
          <p:cNvSpPr txBox="1">
            <a:spLocks noChangeArrowheads="1"/>
          </p:cNvSpPr>
          <p:nvPr/>
        </p:nvSpPr>
        <p:spPr bwMode="auto">
          <a:xfrm>
            <a:off x="4357688" y="4114801"/>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5609" name="Rectangle 9">
            <a:extLst>
              <a:ext uri="{FF2B5EF4-FFF2-40B4-BE49-F238E27FC236}">
                <a16:creationId xmlns:a16="http://schemas.microsoft.com/office/drawing/2014/main" id="{6E90C629-6295-8D81-94A7-FB62810E3A60}"/>
              </a:ext>
            </a:extLst>
          </p:cNvPr>
          <p:cNvSpPr>
            <a:spLocks noChangeArrowheads="1"/>
          </p:cNvSpPr>
          <p:nvPr/>
        </p:nvSpPr>
        <p:spPr bwMode="auto">
          <a:xfrm>
            <a:off x="1524000" y="3124200"/>
            <a:ext cx="91440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400" b="1" i="1">
                <a:solidFill>
                  <a:srgbClr val="0000FF"/>
                </a:solidFill>
              </a:rPr>
              <a:t>2. </a:t>
            </a:r>
            <a:r>
              <a:rPr lang="en-US" altLang="en-US" sz="3400" b="1" i="1" u="sng">
                <a:solidFill>
                  <a:srgbClr val="0000FF"/>
                </a:solidFill>
              </a:rPr>
              <a:t>Các loại môi trường</a:t>
            </a:r>
            <a:r>
              <a:rPr lang="en-US" altLang="en-US" sz="3400" b="1" i="1">
                <a:solidFill>
                  <a:srgbClr val="0000FF"/>
                </a:solidFill>
              </a:rPr>
              <a:t>:</a:t>
            </a:r>
            <a:r>
              <a:rPr lang="en-US" altLang="en-US" sz="3600" b="1" i="1">
                <a:solidFill>
                  <a:srgbClr val="0000FF"/>
                </a:solidFill>
              </a:rPr>
              <a:t> </a:t>
            </a:r>
            <a:r>
              <a:rPr lang="en-US" altLang="en-US" sz="2800" b="1" i="1">
                <a:solidFill>
                  <a:srgbClr val="0000FF"/>
                </a:solidFill>
              </a:rPr>
              <a:t>có 4 loại môi trường chủ yếu.</a:t>
            </a:r>
          </a:p>
          <a:p>
            <a:pPr eaLnBrk="0" hangingPunct="0">
              <a:spcBef>
                <a:spcPct val="50000"/>
              </a:spcBef>
            </a:pPr>
            <a:r>
              <a:rPr lang="en-US" altLang="en-US" sz="2800" b="1" i="1">
                <a:solidFill>
                  <a:srgbClr val="0000FF"/>
                </a:solidFill>
              </a:rPr>
              <a:t>       </a:t>
            </a:r>
            <a:r>
              <a:rPr lang="en-US" altLang="en-US" sz="3000" b="1" i="1"/>
              <a:t>- </a:t>
            </a:r>
            <a:r>
              <a:rPr lang="en-US" altLang="en-US" sz="3000"/>
              <a:t>Môi trường nước.</a:t>
            </a:r>
          </a:p>
          <a:p>
            <a:pPr eaLnBrk="0" hangingPunct="0">
              <a:spcBef>
                <a:spcPct val="50000"/>
              </a:spcBef>
            </a:pPr>
            <a:r>
              <a:rPr lang="en-US" altLang="en-US" sz="3000"/>
              <a:t>       - Môi trường trong đất.</a:t>
            </a:r>
          </a:p>
          <a:p>
            <a:pPr eaLnBrk="0" hangingPunct="0">
              <a:spcBef>
                <a:spcPct val="50000"/>
              </a:spcBef>
            </a:pPr>
            <a:r>
              <a:rPr lang="en-US" altLang="en-US" sz="3000"/>
              <a:t>       - Môi trường trên mặt đất- không khí .</a:t>
            </a:r>
          </a:p>
          <a:p>
            <a:pPr eaLnBrk="0" hangingPunct="0">
              <a:spcBef>
                <a:spcPct val="50000"/>
              </a:spcBef>
            </a:pPr>
            <a:r>
              <a:rPr lang="en-US" altLang="en-US" sz="3000"/>
              <a:t>       - Môi trường sinh vật.</a:t>
            </a:r>
          </a:p>
        </p:txBody>
      </p:sp>
      <p:sp>
        <p:nvSpPr>
          <p:cNvPr id="25610" name="Rectangle 10">
            <a:extLst>
              <a:ext uri="{FF2B5EF4-FFF2-40B4-BE49-F238E27FC236}">
                <a16:creationId xmlns:a16="http://schemas.microsoft.com/office/drawing/2014/main" id="{092C65E7-7619-20FB-6018-018BCB81A924}"/>
              </a:ext>
            </a:extLst>
          </p:cNvPr>
          <p:cNvSpPr>
            <a:spLocks noChangeArrowheads="1"/>
          </p:cNvSpPr>
          <p:nvPr/>
        </p:nvSpPr>
        <p:spPr bwMode="auto">
          <a:xfrm>
            <a:off x="1549400" y="0"/>
            <a:ext cx="7776168" cy="52322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
        <p:nvSpPr>
          <p:cNvPr id="25611" name="Text Box 11">
            <a:extLst>
              <a:ext uri="{FF2B5EF4-FFF2-40B4-BE49-F238E27FC236}">
                <a16:creationId xmlns:a16="http://schemas.microsoft.com/office/drawing/2014/main" id="{07844C21-491D-3FFE-CDD5-5C3EFC498ED0}"/>
              </a:ext>
            </a:extLst>
          </p:cNvPr>
          <p:cNvSpPr txBox="1">
            <a:spLocks noChangeArrowheads="1"/>
          </p:cNvSpPr>
          <p:nvPr/>
        </p:nvSpPr>
        <p:spPr bwMode="auto">
          <a:xfrm>
            <a:off x="1524000" y="1371601"/>
            <a:ext cx="83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a:solidFill>
                  <a:srgbClr val="FF0000"/>
                </a:solidFill>
                <a:latin typeface=".VnTime" pitchFamily="34" charset="0"/>
                <a:sym typeface="Wingdings" panose="05000000000000000000" pitchFamily="2" charset="2"/>
              </a:rPr>
              <a:t></a:t>
            </a:r>
          </a:p>
        </p:txBody>
      </p:sp>
      <p:sp>
        <p:nvSpPr>
          <p:cNvPr id="25612" name="Text Box 12">
            <a:extLst>
              <a:ext uri="{FF2B5EF4-FFF2-40B4-BE49-F238E27FC236}">
                <a16:creationId xmlns:a16="http://schemas.microsoft.com/office/drawing/2014/main" id="{DDCE1950-0341-5C16-3F08-0CD842CB03C9}"/>
              </a:ext>
            </a:extLst>
          </p:cNvPr>
          <p:cNvSpPr txBox="1">
            <a:spLocks noChangeArrowheads="1"/>
          </p:cNvSpPr>
          <p:nvPr/>
        </p:nvSpPr>
        <p:spPr bwMode="auto">
          <a:xfrm>
            <a:off x="1524000" y="3657601"/>
            <a:ext cx="83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a:solidFill>
                  <a:srgbClr val="FF0000"/>
                </a:solidFill>
                <a:latin typeface=".VnTime"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5612"/>
                                        </p:tgtEl>
                                        <p:attrNameLst>
                                          <p:attrName>style.visibility</p:attrName>
                                        </p:attrNameLst>
                                      </p:cBhvr>
                                      <p:to>
                                        <p:strVal val="visible"/>
                                      </p:to>
                                    </p:set>
                                    <p:animEffect transition="in" filter="wheel(4)">
                                      <p:cBhvr>
                                        <p:cTn id="7" dur="500"/>
                                        <p:tgtEl>
                                          <p:spTgt spid="25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9">
                                            <p:txEl>
                                              <p:pRg st="1" end="1"/>
                                            </p:txEl>
                                          </p:spTgt>
                                        </p:tgtEl>
                                        <p:attrNameLst>
                                          <p:attrName>style.visibility</p:attrName>
                                        </p:attrNameLst>
                                      </p:cBhvr>
                                      <p:to>
                                        <p:strVal val="visible"/>
                                      </p:to>
                                    </p:set>
                                    <p:animEffect transition="in" filter="blinds(horizontal)">
                                      <p:cBhvr>
                                        <p:cTn id="12" dur="500"/>
                                        <p:tgtEl>
                                          <p:spTgt spid="256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5609">
                                            <p:txEl>
                                              <p:pRg st="2" end="2"/>
                                            </p:txEl>
                                          </p:spTgt>
                                        </p:tgtEl>
                                        <p:attrNameLst>
                                          <p:attrName>style.visibility</p:attrName>
                                        </p:attrNameLst>
                                      </p:cBhvr>
                                      <p:to>
                                        <p:strVal val="visible"/>
                                      </p:to>
                                    </p:set>
                                    <p:animEffect transition="in" filter="blinds(horizontal)">
                                      <p:cBhvr>
                                        <p:cTn id="17" dur="500"/>
                                        <p:tgtEl>
                                          <p:spTgt spid="256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5609">
                                            <p:txEl>
                                              <p:pRg st="3" end="3"/>
                                            </p:txEl>
                                          </p:spTgt>
                                        </p:tgtEl>
                                        <p:attrNameLst>
                                          <p:attrName>style.visibility</p:attrName>
                                        </p:attrNameLst>
                                      </p:cBhvr>
                                      <p:to>
                                        <p:strVal val="visible"/>
                                      </p:to>
                                    </p:set>
                                    <p:animEffect transition="in" filter="blinds(horizontal)">
                                      <p:cBhvr>
                                        <p:cTn id="22" dur="500"/>
                                        <p:tgtEl>
                                          <p:spTgt spid="2560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5609">
                                            <p:txEl>
                                              <p:pRg st="4" end="4"/>
                                            </p:txEl>
                                          </p:spTgt>
                                        </p:tgtEl>
                                        <p:attrNameLst>
                                          <p:attrName>style.visibility</p:attrName>
                                        </p:attrNameLst>
                                      </p:cBhvr>
                                      <p:to>
                                        <p:strVal val="visible"/>
                                      </p:to>
                                    </p:set>
                                    <p:animEffect transition="in" filter="blinds(horizontal)">
                                      <p:cBhvr>
                                        <p:cTn id="27" dur="500"/>
                                        <p:tgtEl>
                                          <p:spTgt spid="25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BECFA14A-2502-57F6-6D07-7ACDFA09590B}"/>
              </a:ext>
            </a:extLst>
          </p:cNvPr>
          <p:cNvSpPr>
            <a:spLocks noChangeArrowheads="1"/>
          </p:cNvSpPr>
          <p:nvPr/>
        </p:nvSpPr>
        <p:spPr bwMode="auto">
          <a:xfrm>
            <a:off x="1549400" y="0"/>
            <a:ext cx="7776168" cy="523220"/>
          </a:xfrm>
          <a:prstGeom prst="rect">
            <a:avLst/>
          </a:prstGeom>
          <a:solidFill>
            <a:srgbClr val="A1FD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u="sng">
                <a:solidFill>
                  <a:srgbClr val="FF0066"/>
                </a:solidFill>
              </a:rPr>
              <a:t>BÀI 41</a:t>
            </a:r>
            <a:r>
              <a:rPr lang="en-US" altLang="en-US" sz="2800" b="1">
                <a:solidFill>
                  <a:srgbClr val="FF0066"/>
                </a:solidFill>
              </a:rPr>
              <a:t> : MÔI TRƯỜNG VÀ CÁC NHÂN TỐ SINH THÁI</a:t>
            </a:r>
          </a:p>
        </p:txBody>
      </p:sp>
      <p:sp>
        <p:nvSpPr>
          <p:cNvPr id="19461" name="Rectangle 5">
            <a:extLst>
              <a:ext uri="{FF2B5EF4-FFF2-40B4-BE49-F238E27FC236}">
                <a16:creationId xmlns:a16="http://schemas.microsoft.com/office/drawing/2014/main" id="{A41F2BF5-9A91-6430-E5C7-AE3076BEB616}"/>
              </a:ext>
            </a:extLst>
          </p:cNvPr>
          <p:cNvSpPr>
            <a:spLocks noChangeArrowheads="1"/>
          </p:cNvSpPr>
          <p:nvPr/>
        </p:nvSpPr>
        <p:spPr bwMode="auto">
          <a:xfrm>
            <a:off x="1524000" y="381001"/>
            <a:ext cx="54165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 </a:t>
            </a:r>
            <a:r>
              <a:rPr lang="en-US" altLang="en-US" sz="3000" b="1" u="sng">
                <a:solidFill>
                  <a:srgbClr val="0000FF"/>
                </a:solidFill>
              </a:rPr>
              <a:t>Môi trường sống của sinh vật</a:t>
            </a:r>
            <a:r>
              <a:rPr lang="en-US" altLang="en-US" sz="3000" b="1">
                <a:solidFill>
                  <a:srgbClr val="0000FF"/>
                </a:solidFill>
              </a:rPr>
              <a:t> :</a:t>
            </a:r>
          </a:p>
        </p:txBody>
      </p:sp>
      <p:sp>
        <p:nvSpPr>
          <p:cNvPr id="19462" name="Rectangle 6">
            <a:extLst>
              <a:ext uri="{FF2B5EF4-FFF2-40B4-BE49-F238E27FC236}">
                <a16:creationId xmlns:a16="http://schemas.microsoft.com/office/drawing/2014/main" id="{9BFE23AD-1007-3A90-EFE5-0656664062AC}"/>
              </a:ext>
            </a:extLst>
          </p:cNvPr>
          <p:cNvSpPr>
            <a:spLocks noChangeArrowheads="1"/>
          </p:cNvSpPr>
          <p:nvPr/>
        </p:nvSpPr>
        <p:spPr bwMode="auto">
          <a:xfrm>
            <a:off x="1524000" y="914400"/>
            <a:ext cx="39992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000" b="1">
                <a:solidFill>
                  <a:srgbClr val="0000FF"/>
                </a:solidFill>
              </a:rPr>
              <a:t>II </a:t>
            </a:r>
            <a:r>
              <a:rPr lang="en-US" altLang="en-US" sz="3000" b="1" u="sng">
                <a:solidFill>
                  <a:srgbClr val="0000FF"/>
                </a:solidFill>
              </a:rPr>
              <a:t>Các nhân tố sinh thái</a:t>
            </a:r>
            <a:r>
              <a:rPr lang="en-US" altLang="en-US" sz="3000" b="1">
                <a:solidFill>
                  <a:srgbClr val="0000FF"/>
                </a:solidFill>
              </a:rPr>
              <a:t> :</a:t>
            </a:r>
          </a:p>
        </p:txBody>
      </p:sp>
      <p:pic>
        <p:nvPicPr>
          <p:cNvPr id="19463" name="Picture 7">
            <a:extLst>
              <a:ext uri="{FF2B5EF4-FFF2-40B4-BE49-F238E27FC236}">
                <a16:creationId xmlns:a16="http://schemas.microsoft.com/office/drawing/2014/main" id="{42204C05-0DBD-BA84-B634-F9E4B31A49E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48200"/>
            <a:ext cx="1919288" cy="2209800"/>
          </a:xfrm>
          <a:prstGeom prst="rect">
            <a:avLst/>
          </a:prstGeom>
          <a:noFill/>
          <a:extLst>
            <a:ext uri="{909E8E84-426E-40DD-AFC4-6F175D3DCCD1}">
              <a14:hiddenFill xmlns:a14="http://schemas.microsoft.com/office/drawing/2010/main">
                <a:solidFill>
                  <a:srgbClr val="FFFFFF"/>
                </a:solidFill>
              </a14:hiddenFill>
            </a:ext>
          </a:extLst>
        </p:spPr>
      </p:pic>
      <p:sp>
        <p:nvSpPr>
          <p:cNvPr id="19465" name="AutoShape 9">
            <a:extLst>
              <a:ext uri="{FF2B5EF4-FFF2-40B4-BE49-F238E27FC236}">
                <a16:creationId xmlns:a16="http://schemas.microsoft.com/office/drawing/2014/main" id="{36066A6C-A367-B5CE-BBD8-20F6B282FEDD}"/>
              </a:ext>
            </a:extLst>
          </p:cNvPr>
          <p:cNvSpPr>
            <a:spLocks noChangeArrowheads="1"/>
          </p:cNvSpPr>
          <p:nvPr/>
        </p:nvSpPr>
        <p:spPr bwMode="auto">
          <a:xfrm>
            <a:off x="4953000" y="1295400"/>
            <a:ext cx="5257800" cy="2362200"/>
          </a:xfrm>
          <a:prstGeom prst="cloudCallout">
            <a:avLst>
              <a:gd name="adj1" fmla="val -74306"/>
              <a:gd name="adj2" fmla="val 7990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latin typeface="VNI-Times" pitchFamily="2" charset="0"/>
            </a:endParaRPr>
          </a:p>
        </p:txBody>
      </p:sp>
      <p:sp>
        <p:nvSpPr>
          <p:cNvPr id="19466" name="Text Box 10">
            <a:extLst>
              <a:ext uri="{FF2B5EF4-FFF2-40B4-BE49-F238E27FC236}">
                <a16:creationId xmlns:a16="http://schemas.microsoft.com/office/drawing/2014/main" id="{E3C8A42B-B738-910F-9C54-1B820A49504B}"/>
              </a:ext>
            </a:extLst>
          </p:cNvPr>
          <p:cNvSpPr txBox="1">
            <a:spLocks noChangeArrowheads="1"/>
          </p:cNvSpPr>
          <p:nvPr/>
        </p:nvSpPr>
        <p:spPr bwMode="auto">
          <a:xfrm>
            <a:off x="4953000" y="2133600"/>
            <a:ext cx="53340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b="1">
                <a:solidFill>
                  <a:srgbClr val="009900"/>
                </a:solidFill>
              </a:rPr>
              <a:t>Em hãy nghiên cứu thông tin mục II SGK trang 119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500" fill="hold"/>
                                        <p:tgtEl>
                                          <p:spTgt spid="19462"/>
                                        </p:tgtEl>
                                        <p:attrNameLst>
                                          <p:attrName>ppt_w</p:attrName>
                                        </p:attrNameLst>
                                      </p:cBhvr>
                                      <p:tavLst>
                                        <p:tav tm="0">
                                          <p:val>
                                            <p:fltVal val="0"/>
                                          </p:val>
                                        </p:tav>
                                        <p:tav tm="100000">
                                          <p:val>
                                            <p:strVal val="#ppt_w"/>
                                          </p:val>
                                        </p:tav>
                                      </p:tavLst>
                                    </p:anim>
                                    <p:anim calcmode="lin" valueType="num">
                                      <p:cBhvr>
                                        <p:cTn id="8" dur="500" fill="hold"/>
                                        <p:tgtEl>
                                          <p:spTgt spid="19462"/>
                                        </p:tgtEl>
                                        <p:attrNameLst>
                                          <p:attrName>ppt_h</p:attrName>
                                        </p:attrNameLst>
                                      </p:cBhvr>
                                      <p:tavLst>
                                        <p:tav tm="0">
                                          <p:val>
                                            <p:fltVal val="0"/>
                                          </p:val>
                                        </p:tav>
                                        <p:tav tm="100000">
                                          <p:val>
                                            <p:strVal val="#ppt_h"/>
                                          </p:val>
                                        </p:tav>
                                      </p:tavLst>
                                    </p:anim>
                                    <p:animEffect transition="in" filter="fade">
                                      <p:cBhvr>
                                        <p:cTn id="9" dur="500"/>
                                        <p:tgtEl>
                                          <p:spTgt spid="194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9463"/>
                                        </p:tgtEl>
                                        <p:attrNameLst>
                                          <p:attrName>style.visibility</p:attrName>
                                        </p:attrNameLst>
                                      </p:cBhvr>
                                      <p:to>
                                        <p:strVal val="visible"/>
                                      </p:to>
                                    </p:set>
                                    <p:animEffect transition="in" filter="checkerboard(across)">
                                      <p:cBhvr>
                                        <p:cTn id="14" dur="500"/>
                                        <p:tgtEl>
                                          <p:spTgt spid="19463"/>
                                        </p:tgtEl>
                                      </p:cBhvr>
                                    </p:animEffect>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19465"/>
                                        </p:tgtEl>
                                        <p:attrNameLst>
                                          <p:attrName>style.visibility</p:attrName>
                                        </p:attrNameLst>
                                      </p:cBhvr>
                                      <p:to>
                                        <p:strVal val="visible"/>
                                      </p:to>
                                    </p:set>
                                    <p:anim calcmode="lin" valueType="num">
                                      <p:cBhvr additive="base">
                                        <p:cTn id="18" dur="500" fill="hold"/>
                                        <p:tgtEl>
                                          <p:spTgt spid="19465"/>
                                        </p:tgtEl>
                                        <p:attrNameLst>
                                          <p:attrName>ppt_x</p:attrName>
                                        </p:attrNameLst>
                                      </p:cBhvr>
                                      <p:tavLst>
                                        <p:tav tm="0">
                                          <p:val>
                                            <p:strVal val="#ppt_x"/>
                                          </p:val>
                                        </p:tav>
                                        <p:tav tm="100000">
                                          <p:val>
                                            <p:strVal val="#ppt_x"/>
                                          </p:val>
                                        </p:tav>
                                      </p:tavLst>
                                    </p:anim>
                                    <p:anim calcmode="lin" valueType="num">
                                      <p:cBhvr additive="base">
                                        <p:cTn id="19"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9466"/>
                                        </p:tgtEl>
                                        <p:attrNameLst>
                                          <p:attrName>style.visibility</p:attrName>
                                        </p:attrNameLst>
                                      </p:cBhvr>
                                      <p:to>
                                        <p:strVal val="visible"/>
                                      </p:to>
                                    </p:set>
                                    <p:animEffect transition="in" filter="checkerboard(across)">
                                      <p:cBhvr>
                                        <p:cTn id="24"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2459</Words>
  <Application>Microsoft Office PowerPoint</Application>
  <PresentationFormat>Widescreen</PresentationFormat>
  <Paragraphs>275</Paragraphs>
  <Slides>30</Slides>
  <Notes>12</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.VnArabiaH</vt:lpstr>
      <vt:lpstr>.VnArial Narrow</vt:lpstr>
      <vt:lpstr>.VnAristote</vt:lpstr>
      <vt:lpstr>.VnBodoniH</vt:lpstr>
      <vt:lpstr>.VnTime</vt:lpstr>
      <vt:lpstr>.VnTimeH</vt:lpstr>
      <vt:lpstr>Arial</vt:lpstr>
      <vt:lpstr>Calibri</vt:lpstr>
      <vt:lpstr>Calibri Light</vt:lpstr>
      <vt:lpstr>Times New Roman</vt:lpstr>
      <vt:lpstr>VNI-Korin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41 : MÔI TRƯỜNG VÀ CÁC NHÂN TỐ SINH THÁI</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Surface</dc:creator>
  <cp:lastModifiedBy>Surface</cp:lastModifiedBy>
  <cp:revision>1</cp:revision>
  <dcterms:created xsi:type="dcterms:W3CDTF">2024-02-21T13:46:48Z</dcterms:created>
  <dcterms:modified xsi:type="dcterms:W3CDTF">2024-02-21T13:51:41Z</dcterms:modified>
</cp:coreProperties>
</file>