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800" r:id="rId4"/>
  </p:sldMasterIdLst>
  <p:notesMasterIdLst>
    <p:notesMasterId r:id="rId42"/>
  </p:notesMasterIdLst>
  <p:sldIdLst>
    <p:sldId id="349" r:id="rId5"/>
    <p:sldId id="262" r:id="rId6"/>
    <p:sldId id="273" r:id="rId7"/>
    <p:sldId id="348" r:id="rId8"/>
    <p:sldId id="285" r:id="rId9"/>
    <p:sldId id="352" r:id="rId10"/>
    <p:sldId id="288" r:id="rId11"/>
    <p:sldId id="300" r:id="rId12"/>
    <p:sldId id="301" r:id="rId13"/>
    <p:sldId id="353" r:id="rId14"/>
    <p:sldId id="292" r:id="rId15"/>
    <p:sldId id="294" r:id="rId16"/>
    <p:sldId id="297" r:id="rId17"/>
    <p:sldId id="305" r:id="rId18"/>
    <p:sldId id="306" r:id="rId19"/>
    <p:sldId id="308" r:id="rId20"/>
    <p:sldId id="310" r:id="rId21"/>
    <p:sldId id="314" r:id="rId22"/>
    <p:sldId id="317" r:id="rId23"/>
    <p:sldId id="318" r:id="rId24"/>
    <p:sldId id="319" r:id="rId25"/>
    <p:sldId id="347" r:id="rId26"/>
    <p:sldId id="324" r:id="rId27"/>
    <p:sldId id="325" r:id="rId28"/>
    <p:sldId id="328" r:id="rId29"/>
    <p:sldId id="326" r:id="rId30"/>
    <p:sldId id="329" r:id="rId31"/>
    <p:sldId id="354" r:id="rId32"/>
    <p:sldId id="331" r:id="rId33"/>
    <p:sldId id="298" r:id="rId34"/>
    <p:sldId id="332" r:id="rId35"/>
    <p:sldId id="344" r:id="rId36"/>
    <p:sldId id="356" r:id="rId37"/>
    <p:sldId id="345" r:id="rId38"/>
    <p:sldId id="259" r:id="rId39"/>
    <p:sldId id="272" r:id="rId40"/>
    <p:sldId id="34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51" autoAdjust="0"/>
    <p:restoredTop sz="94660"/>
  </p:normalViewPr>
  <p:slideViewPr>
    <p:cSldViewPr snapToGrid="0">
      <p:cViewPr varScale="1">
        <p:scale>
          <a:sx n="82" d="100"/>
          <a:sy n="82" d="100"/>
        </p:scale>
        <p:origin x="701"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4D372-D556-4578-BF11-2A3DE3368CF4}" type="datetimeFigureOut">
              <a:rPr lang="en-US" smtClean="0"/>
              <a:t>21-Feb-24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6BF62-9BFE-4F52-BE5D-5E3DC7E531D0}" type="slidenum">
              <a:rPr lang="en-US" smtClean="0"/>
              <a:t>‹#›</a:t>
            </a:fld>
            <a:endParaRPr lang="en-US"/>
          </a:p>
        </p:txBody>
      </p:sp>
    </p:spTree>
    <p:extLst>
      <p:ext uri="{BB962C8B-B14F-4D97-AF65-F5344CB8AC3E}">
        <p14:creationId xmlns:p14="http://schemas.microsoft.com/office/powerpoint/2010/main" val="319262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0921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35242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D7C299-7E6C-4424-B0A1-39F9017B2A4D}" type="datetimeFigureOut">
              <a:rPr lang="en-US" smtClean="0"/>
              <a:t>21-Feb-24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2749660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7C299-7E6C-4424-B0A1-39F9017B2A4D}" type="datetimeFigureOut">
              <a:rPr lang="en-US" smtClean="0"/>
              <a:t>21-Feb-24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172712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7C299-7E6C-4424-B0A1-39F9017B2A4D}" type="datetimeFigureOut">
              <a:rPr lang="en-US" smtClean="0"/>
              <a:t>21-Feb-24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29292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9589990"/>
      </p:ext>
    </p:extLst>
  </p:cSld>
  <p:clrMapOvr>
    <a:masterClrMapping/>
  </p:clrMapOvr>
  <p:transition spd="slow"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6074414"/>
      </p:ext>
    </p:extLst>
  </p:cSld>
  <p:clrMapOvr>
    <a:masterClrMapping/>
  </p:clrMapOvr>
  <p:transition spd="slow" advClick="0"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4059624969"/>
      </p:ext>
    </p:extLst>
  </p:cSld>
  <p:clrMapOvr>
    <a:masterClrMapping/>
  </p:clrMapOvr>
  <p:transition spd="slow" advClick="0"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2416241"/>
      </p:ext>
    </p:extLst>
  </p:cSld>
  <p:clrMapOvr>
    <a:masterClrMapping/>
  </p:clrMapOvr>
  <p:transition spd="slow" advClick="0"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7018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263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9689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492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7C299-7E6C-4424-B0A1-39F9017B2A4D}" type="datetimeFigureOut">
              <a:rPr lang="en-US" smtClean="0"/>
              <a:t>21-Feb-24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2357818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9262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2042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1543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1941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175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2379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652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6341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1660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801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D7C299-7E6C-4424-B0A1-39F9017B2A4D}" type="datetimeFigureOut">
              <a:rPr lang="en-US" smtClean="0"/>
              <a:t>21-Feb-24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3061744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5993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5680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3012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5854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8475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249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7910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8282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D7C299-7E6C-4424-B0A1-39F9017B2A4D}" type="datetimeFigureOut">
              <a:rPr lang="en-US" smtClean="0"/>
              <a:t>21-Feb-24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201940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D7C299-7E6C-4424-B0A1-39F9017B2A4D}" type="datetimeFigureOut">
              <a:rPr lang="en-US" smtClean="0"/>
              <a:t>21-Feb-24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309960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D7C299-7E6C-4424-B0A1-39F9017B2A4D}" type="datetimeFigureOut">
              <a:rPr lang="en-US" smtClean="0"/>
              <a:t>21-Feb-24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100673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7C299-7E6C-4424-B0A1-39F9017B2A4D}" type="datetimeFigureOut">
              <a:rPr lang="en-US" smtClean="0"/>
              <a:t>21-Feb-24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101498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D7C299-7E6C-4424-B0A1-39F9017B2A4D}" type="datetimeFigureOut">
              <a:rPr lang="en-US" smtClean="0"/>
              <a:t>21-Feb-24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235952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D7C299-7E6C-4424-B0A1-39F9017B2A4D}" type="datetimeFigureOut">
              <a:rPr lang="en-US" smtClean="0"/>
              <a:t>21-Feb-24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F9561-E63A-4F8D-9D06-A05A2E86991D}" type="slidenum">
              <a:rPr lang="en-US" smtClean="0"/>
              <a:t>‹#›</a:t>
            </a:fld>
            <a:endParaRPr lang="en-US"/>
          </a:p>
        </p:txBody>
      </p:sp>
    </p:spTree>
    <p:extLst>
      <p:ext uri="{BB962C8B-B14F-4D97-AF65-F5344CB8AC3E}">
        <p14:creationId xmlns:p14="http://schemas.microsoft.com/office/powerpoint/2010/main" val="7376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7C299-7E6C-4424-B0A1-39F9017B2A4D}" type="datetimeFigureOut">
              <a:rPr lang="en-US" smtClean="0"/>
              <a:t>21-Feb-24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F9561-E63A-4F8D-9D06-A05A2E86991D}" type="slidenum">
              <a:rPr lang="en-US" smtClean="0"/>
              <a:t>‹#›</a:t>
            </a:fld>
            <a:endParaRPr lang="en-US"/>
          </a:p>
        </p:txBody>
      </p:sp>
    </p:spTree>
    <p:extLst>
      <p:ext uri="{BB962C8B-B14F-4D97-AF65-F5344CB8AC3E}">
        <p14:creationId xmlns:p14="http://schemas.microsoft.com/office/powerpoint/2010/main" val="138326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marL="0" marR="0" lvl="0" indent="0" algn="l" defTabSz="914128" rtl="0" eaLnBrk="1" fontAlgn="auto" latinLnBrk="0" hangingPunct="1">
              <a:lnSpc>
                <a:spcPct val="100000"/>
              </a:lnSpc>
              <a:spcBef>
                <a:spcPts val="0"/>
              </a:spcBef>
              <a:spcAft>
                <a:spcPts val="0"/>
              </a:spcAft>
              <a:buClrTx/>
              <a:buSzTx/>
              <a:buFontTx/>
              <a:buNone/>
              <a:tabLst/>
              <a:defRPr/>
            </a:pPr>
            <a:fld id="{596055EF-3BCF-461E-A07D-F818C4041443}" type="datetimeFigureOut">
              <a:rPr kumimoji="0" lang="zh-CN" altLang="en-US" sz="1200" b="0" i="0" u="none" strike="noStrike" kern="1200" cap="none" spc="0" normalizeH="0" baseline="0" noProof="0" smtClean="0">
                <a:ln>
                  <a:noFill/>
                </a:ln>
                <a:solidFill>
                  <a:srgbClr val="000000">
                    <a:tint val="75000"/>
                  </a:srgbClr>
                </a:solidFill>
                <a:effectLst/>
                <a:uLnTx/>
                <a:uFillTx/>
                <a:latin typeface="汉仪小麦体简"/>
                <a:cs typeface="+mn-cs"/>
              </a:rPr>
              <a:pPr marL="0" marR="0" lvl="0" indent="0" algn="l" defTabSz="914128"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latin typeface="汉仪小麦体简"/>
              <a:cs typeface="+mn-cs"/>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marL="0" marR="0" lvl="0" indent="0" algn="ctr" defTabSz="91412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汉仪小麦体简"/>
              <a:cs typeface="+mn-cs"/>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marL="0" marR="0" lvl="0" indent="0" algn="r" defTabSz="914128" rtl="0" eaLnBrk="1" fontAlgn="auto" latinLnBrk="0" hangingPunct="1">
              <a:lnSpc>
                <a:spcPct val="100000"/>
              </a:lnSpc>
              <a:spcBef>
                <a:spcPts val="0"/>
              </a:spcBef>
              <a:spcAft>
                <a:spcPts val="0"/>
              </a:spcAft>
              <a:buClrTx/>
              <a:buSzTx/>
              <a:buFontTx/>
              <a:buNone/>
              <a:tabLst/>
              <a:defRPr/>
            </a:pPr>
            <a:fld id="{5E570C81-8613-4F68-9EF4-80F233784E24}" type="slidenum">
              <a:rPr kumimoji="0" lang="zh-CN" altLang="en-US" sz="1200" b="0" i="0" u="none" strike="noStrike" kern="1200" cap="none" spc="0" normalizeH="0" baseline="0" noProof="0" smtClean="0">
                <a:ln>
                  <a:noFill/>
                </a:ln>
                <a:solidFill>
                  <a:srgbClr val="000000">
                    <a:tint val="75000"/>
                  </a:srgbClr>
                </a:solidFill>
                <a:effectLst/>
                <a:uLnTx/>
                <a:uFillTx/>
                <a:latin typeface="汉仪小麦体简"/>
                <a:cs typeface="+mn-cs"/>
              </a:rPr>
              <a:pPr marL="0" marR="0" lvl="0" indent="0" algn="r" defTabSz="914128"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汉仪小麦体简"/>
              <a:cs typeface="+mn-cs"/>
            </a:endParaRPr>
          </a:p>
        </p:txBody>
      </p:sp>
    </p:spTree>
    <p:extLst>
      <p:ext uri="{BB962C8B-B14F-4D97-AF65-F5344CB8AC3E}">
        <p14:creationId xmlns:p14="http://schemas.microsoft.com/office/powerpoint/2010/main" val="1889188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2F8764-41E1-4F9B-B41D-4DC66420159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21-Feb-24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71266-BBD4-4184-8D12-2867E3CF54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5722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757906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45.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hyperlink" Target="https://vi.wikipedia.org/wiki/Phong_tr%C3%A0o_Th%C6%A1_m%E1%BB%9Bi_(Vi%E1%BB%87t_Nam)" TargetMode="External"/><Relationship Id="rId4" Type="http://schemas.openxmlformats.org/officeDocument/2006/relationships/hyperlink" Target="https://vi.wikipedia.org/wiki/Nh%C3%A0_th%C6%A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6598" y="-490684"/>
            <a:ext cx="3838602" cy="3412091"/>
          </a:xfrm>
          <a:prstGeom prst="rect">
            <a:avLst/>
          </a:prstGeom>
        </p:spPr>
      </p:pic>
      <p:pic>
        <p:nvPicPr>
          <p:cNvPr id="8" name="Picture 7" descr="kỹ thuật nuôi chào mào quảng trị sinh sản - nhân giống chim chào mào">
            <a:extLst>
              <a:ext uri="{FF2B5EF4-FFF2-40B4-BE49-F238E27FC236}">
                <a16:creationId xmlns:a16="http://schemas.microsoft.com/office/drawing/2014/main" id="{B64063A7-57AA-9941-BE2B-1F9FAC11D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595" y="-10236"/>
            <a:ext cx="3927616" cy="41380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088188" y="1702966"/>
            <a:ext cx="6424796" cy="1569656"/>
          </a:xfrm>
          <a:prstGeom prst="rect">
            <a:avLst/>
          </a:prstGeom>
          <a:noFill/>
        </p:spPr>
        <p:txBody>
          <a:bodyPr wrap="none" lIns="91262" tIns="45718" rIns="91262" bIns="45718">
            <a:spAutoFit/>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lang="vi-VN" sz="4800" b="1" dirty="0" smtClean="0">
                <a:ln w="28575">
                  <a:solidFill>
                    <a:prstClr val="black">
                      <a:lumMod val="50000"/>
                      <a:lumOff val="50000"/>
                    </a:prstClr>
                  </a:solidFill>
                  <a:prstDash val="solid"/>
                </a:ln>
                <a:solidFill>
                  <a:srgbClr val="FF0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TRÒ CHUYỆN CÙNG </a:t>
            </a:r>
          </a:p>
          <a:p>
            <a:pPr marL="0" marR="0" lvl="0" indent="0" algn="ctr" defTabSz="912360" rtl="0" eaLnBrk="1" fontAlgn="auto" latinLnBrk="0" hangingPunct="1">
              <a:lnSpc>
                <a:spcPct val="100000"/>
              </a:lnSpc>
              <a:spcBef>
                <a:spcPts val="0"/>
              </a:spcBef>
              <a:spcAft>
                <a:spcPts val="0"/>
              </a:spcAft>
              <a:buClrTx/>
              <a:buSzTx/>
              <a:buFontTx/>
              <a:buNone/>
              <a:tabLst/>
              <a:defRPr/>
            </a:pPr>
            <a:r>
              <a:rPr lang="vi-VN" sz="4800" b="1" dirty="0" smtClean="0">
                <a:ln w="28575">
                  <a:solidFill>
                    <a:prstClr val="black">
                      <a:lumMod val="50000"/>
                      <a:lumOff val="50000"/>
                    </a:prstClr>
                  </a:solidFill>
                  <a:prstDash val="solid"/>
                </a:ln>
                <a:solidFill>
                  <a:srgbClr val="FF0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THIÊN NHIÊN</a:t>
            </a:r>
            <a:endParaRPr kumimoji="0" lang="en-US" sz="4800" b="1" i="0" u="none" strike="noStrike" kern="1200" cap="none" spc="0" normalizeH="0" baseline="0" noProof="0" dirty="0">
              <a:ln w="28575">
                <a:solidFill>
                  <a:prstClr val="black">
                    <a:lumMod val="50000"/>
                    <a:lumOff val="50000"/>
                  </a:prstClr>
                </a:solidFill>
                <a:prstDash val="solid"/>
              </a:ln>
              <a:solidFill>
                <a:srgbClr val="FF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4932743" y="81429"/>
            <a:ext cx="2327522" cy="1015659"/>
          </a:xfrm>
          <a:prstGeom prst="rect">
            <a:avLst/>
          </a:prstGeom>
          <a:noFill/>
        </p:spPr>
        <p:txBody>
          <a:bodyPr wrap="none" lIns="91262" tIns="45718" rIns="91262" bIns="45718">
            <a:spAutoFit/>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lang="vi-VN" sz="6000" b="1" u="sng" noProof="0" dirty="0" smtClean="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BÀI 5</a:t>
            </a:r>
            <a:endParaRPr kumimoji="0" lang="en-US" sz="6000" b="1" i="0" u="sng" strike="noStrike" kern="1200" cap="none" spc="0" normalizeH="0" baseline="0" noProof="0"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6"/>
          <a:stretch>
            <a:fillRect/>
          </a:stretch>
        </p:blipFill>
        <p:spPr>
          <a:xfrm>
            <a:off x="114804" y="2118580"/>
            <a:ext cx="3692588" cy="3851145"/>
          </a:xfrm>
          <a:prstGeom prst="rect">
            <a:avLst/>
          </a:prstGeom>
          <a:ln>
            <a:noFill/>
          </a:ln>
          <a:effectLst>
            <a:softEdge rad="112500"/>
          </a:effectLst>
        </p:spPr>
      </p:pic>
      <p:pic>
        <p:nvPicPr>
          <p:cNvPr id="13" name="Picture 12"/>
          <p:cNvPicPr>
            <a:picLocks noChangeAspect="1"/>
          </p:cNvPicPr>
          <p:nvPr/>
        </p:nvPicPr>
        <p:blipFill>
          <a:blip r:embed="rId7"/>
          <a:stretch>
            <a:fillRect/>
          </a:stretch>
        </p:blipFill>
        <p:spPr>
          <a:xfrm>
            <a:off x="8377595" y="3272622"/>
            <a:ext cx="4036574" cy="3724593"/>
          </a:xfrm>
          <a:prstGeom prst="rect">
            <a:avLst/>
          </a:prstGeom>
          <a:ln>
            <a:noFill/>
          </a:ln>
          <a:effectLst>
            <a:softEdge rad="112500"/>
          </a:effectLst>
        </p:spPr>
      </p:pic>
    </p:spTree>
    <p:extLst>
      <p:ext uri="{BB962C8B-B14F-4D97-AF65-F5344CB8AC3E}">
        <p14:creationId xmlns:p14="http://schemas.microsoft.com/office/powerpoint/2010/main" val="196486266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6004" y="1367884"/>
            <a:ext cx="6457598" cy="12670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60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6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360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360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360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en-US" sz="360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đôi</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9501809" y="115987"/>
            <a:ext cx="2531165" cy="2216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18053" y="736470"/>
            <a:ext cx="5878284" cy="646327"/>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lang="en-US" sz="3600" dirty="0" smtClean="0">
                <a:solidFill>
                  <a:srgbClr val="FF0000"/>
                </a:solidFill>
                <a:latin typeface="Times New Roman" pitchFamily="18" charset="0"/>
                <a:cs typeface="Times New Roman" pitchFamily="18" charset="0"/>
              </a:rPr>
              <a:t>1/</a:t>
            </a:r>
            <a:r>
              <a:rPr kumimoji="0" lang="en-US" sz="36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600" b="0"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600" b="0" i="0" u="sng" strike="noStrike" kern="1200" cap="none" spc="0" normalizeH="0" noProof="0" dirty="0" err="1" smtClean="0">
                <a:ln>
                  <a:noFill/>
                </a:ln>
                <a:solidFill>
                  <a:srgbClr val="FF0000"/>
                </a:solidFill>
                <a:effectLst/>
                <a:uLnTx/>
                <a:uFillTx/>
                <a:latin typeface="Times New Roman" pitchFamily="18" charset="0"/>
                <a:ea typeface="+mn-ea"/>
                <a:cs typeface="Times New Roman" pitchFamily="18" charset="0"/>
              </a:rPr>
              <a:t>giả</a:t>
            </a:r>
            <a:r>
              <a:rPr kumimoji="0" lang="en-US" sz="36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:sgk</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318053" y="2634981"/>
                <a:ext cx="11410121" cy="35271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120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b="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ận</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b="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CM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8053" y="2634981"/>
                <a:ext cx="11410121" cy="3527119"/>
              </a:xfrm>
              <a:prstGeom prst="rect">
                <a:avLst/>
              </a:prstGeom>
              <a:blipFill rotWithShape="1">
                <a:blip r:embed="rId3"/>
                <a:stretch>
                  <a:fillRect/>
                </a:stretch>
              </a:blipFill>
              <a:ln>
                <a:noFill/>
              </a:ln>
              <a:effectLst>
                <a:outerShdw blurRad="107950" dist="12700" dir="5400000" algn="ctr">
                  <a:srgbClr val="000000"/>
                </a:outerShdw>
              </a:effectLst>
            </p:spPr>
            <p:txBody>
              <a:bodyPr/>
              <a:lstStyle/>
              <a:p>
                <a:r>
                  <a:rPr lang="en-GB">
                    <a:noFill/>
                  </a:rPr>
                  <a:t> </a:t>
                </a:r>
              </a:p>
            </p:txBody>
          </p:sp>
        </mc:Fallback>
      </mc:AlternateContent>
      <p:pic>
        <p:nvPicPr>
          <p:cNvPr id="9" name="Picture 8"/>
          <p:cNvPicPr>
            <a:picLocks noChangeAspect="1"/>
          </p:cNvPicPr>
          <p:nvPr/>
        </p:nvPicPr>
        <p:blipFill>
          <a:blip r:embed="rId4"/>
          <a:stretch>
            <a:fillRect/>
          </a:stretch>
        </p:blipFill>
        <p:spPr>
          <a:xfrm>
            <a:off x="9598067" y="2106911"/>
            <a:ext cx="2130107" cy="1896439"/>
          </a:xfrm>
          <a:prstGeom prst="rect">
            <a:avLst/>
          </a:prstGeom>
        </p:spPr>
      </p:pic>
      <p:sp>
        <p:nvSpPr>
          <p:cNvPr id="10" name="TextBox 9"/>
          <p:cNvSpPr txBox="1"/>
          <p:nvPr/>
        </p:nvSpPr>
        <p:spPr>
          <a:xfrm>
            <a:off x="206735" y="-30074"/>
            <a:ext cx="82296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I. </a:t>
            </a:r>
            <a:r>
              <a:rPr lang="en-US" sz="3600" dirty="0" err="1" smtClean="0">
                <a:solidFill>
                  <a:srgbClr val="FF0000"/>
                </a:solidFill>
                <a:latin typeface="Times New Roman" panose="02020603050405020304" pitchFamily="18" charset="0"/>
                <a:ea typeface="Times New Roman" panose="02020603050405020304" pitchFamily="18" charset="0"/>
              </a:rPr>
              <a:t>Trải</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nghiệm</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cùng</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văn</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bản</a:t>
            </a:r>
            <a:r>
              <a:rPr lang="vi-VN" sz="3600" u="sng" dirty="0" smtClean="0">
                <a:solidFill>
                  <a:srgbClr val="FF0000"/>
                </a:solidFill>
                <a:latin typeface="Times New Roman" panose="02020603050405020304" pitchFamily="18" charset="0"/>
                <a:cs typeface="Times New Roman" panose="02020603050405020304" pitchFamily="18" charset="0"/>
              </a:rPr>
              <a:t>:</a:t>
            </a:r>
            <a:endParaRPr lang="en-US" sz="36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084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1543" y="1366997"/>
            <a:ext cx="3108960" cy="4614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0" name="Picture 2" descr="Huy Cận thơ và đời - Baza.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984998" y="1326229"/>
            <a:ext cx="4614363" cy="4614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8599361" y="1395149"/>
            <a:ext cx="3264173" cy="447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3842001" y="114904"/>
            <a:ext cx="3903988" cy="92475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201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barn(inVertical)">
                                      <p:cBhvr>
                                        <p:cTn id="15" dur="500"/>
                                        <p:tgtEl>
                                          <p:spTgt spid="1229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Rectangle 1"/>
          <p:cNvSpPr/>
          <p:nvPr/>
        </p:nvSpPr>
        <p:spPr>
          <a:xfrm>
            <a:off x="119269" y="1358940"/>
            <a:ext cx="6199094" cy="2062103"/>
          </a:xfrm>
          <a:prstGeom prst="rect">
            <a:avLst/>
          </a:prstGeom>
        </p:spPr>
        <p:txBody>
          <a:bodyPr wrap="square">
            <a:spAutoFit/>
          </a:bodyPr>
          <a:lstStyle/>
          <a:p>
            <a:pPr algn="just"/>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Đõ</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đồ</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dùng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để</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nuôi</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ong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hoặc</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bắt</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ong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làm</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bằng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một</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thân</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cây</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rỗng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bịt</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kín</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hai</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ở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giữa</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có</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khoét</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lỗ</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để</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ong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vô</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làm</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tổ</a:t>
            </a:r>
            <a:endPar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55835" y="4664358"/>
            <a:ext cx="4818530" cy="742511"/>
          </a:xfrm>
          <a:prstGeom prst="rect">
            <a:avLst/>
          </a:prstGeom>
        </p:spPr>
        <p:txBody>
          <a:bodyPr wrap="square">
            <a:spAutoFit/>
          </a:bodyPr>
          <a:lstStyle/>
          <a:p>
            <a:pPr lvl="0" algn="just">
              <a:lnSpc>
                <a:spcPct val="150000"/>
              </a:lnSpc>
            </a:pP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Sây</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sai</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trĩu</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đông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đúc</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061" y="3586277"/>
            <a:ext cx="5577650" cy="2898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061" y="374055"/>
            <a:ext cx="5524641" cy="3046988"/>
          </a:xfrm>
          <a:prstGeom prst="rect">
            <a:avLst/>
          </a:prstGeom>
        </p:spPr>
      </p:pic>
      <p:sp>
        <p:nvSpPr>
          <p:cNvPr id="6" name="TextBox 5"/>
          <p:cNvSpPr txBox="1"/>
          <p:nvPr/>
        </p:nvSpPr>
        <p:spPr>
          <a:xfrm>
            <a:off x="556591" y="716010"/>
            <a:ext cx="4929809" cy="584775"/>
          </a:xfrm>
          <a:prstGeom prst="rect">
            <a:avLst/>
          </a:prstGeom>
          <a:noFill/>
        </p:spPr>
        <p:txBody>
          <a:bodyPr wrap="square" rtlCol="0">
            <a:spAutoFit/>
          </a:bodyPr>
          <a:lstStyle/>
          <a:p>
            <a:r>
              <a:rPr lang="en-US" sz="3200" dirty="0">
                <a:solidFill>
                  <a:srgbClr val="FF0000"/>
                </a:solidFill>
                <a:latin typeface="+mj-lt"/>
              </a:rPr>
              <a:t>3</a:t>
            </a:r>
            <a:r>
              <a:rPr lang="vi-VN" sz="3200" dirty="0" smtClean="0">
                <a:solidFill>
                  <a:srgbClr val="FF0000"/>
                </a:solidFill>
                <a:latin typeface="+mj-lt"/>
              </a:rPr>
              <a:t>/ </a:t>
            </a:r>
            <a:r>
              <a:rPr lang="vi-VN" sz="3200" u="sng" dirty="0" smtClean="0">
                <a:solidFill>
                  <a:srgbClr val="FF0000"/>
                </a:solidFill>
                <a:latin typeface="+mj-lt"/>
              </a:rPr>
              <a:t>Chú thích</a:t>
            </a:r>
            <a:r>
              <a:rPr lang="en-US" sz="3200" u="sng" dirty="0" smtClean="0">
                <a:solidFill>
                  <a:srgbClr val="FF0000"/>
                </a:solidFill>
                <a:latin typeface="+mj-lt"/>
              </a:rPr>
              <a:t> </a:t>
            </a:r>
            <a:r>
              <a:rPr lang="en-US" sz="3200" u="sng" dirty="0" err="1" smtClean="0">
                <a:solidFill>
                  <a:srgbClr val="FF0000"/>
                </a:solidFill>
                <a:latin typeface="+mj-lt"/>
              </a:rPr>
              <a:t>khó</a:t>
            </a:r>
            <a:r>
              <a:rPr lang="vi-VN" sz="3200" dirty="0" smtClean="0">
                <a:solidFill>
                  <a:srgbClr val="FF0000"/>
                </a:solidFill>
                <a:latin typeface="+mj-lt"/>
              </a:rPr>
              <a:t>:</a:t>
            </a:r>
            <a:endParaRPr lang="en-US" sz="3200" dirty="0">
              <a:solidFill>
                <a:srgbClr val="FF0000"/>
              </a:solidFill>
              <a:latin typeface="+mj-lt"/>
            </a:endParaRPr>
          </a:p>
        </p:txBody>
      </p:sp>
      <p:sp>
        <p:nvSpPr>
          <p:cNvPr id="9" name="TextBox 8"/>
          <p:cNvSpPr txBox="1"/>
          <p:nvPr/>
        </p:nvSpPr>
        <p:spPr>
          <a:xfrm>
            <a:off x="206735" y="-30074"/>
            <a:ext cx="82296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I. </a:t>
            </a:r>
            <a:r>
              <a:rPr lang="en-US" sz="3600" dirty="0" err="1" smtClean="0">
                <a:solidFill>
                  <a:srgbClr val="FF0000"/>
                </a:solidFill>
                <a:latin typeface="Times New Roman" panose="02020603050405020304" pitchFamily="18" charset="0"/>
                <a:ea typeface="Times New Roman" panose="02020603050405020304" pitchFamily="18" charset="0"/>
              </a:rPr>
              <a:t>Trải</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nghiệm</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cùng</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văn</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bản</a:t>
            </a:r>
            <a:r>
              <a:rPr lang="vi-VN" sz="3600" u="sng" dirty="0" smtClean="0">
                <a:solidFill>
                  <a:srgbClr val="FF0000"/>
                </a:solidFill>
                <a:latin typeface="Times New Roman" panose="02020603050405020304" pitchFamily="18" charset="0"/>
                <a:cs typeface="Times New Roman" panose="02020603050405020304" pitchFamily="18" charset="0"/>
              </a:rPr>
              <a:t>:</a:t>
            </a:r>
            <a:endParaRPr lang="en-US" sz="36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04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4" name="Rectangle 3"/>
          <p:cNvSpPr/>
          <p:nvPr/>
        </p:nvSpPr>
        <p:spPr>
          <a:xfrm>
            <a:off x="370624" y="1418664"/>
            <a:ext cx="6564939" cy="1481175"/>
          </a:xfrm>
          <a:prstGeom prst="rect">
            <a:avLst/>
          </a:prstGeom>
        </p:spPr>
        <p:txBody>
          <a:bodyPr wrap="square">
            <a:spAutoFit/>
          </a:bodyPr>
          <a:lstStyle/>
          <a:p>
            <a:pPr lvl="0" algn="just">
              <a:lnSpc>
                <a:spcPct val="150000"/>
              </a:lnSpc>
            </a:pP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Ong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chúa</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con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ong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cái</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duy</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nhất</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có</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khả</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năng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sinh</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sản</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trong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một</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đàn</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ong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70624" y="4602362"/>
            <a:ext cx="7254053" cy="1077218"/>
          </a:xfrm>
          <a:prstGeom prst="rect">
            <a:avLst/>
          </a:prstGeom>
        </p:spPr>
        <p:txBody>
          <a:bodyPr wrap="square">
            <a:spAutoFit/>
          </a:bodyPr>
          <a:lstStyle/>
          <a:p>
            <a:pPr lvl="0" algn="just"/>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Cày</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ải</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cày</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lúc</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ruộng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đã</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khô</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phơi</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nắng</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mưa</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cho</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tơi</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xốp</a:t>
            </a:r>
            <a:r>
              <a:rPr lang="en-US" sz="3200" kern="100"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178" y="397566"/>
            <a:ext cx="4316311" cy="28373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178" y="3585309"/>
            <a:ext cx="4307728" cy="31113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6591" y="716010"/>
            <a:ext cx="4929809" cy="584775"/>
          </a:xfrm>
          <a:prstGeom prst="rect">
            <a:avLst/>
          </a:prstGeom>
          <a:noFill/>
        </p:spPr>
        <p:txBody>
          <a:bodyPr wrap="square" rtlCol="0">
            <a:spAutoFit/>
          </a:bodyPr>
          <a:lstStyle/>
          <a:p>
            <a:r>
              <a:rPr lang="en-US" sz="3200" dirty="0">
                <a:solidFill>
                  <a:srgbClr val="FF0000"/>
                </a:solidFill>
                <a:latin typeface="+mj-lt"/>
              </a:rPr>
              <a:t>3</a:t>
            </a:r>
            <a:r>
              <a:rPr lang="vi-VN" sz="3200" dirty="0" smtClean="0">
                <a:solidFill>
                  <a:srgbClr val="FF0000"/>
                </a:solidFill>
                <a:latin typeface="+mj-lt"/>
              </a:rPr>
              <a:t>/ </a:t>
            </a:r>
            <a:r>
              <a:rPr lang="vi-VN" sz="3200" u="sng" dirty="0" smtClean="0">
                <a:solidFill>
                  <a:srgbClr val="FF0000"/>
                </a:solidFill>
                <a:latin typeface="+mj-lt"/>
              </a:rPr>
              <a:t>Chú thích</a:t>
            </a:r>
            <a:r>
              <a:rPr lang="vi-VN" sz="3200" dirty="0" smtClean="0">
                <a:solidFill>
                  <a:srgbClr val="FF0000"/>
                </a:solidFill>
                <a:latin typeface="+mj-lt"/>
              </a:rPr>
              <a:t>:</a:t>
            </a:r>
            <a:endParaRPr lang="en-US" sz="3200" dirty="0">
              <a:solidFill>
                <a:srgbClr val="FF0000"/>
              </a:solidFill>
              <a:latin typeface="+mj-lt"/>
            </a:endParaRPr>
          </a:p>
        </p:txBody>
      </p:sp>
      <p:sp>
        <p:nvSpPr>
          <p:cNvPr id="11" name="TextBox 10"/>
          <p:cNvSpPr txBox="1"/>
          <p:nvPr/>
        </p:nvSpPr>
        <p:spPr>
          <a:xfrm>
            <a:off x="206735" y="-30074"/>
            <a:ext cx="82296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I. </a:t>
            </a:r>
            <a:r>
              <a:rPr lang="en-US" sz="3600" dirty="0" err="1">
                <a:solidFill>
                  <a:srgbClr val="FF0000"/>
                </a:solidFill>
                <a:latin typeface="Times New Roman" panose="02020603050405020304" pitchFamily="18" charset="0"/>
                <a:ea typeface="Times New Roman" panose="02020603050405020304" pitchFamily="18" charset="0"/>
              </a:rPr>
              <a:t>Tìm</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hiểu</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chung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về</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tác</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giả</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tác</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phẩm</a:t>
            </a:r>
            <a:r>
              <a:rPr lang="en-US" sz="3600" dirty="0">
                <a:solidFill>
                  <a:srgbClr val="FF0000"/>
                </a:solidFill>
                <a:latin typeface="Times New Roman" panose="02020603050405020304" pitchFamily="18" charset="0"/>
                <a:ea typeface="Times New Roman" panose="02020603050405020304" pitchFamily="18" charset="0"/>
              </a:rPr>
              <a:t> </a:t>
            </a:r>
            <a:r>
              <a:rPr lang="vi-VN" sz="3600" u="sng" dirty="0" smtClean="0">
                <a:solidFill>
                  <a:srgbClr val="FF0000"/>
                </a:solidFill>
                <a:latin typeface="Times New Roman" panose="02020603050405020304" pitchFamily="18" charset="0"/>
                <a:cs typeface="Times New Roman" panose="02020603050405020304" pitchFamily="18" charset="0"/>
              </a:rPr>
              <a:t>:</a:t>
            </a:r>
            <a:endParaRPr lang="en-US" sz="36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53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56" y="1131560"/>
            <a:ext cx="8250241" cy="5726440"/>
          </a:xfrm>
          <a:prstGeom prst="rect">
            <a:avLst/>
          </a:prstGeom>
        </p:spPr>
      </p:pic>
      <p:sp>
        <p:nvSpPr>
          <p:cNvPr id="7" name="TextBox 6"/>
          <p:cNvSpPr txBox="1"/>
          <p:nvPr/>
        </p:nvSpPr>
        <p:spPr>
          <a:xfrm>
            <a:off x="2674636" y="2256499"/>
            <a:ext cx="4749756" cy="2308320"/>
          </a:xfrm>
          <a:prstGeom prst="rect">
            <a:avLst/>
          </a:prstGeom>
          <a:noFill/>
        </p:spPr>
        <p:txBody>
          <a:bodyPr wrap="non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Suy</a:t>
            </a:r>
            <a:r>
              <a:rPr kumimoji="0" lang="en-US" sz="72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ngẫm</a:t>
            </a: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a:t>
            </a: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phản</a:t>
            </a: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hồi</a:t>
            </a: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27714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Rectangle 1"/>
          <p:cNvSpPr/>
          <p:nvPr/>
        </p:nvSpPr>
        <p:spPr>
          <a:xfrm>
            <a:off x="121920" y="0"/>
            <a:ext cx="6658441" cy="738664"/>
          </a:xfrm>
          <a:prstGeom prst="rect">
            <a:avLst/>
          </a:prstGeom>
        </p:spPr>
        <p:txBody>
          <a:bodyPr wrap="square">
            <a:spAutoFit/>
          </a:bodyPr>
          <a:lstStyle/>
          <a:p>
            <a:pPr algn="just">
              <a:lnSpc>
                <a:spcPct val="150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21921" y="758323"/>
            <a:ext cx="6096000" cy="2677656"/>
          </a:xfrm>
          <a:prstGeom prst="rect">
            <a:avLst/>
          </a:prstGeom>
        </p:spPr>
        <p:txBody>
          <a:bodyPr>
            <a:spAutoFit/>
          </a:bodyPr>
          <a:lstStyle/>
          <a:p>
            <a:pPr lvl="0" algn="just">
              <a:lnSpc>
                <a:spcPct val="150000"/>
              </a:lnSpc>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3" action="ppaction://hlinksldjump"/>
              </a:rPr>
              <a:t>“</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3" action="ppaction://hlinksldjump"/>
              </a:rPr>
              <a:t>trại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3" action="ppaction://hlinksldjump"/>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5814392" y="3533095"/>
            <a:ext cx="6096000" cy="2677656"/>
          </a:xfrm>
          <a:prstGeom prst="rect">
            <a:avLst/>
          </a:prstGeom>
        </p:spPr>
        <p:txBody>
          <a:bodyPr>
            <a:spAutoFit/>
          </a:bodyPr>
          <a:lstStyle/>
          <a:p>
            <a:pPr lvl="0" algn="just">
              <a:lnSpc>
                <a:spcPct val="150000"/>
              </a:lnSpc>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chép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4"/>
          <a:stretch>
            <a:fillRect/>
          </a:stretch>
        </p:blipFill>
        <p:spPr>
          <a:xfrm>
            <a:off x="7351839" y="107961"/>
            <a:ext cx="4558553" cy="3179552"/>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0" y="3584317"/>
            <a:ext cx="4860551" cy="3273683"/>
          </a:xfrm>
          <a:prstGeom prst="rect">
            <a:avLst/>
          </a:prstGeom>
          <a:ln>
            <a:noFill/>
          </a:ln>
          <a:effectLst>
            <a:softEdge rad="112500"/>
          </a:effectLst>
        </p:spPr>
      </p:pic>
    </p:spTree>
    <p:extLst>
      <p:ext uri="{BB962C8B-B14F-4D97-AF65-F5344CB8AC3E}">
        <p14:creationId xmlns:p14="http://schemas.microsoft.com/office/powerpoint/2010/main" val="27175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Cloud Callout 1"/>
          <p:cNvSpPr/>
          <p:nvPr/>
        </p:nvSpPr>
        <p:spPr>
          <a:xfrm>
            <a:off x="13442448" y="1939450"/>
            <a:ext cx="6126479" cy="2756263"/>
          </a:xfrm>
          <a:prstGeom prst="cloudCallout">
            <a:avLst>
              <a:gd name="adj1" fmla="val -64229"/>
              <a:gd name="adj2" fmla="val 64396"/>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en-US" sz="2400" i="1">
                <a:latin typeface="Times New Roman" panose="02020603050405020304" pitchFamily="18" charset="0"/>
                <a:ea typeface="Calibri" panose="020F0502020204030204" pitchFamily="34" charset="0"/>
                <a:cs typeface="Times New Roman" panose="02020603050405020304" pitchFamily="18" charset="0"/>
              </a:rPr>
              <a:t>Văn bản “Thương nhớ bầy ong được kể theo trình tự nào? Em hãy liệt kê một số từ ngữ chỉ trình tự đó?</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773689" y="1616765"/>
            <a:ext cx="2353236" cy="67193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fontAlgn="base">
              <a:lnSpc>
                <a:spcPct val="150000"/>
              </a:lnSpc>
              <a:spcAft>
                <a:spcPts val="800"/>
              </a:spcAf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773688" y="2490117"/>
            <a:ext cx="2378622" cy="65537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này</a:t>
            </a:r>
            <a:endParaRPr lang="en-US" sz="3600" dirty="0"/>
          </a:p>
        </p:txBody>
      </p:sp>
      <p:sp>
        <p:nvSpPr>
          <p:cNvPr id="7" name="Rounded Rectangle 6"/>
          <p:cNvSpPr/>
          <p:nvPr/>
        </p:nvSpPr>
        <p:spPr>
          <a:xfrm>
            <a:off x="799074" y="3427099"/>
            <a:ext cx="2353236" cy="720233"/>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fontAlgn="base">
              <a:lnSpc>
                <a:spcPct val="150000"/>
              </a:lnSpc>
              <a:spcAft>
                <a:spcPts val="800"/>
              </a:spcAf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7"/>
          <p:cNvSpPr/>
          <p:nvPr/>
        </p:nvSpPr>
        <p:spPr>
          <a:xfrm>
            <a:off x="799074" y="4433381"/>
            <a:ext cx="2378621" cy="69792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bé</a:t>
            </a:r>
            <a:endParaRPr lang="en-US" sz="3200" dirty="0"/>
          </a:p>
        </p:txBody>
      </p:sp>
      <p:sp>
        <p:nvSpPr>
          <p:cNvPr id="9" name="Rectangle 8"/>
          <p:cNvSpPr/>
          <p:nvPr/>
        </p:nvSpPr>
        <p:spPr>
          <a:xfrm>
            <a:off x="4280416" y="2841411"/>
            <a:ext cx="7449838" cy="834524"/>
          </a:xfrm>
          <a:prstGeom prst="rect">
            <a:avLst/>
          </a:prstGeom>
        </p:spPr>
        <p:txBody>
          <a:bodyPr wrap="square">
            <a:spAutoFit/>
          </a:bodyPr>
          <a:lstStyle/>
          <a:p>
            <a:pPr lvl="0" algn="just" fontAlgn="base">
              <a:lnSpc>
                <a:spcPct val="150000"/>
              </a:lnSpc>
              <a:spcAft>
                <a:spcPts val="800"/>
              </a:spcAft>
            </a:pP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ight Brace 9"/>
          <p:cNvSpPr/>
          <p:nvPr/>
        </p:nvSpPr>
        <p:spPr>
          <a:xfrm>
            <a:off x="3419061" y="1749287"/>
            <a:ext cx="733463" cy="3351535"/>
          </a:xfrm>
          <a:prstGeom prst="rightBrace">
            <a:avLst>
              <a:gd name="adj1" fmla="val 23438"/>
              <a:gd name="adj2" fmla="val 4906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5244" b="92927" l="10000" r="92073"/>
                    </a14:imgEffect>
                  </a14:imgLayer>
                </a14:imgProps>
              </a:ext>
            </a:extLst>
          </a:blip>
          <a:stretch>
            <a:fillRect/>
          </a:stretch>
        </p:blipFill>
        <p:spPr>
          <a:xfrm>
            <a:off x="8946410" y="4191439"/>
            <a:ext cx="2783844" cy="2783844"/>
          </a:xfrm>
          <a:prstGeom prst="rect">
            <a:avLst/>
          </a:prstGeom>
        </p:spPr>
      </p:pic>
      <p:sp>
        <p:nvSpPr>
          <p:cNvPr id="13" name="TextBox 12"/>
          <p:cNvSpPr txBox="1"/>
          <p:nvPr/>
        </p:nvSpPr>
        <p:spPr>
          <a:xfrm>
            <a:off x="-412710" y="766950"/>
            <a:ext cx="5878284" cy="584771"/>
          </a:xfrm>
          <a:prstGeom prst="rect">
            <a:avLst/>
          </a:prstGeom>
          <a:noFill/>
        </p:spPr>
        <p:txBody>
          <a:bodyPr wrap="squar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3200" b="0"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Hình</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thức</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ghi</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chép</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15" name="TextBox 14"/>
          <p:cNvSpPr txBox="1"/>
          <p:nvPr/>
        </p:nvSpPr>
        <p:spPr>
          <a:xfrm>
            <a:off x="310205" y="182414"/>
            <a:ext cx="7588091" cy="646327"/>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II. </a:t>
            </a:r>
            <a:r>
              <a:rPr lang="en-US" sz="3600" b="1" u="sng" dirty="0" err="1" smtClean="0">
                <a:solidFill>
                  <a:srgbClr val="FF0000"/>
                </a:solidFill>
                <a:latin typeface="Times New Roman" pitchFamily="18" charset="0"/>
                <a:cs typeface="Times New Roman" pitchFamily="18" charset="0"/>
              </a:rPr>
              <a:t>Suy</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ngẫm</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và</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phản</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hồi</a:t>
            </a:r>
            <a:r>
              <a:rPr kumimoji="0" lang="en-US"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0703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3" name="Cloud Callout 2"/>
          <p:cNvSpPr/>
          <p:nvPr/>
        </p:nvSpPr>
        <p:spPr>
          <a:xfrm>
            <a:off x="4431385" y="1179444"/>
            <a:ext cx="6348546" cy="3498573"/>
          </a:xfrm>
          <a:prstGeom prst="cloudCallout">
            <a:avLst>
              <a:gd name="adj1" fmla="val -64229"/>
              <a:gd name="adj2" fmla="val 64396"/>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en-US" sz="2800" i="1" dirty="0" err="1">
                <a:latin typeface="Times New Roman" panose="02020603050405020304" pitchFamily="18" charset="0"/>
                <a:ea typeface="Calibri" panose="020F0502020204030204" pitchFamily="34" charset="0"/>
              </a:rPr>
              <a:t>Chỉ</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ra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dụng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việc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sử</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dụng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từ</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chỉ</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gian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bằng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hoàn</a:t>
            </a:r>
            <a:r>
              <a:rPr lang="en-US" sz="2800" i="1" dirty="0">
                <a:latin typeface="Times New Roman" panose="02020603050405020304" pitchFamily="18" charset="0"/>
                <a:ea typeface="Calibri" panose="020F0502020204030204" pitchFamily="34" charset="0"/>
              </a:rPr>
              <a:t> </a:t>
            </a:r>
            <a:r>
              <a:rPr lang="en-US" sz="2800" i="1" dirty="0" err="1" smtClean="0">
                <a:latin typeface="Times New Roman" panose="02020603050405020304" pitchFamily="18" charset="0"/>
                <a:ea typeface="Calibri" panose="020F0502020204030204" pitchFamily="34" charset="0"/>
              </a:rPr>
              <a:t>thiện</a:t>
            </a:r>
            <a:r>
              <a:rPr lang="en-US" sz="2800" i="1" dirty="0" smtClean="0">
                <a:latin typeface="Times New Roman" panose="02020603050405020304" pitchFamily="18" charset="0"/>
                <a:ea typeface="Calibri" panose="020F0502020204030204" pitchFamily="34" charset="0"/>
              </a:rPr>
              <a:t> </a:t>
            </a:r>
            <a:r>
              <a:rPr lang="en-US" sz="2800" i="1" dirty="0" err="1" smtClean="0">
                <a:latin typeface="Times New Roman" panose="02020603050405020304" pitchFamily="18" charset="0"/>
                <a:ea typeface="Calibri" panose="020F0502020204030204" pitchFamily="34" charset="0"/>
              </a:rPr>
              <a:t>phiếu</a:t>
            </a:r>
            <a:r>
              <a:rPr lang="en-US" sz="2800" i="1" dirty="0" smtClean="0">
                <a:latin typeface="Times New Roman" panose="02020603050405020304" pitchFamily="18" charset="0"/>
                <a:ea typeface="Calibri" panose="020F0502020204030204" pitchFamily="34" charset="0"/>
              </a:rPr>
              <a:t> </a:t>
            </a:r>
            <a:r>
              <a:rPr lang="en-US" sz="2800" i="1" dirty="0" err="1" smtClean="0">
                <a:latin typeface="Times New Roman" panose="02020603050405020304" pitchFamily="18" charset="0"/>
                <a:ea typeface="Calibri" panose="020F0502020204030204" pitchFamily="34" charset="0"/>
              </a:rPr>
              <a:t>học</a:t>
            </a:r>
            <a:r>
              <a:rPr lang="en-US" sz="2800" i="1" dirty="0" smtClean="0">
                <a:latin typeface="Times New Roman" panose="02020603050405020304" pitchFamily="18" charset="0"/>
                <a:ea typeface="Calibri" panose="020F0502020204030204" pitchFamily="34" charset="0"/>
              </a:rPr>
              <a:t> </a:t>
            </a:r>
            <a:r>
              <a:rPr lang="en-US" sz="2800" i="1" dirty="0" err="1" smtClean="0">
                <a:latin typeface="Times New Roman" panose="02020603050405020304" pitchFamily="18" charset="0"/>
                <a:ea typeface="Calibri" panose="020F0502020204030204" pitchFamily="34" charset="0"/>
              </a:rPr>
              <a:t>tập</a:t>
            </a:r>
            <a:r>
              <a:rPr lang="en-US" sz="2800" i="1" dirty="0" smtClean="0">
                <a:latin typeface="Times New Roman" panose="02020603050405020304" pitchFamily="18" charset="0"/>
                <a:ea typeface="Calibri" panose="020F0502020204030204" pitchFamily="34" charset="0"/>
              </a:rPr>
              <a:t> </a:t>
            </a:r>
            <a:r>
              <a:rPr lang="en-US" sz="2800" i="1" dirty="0" err="1" smtClean="0">
                <a:latin typeface="Times New Roman" panose="02020603050405020304" pitchFamily="18" charset="0"/>
                <a:ea typeface="Calibri" panose="020F0502020204030204" pitchFamily="34" charset="0"/>
              </a:rPr>
              <a:t>số</a:t>
            </a:r>
            <a:r>
              <a:rPr lang="en-US" sz="2800" i="1" dirty="0" smtClean="0">
                <a:latin typeface="Times New Roman" panose="02020603050405020304" pitchFamily="18" charset="0"/>
                <a:ea typeface="Calibri" panose="020F0502020204030204" pitchFamily="34" charset="0"/>
              </a:rPr>
              <a:t> 01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44598375"/>
              </p:ext>
            </p:extLst>
          </p:nvPr>
        </p:nvGraphicFramePr>
        <p:xfrm>
          <a:off x="808383" y="666765"/>
          <a:ext cx="10779931" cy="6191235"/>
        </p:xfrm>
        <a:graphic>
          <a:graphicData uri="http://schemas.openxmlformats.org/drawingml/2006/table">
            <a:tbl>
              <a:tblPr firstRow="1" firstCol="1" bandRow="1"/>
              <a:tblGrid>
                <a:gridCol w="2733212">
                  <a:extLst>
                    <a:ext uri="{9D8B030D-6E8A-4147-A177-3AD203B41FA5}">
                      <a16:colId xmlns:a16="http://schemas.microsoft.com/office/drawing/2014/main" val="71017357"/>
                    </a:ext>
                  </a:extLst>
                </a:gridCol>
                <a:gridCol w="4194148">
                  <a:extLst>
                    <a:ext uri="{9D8B030D-6E8A-4147-A177-3AD203B41FA5}">
                      <a16:colId xmlns:a16="http://schemas.microsoft.com/office/drawing/2014/main" val="638119575"/>
                    </a:ext>
                  </a:extLst>
                </a:gridCol>
                <a:gridCol w="3852571">
                  <a:extLst>
                    <a:ext uri="{9D8B030D-6E8A-4147-A177-3AD203B41FA5}">
                      <a16:colId xmlns:a16="http://schemas.microsoft.com/office/drawing/2014/main" val="3371889914"/>
                    </a:ext>
                  </a:extLst>
                </a:gridCol>
              </a:tblGrid>
              <a:tr h="617937">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Khía cạnh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Câu lọc bớt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109776995"/>
                  </a:ext>
                </a:extLst>
              </a:tr>
              <a:tr h="2471750">
                <a:tc>
                  <a:txBody>
                    <a:bodyPr/>
                    <a:lstStyle/>
                    <a:p>
                      <a:pPr marL="0" marR="0" algn="just">
                        <a:lnSpc>
                          <a:spcPct val="150000"/>
                        </a:lnSpc>
                        <a:spcBef>
                          <a:spcPts val="0"/>
                        </a:spcBef>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50000"/>
                        </a:lnSpc>
                        <a:spcBef>
                          <a:spcPts val="0"/>
                        </a:spcBef>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Và ý thơ cuộc đời, ý thơ vũ trụ, cái xa xôi vắng vẻ (…) ám ảnh tôi (…)tôi đã nghe rồi, mỗi lần ong trại.</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36233023"/>
                  </a:ext>
                </a:extLst>
              </a:tr>
              <a:tr h="617937">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Khác nhau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5110385"/>
                  </a:ext>
                </a:extLst>
              </a:tr>
              <a:tr h="617937">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Nhận xét</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81137822"/>
                  </a:ext>
                </a:extLst>
              </a:tr>
              <a:tr h="1853812">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Kết luận về vai trò của từ ngữ chỉ thời gian</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gn="just">
                        <a:lnSpc>
                          <a:spcPct val="150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extLst>
                  <a:ext uri="{0D108BD9-81ED-4DB2-BD59-A6C34878D82A}">
                    <a16:rowId xmlns:a16="http://schemas.microsoft.com/office/drawing/2014/main" val="857949257"/>
                  </a:ext>
                </a:extLst>
              </a:tr>
            </a:tbl>
          </a:graphicData>
        </a:graphic>
      </p:graphicFrame>
      <p:sp>
        <p:nvSpPr>
          <p:cNvPr id="2" name="TextBox 1"/>
          <p:cNvSpPr txBox="1"/>
          <p:nvPr/>
        </p:nvSpPr>
        <p:spPr>
          <a:xfrm>
            <a:off x="3617843" y="81990"/>
            <a:ext cx="492980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PHIẾU HỌC TẬP SỐ 01</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9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5" name="Rectangle 26"/>
          <p:cNvSpPr>
            <a:spLocks noChangeArrowheads="1"/>
          </p:cNvSpPr>
          <p:nvPr/>
        </p:nvSpPr>
        <p:spPr bwMode="auto">
          <a:xfrm>
            <a:off x="1809206" y="1021081"/>
            <a:ext cx="495300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cái xa xôi váng vẻ sau này ám ảnh tôi, ngày thơ bé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7"/>
          <p:cNvSpPr>
            <a:spLocks noChangeArrowheads="1"/>
          </p:cNvSpPr>
          <p:nvPr/>
        </p:nvSpPr>
        <p:spPr bwMode="auto">
          <a:xfrm>
            <a:off x="6762206" y="1021081"/>
            <a:ext cx="469392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ý thơ vũ trụ, cái xa xôi vắng vẻ (…) ám ảnh tôi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33"/>
          <p:cNvSpPr>
            <a:spLocks noChangeArrowheads="1"/>
          </p:cNvSpPr>
          <p:nvPr/>
        </p:nvSpPr>
        <p:spPr bwMode="auto">
          <a:xfrm>
            <a:off x="132806" y="2664824"/>
            <a:ext cx="16764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 nhau </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34"/>
          <p:cNvSpPr>
            <a:spLocks noChangeArrowheads="1"/>
          </p:cNvSpPr>
          <p:nvPr/>
        </p:nvSpPr>
        <p:spPr bwMode="auto">
          <a:xfrm>
            <a:off x="1809206" y="2646317"/>
            <a:ext cx="49530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từ “sau này”, “ngày thơ bé”</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5"/>
          <p:cNvSpPr>
            <a:spLocks noChangeArrowheads="1"/>
          </p:cNvSpPr>
          <p:nvPr/>
        </p:nvSpPr>
        <p:spPr bwMode="auto">
          <a:xfrm>
            <a:off x="6762206" y="2613662"/>
            <a:ext cx="469392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 có từ “sau này”(1), “ngày thơ bé”(2)</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6"/>
          <p:cNvSpPr>
            <a:spLocks noChangeArrowheads="1"/>
          </p:cNvSpPr>
          <p:nvPr/>
        </p:nvSpPr>
        <p:spPr bwMode="auto">
          <a:xfrm>
            <a:off x="132806" y="3826331"/>
            <a:ext cx="1676400" cy="2496092"/>
          </a:xfrm>
          <a:prstGeom prst="rect">
            <a:avLst/>
          </a:prstGeom>
          <a:ln/>
        </p:spPr>
        <p:style>
          <a:lnRef idx="0">
            <a:schemeClr val="accent2"/>
          </a:lnRef>
          <a:fillRef idx="3">
            <a:schemeClr val="accent2"/>
          </a:fillRef>
          <a:effectRef idx="3">
            <a:schemeClr val="accent2"/>
          </a:effectRef>
          <a:fontRef idx="minor">
            <a:schemeClr val="lt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2400" b="0">
                <a:latin typeface="Times New Roman" panose="02020603050405020304" pitchFamily="18" charset="0"/>
                <a:cs typeface="Times New Roman" panose="02020603050405020304" pitchFamily="18" charset="0"/>
              </a:rPr>
              <a:t>Nhận xét</a:t>
            </a:r>
            <a:endParaRPr lang="en-US" altLang="en-US" sz="2400">
              <a:latin typeface="Times New Roman" panose="02020603050405020304" pitchFamily="18" charset="0"/>
              <a:cs typeface="Times New Roman" panose="02020603050405020304" pitchFamily="18" charset="0"/>
            </a:endParaRPr>
          </a:p>
        </p:txBody>
      </p:sp>
      <p:sp>
        <p:nvSpPr>
          <p:cNvPr id="11" name="Rectangle 37"/>
          <p:cNvSpPr>
            <a:spLocks noChangeArrowheads="1"/>
          </p:cNvSpPr>
          <p:nvPr/>
        </p:nvSpPr>
        <p:spPr bwMode="auto">
          <a:xfrm>
            <a:off x="1809206" y="3807823"/>
            <a:ext cx="4953000" cy="251459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 việc rõ rang, cụ thể…</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38"/>
          <p:cNvSpPr>
            <a:spLocks noChangeArrowheads="1"/>
          </p:cNvSpPr>
          <p:nvPr/>
        </p:nvSpPr>
        <p:spPr bwMode="auto">
          <a:xfrm>
            <a:off x="6762206" y="3777344"/>
            <a:ext cx="4693920" cy="25450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Sự việc được kể trở nên mơ hồ, không thể hiện rõ điều tác giả muốn nói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algn="just">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Không rõ xảy ra lúc nào</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algn="just">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Không rõ là của “tôi” khi đã trưởng thành hay của “tôi” trong những lần nhìn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44"/>
          <p:cNvSpPr>
            <a:spLocks noChangeArrowheads="1"/>
          </p:cNvSpPr>
          <p:nvPr/>
        </p:nvSpPr>
        <p:spPr bwMode="auto">
          <a:xfrm>
            <a:off x="132806" y="1021079"/>
            <a:ext cx="1676400" cy="160455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 chứng</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45"/>
          <p:cNvSpPr>
            <a:spLocks noChangeArrowheads="1"/>
          </p:cNvSpPr>
          <p:nvPr/>
        </p:nvSpPr>
        <p:spPr bwMode="auto">
          <a:xfrm>
            <a:off x="1809206" y="259081"/>
            <a:ext cx="49530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nguyên văn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46"/>
          <p:cNvSpPr>
            <a:spLocks noChangeArrowheads="1"/>
          </p:cNvSpPr>
          <p:nvPr/>
        </p:nvSpPr>
        <p:spPr bwMode="auto">
          <a:xfrm>
            <a:off x="6762206" y="259081"/>
            <a:ext cx="469392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lọc bớt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47"/>
          <p:cNvSpPr>
            <a:spLocks noChangeArrowheads="1"/>
          </p:cNvSpPr>
          <p:nvPr/>
        </p:nvSpPr>
        <p:spPr bwMode="auto">
          <a:xfrm>
            <a:off x="132806" y="259081"/>
            <a:ext cx="16764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 cạnh</a:t>
            </a:r>
            <a:endPar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412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000" fill="hold"/>
                                        <p:tgtEl>
                                          <p:spTgt spid="10"/>
                                        </p:tgtEl>
                                        <p:attrNameLst>
                                          <p:attrName>ppt_x</p:attrName>
                                        </p:attrNameLst>
                                      </p:cBhvr>
                                      <p:tavLst>
                                        <p:tav tm="0">
                                          <p:val>
                                            <p:strVal val="#ppt_x-.2"/>
                                          </p:val>
                                        </p:tav>
                                        <p:tav tm="100000">
                                          <p:val>
                                            <p:strVal val="#ppt_x"/>
                                          </p:val>
                                        </p:tav>
                                      </p:tavLst>
                                    </p:anim>
                                    <p:anim calcmode="lin" valueType="num">
                                      <p:cBhvr>
                                        <p:cTn id="5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ppt_x</p:attrName>
                                        </p:attrNameLst>
                                      </p:cBhvr>
                                      <p:tavLst>
                                        <p:tav tm="0">
                                          <p:val>
                                            <p:strVal val="#ppt_x-.2"/>
                                          </p:val>
                                        </p:tav>
                                        <p:tav tm="100000">
                                          <p:val>
                                            <p:strVal val="#ppt_x"/>
                                          </p:val>
                                        </p:tav>
                                      </p:tavLst>
                                    </p:anim>
                                    <p:anim calcmode="lin" valueType="num">
                                      <p:cBhvr>
                                        <p:cTn id="6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1000" fill="hold"/>
                                        <p:tgtEl>
                                          <p:spTgt spid="12"/>
                                        </p:tgtEl>
                                        <p:attrNameLst>
                                          <p:attrName>ppt_x</p:attrName>
                                        </p:attrNameLst>
                                      </p:cBhvr>
                                      <p:tavLst>
                                        <p:tav tm="0">
                                          <p:val>
                                            <p:strVal val="#ppt_x-.2"/>
                                          </p:val>
                                        </p:tav>
                                        <p:tav tm="100000">
                                          <p:val>
                                            <p:strVal val="#ppt_x"/>
                                          </p:val>
                                        </p:tav>
                                      </p:tavLst>
                                    </p:anim>
                                    <p:anim calcmode="lin" valueType="num">
                                      <p:cBhvr>
                                        <p:cTn id="6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5" name="Rectangle 26"/>
          <p:cNvSpPr>
            <a:spLocks noChangeArrowheads="1"/>
          </p:cNvSpPr>
          <p:nvPr/>
        </p:nvSpPr>
        <p:spPr bwMode="auto">
          <a:xfrm>
            <a:off x="1809206" y="1021081"/>
            <a:ext cx="495300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cái xa xôi váng vẻ sau này ám ảnh tôi, ngày thơ bé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7"/>
          <p:cNvSpPr>
            <a:spLocks noChangeArrowheads="1"/>
          </p:cNvSpPr>
          <p:nvPr/>
        </p:nvSpPr>
        <p:spPr bwMode="auto">
          <a:xfrm>
            <a:off x="6762206" y="1021081"/>
            <a:ext cx="469392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ý thơ vũ trụ, cái xa xôi vắng vẻ (…) ám ảnh tôi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33"/>
          <p:cNvSpPr>
            <a:spLocks noChangeArrowheads="1"/>
          </p:cNvSpPr>
          <p:nvPr/>
        </p:nvSpPr>
        <p:spPr bwMode="auto">
          <a:xfrm>
            <a:off x="132806" y="2664824"/>
            <a:ext cx="16764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 nhau </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34"/>
          <p:cNvSpPr>
            <a:spLocks noChangeArrowheads="1"/>
          </p:cNvSpPr>
          <p:nvPr/>
        </p:nvSpPr>
        <p:spPr bwMode="auto">
          <a:xfrm>
            <a:off x="1809206" y="2646317"/>
            <a:ext cx="49530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từ “sau này”, “ngày thơ bé”</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5"/>
          <p:cNvSpPr>
            <a:spLocks noChangeArrowheads="1"/>
          </p:cNvSpPr>
          <p:nvPr/>
        </p:nvSpPr>
        <p:spPr bwMode="auto">
          <a:xfrm>
            <a:off x="6762206" y="2613662"/>
            <a:ext cx="469392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 có từ “sau này”(1), “ngày thơ bé”(2)</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6"/>
          <p:cNvSpPr>
            <a:spLocks noChangeArrowheads="1"/>
          </p:cNvSpPr>
          <p:nvPr/>
        </p:nvSpPr>
        <p:spPr bwMode="auto">
          <a:xfrm>
            <a:off x="132806" y="3826331"/>
            <a:ext cx="1676400" cy="2496092"/>
          </a:xfrm>
          <a:prstGeom prst="rect">
            <a:avLst/>
          </a:prstGeom>
          <a:ln/>
        </p:spPr>
        <p:style>
          <a:lnRef idx="1">
            <a:schemeClr val="accent2"/>
          </a:lnRef>
          <a:fillRef idx="2">
            <a:schemeClr val="accent2"/>
          </a:fillRef>
          <a:effectRef idx="1">
            <a:schemeClr val="accent2"/>
          </a:effectRef>
          <a:fontRef idx="minor">
            <a:schemeClr val="dk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 luận về vai trò của từ ngữ chỉ thời gian</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37"/>
          <p:cNvSpPr>
            <a:spLocks noChangeArrowheads="1"/>
          </p:cNvSpPr>
          <p:nvPr/>
        </p:nvSpPr>
        <p:spPr bwMode="auto">
          <a:xfrm>
            <a:off x="1809206" y="3807823"/>
            <a:ext cx="9646920" cy="25145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Các từ ngữ chỉ thời gian trong hồi kí có tác dụng làm cho sự việc, bối cảnh, diễn tiến của sự việc cũng như tâm trạng, tình cảm, hành động của người kể chuyện và các nhân vật trở nên xác định, xác thực.</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Thái độ trung thực, tôn trọng sự thật của thể hồi kí</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44"/>
          <p:cNvSpPr>
            <a:spLocks noChangeArrowheads="1"/>
          </p:cNvSpPr>
          <p:nvPr/>
        </p:nvSpPr>
        <p:spPr bwMode="auto">
          <a:xfrm>
            <a:off x="132806" y="1021079"/>
            <a:ext cx="1676400" cy="160455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 chứng</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45"/>
          <p:cNvSpPr>
            <a:spLocks noChangeArrowheads="1"/>
          </p:cNvSpPr>
          <p:nvPr/>
        </p:nvSpPr>
        <p:spPr bwMode="auto">
          <a:xfrm>
            <a:off x="1809206" y="259081"/>
            <a:ext cx="49530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nguyên văn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46"/>
          <p:cNvSpPr>
            <a:spLocks noChangeArrowheads="1"/>
          </p:cNvSpPr>
          <p:nvPr/>
        </p:nvSpPr>
        <p:spPr bwMode="auto">
          <a:xfrm>
            <a:off x="6762206" y="259081"/>
            <a:ext cx="469392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lọc bớt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47"/>
          <p:cNvSpPr>
            <a:spLocks noChangeArrowheads="1"/>
          </p:cNvSpPr>
          <p:nvPr/>
        </p:nvSpPr>
        <p:spPr bwMode="auto">
          <a:xfrm>
            <a:off x="132806" y="259081"/>
            <a:ext cx="16764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 cạnh</a:t>
            </a:r>
            <a:endPar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026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000" fill="hold"/>
                                        <p:tgtEl>
                                          <p:spTgt spid="10"/>
                                        </p:tgtEl>
                                        <p:attrNameLst>
                                          <p:attrName>ppt_x</p:attrName>
                                        </p:attrNameLst>
                                      </p:cBhvr>
                                      <p:tavLst>
                                        <p:tav tm="0">
                                          <p:val>
                                            <p:strVal val="#ppt_x-.2"/>
                                          </p:val>
                                        </p:tav>
                                        <p:tav tm="100000">
                                          <p:val>
                                            <p:strVal val="#ppt_x"/>
                                          </p:val>
                                        </p:tav>
                                      </p:tavLst>
                                    </p:anim>
                                    <p:anim calcmode="lin" valueType="num">
                                      <p:cBhvr>
                                        <p:cTn id="5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ppt_x</p:attrName>
                                        </p:attrNameLst>
                                      </p:cBhvr>
                                      <p:tavLst>
                                        <p:tav tm="0">
                                          <p:val>
                                            <p:strVal val="#ppt_x-.2"/>
                                          </p:val>
                                        </p:tav>
                                        <p:tav tm="100000">
                                          <p:val>
                                            <p:strVal val="#ppt_x"/>
                                          </p:val>
                                        </p:tav>
                                      </p:tavLst>
                                    </p:anim>
                                    <p:anim calcmode="lin" valueType="num">
                                      <p:cBhvr>
                                        <p:cTn id="6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56" y="1131560"/>
            <a:ext cx="8250241" cy="5726440"/>
          </a:xfrm>
          <a:prstGeom prst="rect">
            <a:avLst/>
          </a:prstGeom>
        </p:spPr>
      </p:pic>
      <p:sp>
        <p:nvSpPr>
          <p:cNvPr id="7" name="TextBox 6"/>
          <p:cNvSpPr txBox="1"/>
          <p:nvPr/>
        </p:nvSpPr>
        <p:spPr>
          <a:xfrm>
            <a:off x="2174580" y="2428778"/>
            <a:ext cx="5391219" cy="1200329"/>
          </a:xfrm>
          <a:prstGeom prst="rect">
            <a:avLst/>
          </a:prstGeom>
          <a:noFill/>
        </p:spPr>
        <p:txBody>
          <a:bodyPr wrap="none" lIns="91310" tIns="45718" rIns="91310" bIns="45718" rtlCol="0">
            <a:spAutoFit/>
          </a:bodyPr>
          <a:lstStyle/>
          <a:p>
            <a:pPr defTabSz="912927"/>
            <a:r>
              <a:rPr lang="en-US" sz="7200" dirty="0">
                <a:solidFill>
                  <a:prstClr val="white"/>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1320097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295" y="1093694"/>
            <a:ext cx="11582401" cy="5764306"/>
          </a:xfrm>
          <a:prstGeom prst="rect">
            <a:avLst/>
          </a:prstGeom>
        </p:spPr>
      </p:pic>
      <p:sp>
        <p:nvSpPr>
          <p:cNvPr id="3" name="TextBox 2"/>
          <p:cNvSpPr txBox="1"/>
          <p:nvPr/>
        </p:nvSpPr>
        <p:spPr>
          <a:xfrm>
            <a:off x="502637" y="503494"/>
            <a:ext cx="5878284" cy="646327"/>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3. </a:t>
            </a: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Cách</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noProof="0" dirty="0" err="1">
                <a:ln>
                  <a:noFill/>
                </a:ln>
                <a:solidFill>
                  <a:srgbClr val="FF0000"/>
                </a:solidFill>
                <a:effectLst/>
                <a:uLnTx/>
                <a:uFillTx/>
                <a:latin typeface="Times New Roman" pitchFamily="18" charset="0"/>
                <a:cs typeface="Times New Roman" pitchFamily="18" charset="0"/>
              </a:rPr>
              <a:t>kể</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noProof="0" dirty="0" err="1">
                <a:ln>
                  <a:noFill/>
                </a:ln>
                <a:solidFill>
                  <a:srgbClr val="FF0000"/>
                </a:solidFill>
                <a:effectLst/>
                <a:uLnTx/>
                <a:uFillTx/>
                <a:latin typeface="Times New Roman" pitchFamily="18" charset="0"/>
                <a:cs typeface="Times New Roman" pitchFamily="18" charset="0"/>
              </a:rPr>
              <a:t>sự</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noProof="0" dirty="0" err="1">
                <a:ln>
                  <a:noFill/>
                </a:ln>
                <a:solidFill>
                  <a:srgbClr val="FF0000"/>
                </a:solidFill>
                <a:effectLst/>
                <a:uLnTx/>
                <a:uFillTx/>
                <a:latin typeface="Times New Roman" pitchFamily="18" charset="0"/>
                <a:cs typeface="Times New Roman" pitchFamily="18" charset="0"/>
              </a:rPr>
              <a:t>việc</a:t>
            </a:r>
            <a:r>
              <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6" name="TextBox 5"/>
          <p:cNvSpPr txBox="1"/>
          <p:nvPr/>
        </p:nvSpPr>
        <p:spPr>
          <a:xfrm>
            <a:off x="119269" y="-142833"/>
            <a:ext cx="7588091" cy="646327"/>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II. </a:t>
            </a:r>
            <a:r>
              <a:rPr lang="en-US" sz="3600" b="1" u="sng" dirty="0" err="1" smtClean="0">
                <a:solidFill>
                  <a:srgbClr val="FF0000"/>
                </a:solidFill>
                <a:latin typeface="Times New Roman" pitchFamily="18" charset="0"/>
                <a:cs typeface="Times New Roman" pitchFamily="18" charset="0"/>
              </a:rPr>
              <a:t>Suy</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ngẫm</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và</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phản</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hồi</a:t>
            </a:r>
            <a:r>
              <a:rPr kumimoji="0" lang="en-US"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03990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Rectangle 1"/>
          <p:cNvSpPr/>
          <p:nvPr/>
        </p:nvSpPr>
        <p:spPr>
          <a:xfrm>
            <a:off x="161109" y="0"/>
            <a:ext cx="6096000" cy="661207"/>
          </a:xfrm>
          <a:prstGeom prst="rect">
            <a:avLst/>
          </a:prstGeom>
        </p:spPr>
        <p:txBody>
          <a:bodyPr>
            <a:spAutoFit/>
          </a:bodyPr>
          <a:lstStyle/>
          <a:p>
            <a:pPr algn="just">
              <a:lnSpc>
                <a:spcPct val="150000"/>
              </a:lnSpc>
            </a:pPr>
            <a:r>
              <a:rPr lang="en-US" sz="2800">
                <a:latin typeface="Times New Roman" panose="02020603050405020304" pitchFamily="18" charset="0"/>
                <a:ea typeface="Times New Roman" panose="02020603050405020304" pitchFamily="18" charset="0"/>
              </a:rPr>
              <a:t>- Sử dụng câu văn thuần kể lại sự việc  </a:t>
            </a:r>
          </a:p>
        </p:txBody>
      </p:sp>
      <p:sp>
        <p:nvSpPr>
          <p:cNvPr id="3" name="Rectangle 2"/>
          <p:cNvSpPr/>
          <p:nvPr/>
        </p:nvSpPr>
        <p:spPr>
          <a:xfrm>
            <a:off x="161109" y="661207"/>
            <a:ext cx="6096000" cy="1307537"/>
          </a:xfrm>
          <a:prstGeom prst="rect">
            <a:avLst/>
          </a:prstGeom>
        </p:spPr>
        <p:txBody>
          <a:bodyPr>
            <a:spAutoFit/>
          </a:bodyPr>
          <a:lstStyle/>
          <a:p>
            <a:pPr lvl="0" algn="just">
              <a:lnSpc>
                <a:spcPct val="150000"/>
              </a:lnSpc>
            </a:pPr>
            <a:r>
              <a:rPr lang="en-US" sz="2800">
                <a:solidFill>
                  <a:prstClr val="black"/>
                </a:solidFill>
                <a:latin typeface="Times New Roman" panose="02020603050405020304" pitchFamily="18" charset="0"/>
                <a:ea typeface="Times New Roman" panose="02020603050405020304" pitchFamily="18" charset="0"/>
              </a:rPr>
              <a:t>- Sử dụng câu văn kể lại cảm xúc, suy tư”</a:t>
            </a:r>
          </a:p>
        </p:txBody>
      </p:sp>
      <p:sp>
        <p:nvSpPr>
          <p:cNvPr id="4" name="Rectangle 3"/>
          <p:cNvSpPr/>
          <p:nvPr/>
        </p:nvSpPr>
        <p:spPr>
          <a:xfrm>
            <a:off x="265612" y="1968744"/>
            <a:ext cx="6096000" cy="3970318"/>
          </a:xfrm>
          <a:prstGeom prst="rect">
            <a:avLst/>
          </a:prstGeom>
        </p:spPr>
        <p:txBody>
          <a:bodyPr>
            <a:spAutoFit/>
          </a:bodyPr>
          <a:lstStyle/>
          <a:p>
            <a:pPr lvl="0" algn="just">
              <a:lnSpc>
                <a:spcPct val="150000"/>
              </a:lnSpc>
            </a:pPr>
            <a:r>
              <a:rPr lang="en-US" sz="280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Times New Roman" panose="02020603050405020304" pitchFamily="18" charset="0"/>
              </a:rPr>
              <a:t> Sự nhờ kết hợp mà văn hồi kí của Huy Cận trong </a:t>
            </a:r>
            <a:r>
              <a:rPr lang="en-US" sz="2800" i="1">
                <a:solidFill>
                  <a:prstClr val="black"/>
                </a:solidFill>
                <a:latin typeface="Times New Roman" panose="02020603050405020304" pitchFamily="18" charset="0"/>
                <a:ea typeface="Times New Roman" panose="02020603050405020304" pitchFamily="18" charset="0"/>
              </a:rPr>
              <a:t>Thương nhớ bầy ong</a:t>
            </a:r>
            <a:r>
              <a:rPr lang="en-US" sz="2800">
                <a:solidFill>
                  <a:prstClr val="black"/>
                </a:solidFill>
                <a:latin typeface="Times New Roman" panose="02020603050405020304" pitchFamily="18" charset="0"/>
                <a:ea typeface="Times New Roman" panose="02020603050405020304" pitchFamily="18" charset="0"/>
              </a:rPr>
              <a:t> hiện lên vừa cụ thể, khách quan, vừa giàu chất thơ và truyền cảm, khiến người đọc cũng buồn vui cùng nhân vật “tôi” trong tác phẩm.</a:t>
            </a:r>
          </a:p>
        </p:txBody>
      </p:sp>
      <p:pic>
        <p:nvPicPr>
          <p:cNvPr id="15362" name="Picture 2" descr="Bí quyết nghề nuôi ong mật ở Tấu Lìn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115" y="0"/>
            <a:ext cx="4461149" cy="2965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670767" y="2438611"/>
            <a:ext cx="4676502" cy="3400486"/>
          </a:xfrm>
          <a:prstGeom prst="rect">
            <a:avLst/>
          </a:prstGeom>
        </p:spPr>
      </p:pic>
    </p:spTree>
    <p:extLst>
      <p:ext uri="{BB962C8B-B14F-4D97-AF65-F5344CB8AC3E}">
        <p14:creationId xmlns:p14="http://schemas.microsoft.com/office/powerpoint/2010/main" val="17751824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barn(inVertical)">
                                      <p:cBhvr>
                                        <p:cTn id="10" dur="5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hông có mô tả.">
            <a:extLst>
              <a:ext uri="{FF2B5EF4-FFF2-40B4-BE49-F238E27FC236}">
                <a16:creationId xmlns:a16="http://schemas.microsoft.com/office/drawing/2014/main" id="{444B9436-1216-4314-8658-F434BE3399EF}"/>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3096" y="728034"/>
            <a:ext cx="10858059" cy="5777948"/>
          </a:xfrm>
          <a:prstGeom prst="rect">
            <a:avLst/>
          </a:prstGeom>
          <a:noFill/>
          <a:ln>
            <a:noFill/>
          </a:ln>
        </p:spPr>
      </p:pic>
      <p:sp>
        <p:nvSpPr>
          <p:cNvPr id="5" name="TextBox 4"/>
          <p:cNvSpPr txBox="1"/>
          <p:nvPr/>
        </p:nvSpPr>
        <p:spPr>
          <a:xfrm>
            <a:off x="-230397" y="143263"/>
            <a:ext cx="6818809" cy="584771"/>
          </a:xfrm>
          <a:prstGeom prst="rect">
            <a:avLst/>
          </a:prstGeom>
          <a:noFill/>
        </p:spPr>
        <p:txBody>
          <a:bodyPr wrap="squar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200" b="0"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cảm</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cảm</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xúc</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của</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tác</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g</a:t>
            </a:r>
            <a:r>
              <a:rPr kumimoji="0" lang="en-US" sz="3200" b="0" i="0" u="none"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iả</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2" name="TextBox 1"/>
          <p:cNvSpPr txBox="1"/>
          <p:nvPr/>
        </p:nvSpPr>
        <p:spPr>
          <a:xfrm>
            <a:off x="6389628" y="851140"/>
            <a:ext cx="1442405"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02</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830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3" name="Rectangle 2"/>
          <p:cNvSpPr/>
          <p:nvPr/>
        </p:nvSpPr>
        <p:spPr>
          <a:xfrm>
            <a:off x="8797066" y="2201059"/>
            <a:ext cx="3303494" cy="2246769"/>
          </a:xfrm>
          <a:prstGeom prst="rect">
            <a:avLst/>
          </a:prstGeom>
        </p:spPr>
        <p:txBody>
          <a:bodyPr wrap="square">
            <a:spAutoFit/>
          </a:bodyPr>
          <a:lstStyle/>
          <a:p>
            <a:pPr lvl="0" algn="just"/>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Sự quan sát tỉ mỉ, gắn bó, thân thuộc đến mức nắm rõ đặc điểm, tập tính, thói quen của bầy ong</a:t>
            </a:r>
          </a:p>
        </p:txBody>
      </p:sp>
      <p:sp>
        <p:nvSpPr>
          <p:cNvPr id="5" name="Rounded Rectangle 4"/>
          <p:cNvSpPr/>
          <p:nvPr/>
        </p:nvSpPr>
        <p:spPr>
          <a:xfrm>
            <a:off x="3617260" y="0"/>
            <a:ext cx="4424082"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 ở trong đõ</a:t>
            </a:r>
          </a:p>
        </p:txBody>
      </p:sp>
      <p:sp>
        <p:nvSpPr>
          <p:cNvPr id="6" name="Rounded Rectangle 5"/>
          <p:cNvSpPr/>
          <p:nvPr/>
        </p:nvSpPr>
        <p:spPr>
          <a:xfrm>
            <a:off x="3617259" y="1580937"/>
            <a:ext cx="4424082" cy="102779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 bốn giờ chiều bay ra họp đàn trước đõ</a:t>
            </a:r>
          </a:p>
        </p:txBody>
      </p:sp>
      <p:sp>
        <p:nvSpPr>
          <p:cNvPr id="7" name="Rounded Rectangle 6"/>
          <p:cNvSpPr/>
          <p:nvPr/>
        </p:nvSpPr>
        <p:spPr>
          <a:xfrm>
            <a:off x="3617259" y="2995533"/>
            <a:ext cx="4531659" cy="146889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Thỉnh thoảng một phần trong đàn ong sẽ bỏ tổ, mang theo một con ong chúa</a:t>
            </a:r>
          </a:p>
        </p:txBody>
      </p:sp>
      <p:sp>
        <p:nvSpPr>
          <p:cNvPr id="8" name="Rounded Rectangle 7"/>
          <p:cNvSpPr/>
          <p:nvPr/>
        </p:nvSpPr>
        <p:spPr>
          <a:xfrm>
            <a:off x="3617259" y="5056490"/>
            <a:ext cx="4531659" cy="180151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 ong trại, bị ném đất vụn lên không sẽ không thể bay tiếp và đậu lại trên ngọn cây hay trở về đõ</a:t>
            </a:r>
          </a:p>
        </p:txBody>
      </p:sp>
      <p:cxnSp>
        <p:nvCxnSpPr>
          <p:cNvPr id="10" name="Curved Connector 9"/>
          <p:cNvCxnSpPr/>
          <p:nvPr/>
        </p:nvCxnSpPr>
        <p:spPr>
          <a:xfrm rot="5400000" flipH="1" flipV="1">
            <a:off x="2154026" y="1384664"/>
            <a:ext cx="1946368" cy="1005841"/>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5" name="Curved Connector 14"/>
          <p:cNvCxnSpPr/>
          <p:nvPr/>
        </p:nvCxnSpPr>
        <p:spPr>
          <a:xfrm flipV="1">
            <a:off x="2611419" y="2217655"/>
            <a:ext cx="1005840" cy="571267"/>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0" name="Curved Connector 19"/>
          <p:cNvCxnSpPr/>
          <p:nvPr/>
        </p:nvCxnSpPr>
        <p:spPr>
          <a:xfrm rot="16200000" flipH="1">
            <a:off x="2475583" y="2937629"/>
            <a:ext cx="1303255" cy="1005840"/>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5" name="Curved Connector 24"/>
          <p:cNvCxnSpPr/>
          <p:nvPr/>
        </p:nvCxnSpPr>
        <p:spPr>
          <a:xfrm rot="16200000" flipH="1">
            <a:off x="1706818" y="3686023"/>
            <a:ext cx="2815043" cy="929288"/>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
        <p:nvSpPr>
          <p:cNvPr id="31" name="Rounded Rectangle 30"/>
          <p:cNvSpPr/>
          <p:nvPr/>
        </p:nvSpPr>
        <p:spPr>
          <a:xfrm>
            <a:off x="0" y="2201059"/>
            <a:ext cx="2861534" cy="134903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 tính, thói quen của bầy ong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ight Brace 32"/>
          <p:cNvSpPr/>
          <p:nvPr/>
        </p:nvSpPr>
        <p:spPr>
          <a:xfrm>
            <a:off x="8255726" y="287383"/>
            <a:ext cx="687146" cy="630936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37" name="Picture 36"/>
          <p:cNvPicPr>
            <a:picLocks noChangeAspect="1"/>
          </p:cNvPicPr>
          <p:nvPr/>
        </p:nvPicPr>
        <p:blipFill>
          <a:blip r:embed="rId3"/>
          <a:stretch>
            <a:fillRect/>
          </a:stretch>
        </p:blipFill>
        <p:spPr>
          <a:xfrm>
            <a:off x="210158" y="138333"/>
            <a:ext cx="2710543" cy="1695827"/>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256" y="138333"/>
            <a:ext cx="2752656" cy="1695827"/>
          </a:xfrm>
          <a:prstGeom prst="rect">
            <a:avLst/>
          </a:prstGeom>
        </p:spPr>
      </p:pic>
      <p:pic>
        <p:nvPicPr>
          <p:cNvPr id="39" name="Picture 38"/>
          <p:cNvPicPr>
            <a:picLocks noChangeAspect="1"/>
          </p:cNvPicPr>
          <p:nvPr/>
        </p:nvPicPr>
        <p:blipFill>
          <a:blip r:embed="rId5"/>
          <a:stretch>
            <a:fillRect/>
          </a:stretch>
        </p:blipFill>
        <p:spPr>
          <a:xfrm>
            <a:off x="75495" y="4609429"/>
            <a:ext cx="2710543" cy="2257906"/>
          </a:xfrm>
          <a:prstGeom prst="rect">
            <a:avLst/>
          </a:prstGeom>
        </p:spPr>
      </p:pic>
    </p:spTree>
    <p:extLst>
      <p:ext uri="{BB962C8B-B14F-4D97-AF65-F5344CB8AC3E}">
        <p14:creationId xmlns:p14="http://schemas.microsoft.com/office/powerpoint/2010/main" val="1578229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par>
                                <p:cTn id="51" presetID="16" presetClass="entr" presetSubtype="21"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31"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Rectangle 1"/>
          <p:cNvSpPr/>
          <p:nvPr/>
        </p:nvSpPr>
        <p:spPr>
          <a:xfrm>
            <a:off x="291736" y="465680"/>
            <a:ext cx="10298821" cy="523220"/>
          </a:xfrm>
          <a:prstGeom prst="rect">
            <a:avLst/>
          </a:prstGeom>
        </p:spPr>
        <p:txBody>
          <a:bodyPr wrap="square">
            <a:spAutoFit/>
          </a:bodyPr>
          <a:lstStyle/>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91736" y="1546152"/>
            <a:ext cx="11012367" cy="523220"/>
          </a:xfrm>
          <a:prstGeom prst="rect">
            <a:avLst/>
          </a:prstGeom>
        </p:spPr>
        <p:txBody>
          <a:bodyPr wrap="square">
            <a:spAutoFit/>
          </a:bodyPr>
          <a:lstStyle/>
          <a:p>
            <a:pPr lvl="0"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lắm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cõi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vắng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Rectangle 3"/>
          <p:cNvSpPr/>
          <p:nvPr/>
        </p:nvSpPr>
        <p:spPr>
          <a:xfrm>
            <a:off x="291736" y="2329916"/>
            <a:ext cx="11714734" cy="523220"/>
          </a:xfrm>
          <a:prstGeom prst="rect">
            <a:avLst/>
          </a:prstGeom>
        </p:spPr>
        <p:txBody>
          <a:bodyPr wrap="square">
            <a:spAutoFit/>
          </a:bodyPr>
          <a:lstStyle/>
          <a:p>
            <a:pPr lvl="0"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khóc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ép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p:cNvSpPr/>
          <p:nvPr/>
        </p:nvSpPr>
        <p:spPr>
          <a:xfrm>
            <a:off x="291736" y="3148778"/>
            <a:ext cx="6096000" cy="523220"/>
          </a:xfrm>
          <a:prstGeom prst="rect">
            <a:avLst/>
          </a:prstGeom>
        </p:spPr>
        <p:txBody>
          <a:bodyPr>
            <a:spAutoFit/>
          </a:bodyPr>
          <a:lstStyle/>
          <a:p>
            <a:pPr lvl="0"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291736" y="4369827"/>
            <a:ext cx="6096000" cy="523220"/>
          </a:xfrm>
          <a:prstGeom prst="rect">
            <a:avLst/>
          </a:prstGeom>
        </p:spPr>
        <p:txBody>
          <a:bodyPr>
            <a:spAutoFit/>
          </a:bodyPr>
          <a:lstStyle/>
          <a:p>
            <a:pPr lvl="0" algn="ct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3089" b="96139" l="9794" r="89691">
                        <a14:foregroundMark x1="37629" y1="47104" x2="37629" y2="47104"/>
                        <a14:foregroundMark x1="34536" y1="49035" x2="34536" y2="49035"/>
                        <a14:foregroundMark x1="32990" y1="49035" x2="32990" y2="49035"/>
                        <a14:foregroundMark x1="56701" y1="48649" x2="56701" y2="48649"/>
                        <a14:foregroundMark x1="54639" y1="47490" x2="54639" y2="47490"/>
                        <a14:foregroundMark x1="54639" y1="47104" x2="54639" y2="47104"/>
                        <a14:foregroundMark x1="56701" y1="45946" x2="56701" y2="45946"/>
                        <a14:foregroundMark x1="58763" y1="47876" x2="58763" y2="47876"/>
                        <a14:foregroundMark x1="54639" y1="50193" x2="54639" y2="50193"/>
                        <a14:foregroundMark x1="61340" y1="48649" x2="61340" y2="48649"/>
                      </a14:backgroundRemoval>
                    </a14:imgEffect>
                  </a14:imgLayer>
                </a14:imgProps>
              </a:ext>
            </a:extLst>
          </a:blip>
          <a:stretch>
            <a:fillRect/>
          </a:stretch>
        </p:blipFill>
        <p:spPr>
          <a:xfrm>
            <a:off x="10659411" y="4514808"/>
            <a:ext cx="1847850" cy="2466975"/>
          </a:xfrm>
          <a:prstGeom prst="rect">
            <a:avLst/>
          </a:prstGeom>
        </p:spPr>
      </p:pic>
      <p:pic>
        <p:nvPicPr>
          <p:cNvPr id="13" name="Picture 12"/>
          <p:cNvPicPr>
            <a:picLocks noChangeAspect="1"/>
          </p:cNvPicPr>
          <p:nvPr/>
        </p:nvPicPr>
        <p:blipFill>
          <a:blip r:embed="rId5"/>
          <a:stretch>
            <a:fillRect/>
          </a:stretch>
        </p:blipFill>
        <p:spPr>
          <a:xfrm>
            <a:off x="7605802" y="3148778"/>
            <a:ext cx="3210042" cy="2084110"/>
          </a:xfrm>
          <a:prstGeom prst="rect">
            <a:avLst/>
          </a:prstGeom>
        </p:spPr>
      </p:pic>
    </p:spTree>
    <p:extLst>
      <p:ext uri="{BB962C8B-B14F-4D97-AF65-F5344CB8AC3E}">
        <p14:creationId xmlns:p14="http://schemas.microsoft.com/office/powerpoint/2010/main" val="2320255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Rectangle 1"/>
          <p:cNvSpPr/>
          <p:nvPr/>
        </p:nvSpPr>
        <p:spPr>
          <a:xfrm>
            <a:off x="289843" y="211606"/>
            <a:ext cx="10179373" cy="523220"/>
          </a:xfrm>
          <a:prstGeom prst="rect">
            <a:avLst/>
          </a:prstGeom>
        </p:spPr>
        <p:txBody>
          <a:bodyPr wrap="square">
            <a:spAutoFit/>
          </a:bodyPr>
          <a:lstStyle/>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2366" y="877804"/>
            <a:ext cx="6096000" cy="523220"/>
          </a:xfrm>
          <a:prstGeom prst="rect">
            <a:avLst/>
          </a:prstGeom>
        </p:spPr>
        <p:txBody>
          <a:bodyPr>
            <a:spAutoFit/>
          </a:bodyPr>
          <a:lstStyle/>
          <a:p>
            <a:pPr lvl="0"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422365" y="1485444"/>
            <a:ext cx="11515401" cy="954107"/>
          </a:xfrm>
          <a:prstGeom prst="rect">
            <a:avLst/>
          </a:prstGeom>
        </p:spPr>
        <p:txBody>
          <a:bodyPr wrap="square">
            <a:spAutoFit/>
          </a:bodyPr>
          <a:lstStyle/>
          <a:p>
            <a:pPr lvl="0"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đứa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san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Rectangle 9"/>
          <p:cNvSpPr/>
          <p:nvPr/>
        </p:nvSpPr>
        <p:spPr>
          <a:xfrm>
            <a:off x="422365" y="2521914"/>
            <a:ext cx="10594069" cy="523220"/>
          </a:xfrm>
          <a:prstGeom prst="rect">
            <a:avLst/>
          </a:prstGeom>
        </p:spPr>
        <p:txBody>
          <a:bodyPr wrap="square">
            <a:spAutoFit/>
          </a:bodyPr>
          <a:lstStyle/>
          <a:p>
            <a:pPr lvl="0"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vắng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3"/>
          <a:stretch>
            <a:fillRect/>
          </a:stretch>
        </p:blipFill>
        <p:spPr>
          <a:xfrm>
            <a:off x="7654834" y="3271087"/>
            <a:ext cx="4537166" cy="3586913"/>
          </a:xfrm>
          <a:prstGeom prst="rect">
            <a:avLst/>
          </a:prstGeom>
        </p:spPr>
      </p:pic>
      <p:pic>
        <p:nvPicPr>
          <p:cNvPr id="12" name="Picture 11"/>
          <p:cNvPicPr>
            <a:picLocks noChangeAspect="1"/>
          </p:cNvPicPr>
          <p:nvPr/>
        </p:nvPicPr>
        <p:blipFill>
          <a:blip r:embed="rId4"/>
          <a:stretch>
            <a:fillRect/>
          </a:stretch>
        </p:blipFill>
        <p:spPr>
          <a:xfrm>
            <a:off x="10849104" y="2703194"/>
            <a:ext cx="1088663" cy="967355"/>
          </a:xfrm>
          <a:prstGeom prst="rect">
            <a:avLst/>
          </a:prstGeom>
        </p:spPr>
      </p:pic>
      <p:pic>
        <p:nvPicPr>
          <p:cNvPr id="13" name="Picture 12"/>
          <p:cNvPicPr>
            <a:picLocks noChangeAspect="1"/>
          </p:cNvPicPr>
          <p:nvPr/>
        </p:nvPicPr>
        <p:blipFill>
          <a:blip r:embed="rId4"/>
          <a:stretch>
            <a:fillRect/>
          </a:stretch>
        </p:blipFill>
        <p:spPr>
          <a:xfrm>
            <a:off x="10944148" y="3496133"/>
            <a:ext cx="1088663" cy="967355"/>
          </a:xfrm>
          <a:prstGeom prst="rect">
            <a:avLst/>
          </a:prstGeom>
        </p:spPr>
      </p:pic>
      <p:pic>
        <p:nvPicPr>
          <p:cNvPr id="14" name="Picture 13"/>
          <p:cNvPicPr>
            <a:picLocks noChangeAspect="1"/>
          </p:cNvPicPr>
          <p:nvPr/>
        </p:nvPicPr>
        <p:blipFill>
          <a:blip r:embed="rId4"/>
          <a:stretch>
            <a:fillRect/>
          </a:stretch>
        </p:blipFill>
        <p:spPr>
          <a:xfrm>
            <a:off x="8860456" y="3730290"/>
            <a:ext cx="1088663" cy="967355"/>
          </a:xfrm>
          <a:prstGeom prst="rect">
            <a:avLst/>
          </a:prstGeom>
        </p:spPr>
      </p:pic>
      <p:pic>
        <p:nvPicPr>
          <p:cNvPr id="15" name="Picture 14"/>
          <p:cNvPicPr>
            <a:picLocks noChangeAspect="1"/>
          </p:cNvPicPr>
          <p:nvPr/>
        </p:nvPicPr>
        <p:blipFill>
          <a:blip r:embed="rId4"/>
          <a:stretch>
            <a:fillRect/>
          </a:stretch>
        </p:blipFill>
        <p:spPr>
          <a:xfrm>
            <a:off x="10188090" y="3362269"/>
            <a:ext cx="828344" cy="736043"/>
          </a:xfrm>
          <a:prstGeom prst="rect">
            <a:avLst/>
          </a:prstGeom>
        </p:spPr>
      </p:pic>
      <p:pic>
        <p:nvPicPr>
          <p:cNvPr id="9" name="Picture 8"/>
          <p:cNvPicPr>
            <a:picLocks noChangeAspect="1"/>
          </p:cNvPicPr>
          <p:nvPr/>
        </p:nvPicPr>
        <p:blipFill>
          <a:blip r:embed="rId5"/>
          <a:stretch>
            <a:fillRect/>
          </a:stretch>
        </p:blipFill>
        <p:spPr>
          <a:xfrm>
            <a:off x="10469216" y="4528867"/>
            <a:ext cx="1847248" cy="2462997"/>
          </a:xfrm>
          <a:prstGeom prst="rect">
            <a:avLst/>
          </a:prstGeom>
        </p:spPr>
      </p:pic>
    </p:spTree>
    <p:extLst>
      <p:ext uri="{BB962C8B-B14F-4D97-AF65-F5344CB8AC3E}">
        <p14:creationId xmlns:p14="http://schemas.microsoft.com/office/powerpoint/2010/main" val="648210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Rectangle 1"/>
          <p:cNvSpPr/>
          <p:nvPr/>
        </p:nvSpPr>
        <p:spPr>
          <a:xfrm>
            <a:off x="110845" y="2925002"/>
            <a:ext cx="11409837" cy="954107"/>
          </a:xfrm>
          <a:prstGeom prst="rect">
            <a:avLst/>
          </a:prstGeom>
        </p:spPr>
        <p:txBody>
          <a:bodyPr wrap="square">
            <a:spAutoFit/>
          </a:bodyPr>
          <a:lstStyle/>
          <a:p>
            <a:pPr algn="just"/>
            <a:r>
              <a:rPr lang="en-US" sz="2800" dirty="0">
                <a:latin typeface="Times New Roman" panose="02020603050405020304" pitchFamily="18" charset="0"/>
                <a:ea typeface="Times New Roman" panose="02020603050405020304" pitchFamily="18" charset="0"/>
                <a:sym typeface="Wingdings" panose="05000000000000000000" pitchFamily="2" charset="2"/>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say </a:t>
            </a:r>
            <a:r>
              <a:rPr lang="en-US" sz="2800" dirty="0" err="1">
                <a:latin typeface="Times New Roman" panose="02020603050405020304" pitchFamily="18" charset="0"/>
                <a:ea typeface="Times New Roman" panose="02020603050405020304" pitchFamily="18" charset="0"/>
              </a:rPr>
              <a:t>mê</a:t>
            </a:r>
            <a:r>
              <a:rPr lang="en-US" sz="2800" dirty="0">
                <a:latin typeface="Times New Roman" panose="02020603050405020304" pitchFamily="18" charset="0"/>
                <a:ea typeface="Times New Roman" panose="02020603050405020304" pitchFamily="18" charset="0"/>
              </a:rPr>
              <a:t>; </a:t>
            </a:r>
          </a:p>
        </p:txBody>
      </p:sp>
      <p:sp>
        <p:nvSpPr>
          <p:cNvPr id="3" name="Rectangle 2"/>
          <p:cNvSpPr/>
          <p:nvPr/>
        </p:nvSpPr>
        <p:spPr>
          <a:xfrm>
            <a:off x="110845" y="1932597"/>
            <a:ext cx="6096000" cy="954107"/>
          </a:xfrm>
          <a:prstGeom prst="rect">
            <a:avLst/>
          </a:prstGeom>
        </p:spPr>
        <p:txBody>
          <a:bodyPr>
            <a:spAutoFit/>
          </a:bodyPr>
          <a:lstStyle/>
          <a:p>
            <a:pPr lvl="0" algn="just"/>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0" y="867976"/>
            <a:ext cx="5272534" cy="523220"/>
          </a:xfrm>
          <a:prstGeom prst="rect">
            <a:avLst/>
          </a:prstGeom>
        </p:spPr>
        <p:txBody>
          <a:bodyPr wrap="none">
            <a:spAutoFit/>
          </a:bodyPr>
          <a:lstStyle/>
          <a:p>
            <a:pPr lvl="0" algn="ct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ong</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ight Brace 4"/>
          <p:cNvSpPr/>
          <p:nvPr/>
        </p:nvSpPr>
        <p:spPr>
          <a:xfrm>
            <a:off x="6440934" y="1053368"/>
            <a:ext cx="679269" cy="140157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 name="Rectangle 5"/>
          <p:cNvSpPr/>
          <p:nvPr/>
        </p:nvSpPr>
        <p:spPr>
          <a:xfrm>
            <a:off x="7354292" y="1351157"/>
            <a:ext cx="4472198" cy="954107"/>
          </a:xfrm>
          <a:prstGeom prst="rect">
            <a:avLst/>
          </a:prstGeom>
        </p:spPr>
        <p:txBody>
          <a:bodyPr wrap="square">
            <a:spAutoFit/>
          </a:bodyPr>
          <a:lstStyle/>
          <a:p>
            <a:pPr lvl="0" algn="just"/>
            <a:r>
              <a:rPr lang="en-US" sz="2800" dirty="0" err="1">
                <a:solidFill>
                  <a:srgbClr val="FF0000"/>
                </a:solidFill>
                <a:latin typeface="Times New Roman" panose="02020603050405020304" pitchFamily="18" charset="0"/>
                <a:ea typeface="Times New Roman" panose="02020603050405020304" pitchFamily="18" charset="0"/>
              </a:rPr>
              <a:t>Nghệ</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thuật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Điệp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từ</a:t>
            </a:r>
            <a:r>
              <a:rPr lang="en-US" sz="2800" dirty="0">
                <a:solidFill>
                  <a:srgbClr val="FF0000"/>
                </a:solidFill>
                <a:latin typeface="Times New Roman" panose="02020603050405020304" pitchFamily="18" charset="0"/>
                <a:ea typeface="Times New Roman" panose="02020603050405020304" pitchFamily="18" charset="0"/>
              </a:rPr>
              <a:t>, so </a:t>
            </a:r>
            <a:r>
              <a:rPr lang="en-US" sz="2800" dirty="0" err="1">
                <a:solidFill>
                  <a:srgbClr val="FF0000"/>
                </a:solidFill>
                <a:latin typeface="Times New Roman" panose="02020603050405020304" pitchFamily="18" charset="0"/>
                <a:ea typeface="Times New Roman" panose="02020603050405020304" pitchFamily="18" charset="0"/>
              </a:rPr>
              <a:t>sánh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hoán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dụ</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70535" y="4740655"/>
            <a:ext cx="10403998" cy="523220"/>
          </a:xfrm>
          <a:prstGeom prst="rect">
            <a:avLst/>
          </a:prstGeom>
        </p:spPr>
        <p:txBody>
          <a:bodyPr wrap="square">
            <a:spAutoFit/>
          </a:bodyPr>
          <a:lstStyle/>
          <a:p>
            <a:pPr lvl="0"/>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dirty="0" err="1">
                <a:solidFill>
                  <a:srgbClr val="FF0000"/>
                </a:solidFill>
                <a:latin typeface="Times New Roman" panose="02020603050405020304" pitchFamily="18" charset="0"/>
                <a:ea typeface="Times New Roman" panose="02020603050405020304" pitchFamily="18" charset="0"/>
              </a:rPr>
              <a:t>Tình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yêu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thiên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nhiên</a:t>
            </a:r>
            <a:r>
              <a:rPr lang="en-US" sz="2800" dirty="0">
                <a:solidFill>
                  <a:srgbClr val="FF0000"/>
                </a:solidFill>
                <a:latin typeface="Times New Roman" panose="02020603050405020304" pitchFamily="18" charset="0"/>
                <a:ea typeface="Times New Roman" panose="02020603050405020304" pitchFamily="18" charset="0"/>
              </a:rPr>
              <a: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tâm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hồn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tinh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tế</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nhạy</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cảm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của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nhân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vật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tôi</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Tree>
    <p:extLst>
      <p:ext uri="{BB962C8B-B14F-4D97-AF65-F5344CB8AC3E}">
        <p14:creationId xmlns:p14="http://schemas.microsoft.com/office/powerpoint/2010/main" val="21573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Cloud Callout 1"/>
          <p:cNvSpPr/>
          <p:nvPr/>
        </p:nvSpPr>
        <p:spPr>
          <a:xfrm>
            <a:off x="60831" y="430748"/>
            <a:ext cx="9222377" cy="4715691"/>
          </a:xfrm>
          <a:prstGeom prst="cloudCallout">
            <a:avLst>
              <a:gd name="adj1" fmla="val -27940"/>
              <a:gd name="adj2" fmla="val 65412"/>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bầy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khẳng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bé</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Huy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Cận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800" i="1" dirty="0">
                <a:latin typeface="Times New Roman" panose="02020603050405020304" pitchFamily="18" charset="0"/>
                <a:ea typeface="Calibri" panose="020F0502020204030204" pitchFamily="34" charset="0"/>
                <a:cs typeface="Times New Roman" panose="02020603050405020304" pitchFamily="18" charset="0"/>
              </a:rPr>
              <a:t>. Cho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a:latin typeface="Times New Roman" panose="02020603050405020304" pitchFamily="18" charset="0"/>
                <a:ea typeface="Calibri" panose="020F0502020204030204" pitchFamily="34" charset="0"/>
                <a:cs typeface="Times New Roman" panose="02020603050405020304" pitchFamily="18" charset="0"/>
              </a:rPr>
              <a:t> ý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17583" y="930828"/>
            <a:ext cx="6096000" cy="3323987"/>
          </a:xfrm>
          <a:prstGeom prst="rect">
            <a:avLst/>
          </a:prstGeom>
        </p:spPr>
        <p:txBody>
          <a:bodyPr>
            <a:spAutoFit/>
          </a:bodyPr>
          <a:lstStyle/>
          <a:p>
            <a:pPr algn="just">
              <a:lnSpc>
                <a:spcPct val="150000"/>
              </a:lnSpc>
            </a:pP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504622" y="178930"/>
            <a:ext cx="3483068" cy="35172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343" y="4084070"/>
            <a:ext cx="4532813" cy="2445761"/>
          </a:xfrm>
          <a:prstGeom prst="rect">
            <a:avLst/>
          </a:prstGeom>
        </p:spPr>
      </p:pic>
      <p:sp>
        <p:nvSpPr>
          <p:cNvPr id="8" name="Cloud Callout 7"/>
          <p:cNvSpPr/>
          <p:nvPr/>
        </p:nvSpPr>
        <p:spPr>
          <a:xfrm>
            <a:off x="3120098" y="430747"/>
            <a:ext cx="9222377" cy="4715691"/>
          </a:xfrm>
          <a:prstGeom prst="cloudCallout">
            <a:avLst>
              <a:gd name="adj1" fmla="val -27940"/>
              <a:gd name="adj2" fmla="val 65412"/>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2400" i="1">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772037" y="1814140"/>
            <a:ext cx="6096000" cy="2677656"/>
          </a:xfrm>
          <a:prstGeom prst="rect">
            <a:avLst/>
          </a:prstGeom>
        </p:spPr>
        <p:txBody>
          <a:bodyPr>
            <a:spAutoFit/>
          </a:bodyPr>
          <a:lstStyle/>
          <a:p>
            <a:pPr lvl="0" algn="just">
              <a:lnSpc>
                <a:spcPct val="150000"/>
              </a:lnSpc>
            </a:pPr>
            <a:r>
              <a:rPr lang="en-US" sz="2800" dirty="0" err="1">
                <a:solidFill>
                  <a:prstClr val="black"/>
                </a:solidFill>
                <a:latin typeface="Times New Roman" panose="02020603050405020304" pitchFamily="18" charset="0"/>
                <a:ea typeface="Times New Roman" panose="02020603050405020304" pitchFamily="18" charset="0"/>
              </a:rPr>
              <a:t>Đó</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ảnh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tuổi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gia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Huy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Cận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Cũng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như</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nhân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tôi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rPr>
              <a:t> Lao </a:t>
            </a:r>
            <a:r>
              <a:rPr lang="en-US" sz="2800" dirty="0" err="1">
                <a:solidFill>
                  <a:prstClr val="black"/>
                </a:solidFill>
                <a:latin typeface="Times New Roman" panose="02020603050405020304" pitchFamily="18" charset="0"/>
                <a:ea typeface="Times New Roman" panose="02020603050405020304" pitchFamily="18" charset="0"/>
              </a:rPr>
              <a:t>xao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ngày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hè</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ảnh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tuổi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giả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Duy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Khán</a:t>
            </a:r>
            <a:r>
              <a:rPr lang="en-US" sz="2800" dirty="0">
                <a:solidFill>
                  <a:prstClr val="black"/>
                </a:solidFill>
                <a:latin typeface="Times New Roman" panose="02020603050405020304" pitchFamily="18" charset="0"/>
                <a:ea typeface="Times New Roman" panose="02020603050405020304" pitchFamily="18" charset="0"/>
              </a:rPr>
              <a:t>.</a:t>
            </a:r>
          </a:p>
        </p:txBody>
      </p:sp>
      <p:sp>
        <p:nvSpPr>
          <p:cNvPr id="9" name="TextBox 8"/>
          <p:cNvSpPr txBox="1"/>
          <p:nvPr/>
        </p:nvSpPr>
        <p:spPr>
          <a:xfrm>
            <a:off x="156179" y="-27947"/>
            <a:ext cx="6818809" cy="584771"/>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5. </a:t>
            </a:r>
            <a:r>
              <a:rPr kumimoji="0" lang="en-US" sz="3200" b="0"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Người</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kể</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chuyện</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9749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8" grpId="0" animBg="1"/>
      <p:bldP spid="8" grpId="1" animBg="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6179" y="-27947"/>
            <a:ext cx="6818809" cy="584771"/>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5. </a:t>
            </a:r>
            <a:r>
              <a:rPr kumimoji="0" lang="en-US" sz="3200" b="0"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Người</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kể</a:t>
            </a:r>
            <a:r>
              <a:rPr kumimoji="0" lang="en-US" sz="3200" b="0" i="0" u="sng"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0" i="0" u="sng"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chuyện</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10" name="Rectangle 9"/>
          <p:cNvSpPr/>
          <p:nvPr/>
        </p:nvSpPr>
        <p:spPr>
          <a:xfrm>
            <a:off x="525353" y="1007569"/>
            <a:ext cx="10593977" cy="4171719"/>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Hình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hấp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83624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3" y="744583"/>
            <a:ext cx="10032274" cy="6217920"/>
          </a:xfrm>
          <a:prstGeom prst="rect">
            <a:avLst/>
          </a:prstGeom>
        </p:spPr>
      </p:pic>
      <p:sp>
        <p:nvSpPr>
          <p:cNvPr id="7" name="TextBox 6"/>
          <p:cNvSpPr txBox="1"/>
          <p:nvPr/>
        </p:nvSpPr>
        <p:spPr>
          <a:xfrm>
            <a:off x="1267099" y="1932307"/>
            <a:ext cx="6818809" cy="1200325"/>
          </a:xfrm>
          <a:prstGeom prst="rect">
            <a:avLst/>
          </a:prstGeom>
          <a:noFill/>
        </p:spPr>
        <p:txBody>
          <a:bodyPr wrap="squar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III. </a:t>
            </a:r>
            <a:r>
              <a:rPr kumimoji="0" lang="en-US" sz="7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Tổng</a:t>
            </a:r>
            <a:r>
              <a:rPr kumimoji="0" lang="en-US" sz="72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kết</a:t>
            </a: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507224253"/>
      </p:ext>
    </p:extLst>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66767" y="244503"/>
            <a:ext cx="3058491" cy="1015659"/>
          </a:xfrm>
          <a:prstGeom prst="rect">
            <a:avLst/>
          </a:prstGeom>
          <a:noFill/>
        </p:spPr>
        <p:txBody>
          <a:bodyPr wrap="none" lIns="91262" tIns="45718" rIns="91262" bIns="45718">
            <a:spAutoFit/>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lang="vi-VN" sz="6000" b="1" dirty="0" smtClean="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ĐỐ VUI</a:t>
            </a:r>
            <a:endParaRPr kumimoji="0" lang="en-US" sz="6000" b="1" i="0" u="none" strike="noStrike" kern="1200" cap="none" spc="0" normalizeH="0" baseline="0" noProof="0"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 y="4549186"/>
            <a:ext cx="12190992" cy="3432221"/>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27572" y="-240924"/>
            <a:ext cx="3838602" cy="3412091"/>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701082" y="3780870"/>
            <a:ext cx="3838602" cy="3412091"/>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883870" y="-240925"/>
            <a:ext cx="3838602" cy="3412091"/>
          </a:xfrm>
          <a:prstGeom prst="rect">
            <a:avLst/>
          </a:prstGeom>
        </p:spPr>
      </p:pic>
      <p:sp>
        <p:nvSpPr>
          <p:cNvPr id="3" name="TextBox 2"/>
          <p:cNvSpPr txBox="1"/>
          <p:nvPr/>
        </p:nvSpPr>
        <p:spPr>
          <a:xfrm>
            <a:off x="3713383" y="1363382"/>
            <a:ext cx="6795404" cy="2554545"/>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       Con gì thích các loài hoa</a:t>
            </a:r>
          </a:p>
          <a:p>
            <a:r>
              <a:rPr lang="vi-VN" sz="3200" dirty="0" smtClean="0">
                <a:latin typeface="Times New Roman" panose="02020603050405020304" pitchFamily="18" charset="0"/>
                <a:cs typeface="Times New Roman" panose="02020603050405020304" pitchFamily="18" charset="0"/>
              </a:rPr>
              <a:t>Ở đâu hoa nở dù xa cũng tìm</a:t>
            </a:r>
          </a:p>
          <a:p>
            <a:r>
              <a:rPr lang="vi-VN" sz="3200" dirty="0" smtClean="0">
                <a:latin typeface="Times New Roman" panose="02020603050405020304" pitchFamily="18" charset="0"/>
                <a:cs typeface="Times New Roman" panose="02020603050405020304" pitchFamily="18" charset="0"/>
              </a:rPr>
              <a:t>       Cùng nhau cần mẫn ngày đêm</a:t>
            </a:r>
          </a:p>
          <a:p>
            <a:r>
              <a:rPr lang="vi-VN" sz="3200" dirty="0" smtClean="0">
                <a:latin typeface="Times New Roman" panose="02020603050405020304" pitchFamily="18" charset="0"/>
                <a:cs typeface="Times New Roman" panose="02020603050405020304" pitchFamily="18" charset="0"/>
              </a:rPr>
              <a:t>Làm ra mật ngọt lặng im tặng người</a:t>
            </a:r>
          </a:p>
          <a:p>
            <a:r>
              <a:rPr lang="vi-VN" sz="3200" dirty="0">
                <a:solidFill>
                  <a:srgbClr val="FF0000"/>
                </a:solidFill>
                <a:latin typeface="Times New Roman" panose="02020603050405020304" pitchFamily="18" charset="0"/>
                <a:cs typeface="Times New Roman" panose="02020603050405020304" pitchFamily="18" charset="0"/>
              </a:rPr>
              <a:t> </a:t>
            </a:r>
            <a:r>
              <a:rPr lang="vi-VN" sz="3200" dirty="0" smtClean="0">
                <a:solidFill>
                  <a:srgbClr val="FF0000"/>
                </a:solidFill>
                <a:latin typeface="Times New Roman" panose="02020603050405020304" pitchFamily="18" charset="0"/>
                <a:cs typeface="Times New Roman" panose="02020603050405020304" pitchFamily="18" charset="0"/>
              </a:rPr>
              <a:t>                  Là con gì?</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3348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1122" y="-731310"/>
            <a:ext cx="2130107" cy="1896439"/>
          </a:xfrm>
          <a:prstGeom prst="rect">
            <a:avLst/>
          </a:prstGeom>
        </p:spPr>
      </p:pic>
      <p:pic>
        <p:nvPicPr>
          <p:cNvPr id="5" name="Picture 4"/>
          <p:cNvPicPr>
            <a:picLocks noChangeAspect="1"/>
          </p:cNvPicPr>
          <p:nvPr/>
        </p:nvPicPr>
        <p:blipFill>
          <a:blip r:embed="rId3"/>
          <a:stretch>
            <a:fillRect/>
          </a:stretch>
        </p:blipFill>
        <p:spPr>
          <a:xfrm>
            <a:off x="7948188" y="5081660"/>
            <a:ext cx="2130107" cy="1896439"/>
          </a:xfrm>
          <a:prstGeom prst="rect">
            <a:avLst/>
          </a:prstGeom>
        </p:spPr>
      </p:pic>
      <p:pic>
        <p:nvPicPr>
          <p:cNvPr id="6" name="Picture 5"/>
          <p:cNvPicPr>
            <a:picLocks noChangeAspect="1"/>
          </p:cNvPicPr>
          <p:nvPr/>
        </p:nvPicPr>
        <p:blipFill>
          <a:blip r:embed="rId3"/>
          <a:stretch>
            <a:fillRect/>
          </a:stretch>
        </p:blipFill>
        <p:spPr>
          <a:xfrm>
            <a:off x="8816437" y="5081659"/>
            <a:ext cx="2130107" cy="1896439"/>
          </a:xfrm>
          <a:prstGeom prst="rect">
            <a:avLst/>
          </a:prstGeom>
        </p:spPr>
      </p:pic>
      <p:pic>
        <p:nvPicPr>
          <p:cNvPr id="7" name="Picture 6"/>
          <p:cNvPicPr>
            <a:picLocks noChangeAspect="1"/>
          </p:cNvPicPr>
          <p:nvPr/>
        </p:nvPicPr>
        <p:blipFill>
          <a:blip r:embed="rId3"/>
          <a:stretch>
            <a:fillRect/>
          </a:stretch>
        </p:blipFill>
        <p:spPr>
          <a:xfrm>
            <a:off x="10315615" y="4961561"/>
            <a:ext cx="2130107" cy="1896439"/>
          </a:xfrm>
          <a:prstGeom prst="rect">
            <a:avLst/>
          </a:prstGeom>
        </p:spPr>
      </p:pic>
      <p:pic>
        <p:nvPicPr>
          <p:cNvPr id="8" name="Picture 7"/>
          <p:cNvPicPr>
            <a:picLocks noChangeAspect="1"/>
          </p:cNvPicPr>
          <p:nvPr/>
        </p:nvPicPr>
        <p:blipFill>
          <a:blip r:embed="rId3"/>
          <a:stretch>
            <a:fillRect/>
          </a:stretch>
        </p:blipFill>
        <p:spPr>
          <a:xfrm>
            <a:off x="9447366" y="4961561"/>
            <a:ext cx="2130107" cy="1896439"/>
          </a:xfrm>
          <a:prstGeom prst="rect">
            <a:avLst/>
          </a:prstGeom>
        </p:spPr>
      </p:pic>
      <p:sp>
        <p:nvSpPr>
          <p:cNvPr id="2" name="Rectangle 1"/>
          <p:cNvSpPr/>
          <p:nvPr/>
        </p:nvSpPr>
        <p:spPr>
          <a:xfrm>
            <a:off x="983939" y="3551519"/>
            <a:ext cx="6096000" cy="3426579"/>
          </a:xfrm>
          <a:prstGeom prst="rect">
            <a:avLst/>
          </a:prstGeom>
        </p:spPr>
        <p:txBody>
          <a:bodyPr>
            <a:spAutoFit/>
          </a:bodyPr>
          <a:lstStyle/>
          <a:p>
            <a:pPr>
              <a:lnSpc>
                <a:spcPct val="150000"/>
              </a:lnSpc>
              <a:spcAft>
                <a:spcPts val="80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níu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176490" y="885526"/>
            <a:ext cx="6096000" cy="2882840"/>
          </a:xfrm>
          <a:prstGeom prst="rect">
            <a:avLst/>
          </a:prstGeom>
        </p:spPr>
        <p:txBody>
          <a:bodyPr>
            <a:spAutoFit/>
          </a:bodyPr>
          <a:lstStyle/>
          <a:p>
            <a:pPr lvl="0">
              <a:lnSpc>
                <a:spcPct val="150000"/>
              </a:lnSpc>
              <a:spcAft>
                <a:spcPts val="80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5176490" y="216909"/>
            <a:ext cx="4017569" cy="646327"/>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III.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Tổng</a:t>
            </a:r>
            <a:r>
              <a:rPr kumimoji="0" lang="en-US" sz="36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kết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442986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3" y="744583"/>
            <a:ext cx="10032274" cy="6217920"/>
          </a:xfrm>
          <a:prstGeom prst="rect">
            <a:avLst/>
          </a:prstGeom>
        </p:spPr>
      </p:pic>
      <p:sp>
        <p:nvSpPr>
          <p:cNvPr id="7" name="TextBox 6"/>
          <p:cNvSpPr txBox="1"/>
          <p:nvPr/>
        </p:nvSpPr>
        <p:spPr>
          <a:xfrm>
            <a:off x="1267099" y="2559324"/>
            <a:ext cx="6818809" cy="1200325"/>
          </a:xfrm>
          <a:prstGeom prst="rect">
            <a:avLst/>
          </a:prstGeom>
          <a:noFill/>
        </p:spPr>
        <p:txBody>
          <a:bodyPr wrap="squar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LUYỆN</a:t>
            </a:r>
            <a:r>
              <a:rPr kumimoji="0" lang="en-US" sz="7200" b="0" i="0" u="none" strike="noStrike" kern="1200" cap="none" spc="0" normalizeH="0" noProof="0">
                <a:ln>
                  <a:noFill/>
                </a:ln>
                <a:solidFill>
                  <a:prstClr val="white"/>
                </a:solidFill>
                <a:effectLst/>
                <a:uLnTx/>
                <a:uFillTx/>
                <a:latin typeface="Times New Roman" pitchFamily="18" charset="0"/>
                <a:ea typeface="+mn-ea"/>
                <a:cs typeface="Times New Roman" pitchFamily="18" charset="0"/>
              </a:rPr>
              <a:t> TẬP</a:t>
            </a:r>
            <a:endParaRPr kumimoji="0" lang="en-US" sz="72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60098022"/>
      </p:ext>
    </p:extLst>
  </p:cSld>
  <p:clrMapOvr>
    <a:masterClrMapping/>
  </p:clrMapOvr>
  <p:transition spd="slow">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312C864-84B7-47B6-8E4F-A0499F0B63BF}"/>
              </a:ext>
            </a:extLst>
          </p:cNvPr>
          <p:cNvPicPr>
            <a:picLocks noChangeAspect="1"/>
          </p:cNvPicPr>
          <p:nvPr/>
        </p:nvPicPr>
        <p:blipFill>
          <a:blip r:embed="rId2"/>
          <a:stretch>
            <a:fillRect/>
          </a:stretch>
        </p:blipFill>
        <p:spPr>
          <a:xfrm>
            <a:off x="0" y="1674"/>
            <a:ext cx="12192000" cy="6854653"/>
          </a:xfrm>
          <a:prstGeom prst="rect">
            <a:avLst/>
          </a:prstGeom>
        </p:spPr>
      </p:pic>
      <p:pic>
        <p:nvPicPr>
          <p:cNvPr id="16" name="Picture 3" descr="C:\Users\ADMIN\Desktop\1.png">
            <a:extLst>
              <a:ext uri="{FF2B5EF4-FFF2-40B4-BE49-F238E27FC236}">
                <a16:creationId xmlns:a16="http://schemas.microsoft.com/office/drawing/2014/main" id="{0707BB39-2F70-4829-93D5-CF743460E9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2962">
            <a:off x="1869929" y="4452826"/>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ADMIN\Desktop\2.png">
            <a:extLst>
              <a:ext uri="{FF2B5EF4-FFF2-40B4-BE49-F238E27FC236}">
                <a16:creationId xmlns:a16="http://schemas.microsoft.com/office/drawing/2014/main" id="{B5661BF0-BFFB-4E58-A946-6463BBB350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93505">
            <a:off x="9276046" y="4179253"/>
            <a:ext cx="1174464" cy="1537406"/>
          </a:xfrm>
          <a:prstGeom prst="rect">
            <a:avLst/>
          </a:prstGeom>
          <a:noFill/>
          <a:extLst>
            <a:ext uri="{909E8E84-426E-40DD-AFC4-6F175D3DCCD1}">
              <a14:hiddenFill xmlns:a14="http://schemas.microsoft.com/office/drawing/2010/main">
                <a:solidFill>
                  <a:srgbClr val="FFFFFF"/>
                </a:solidFill>
              </a14:hiddenFill>
            </a:ext>
          </a:extLst>
        </p:spPr>
      </p:pic>
      <p:sp>
        <p:nvSpPr>
          <p:cNvPr id="15" name="Round Diagonal Corner Rectangle 14"/>
          <p:cNvSpPr/>
          <p:nvPr/>
        </p:nvSpPr>
        <p:spPr>
          <a:xfrm>
            <a:off x="1889760" y="433635"/>
            <a:ext cx="9069788" cy="3873007"/>
          </a:xfrm>
          <a:prstGeom prst="round2Diag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R="30480" algn="just">
              <a:lnSpc>
                <a:spcPct val="115000"/>
              </a:lnSpc>
              <a:spcAft>
                <a:spcPts val="120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1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6" dur="5000" fill="hold"/>
                                        <p:tgtEl>
                                          <p:spTgt spid="16"/>
                                        </p:tgtEl>
                                        <p:attrNameLst>
                                          <p:attrName>ppt_x</p:attrName>
                                          <p:attrName>ppt_y</p:attrName>
                                        </p:attrNameLst>
                                      </p:cBhvr>
                                      <p:rCtr x="-1510" y="-556"/>
                                    </p:animMotion>
                                  </p:childTnLst>
                                </p:cTn>
                              </p:par>
                              <p:par>
                                <p:cTn id="7"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8" dur="5000" fill="hold"/>
                                        <p:tgtEl>
                                          <p:spTgt spid="18"/>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312C864-84B7-47B6-8E4F-A0499F0B63BF}"/>
              </a:ext>
            </a:extLst>
          </p:cNvPr>
          <p:cNvPicPr>
            <a:picLocks noChangeAspect="1"/>
          </p:cNvPicPr>
          <p:nvPr/>
        </p:nvPicPr>
        <p:blipFill>
          <a:blip r:embed="rId2"/>
          <a:stretch>
            <a:fillRect/>
          </a:stretch>
        </p:blipFill>
        <p:spPr>
          <a:xfrm>
            <a:off x="0" y="1674"/>
            <a:ext cx="12192000" cy="6854653"/>
          </a:xfrm>
          <a:prstGeom prst="rect">
            <a:avLst/>
          </a:prstGeom>
        </p:spPr>
      </p:pic>
      <p:pic>
        <p:nvPicPr>
          <p:cNvPr id="16" name="Picture 3" descr="C:\Users\ADMIN\Desktop\1.png">
            <a:extLst>
              <a:ext uri="{FF2B5EF4-FFF2-40B4-BE49-F238E27FC236}">
                <a16:creationId xmlns:a16="http://schemas.microsoft.com/office/drawing/2014/main" id="{0707BB39-2F70-4829-93D5-CF743460E9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2962">
            <a:off x="1869929" y="4452826"/>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ADMIN\Desktop\2.png">
            <a:extLst>
              <a:ext uri="{FF2B5EF4-FFF2-40B4-BE49-F238E27FC236}">
                <a16:creationId xmlns:a16="http://schemas.microsoft.com/office/drawing/2014/main" id="{B5661BF0-BFFB-4E58-A946-6463BBB350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93505">
            <a:off x="9276046" y="4179253"/>
            <a:ext cx="1174464" cy="15374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ound Diagonal Corner Rectangle 4"/>
              <p:cNvSpPr/>
              <p:nvPr/>
            </p:nvSpPr>
            <p:spPr>
              <a:xfrm>
                <a:off x="2090057" y="1674"/>
                <a:ext cx="8843554" cy="4251442"/>
              </a:xfrm>
              <a:prstGeom prst="round2Diag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5000"/>
                  </a:lnSpc>
                  <a:spcAft>
                    <a:spcPts val="800"/>
                  </a:spcAft>
                  <a:buFont typeface="Wingdings" panose="05000000000000000000" pitchFamily="2" charset="2"/>
                  <a:buChar char="v"/>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800" i="1" smtClean="0">
                        <a:solidFill>
                          <a:srgbClr val="000000"/>
                        </a:solidFill>
                        <a:latin typeface="Cambria Math" panose="02040503050406030204" pitchFamily="18" charset="0"/>
                        <a:ea typeface="Cambria Math" panose="02040503050406030204" pitchFamily="18" charset="0"/>
                      </a:rPr>
                      <m:t>→</m:t>
                    </m:r>
                  </m:oMath>
                </a14:m>
                <a:r>
                  <a:rPr lang="en-US" sz="2800" dirty="0" err="1" smtClean="0">
                    <a:solidFill>
                      <a:srgbClr val="000000"/>
                    </a:solidFill>
                    <a:latin typeface="Times New Roman" panose="02020603050405020304" pitchFamily="18" charset="0"/>
                    <a:ea typeface="Times New Roman" panose="02020603050405020304" pitchFamily="18" charset="0"/>
                  </a:rPr>
                  <a:t>Vì</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tri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vấn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khiến</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yêu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ound Diagonal Corner Rectangle 4"/>
              <p:cNvSpPr>
                <a:spLocks noRot="1" noChangeAspect="1" noMove="1" noResize="1" noEditPoints="1" noAdjustHandles="1" noChangeArrowheads="1" noChangeShapeType="1" noTextEdit="1"/>
              </p:cNvSpPr>
              <p:nvPr/>
            </p:nvSpPr>
            <p:spPr>
              <a:xfrm>
                <a:off x="2090057" y="1674"/>
                <a:ext cx="8843554" cy="4251442"/>
              </a:xfrm>
              <a:prstGeom prst="round2DiagRect">
                <a:avLst/>
              </a:prstGeom>
              <a:blipFill>
                <a:blip r:embed="rId5"/>
                <a:stretch>
                  <a:fillRect/>
                </a:stretch>
              </a:blipFill>
              <a:ln>
                <a:noFill/>
              </a:ln>
              <a:effectLst>
                <a:outerShdw blurRad="50800" dist="38100" dir="5400000" algn="t"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92714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6" dur="5000" fill="hold"/>
                                        <p:tgtEl>
                                          <p:spTgt spid="16"/>
                                        </p:tgtEl>
                                        <p:attrNameLst>
                                          <p:attrName>ppt_x</p:attrName>
                                          <p:attrName>ppt_y</p:attrName>
                                        </p:attrNameLst>
                                      </p:cBhvr>
                                      <p:rCtr x="-1510" y="-556"/>
                                    </p:animMotion>
                                  </p:childTnLst>
                                </p:cTn>
                              </p:par>
                              <p:par>
                                <p:cTn id="7"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8" dur="5000" fill="hold"/>
                                        <p:tgtEl>
                                          <p:spTgt spid="18"/>
                                        </p:tgtEl>
                                        <p:attrNameLst>
                                          <p:attrName>ppt_x</p:attrName>
                                          <p:attrName>ppt_y</p:attrName>
                                        </p:attrNameLst>
                                      </p:cBhvr>
                                      <p:rCtr x="1788" y="-370"/>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3" y="744583"/>
            <a:ext cx="10032274" cy="6217920"/>
          </a:xfrm>
          <a:prstGeom prst="rect">
            <a:avLst/>
          </a:prstGeom>
        </p:spPr>
      </p:pic>
      <p:sp>
        <p:nvSpPr>
          <p:cNvPr id="7" name="TextBox 6"/>
          <p:cNvSpPr txBox="1"/>
          <p:nvPr/>
        </p:nvSpPr>
        <p:spPr>
          <a:xfrm>
            <a:off x="1267099" y="2559324"/>
            <a:ext cx="6818809" cy="1200325"/>
          </a:xfrm>
          <a:prstGeom prst="rect">
            <a:avLst/>
          </a:prstGeom>
          <a:noFill/>
        </p:spPr>
        <p:txBody>
          <a:bodyPr wrap="squar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VẬN</a:t>
            </a:r>
            <a:r>
              <a:rPr kumimoji="0" lang="en-US" sz="7200" b="0" i="0" u="none" strike="noStrike" kern="1200" cap="none" spc="0" normalizeH="0" noProof="0">
                <a:ln>
                  <a:noFill/>
                </a:ln>
                <a:solidFill>
                  <a:prstClr val="white"/>
                </a:solidFill>
                <a:effectLst/>
                <a:uLnTx/>
                <a:uFillTx/>
                <a:latin typeface="Times New Roman" pitchFamily="18" charset="0"/>
                <a:ea typeface="+mn-ea"/>
                <a:cs typeface="Times New Roman" pitchFamily="18" charset="0"/>
              </a:rPr>
              <a:t> DỤNG</a:t>
            </a:r>
            <a:endParaRPr kumimoji="0" lang="en-US" sz="72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0529101"/>
      </p:ext>
    </p:extLst>
  </p:cSld>
  <p:clrMapOvr>
    <a:masterClrMapping/>
  </p:clrMapOvr>
  <p:transition spd="slow">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Rectangle 1"/>
          <p:cNvSpPr/>
          <p:nvPr/>
        </p:nvSpPr>
        <p:spPr>
          <a:xfrm>
            <a:off x="2643052" y="1805632"/>
            <a:ext cx="6096000" cy="752065"/>
          </a:xfrm>
          <a:prstGeom prst="rect">
            <a:avLst/>
          </a:prstGeom>
        </p:spPr>
        <p:txBody>
          <a:bodyPr>
            <a:spAutoFit/>
          </a:bodyPr>
          <a:lstStyle/>
          <a:p>
            <a:pPr algn="just">
              <a:lnSpc>
                <a:spcPct val="150000"/>
              </a:lnSpc>
              <a:spcAft>
                <a:spcPts val="800"/>
              </a:spcAft>
            </a:pPr>
            <a:r>
              <a:rPr lang="en-US" sz="3200" i="1">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loud Callout 2"/>
          <p:cNvSpPr/>
          <p:nvPr/>
        </p:nvSpPr>
        <p:spPr>
          <a:xfrm>
            <a:off x="1528354" y="1270054"/>
            <a:ext cx="9300755" cy="4464540"/>
          </a:xfrm>
          <a:prstGeom prst="cloudCallo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lnSpc>
                <a:spcPct val="150000"/>
              </a:lnSpc>
              <a:spcAft>
                <a:spcPts val="800"/>
              </a:spcAft>
            </a:pP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kí</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ức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buồn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loài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miền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kí</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ức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ấy</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ghi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sẻ</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bè</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719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Rectangle 1"/>
          <p:cNvSpPr/>
          <p:nvPr/>
        </p:nvSpPr>
        <p:spPr>
          <a:xfrm>
            <a:off x="431075" y="498302"/>
            <a:ext cx="11299372" cy="56938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a:latin typeface="Times New Roman" panose="02020603050405020304" pitchFamily="18" charset="0"/>
                <a:ea typeface="Times New Roman" panose="02020603050405020304" pitchFamily="18" charset="0"/>
              </a:rPr>
              <a:t>	Ai cũng mong đợi đợi hè về để nghỉ ngơi, vui chơi, về quê, tôi cũng không ngoại lệ nhưng tôi còn có một điều háo hức khác…Vườn nhà tôi rất rộng nên ông nội trồng rất nhiều loại cây, trong số đó tôi thích nhất là cây vú sữa lùn ở ngay đầu cổng. Đây là cây vú sữa duy nhất ở làng tôi vào thời điểm ấy- năm tôi học lớp ba, được ông tôi mang từ miền Nam về trồng khi ông giải ngũ. Vào cuối tháng năm, vú sữa bắt đầu chín bói, qua tháng sáu thì chín rộ cả cây. Nhìn cây lúc lỉu những trái xanh xanh, tim tím thật là vui mắt.  Buổi trưa tôi thường trèo lên cây, hái những trái chín bỏ riêng vô một chiếc túi cho bố mẹ, ông bà, sau đó tôi sẽ ngồi ăn vú sữa ở trên cây. Ai đã từng trèo lên cây hái trái rồi ngồi trên cây ăn mới cảm nhận hết được độ tươi và hương thơm, vị ngọt của hoa trái vườn nhà. Bây giờ ông tôi đã mất, mỗi độ có trái chín bói, bố tôi đều hái vào đặt lên bàn thờ ông. Có lẽ “Ăn quả nhớ kẻ trồng cây” chưa bao giờ xưa cũ cả. Tôi yêu cây vú sữa, tôi nhớ hình dáng ông nội năm nào!</a:t>
            </a:r>
            <a:endParaRPr lang="en-US" sz="2800"/>
          </a:p>
        </p:txBody>
      </p:sp>
    </p:spTree>
    <p:extLst>
      <p:ext uri="{BB962C8B-B14F-4D97-AF65-F5344CB8AC3E}">
        <p14:creationId xmlns:p14="http://schemas.microsoft.com/office/powerpoint/2010/main" val="697969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2333">
            <a:off x="1025064" y="438216"/>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9193599" y="372379"/>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846660" y="2861154"/>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8011" flipH="1">
            <a:off x="3720527" y="588275"/>
            <a:ext cx="934883" cy="1310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14003" y="4036310"/>
            <a:ext cx="586682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Calibri"/>
                <a:ea typeface="+mn-ea"/>
                <a:cs typeface="Arial" panose="020B0604020202020204" pitchFamily="34" charset="0"/>
              </a:rPr>
              <a:t>CHÚC</a:t>
            </a:r>
            <a:r>
              <a:rPr kumimoji="0" lang="en-US" sz="6600" b="1" i="0" u="none" strike="noStrike" kern="1200" cap="none" spc="0" normalizeH="0" noProof="0">
                <a:ln>
                  <a:noFill/>
                </a:ln>
                <a:solidFill>
                  <a:srgbClr val="FF0000"/>
                </a:solidFill>
                <a:effectLst/>
                <a:uLnTx/>
                <a:uFillTx/>
                <a:latin typeface="Calibri"/>
                <a:ea typeface="+mn-ea"/>
                <a:cs typeface="Arial" panose="020B0604020202020204" pitchFamily="34" charset="0"/>
              </a:rPr>
              <a:t> CÁC EM HỌC TỐT NHÉ!</a:t>
            </a:r>
            <a:endParaRPr kumimoji="0" lang="en-US" sz="6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descr="C:\Users\ADMIN\Desktop\2.png">
            <a:extLst>
              <a:ext uri="{FF2B5EF4-FFF2-40B4-BE49-F238E27FC236}">
                <a16:creationId xmlns:a16="http://schemas.microsoft.com/office/drawing/2014/main" id="{98A2DAAD-EC5F-4302-A5FE-BA58B3AC21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8632968" y="2617027"/>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png">
            <a:extLst>
              <a:ext uri="{FF2B5EF4-FFF2-40B4-BE49-F238E27FC236}">
                <a16:creationId xmlns:a16="http://schemas.microsoft.com/office/drawing/2014/main" id="{8DB4E715-17B1-4D68-B98B-E31BF22437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66185">
            <a:off x="2730492" y="482842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extLst>
              <a:ext uri="{FF2B5EF4-FFF2-40B4-BE49-F238E27FC236}">
                <a16:creationId xmlns:a16="http://schemas.microsoft.com/office/drawing/2014/main" id="{5B104887-4734-440B-AF82-3E41799673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10628835" y="4132029"/>
            <a:ext cx="1174464" cy="1641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ADMIN\Desktop\2.png">
            <a:extLst>
              <a:ext uri="{FF2B5EF4-FFF2-40B4-BE49-F238E27FC236}">
                <a16:creationId xmlns:a16="http://schemas.microsoft.com/office/drawing/2014/main" id="{240607B9-43BC-4CB9-9A34-2CC2A3931D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8011" flipH="1">
            <a:off x="3151713" y="2676322"/>
            <a:ext cx="934883" cy="131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5" dur="5000" fill="hold"/>
                                        <p:tgtEl>
                                          <p:spTgt spid="1028"/>
                                        </p:tgtEl>
                                        <p:attrNameLst>
                                          <p:attrName>ppt_x</p:attrName>
                                          <p:attrName>ppt_y</p:attrName>
                                        </p:attrNameLst>
                                      </p:cBhvr>
                                      <p:rCtr x="1788" y="-370"/>
                                    </p:animMotion>
                                  </p:childTnLst>
                                </p:cTn>
                              </p:par>
                              <p:par>
                                <p:cTn id="16"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7" dur="5000" fill="hold"/>
                                        <p:tgtEl>
                                          <p:spTgt spid="1027"/>
                                        </p:tgtEl>
                                        <p:attrNameLst>
                                          <p:attrName>ppt_x</p:attrName>
                                          <p:attrName>ppt_y</p:attrName>
                                        </p:attrNameLst>
                                      </p:cBhvr>
                                      <p:rCtr x="-1510" y="-55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1" dur="5000" fill="hold"/>
                                        <p:tgtEl>
                                          <p:spTgt spid="20"/>
                                        </p:tgtEl>
                                        <p:attrNameLst>
                                          <p:attrName>ppt_x</p:attrName>
                                          <p:attrName>ppt_y</p:attrName>
                                        </p:attrNameLst>
                                      </p:cBhvr>
                                      <p:rCtr x="1788" y="-370"/>
                                    </p:animMotion>
                                  </p:childTnLst>
                                </p:cTn>
                              </p:par>
                              <p:par>
                                <p:cTn id="2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3" dur="5000" fill="hold"/>
                                        <p:tgtEl>
                                          <p:spTgt spid="11"/>
                                        </p:tgtEl>
                                        <p:attrNameLst>
                                          <p:attrName>ppt_x</p:attrName>
                                          <p:attrName>ppt_y</p:attrName>
                                        </p:attrNameLst>
                                      </p:cBhvr>
                                      <p:rCtr x="1788" y="-370"/>
                                    </p:animMotion>
                                  </p:childTnLst>
                                </p:cTn>
                              </p:par>
                              <p:par>
                                <p:cTn id="24"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25" dur="5000" fill="hold"/>
                                        <p:tgtEl>
                                          <p:spTgt spid="12"/>
                                        </p:tgtEl>
                                        <p:attrNameLst>
                                          <p:attrName>ppt_x</p:attrName>
                                          <p:attrName>ppt_y</p:attrName>
                                        </p:attrNameLst>
                                      </p:cBhvr>
                                      <p:rCtr x="-1510" y="-55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9" dur="5000" fill="hold"/>
                                        <p:tgtEl>
                                          <p:spTgt spid="14"/>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2" name="TextBox 1"/>
          <p:cNvSpPr txBox="1"/>
          <p:nvPr/>
        </p:nvSpPr>
        <p:spPr>
          <a:xfrm>
            <a:off x="4611921" y="4203993"/>
            <a:ext cx="2508758" cy="707882"/>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vi-VN" sz="4000" b="1" i="0" u="none" strike="noStrike" kern="1200" normalizeH="0" baseline="0" noProof="0" dirty="0" smtClean="0">
                <a:ln w="9525">
                  <a:solidFill>
                    <a:schemeClr val="bg1"/>
                  </a:solidFill>
                  <a:prstDash val="solid"/>
                </a:ln>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(Huy Cận)</a:t>
            </a:r>
            <a:endParaRPr kumimoji="0" lang="en-US" sz="4000" b="1" i="0" u="none" strike="noStrike" kern="1200" normalizeH="0" baseline="0" noProof="0" dirty="0">
              <a:ln w="9525">
                <a:solidFill>
                  <a:schemeClr val="bg1"/>
                </a:solidFill>
                <a:prstDash val="solid"/>
              </a:ln>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endParaRPr>
          </a:p>
        </p:txBody>
      </p:sp>
      <p:sp>
        <p:nvSpPr>
          <p:cNvPr id="3" name="TextBox 2"/>
          <p:cNvSpPr txBox="1"/>
          <p:nvPr/>
        </p:nvSpPr>
        <p:spPr>
          <a:xfrm>
            <a:off x="1646705" y="1985371"/>
            <a:ext cx="6920222" cy="2308320"/>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7200" b="1" i="0" u="none" strike="noStrike" kern="1200" normalizeH="0" baseline="0" noProof="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THƯƠNG NHỚ </a:t>
            </a:r>
          </a:p>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1" i="0" u="none" strike="noStrike" kern="1200" normalizeH="0" baseline="0" noProof="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BẦY ONG</a:t>
            </a:r>
          </a:p>
        </p:txBody>
      </p:sp>
      <p:sp>
        <p:nvSpPr>
          <p:cNvPr id="4" name="TextBox 3"/>
          <p:cNvSpPr txBox="1"/>
          <p:nvPr/>
        </p:nvSpPr>
        <p:spPr>
          <a:xfrm>
            <a:off x="556033" y="1159923"/>
            <a:ext cx="2608144" cy="707882"/>
          </a:xfrm>
          <a:prstGeom prst="rect">
            <a:avLst/>
          </a:prstGeom>
          <a:noFill/>
        </p:spPr>
        <p:txBody>
          <a:bodyPr wrap="none" lIns="91310" tIns="45718" rIns="91310" bIns="45718" rtlCol="0">
            <a:spAutoFit/>
            <a:scene3d>
              <a:camera prst="perspectiveLeft"/>
              <a:lightRig rig="threePt" dir="t"/>
            </a:scene3d>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vi-VN" sz="4000" b="1" i="0" u="sng" strike="noStrike" kern="1200" normalizeH="0" baseline="0" noProof="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Văn</a:t>
            </a:r>
            <a:r>
              <a:rPr kumimoji="0" lang="vi-VN" sz="4000" b="1" i="0" u="sng" strike="noStrike" kern="1200" normalizeH="0" noProof="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 bản 2:</a:t>
            </a:r>
            <a:endParaRPr kumimoji="0" lang="en-US" sz="4000" b="1" i="0" u="sng"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808426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39" y="752737"/>
            <a:ext cx="8250241" cy="5726440"/>
          </a:xfrm>
          <a:prstGeom prst="rect">
            <a:avLst/>
          </a:prstGeom>
        </p:spPr>
      </p:pic>
      <p:sp>
        <p:nvSpPr>
          <p:cNvPr id="7" name="TextBox 6"/>
          <p:cNvSpPr txBox="1"/>
          <p:nvPr/>
        </p:nvSpPr>
        <p:spPr>
          <a:xfrm>
            <a:off x="2415084" y="1893201"/>
            <a:ext cx="4852348" cy="2308320"/>
          </a:xfrm>
          <a:prstGeom prst="rect">
            <a:avLst/>
          </a:prstGeom>
          <a:noFill/>
        </p:spPr>
        <p:txBody>
          <a:bodyPr wrap="non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CHUẨN</a:t>
            </a:r>
            <a:r>
              <a:rPr kumimoji="0" lang="vi-VN" sz="7200" b="0" i="0" u="none" strike="noStrike" kern="1200" cap="none" spc="0" normalizeH="0" noProof="0" dirty="0" smtClean="0">
                <a:ln>
                  <a:noFill/>
                </a:ln>
                <a:solidFill>
                  <a:prstClr val="white"/>
                </a:solidFill>
                <a:effectLst/>
                <a:uLnTx/>
                <a:uFillTx/>
                <a:latin typeface="Times New Roman" pitchFamily="18" charset="0"/>
                <a:ea typeface="+mn-ea"/>
                <a:cs typeface="Times New Roman" pitchFamily="18" charset="0"/>
              </a:rPr>
              <a:t> BỊ </a:t>
            </a:r>
          </a:p>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noProof="0" dirty="0" smtClean="0">
                <a:ln>
                  <a:noFill/>
                </a:ln>
                <a:solidFill>
                  <a:prstClr val="white"/>
                </a:solidFill>
                <a:effectLst/>
                <a:uLnTx/>
                <a:uFillTx/>
                <a:latin typeface="Times New Roman" pitchFamily="18" charset="0"/>
                <a:ea typeface="+mn-ea"/>
                <a:cs typeface="Times New Roman" pitchFamily="18" charset="0"/>
              </a:rPr>
              <a:t>ĐỌC</a:t>
            </a:r>
            <a:endPar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48377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5ADD6C-6BF9-45DF-BF71-F2B00CD0724A}"/>
              </a:ext>
            </a:extLst>
          </p:cNvPr>
          <p:cNvPicPr>
            <a:picLocks noChangeAspect="1"/>
          </p:cNvPicPr>
          <p:nvPr/>
        </p:nvPicPr>
        <p:blipFill>
          <a:blip r:embed="rId2"/>
          <a:stretch>
            <a:fillRect/>
          </a:stretch>
        </p:blipFill>
        <p:spPr>
          <a:xfrm>
            <a:off x="0" y="3347"/>
            <a:ext cx="12192000" cy="6854653"/>
          </a:xfrm>
          <a:prstGeom prst="rect">
            <a:avLst/>
          </a:prstGeom>
        </p:spPr>
      </p:pic>
      <p:pic>
        <p:nvPicPr>
          <p:cNvPr id="21" name="Picture 3" descr="C:\Users\ADMIN\Desktop\1.png">
            <a:extLst>
              <a:ext uri="{FF2B5EF4-FFF2-40B4-BE49-F238E27FC236}">
                <a16:creationId xmlns:a16="http://schemas.microsoft.com/office/drawing/2014/main" id="{23DDED79-3EF1-4DF5-8377-B5E1E3661F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2962">
            <a:off x="763221" y="4198733"/>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id="{E4943FA5-DB47-4680-9915-237B6CC31F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93505">
            <a:off x="9449641" y="4250398"/>
            <a:ext cx="1174464" cy="1537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446" y="3347"/>
            <a:ext cx="4441371"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CHUẨN BỊ ĐỌC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Cloud Callout 15"/>
          <p:cNvSpPr/>
          <p:nvPr/>
        </p:nvSpPr>
        <p:spPr>
          <a:xfrm>
            <a:off x="711925" y="711233"/>
            <a:ext cx="11277599" cy="4172653"/>
          </a:xfrm>
          <a:prstGeom prst="cloudCallou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2600" b="1" i="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con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2600" b="1" i="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6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841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4232 0.03611 C -0.04167 0.01435 -0.04805 -0.00463 -0.05638 -0.00602 C -0.06458 -0.00741 -0.07201 0.00694 -0.07253 0.02824 C -0.07305 0.04791 -0.0681 0.06597 -0.06042 0.06736 C -0.05352 0.06852 -0.04688 0.05625 -0.04649 0.03796 C -0.04596 0.02129 -0.05039 0.00578 -0.05677 0.00463 C -0.06263 0.00347 -0.06823 0.01365 -0.06862 0.02893 C -0.06888 0.04259 -0.0655 0.05602 -0.06003 0.05648 C -0.05534 0.05764 -0.05091 0.04977 -0.05052 0.03727 C -0.05013 0.02615 -0.05274 0.01551 -0.0569 0.01481 C -0.06055 0.01435 -0.06445 0.0199 -0.06458 0.02963 C -0.06471 0.03773 -0.06302 0.0456 -0.0599 0.04629 C -0.05729 0.04676 -0.05469 0.04328 -0.05469 0.03657 C -0.0543 0.03148 -0.05534 0.02592 -0.05729 0.02523 C -0.05873 0.02523 -0.06029 0.02662 -0.06055 0.03009 C -0.06055 0.0324 -0.06042 0.03472 -0.05951 0.03565 C -0.05925 0.03611 -0.05899 0.03611 -0.05873 0.03565 " pathEditMode="relative" rAng="0" ptsTypes="AAAAAAAAAAAAAAAAA">
                                      <p:cBhvr>
                                        <p:cTn id="6" dur="5000" fill="hold"/>
                                        <p:tgtEl>
                                          <p:spTgt spid="21"/>
                                        </p:tgtEl>
                                        <p:attrNameLst>
                                          <p:attrName>ppt_x</p:attrName>
                                          <p:attrName>ppt_y</p:attrName>
                                        </p:attrNameLst>
                                      </p:cBhvr>
                                      <p:rCtr x="-1523" y="-556"/>
                                    </p:animMotion>
                                  </p:childTnLst>
                                </p:cTn>
                              </p:par>
                              <p:par>
                                <p:cTn id="7" presetID="46" presetClass="path" presetSubtype="0" repeatCount="indefinite" accel="50000" decel="50000" fill="hold" nodeType="withEffect">
                                  <p:stCondLst>
                                    <p:cond delay="0"/>
                                  </p:stCondLst>
                                  <p:childTnLst>
                                    <p:animMotion origin="layout" path="M 0.11445 -0.02662 C 0.11406 -0.04143 0.12135 -0.05463 0.13112 -0.05555 C 0.14049 -0.05648 0.14935 -0.04652 0.14987 -0.03194 C 0.15078 -0.01852 0.14427 -0.00578 0.13567 -0.00509 C 0.1276 -0.00416 0.12005 -0.01273 0.11927 -0.02523 C 0.11875 -0.03657 0.12383 -0.04745 0.13151 -0.04838 C 0.13828 -0.04907 0.14466 -0.04213 0.14518 -0.03148 C 0.14557 -0.02199 0.14153 -0.01296 0.13528 -0.0125 C 0.12968 -0.0118 0.12435 -0.01713 0.12396 -0.02569 C 0.1237 -0.03333 0.12682 -0.04074 0.13177 -0.0412 C 0.13593 -0.04143 0.1401 -0.03773 0.14049 -0.03102 C 0.14088 -0.02546 0.13854 -0.02014 0.13489 -0.01967 C 0.13216 -0.01921 0.12903 -0.02152 0.1289 -0.02615 C 0.12864 -0.02963 0.12968 -0.03356 0.13203 -0.03402 C 0.13372 -0.03402 0.13541 -0.0331 0.1358 -0.03078 C 0.13593 -0.02916 0.13567 -0.02754 0.13476 -0.02685 C 0.13424 -0.02662 0.13385 -0.02662 0.13359 -0.02685 " pathEditMode="relative" rAng="0" ptsTypes="AAAAAAAAAAAAAAAAA">
                                      <p:cBhvr>
                                        <p:cTn id="8" dur="5000" fill="hold"/>
                                        <p:tgtEl>
                                          <p:spTgt spid="22"/>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481" y="1131560"/>
            <a:ext cx="8250241" cy="5726440"/>
          </a:xfrm>
          <a:prstGeom prst="rect">
            <a:avLst/>
          </a:prstGeom>
        </p:spPr>
      </p:pic>
      <p:sp>
        <p:nvSpPr>
          <p:cNvPr id="7" name="TextBox 6"/>
          <p:cNvSpPr txBox="1"/>
          <p:nvPr/>
        </p:nvSpPr>
        <p:spPr>
          <a:xfrm>
            <a:off x="2367611" y="2219772"/>
            <a:ext cx="5365309" cy="2308320"/>
          </a:xfrm>
          <a:prstGeom prst="rect">
            <a:avLst/>
          </a:prstGeom>
          <a:noFill/>
        </p:spPr>
        <p:txBody>
          <a:bodyPr wrap="none" lIns="91310" tIns="45718" rIns="91310" bIns="45718" rtlCol="0">
            <a:spAutoFit/>
          </a:bodyPr>
          <a:lstStyle/>
          <a:p>
            <a:pPr marR="0" lvl="0" algn="ctr" defTabSz="912927" rtl="0" eaLnBrk="1" fontAlgn="auto" latinLnBrk="0" hangingPunct="1">
              <a:lnSpc>
                <a:spcPct val="100000"/>
              </a:lnSpc>
              <a:spcBef>
                <a:spcPts val="0"/>
              </a:spcBef>
              <a:spcAft>
                <a:spcPts val="0"/>
              </a:spcAft>
              <a:buClrTx/>
              <a:buSzTx/>
              <a:tabLst/>
              <a:defRPr/>
            </a:pPr>
            <a:r>
              <a:rPr kumimoji="0" lang="en-US" sz="7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Trải</a:t>
            </a:r>
            <a:r>
              <a:rPr kumimoji="0" lang="en-US" sz="72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nghiệm</a:t>
            </a:r>
            <a:r>
              <a:rPr kumimoji="0" lang="en-US" sz="72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p>
          <a:p>
            <a:pPr marR="0" lvl="0" algn="ctr" defTabSz="912927" rtl="0" eaLnBrk="1" fontAlgn="auto" latinLnBrk="0" hangingPunct="1">
              <a:lnSpc>
                <a:spcPct val="100000"/>
              </a:lnSpc>
              <a:spcBef>
                <a:spcPts val="0"/>
              </a:spcBef>
              <a:spcAft>
                <a:spcPts val="0"/>
              </a:spcAft>
              <a:buClrTx/>
              <a:buSzTx/>
              <a:tabLst/>
              <a:defRPr/>
            </a:pP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cùng</a:t>
            </a:r>
            <a:r>
              <a:rPr kumimoji="0" lang="en-US" sz="72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văn</a:t>
            </a:r>
            <a:r>
              <a:rPr kumimoji="0" lang="en-US" sz="72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bản</a:t>
            </a:r>
            <a:r>
              <a:rPr lang="en-US" sz="7200" dirty="0">
                <a:solidFill>
                  <a:prstClr val="white"/>
                </a:solidFill>
                <a:latin typeface="Times New Roman" pitchFamily="18" charset="0"/>
                <a:cs typeface="Times New Roman" pitchFamily="18" charset="0"/>
              </a:rPr>
              <a:t>:</a:t>
            </a:r>
            <a:endParaRPr kumimoji="0" lang="en-US" sz="72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58119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3" name="Rounded Rectangle 2"/>
          <p:cNvSpPr/>
          <p:nvPr/>
        </p:nvSpPr>
        <p:spPr>
          <a:xfrm>
            <a:off x="398589" y="838768"/>
            <a:ext cx="6805103" cy="10465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i="1"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pPr>
            <a:r>
              <a:rPr lang="en-US" sz="3200" i="1"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Tác</a:t>
            </a:r>
            <a:r>
              <a:rPr lang="en-US" sz="3200" i="1"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i="1"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giả</a:t>
            </a:r>
            <a:r>
              <a:rPr lang="en-US" sz="3200" i="1"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(1919-2005)</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3200" i="1"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1" name="Picture 30"/>
          <p:cNvPicPr>
            <a:picLocks noChangeAspect="1"/>
          </p:cNvPicPr>
          <p:nvPr/>
        </p:nvPicPr>
        <p:blipFill>
          <a:blip r:embed="rId3"/>
          <a:stretch>
            <a:fillRect/>
          </a:stretch>
        </p:blipFill>
        <p:spPr>
          <a:xfrm>
            <a:off x="8436335" y="568130"/>
            <a:ext cx="3755665" cy="5565913"/>
          </a:xfrm>
          <a:prstGeom prst="rect">
            <a:avLst/>
          </a:prstGeom>
          <a:ln>
            <a:noFill/>
          </a:ln>
          <a:effectLst>
            <a:softEdge rad="112500"/>
          </a:effectLst>
        </p:spPr>
      </p:pic>
      <p:sp>
        <p:nvSpPr>
          <p:cNvPr id="14" name="TextBox 13"/>
          <p:cNvSpPr txBox="1"/>
          <p:nvPr/>
        </p:nvSpPr>
        <p:spPr>
          <a:xfrm>
            <a:off x="284619" y="573334"/>
            <a:ext cx="5878284" cy="584771"/>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lang="en-US" sz="3200" dirty="0" smtClean="0">
                <a:solidFill>
                  <a:srgbClr val="FF0000"/>
                </a:solidFill>
                <a:latin typeface="Times New Roman" pitchFamily="18" charset="0"/>
                <a:cs typeface="Times New Roman" pitchFamily="18" charset="0"/>
              </a:rPr>
              <a:t>1/ </a:t>
            </a:r>
            <a:r>
              <a:rPr kumimoji="0" lang="en-US" sz="3200" b="0" i="0" u="sng"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Tác</a:t>
            </a:r>
            <a:r>
              <a:rPr kumimoji="0" lang="en-US" sz="3200" b="0" i="0" u="sng"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0" i="0" u="sng" strike="noStrike" kern="1200" cap="none" spc="0" normalizeH="0" noProof="0" dirty="0" err="1" smtClean="0">
                <a:ln>
                  <a:noFill/>
                </a:ln>
                <a:solidFill>
                  <a:srgbClr val="FF0000"/>
                </a:solidFill>
                <a:effectLst/>
                <a:uLnTx/>
                <a:uFillTx/>
                <a:latin typeface="Times New Roman" pitchFamily="18" charset="0"/>
                <a:cs typeface="Times New Roman" pitchFamily="18" charset="0"/>
              </a:rPr>
              <a:t>giả</a:t>
            </a:r>
            <a:r>
              <a:rPr kumimoji="0" lang="en-US" sz="3200" b="0"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a:t>
            </a:r>
            <a:endPar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6" name="TextBox 15"/>
          <p:cNvSpPr txBox="1"/>
          <p:nvPr/>
        </p:nvSpPr>
        <p:spPr>
          <a:xfrm>
            <a:off x="206735" y="-30074"/>
            <a:ext cx="82296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I. </a:t>
            </a:r>
            <a:r>
              <a:rPr lang="en-US" sz="3600" dirty="0" err="1" smtClean="0">
                <a:solidFill>
                  <a:srgbClr val="FF0000"/>
                </a:solidFill>
                <a:latin typeface="Times New Roman" panose="02020603050405020304" pitchFamily="18" charset="0"/>
                <a:ea typeface="Times New Roman" panose="02020603050405020304" pitchFamily="18" charset="0"/>
              </a:rPr>
              <a:t>Trải</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nghiệm</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cùng</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văn</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bản</a:t>
            </a:r>
            <a:r>
              <a:rPr lang="vi-VN" sz="3600" u="sng" dirty="0" smtClean="0">
                <a:solidFill>
                  <a:srgbClr val="FF0000"/>
                </a:solidFill>
                <a:latin typeface="Times New Roman" panose="02020603050405020304" pitchFamily="18" charset="0"/>
                <a:cs typeface="Times New Roman" panose="02020603050405020304" pitchFamily="18" charset="0"/>
              </a:rPr>
              <a:t>:</a:t>
            </a:r>
            <a:endParaRPr lang="en-US" sz="3600" u="sng"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764520" y="1766058"/>
            <a:ext cx="7671815" cy="43425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nSpc>
                <a:spcPct val="115000"/>
              </a:lnSpc>
              <a:spcAft>
                <a:spcPts val="1200"/>
              </a:spcAft>
              <a:buFont typeface="Wingdings" panose="05000000000000000000" pitchFamily="2" charset="2"/>
              <a:buChar char="v"/>
            </a:pPr>
            <a:r>
              <a:rPr lang="vi-VN" sz="24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 </a:t>
            </a:r>
            <a:r>
              <a:rPr lang="vi-VN"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quán</a:t>
            </a: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Tĩnh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a:solidFill>
                  <a:srgbClr val="202122"/>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thi</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sĩ</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phong</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trào</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Thơ</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mới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Huy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mênh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mangkhó</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Huy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xuôi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phê</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Hàn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lâm</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Ủy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ban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1984-1995.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034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1000"/>
                                        <p:tgtEl>
                                          <p:spTgt spid="30">
                                            <p:txEl>
                                              <p:pRg st="0" end="0"/>
                                            </p:txEl>
                                          </p:spTgt>
                                        </p:tgtEl>
                                      </p:cBhvr>
                                    </p:animEffect>
                                    <p:anim calcmode="lin" valueType="num">
                                      <p:cBhvr>
                                        <p:cTn id="1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xEl>
                                              <p:pRg st="1" end="1"/>
                                            </p:txEl>
                                          </p:spTgt>
                                        </p:tgtEl>
                                        <p:attrNameLst>
                                          <p:attrName>style.visibility</p:attrName>
                                        </p:attrNameLst>
                                      </p:cBhvr>
                                      <p:to>
                                        <p:strVal val="visible"/>
                                      </p:to>
                                    </p:set>
                                    <p:animEffect transition="in" filter="fade">
                                      <p:cBhvr>
                                        <p:cTn id="24" dur="1000"/>
                                        <p:tgtEl>
                                          <p:spTgt spid="30">
                                            <p:txEl>
                                              <p:pRg st="1" end="1"/>
                                            </p:txEl>
                                          </p:spTgt>
                                        </p:tgtEl>
                                      </p:cBhvr>
                                    </p:animEffect>
                                    <p:anim calcmode="lin" valueType="num">
                                      <p:cBhvr>
                                        <p:cTn id="2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1000"/>
                                        <p:tgtEl>
                                          <p:spTgt spid="30">
                                            <p:txEl>
                                              <p:pRg st="2" end="2"/>
                                            </p:txEl>
                                          </p:spTgt>
                                        </p:tgtEl>
                                      </p:cBhvr>
                                    </p:animEffect>
                                    <p:anim calcmode="lin" valueType="num">
                                      <p:cBhvr>
                                        <p:cTn id="3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
                                            <p:txEl>
                                              <p:pRg st="3" end="3"/>
                                            </p:txEl>
                                          </p:spTgt>
                                        </p:tgtEl>
                                        <p:attrNameLst>
                                          <p:attrName>style.visibility</p:attrName>
                                        </p:attrNameLst>
                                      </p:cBhvr>
                                      <p:to>
                                        <p:strVal val="visible"/>
                                      </p:to>
                                    </p:set>
                                    <p:animEffect transition="in" filter="fade">
                                      <p:cBhvr>
                                        <p:cTn id="38" dur="1000"/>
                                        <p:tgtEl>
                                          <p:spTgt spid="30">
                                            <p:txEl>
                                              <p:pRg st="3" end="3"/>
                                            </p:txEl>
                                          </p:spTgt>
                                        </p:tgtEl>
                                      </p:cBhvr>
                                    </p:animEffect>
                                    <p:anim calcmode="lin" valueType="num">
                                      <p:cBhvr>
                                        <p:cTn id="3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0900" y="1083836"/>
            <a:ext cx="6457598" cy="12670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60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6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360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360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360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en-US" sz="360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đôi</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7156174" y="450575"/>
            <a:ext cx="5035826" cy="56283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18053" y="736470"/>
            <a:ext cx="5878284" cy="646327"/>
          </a:xfrm>
          <a:prstGeom prst="rect">
            <a:avLst/>
          </a:prstGeom>
          <a:noFill/>
        </p:spPr>
        <p:txBody>
          <a:bodyPr wrap="square" lIns="91310" tIns="45718" rIns="91310" bIns="45718" rtlCol="0">
            <a:spAutoFit/>
          </a:bodyPr>
          <a:lstStyle/>
          <a:p>
            <a:pPr marL="0" marR="0" lvl="0" indent="0" defTabSz="912927" rtl="0" eaLnBrk="1" fontAlgn="auto" latinLnBrk="0" hangingPunct="1">
              <a:lnSpc>
                <a:spcPct val="100000"/>
              </a:lnSpc>
              <a:spcBef>
                <a:spcPts val="0"/>
              </a:spcBef>
              <a:spcAft>
                <a:spcPts val="0"/>
              </a:spcAft>
              <a:buClrTx/>
              <a:buSzTx/>
              <a:buFontTx/>
              <a:buNone/>
              <a:tabLst/>
              <a:defRPr/>
            </a:pPr>
            <a:r>
              <a:rPr lang="en-US" sz="3600" dirty="0" smtClean="0">
                <a:solidFill>
                  <a:srgbClr val="FF0000"/>
                </a:solidFill>
                <a:latin typeface="Times New Roman" pitchFamily="18" charset="0"/>
                <a:cs typeface="Times New Roman" pitchFamily="18" charset="0"/>
              </a:rPr>
              <a:t>1/ </a:t>
            </a:r>
            <a:r>
              <a:rPr kumimoji="0" lang="en-US" sz="3600" b="0" i="0" u="sng"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Tác</a:t>
            </a:r>
            <a:r>
              <a:rPr kumimoji="0" lang="en-US" sz="3600" b="0" i="0" u="sng"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sz="3600" b="0" i="0" u="sng" strike="noStrike" kern="1200" cap="none" spc="0" normalizeH="0" noProof="0" dirty="0" err="1" smtClean="0">
                <a:ln>
                  <a:noFill/>
                </a:ln>
                <a:solidFill>
                  <a:srgbClr val="FF0000"/>
                </a:solidFill>
                <a:effectLst/>
                <a:uLnTx/>
                <a:uFillTx/>
                <a:latin typeface="Times New Roman" pitchFamily="18" charset="0"/>
                <a:ea typeface="+mn-ea"/>
                <a:cs typeface="Times New Roman" pitchFamily="18" charset="0"/>
              </a:rPr>
              <a:t>giả</a:t>
            </a:r>
            <a:r>
              <a:rPr kumimoji="0" lang="en-US" sz="36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0" name="Rectangle 19"/>
          <p:cNvSpPr/>
          <p:nvPr/>
        </p:nvSpPr>
        <p:spPr>
          <a:xfrm>
            <a:off x="400900" y="2177146"/>
            <a:ext cx="6301803" cy="29238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457200" indent="-457200">
              <a:lnSpc>
                <a:spcPct val="115000"/>
              </a:lnSpc>
              <a:spcAft>
                <a:spcPts val="1200"/>
              </a:spcAft>
              <a:buFont typeface="Wingdings" panose="05000000000000000000" pitchFamily="2" charset="2"/>
              <a:buChar char="v"/>
            </a:pPr>
            <a:r>
              <a:rPr lang="en-US" sz="32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32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keo</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thắm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cớ</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3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06735" y="-30074"/>
            <a:ext cx="82296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I. </a:t>
            </a:r>
            <a:r>
              <a:rPr lang="en-US" sz="3600" dirty="0" err="1" smtClean="0">
                <a:solidFill>
                  <a:srgbClr val="FF0000"/>
                </a:solidFill>
                <a:latin typeface="Times New Roman" panose="02020603050405020304" pitchFamily="18" charset="0"/>
                <a:ea typeface="Times New Roman" panose="02020603050405020304" pitchFamily="18" charset="0"/>
              </a:rPr>
              <a:t>Trải</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nghiệm</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cùng</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văn</a:t>
            </a:r>
            <a:r>
              <a:rPr lang="en-US" sz="3600" dirty="0" smtClean="0">
                <a:solidFill>
                  <a:srgbClr val="FF0000"/>
                </a:solidFill>
                <a:latin typeface="Times New Roman" panose="02020603050405020304" pitchFamily="18" charset="0"/>
                <a:ea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rPr>
              <a:t>bản</a:t>
            </a:r>
            <a:r>
              <a:rPr lang="vi-VN" sz="3600" u="sng" dirty="0" smtClean="0">
                <a:solidFill>
                  <a:srgbClr val="FF0000"/>
                </a:solidFill>
                <a:latin typeface="Times New Roman" panose="02020603050405020304" pitchFamily="18" charset="0"/>
                <a:cs typeface="Times New Roman" panose="02020603050405020304" pitchFamily="18" charset="0"/>
              </a:rPr>
              <a:t>:</a:t>
            </a:r>
            <a:endParaRPr lang="en-US" sz="36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57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docProps/app.xml><?xml version="1.0" encoding="utf-8"?>
<Properties xmlns="http://schemas.openxmlformats.org/officeDocument/2006/extended-properties" xmlns:vt="http://schemas.openxmlformats.org/officeDocument/2006/docPropsVTypes">
  <TotalTime>2025</TotalTime>
  <Words>1950</Words>
  <Application>Microsoft Office PowerPoint</Application>
  <PresentationFormat>Widescreen</PresentationFormat>
  <Paragraphs>160</Paragraphs>
  <Slides>37</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宋体</vt:lpstr>
      <vt:lpstr>宋体</vt:lpstr>
      <vt:lpstr>Arial</vt:lpstr>
      <vt:lpstr>Calibri</vt:lpstr>
      <vt:lpstr>Calibri Light</vt:lpstr>
      <vt:lpstr>Cambria Math</vt:lpstr>
      <vt:lpstr>等线</vt:lpstr>
      <vt:lpstr>Tahoma</vt:lpstr>
      <vt:lpstr>Times New Roman</vt:lpstr>
      <vt:lpstr>Wingdings</vt:lpstr>
      <vt:lpstr>汉仪小麦体简</vt:lpstr>
      <vt:lpstr>Office Theme</vt:lpstr>
      <vt:lpstr>6_Slide PowerPoint Hoat Hinh _ Toan Hoa  (35)</vt:lpstr>
      <vt:lpstr>1_Office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127</cp:revision>
  <dcterms:created xsi:type="dcterms:W3CDTF">2021-09-17T16:25:58Z</dcterms:created>
  <dcterms:modified xsi:type="dcterms:W3CDTF">2024-02-21T14:44:19Z</dcterms:modified>
</cp:coreProperties>
</file>