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9" r:id="rId6"/>
    <p:sldId id="260" r:id="rId7"/>
    <p:sldId id="261" r:id="rId8"/>
    <p:sldId id="270" r:id="rId9"/>
    <p:sldId id="262" r:id="rId10"/>
    <p:sldId id="263" r:id="rId11"/>
    <p:sldId id="264" r:id="rId12"/>
    <p:sldId id="265" r:id="rId13"/>
    <p:sldId id="266" r:id="rId14"/>
    <p:sldId id="267" r:id="rId15"/>
    <p:sldId id="268" r:id="rId16"/>
  </p:sldIdLst>
  <p:sldSz cx="12192000" cy="6858000"/>
  <p:notesSz cx="6858000" cy="9144000"/>
  <p:defaultTextStyle>
    <a:defPPr>
      <a:defRPr lang="vi-V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15" autoAdjust="0"/>
    <p:restoredTop sz="94660"/>
  </p:normalViewPr>
  <p:slideViewPr>
    <p:cSldViewPr snapToGrid="0">
      <p:cViewPr varScale="1">
        <p:scale>
          <a:sx n="88" d="100"/>
          <a:sy n="88" d="100"/>
        </p:scale>
        <p:origin x="494" y="6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vi-VN"/>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vi-VN"/>
          </a:p>
        </p:txBody>
      </p:sp>
      <p:sp>
        <p:nvSpPr>
          <p:cNvPr id="4" name="Date Placeholder 3"/>
          <p:cNvSpPr>
            <a:spLocks noGrp="1"/>
          </p:cNvSpPr>
          <p:nvPr>
            <p:ph type="dt" sz="half" idx="10"/>
          </p:nvPr>
        </p:nvSpPr>
        <p:spPr/>
        <p:txBody>
          <a:bodyPr/>
          <a:lstStyle/>
          <a:p>
            <a:fld id="{FD69393E-32AB-4D0F-9A67-C7D9CF0E4FEB}" type="datetimeFigureOut">
              <a:rPr lang="vi-VN" smtClean="0"/>
              <a:t>21/02/2024</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759C33DA-D926-4083-8290-703A438E82A6}" type="slidenum">
              <a:rPr lang="vi-VN" smtClean="0"/>
              <a:t>‹#›</a:t>
            </a:fld>
            <a:endParaRPr lang="vi-VN"/>
          </a:p>
        </p:txBody>
      </p:sp>
    </p:spTree>
    <p:extLst>
      <p:ext uri="{BB962C8B-B14F-4D97-AF65-F5344CB8AC3E}">
        <p14:creationId xmlns:p14="http://schemas.microsoft.com/office/powerpoint/2010/main" val="9470046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vi-VN"/>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Date Placeholder 3"/>
          <p:cNvSpPr>
            <a:spLocks noGrp="1"/>
          </p:cNvSpPr>
          <p:nvPr>
            <p:ph type="dt" sz="half" idx="10"/>
          </p:nvPr>
        </p:nvSpPr>
        <p:spPr/>
        <p:txBody>
          <a:bodyPr/>
          <a:lstStyle/>
          <a:p>
            <a:fld id="{FD69393E-32AB-4D0F-9A67-C7D9CF0E4FEB}" type="datetimeFigureOut">
              <a:rPr lang="vi-VN" smtClean="0"/>
              <a:t>21/02/2024</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759C33DA-D926-4083-8290-703A438E82A6}" type="slidenum">
              <a:rPr lang="vi-VN" smtClean="0"/>
              <a:t>‹#›</a:t>
            </a:fld>
            <a:endParaRPr lang="vi-VN"/>
          </a:p>
        </p:txBody>
      </p:sp>
    </p:spTree>
    <p:extLst>
      <p:ext uri="{BB962C8B-B14F-4D97-AF65-F5344CB8AC3E}">
        <p14:creationId xmlns:p14="http://schemas.microsoft.com/office/powerpoint/2010/main" val="52743566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vi-VN"/>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Date Placeholder 3"/>
          <p:cNvSpPr>
            <a:spLocks noGrp="1"/>
          </p:cNvSpPr>
          <p:nvPr>
            <p:ph type="dt" sz="half" idx="10"/>
          </p:nvPr>
        </p:nvSpPr>
        <p:spPr/>
        <p:txBody>
          <a:bodyPr/>
          <a:lstStyle/>
          <a:p>
            <a:fld id="{FD69393E-32AB-4D0F-9A67-C7D9CF0E4FEB}" type="datetimeFigureOut">
              <a:rPr lang="vi-VN" smtClean="0"/>
              <a:t>21/02/2024</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759C33DA-D926-4083-8290-703A438E82A6}" type="slidenum">
              <a:rPr lang="vi-VN" smtClean="0"/>
              <a:t>‹#›</a:t>
            </a:fld>
            <a:endParaRPr lang="vi-VN"/>
          </a:p>
        </p:txBody>
      </p:sp>
    </p:spTree>
    <p:extLst>
      <p:ext uri="{BB962C8B-B14F-4D97-AF65-F5344CB8AC3E}">
        <p14:creationId xmlns:p14="http://schemas.microsoft.com/office/powerpoint/2010/main" val="180298464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vi-VN"/>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Date Placeholder 3"/>
          <p:cNvSpPr>
            <a:spLocks noGrp="1"/>
          </p:cNvSpPr>
          <p:nvPr>
            <p:ph type="dt" sz="half" idx="10"/>
          </p:nvPr>
        </p:nvSpPr>
        <p:spPr/>
        <p:txBody>
          <a:bodyPr/>
          <a:lstStyle/>
          <a:p>
            <a:fld id="{FD69393E-32AB-4D0F-9A67-C7D9CF0E4FEB}" type="datetimeFigureOut">
              <a:rPr lang="vi-VN" smtClean="0"/>
              <a:t>21/02/2024</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759C33DA-D926-4083-8290-703A438E82A6}" type="slidenum">
              <a:rPr lang="vi-VN" smtClean="0"/>
              <a:t>‹#›</a:t>
            </a:fld>
            <a:endParaRPr lang="vi-VN"/>
          </a:p>
        </p:txBody>
      </p:sp>
    </p:spTree>
    <p:extLst>
      <p:ext uri="{BB962C8B-B14F-4D97-AF65-F5344CB8AC3E}">
        <p14:creationId xmlns:p14="http://schemas.microsoft.com/office/powerpoint/2010/main" val="364090867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vi-VN"/>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FD69393E-32AB-4D0F-9A67-C7D9CF0E4FEB}" type="datetimeFigureOut">
              <a:rPr lang="vi-VN" smtClean="0"/>
              <a:t>21/02/2024</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759C33DA-D926-4083-8290-703A438E82A6}" type="slidenum">
              <a:rPr lang="vi-VN" smtClean="0"/>
              <a:t>‹#›</a:t>
            </a:fld>
            <a:endParaRPr lang="vi-VN"/>
          </a:p>
        </p:txBody>
      </p:sp>
    </p:spTree>
    <p:extLst>
      <p:ext uri="{BB962C8B-B14F-4D97-AF65-F5344CB8AC3E}">
        <p14:creationId xmlns:p14="http://schemas.microsoft.com/office/powerpoint/2010/main" val="41227200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vi-VN"/>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5" name="Date Placeholder 4"/>
          <p:cNvSpPr>
            <a:spLocks noGrp="1"/>
          </p:cNvSpPr>
          <p:nvPr>
            <p:ph type="dt" sz="half" idx="10"/>
          </p:nvPr>
        </p:nvSpPr>
        <p:spPr/>
        <p:txBody>
          <a:bodyPr/>
          <a:lstStyle/>
          <a:p>
            <a:fld id="{FD69393E-32AB-4D0F-9A67-C7D9CF0E4FEB}" type="datetimeFigureOut">
              <a:rPr lang="vi-VN" smtClean="0"/>
              <a:t>21/02/2024</a:t>
            </a:fld>
            <a:endParaRPr lang="vi-VN"/>
          </a:p>
        </p:txBody>
      </p:sp>
      <p:sp>
        <p:nvSpPr>
          <p:cNvPr id="6" name="Footer Placeholder 5"/>
          <p:cNvSpPr>
            <a:spLocks noGrp="1"/>
          </p:cNvSpPr>
          <p:nvPr>
            <p:ph type="ftr" sz="quarter" idx="11"/>
          </p:nvPr>
        </p:nvSpPr>
        <p:spPr/>
        <p:txBody>
          <a:bodyPr/>
          <a:lstStyle/>
          <a:p>
            <a:endParaRPr lang="vi-VN"/>
          </a:p>
        </p:txBody>
      </p:sp>
      <p:sp>
        <p:nvSpPr>
          <p:cNvPr id="7" name="Slide Number Placeholder 6"/>
          <p:cNvSpPr>
            <a:spLocks noGrp="1"/>
          </p:cNvSpPr>
          <p:nvPr>
            <p:ph type="sldNum" sz="quarter" idx="12"/>
          </p:nvPr>
        </p:nvSpPr>
        <p:spPr/>
        <p:txBody>
          <a:bodyPr/>
          <a:lstStyle/>
          <a:p>
            <a:fld id="{759C33DA-D926-4083-8290-703A438E82A6}" type="slidenum">
              <a:rPr lang="vi-VN" smtClean="0"/>
              <a:t>‹#›</a:t>
            </a:fld>
            <a:endParaRPr lang="vi-VN"/>
          </a:p>
        </p:txBody>
      </p:sp>
    </p:spTree>
    <p:extLst>
      <p:ext uri="{BB962C8B-B14F-4D97-AF65-F5344CB8AC3E}">
        <p14:creationId xmlns:p14="http://schemas.microsoft.com/office/powerpoint/2010/main" val="1663238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vi-VN"/>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7" name="Date Placeholder 6"/>
          <p:cNvSpPr>
            <a:spLocks noGrp="1"/>
          </p:cNvSpPr>
          <p:nvPr>
            <p:ph type="dt" sz="half" idx="10"/>
          </p:nvPr>
        </p:nvSpPr>
        <p:spPr/>
        <p:txBody>
          <a:bodyPr/>
          <a:lstStyle/>
          <a:p>
            <a:fld id="{FD69393E-32AB-4D0F-9A67-C7D9CF0E4FEB}" type="datetimeFigureOut">
              <a:rPr lang="vi-VN" smtClean="0"/>
              <a:t>21/02/2024</a:t>
            </a:fld>
            <a:endParaRPr lang="vi-VN"/>
          </a:p>
        </p:txBody>
      </p:sp>
      <p:sp>
        <p:nvSpPr>
          <p:cNvPr id="8" name="Footer Placeholder 7"/>
          <p:cNvSpPr>
            <a:spLocks noGrp="1"/>
          </p:cNvSpPr>
          <p:nvPr>
            <p:ph type="ftr" sz="quarter" idx="11"/>
          </p:nvPr>
        </p:nvSpPr>
        <p:spPr/>
        <p:txBody>
          <a:bodyPr/>
          <a:lstStyle/>
          <a:p>
            <a:endParaRPr lang="vi-VN"/>
          </a:p>
        </p:txBody>
      </p:sp>
      <p:sp>
        <p:nvSpPr>
          <p:cNvPr id="9" name="Slide Number Placeholder 8"/>
          <p:cNvSpPr>
            <a:spLocks noGrp="1"/>
          </p:cNvSpPr>
          <p:nvPr>
            <p:ph type="sldNum" sz="quarter" idx="12"/>
          </p:nvPr>
        </p:nvSpPr>
        <p:spPr/>
        <p:txBody>
          <a:bodyPr/>
          <a:lstStyle/>
          <a:p>
            <a:fld id="{759C33DA-D926-4083-8290-703A438E82A6}" type="slidenum">
              <a:rPr lang="vi-VN" smtClean="0"/>
              <a:t>‹#›</a:t>
            </a:fld>
            <a:endParaRPr lang="vi-VN"/>
          </a:p>
        </p:txBody>
      </p:sp>
    </p:spTree>
    <p:extLst>
      <p:ext uri="{BB962C8B-B14F-4D97-AF65-F5344CB8AC3E}">
        <p14:creationId xmlns:p14="http://schemas.microsoft.com/office/powerpoint/2010/main" val="38497321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vi-VN"/>
          </a:p>
        </p:txBody>
      </p:sp>
      <p:sp>
        <p:nvSpPr>
          <p:cNvPr id="3" name="Date Placeholder 2"/>
          <p:cNvSpPr>
            <a:spLocks noGrp="1"/>
          </p:cNvSpPr>
          <p:nvPr>
            <p:ph type="dt" sz="half" idx="10"/>
          </p:nvPr>
        </p:nvSpPr>
        <p:spPr/>
        <p:txBody>
          <a:bodyPr/>
          <a:lstStyle/>
          <a:p>
            <a:fld id="{FD69393E-32AB-4D0F-9A67-C7D9CF0E4FEB}" type="datetimeFigureOut">
              <a:rPr lang="vi-VN" smtClean="0"/>
              <a:t>21/02/2024</a:t>
            </a:fld>
            <a:endParaRPr lang="vi-VN"/>
          </a:p>
        </p:txBody>
      </p:sp>
      <p:sp>
        <p:nvSpPr>
          <p:cNvPr id="4" name="Footer Placeholder 3"/>
          <p:cNvSpPr>
            <a:spLocks noGrp="1"/>
          </p:cNvSpPr>
          <p:nvPr>
            <p:ph type="ftr" sz="quarter" idx="11"/>
          </p:nvPr>
        </p:nvSpPr>
        <p:spPr/>
        <p:txBody>
          <a:bodyPr/>
          <a:lstStyle/>
          <a:p>
            <a:endParaRPr lang="vi-VN"/>
          </a:p>
        </p:txBody>
      </p:sp>
      <p:sp>
        <p:nvSpPr>
          <p:cNvPr id="5" name="Slide Number Placeholder 4"/>
          <p:cNvSpPr>
            <a:spLocks noGrp="1"/>
          </p:cNvSpPr>
          <p:nvPr>
            <p:ph type="sldNum" sz="quarter" idx="12"/>
          </p:nvPr>
        </p:nvSpPr>
        <p:spPr/>
        <p:txBody>
          <a:bodyPr/>
          <a:lstStyle/>
          <a:p>
            <a:fld id="{759C33DA-D926-4083-8290-703A438E82A6}" type="slidenum">
              <a:rPr lang="vi-VN" smtClean="0"/>
              <a:t>‹#›</a:t>
            </a:fld>
            <a:endParaRPr lang="vi-VN"/>
          </a:p>
        </p:txBody>
      </p:sp>
    </p:spTree>
    <p:extLst>
      <p:ext uri="{BB962C8B-B14F-4D97-AF65-F5344CB8AC3E}">
        <p14:creationId xmlns:p14="http://schemas.microsoft.com/office/powerpoint/2010/main" val="11985735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D69393E-32AB-4D0F-9A67-C7D9CF0E4FEB}" type="datetimeFigureOut">
              <a:rPr lang="vi-VN" smtClean="0"/>
              <a:t>21/02/2024</a:t>
            </a:fld>
            <a:endParaRPr lang="vi-VN"/>
          </a:p>
        </p:txBody>
      </p:sp>
      <p:sp>
        <p:nvSpPr>
          <p:cNvPr id="3" name="Footer Placeholder 2"/>
          <p:cNvSpPr>
            <a:spLocks noGrp="1"/>
          </p:cNvSpPr>
          <p:nvPr>
            <p:ph type="ftr" sz="quarter" idx="11"/>
          </p:nvPr>
        </p:nvSpPr>
        <p:spPr/>
        <p:txBody>
          <a:bodyPr/>
          <a:lstStyle/>
          <a:p>
            <a:endParaRPr lang="vi-VN"/>
          </a:p>
        </p:txBody>
      </p:sp>
      <p:sp>
        <p:nvSpPr>
          <p:cNvPr id="4" name="Slide Number Placeholder 3"/>
          <p:cNvSpPr>
            <a:spLocks noGrp="1"/>
          </p:cNvSpPr>
          <p:nvPr>
            <p:ph type="sldNum" sz="quarter" idx="12"/>
          </p:nvPr>
        </p:nvSpPr>
        <p:spPr/>
        <p:txBody>
          <a:bodyPr/>
          <a:lstStyle/>
          <a:p>
            <a:fld id="{759C33DA-D926-4083-8290-703A438E82A6}" type="slidenum">
              <a:rPr lang="vi-VN" smtClean="0"/>
              <a:t>‹#›</a:t>
            </a:fld>
            <a:endParaRPr lang="vi-VN"/>
          </a:p>
        </p:txBody>
      </p:sp>
    </p:spTree>
    <p:extLst>
      <p:ext uri="{BB962C8B-B14F-4D97-AF65-F5344CB8AC3E}">
        <p14:creationId xmlns:p14="http://schemas.microsoft.com/office/powerpoint/2010/main" val="326954120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vi-VN"/>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FD69393E-32AB-4D0F-9A67-C7D9CF0E4FEB}" type="datetimeFigureOut">
              <a:rPr lang="vi-VN" smtClean="0"/>
              <a:t>21/02/2024</a:t>
            </a:fld>
            <a:endParaRPr lang="vi-VN"/>
          </a:p>
        </p:txBody>
      </p:sp>
      <p:sp>
        <p:nvSpPr>
          <p:cNvPr id="6" name="Footer Placeholder 5"/>
          <p:cNvSpPr>
            <a:spLocks noGrp="1"/>
          </p:cNvSpPr>
          <p:nvPr>
            <p:ph type="ftr" sz="quarter" idx="11"/>
          </p:nvPr>
        </p:nvSpPr>
        <p:spPr/>
        <p:txBody>
          <a:bodyPr/>
          <a:lstStyle/>
          <a:p>
            <a:endParaRPr lang="vi-VN"/>
          </a:p>
        </p:txBody>
      </p:sp>
      <p:sp>
        <p:nvSpPr>
          <p:cNvPr id="7" name="Slide Number Placeholder 6"/>
          <p:cNvSpPr>
            <a:spLocks noGrp="1"/>
          </p:cNvSpPr>
          <p:nvPr>
            <p:ph type="sldNum" sz="quarter" idx="12"/>
          </p:nvPr>
        </p:nvSpPr>
        <p:spPr/>
        <p:txBody>
          <a:bodyPr/>
          <a:lstStyle/>
          <a:p>
            <a:fld id="{759C33DA-D926-4083-8290-703A438E82A6}" type="slidenum">
              <a:rPr lang="vi-VN" smtClean="0"/>
              <a:t>‹#›</a:t>
            </a:fld>
            <a:endParaRPr lang="vi-VN"/>
          </a:p>
        </p:txBody>
      </p:sp>
    </p:spTree>
    <p:extLst>
      <p:ext uri="{BB962C8B-B14F-4D97-AF65-F5344CB8AC3E}">
        <p14:creationId xmlns:p14="http://schemas.microsoft.com/office/powerpoint/2010/main" val="42278804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vi-VN"/>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vi-VN"/>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FD69393E-32AB-4D0F-9A67-C7D9CF0E4FEB}" type="datetimeFigureOut">
              <a:rPr lang="vi-VN" smtClean="0"/>
              <a:t>21/02/2024</a:t>
            </a:fld>
            <a:endParaRPr lang="vi-VN"/>
          </a:p>
        </p:txBody>
      </p:sp>
      <p:sp>
        <p:nvSpPr>
          <p:cNvPr id="6" name="Footer Placeholder 5"/>
          <p:cNvSpPr>
            <a:spLocks noGrp="1"/>
          </p:cNvSpPr>
          <p:nvPr>
            <p:ph type="ftr" sz="quarter" idx="11"/>
          </p:nvPr>
        </p:nvSpPr>
        <p:spPr/>
        <p:txBody>
          <a:bodyPr/>
          <a:lstStyle/>
          <a:p>
            <a:endParaRPr lang="vi-VN"/>
          </a:p>
        </p:txBody>
      </p:sp>
      <p:sp>
        <p:nvSpPr>
          <p:cNvPr id="7" name="Slide Number Placeholder 6"/>
          <p:cNvSpPr>
            <a:spLocks noGrp="1"/>
          </p:cNvSpPr>
          <p:nvPr>
            <p:ph type="sldNum" sz="quarter" idx="12"/>
          </p:nvPr>
        </p:nvSpPr>
        <p:spPr/>
        <p:txBody>
          <a:bodyPr/>
          <a:lstStyle/>
          <a:p>
            <a:fld id="{759C33DA-D926-4083-8290-703A438E82A6}" type="slidenum">
              <a:rPr lang="vi-VN" smtClean="0"/>
              <a:t>‹#›</a:t>
            </a:fld>
            <a:endParaRPr lang="vi-VN"/>
          </a:p>
        </p:txBody>
      </p:sp>
    </p:spTree>
    <p:extLst>
      <p:ext uri="{BB962C8B-B14F-4D97-AF65-F5344CB8AC3E}">
        <p14:creationId xmlns:p14="http://schemas.microsoft.com/office/powerpoint/2010/main" val="159054007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vi-VN"/>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D69393E-32AB-4D0F-9A67-C7D9CF0E4FEB}" type="datetimeFigureOut">
              <a:rPr lang="vi-VN" smtClean="0"/>
              <a:t>21/02/2024</a:t>
            </a:fld>
            <a:endParaRPr lang="vi-VN"/>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vi-VN"/>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59C33DA-D926-4083-8290-703A438E82A6}" type="slidenum">
              <a:rPr lang="vi-VN" smtClean="0"/>
              <a:t>‹#›</a:t>
            </a:fld>
            <a:endParaRPr lang="vi-VN"/>
          </a:p>
        </p:txBody>
      </p:sp>
    </p:spTree>
    <p:extLst>
      <p:ext uri="{BB962C8B-B14F-4D97-AF65-F5344CB8AC3E}">
        <p14:creationId xmlns:p14="http://schemas.microsoft.com/office/powerpoint/2010/main" val="222651082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vi-V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p Ribbon 3"/>
          <p:cNvSpPr/>
          <p:nvPr/>
        </p:nvSpPr>
        <p:spPr>
          <a:xfrm>
            <a:off x="400050" y="361950"/>
            <a:ext cx="11258550" cy="2905125"/>
          </a:xfrm>
          <a:prstGeom prst="ribbon2">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800" b="1" smtClean="0">
                <a:solidFill>
                  <a:srgbClr val="FF0000"/>
                </a:solidFill>
                <a:latin typeface="Times New Roman" panose="02020603050405020304" pitchFamily="18" charset="0"/>
                <a:cs typeface="Times New Roman" panose="02020603050405020304" pitchFamily="18" charset="0"/>
              </a:rPr>
              <a:t>D. ÔN </a:t>
            </a:r>
            <a:r>
              <a:rPr lang="en-US" sz="4800" b="1">
                <a:solidFill>
                  <a:srgbClr val="FF0000"/>
                </a:solidFill>
                <a:latin typeface="Times New Roman" panose="02020603050405020304" pitchFamily="18" charset="0"/>
                <a:cs typeface="Times New Roman" panose="02020603050405020304" pitchFamily="18" charset="0"/>
              </a:rPr>
              <a:t>TẬP BÀI 4</a:t>
            </a:r>
            <a:endParaRPr lang="vi-VN" sz="4800" dirty="0">
              <a:solidFill>
                <a:srgbClr val="FF0000"/>
              </a:solidFill>
              <a:latin typeface="Times New Roman" panose="02020603050405020304" pitchFamily="18" charset="0"/>
              <a:cs typeface="Times New Roman" panose="02020603050405020304" pitchFamily="18" charset="0"/>
            </a:endParaRPr>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105275" y="2423005"/>
            <a:ext cx="3204262" cy="4434995"/>
          </a:xfrm>
          <a:prstGeom prst="rect">
            <a:avLst/>
          </a:prstGeom>
        </p:spPr>
      </p:pic>
      <p:pic>
        <p:nvPicPr>
          <p:cNvPr id="5" name="Picture 4">
            <a:hlinkClick r:id="" action="ppaction://noaction"/>
          </p:cNvPr>
          <p:cNvPicPr>
            <a:picLocks noChangeAspect="1"/>
          </p:cNvPicPr>
          <p:nvPr/>
        </p:nvPicPr>
        <p:blipFill rotWithShape="1">
          <a:blip r:embed="rId3">
            <a:extLst>
              <a:ext uri="{28A0092B-C50C-407E-A947-70E740481C1C}">
                <a14:useLocalDpi xmlns:a14="http://schemas.microsoft.com/office/drawing/2010/main" val="0"/>
              </a:ext>
            </a:extLst>
          </a:blip>
          <a:srcRect t="45381" r="-251"/>
          <a:stretch/>
        </p:blipFill>
        <p:spPr>
          <a:xfrm>
            <a:off x="7071412" y="3921857"/>
            <a:ext cx="4990979" cy="2934017"/>
          </a:xfrm>
          <a:prstGeom prst="rect">
            <a:avLst/>
          </a:prstGeom>
        </p:spPr>
      </p:pic>
    </p:spTree>
    <p:extLst>
      <p:ext uri="{BB962C8B-B14F-4D97-AF65-F5344CB8AC3E}">
        <p14:creationId xmlns:p14="http://schemas.microsoft.com/office/powerpoint/2010/main" val="3877281155"/>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500" fill="hold"/>
                                        <p:tgtEl>
                                          <p:spTgt spid="4"/>
                                        </p:tgtEl>
                                        <p:attrNameLst>
                                          <p:attrName>ppt_w</p:attrName>
                                        </p:attrNameLst>
                                      </p:cBhvr>
                                      <p:tavLst>
                                        <p:tav tm="0">
                                          <p:val>
                                            <p:fltVal val="0"/>
                                          </p:val>
                                        </p:tav>
                                        <p:tav tm="100000">
                                          <p:val>
                                            <p:strVal val="#ppt_w"/>
                                          </p:val>
                                        </p:tav>
                                      </p:tavLst>
                                    </p:anim>
                                    <p:anim calcmode="lin" valueType="num">
                                      <p:cBhvr>
                                        <p:cTn id="8" dur="500" fill="hold"/>
                                        <p:tgtEl>
                                          <p:spTgt spid="4"/>
                                        </p:tgtEl>
                                        <p:attrNameLst>
                                          <p:attrName>ppt_h</p:attrName>
                                        </p:attrNameLst>
                                      </p:cBhvr>
                                      <p:tavLst>
                                        <p:tav tm="0">
                                          <p:val>
                                            <p:fltVal val="0"/>
                                          </p:val>
                                        </p:tav>
                                        <p:tav tm="100000">
                                          <p:val>
                                            <p:strVal val="#ppt_h"/>
                                          </p:val>
                                        </p:tav>
                                      </p:tavLst>
                                    </p:anim>
                                    <p:animEffect transition="in" filter="fade">
                                      <p:cBhvr>
                                        <p:cTn id="9" dur="500"/>
                                        <p:tgtEl>
                                          <p:spTgt spid="4"/>
                                        </p:tgtEl>
                                      </p:cBhvr>
                                    </p:animEffect>
                                  </p:childTnLst>
                                </p:cTn>
                              </p:par>
                            </p:childTnLst>
                          </p:cTn>
                        </p:par>
                      </p:childTnLst>
                    </p:cTn>
                  </p:par>
                  <p:par>
                    <p:cTn id="10" fill="hold">
                      <p:stCondLst>
                        <p:cond delay="indefinite"/>
                      </p:stCondLst>
                      <p:childTnLst>
                        <p:par>
                          <p:cTn id="11" fill="hold">
                            <p:stCondLst>
                              <p:cond delay="0"/>
                            </p:stCondLst>
                            <p:childTnLst>
                              <p:par>
                                <p:cTn id="12" presetID="6" presetClass="entr" presetSubtype="16" fill="hold" nodeType="clickEffect">
                                  <p:stCondLst>
                                    <p:cond delay="0"/>
                                  </p:stCondLst>
                                  <p:childTnLst>
                                    <p:set>
                                      <p:cBhvr>
                                        <p:cTn id="13" dur="1" fill="hold">
                                          <p:stCondLst>
                                            <p:cond delay="0"/>
                                          </p:stCondLst>
                                        </p:cTn>
                                        <p:tgtEl>
                                          <p:spTgt spid="3"/>
                                        </p:tgtEl>
                                        <p:attrNameLst>
                                          <p:attrName>style.visibility</p:attrName>
                                        </p:attrNameLst>
                                      </p:cBhvr>
                                      <p:to>
                                        <p:strVal val="visible"/>
                                      </p:to>
                                    </p:set>
                                    <p:animEffect transition="in" filter="circle(in)">
                                      <p:cBhvr>
                                        <p:cTn id="14" dur="2000"/>
                                        <p:tgtEl>
                                          <p:spTgt spid="3"/>
                                        </p:tgtEl>
                                      </p:cBhvr>
                                    </p:animEffect>
                                  </p:childTnLst>
                                </p:cTn>
                              </p:par>
                              <p:par>
                                <p:cTn id="15" presetID="6" presetClass="entr" presetSubtype="16" fill="hold" nodeType="with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circle(in)">
                                      <p:cBhvr>
                                        <p:cTn id="17" dur="2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lowchart: Delay 3"/>
          <p:cNvSpPr/>
          <p:nvPr/>
        </p:nvSpPr>
        <p:spPr>
          <a:xfrm>
            <a:off x="2843212" y="152400"/>
            <a:ext cx="2962275" cy="619125"/>
          </a:xfrm>
          <a:prstGeom prst="flowChartDelay">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a:solidFill>
                  <a:srgbClr val="FF0000"/>
                </a:solidFill>
                <a:latin typeface="Times New Roman" panose="02020603050405020304" pitchFamily="18" charset="0"/>
                <a:cs typeface="Times New Roman" panose="02020603050405020304" pitchFamily="18" charset="0"/>
              </a:rPr>
              <a:t>Câu 5</a:t>
            </a:r>
            <a:endParaRPr lang="vi-VN" sz="3200">
              <a:solidFill>
                <a:srgbClr val="FF0000"/>
              </a:solidFill>
              <a:latin typeface="Times New Roman" panose="02020603050405020304" pitchFamily="18" charset="0"/>
              <a:cs typeface="Times New Roman" panose="02020603050405020304" pitchFamily="18" charset="0"/>
            </a:endParaRPr>
          </a:p>
        </p:txBody>
      </p:sp>
      <p:sp>
        <p:nvSpPr>
          <p:cNvPr id="5" name="Double Wave 4"/>
          <p:cNvSpPr/>
          <p:nvPr/>
        </p:nvSpPr>
        <p:spPr>
          <a:xfrm>
            <a:off x="114300" y="1009649"/>
            <a:ext cx="5457825" cy="5895975"/>
          </a:xfrm>
          <a:prstGeom prst="doubleWave">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800" b="1">
                <a:latin typeface="Times New Roman" panose="02020603050405020304" pitchFamily="18" charset="0"/>
                <a:cs typeface="Times New Roman" panose="02020603050405020304" pitchFamily="18" charset="0"/>
              </a:rPr>
              <a:t>Khi viết  </a:t>
            </a:r>
            <a:r>
              <a:rPr lang="vi-VN" sz="2800" b="1">
                <a:latin typeface="Times New Roman" panose="02020603050405020304" pitchFamily="18" charset="0"/>
                <a:cs typeface="Times New Roman" panose="02020603050405020304" pitchFamily="18" charset="0"/>
              </a:rPr>
              <a:t>bài văn biểu cảm về con người, sự việc</a:t>
            </a:r>
            <a:r>
              <a:rPr lang="en-US" sz="2800" b="1">
                <a:latin typeface="Times New Roman" panose="02020603050405020304" pitchFamily="18" charset="0"/>
                <a:cs typeface="Times New Roman" panose="02020603050405020304" pitchFamily="18" charset="0"/>
              </a:rPr>
              <a:t> cần lưu ý:</a:t>
            </a:r>
            <a:endParaRPr lang="vi-VN" sz="2800">
              <a:latin typeface="Times New Roman" panose="02020603050405020304" pitchFamily="18" charset="0"/>
              <a:cs typeface="Times New Roman" panose="02020603050405020304" pitchFamily="18" charset="0"/>
            </a:endParaRPr>
          </a:p>
          <a:p>
            <a:r>
              <a:rPr lang="en-US" sz="2800">
                <a:latin typeface="Times New Roman" panose="02020603050405020304" pitchFamily="18" charset="0"/>
                <a:cs typeface="Times New Roman" panose="02020603050405020304" pitchFamily="18" charset="0"/>
              </a:rPr>
              <a:t>- Tình cảm trong bài văn phải chân thực, trong sáng.</a:t>
            </a:r>
            <a:endParaRPr lang="vi-VN" sz="2800">
              <a:latin typeface="Times New Roman" panose="02020603050405020304" pitchFamily="18" charset="0"/>
              <a:cs typeface="Times New Roman" panose="02020603050405020304" pitchFamily="18" charset="0"/>
            </a:endParaRPr>
          </a:p>
          <a:p>
            <a:r>
              <a:rPr lang="en-US" sz="2800">
                <a:latin typeface="Times New Roman" panose="02020603050405020304" pitchFamily="18" charset="0"/>
                <a:cs typeface="Times New Roman" panose="02020603050405020304" pitchFamily="18" charset="0"/>
              </a:rPr>
              <a:t>- Sử dụng ngôi thứ nhất để chia sẻ cảm xúc.</a:t>
            </a:r>
            <a:endParaRPr lang="vi-VN" sz="2800">
              <a:latin typeface="Times New Roman" panose="02020603050405020304" pitchFamily="18" charset="0"/>
              <a:cs typeface="Times New Roman" panose="02020603050405020304" pitchFamily="18" charset="0"/>
            </a:endParaRPr>
          </a:p>
          <a:p>
            <a:r>
              <a:rPr lang="en-US" sz="2800">
                <a:latin typeface="Times New Roman" panose="02020603050405020304" pitchFamily="18" charset="0"/>
                <a:cs typeface="Times New Roman" panose="02020603050405020304" pitchFamily="18" charset="0"/>
              </a:rPr>
              <a:t>- Kết hợp với miêu tả và tự sự nhằm hỗ trợ cho việc biểu lộ cảm xúc.</a:t>
            </a:r>
            <a:endParaRPr lang="vi-VN" sz="2800">
              <a:latin typeface="Times New Roman" panose="02020603050405020304" pitchFamily="18" charset="0"/>
              <a:cs typeface="Times New Roman" panose="02020603050405020304" pitchFamily="18" charset="0"/>
            </a:endParaRPr>
          </a:p>
          <a:p>
            <a:r>
              <a:rPr lang="en-US" sz="2800">
                <a:latin typeface="Times New Roman" panose="02020603050405020304" pitchFamily="18" charset="0"/>
                <a:cs typeface="Times New Roman" panose="02020603050405020304" pitchFamily="18" charset="0"/>
              </a:rPr>
              <a:t>- Bố cục bài viết cần đảm bảo 3 phần: MB, TB, KB.</a:t>
            </a:r>
            <a:endParaRPr lang="vi-VN" sz="2800">
              <a:latin typeface="Times New Roman" panose="02020603050405020304" pitchFamily="18" charset="0"/>
              <a:cs typeface="Times New Roman" panose="02020603050405020304" pitchFamily="18" charset="0"/>
            </a:endParaRPr>
          </a:p>
        </p:txBody>
      </p:sp>
      <p:sp>
        <p:nvSpPr>
          <p:cNvPr id="6" name="Double Wave 5"/>
          <p:cNvSpPr/>
          <p:nvPr/>
        </p:nvSpPr>
        <p:spPr>
          <a:xfrm>
            <a:off x="6086475" y="381000"/>
            <a:ext cx="5915025" cy="6276976"/>
          </a:xfrm>
          <a:prstGeom prst="doubleWave">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800" b="1">
                <a:latin typeface="Times New Roman" panose="02020603050405020304" pitchFamily="18" charset="0"/>
                <a:cs typeface="Times New Roman" panose="02020603050405020304" pitchFamily="18" charset="0"/>
              </a:rPr>
              <a:t>Khi tóm tắt ý chính do người khác trình bày cần lưu ý:</a:t>
            </a:r>
            <a:endParaRPr lang="vi-VN" sz="2800">
              <a:latin typeface="Times New Roman" panose="02020603050405020304" pitchFamily="18" charset="0"/>
              <a:cs typeface="Times New Roman" panose="02020603050405020304" pitchFamily="18" charset="0"/>
            </a:endParaRPr>
          </a:p>
          <a:p>
            <a:r>
              <a:rPr lang="en-US" sz="2800">
                <a:latin typeface="Times New Roman" panose="02020603050405020304" pitchFamily="18" charset="0"/>
                <a:cs typeface="Times New Roman" panose="02020603050405020304" pitchFamily="18" charset="0"/>
              </a:rPr>
              <a:t>+ Tóm tắt thể hiện đầy đủ, chính xác phần trình bày của người khác</a:t>
            </a:r>
            <a:endParaRPr lang="vi-VN" sz="2800">
              <a:latin typeface="Times New Roman" panose="02020603050405020304" pitchFamily="18" charset="0"/>
              <a:cs typeface="Times New Roman" panose="02020603050405020304" pitchFamily="18" charset="0"/>
            </a:endParaRPr>
          </a:p>
          <a:p>
            <a:r>
              <a:rPr lang="en-US" sz="2800">
                <a:latin typeface="Times New Roman" panose="02020603050405020304" pitchFamily="18" charset="0"/>
                <a:cs typeface="Times New Roman" panose="02020603050405020304" pitchFamily="18" charset="0"/>
              </a:rPr>
              <a:t>+ Ghi ngắn gọn bằng ngôn từ của mình, ghi dưới dạng cụm từ, từ khoá.</a:t>
            </a:r>
            <a:endParaRPr lang="vi-VN" sz="2800">
              <a:latin typeface="Times New Roman" panose="02020603050405020304" pitchFamily="18" charset="0"/>
              <a:cs typeface="Times New Roman" panose="02020603050405020304" pitchFamily="18" charset="0"/>
            </a:endParaRPr>
          </a:p>
          <a:p>
            <a:r>
              <a:rPr lang="en-US" sz="2800">
                <a:latin typeface="Times New Roman" panose="02020603050405020304" pitchFamily="18" charset="0"/>
                <a:cs typeface="Times New Roman" panose="02020603050405020304" pitchFamily="18" charset="0"/>
              </a:rPr>
              <a:t>+ Sử dụng các kí hiệu, gạch đầu dòng làm nổi bật các ý</a:t>
            </a:r>
            <a:endParaRPr lang="vi-VN" sz="2800">
              <a:latin typeface="Times New Roman" panose="02020603050405020304" pitchFamily="18" charset="0"/>
              <a:cs typeface="Times New Roman" panose="02020603050405020304" pitchFamily="18" charset="0"/>
            </a:endParaRPr>
          </a:p>
          <a:p>
            <a:r>
              <a:rPr lang="en-US" sz="2800">
                <a:latin typeface="Times New Roman" panose="02020603050405020304" pitchFamily="18" charset="0"/>
                <a:cs typeface="Times New Roman" panose="02020603050405020304" pitchFamily="18" charset="0"/>
              </a:rPr>
              <a:t>+ Có thể thể hiện các ý chính dưới dạng sơ đồ.</a:t>
            </a:r>
            <a:endParaRPr lang="vi-VN" sz="2800">
              <a:latin typeface="Times New Roman" panose="02020603050405020304" pitchFamily="18" charset="0"/>
              <a:cs typeface="Times New Roman" panose="02020603050405020304" pitchFamily="18" charset="0"/>
            </a:endParaRPr>
          </a:p>
          <a:p>
            <a:r>
              <a:rPr lang="en-US" sz="2800">
                <a:latin typeface="Times New Roman" panose="02020603050405020304" pitchFamily="18" charset="0"/>
                <a:cs typeface="Times New Roman" panose="02020603050405020304" pitchFamily="18" charset="0"/>
              </a:rPr>
              <a:t>+ Các ý được tóm tắt rõ ràng, mạch lạc</a:t>
            </a:r>
            <a:endParaRPr lang="vi-VN" sz="280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58542275"/>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4" presetClass="entr" presetSubtype="10"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Effect transition="in" filter="randombar(horizontal)">
                                      <p:cBhvr>
                                        <p:cTn id="13" dur="500"/>
                                        <p:tgtEl>
                                          <p:spTgt spid="5"/>
                                        </p:tgtEl>
                                      </p:cBhvr>
                                    </p:animEffect>
                                  </p:childTnLst>
                                </p:cTn>
                              </p:par>
                            </p:childTnLst>
                          </p:cTn>
                        </p:par>
                      </p:childTnLst>
                    </p:cTn>
                  </p:par>
                  <p:par>
                    <p:cTn id="14" fill="hold">
                      <p:stCondLst>
                        <p:cond delay="indefinite"/>
                      </p:stCondLst>
                      <p:childTnLst>
                        <p:par>
                          <p:cTn id="15" fill="hold">
                            <p:stCondLst>
                              <p:cond delay="0"/>
                            </p:stCondLst>
                            <p:childTnLst>
                              <p:par>
                                <p:cTn id="16" presetID="31" presetClass="entr" presetSubtype="0" fill="hold" grpId="0" nodeType="clickEffect">
                                  <p:stCondLst>
                                    <p:cond delay="0"/>
                                  </p:stCondLst>
                                  <p:childTnLst>
                                    <p:set>
                                      <p:cBhvr>
                                        <p:cTn id="17" dur="1" fill="hold">
                                          <p:stCondLst>
                                            <p:cond delay="0"/>
                                          </p:stCondLst>
                                        </p:cTn>
                                        <p:tgtEl>
                                          <p:spTgt spid="6"/>
                                        </p:tgtEl>
                                        <p:attrNameLst>
                                          <p:attrName>style.visibility</p:attrName>
                                        </p:attrNameLst>
                                      </p:cBhvr>
                                      <p:to>
                                        <p:strVal val="visible"/>
                                      </p:to>
                                    </p:set>
                                    <p:anim calcmode="lin" valueType="num">
                                      <p:cBhvr>
                                        <p:cTn id="18" dur="1000" fill="hold"/>
                                        <p:tgtEl>
                                          <p:spTgt spid="6"/>
                                        </p:tgtEl>
                                        <p:attrNameLst>
                                          <p:attrName>ppt_w</p:attrName>
                                        </p:attrNameLst>
                                      </p:cBhvr>
                                      <p:tavLst>
                                        <p:tav tm="0">
                                          <p:val>
                                            <p:fltVal val="0"/>
                                          </p:val>
                                        </p:tav>
                                        <p:tav tm="100000">
                                          <p:val>
                                            <p:strVal val="#ppt_w"/>
                                          </p:val>
                                        </p:tav>
                                      </p:tavLst>
                                    </p:anim>
                                    <p:anim calcmode="lin" valueType="num">
                                      <p:cBhvr>
                                        <p:cTn id="19" dur="1000" fill="hold"/>
                                        <p:tgtEl>
                                          <p:spTgt spid="6"/>
                                        </p:tgtEl>
                                        <p:attrNameLst>
                                          <p:attrName>ppt_h</p:attrName>
                                        </p:attrNameLst>
                                      </p:cBhvr>
                                      <p:tavLst>
                                        <p:tav tm="0">
                                          <p:val>
                                            <p:fltVal val="0"/>
                                          </p:val>
                                        </p:tav>
                                        <p:tav tm="100000">
                                          <p:val>
                                            <p:strVal val="#ppt_h"/>
                                          </p:val>
                                        </p:tav>
                                      </p:tavLst>
                                    </p:anim>
                                    <p:anim calcmode="lin" valueType="num">
                                      <p:cBhvr>
                                        <p:cTn id="20" dur="1000" fill="hold"/>
                                        <p:tgtEl>
                                          <p:spTgt spid="6"/>
                                        </p:tgtEl>
                                        <p:attrNameLst>
                                          <p:attrName>style.rotation</p:attrName>
                                        </p:attrNameLst>
                                      </p:cBhvr>
                                      <p:tavLst>
                                        <p:tav tm="0">
                                          <p:val>
                                            <p:fltVal val="90"/>
                                          </p:val>
                                        </p:tav>
                                        <p:tav tm="100000">
                                          <p:val>
                                            <p:fltVal val="0"/>
                                          </p:val>
                                        </p:tav>
                                      </p:tavLst>
                                    </p:anim>
                                    <p:animEffect transition="in" filter="fade">
                                      <p:cBhvr>
                                        <p:cTn id="21" dur="1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p:cNvSpPr/>
          <p:nvPr/>
        </p:nvSpPr>
        <p:spPr>
          <a:xfrm>
            <a:off x="4733926" y="152400"/>
            <a:ext cx="1657350" cy="714375"/>
          </a:xfrm>
          <a:prstGeom prst="round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err="1">
                <a:solidFill>
                  <a:srgbClr val="FF0000"/>
                </a:solidFill>
                <a:latin typeface="Times New Roman" panose="02020603050405020304" pitchFamily="18" charset="0"/>
                <a:cs typeface="Times New Roman" panose="02020603050405020304" pitchFamily="18" charset="0"/>
              </a:rPr>
              <a:t>Câu</a:t>
            </a:r>
            <a:r>
              <a:rPr lang="en-US" sz="2800" b="1" dirty="0">
                <a:solidFill>
                  <a:srgbClr val="FF0000"/>
                </a:solidFill>
                <a:latin typeface="Times New Roman" panose="02020603050405020304" pitchFamily="18" charset="0"/>
                <a:cs typeface="Times New Roman" panose="02020603050405020304" pitchFamily="18" charset="0"/>
              </a:rPr>
              <a:t> 6:</a:t>
            </a:r>
            <a:endParaRPr lang="vi-VN" sz="2800" dirty="0">
              <a:solidFill>
                <a:srgbClr val="FF0000"/>
              </a:solidFill>
              <a:latin typeface="Times New Roman" panose="02020603050405020304" pitchFamily="18" charset="0"/>
              <a:cs typeface="Times New Roman" panose="02020603050405020304" pitchFamily="18" charset="0"/>
            </a:endParaRPr>
          </a:p>
        </p:txBody>
      </p:sp>
      <p:graphicFrame>
        <p:nvGraphicFramePr>
          <p:cNvPr id="5" name="Table 4"/>
          <p:cNvGraphicFramePr>
            <a:graphicFrameLocks noGrp="1"/>
          </p:cNvGraphicFramePr>
          <p:nvPr>
            <p:extLst>
              <p:ext uri="{D42A27DB-BD31-4B8C-83A1-F6EECF244321}">
                <p14:modId xmlns:p14="http://schemas.microsoft.com/office/powerpoint/2010/main" val="3176746835"/>
              </p:ext>
            </p:extLst>
          </p:nvPr>
        </p:nvGraphicFramePr>
        <p:xfrm>
          <a:off x="142873" y="1053878"/>
          <a:ext cx="11877676" cy="4907280"/>
        </p:xfrm>
        <a:graphic>
          <a:graphicData uri="http://schemas.openxmlformats.org/drawingml/2006/table">
            <a:tbl>
              <a:tblPr firstRow="1" firstCol="1" bandRow="1">
                <a:tableStyleId>{5C22544A-7EE6-4342-B048-85BDC9FD1C3A}</a:tableStyleId>
              </a:tblPr>
              <a:tblGrid>
                <a:gridCol w="5938838">
                  <a:extLst>
                    <a:ext uri="{9D8B030D-6E8A-4147-A177-3AD203B41FA5}">
                      <a16:colId xmlns:a16="http://schemas.microsoft.com/office/drawing/2014/main" val="1950800669"/>
                    </a:ext>
                  </a:extLst>
                </a:gridCol>
                <a:gridCol w="5938838">
                  <a:extLst>
                    <a:ext uri="{9D8B030D-6E8A-4147-A177-3AD203B41FA5}">
                      <a16:colId xmlns:a16="http://schemas.microsoft.com/office/drawing/2014/main" val="4268453689"/>
                    </a:ext>
                  </a:extLst>
                </a:gridCol>
              </a:tblGrid>
              <a:tr h="0">
                <a:tc>
                  <a:txBody>
                    <a:bodyPr/>
                    <a:lstStyle/>
                    <a:p>
                      <a:pPr>
                        <a:lnSpc>
                          <a:spcPct val="115000"/>
                        </a:lnSpc>
                        <a:spcAft>
                          <a:spcPts val="0"/>
                        </a:spcAft>
                      </a:pPr>
                      <a:r>
                        <a:rPr lang="en-US" sz="2800" dirty="0" err="1">
                          <a:effectLst/>
                          <a:latin typeface="Times New Roman" panose="02020603050405020304" pitchFamily="18" charset="0"/>
                          <a:cs typeface="Times New Roman" panose="02020603050405020304" pitchFamily="18" charset="0"/>
                        </a:rPr>
                        <a:t>Quà</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tặng</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của</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thiên</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nhiên</a:t>
                      </a:r>
                      <a:endParaRPr lang="vi-VN" sz="2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50"/>
                    </a:solidFill>
                  </a:tcPr>
                </a:tc>
                <a:tc>
                  <a:txBody>
                    <a:bodyPr/>
                    <a:lstStyle/>
                    <a:p>
                      <a:pPr>
                        <a:lnSpc>
                          <a:spcPct val="115000"/>
                        </a:lnSpc>
                        <a:spcAft>
                          <a:spcPts val="0"/>
                        </a:spcAft>
                      </a:pPr>
                      <a:r>
                        <a:rPr lang="en-US" sz="2800" dirty="0" err="1">
                          <a:effectLst/>
                          <a:latin typeface="Times New Roman" panose="02020603050405020304" pitchFamily="18" charset="0"/>
                          <a:cs typeface="Times New Roman" panose="02020603050405020304" pitchFamily="18" charset="0"/>
                        </a:rPr>
                        <a:t>Việc</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có</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thể</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làm</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để</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thiên</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nhiên</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tươi</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đẹp</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hơn</a:t>
                      </a:r>
                      <a:endParaRPr lang="vi-VN" sz="2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50"/>
                    </a:solidFill>
                  </a:tcPr>
                </a:tc>
                <a:extLst>
                  <a:ext uri="{0D108BD9-81ED-4DB2-BD59-A6C34878D82A}">
                    <a16:rowId xmlns:a16="http://schemas.microsoft.com/office/drawing/2014/main" val="2774010805"/>
                  </a:ext>
                </a:extLst>
              </a:tr>
              <a:tr h="0">
                <a:tc>
                  <a:txBody>
                    <a:bodyPr/>
                    <a:lstStyle/>
                    <a:p>
                      <a:pPr>
                        <a:lnSpc>
                          <a:spcPct val="115000"/>
                        </a:lnSpc>
                        <a:spcAft>
                          <a:spcPts val="0"/>
                        </a:spcAft>
                      </a:pPr>
                      <a:r>
                        <a:rPr lang="en-US" sz="2800" dirty="0" err="1">
                          <a:solidFill>
                            <a:schemeClr val="tx1"/>
                          </a:solidFill>
                          <a:effectLst/>
                          <a:latin typeface="Times New Roman" panose="02020603050405020304" pitchFamily="18" charset="0"/>
                          <a:cs typeface="Times New Roman" panose="02020603050405020304" pitchFamily="18" charset="0"/>
                        </a:rPr>
                        <a:t>Cây</a:t>
                      </a:r>
                      <a:r>
                        <a:rPr lang="en-US" sz="2800" dirty="0">
                          <a:solidFill>
                            <a:schemeClr val="tx1"/>
                          </a:solidFill>
                          <a:effectLst/>
                          <a:latin typeface="Times New Roman" panose="02020603050405020304" pitchFamily="18" charset="0"/>
                          <a:cs typeface="Times New Roman" panose="02020603050405020304" pitchFamily="18" charset="0"/>
                        </a:rPr>
                        <a:t> </a:t>
                      </a:r>
                      <a:r>
                        <a:rPr lang="en-US" sz="2800" dirty="0" err="1">
                          <a:solidFill>
                            <a:schemeClr val="tx1"/>
                          </a:solidFill>
                          <a:effectLst/>
                          <a:latin typeface="Times New Roman" panose="02020603050405020304" pitchFamily="18" charset="0"/>
                          <a:cs typeface="Times New Roman" panose="02020603050405020304" pitchFamily="18" charset="0"/>
                        </a:rPr>
                        <a:t>và</a:t>
                      </a:r>
                      <a:r>
                        <a:rPr lang="en-US" sz="2800" dirty="0">
                          <a:solidFill>
                            <a:schemeClr val="tx1"/>
                          </a:solidFill>
                          <a:effectLst/>
                          <a:latin typeface="Times New Roman" panose="02020603050405020304" pitchFamily="18" charset="0"/>
                          <a:cs typeface="Times New Roman" panose="02020603050405020304" pitchFamily="18" charset="0"/>
                        </a:rPr>
                        <a:t> </a:t>
                      </a:r>
                      <a:r>
                        <a:rPr lang="en-US" sz="2800" dirty="0" err="1">
                          <a:solidFill>
                            <a:schemeClr val="tx1"/>
                          </a:solidFill>
                          <a:effectLst/>
                          <a:latin typeface="Times New Roman" panose="02020603050405020304" pitchFamily="18" charset="0"/>
                          <a:cs typeface="Times New Roman" panose="02020603050405020304" pitchFamily="18" charset="0"/>
                        </a:rPr>
                        <a:t>hoa</a:t>
                      </a:r>
                      <a:endParaRPr lang="vi-VN" sz="28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40000"/>
                        <a:lumOff val="60000"/>
                      </a:schemeClr>
                    </a:solidFill>
                  </a:tcPr>
                </a:tc>
                <a:tc>
                  <a:txBody>
                    <a:bodyPr/>
                    <a:lstStyle/>
                    <a:p>
                      <a:pPr>
                        <a:lnSpc>
                          <a:spcPct val="115000"/>
                        </a:lnSpc>
                        <a:spcAft>
                          <a:spcPts val="0"/>
                        </a:spcAft>
                      </a:pPr>
                      <a:r>
                        <a:rPr lang="en-US" sz="2800" dirty="0" err="1">
                          <a:effectLst/>
                          <a:latin typeface="Times New Roman" panose="02020603050405020304" pitchFamily="18" charset="0"/>
                          <a:cs typeface="Times New Roman" panose="02020603050405020304" pitchFamily="18" charset="0"/>
                        </a:rPr>
                        <a:t>Tưới</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cây</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trồng</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cây</a:t>
                      </a:r>
                      <a:r>
                        <a:rPr lang="en-US" sz="2800" dirty="0">
                          <a:effectLst/>
                          <a:latin typeface="Times New Roman" panose="02020603050405020304" pitchFamily="18" charset="0"/>
                          <a:cs typeface="Times New Roman" panose="02020603050405020304" pitchFamily="18" charset="0"/>
                        </a:rPr>
                        <a:t>,…</a:t>
                      </a:r>
                      <a:endParaRPr lang="vi-VN" sz="2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689096989"/>
                  </a:ext>
                </a:extLst>
              </a:tr>
              <a:tr h="0">
                <a:tc>
                  <a:txBody>
                    <a:bodyPr/>
                    <a:lstStyle/>
                    <a:p>
                      <a:pPr>
                        <a:lnSpc>
                          <a:spcPct val="115000"/>
                        </a:lnSpc>
                        <a:spcAft>
                          <a:spcPts val="0"/>
                        </a:spcAft>
                      </a:pPr>
                      <a:r>
                        <a:rPr lang="en-US" sz="2800" dirty="0" err="1">
                          <a:solidFill>
                            <a:schemeClr val="tx1"/>
                          </a:solidFill>
                          <a:effectLst/>
                          <a:latin typeface="Times New Roman" panose="02020603050405020304" pitchFamily="18" charset="0"/>
                          <a:cs typeface="Times New Roman" panose="02020603050405020304" pitchFamily="18" charset="0"/>
                        </a:rPr>
                        <a:t>Các</a:t>
                      </a:r>
                      <a:r>
                        <a:rPr lang="en-US" sz="2800" dirty="0">
                          <a:solidFill>
                            <a:schemeClr val="tx1"/>
                          </a:solidFill>
                          <a:effectLst/>
                          <a:latin typeface="Times New Roman" panose="02020603050405020304" pitchFamily="18" charset="0"/>
                          <a:cs typeface="Times New Roman" panose="02020603050405020304" pitchFamily="18" charset="0"/>
                        </a:rPr>
                        <a:t> </a:t>
                      </a:r>
                      <a:r>
                        <a:rPr lang="en-US" sz="2800" dirty="0" err="1">
                          <a:solidFill>
                            <a:schemeClr val="tx1"/>
                          </a:solidFill>
                          <a:effectLst/>
                          <a:latin typeface="Times New Roman" panose="02020603050405020304" pitchFamily="18" charset="0"/>
                          <a:cs typeface="Times New Roman" panose="02020603050405020304" pitchFamily="18" charset="0"/>
                        </a:rPr>
                        <a:t>loài</a:t>
                      </a:r>
                      <a:r>
                        <a:rPr lang="en-US" sz="2800" dirty="0">
                          <a:solidFill>
                            <a:schemeClr val="tx1"/>
                          </a:solidFill>
                          <a:effectLst/>
                          <a:latin typeface="Times New Roman" panose="02020603050405020304" pitchFamily="18" charset="0"/>
                          <a:cs typeface="Times New Roman" panose="02020603050405020304" pitchFamily="18" charset="0"/>
                        </a:rPr>
                        <a:t> </a:t>
                      </a:r>
                      <a:r>
                        <a:rPr lang="en-US" sz="2800" dirty="0" err="1">
                          <a:solidFill>
                            <a:schemeClr val="tx1"/>
                          </a:solidFill>
                          <a:effectLst/>
                          <a:latin typeface="Times New Roman" panose="02020603050405020304" pitchFamily="18" charset="0"/>
                          <a:cs typeface="Times New Roman" panose="02020603050405020304" pitchFamily="18" charset="0"/>
                        </a:rPr>
                        <a:t>động</a:t>
                      </a:r>
                      <a:r>
                        <a:rPr lang="en-US" sz="2800" dirty="0">
                          <a:solidFill>
                            <a:schemeClr val="tx1"/>
                          </a:solidFill>
                          <a:effectLst/>
                          <a:latin typeface="Times New Roman" panose="02020603050405020304" pitchFamily="18" charset="0"/>
                          <a:cs typeface="Times New Roman" panose="02020603050405020304" pitchFamily="18" charset="0"/>
                        </a:rPr>
                        <a:t> </a:t>
                      </a:r>
                      <a:r>
                        <a:rPr lang="en-US" sz="2800" dirty="0" err="1">
                          <a:solidFill>
                            <a:schemeClr val="tx1"/>
                          </a:solidFill>
                          <a:effectLst/>
                          <a:latin typeface="Times New Roman" panose="02020603050405020304" pitchFamily="18" charset="0"/>
                          <a:cs typeface="Times New Roman" panose="02020603050405020304" pitchFamily="18" charset="0"/>
                        </a:rPr>
                        <a:t>vật</a:t>
                      </a:r>
                      <a:endParaRPr lang="vi-VN" sz="28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40000"/>
                        <a:lumOff val="60000"/>
                      </a:schemeClr>
                    </a:solidFill>
                  </a:tcPr>
                </a:tc>
                <a:tc>
                  <a:txBody>
                    <a:bodyPr/>
                    <a:lstStyle/>
                    <a:p>
                      <a:pPr>
                        <a:lnSpc>
                          <a:spcPct val="115000"/>
                        </a:lnSpc>
                        <a:spcAft>
                          <a:spcPts val="0"/>
                        </a:spcAft>
                      </a:pPr>
                      <a:r>
                        <a:rPr lang="en-US" sz="2800" dirty="0" err="1">
                          <a:effectLst/>
                          <a:latin typeface="Times New Roman" panose="02020603050405020304" pitchFamily="18" charset="0"/>
                          <a:cs typeface="Times New Roman" panose="02020603050405020304" pitchFamily="18" charset="0"/>
                        </a:rPr>
                        <a:t>Không</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bẫy</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chim</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làm</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các</a:t>
                      </a:r>
                      <a:r>
                        <a:rPr lang="en-US" sz="2800" dirty="0">
                          <a:effectLst/>
                          <a:latin typeface="Times New Roman" panose="02020603050405020304" pitchFamily="18" charset="0"/>
                          <a:cs typeface="Times New Roman" panose="02020603050405020304" pitchFamily="18" charset="0"/>
                        </a:rPr>
                        <a:t> video </a:t>
                      </a:r>
                      <a:r>
                        <a:rPr lang="en-US" sz="2800" dirty="0" err="1">
                          <a:effectLst/>
                          <a:latin typeface="Times New Roman" panose="02020603050405020304" pitchFamily="18" charset="0"/>
                          <a:cs typeface="Times New Roman" panose="02020603050405020304" pitchFamily="18" charset="0"/>
                        </a:rPr>
                        <a:t>tuyên</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truyền</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về</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động</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vật</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quý</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hiếm</a:t>
                      </a:r>
                      <a:r>
                        <a:rPr lang="en-US" sz="2800" dirty="0">
                          <a:effectLst/>
                          <a:latin typeface="Times New Roman" panose="02020603050405020304" pitchFamily="18" charset="0"/>
                          <a:cs typeface="Times New Roman" panose="02020603050405020304" pitchFamily="18" charset="0"/>
                        </a:rPr>
                        <a:t>,…</a:t>
                      </a:r>
                      <a:endParaRPr lang="vi-VN" sz="2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9509351"/>
                  </a:ext>
                </a:extLst>
              </a:tr>
              <a:tr h="0">
                <a:tc>
                  <a:txBody>
                    <a:bodyPr/>
                    <a:lstStyle/>
                    <a:p>
                      <a:pPr>
                        <a:lnSpc>
                          <a:spcPct val="115000"/>
                        </a:lnSpc>
                        <a:spcAft>
                          <a:spcPts val="0"/>
                        </a:spcAft>
                      </a:pPr>
                      <a:r>
                        <a:rPr lang="en-US" sz="2800" dirty="0" err="1">
                          <a:solidFill>
                            <a:schemeClr val="tx1"/>
                          </a:solidFill>
                          <a:effectLst/>
                          <a:latin typeface="Times New Roman" panose="02020603050405020304" pitchFamily="18" charset="0"/>
                          <a:cs typeface="Times New Roman" panose="02020603050405020304" pitchFamily="18" charset="0"/>
                        </a:rPr>
                        <a:t>Bãi</a:t>
                      </a:r>
                      <a:r>
                        <a:rPr lang="en-US" sz="2800" dirty="0">
                          <a:solidFill>
                            <a:schemeClr val="tx1"/>
                          </a:solidFill>
                          <a:effectLst/>
                          <a:latin typeface="Times New Roman" panose="02020603050405020304" pitchFamily="18" charset="0"/>
                          <a:cs typeface="Times New Roman" panose="02020603050405020304" pitchFamily="18" charset="0"/>
                        </a:rPr>
                        <a:t> </a:t>
                      </a:r>
                      <a:r>
                        <a:rPr lang="en-US" sz="2800" dirty="0" err="1">
                          <a:solidFill>
                            <a:schemeClr val="tx1"/>
                          </a:solidFill>
                          <a:effectLst/>
                          <a:latin typeface="Times New Roman" panose="02020603050405020304" pitchFamily="18" charset="0"/>
                          <a:cs typeface="Times New Roman" panose="02020603050405020304" pitchFamily="18" charset="0"/>
                        </a:rPr>
                        <a:t>biển</a:t>
                      </a:r>
                      <a:r>
                        <a:rPr lang="en-US" sz="2800" dirty="0">
                          <a:solidFill>
                            <a:schemeClr val="tx1"/>
                          </a:solidFill>
                          <a:effectLst/>
                          <a:latin typeface="Times New Roman" panose="02020603050405020304" pitchFamily="18" charset="0"/>
                          <a:cs typeface="Times New Roman" panose="02020603050405020304" pitchFamily="18" charset="0"/>
                        </a:rPr>
                        <a:t> </a:t>
                      </a:r>
                      <a:r>
                        <a:rPr lang="en-US" sz="2800" dirty="0" err="1">
                          <a:solidFill>
                            <a:schemeClr val="tx1"/>
                          </a:solidFill>
                          <a:effectLst/>
                          <a:latin typeface="Times New Roman" panose="02020603050405020304" pitchFamily="18" charset="0"/>
                          <a:cs typeface="Times New Roman" panose="02020603050405020304" pitchFamily="18" charset="0"/>
                        </a:rPr>
                        <a:t>đẹp</a:t>
                      </a:r>
                      <a:endParaRPr lang="vi-VN" sz="28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40000"/>
                        <a:lumOff val="60000"/>
                      </a:schemeClr>
                    </a:solidFill>
                  </a:tcPr>
                </a:tc>
                <a:tc>
                  <a:txBody>
                    <a:bodyPr/>
                    <a:lstStyle/>
                    <a:p>
                      <a:pPr>
                        <a:lnSpc>
                          <a:spcPct val="115000"/>
                        </a:lnSpc>
                        <a:spcAft>
                          <a:spcPts val="0"/>
                        </a:spcAft>
                      </a:pPr>
                      <a:r>
                        <a:rPr lang="en-US" sz="2800" dirty="0" err="1">
                          <a:effectLst/>
                          <a:latin typeface="Times New Roman" panose="02020603050405020304" pitchFamily="18" charset="0"/>
                          <a:cs typeface="Times New Roman" panose="02020603050405020304" pitchFamily="18" charset="0"/>
                        </a:rPr>
                        <a:t>Không</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vứt</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rác</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bừa</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bãi</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tham</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gia</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phong</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trào</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thu</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dọn</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rác</a:t>
                      </a:r>
                      <a:r>
                        <a:rPr lang="en-US" sz="2800" dirty="0">
                          <a:effectLst/>
                          <a:latin typeface="Times New Roman" panose="02020603050405020304" pitchFamily="18" charset="0"/>
                          <a:cs typeface="Times New Roman" panose="02020603050405020304" pitchFamily="18" charset="0"/>
                        </a:rPr>
                        <a:t> ở </a:t>
                      </a:r>
                      <a:r>
                        <a:rPr lang="en-US" sz="2800" dirty="0" err="1">
                          <a:effectLst/>
                          <a:latin typeface="Times New Roman" panose="02020603050405020304" pitchFamily="18" charset="0"/>
                          <a:cs typeface="Times New Roman" panose="02020603050405020304" pitchFamily="18" charset="0"/>
                        </a:rPr>
                        <a:t>địa</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phương</a:t>
                      </a:r>
                      <a:endParaRPr lang="vi-VN" sz="2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172448430"/>
                  </a:ext>
                </a:extLst>
              </a:tr>
              <a:tr h="0">
                <a:tc>
                  <a:txBody>
                    <a:bodyPr/>
                    <a:lstStyle/>
                    <a:p>
                      <a:pPr>
                        <a:lnSpc>
                          <a:spcPct val="115000"/>
                        </a:lnSpc>
                        <a:spcAft>
                          <a:spcPts val="0"/>
                        </a:spcAft>
                      </a:pPr>
                      <a:r>
                        <a:rPr lang="en-US" sz="2800" dirty="0" err="1">
                          <a:solidFill>
                            <a:schemeClr val="tx1"/>
                          </a:solidFill>
                          <a:effectLst/>
                          <a:latin typeface="Times New Roman" panose="02020603050405020304" pitchFamily="18" charset="0"/>
                          <a:cs typeface="Times New Roman" panose="02020603050405020304" pitchFamily="18" charset="0"/>
                        </a:rPr>
                        <a:t>Nguồn</a:t>
                      </a:r>
                      <a:r>
                        <a:rPr lang="en-US" sz="2800" dirty="0">
                          <a:solidFill>
                            <a:schemeClr val="tx1"/>
                          </a:solidFill>
                          <a:effectLst/>
                          <a:latin typeface="Times New Roman" panose="02020603050405020304" pitchFamily="18" charset="0"/>
                          <a:cs typeface="Times New Roman" panose="02020603050405020304" pitchFamily="18" charset="0"/>
                        </a:rPr>
                        <a:t> </a:t>
                      </a:r>
                      <a:r>
                        <a:rPr lang="en-US" sz="2800" dirty="0" err="1">
                          <a:solidFill>
                            <a:schemeClr val="tx1"/>
                          </a:solidFill>
                          <a:effectLst/>
                          <a:latin typeface="Times New Roman" panose="02020603050405020304" pitchFamily="18" charset="0"/>
                          <a:cs typeface="Times New Roman" panose="02020603050405020304" pitchFamily="18" charset="0"/>
                        </a:rPr>
                        <a:t>nước</a:t>
                      </a:r>
                      <a:r>
                        <a:rPr lang="en-US" sz="2800" dirty="0">
                          <a:solidFill>
                            <a:schemeClr val="tx1"/>
                          </a:solidFill>
                          <a:effectLst/>
                          <a:latin typeface="Times New Roman" panose="02020603050405020304" pitchFamily="18" charset="0"/>
                          <a:cs typeface="Times New Roman" panose="02020603050405020304" pitchFamily="18" charset="0"/>
                        </a:rPr>
                        <a:t> </a:t>
                      </a:r>
                      <a:r>
                        <a:rPr lang="en-US" sz="2800" dirty="0" err="1">
                          <a:solidFill>
                            <a:schemeClr val="tx1"/>
                          </a:solidFill>
                          <a:effectLst/>
                          <a:latin typeface="Times New Roman" panose="02020603050405020304" pitchFamily="18" charset="0"/>
                          <a:cs typeface="Times New Roman" panose="02020603050405020304" pitchFamily="18" charset="0"/>
                        </a:rPr>
                        <a:t>sạch</a:t>
                      </a:r>
                      <a:endParaRPr lang="vi-VN" sz="28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40000"/>
                        <a:lumOff val="60000"/>
                      </a:schemeClr>
                    </a:solidFill>
                  </a:tcPr>
                </a:tc>
                <a:tc>
                  <a:txBody>
                    <a:bodyPr/>
                    <a:lstStyle/>
                    <a:p>
                      <a:pPr>
                        <a:lnSpc>
                          <a:spcPct val="115000"/>
                        </a:lnSpc>
                        <a:spcAft>
                          <a:spcPts val="0"/>
                        </a:spcAft>
                      </a:pPr>
                      <a:r>
                        <a:rPr lang="en-US" sz="2800" dirty="0" err="1">
                          <a:effectLst/>
                          <a:latin typeface="Times New Roman" panose="02020603050405020304" pitchFamily="18" charset="0"/>
                          <a:cs typeface="Times New Roman" panose="02020603050405020304" pitchFamily="18" charset="0"/>
                        </a:rPr>
                        <a:t>Không</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vứt</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rác</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ra</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ao</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sông</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hồ</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tắt</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nước</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khi</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không</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sử</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dụng</a:t>
                      </a:r>
                      <a:endParaRPr lang="vi-VN" sz="2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611720796"/>
                  </a:ext>
                </a:extLst>
              </a:tr>
              <a:tr h="0">
                <a:tc>
                  <a:txBody>
                    <a:bodyPr/>
                    <a:lstStyle/>
                    <a:p>
                      <a:pPr>
                        <a:lnSpc>
                          <a:spcPct val="115000"/>
                        </a:lnSpc>
                        <a:spcAft>
                          <a:spcPts val="0"/>
                        </a:spcAft>
                      </a:pPr>
                      <a:r>
                        <a:rPr lang="en-US" sz="2800" dirty="0">
                          <a:solidFill>
                            <a:schemeClr val="tx1"/>
                          </a:solidFill>
                          <a:effectLst/>
                          <a:latin typeface="Times New Roman" panose="02020603050405020304" pitchFamily="18" charset="0"/>
                          <a:cs typeface="Times New Roman" panose="02020603050405020304" pitchFamily="18" charset="0"/>
                        </a:rPr>
                        <a:t>……….</a:t>
                      </a:r>
                      <a:endParaRPr lang="vi-VN" sz="28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40000"/>
                        <a:lumOff val="60000"/>
                      </a:schemeClr>
                    </a:solidFill>
                  </a:tcPr>
                </a:tc>
                <a:tc>
                  <a:txBody>
                    <a:bodyPr/>
                    <a:lstStyle/>
                    <a:p>
                      <a:pPr>
                        <a:lnSpc>
                          <a:spcPct val="115000"/>
                        </a:lnSpc>
                        <a:spcAft>
                          <a:spcPts val="0"/>
                        </a:spcAft>
                      </a:pPr>
                      <a:r>
                        <a:rPr lang="en-US" sz="2800" dirty="0">
                          <a:effectLst/>
                          <a:latin typeface="Times New Roman" panose="02020603050405020304" pitchFamily="18" charset="0"/>
                          <a:cs typeface="Times New Roman" panose="02020603050405020304" pitchFamily="18" charset="0"/>
                        </a:rPr>
                        <a:t> </a:t>
                      </a:r>
                      <a:endParaRPr lang="vi-VN" sz="2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850293499"/>
                  </a:ext>
                </a:extLst>
              </a:tr>
            </a:tbl>
          </a:graphicData>
        </a:graphic>
      </p:graphicFrame>
    </p:spTree>
    <p:extLst>
      <p:ext uri="{BB962C8B-B14F-4D97-AF65-F5344CB8AC3E}">
        <p14:creationId xmlns:p14="http://schemas.microsoft.com/office/powerpoint/2010/main" val="550601796"/>
      </p:ext>
    </p:extLst>
  </p:cSld>
  <p:clrMapOvr>
    <a:masterClrMapping/>
  </p:clrMapOvr>
  <p:transition spd="slow">
    <p:push dir="u"/>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lowchart: Data 3"/>
          <p:cNvSpPr/>
          <p:nvPr/>
        </p:nvSpPr>
        <p:spPr>
          <a:xfrm>
            <a:off x="2943225" y="133350"/>
            <a:ext cx="3781425" cy="609600"/>
          </a:xfrm>
          <a:prstGeom prst="flowChartInputOutpu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3200" b="1">
                <a:solidFill>
                  <a:srgbClr val="FF0000"/>
                </a:solidFill>
                <a:latin typeface="Times New Roman" panose="02020603050405020304" pitchFamily="18" charset="0"/>
                <a:cs typeface="Times New Roman" panose="02020603050405020304" pitchFamily="18" charset="0"/>
              </a:rPr>
              <a:t>Câu 7:</a:t>
            </a:r>
            <a:endParaRPr lang="vi-VN" sz="3200">
              <a:solidFill>
                <a:srgbClr val="FF0000"/>
              </a:solidFill>
              <a:latin typeface="Times New Roman" panose="02020603050405020304" pitchFamily="18" charset="0"/>
              <a:cs typeface="Times New Roman" panose="02020603050405020304" pitchFamily="18" charset="0"/>
            </a:endParaRPr>
          </a:p>
        </p:txBody>
      </p:sp>
      <p:sp>
        <p:nvSpPr>
          <p:cNvPr id="5" name="Plaque 4"/>
          <p:cNvSpPr/>
          <p:nvPr/>
        </p:nvSpPr>
        <p:spPr>
          <a:xfrm>
            <a:off x="4486274" y="1162050"/>
            <a:ext cx="7458075" cy="5238750"/>
          </a:xfrm>
          <a:prstGeom prst="plaque">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a:latin typeface="Times New Roman" panose="02020603050405020304" pitchFamily="18" charset="0"/>
                <a:cs typeface="Times New Roman" panose="02020603050405020304" pitchFamily="18" charset="0"/>
              </a:rPr>
              <a:t>Gợi ý: Cụm từ “quà tặng thiên nhiên” mang nhiều ý nghĩa: cảnh đẹp thiên nhiên, sản vật quý mà thiên nhiên đem lại, những nguồn tài nguyên phục vụ cuộc sống của con người như đất, nước, không khí…=&gt; Thiên nhiên có vai trò rất quan trọng đối với tất cả con người cũng như tất cả những sinh vật sống trên trái đất. Và nếu chúng ta biết khai thác, sử dụng hợp lí cũng như bảo tồn, gìn giữ thiên nhiên thì nó sẽ trở thành một trong những tài sản quý giá nhất của con người chúng ta.</a:t>
            </a:r>
            <a:endParaRPr lang="vi-VN" sz="2800">
              <a:latin typeface="Times New Roman" panose="02020603050405020304" pitchFamily="18" charset="0"/>
              <a:cs typeface="Times New Roman" panose="02020603050405020304" pitchFamily="18" charset="0"/>
            </a:endParaRPr>
          </a:p>
        </p:txBody>
      </p:sp>
      <p:sp>
        <p:nvSpPr>
          <p:cNvPr id="6" name="Donut 5"/>
          <p:cNvSpPr/>
          <p:nvPr/>
        </p:nvSpPr>
        <p:spPr>
          <a:xfrm>
            <a:off x="114300" y="1181101"/>
            <a:ext cx="4000500" cy="5410200"/>
          </a:xfrm>
          <a:prstGeom prst="donut">
            <a:avLst>
              <a:gd name="adj" fmla="val 6265"/>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a:solidFill>
                  <a:schemeClr val="tx1"/>
                </a:solidFill>
                <a:latin typeface="Times New Roman" panose="02020603050405020304" pitchFamily="18" charset="0"/>
                <a:cs typeface="Times New Roman" panose="02020603050405020304" pitchFamily="18" charset="0"/>
              </a:rPr>
              <a:t> HS tự trả lời rút ra từ nội dung bài học. Đây là câu hỏi mở, khám phá nhiều ý nghĩa của bài học. Gv khuyến khích tối đa sự sáng tạo của HS. </a:t>
            </a:r>
            <a:endParaRPr lang="vi-VN" sz="280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981590845"/>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1"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wheel(1)">
                                      <p:cBhvr>
                                        <p:cTn id="12" dur="2000"/>
                                        <p:tgtEl>
                                          <p:spTgt spid="6"/>
                                        </p:tgtEl>
                                      </p:cBhvr>
                                    </p:animEffect>
                                  </p:childTnLst>
                                </p:cTn>
                              </p:par>
                            </p:childTnLst>
                          </p:cTn>
                        </p:par>
                      </p:childTnLst>
                    </p:cTn>
                  </p:par>
                  <p:par>
                    <p:cTn id="13" fill="hold">
                      <p:stCondLst>
                        <p:cond delay="indefinite"/>
                      </p:stCondLst>
                      <p:childTnLst>
                        <p:par>
                          <p:cTn id="14" fill="hold">
                            <p:stCondLst>
                              <p:cond delay="0"/>
                            </p:stCondLst>
                            <p:childTnLst>
                              <p:par>
                                <p:cTn id="15" presetID="31" presetClass="entr" presetSubtype="0" fill="hold" grpId="0" nodeType="clickEffect">
                                  <p:stCondLst>
                                    <p:cond delay="0"/>
                                  </p:stCondLst>
                                  <p:childTnLst>
                                    <p:set>
                                      <p:cBhvr>
                                        <p:cTn id="16" dur="1" fill="hold">
                                          <p:stCondLst>
                                            <p:cond delay="0"/>
                                          </p:stCondLst>
                                        </p:cTn>
                                        <p:tgtEl>
                                          <p:spTgt spid="5"/>
                                        </p:tgtEl>
                                        <p:attrNameLst>
                                          <p:attrName>style.visibility</p:attrName>
                                        </p:attrNameLst>
                                      </p:cBhvr>
                                      <p:to>
                                        <p:strVal val="visible"/>
                                      </p:to>
                                    </p:set>
                                    <p:anim calcmode="lin" valueType="num">
                                      <p:cBhvr>
                                        <p:cTn id="17" dur="1000" fill="hold"/>
                                        <p:tgtEl>
                                          <p:spTgt spid="5"/>
                                        </p:tgtEl>
                                        <p:attrNameLst>
                                          <p:attrName>ppt_w</p:attrName>
                                        </p:attrNameLst>
                                      </p:cBhvr>
                                      <p:tavLst>
                                        <p:tav tm="0">
                                          <p:val>
                                            <p:fltVal val="0"/>
                                          </p:val>
                                        </p:tav>
                                        <p:tav tm="100000">
                                          <p:val>
                                            <p:strVal val="#ppt_w"/>
                                          </p:val>
                                        </p:tav>
                                      </p:tavLst>
                                    </p:anim>
                                    <p:anim calcmode="lin" valueType="num">
                                      <p:cBhvr>
                                        <p:cTn id="18" dur="1000" fill="hold"/>
                                        <p:tgtEl>
                                          <p:spTgt spid="5"/>
                                        </p:tgtEl>
                                        <p:attrNameLst>
                                          <p:attrName>ppt_h</p:attrName>
                                        </p:attrNameLst>
                                      </p:cBhvr>
                                      <p:tavLst>
                                        <p:tav tm="0">
                                          <p:val>
                                            <p:fltVal val="0"/>
                                          </p:val>
                                        </p:tav>
                                        <p:tav tm="100000">
                                          <p:val>
                                            <p:strVal val="#ppt_h"/>
                                          </p:val>
                                        </p:tav>
                                      </p:tavLst>
                                    </p:anim>
                                    <p:anim calcmode="lin" valueType="num">
                                      <p:cBhvr>
                                        <p:cTn id="19" dur="1000" fill="hold"/>
                                        <p:tgtEl>
                                          <p:spTgt spid="5"/>
                                        </p:tgtEl>
                                        <p:attrNameLst>
                                          <p:attrName>style.rotation</p:attrName>
                                        </p:attrNameLst>
                                      </p:cBhvr>
                                      <p:tavLst>
                                        <p:tav tm="0">
                                          <p:val>
                                            <p:fltVal val="90"/>
                                          </p:val>
                                        </p:tav>
                                        <p:tav tm="100000">
                                          <p:val>
                                            <p:fltVal val="0"/>
                                          </p:val>
                                        </p:tav>
                                      </p:tavLst>
                                    </p:anim>
                                    <p:animEffect transition="in" filter="fade">
                                      <p:cBhvr>
                                        <p:cTn id="20" dur="1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p:cNvSpPr/>
          <p:nvPr/>
        </p:nvSpPr>
        <p:spPr>
          <a:xfrm>
            <a:off x="647700" y="28575"/>
            <a:ext cx="10791825" cy="895350"/>
          </a:xfrm>
          <a:prstGeom prst="round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vi-VN" sz="3200" b="1">
                <a:solidFill>
                  <a:srgbClr val="FF0000"/>
                </a:solidFill>
                <a:latin typeface="Times New Roman" panose="02020603050405020304" pitchFamily="18" charset="0"/>
                <a:cs typeface="Times New Roman" panose="02020603050405020304" pitchFamily="18" charset="0"/>
              </a:rPr>
              <a:t>*Nhiệm vụ 2: Lập bảng thống kê theo mẫu:</a:t>
            </a:r>
            <a:endParaRPr lang="vi-VN" sz="3200">
              <a:solidFill>
                <a:srgbClr val="FF0000"/>
              </a:solidFill>
              <a:latin typeface="Times New Roman" panose="02020603050405020304" pitchFamily="18" charset="0"/>
              <a:cs typeface="Times New Roman" panose="02020603050405020304" pitchFamily="18" charset="0"/>
            </a:endParaRPr>
          </a:p>
        </p:txBody>
      </p:sp>
      <p:sp>
        <p:nvSpPr>
          <p:cNvPr id="5" name="Flowchart: Terminator 4"/>
          <p:cNvSpPr/>
          <p:nvPr/>
        </p:nvSpPr>
        <p:spPr>
          <a:xfrm>
            <a:off x="247650" y="1238250"/>
            <a:ext cx="11620500" cy="1057275"/>
          </a:xfrm>
          <a:prstGeom prst="flowChartTerminator">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vi-VN" sz="3200" b="1">
                <a:latin typeface="Times New Roman" panose="02020603050405020304" pitchFamily="18" charset="0"/>
                <a:cs typeface="Times New Roman" panose="02020603050405020304" pitchFamily="18" charset="0"/>
              </a:rPr>
              <a:t>Bước 1: Chuyển giao nhiệm vụ</a:t>
            </a:r>
            <a:r>
              <a:rPr lang="vi-VN" sz="3200">
                <a:latin typeface="Times New Roman" panose="02020603050405020304" pitchFamily="18" charset="0"/>
                <a:cs typeface="Times New Roman" panose="02020603050405020304" pitchFamily="18" charset="0"/>
              </a:rPr>
              <a:t>: Giáo viên yêu cầu HS hoàn thành bảng sau (về nhà): </a:t>
            </a:r>
          </a:p>
        </p:txBody>
      </p:sp>
      <p:graphicFrame>
        <p:nvGraphicFramePr>
          <p:cNvPr id="6" name="Table 5"/>
          <p:cNvGraphicFramePr>
            <a:graphicFrameLocks noGrp="1"/>
          </p:cNvGraphicFramePr>
          <p:nvPr>
            <p:extLst>
              <p:ext uri="{D42A27DB-BD31-4B8C-83A1-F6EECF244321}">
                <p14:modId xmlns:p14="http://schemas.microsoft.com/office/powerpoint/2010/main" val="1796367181"/>
              </p:ext>
            </p:extLst>
          </p:nvPr>
        </p:nvGraphicFramePr>
        <p:xfrm>
          <a:off x="247650" y="2484152"/>
          <a:ext cx="11725275" cy="3364992"/>
        </p:xfrm>
        <a:graphic>
          <a:graphicData uri="http://schemas.openxmlformats.org/drawingml/2006/table">
            <a:tbl>
              <a:tblPr firstRow="1" firstCol="1" bandRow="1">
                <a:tableStyleId>{5C22544A-7EE6-4342-B048-85BDC9FD1C3A}</a:tableStyleId>
              </a:tblPr>
              <a:tblGrid>
                <a:gridCol w="6024051">
                  <a:extLst>
                    <a:ext uri="{9D8B030D-6E8A-4147-A177-3AD203B41FA5}">
                      <a16:colId xmlns:a16="http://schemas.microsoft.com/office/drawing/2014/main" val="851855878"/>
                    </a:ext>
                  </a:extLst>
                </a:gridCol>
                <a:gridCol w="2850612">
                  <a:extLst>
                    <a:ext uri="{9D8B030D-6E8A-4147-A177-3AD203B41FA5}">
                      <a16:colId xmlns:a16="http://schemas.microsoft.com/office/drawing/2014/main" val="2777202110"/>
                    </a:ext>
                  </a:extLst>
                </a:gridCol>
                <a:gridCol w="2850612">
                  <a:extLst>
                    <a:ext uri="{9D8B030D-6E8A-4147-A177-3AD203B41FA5}">
                      <a16:colId xmlns:a16="http://schemas.microsoft.com/office/drawing/2014/main" val="2324789841"/>
                    </a:ext>
                  </a:extLst>
                </a:gridCol>
              </a:tblGrid>
              <a:tr h="0">
                <a:tc>
                  <a:txBody>
                    <a:bodyPr/>
                    <a:lstStyle/>
                    <a:p>
                      <a:pPr algn="ctr">
                        <a:lnSpc>
                          <a:spcPct val="115000"/>
                        </a:lnSpc>
                        <a:spcAft>
                          <a:spcPts val="800"/>
                        </a:spcAft>
                      </a:pPr>
                      <a:r>
                        <a:rPr lang="en-US" sz="3200" dirty="0" err="1">
                          <a:solidFill>
                            <a:srgbClr val="FF0000"/>
                          </a:solidFill>
                          <a:effectLst/>
                          <a:latin typeface="Times New Roman" panose="02020603050405020304" pitchFamily="18" charset="0"/>
                          <a:cs typeface="Times New Roman" panose="02020603050405020304" pitchFamily="18" charset="0"/>
                        </a:rPr>
                        <a:t>Tên</a:t>
                      </a:r>
                      <a:r>
                        <a:rPr lang="en-US" sz="3200" dirty="0">
                          <a:solidFill>
                            <a:srgbClr val="FF0000"/>
                          </a:solidFill>
                          <a:effectLst/>
                          <a:latin typeface="Times New Roman" panose="02020603050405020304" pitchFamily="18" charset="0"/>
                          <a:cs typeface="Times New Roman" panose="02020603050405020304" pitchFamily="18" charset="0"/>
                        </a:rPr>
                        <a:t> </a:t>
                      </a:r>
                      <a:r>
                        <a:rPr lang="en-US" sz="3200" dirty="0" err="1">
                          <a:solidFill>
                            <a:srgbClr val="FF0000"/>
                          </a:solidFill>
                          <a:effectLst/>
                          <a:latin typeface="Times New Roman" panose="02020603050405020304" pitchFamily="18" charset="0"/>
                          <a:cs typeface="Times New Roman" panose="02020603050405020304" pitchFamily="18" charset="0"/>
                        </a:rPr>
                        <a:t>văn</a:t>
                      </a:r>
                      <a:r>
                        <a:rPr lang="en-US" sz="3200" dirty="0">
                          <a:solidFill>
                            <a:srgbClr val="FF0000"/>
                          </a:solidFill>
                          <a:effectLst/>
                          <a:latin typeface="Times New Roman" panose="02020603050405020304" pitchFamily="18" charset="0"/>
                          <a:cs typeface="Times New Roman" panose="02020603050405020304" pitchFamily="18" charset="0"/>
                        </a:rPr>
                        <a:t> </a:t>
                      </a:r>
                      <a:r>
                        <a:rPr lang="en-US" sz="3200" dirty="0" err="1">
                          <a:solidFill>
                            <a:srgbClr val="FF0000"/>
                          </a:solidFill>
                          <a:effectLst/>
                          <a:latin typeface="Times New Roman" panose="02020603050405020304" pitchFamily="18" charset="0"/>
                          <a:cs typeface="Times New Roman" panose="02020603050405020304" pitchFamily="18" charset="0"/>
                        </a:rPr>
                        <a:t>bản</a:t>
                      </a:r>
                      <a:endParaRPr lang="vi-VN" sz="3200"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nSpc>
                          <a:spcPct val="115000"/>
                        </a:lnSpc>
                        <a:spcAft>
                          <a:spcPts val="800"/>
                        </a:spcAft>
                      </a:pPr>
                      <a:r>
                        <a:rPr lang="en-US" sz="3200" dirty="0" err="1">
                          <a:solidFill>
                            <a:srgbClr val="FF0000"/>
                          </a:solidFill>
                          <a:effectLst/>
                          <a:latin typeface="Times New Roman" panose="02020603050405020304" pitchFamily="18" charset="0"/>
                          <a:cs typeface="Times New Roman" panose="02020603050405020304" pitchFamily="18" charset="0"/>
                        </a:rPr>
                        <a:t>Đặc</a:t>
                      </a:r>
                      <a:r>
                        <a:rPr lang="en-US" sz="3200" dirty="0">
                          <a:solidFill>
                            <a:srgbClr val="FF0000"/>
                          </a:solidFill>
                          <a:effectLst/>
                          <a:latin typeface="Times New Roman" panose="02020603050405020304" pitchFamily="18" charset="0"/>
                          <a:cs typeface="Times New Roman" panose="02020603050405020304" pitchFamily="18" charset="0"/>
                        </a:rPr>
                        <a:t> </a:t>
                      </a:r>
                      <a:r>
                        <a:rPr lang="en-US" sz="3200" dirty="0" err="1">
                          <a:solidFill>
                            <a:srgbClr val="FF0000"/>
                          </a:solidFill>
                          <a:effectLst/>
                          <a:latin typeface="Times New Roman" panose="02020603050405020304" pitchFamily="18" charset="0"/>
                          <a:cs typeface="Times New Roman" panose="02020603050405020304" pitchFamily="18" charset="0"/>
                        </a:rPr>
                        <a:t>sắc</a:t>
                      </a:r>
                      <a:r>
                        <a:rPr lang="en-US" sz="3200" dirty="0">
                          <a:solidFill>
                            <a:srgbClr val="FF0000"/>
                          </a:solidFill>
                          <a:effectLst/>
                          <a:latin typeface="Times New Roman" panose="02020603050405020304" pitchFamily="18" charset="0"/>
                          <a:cs typeface="Times New Roman" panose="02020603050405020304" pitchFamily="18" charset="0"/>
                        </a:rPr>
                        <a:t> </a:t>
                      </a:r>
                      <a:r>
                        <a:rPr lang="en-US" sz="3200" dirty="0" err="1">
                          <a:solidFill>
                            <a:srgbClr val="FF0000"/>
                          </a:solidFill>
                          <a:effectLst/>
                          <a:latin typeface="Times New Roman" panose="02020603050405020304" pitchFamily="18" charset="0"/>
                          <a:cs typeface="Times New Roman" panose="02020603050405020304" pitchFamily="18" charset="0"/>
                        </a:rPr>
                        <a:t>nội</a:t>
                      </a:r>
                      <a:r>
                        <a:rPr lang="en-US" sz="3200" dirty="0">
                          <a:solidFill>
                            <a:srgbClr val="FF0000"/>
                          </a:solidFill>
                          <a:effectLst/>
                          <a:latin typeface="Times New Roman" panose="02020603050405020304" pitchFamily="18" charset="0"/>
                          <a:cs typeface="Times New Roman" panose="02020603050405020304" pitchFamily="18" charset="0"/>
                        </a:rPr>
                        <a:t> dung</a:t>
                      </a:r>
                      <a:endParaRPr lang="vi-VN" sz="3200"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ctr">
                        <a:lnSpc>
                          <a:spcPct val="115000"/>
                        </a:lnSpc>
                        <a:spcAft>
                          <a:spcPts val="800"/>
                        </a:spcAft>
                      </a:pPr>
                      <a:r>
                        <a:rPr lang="en-US" sz="3200" dirty="0" err="1">
                          <a:solidFill>
                            <a:srgbClr val="FF0000"/>
                          </a:solidFill>
                          <a:effectLst/>
                          <a:latin typeface="Times New Roman" panose="02020603050405020304" pitchFamily="18" charset="0"/>
                          <a:cs typeface="Times New Roman" panose="02020603050405020304" pitchFamily="18" charset="0"/>
                        </a:rPr>
                        <a:t>Đặc</a:t>
                      </a:r>
                      <a:r>
                        <a:rPr lang="en-US" sz="3200" dirty="0">
                          <a:solidFill>
                            <a:srgbClr val="FF0000"/>
                          </a:solidFill>
                          <a:effectLst/>
                          <a:latin typeface="Times New Roman" panose="02020603050405020304" pitchFamily="18" charset="0"/>
                          <a:cs typeface="Times New Roman" panose="02020603050405020304" pitchFamily="18" charset="0"/>
                        </a:rPr>
                        <a:t> </a:t>
                      </a:r>
                      <a:r>
                        <a:rPr lang="en-US" sz="3200" dirty="0" err="1">
                          <a:solidFill>
                            <a:srgbClr val="FF0000"/>
                          </a:solidFill>
                          <a:effectLst/>
                          <a:latin typeface="Times New Roman" panose="02020603050405020304" pitchFamily="18" charset="0"/>
                          <a:cs typeface="Times New Roman" panose="02020603050405020304" pitchFamily="18" charset="0"/>
                        </a:rPr>
                        <a:t>sắc</a:t>
                      </a:r>
                      <a:r>
                        <a:rPr lang="en-US" sz="3200" dirty="0">
                          <a:solidFill>
                            <a:srgbClr val="FF0000"/>
                          </a:solidFill>
                          <a:effectLst/>
                          <a:latin typeface="Times New Roman" panose="02020603050405020304" pitchFamily="18" charset="0"/>
                          <a:cs typeface="Times New Roman" panose="02020603050405020304" pitchFamily="18" charset="0"/>
                        </a:rPr>
                        <a:t> </a:t>
                      </a:r>
                      <a:r>
                        <a:rPr lang="en-US" sz="3200" dirty="0" err="1">
                          <a:solidFill>
                            <a:srgbClr val="FF0000"/>
                          </a:solidFill>
                          <a:effectLst/>
                          <a:latin typeface="Times New Roman" panose="02020603050405020304" pitchFamily="18" charset="0"/>
                          <a:cs typeface="Times New Roman" panose="02020603050405020304" pitchFamily="18" charset="0"/>
                        </a:rPr>
                        <a:t>nghệ</a:t>
                      </a:r>
                      <a:r>
                        <a:rPr lang="en-US" sz="3200" dirty="0">
                          <a:solidFill>
                            <a:srgbClr val="FF0000"/>
                          </a:solidFill>
                          <a:effectLst/>
                          <a:latin typeface="Times New Roman" panose="02020603050405020304" pitchFamily="18" charset="0"/>
                          <a:cs typeface="Times New Roman" panose="02020603050405020304" pitchFamily="18" charset="0"/>
                        </a:rPr>
                        <a:t> </a:t>
                      </a:r>
                      <a:r>
                        <a:rPr lang="en-US" sz="3200" dirty="0" err="1">
                          <a:solidFill>
                            <a:srgbClr val="FF0000"/>
                          </a:solidFill>
                          <a:effectLst/>
                          <a:latin typeface="Times New Roman" panose="02020603050405020304" pitchFamily="18" charset="0"/>
                          <a:cs typeface="Times New Roman" panose="02020603050405020304" pitchFamily="18" charset="0"/>
                        </a:rPr>
                        <a:t>thuật</a:t>
                      </a:r>
                      <a:endParaRPr lang="vi-VN" sz="3200"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1871065685"/>
                  </a:ext>
                </a:extLst>
              </a:tr>
              <a:tr h="0">
                <a:tc>
                  <a:txBody>
                    <a:bodyPr/>
                    <a:lstStyle/>
                    <a:p>
                      <a:pPr>
                        <a:lnSpc>
                          <a:spcPct val="115000"/>
                        </a:lnSpc>
                        <a:spcAft>
                          <a:spcPts val="800"/>
                        </a:spcAft>
                      </a:pPr>
                      <a:r>
                        <a:rPr lang="en-US" sz="3200" dirty="0" err="1">
                          <a:solidFill>
                            <a:schemeClr val="tx1"/>
                          </a:solidFill>
                          <a:effectLst/>
                          <a:latin typeface="Times New Roman" panose="02020603050405020304" pitchFamily="18" charset="0"/>
                          <a:cs typeface="Times New Roman" panose="02020603050405020304" pitchFamily="18" charset="0"/>
                        </a:rPr>
                        <a:t>Cốm</a:t>
                      </a:r>
                      <a:r>
                        <a:rPr lang="en-US" sz="3200" dirty="0">
                          <a:solidFill>
                            <a:schemeClr val="tx1"/>
                          </a:solidFill>
                          <a:effectLst/>
                          <a:latin typeface="Times New Roman" panose="02020603050405020304" pitchFamily="18" charset="0"/>
                          <a:cs typeface="Times New Roman" panose="02020603050405020304" pitchFamily="18" charset="0"/>
                        </a:rPr>
                        <a:t> </a:t>
                      </a:r>
                      <a:r>
                        <a:rPr lang="en-US" sz="3200" dirty="0" err="1">
                          <a:solidFill>
                            <a:schemeClr val="tx1"/>
                          </a:solidFill>
                          <a:effectLst/>
                          <a:latin typeface="Times New Roman" panose="02020603050405020304" pitchFamily="18" charset="0"/>
                          <a:cs typeface="Times New Roman" panose="02020603050405020304" pitchFamily="18" charset="0"/>
                        </a:rPr>
                        <a:t>vòng</a:t>
                      </a:r>
                      <a:endParaRPr lang="vi-VN" sz="32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40000"/>
                        <a:lumOff val="60000"/>
                      </a:schemeClr>
                    </a:solidFill>
                  </a:tcPr>
                </a:tc>
                <a:tc>
                  <a:txBody>
                    <a:bodyPr/>
                    <a:lstStyle/>
                    <a:p>
                      <a:pPr>
                        <a:lnSpc>
                          <a:spcPct val="115000"/>
                        </a:lnSpc>
                        <a:spcAft>
                          <a:spcPts val="800"/>
                        </a:spcAft>
                      </a:pPr>
                      <a:r>
                        <a:rPr lang="en-US" sz="3200" dirty="0">
                          <a:effectLst/>
                          <a:latin typeface="Times New Roman" panose="02020603050405020304" pitchFamily="18" charset="0"/>
                          <a:cs typeface="Times New Roman" panose="02020603050405020304" pitchFamily="18" charset="0"/>
                        </a:rPr>
                        <a:t> </a:t>
                      </a:r>
                      <a:endParaRPr lang="vi-VN" sz="3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nSpc>
                          <a:spcPct val="115000"/>
                        </a:lnSpc>
                        <a:spcAft>
                          <a:spcPts val="800"/>
                        </a:spcAft>
                      </a:pPr>
                      <a:r>
                        <a:rPr lang="en-US" sz="3200">
                          <a:effectLst/>
                          <a:latin typeface="Times New Roman" panose="02020603050405020304" pitchFamily="18" charset="0"/>
                          <a:cs typeface="Times New Roman" panose="02020603050405020304" pitchFamily="18" charset="0"/>
                        </a:rPr>
                        <a:t> </a:t>
                      </a:r>
                      <a:endParaRPr lang="vi-VN" sz="3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943020515"/>
                  </a:ext>
                </a:extLst>
              </a:tr>
              <a:tr h="0">
                <a:tc>
                  <a:txBody>
                    <a:bodyPr/>
                    <a:lstStyle/>
                    <a:p>
                      <a:pPr>
                        <a:lnSpc>
                          <a:spcPct val="115000"/>
                        </a:lnSpc>
                        <a:spcAft>
                          <a:spcPts val="800"/>
                        </a:spcAft>
                      </a:pPr>
                      <a:r>
                        <a:rPr lang="en-US" sz="3200" dirty="0" err="1">
                          <a:solidFill>
                            <a:schemeClr val="tx1"/>
                          </a:solidFill>
                          <a:effectLst/>
                          <a:latin typeface="Times New Roman" panose="02020603050405020304" pitchFamily="18" charset="0"/>
                          <a:cs typeface="Times New Roman" panose="02020603050405020304" pitchFamily="18" charset="0"/>
                        </a:rPr>
                        <a:t>Mùa</a:t>
                      </a:r>
                      <a:r>
                        <a:rPr lang="en-US" sz="3200" dirty="0">
                          <a:solidFill>
                            <a:schemeClr val="tx1"/>
                          </a:solidFill>
                          <a:effectLst/>
                          <a:latin typeface="Times New Roman" panose="02020603050405020304" pitchFamily="18" charset="0"/>
                          <a:cs typeface="Times New Roman" panose="02020603050405020304" pitchFamily="18" charset="0"/>
                        </a:rPr>
                        <a:t> </a:t>
                      </a:r>
                      <a:r>
                        <a:rPr lang="en-US" sz="3200" dirty="0" err="1">
                          <a:solidFill>
                            <a:schemeClr val="tx1"/>
                          </a:solidFill>
                          <a:effectLst/>
                          <a:latin typeface="Times New Roman" panose="02020603050405020304" pitchFamily="18" charset="0"/>
                          <a:cs typeface="Times New Roman" panose="02020603050405020304" pitchFamily="18" charset="0"/>
                        </a:rPr>
                        <a:t>thu</a:t>
                      </a:r>
                      <a:r>
                        <a:rPr lang="en-US" sz="3200" dirty="0">
                          <a:solidFill>
                            <a:schemeClr val="tx1"/>
                          </a:solidFill>
                          <a:effectLst/>
                          <a:latin typeface="Times New Roman" panose="02020603050405020304" pitchFamily="18" charset="0"/>
                          <a:cs typeface="Times New Roman" panose="02020603050405020304" pitchFamily="18" charset="0"/>
                        </a:rPr>
                        <a:t> </a:t>
                      </a:r>
                      <a:r>
                        <a:rPr lang="en-US" sz="3200" dirty="0" err="1">
                          <a:solidFill>
                            <a:schemeClr val="tx1"/>
                          </a:solidFill>
                          <a:effectLst/>
                          <a:latin typeface="Times New Roman" panose="02020603050405020304" pitchFamily="18" charset="0"/>
                          <a:cs typeface="Times New Roman" panose="02020603050405020304" pitchFamily="18" charset="0"/>
                        </a:rPr>
                        <a:t>về</a:t>
                      </a:r>
                      <a:r>
                        <a:rPr lang="en-US" sz="3200" dirty="0">
                          <a:solidFill>
                            <a:schemeClr val="tx1"/>
                          </a:solidFill>
                          <a:effectLst/>
                          <a:latin typeface="Times New Roman" panose="02020603050405020304" pitchFamily="18" charset="0"/>
                          <a:cs typeface="Times New Roman" panose="02020603050405020304" pitchFamily="18" charset="0"/>
                        </a:rPr>
                        <a:t> </a:t>
                      </a:r>
                      <a:r>
                        <a:rPr lang="en-US" sz="3200" dirty="0" err="1">
                          <a:solidFill>
                            <a:schemeClr val="tx1"/>
                          </a:solidFill>
                          <a:effectLst/>
                          <a:latin typeface="Times New Roman" panose="02020603050405020304" pitchFamily="18" charset="0"/>
                          <a:cs typeface="Times New Roman" panose="02020603050405020304" pitchFamily="18" charset="0"/>
                        </a:rPr>
                        <a:t>Trùng</a:t>
                      </a:r>
                      <a:r>
                        <a:rPr lang="en-US" sz="3200" dirty="0">
                          <a:solidFill>
                            <a:schemeClr val="tx1"/>
                          </a:solidFill>
                          <a:effectLst/>
                          <a:latin typeface="Times New Roman" panose="02020603050405020304" pitchFamily="18" charset="0"/>
                          <a:cs typeface="Times New Roman" panose="02020603050405020304" pitchFamily="18" charset="0"/>
                        </a:rPr>
                        <a:t> </a:t>
                      </a:r>
                      <a:r>
                        <a:rPr lang="en-US" sz="3200" dirty="0" err="1">
                          <a:solidFill>
                            <a:schemeClr val="tx1"/>
                          </a:solidFill>
                          <a:effectLst/>
                          <a:latin typeface="Times New Roman" panose="02020603050405020304" pitchFamily="18" charset="0"/>
                          <a:cs typeface="Times New Roman" panose="02020603050405020304" pitchFamily="18" charset="0"/>
                        </a:rPr>
                        <a:t>Khánh</a:t>
                      </a:r>
                      <a:r>
                        <a:rPr lang="en-US" sz="3200" dirty="0">
                          <a:solidFill>
                            <a:schemeClr val="tx1"/>
                          </a:solidFill>
                          <a:effectLst/>
                          <a:latin typeface="Times New Roman" panose="02020603050405020304" pitchFamily="18" charset="0"/>
                          <a:cs typeface="Times New Roman" panose="02020603050405020304" pitchFamily="18" charset="0"/>
                        </a:rPr>
                        <a:t> </a:t>
                      </a:r>
                      <a:r>
                        <a:rPr lang="en-US" sz="3200" dirty="0" err="1">
                          <a:solidFill>
                            <a:schemeClr val="tx1"/>
                          </a:solidFill>
                          <a:effectLst/>
                          <a:latin typeface="Times New Roman" panose="02020603050405020304" pitchFamily="18" charset="0"/>
                          <a:cs typeface="Times New Roman" panose="02020603050405020304" pitchFamily="18" charset="0"/>
                        </a:rPr>
                        <a:t>nghe</a:t>
                      </a:r>
                      <a:r>
                        <a:rPr lang="en-US" sz="3200" dirty="0">
                          <a:solidFill>
                            <a:schemeClr val="tx1"/>
                          </a:solidFill>
                          <a:effectLst/>
                          <a:latin typeface="Times New Roman" panose="02020603050405020304" pitchFamily="18" charset="0"/>
                          <a:cs typeface="Times New Roman" panose="02020603050405020304" pitchFamily="18" charset="0"/>
                        </a:rPr>
                        <a:t> </a:t>
                      </a:r>
                      <a:r>
                        <a:rPr lang="en-US" sz="3200" dirty="0" err="1">
                          <a:solidFill>
                            <a:schemeClr val="tx1"/>
                          </a:solidFill>
                          <a:effectLst/>
                          <a:latin typeface="Times New Roman" panose="02020603050405020304" pitchFamily="18" charset="0"/>
                          <a:cs typeface="Times New Roman" panose="02020603050405020304" pitchFamily="18" charset="0"/>
                        </a:rPr>
                        <a:t>hạt</a:t>
                      </a:r>
                      <a:r>
                        <a:rPr lang="en-US" sz="3200" dirty="0">
                          <a:solidFill>
                            <a:schemeClr val="tx1"/>
                          </a:solidFill>
                          <a:effectLst/>
                          <a:latin typeface="Times New Roman" panose="02020603050405020304" pitchFamily="18" charset="0"/>
                          <a:cs typeface="Times New Roman" panose="02020603050405020304" pitchFamily="18" charset="0"/>
                        </a:rPr>
                        <a:t> </a:t>
                      </a:r>
                      <a:r>
                        <a:rPr lang="en-US" sz="3200" dirty="0" err="1">
                          <a:solidFill>
                            <a:schemeClr val="tx1"/>
                          </a:solidFill>
                          <a:effectLst/>
                          <a:latin typeface="Times New Roman" panose="02020603050405020304" pitchFamily="18" charset="0"/>
                          <a:cs typeface="Times New Roman" panose="02020603050405020304" pitchFamily="18" charset="0"/>
                        </a:rPr>
                        <a:t>dẻ</a:t>
                      </a:r>
                      <a:r>
                        <a:rPr lang="en-US" sz="3200" dirty="0">
                          <a:solidFill>
                            <a:schemeClr val="tx1"/>
                          </a:solidFill>
                          <a:effectLst/>
                          <a:latin typeface="Times New Roman" panose="02020603050405020304" pitchFamily="18" charset="0"/>
                          <a:cs typeface="Times New Roman" panose="02020603050405020304" pitchFamily="18" charset="0"/>
                        </a:rPr>
                        <a:t> </a:t>
                      </a:r>
                      <a:r>
                        <a:rPr lang="en-US" sz="3200" dirty="0" err="1">
                          <a:solidFill>
                            <a:schemeClr val="tx1"/>
                          </a:solidFill>
                          <a:effectLst/>
                          <a:latin typeface="Times New Roman" panose="02020603050405020304" pitchFamily="18" charset="0"/>
                          <a:cs typeface="Times New Roman" panose="02020603050405020304" pitchFamily="18" charset="0"/>
                        </a:rPr>
                        <a:t>hát</a:t>
                      </a:r>
                      <a:endParaRPr lang="vi-VN" sz="32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40000"/>
                        <a:lumOff val="60000"/>
                      </a:schemeClr>
                    </a:solidFill>
                  </a:tcPr>
                </a:tc>
                <a:tc>
                  <a:txBody>
                    <a:bodyPr/>
                    <a:lstStyle/>
                    <a:p>
                      <a:pPr>
                        <a:lnSpc>
                          <a:spcPct val="115000"/>
                        </a:lnSpc>
                        <a:spcAft>
                          <a:spcPts val="800"/>
                        </a:spcAft>
                      </a:pPr>
                      <a:r>
                        <a:rPr lang="en-US" sz="3200" dirty="0">
                          <a:effectLst/>
                          <a:latin typeface="Times New Roman" panose="02020603050405020304" pitchFamily="18" charset="0"/>
                          <a:cs typeface="Times New Roman" panose="02020603050405020304" pitchFamily="18" charset="0"/>
                        </a:rPr>
                        <a:t> </a:t>
                      </a:r>
                      <a:endParaRPr lang="vi-VN" sz="3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nSpc>
                          <a:spcPct val="115000"/>
                        </a:lnSpc>
                        <a:spcAft>
                          <a:spcPts val="800"/>
                        </a:spcAft>
                      </a:pPr>
                      <a:r>
                        <a:rPr lang="en-US" sz="3200" dirty="0">
                          <a:effectLst/>
                          <a:latin typeface="Times New Roman" panose="02020603050405020304" pitchFamily="18" charset="0"/>
                          <a:cs typeface="Times New Roman" panose="02020603050405020304" pitchFamily="18" charset="0"/>
                        </a:rPr>
                        <a:t> </a:t>
                      </a:r>
                      <a:endParaRPr lang="vi-VN" sz="3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493941429"/>
                  </a:ext>
                </a:extLst>
              </a:tr>
              <a:tr h="0">
                <a:tc>
                  <a:txBody>
                    <a:bodyPr/>
                    <a:lstStyle/>
                    <a:p>
                      <a:pPr>
                        <a:lnSpc>
                          <a:spcPct val="115000"/>
                        </a:lnSpc>
                        <a:spcAft>
                          <a:spcPts val="800"/>
                        </a:spcAft>
                      </a:pPr>
                      <a:r>
                        <a:rPr lang="en-US" sz="3200" dirty="0" err="1">
                          <a:solidFill>
                            <a:schemeClr val="tx1"/>
                          </a:solidFill>
                          <a:effectLst/>
                          <a:latin typeface="Times New Roman" panose="02020603050405020304" pitchFamily="18" charset="0"/>
                          <a:cs typeface="Times New Roman" panose="02020603050405020304" pitchFamily="18" charset="0"/>
                        </a:rPr>
                        <a:t>Mùa</a:t>
                      </a:r>
                      <a:r>
                        <a:rPr lang="en-US" sz="3200" dirty="0">
                          <a:solidFill>
                            <a:schemeClr val="tx1"/>
                          </a:solidFill>
                          <a:effectLst/>
                          <a:latin typeface="Times New Roman" panose="02020603050405020304" pitchFamily="18" charset="0"/>
                          <a:cs typeface="Times New Roman" panose="02020603050405020304" pitchFamily="18" charset="0"/>
                        </a:rPr>
                        <a:t> </a:t>
                      </a:r>
                      <a:r>
                        <a:rPr lang="en-US" sz="3200" dirty="0" err="1">
                          <a:solidFill>
                            <a:schemeClr val="tx1"/>
                          </a:solidFill>
                          <a:effectLst/>
                          <a:latin typeface="Times New Roman" panose="02020603050405020304" pitchFamily="18" charset="0"/>
                          <a:cs typeface="Times New Roman" panose="02020603050405020304" pitchFamily="18" charset="0"/>
                        </a:rPr>
                        <a:t>phơi</a:t>
                      </a:r>
                      <a:r>
                        <a:rPr lang="en-US" sz="3200" dirty="0">
                          <a:solidFill>
                            <a:schemeClr val="tx1"/>
                          </a:solidFill>
                          <a:effectLst/>
                          <a:latin typeface="Times New Roman" panose="02020603050405020304" pitchFamily="18" charset="0"/>
                          <a:cs typeface="Times New Roman" panose="02020603050405020304" pitchFamily="18" charset="0"/>
                        </a:rPr>
                        <a:t> </a:t>
                      </a:r>
                      <a:r>
                        <a:rPr lang="en-US" sz="3200" dirty="0" err="1">
                          <a:solidFill>
                            <a:schemeClr val="tx1"/>
                          </a:solidFill>
                          <a:effectLst/>
                          <a:latin typeface="Times New Roman" panose="02020603050405020304" pitchFamily="18" charset="0"/>
                          <a:cs typeface="Times New Roman" panose="02020603050405020304" pitchFamily="18" charset="0"/>
                        </a:rPr>
                        <a:t>sân</a:t>
                      </a:r>
                      <a:r>
                        <a:rPr lang="en-US" sz="3200" dirty="0">
                          <a:solidFill>
                            <a:schemeClr val="tx1"/>
                          </a:solidFill>
                          <a:effectLst/>
                          <a:latin typeface="Times New Roman" panose="02020603050405020304" pitchFamily="18" charset="0"/>
                          <a:cs typeface="Times New Roman" panose="02020603050405020304" pitchFamily="18" charset="0"/>
                        </a:rPr>
                        <a:t> </a:t>
                      </a:r>
                      <a:r>
                        <a:rPr lang="en-US" sz="3200" dirty="0" err="1">
                          <a:solidFill>
                            <a:schemeClr val="tx1"/>
                          </a:solidFill>
                          <a:effectLst/>
                          <a:latin typeface="Times New Roman" panose="02020603050405020304" pitchFamily="18" charset="0"/>
                          <a:cs typeface="Times New Roman" panose="02020603050405020304" pitchFamily="18" charset="0"/>
                        </a:rPr>
                        <a:t>trước</a:t>
                      </a:r>
                      <a:endParaRPr lang="vi-VN" sz="32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40000"/>
                        <a:lumOff val="60000"/>
                      </a:schemeClr>
                    </a:solidFill>
                  </a:tcPr>
                </a:tc>
                <a:tc>
                  <a:txBody>
                    <a:bodyPr/>
                    <a:lstStyle/>
                    <a:p>
                      <a:pPr>
                        <a:lnSpc>
                          <a:spcPct val="115000"/>
                        </a:lnSpc>
                        <a:spcAft>
                          <a:spcPts val="800"/>
                        </a:spcAft>
                      </a:pPr>
                      <a:r>
                        <a:rPr lang="en-US" sz="3200">
                          <a:effectLst/>
                          <a:latin typeface="Times New Roman" panose="02020603050405020304" pitchFamily="18" charset="0"/>
                          <a:cs typeface="Times New Roman" panose="02020603050405020304" pitchFamily="18" charset="0"/>
                        </a:rPr>
                        <a:t> </a:t>
                      </a:r>
                      <a:endParaRPr lang="vi-VN" sz="3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nSpc>
                          <a:spcPct val="115000"/>
                        </a:lnSpc>
                        <a:spcAft>
                          <a:spcPts val="800"/>
                        </a:spcAft>
                      </a:pPr>
                      <a:r>
                        <a:rPr lang="en-US" sz="3200" dirty="0">
                          <a:effectLst/>
                          <a:latin typeface="Times New Roman" panose="02020603050405020304" pitchFamily="18" charset="0"/>
                          <a:cs typeface="Times New Roman" panose="02020603050405020304" pitchFamily="18" charset="0"/>
                        </a:rPr>
                        <a:t> </a:t>
                      </a:r>
                      <a:endParaRPr lang="vi-VN" sz="3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854658449"/>
                  </a:ext>
                </a:extLst>
              </a:tr>
            </a:tbl>
          </a:graphicData>
        </a:graphic>
      </p:graphicFrame>
    </p:spTree>
    <p:extLst>
      <p:ext uri="{BB962C8B-B14F-4D97-AF65-F5344CB8AC3E}">
        <p14:creationId xmlns:p14="http://schemas.microsoft.com/office/powerpoint/2010/main" val="2539014573"/>
      </p:ext>
    </p:extLst>
  </p:cSld>
  <p:clrMapOvr>
    <a:masterClrMapping/>
  </p:clrMapOvr>
  <p:transition spd="med">
    <p:pull/>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6" presetClass="entr" presetSubtype="21"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Effect transition="in" filter="barn(inVertical)">
                                      <p:cBhvr>
                                        <p:cTn id="13" dur="500"/>
                                        <p:tgtEl>
                                          <p:spTgt spid="5"/>
                                        </p:tgtEl>
                                      </p:cBhvr>
                                    </p:animEffect>
                                  </p:childTnLst>
                                </p:cTn>
                              </p:par>
                            </p:childTnLst>
                          </p:cTn>
                        </p:par>
                      </p:childTnLst>
                    </p:cTn>
                  </p:par>
                  <p:par>
                    <p:cTn id="14" fill="hold">
                      <p:stCondLst>
                        <p:cond delay="indefinite"/>
                      </p:stCondLst>
                      <p:childTnLst>
                        <p:par>
                          <p:cTn id="15" fill="hold">
                            <p:stCondLst>
                              <p:cond delay="0"/>
                            </p:stCondLst>
                            <p:childTnLst>
                              <p:par>
                                <p:cTn id="16" presetID="6" presetClass="entr" presetSubtype="16" fill="hold" nodeType="clickEffect">
                                  <p:stCondLst>
                                    <p:cond delay="0"/>
                                  </p:stCondLst>
                                  <p:childTnLst>
                                    <p:set>
                                      <p:cBhvr>
                                        <p:cTn id="17" dur="1" fill="hold">
                                          <p:stCondLst>
                                            <p:cond delay="0"/>
                                          </p:stCondLst>
                                        </p:cTn>
                                        <p:tgtEl>
                                          <p:spTgt spid="6"/>
                                        </p:tgtEl>
                                        <p:attrNameLst>
                                          <p:attrName>style.visibility</p:attrName>
                                        </p:attrNameLst>
                                      </p:cBhvr>
                                      <p:to>
                                        <p:strVal val="visible"/>
                                      </p:to>
                                    </p:set>
                                    <p:animEffect transition="in" filter="circle(in)">
                                      <p:cBhvr>
                                        <p:cTn id="18" dur="2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p:cNvSpPr/>
          <p:nvPr/>
        </p:nvSpPr>
        <p:spPr>
          <a:xfrm>
            <a:off x="1443037" y="114301"/>
            <a:ext cx="8262938" cy="857250"/>
          </a:xfrm>
          <a:prstGeom prst="round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vi-VN" sz="3200" b="1">
                <a:solidFill>
                  <a:srgbClr val="FF0000"/>
                </a:solidFill>
                <a:latin typeface="Times New Roman" panose="02020603050405020304" pitchFamily="18" charset="0"/>
                <a:cs typeface="Times New Roman" panose="02020603050405020304" pitchFamily="18" charset="0"/>
              </a:rPr>
              <a:t>H</a:t>
            </a:r>
            <a:r>
              <a:rPr lang="en-US" sz="3200" b="1">
                <a:solidFill>
                  <a:srgbClr val="FF0000"/>
                </a:solidFill>
                <a:latin typeface="Times New Roman" panose="02020603050405020304" pitchFamily="18" charset="0"/>
                <a:cs typeface="Times New Roman" panose="02020603050405020304" pitchFamily="18" charset="0"/>
              </a:rPr>
              <a:t>OẠT ĐỘNG VẬN DỤNG CẢ BÀI HỌC 4</a:t>
            </a:r>
            <a:endParaRPr lang="vi-VN" sz="3200">
              <a:solidFill>
                <a:srgbClr val="FF0000"/>
              </a:solidFill>
              <a:latin typeface="Times New Roman" panose="02020603050405020304" pitchFamily="18" charset="0"/>
              <a:cs typeface="Times New Roman" panose="02020603050405020304" pitchFamily="18" charset="0"/>
            </a:endParaRPr>
          </a:p>
        </p:txBody>
      </p:sp>
      <p:sp>
        <p:nvSpPr>
          <p:cNvPr id="5" name="Plaque 4"/>
          <p:cNvSpPr/>
          <p:nvPr/>
        </p:nvSpPr>
        <p:spPr>
          <a:xfrm>
            <a:off x="361950" y="1457325"/>
            <a:ext cx="11382375" cy="1466850"/>
          </a:xfrm>
          <a:prstGeom prst="plaque">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vi-VN" sz="2800" b="1" u="sng">
                <a:latin typeface="Times New Roman" panose="02020603050405020304" pitchFamily="18" charset="0"/>
                <a:cs typeface="Times New Roman" panose="02020603050405020304" pitchFamily="18" charset="0"/>
              </a:rPr>
              <a:t>Bài tập 1</a:t>
            </a:r>
            <a:r>
              <a:rPr lang="vi-VN" sz="2800" b="1">
                <a:latin typeface="Times New Roman" panose="02020603050405020304" pitchFamily="18" charset="0"/>
                <a:cs typeface="Times New Roman" panose="02020603050405020304" pitchFamily="18" charset="0"/>
              </a:rPr>
              <a:t>:</a:t>
            </a:r>
            <a:r>
              <a:rPr lang="vi-VN" sz="2800">
                <a:latin typeface="Times New Roman" panose="02020603050405020304" pitchFamily="18" charset="0"/>
                <a:cs typeface="Times New Roman" panose="02020603050405020304" pitchFamily="18" charset="0"/>
              </a:rPr>
              <a:t> Em hãy phân tích các yếu tố của một tác phẩm tản văn, tuỳ bút mà em tự sưu tầm.</a:t>
            </a:r>
          </a:p>
        </p:txBody>
      </p:sp>
      <p:sp>
        <p:nvSpPr>
          <p:cNvPr id="6" name="Hexagon 5"/>
          <p:cNvSpPr/>
          <p:nvPr/>
        </p:nvSpPr>
        <p:spPr>
          <a:xfrm>
            <a:off x="314325" y="3181350"/>
            <a:ext cx="11353800" cy="2800350"/>
          </a:xfrm>
          <a:prstGeom prst="hexagon">
            <a:avLst/>
          </a:prstGeom>
          <a:solidFill>
            <a:schemeClr val="accent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vi-VN" sz="2800" b="1" u="sng" dirty="0">
                <a:solidFill>
                  <a:schemeClr val="tx1"/>
                </a:solidFill>
                <a:latin typeface="Times New Roman" panose="02020603050405020304" pitchFamily="18" charset="0"/>
                <a:cs typeface="Times New Roman" panose="02020603050405020304" pitchFamily="18" charset="0"/>
              </a:rPr>
              <a:t>Bài tập 2</a:t>
            </a:r>
            <a:r>
              <a:rPr lang="vi-VN" sz="2800" b="1" dirty="0">
                <a:solidFill>
                  <a:schemeClr val="tx1"/>
                </a:solidFill>
                <a:latin typeface="Times New Roman" panose="02020603050405020304" pitchFamily="18" charset="0"/>
                <a:cs typeface="Times New Roman" panose="02020603050405020304" pitchFamily="18" charset="0"/>
              </a:rPr>
              <a:t>:</a:t>
            </a:r>
            <a:r>
              <a:rPr lang="vi-VN" sz="2800" dirty="0">
                <a:solidFill>
                  <a:schemeClr val="tx1"/>
                </a:solidFill>
                <a:latin typeface="Times New Roman" panose="02020603050405020304" pitchFamily="18" charset="0"/>
                <a:cs typeface="Times New Roman" panose="02020603050405020304" pitchFamily="18" charset="0"/>
              </a:rPr>
              <a:t>              DẠY HỌC DỰ ÁN: </a:t>
            </a:r>
          </a:p>
          <a:p>
            <a:r>
              <a:rPr lang="vi-VN" sz="2800" b="1" dirty="0">
                <a:solidFill>
                  <a:schemeClr val="tx1"/>
                </a:solidFill>
                <a:latin typeface="Times New Roman" panose="02020603050405020304" pitchFamily="18" charset="0"/>
                <a:cs typeface="Times New Roman" panose="02020603050405020304" pitchFamily="18" charset="0"/>
              </a:rPr>
              <a:t>GV chia lớp thành 4 nhóm với các nhiệm vụ sau:</a:t>
            </a:r>
            <a:endParaRPr lang="vi-VN" sz="2800" dirty="0">
              <a:solidFill>
                <a:schemeClr val="tx1"/>
              </a:solidFill>
              <a:latin typeface="Times New Roman" panose="02020603050405020304" pitchFamily="18" charset="0"/>
              <a:cs typeface="Times New Roman" panose="02020603050405020304" pitchFamily="18" charset="0"/>
            </a:endParaRPr>
          </a:p>
          <a:p>
            <a:r>
              <a:rPr lang="vi-VN" sz="2800" b="1" dirty="0">
                <a:solidFill>
                  <a:schemeClr val="tx1"/>
                </a:solidFill>
                <a:latin typeface="Times New Roman" panose="02020603050405020304" pitchFamily="18" charset="0"/>
                <a:cs typeface="Times New Roman" panose="02020603050405020304" pitchFamily="18" charset="0"/>
              </a:rPr>
              <a:t>+ Nhóm 1, 2: Trưng bày 2 – 3 sản phẩm mà em cho là quà tặng thiên nhiên tại lớp.</a:t>
            </a:r>
            <a:endParaRPr lang="vi-VN" sz="2800" dirty="0">
              <a:solidFill>
                <a:schemeClr val="tx1"/>
              </a:solidFill>
              <a:latin typeface="Times New Roman" panose="02020603050405020304" pitchFamily="18" charset="0"/>
              <a:cs typeface="Times New Roman" panose="02020603050405020304" pitchFamily="18" charset="0"/>
            </a:endParaRPr>
          </a:p>
          <a:p>
            <a:r>
              <a:rPr lang="vi-VN" sz="2800" i="1" dirty="0">
                <a:solidFill>
                  <a:schemeClr val="tx1"/>
                </a:solidFill>
                <a:latin typeface="Times New Roman" panose="02020603050405020304" pitchFamily="18" charset="0"/>
                <a:cs typeface="Times New Roman" panose="02020603050405020304" pitchFamily="18" charset="0"/>
              </a:rPr>
              <a:t>+ </a:t>
            </a:r>
            <a:r>
              <a:rPr lang="vi-VN" sz="2800" b="1" dirty="0">
                <a:solidFill>
                  <a:schemeClr val="tx1"/>
                </a:solidFill>
                <a:latin typeface="Times New Roman" panose="02020603050405020304" pitchFamily="18" charset="0"/>
                <a:cs typeface="Times New Roman" panose="02020603050405020304" pitchFamily="18" charset="0"/>
              </a:rPr>
              <a:t>Nhóm 3, 4: Vẽ tranh, chụp ảnh, quay clip ngắn về “quà tặng thiên nhiên”</a:t>
            </a:r>
            <a:endParaRPr lang="vi-VN" sz="2800"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681223766"/>
      </p:ext>
    </p:extLst>
  </p:cSld>
  <p:clrMapOvr>
    <a:masterClrMapping/>
  </p:clrMapOvr>
  <p:transition spd="med">
    <p:pull/>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6" presetClass="entr" presetSubtype="21"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Effect transition="in" filter="barn(inVertical)">
                                      <p:cBhvr>
                                        <p:cTn id="13" dur="500"/>
                                        <p:tgtEl>
                                          <p:spTgt spid="5"/>
                                        </p:tgtEl>
                                      </p:cBhvr>
                                    </p:animEffect>
                                  </p:childTnLst>
                                </p:cTn>
                              </p:par>
                            </p:childTnLst>
                          </p:cTn>
                        </p:par>
                      </p:childTnLst>
                    </p:cTn>
                  </p:par>
                  <p:par>
                    <p:cTn id="14" fill="hold">
                      <p:stCondLst>
                        <p:cond delay="indefinite"/>
                      </p:stCondLst>
                      <p:childTnLst>
                        <p:par>
                          <p:cTn id="15" fill="hold">
                            <p:stCondLst>
                              <p:cond delay="0"/>
                            </p:stCondLst>
                            <p:childTnLst>
                              <p:par>
                                <p:cTn id="16" presetID="22" presetClass="entr" presetSubtype="4" fill="hold" grpId="0" nodeType="clickEffect">
                                  <p:stCondLst>
                                    <p:cond delay="0"/>
                                  </p:stCondLst>
                                  <p:childTnLst>
                                    <p:set>
                                      <p:cBhvr>
                                        <p:cTn id="17" dur="1" fill="hold">
                                          <p:stCondLst>
                                            <p:cond delay="0"/>
                                          </p:stCondLst>
                                        </p:cTn>
                                        <p:tgtEl>
                                          <p:spTgt spid="6"/>
                                        </p:tgtEl>
                                        <p:attrNameLst>
                                          <p:attrName>style.visibility</p:attrName>
                                        </p:attrNameLst>
                                      </p:cBhvr>
                                      <p:to>
                                        <p:strVal val="visible"/>
                                      </p:to>
                                    </p:set>
                                    <p:animEffect transition="in" filter="wipe(down)">
                                      <p:cBhvr>
                                        <p:cTn id="18"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lowchart: Terminator 3"/>
          <p:cNvSpPr/>
          <p:nvPr/>
        </p:nvSpPr>
        <p:spPr>
          <a:xfrm>
            <a:off x="2143125" y="171450"/>
            <a:ext cx="6057900" cy="800100"/>
          </a:xfrm>
          <a:prstGeom prst="flowChartTerminator">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3200" b="1">
                <a:solidFill>
                  <a:srgbClr val="FF0000"/>
                </a:solidFill>
                <a:latin typeface="Times New Roman" panose="02020603050405020304" pitchFamily="18" charset="0"/>
                <a:cs typeface="Times New Roman" panose="02020603050405020304" pitchFamily="18" charset="0"/>
              </a:rPr>
              <a:t>HƯỚNG DẪN TỰ HỌC</a:t>
            </a:r>
            <a:endParaRPr lang="vi-VN" sz="3200">
              <a:solidFill>
                <a:srgbClr val="FF0000"/>
              </a:solidFill>
              <a:latin typeface="Times New Roman" panose="02020603050405020304" pitchFamily="18" charset="0"/>
              <a:cs typeface="Times New Roman" panose="02020603050405020304" pitchFamily="18" charset="0"/>
            </a:endParaRPr>
          </a:p>
        </p:txBody>
      </p:sp>
      <p:sp>
        <p:nvSpPr>
          <p:cNvPr id="5" name="Double Wave 4"/>
          <p:cNvSpPr/>
          <p:nvPr/>
        </p:nvSpPr>
        <p:spPr>
          <a:xfrm>
            <a:off x="723899" y="1362075"/>
            <a:ext cx="10487025" cy="4410075"/>
          </a:xfrm>
          <a:prstGeom prst="doubleWave">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vi-VN" sz="3200" dirty="0">
                <a:latin typeface="Times New Roman" panose="02020603050405020304" pitchFamily="18" charset="0"/>
                <a:cs typeface="Times New Roman" panose="02020603050405020304" pitchFamily="18" charset="0"/>
              </a:rPr>
              <a:t>1. Tìm hiểu thông tin về tác giả của các văn bản đã học: thu thập các nguồn tư liệu khác nhau như bài viết, ảnh, video,... Đọc thêm các tác phẩm của cùng tác giả. </a:t>
            </a:r>
          </a:p>
          <a:p>
            <a:r>
              <a:rPr lang="vi-VN" sz="3200" dirty="0">
                <a:latin typeface="Times New Roman" panose="02020603050405020304" pitchFamily="18" charset="0"/>
                <a:cs typeface="Times New Roman" panose="02020603050405020304" pitchFamily="18" charset="0"/>
              </a:rPr>
              <a:t>2. Hệ thống hoá kiến thức bài học bằng sơ đồ tư duy.</a:t>
            </a:r>
          </a:p>
          <a:p>
            <a:r>
              <a:rPr lang="vi-VN" sz="3200" dirty="0">
                <a:latin typeface="Times New Roman" panose="02020603050405020304" pitchFamily="18" charset="0"/>
                <a:cs typeface="Times New Roman" panose="02020603050405020304" pitchFamily="18" charset="0"/>
              </a:rPr>
              <a:t>3. Chuẩn bị bài 5: Từng bước hoàn thiện bản thân (Văn bản thông tin)</a:t>
            </a:r>
          </a:p>
          <a:p>
            <a:r>
              <a:rPr lang="vi-VN" sz="3200" dirty="0">
                <a:latin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val="485398417"/>
      </p:ext>
    </p:extLst>
  </p:cSld>
  <p:clrMapOvr>
    <a:masterClrMapping/>
  </p:clrMapOvr>
  <p:transition spd="med">
    <p:pull/>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1" presetClass="entr" presetSubtype="1"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Effect transition="in" filter="wheel(1)">
                                      <p:cBhvr>
                                        <p:cTn id="13" dur="2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lowchart: Stored Data 4"/>
          <p:cNvSpPr/>
          <p:nvPr/>
        </p:nvSpPr>
        <p:spPr>
          <a:xfrm>
            <a:off x="1152524" y="1719262"/>
            <a:ext cx="4143375" cy="2867025"/>
          </a:xfrm>
          <a:prstGeom prst="flowChartOnlineStorage">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3200" b="1">
                <a:latin typeface="Times New Roman" panose="02020603050405020304" pitchFamily="18" charset="0"/>
                <a:cs typeface="Times New Roman" panose="02020603050405020304" pitchFamily="18" charset="0"/>
              </a:rPr>
              <a:t>+ </a:t>
            </a:r>
            <a:r>
              <a:rPr lang="en-US" sz="3200">
                <a:latin typeface="Times New Roman" panose="02020603050405020304" pitchFamily="18" charset="0"/>
                <a:cs typeface="Times New Roman" panose="02020603050405020304" pitchFamily="18" charset="0"/>
              </a:rPr>
              <a:t>Các cặp</a:t>
            </a:r>
            <a:r>
              <a:rPr lang="en-US" sz="3200" b="1">
                <a:latin typeface="Times New Roman" panose="02020603050405020304" pitchFamily="18" charset="0"/>
                <a:cs typeface="Times New Roman" panose="02020603050405020304" pitchFamily="18" charset="0"/>
              </a:rPr>
              <a:t> </a:t>
            </a:r>
            <a:r>
              <a:rPr lang="en-US" sz="3200">
                <a:latin typeface="Times New Roman" panose="02020603050405020304" pitchFamily="18" charset="0"/>
                <a:cs typeface="Times New Roman" panose="02020603050405020304" pitchFamily="18" charset="0"/>
              </a:rPr>
              <a:t> thảo luận, trả lời ra phiếu học tập: Câu 2, 3, 6, 7.</a:t>
            </a:r>
            <a:endParaRPr lang="vi-VN" sz="3200">
              <a:latin typeface="Times New Roman" panose="02020603050405020304" pitchFamily="18" charset="0"/>
              <a:cs typeface="Times New Roman" panose="02020603050405020304" pitchFamily="18" charset="0"/>
            </a:endParaRPr>
          </a:p>
        </p:txBody>
      </p:sp>
      <p:sp>
        <p:nvSpPr>
          <p:cNvPr id="6" name="Flowchart: Stored Data 5"/>
          <p:cNvSpPr/>
          <p:nvPr/>
        </p:nvSpPr>
        <p:spPr>
          <a:xfrm>
            <a:off x="6229349" y="1719262"/>
            <a:ext cx="4048125" cy="2628900"/>
          </a:xfrm>
          <a:prstGeom prst="flowChartOnlineStorage">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3200">
                <a:latin typeface="Times New Roman" panose="02020603050405020304" pitchFamily="18" charset="0"/>
                <a:cs typeface="Times New Roman" panose="02020603050405020304" pitchFamily="18" charset="0"/>
              </a:rPr>
              <a:t>+ Cá nhân tự trả lời</a:t>
            </a:r>
            <a:r>
              <a:rPr lang="en-US" sz="3200" b="1">
                <a:latin typeface="Times New Roman" panose="02020603050405020304" pitchFamily="18" charset="0"/>
                <a:cs typeface="Times New Roman" panose="02020603050405020304" pitchFamily="18" charset="0"/>
              </a:rPr>
              <a:t> </a:t>
            </a:r>
            <a:r>
              <a:rPr lang="en-US" sz="3200">
                <a:latin typeface="Times New Roman" panose="02020603050405020304" pitchFamily="18" charset="0"/>
                <a:cs typeface="Times New Roman" panose="02020603050405020304" pitchFamily="18" charset="0"/>
              </a:rPr>
              <a:t>câu 1, 4, 5, 6.</a:t>
            </a:r>
            <a:endParaRPr lang="vi-VN" sz="3200">
              <a:latin typeface="Times New Roman" panose="02020603050405020304" pitchFamily="18" charset="0"/>
              <a:cs typeface="Times New Roman" panose="02020603050405020304" pitchFamily="18" charset="0"/>
            </a:endParaRPr>
          </a:p>
        </p:txBody>
      </p:sp>
      <p:sp>
        <p:nvSpPr>
          <p:cNvPr id="7" name="Flowchart: Delay 6"/>
          <p:cNvSpPr/>
          <p:nvPr/>
        </p:nvSpPr>
        <p:spPr>
          <a:xfrm>
            <a:off x="628650" y="200025"/>
            <a:ext cx="10858500" cy="1076325"/>
          </a:xfrm>
          <a:prstGeom prst="flowChartDelay">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vi-VN" sz="3200" b="1">
                <a:solidFill>
                  <a:srgbClr val="FF0000"/>
                </a:solidFill>
                <a:latin typeface="Times New Roman" panose="02020603050405020304" pitchFamily="18" charset="0"/>
                <a:cs typeface="Times New Roman" panose="02020603050405020304" pitchFamily="18" charset="0"/>
              </a:rPr>
              <a:t>* Nhiệm vụ 1: Thực hành phần Ôn tập </a:t>
            </a:r>
            <a:r>
              <a:rPr lang="vi-VN" sz="3200">
                <a:solidFill>
                  <a:srgbClr val="FF0000"/>
                </a:solidFill>
                <a:latin typeface="Times New Roman" panose="02020603050405020304" pitchFamily="18" charset="0"/>
                <a:cs typeface="Times New Roman" panose="02020603050405020304" pitchFamily="18" charset="0"/>
              </a:rPr>
              <a:t>(Trang 95/SGK Ngữ văn 7, CTST, tập 1).</a:t>
            </a:r>
          </a:p>
        </p:txBody>
      </p:sp>
    </p:spTree>
    <p:extLst>
      <p:ext uri="{BB962C8B-B14F-4D97-AF65-F5344CB8AC3E}">
        <p14:creationId xmlns:p14="http://schemas.microsoft.com/office/powerpoint/2010/main" val="466431931"/>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500" fill="hold"/>
                                        <p:tgtEl>
                                          <p:spTgt spid="7"/>
                                        </p:tgtEl>
                                        <p:attrNameLst>
                                          <p:attrName>ppt_x</p:attrName>
                                        </p:attrNameLst>
                                      </p:cBhvr>
                                      <p:tavLst>
                                        <p:tav tm="0">
                                          <p:val>
                                            <p:strVal val="#ppt_x"/>
                                          </p:val>
                                        </p:tav>
                                        <p:tav tm="100000">
                                          <p:val>
                                            <p:strVal val="#ppt_x"/>
                                          </p:val>
                                        </p:tav>
                                      </p:tavLst>
                                    </p:anim>
                                    <p:anim calcmode="lin" valueType="num">
                                      <p:cBhvr additive="base">
                                        <p:cTn id="8"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6" presetClass="entr" presetSubtype="21"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Effect transition="in" filter="barn(inVertical)">
                                      <p:cBhvr>
                                        <p:cTn id="13" dur="500"/>
                                        <p:tgtEl>
                                          <p:spTgt spid="5"/>
                                        </p:tgtEl>
                                      </p:cBhvr>
                                    </p:animEffect>
                                  </p:childTnLst>
                                </p:cTn>
                              </p:par>
                            </p:childTnLst>
                          </p:cTn>
                        </p:par>
                      </p:childTnLst>
                    </p:cTn>
                  </p:par>
                  <p:par>
                    <p:cTn id="14" fill="hold">
                      <p:stCondLst>
                        <p:cond delay="indefinite"/>
                      </p:stCondLst>
                      <p:childTnLst>
                        <p:par>
                          <p:cTn id="15" fill="hold">
                            <p:stCondLst>
                              <p:cond delay="0"/>
                            </p:stCondLst>
                            <p:childTnLst>
                              <p:par>
                                <p:cTn id="16" presetID="6" presetClass="entr" presetSubtype="16" fill="hold" grpId="0" nodeType="clickEffect">
                                  <p:stCondLst>
                                    <p:cond delay="0"/>
                                  </p:stCondLst>
                                  <p:childTnLst>
                                    <p:set>
                                      <p:cBhvr>
                                        <p:cTn id="17" dur="1" fill="hold">
                                          <p:stCondLst>
                                            <p:cond delay="0"/>
                                          </p:stCondLst>
                                        </p:cTn>
                                        <p:tgtEl>
                                          <p:spTgt spid="6"/>
                                        </p:tgtEl>
                                        <p:attrNameLst>
                                          <p:attrName>style.visibility</p:attrName>
                                        </p:attrNameLst>
                                      </p:cBhvr>
                                      <p:to>
                                        <p:strVal val="visible"/>
                                      </p:to>
                                    </p:set>
                                    <p:animEffect transition="in" filter="circle(in)">
                                      <p:cBhvr>
                                        <p:cTn id="18" dur="2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P spid="7"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6-Point Star 3"/>
          <p:cNvSpPr/>
          <p:nvPr/>
        </p:nvSpPr>
        <p:spPr>
          <a:xfrm>
            <a:off x="676275" y="57150"/>
            <a:ext cx="11163300" cy="1181099"/>
          </a:xfrm>
          <a:prstGeom prst="star6">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800" b="1" dirty="0" err="1">
                <a:solidFill>
                  <a:srgbClr val="FF0000"/>
                </a:solidFill>
                <a:latin typeface="Times New Roman" panose="02020603050405020304" pitchFamily="18" charset="0"/>
                <a:cs typeface="Times New Roman" panose="02020603050405020304" pitchFamily="18" charset="0"/>
              </a:rPr>
              <a:t>Câu</a:t>
            </a:r>
            <a:r>
              <a:rPr lang="en-US" sz="2800" b="1" dirty="0">
                <a:solidFill>
                  <a:srgbClr val="FF0000"/>
                </a:solidFill>
                <a:latin typeface="Times New Roman" panose="02020603050405020304" pitchFamily="18" charset="0"/>
                <a:cs typeface="Times New Roman" panose="02020603050405020304" pitchFamily="18" charset="0"/>
              </a:rPr>
              <a:t> 1:</a:t>
            </a:r>
            <a:r>
              <a:rPr lang="en-US" sz="2800" dirty="0">
                <a:solidFill>
                  <a:srgbClr val="FF0000"/>
                </a:solidFill>
                <a:latin typeface="Times New Roman" panose="02020603050405020304" pitchFamily="18" charset="0"/>
                <a:cs typeface="Times New Roman" panose="02020603050405020304" pitchFamily="18" charset="0"/>
              </a:rPr>
              <a:t> </a:t>
            </a:r>
            <a:r>
              <a:rPr lang="en-US" sz="2800" dirty="0" err="1">
                <a:solidFill>
                  <a:srgbClr val="FF0000"/>
                </a:solidFill>
                <a:latin typeface="Times New Roman" panose="02020603050405020304" pitchFamily="18" charset="0"/>
                <a:cs typeface="Times New Roman" panose="02020603050405020304" pitchFamily="18" charset="0"/>
              </a:rPr>
              <a:t>Đặc</a:t>
            </a:r>
            <a:r>
              <a:rPr lang="en-US" sz="2800" dirty="0">
                <a:solidFill>
                  <a:srgbClr val="FF0000"/>
                </a:solidFill>
                <a:latin typeface="Times New Roman" panose="02020603050405020304" pitchFamily="18" charset="0"/>
                <a:cs typeface="Times New Roman" panose="02020603050405020304" pitchFamily="18" charset="0"/>
              </a:rPr>
              <a:t> </a:t>
            </a:r>
            <a:r>
              <a:rPr lang="en-US" sz="2800" dirty="0" err="1">
                <a:solidFill>
                  <a:srgbClr val="FF0000"/>
                </a:solidFill>
                <a:latin typeface="Times New Roman" panose="02020603050405020304" pitchFamily="18" charset="0"/>
                <a:cs typeface="Times New Roman" panose="02020603050405020304" pitchFamily="18" charset="0"/>
              </a:rPr>
              <a:t>điểm</a:t>
            </a:r>
            <a:r>
              <a:rPr lang="en-US" sz="2800" dirty="0">
                <a:solidFill>
                  <a:srgbClr val="FF0000"/>
                </a:solidFill>
                <a:latin typeface="Times New Roman" panose="02020603050405020304" pitchFamily="18" charset="0"/>
                <a:cs typeface="Times New Roman" panose="02020603050405020304" pitchFamily="18" charset="0"/>
              </a:rPr>
              <a:t> </a:t>
            </a:r>
            <a:r>
              <a:rPr lang="en-US" sz="2800" dirty="0" err="1">
                <a:solidFill>
                  <a:srgbClr val="FF0000"/>
                </a:solidFill>
                <a:latin typeface="Times New Roman" panose="02020603050405020304" pitchFamily="18" charset="0"/>
                <a:cs typeface="Times New Roman" panose="02020603050405020304" pitchFamily="18" charset="0"/>
              </a:rPr>
              <a:t>của</a:t>
            </a:r>
            <a:r>
              <a:rPr lang="en-US" sz="2800" dirty="0">
                <a:solidFill>
                  <a:srgbClr val="FF0000"/>
                </a:solidFill>
                <a:latin typeface="Times New Roman" panose="02020603050405020304" pitchFamily="18" charset="0"/>
                <a:cs typeface="Times New Roman" panose="02020603050405020304" pitchFamily="18" charset="0"/>
              </a:rPr>
              <a:t> </a:t>
            </a:r>
            <a:r>
              <a:rPr lang="en-US" sz="2800" dirty="0" err="1">
                <a:solidFill>
                  <a:srgbClr val="FF0000"/>
                </a:solidFill>
                <a:latin typeface="Times New Roman" panose="02020603050405020304" pitchFamily="18" charset="0"/>
                <a:cs typeface="Times New Roman" panose="02020603050405020304" pitchFamily="18" charset="0"/>
              </a:rPr>
              <a:t>thể</a:t>
            </a:r>
            <a:r>
              <a:rPr lang="en-US" sz="2800" dirty="0">
                <a:solidFill>
                  <a:srgbClr val="FF0000"/>
                </a:solidFill>
                <a:latin typeface="Times New Roman" panose="02020603050405020304" pitchFamily="18" charset="0"/>
                <a:cs typeface="Times New Roman" panose="02020603050405020304" pitchFamily="18" charset="0"/>
              </a:rPr>
              <a:t> </a:t>
            </a:r>
            <a:r>
              <a:rPr lang="en-US" sz="2800" dirty="0" err="1">
                <a:solidFill>
                  <a:srgbClr val="FF0000"/>
                </a:solidFill>
                <a:latin typeface="Times New Roman" panose="02020603050405020304" pitchFamily="18" charset="0"/>
                <a:cs typeface="Times New Roman" panose="02020603050405020304" pitchFamily="18" charset="0"/>
              </a:rPr>
              <a:t>loại</a:t>
            </a:r>
            <a:r>
              <a:rPr lang="en-US" sz="2800" dirty="0">
                <a:solidFill>
                  <a:srgbClr val="FF0000"/>
                </a:solidFill>
                <a:latin typeface="Times New Roman" panose="02020603050405020304" pitchFamily="18" charset="0"/>
                <a:cs typeface="Times New Roman" panose="02020603050405020304" pitchFamily="18" charset="0"/>
              </a:rPr>
              <a:t> </a:t>
            </a:r>
            <a:r>
              <a:rPr lang="en-US" sz="2800" i="1" dirty="0" err="1">
                <a:solidFill>
                  <a:srgbClr val="FF0000"/>
                </a:solidFill>
                <a:latin typeface="Times New Roman" panose="02020603050405020304" pitchFamily="18" charset="0"/>
                <a:cs typeface="Times New Roman" panose="02020603050405020304" pitchFamily="18" charset="0"/>
              </a:rPr>
              <a:t>tản</a:t>
            </a:r>
            <a:r>
              <a:rPr lang="en-US" sz="2800" i="1" dirty="0">
                <a:solidFill>
                  <a:srgbClr val="FF0000"/>
                </a:solidFill>
                <a:latin typeface="Times New Roman" panose="02020603050405020304" pitchFamily="18" charset="0"/>
                <a:cs typeface="Times New Roman" panose="02020603050405020304" pitchFamily="18" charset="0"/>
              </a:rPr>
              <a:t> </a:t>
            </a:r>
            <a:r>
              <a:rPr lang="en-US" sz="2800" i="1" dirty="0" err="1">
                <a:solidFill>
                  <a:srgbClr val="FF0000"/>
                </a:solidFill>
                <a:latin typeface="Times New Roman" panose="02020603050405020304" pitchFamily="18" charset="0"/>
                <a:cs typeface="Times New Roman" panose="02020603050405020304" pitchFamily="18" charset="0"/>
              </a:rPr>
              <a:t>văn</a:t>
            </a:r>
            <a:r>
              <a:rPr lang="en-US" sz="2800" i="1" dirty="0">
                <a:solidFill>
                  <a:srgbClr val="FF0000"/>
                </a:solidFill>
                <a:latin typeface="Times New Roman" panose="02020603050405020304" pitchFamily="18" charset="0"/>
                <a:cs typeface="Times New Roman" panose="02020603050405020304" pitchFamily="18" charset="0"/>
              </a:rPr>
              <a:t>, </a:t>
            </a:r>
            <a:r>
              <a:rPr lang="en-US" sz="2800" i="1" dirty="0" err="1">
                <a:solidFill>
                  <a:srgbClr val="FF0000"/>
                </a:solidFill>
                <a:latin typeface="Times New Roman" panose="02020603050405020304" pitchFamily="18" charset="0"/>
                <a:cs typeface="Times New Roman" panose="02020603050405020304" pitchFamily="18" charset="0"/>
              </a:rPr>
              <a:t>tuỳ</a:t>
            </a:r>
            <a:r>
              <a:rPr lang="en-US" sz="2800" i="1" dirty="0">
                <a:solidFill>
                  <a:srgbClr val="FF0000"/>
                </a:solidFill>
                <a:latin typeface="Times New Roman" panose="02020603050405020304" pitchFamily="18" charset="0"/>
                <a:cs typeface="Times New Roman" panose="02020603050405020304" pitchFamily="18" charset="0"/>
              </a:rPr>
              <a:t> </a:t>
            </a:r>
            <a:r>
              <a:rPr lang="en-US" sz="2800" i="1" dirty="0" err="1">
                <a:solidFill>
                  <a:srgbClr val="FF0000"/>
                </a:solidFill>
                <a:latin typeface="Times New Roman" panose="02020603050405020304" pitchFamily="18" charset="0"/>
                <a:cs typeface="Times New Roman" panose="02020603050405020304" pitchFamily="18" charset="0"/>
              </a:rPr>
              <a:t>bút</a:t>
            </a:r>
            <a:endParaRPr lang="vi-VN" sz="2800" dirty="0">
              <a:solidFill>
                <a:srgbClr val="FF0000"/>
              </a:solidFill>
              <a:latin typeface="Times New Roman" panose="02020603050405020304" pitchFamily="18" charset="0"/>
              <a:cs typeface="Times New Roman" panose="02020603050405020304" pitchFamily="18" charset="0"/>
            </a:endParaRPr>
          </a:p>
        </p:txBody>
      </p:sp>
      <p:sp>
        <p:nvSpPr>
          <p:cNvPr id="5" name="Flowchart: Stored Data 4"/>
          <p:cNvSpPr/>
          <p:nvPr/>
        </p:nvSpPr>
        <p:spPr>
          <a:xfrm>
            <a:off x="238125" y="1485900"/>
            <a:ext cx="3924300" cy="4972050"/>
          </a:xfrm>
          <a:prstGeom prst="flowChartOnlineStorage">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a:latin typeface="Times New Roman" panose="02020603050405020304" pitchFamily="18" charset="0"/>
                <a:cs typeface="Times New Roman" panose="02020603050405020304" pitchFamily="18" charset="0"/>
              </a:rPr>
              <a:t> </a:t>
            </a:r>
            <a:r>
              <a:rPr lang="de-DE" sz="2800" dirty="0">
                <a:latin typeface="Times New Roman" panose="02020603050405020304" pitchFamily="18" charset="0"/>
                <a:cs typeface="Times New Roman" panose="02020603050405020304" pitchFamily="18" charset="0"/>
              </a:rPr>
              <a:t>- </a:t>
            </a:r>
            <a:r>
              <a:rPr lang="de-DE" sz="2800" i="1" dirty="0">
                <a:latin typeface="Times New Roman" panose="02020603050405020304" pitchFamily="18" charset="0"/>
                <a:cs typeface="Times New Roman" panose="02020603050405020304" pitchFamily="18" charset="0"/>
              </a:rPr>
              <a:t>Chất trữ tình trong tản văn, tuỳ</a:t>
            </a:r>
            <a:r>
              <a:rPr lang="de-DE" sz="2800" dirty="0">
                <a:latin typeface="Times New Roman" panose="02020603050405020304" pitchFamily="18" charset="0"/>
                <a:cs typeface="Times New Roman" panose="02020603050405020304" pitchFamily="18" charset="0"/>
              </a:rPr>
              <a:t> </a:t>
            </a:r>
            <a:r>
              <a:rPr lang="de-DE" sz="2800" i="1" dirty="0">
                <a:latin typeface="Times New Roman" panose="02020603050405020304" pitchFamily="18" charset="0"/>
                <a:cs typeface="Times New Roman" panose="02020603050405020304" pitchFamily="18" charset="0"/>
              </a:rPr>
              <a:t>bút</a:t>
            </a:r>
            <a:r>
              <a:rPr lang="de-DE" sz="2800" dirty="0">
                <a:latin typeface="Times New Roman" panose="02020603050405020304" pitchFamily="18" charset="0"/>
                <a:cs typeface="Times New Roman" panose="02020603050405020304" pitchFamily="18" charset="0"/>
              </a:rPr>
              <a:t> là yếu tố được tạo nên từ vẻ đẹp của cảm xúc, suy nghĩ, vẻ đẹp của thiên nhiên tạo vật để tâọ rung động thẩm mĩ cho người đọc.</a:t>
            </a:r>
            <a:endParaRPr lang="vi-VN" sz="2800" dirty="0">
              <a:latin typeface="Times New Roman" panose="02020603050405020304" pitchFamily="18" charset="0"/>
              <a:cs typeface="Times New Roman" panose="02020603050405020304" pitchFamily="18" charset="0"/>
            </a:endParaRPr>
          </a:p>
        </p:txBody>
      </p:sp>
      <p:sp>
        <p:nvSpPr>
          <p:cNvPr id="6" name="Flowchart: Stored Data 5"/>
          <p:cNvSpPr/>
          <p:nvPr/>
        </p:nvSpPr>
        <p:spPr>
          <a:xfrm>
            <a:off x="4257675" y="1533525"/>
            <a:ext cx="4305300" cy="4972050"/>
          </a:xfrm>
          <a:prstGeom prst="flowChartOnlineStorage">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800" i="1" dirty="0">
                <a:latin typeface="Times New Roman" panose="02020603050405020304" pitchFamily="18" charset="0"/>
                <a:cs typeface="Times New Roman" panose="02020603050405020304" pitchFamily="18" charset="0"/>
              </a:rPr>
              <a:t>- Chất trữ tình trong tản văn, tuỳ bút</a:t>
            </a:r>
            <a:r>
              <a:rPr lang="de-DE" sz="2800" dirty="0">
                <a:latin typeface="Times New Roman" panose="02020603050405020304" pitchFamily="18" charset="0"/>
                <a:cs typeface="Times New Roman" panose="02020603050405020304" pitchFamily="18" charset="0"/>
              </a:rPr>
              <a:t> là yếu tố thể hiện cảm xúc, suy nghĩ riêng của tác giả qua văn bản. Thông thường, có thể nhận biết cái tôi ấy qua các từ nhân xưng ngôi thứ nhất.</a:t>
            </a:r>
            <a:endParaRPr lang="vi-VN" sz="2800" dirty="0">
              <a:latin typeface="Times New Roman" panose="02020603050405020304" pitchFamily="18" charset="0"/>
              <a:cs typeface="Times New Roman" panose="02020603050405020304" pitchFamily="18" charset="0"/>
            </a:endParaRPr>
          </a:p>
        </p:txBody>
      </p:sp>
      <p:sp>
        <p:nvSpPr>
          <p:cNvPr id="7" name="Flowchart: Stored Data 6"/>
          <p:cNvSpPr/>
          <p:nvPr/>
        </p:nvSpPr>
        <p:spPr>
          <a:xfrm>
            <a:off x="8953500" y="1485900"/>
            <a:ext cx="3143250" cy="4972050"/>
          </a:xfrm>
          <a:prstGeom prst="flowChartOnlineStorage">
            <a:avLst/>
          </a:prstGeom>
          <a:solidFill>
            <a:schemeClr val="accent4"/>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800">
                <a:latin typeface="Times New Roman" panose="02020603050405020304" pitchFamily="18" charset="0"/>
                <a:cs typeface="Times New Roman" panose="02020603050405020304" pitchFamily="18" charset="0"/>
              </a:rPr>
              <a:t>-</a:t>
            </a:r>
            <a:r>
              <a:rPr lang="de-DE" sz="2800" i="1">
                <a:latin typeface="Times New Roman" panose="02020603050405020304" pitchFamily="18" charset="0"/>
                <a:cs typeface="Times New Roman" panose="02020603050405020304" pitchFamily="18" charset="0"/>
              </a:rPr>
              <a:t> Ngôn ngữ trong tản văn, tuỳ bút</a:t>
            </a:r>
            <a:r>
              <a:rPr lang="de-DE" sz="2800">
                <a:latin typeface="Times New Roman" panose="02020603050405020304" pitchFamily="18" charset="0"/>
                <a:cs typeface="Times New Roman" panose="02020603050405020304" pitchFamily="18" charset="0"/>
              </a:rPr>
              <a:t> thường tinh tế, sống động, mang hơi thở đời sống, giữa hình ảnh và chất trữ tình.</a:t>
            </a:r>
            <a:endParaRPr lang="vi-VN" sz="280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830130359"/>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6" presetClass="entr" presetSubtype="21"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Effect transition="in" filter="barn(inVertical)">
                                      <p:cBhvr>
                                        <p:cTn id="13" dur="500"/>
                                        <p:tgtEl>
                                          <p:spTgt spid="5"/>
                                        </p:tgtEl>
                                      </p:cBhvr>
                                    </p:animEffect>
                                  </p:childTnLst>
                                </p:cTn>
                              </p:par>
                            </p:childTnLst>
                          </p:cTn>
                        </p:par>
                      </p:childTnLst>
                    </p:cTn>
                  </p:par>
                  <p:par>
                    <p:cTn id="14" fill="hold">
                      <p:stCondLst>
                        <p:cond delay="indefinite"/>
                      </p:stCondLst>
                      <p:childTnLst>
                        <p:par>
                          <p:cTn id="15" fill="hold">
                            <p:stCondLst>
                              <p:cond delay="0"/>
                            </p:stCondLst>
                            <p:childTnLst>
                              <p:par>
                                <p:cTn id="16" presetID="6" presetClass="entr" presetSubtype="16" fill="hold" grpId="0" nodeType="clickEffect">
                                  <p:stCondLst>
                                    <p:cond delay="0"/>
                                  </p:stCondLst>
                                  <p:childTnLst>
                                    <p:set>
                                      <p:cBhvr>
                                        <p:cTn id="17" dur="1" fill="hold">
                                          <p:stCondLst>
                                            <p:cond delay="0"/>
                                          </p:stCondLst>
                                        </p:cTn>
                                        <p:tgtEl>
                                          <p:spTgt spid="6"/>
                                        </p:tgtEl>
                                        <p:attrNameLst>
                                          <p:attrName>style.visibility</p:attrName>
                                        </p:attrNameLst>
                                      </p:cBhvr>
                                      <p:to>
                                        <p:strVal val="visible"/>
                                      </p:to>
                                    </p:set>
                                    <p:animEffect transition="in" filter="circle(in)">
                                      <p:cBhvr>
                                        <p:cTn id="18" dur="2000"/>
                                        <p:tgtEl>
                                          <p:spTgt spid="6"/>
                                        </p:tgtEl>
                                      </p:cBhvr>
                                    </p:animEffect>
                                  </p:childTnLst>
                                </p:cTn>
                              </p:par>
                            </p:childTnLst>
                          </p:cTn>
                        </p:par>
                      </p:childTnLst>
                    </p:cTn>
                  </p:par>
                  <p:par>
                    <p:cTn id="19" fill="hold">
                      <p:stCondLst>
                        <p:cond delay="indefinite"/>
                      </p:stCondLst>
                      <p:childTnLst>
                        <p:par>
                          <p:cTn id="20" fill="hold">
                            <p:stCondLst>
                              <p:cond delay="0"/>
                            </p:stCondLst>
                            <p:childTnLst>
                              <p:par>
                                <p:cTn id="21" presetID="22" presetClass="entr" presetSubtype="4" fill="hold" grpId="0" nodeType="clickEffect">
                                  <p:stCondLst>
                                    <p:cond delay="0"/>
                                  </p:stCondLst>
                                  <p:childTnLst>
                                    <p:set>
                                      <p:cBhvr>
                                        <p:cTn id="22" dur="1" fill="hold">
                                          <p:stCondLst>
                                            <p:cond delay="0"/>
                                          </p:stCondLst>
                                        </p:cTn>
                                        <p:tgtEl>
                                          <p:spTgt spid="7"/>
                                        </p:tgtEl>
                                        <p:attrNameLst>
                                          <p:attrName>style.visibility</p:attrName>
                                        </p:attrNameLst>
                                      </p:cBhvr>
                                      <p:to>
                                        <p:strVal val="visible"/>
                                      </p:to>
                                    </p:set>
                                    <p:animEffect transition="in" filter="wipe(down)">
                                      <p:cBhvr>
                                        <p:cTn id="23"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P spid="7"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7-Point Star 3"/>
          <p:cNvSpPr/>
          <p:nvPr/>
        </p:nvSpPr>
        <p:spPr>
          <a:xfrm>
            <a:off x="2552700" y="85725"/>
            <a:ext cx="4457700" cy="695325"/>
          </a:xfrm>
          <a:prstGeom prst="star7">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a:solidFill>
                  <a:srgbClr val="FF0000"/>
                </a:solidFill>
                <a:latin typeface="Times New Roman" panose="02020603050405020304" pitchFamily="18" charset="0"/>
                <a:cs typeface="Times New Roman" panose="02020603050405020304" pitchFamily="18" charset="0"/>
              </a:rPr>
              <a:t>Câu 2</a:t>
            </a:r>
            <a:r>
              <a:rPr lang="en-US" sz="3200">
                <a:solidFill>
                  <a:srgbClr val="FF0000"/>
                </a:solidFill>
                <a:latin typeface="Times New Roman" panose="02020603050405020304" pitchFamily="18" charset="0"/>
                <a:cs typeface="Times New Roman" panose="02020603050405020304" pitchFamily="18" charset="0"/>
              </a:rPr>
              <a:t>: </a:t>
            </a:r>
            <a:endParaRPr lang="vi-VN" sz="3200">
              <a:solidFill>
                <a:srgbClr val="FF0000"/>
              </a:solidFill>
              <a:latin typeface="Times New Roman" panose="02020603050405020304" pitchFamily="18" charset="0"/>
              <a:cs typeface="Times New Roman" panose="02020603050405020304" pitchFamily="18" charset="0"/>
            </a:endParaRPr>
          </a:p>
        </p:txBody>
      </p:sp>
      <p:graphicFrame>
        <p:nvGraphicFramePr>
          <p:cNvPr id="5" name="Table 4"/>
          <p:cNvGraphicFramePr>
            <a:graphicFrameLocks noGrp="1"/>
          </p:cNvGraphicFramePr>
          <p:nvPr>
            <p:extLst>
              <p:ext uri="{D42A27DB-BD31-4B8C-83A1-F6EECF244321}">
                <p14:modId xmlns:p14="http://schemas.microsoft.com/office/powerpoint/2010/main" val="2382624244"/>
              </p:ext>
            </p:extLst>
          </p:nvPr>
        </p:nvGraphicFramePr>
        <p:xfrm>
          <a:off x="104775" y="1009650"/>
          <a:ext cx="11734799" cy="5398008"/>
        </p:xfrm>
        <a:graphic>
          <a:graphicData uri="http://schemas.openxmlformats.org/drawingml/2006/table">
            <a:tbl>
              <a:tblPr firstRow="1" firstCol="1" bandRow="1">
                <a:tableStyleId>{5C22544A-7EE6-4342-B048-85BDC9FD1C3A}</a:tableStyleId>
              </a:tblPr>
              <a:tblGrid>
                <a:gridCol w="1978742">
                  <a:extLst>
                    <a:ext uri="{9D8B030D-6E8A-4147-A177-3AD203B41FA5}">
                      <a16:colId xmlns:a16="http://schemas.microsoft.com/office/drawing/2014/main" val="2714841444"/>
                    </a:ext>
                  </a:extLst>
                </a:gridCol>
                <a:gridCol w="3097160">
                  <a:extLst>
                    <a:ext uri="{9D8B030D-6E8A-4147-A177-3AD203B41FA5}">
                      <a16:colId xmlns:a16="http://schemas.microsoft.com/office/drawing/2014/main" val="4268360415"/>
                    </a:ext>
                  </a:extLst>
                </a:gridCol>
                <a:gridCol w="3097160">
                  <a:extLst>
                    <a:ext uri="{9D8B030D-6E8A-4147-A177-3AD203B41FA5}">
                      <a16:colId xmlns:a16="http://schemas.microsoft.com/office/drawing/2014/main" val="1834020411"/>
                    </a:ext>
                  </a:extLst>
                </a:gridCol>
                <a:gridCol w="3561737">
                  <a:extLst>
                    <a:ext uri="{9D8B030D-6E8A-4147-A177-3AD203B41FA5}">
                      <a16:colId xmlns:a16="http://schemas.microsoft.com/office/drawing/2014/main" val="3721010685"/>
                    </a:ext>
                  </a:extLst>
                </a:gridCol>
              </a:tblGrid>
              <a:tr h="428729">
                <a:tc>
                  <a:txBody>
                    <a:bodyPr/>
                    <a:lstStyle/>
                    <a:p>
                      <a:pPr>
                        <a:lnSpc>
                          <a:spcPct val="115000"/>
                        </a:lnSpc>
                        <a:spcAft>
                          <a:spcPts val="0"/>
                        </a:spcAft>
                        <a:tabLst>
                          <a:tab pos="1019175" algn="l"/>
                        </a:tabLst>
                      </a:pPr>
                      <a:r>
                        <a:rPr lang="en-US" sz="2800" dirty="0" err="1">
                          <a:solidFill>
                            <a:srgbClr val="0070C0"/>
                          </a:solidFill>
                          <a:effectLst/>
                          <a:latin typeface="Times New Roman" panose="02020603050405020304" pitchFamily="18" charset="0"/>
                          <a:cs typeface="Times New Roman" panose="02020603050405020304" pitchFamily="18" charset="0"/>
                        </a:rPr>
                        <a:t>Văn</a:t>
                      </a:r>
                      <a:r>
                        <a:rPr lang="en-US" sz="2800" dirty="0">
                          <a:solidFill>
                            <a:srgbClr val="0070C0"/>
                          </a:solidFill>
                          <a:effectLst/>
                          <a:latin typeface="Times New Roman" panose="02020603050405020304" pitchFamily="18" charset="0"/>
                          <a:cs typeface="Times New Roman" panose="02020603050405020304" pitchFamily="18" charset="0"/>
                        </a:rPr>
                        <a:t> </a:t>
                      </a:r>
                      <a:r>
                        <a:rPr lang="en-US" sz="2800" dirty="0" err="1">
                          <a:solidFill>
                            <a:srgbClr val="0070C0"/>
                          </a:solidFill>
                          <a:effectLst/>
                          <a:latin typeface="Times New Roman" panose="02020603050405020304" pitchFamily="18" charset="0"/>
                          <a:cs typeface="Times New Roman" panose="02020603050405020304" pitchFamily="18" charset="0"/>
                        </a:rPr>
                        <a:t>bản</a:t>
                      </a:r>
                      <a:endParaRPr lang="vi-VN" sz="2800" dirty="0">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3966" marR="23966"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nSpc>
                          <a:spcPct val="115000"/>
                        </a:lnSpc>
                        <a:spcAft>
                          <a:spcPts val="0"/>
                        </a:spcAft>
                        <a:tabLst>
                          <a:tab pos="1019175" algn="l"/>
                        </a:tabLst>
                      </a:pPr>
                      <a:r>
                        <a:rPr lang="en-US" sz="2800" dirty="0" err="1">
                          <a:solidFill>
                            <a:srgbClr val="0070C0"/>
                          </a:solidFill>
                          <a:effectLst/>
                          <a:latin typeface="Times New Roman" panose="02020603050405020304" pitchFamily="18" charset="0"/>
                          <a:cs typeface="Times New Roman" panose="02020603050405020304" pitchFamily="18" charset="0"/>
                        </a:rPr>
                        <a:t>Chủ</a:t>
                      </a:r>
                      <a:r>
                        <a:rPr lang="en-US" sz="2800" dirty="0">
                          <a:solidFill>
                            <a:srgbClr val="0070C0"/>
                          </a:solidFill>
                          <a:effectLst/>
                          <a:latin typeface="Times New Roman" panose="02020603050405020304" pitchFamily="18" charset="0"/>
                          <a:cs typeface="Times New Roman" panose="02020603050405020304" pitchFamily="18" charset="0"/>
                        </a:rPr>
                        <a:t> </a:t>
                      </a:r>
                      <a:r>
                        <a:rPr lang="en-US" sz="2800" dirty="0" err="1">
                          <a:solidFill>
                            <a:srgbClr val="0070C0"/>
                          </a:solidFill>
                          <a:effectLst/>
                          <a:latin typeface="Times New Roman" panose="02020603050405020304" pitchFamily="18" charset="0"/>
                          <a:cs typeface="Times New Roman" panose="02020603050405020304" pitchFamily="18" charset="0"/>
                        </a:rPr>
                        <a:t>đề</a:t>
                      </a:r>
                      <a:endParaRPr lang="vi-VN" sz="2800" dirty="0">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3966" marR="23966"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nSpc>
                          <a:spcPct val="115000"/>
                        </a:lnSpc>
                        <a:spcAft>
                          <a:spcPts val="0"/>
                        </a:spcAft>
                        <a:tabLst>
                          <a:tab pos="1019175" algn="l"/>
                        </a:tabLst>
                      </a:pPr>
                      <a:r>
                        <a:rPr lang="en-US" sz="2800" dirty="0" err="1">
                          <a:solidFill>
                            <a:srgbClr val="0070C0"/>
                          </a:solidFill>
                          <a:effectLst/>
                          <a:latin typeface="Times New Roman" panose="02020603050405020304" pitchFamily="18" charset="0"/>
                          <a:cs typeface="Times New Roman" panose="02020603050405020304" pitchFamily="18" charset="0"/>
                        </a:rPr>
                        <a:t>Dấu</a:t>
                      </a:r>
                      <a:r>
                        <a:rPr lang="en-US" sz="2800" dirty="0">
                          <a:solidFill>
                            <a:srgbClr val="0070C0"/>
                          </a:solidFill>
                          <a:effectLst/>
                          <a:latin typeface="Times New Roman" panose="02020603050405020304" pitchFamily="18" charset="0"/>
                          <a:cs typeface="Times New Roman" panose="02020603050405020304" pitchFamily="18" charset="0"/>
                        </a:rPr>
                        <a:t> </a:t>
                      </a:r>
                      <a:r>
                        <a:rPr lang="en-US" sz="2800" dirty="0" err="1">
                          <a:solidFill>
                            <a:srgbClr val="0070C0"/>
                          </a:solidFill>
                          <a:effectLst/>
                          <a:latin typeface="Times New Roman" panose="02020603050405020304" pitchFamily="18" charset="0"/>
                          <a:cs typeface="Times New Roman" panose="02020603050405020304" pitchFamily="18" charset="0"/>
                        </a:rPr>
                        <a:t>hiệu</a:t>
                      </a:r>
                      <a:r>
                        <a:rPr lang="en-US" sz="2800" dirty="0">
                          <a:solidFill>
                            <a:srgbClr val="0070C0"/>
                          </a:solidFill>
                          <a:effectLst/>
                          <a:latin typeface="Times New Roman" panose="02020603050405020304" pitchFamily="18" charset="0"/>
                          <a:cs typeface="Times New Roman" panose="02020603050405020304" pitchFamily="18" charset="0"/>
                        </a:rPr>
                        <a:t> </a:t>
                      </a:r>
                      <a:r>
                        <a:rPr lang="en-US" sz="2800" dirty="0" err="1">
                          <a:solidFill>
                            <a:srgbClr val="0070C0"/>
                          </a:solidFill>
                          <a:effectLst/>
                          <a:latin typeface="Times New Roman" panose="02020603050405020304" pitchFamily="18" charset="0"/>
                          <a:cs typeface="Times New Roman" panose="02020603050405020304" pitchFamily="18" charset="0"/>
                        </a:rPr>
                        <a:t>nhận</a:t>
                      </a:r>
                      <a:r>
                        <a:rPr lang="en-US" sz="2800" dirty="0">
                          <a:solidFill>
                            <a:srgbClr val="0070C0"/>
                          </a:solidFill>
                          <a:effectLst/>
                          <a:latin typeface="Times New Roman" panose="02020603050405020304" pitchFamily="18" charset="0"/>
                          <a:cs typeface="Times New Roman" panose="02020603050405020304" pitchFamily="18" charset="0"/>
                        </a:rPr>
                        <a:t> </a:t>
                      </a:r>
                      <a:r>
                        <a:rPr lang="en-US" sz="2800" dirty="0" err="1">
                          <a:solidFill>
                            <a:srgbClr val="0070C0"/>
                          </a:solidFill>
                          <a:effectLst/>
                          <a:latin typeface="Times New Roman" panose="02020603050405020304" pitchFamily="18" charset="0"/>
                          <a:cs typeface="Times New Roman" panose="02020603050405020304" pitchFamily="18" charset="0"/>
                        </a:rPr>
                        <a:t>biết</a:t>
                      </a:r>
                      <a:r>
                        <a:rPr lang="en-US" sz="2800" dirty="0">
                          <a:solidFill>
                            <a:srgbClr val="0070C0"/>
                          </a:solidFill>
                          <a:effectLst/>
                          <a:latin typeface="Times New Roman" panose="02020603050405020304" pitchFamily="18" charset="0"/>
                          <a:cs typeface="Times New Roman" panose="02020603050405020304" pitchFamily="18" charset="0"/>
                        </a:rPr>
                        <a:t> </a:t>
                      </a:r>
                      <a:r>
                        <a:rPr lang="en-US" sz="2800" dirty="0" err="1">
                          <a:solidFill>
                            <a:srgbClr val="0070C0"/>
                          </a:solidFill>
                          <a:effectLst/>
                          <a:latin typeface="Times New Roman" panose="02020603050405020304" pitchFamily="18" charset="0"/>
                          <a:cs typeface="Times New Roman" panose="02020603050405020304" pitchFamily="18" charset="0"/>
                        </a:rPr>
                        <a:t>cái</a:t>
                      </a:r>
                      <a:r>
                        <a:rPr lang="en-US" sz="2800" dirty="0">
                          <a:solidFill>
                            <a:srgbClr val="0070C0"/>
                          </a:solidFill>
                          <a:effectLst/>
                          <a:latin typeface="Times New Roman" panose="02020603050405020304" pitchFamily="18" charset="0"/>
                          <a:cs typeface="Times New Roman" panose="02020603050405020304" pitchFamily="18" charset="0"/>
                        </a:rPr>
                        <a:t> </a:t>
                      </a:r>
                      <a:r>
                        <a:rPr lang="en-US" sz="2800" dirty="0" err="1">
                          <a:solidFill>
                            <a:srgbClr val="0070C0"/>
                          </a:solidFill>
                          <a:effectLst/>
                          <a:latin typeface="Times New Roman" panose="02020603050405020304" pitchFamily="18" charset="0"/>
                          <a:cs typeface="Times New Roman" panose="02020603050405020304" pitchFamily="18" charset="0"/>
                        </a:rPr>
                        <a:t>tôi</a:t>
                      </a:r>
                      <a:r>
                        <a:rPr lang="en-US" sz="2800" dirty="0">
                          <a:solidFill>
                            <a:srgbClr val="0070C0"/>
                          </a:solidFill>
                          <a:effectLst/>
                          <a:latin typeface="Times New Roman" panose="02020603050405020304" pitchFamily="18" charset="0"/>
                          <a:cs typeface="Times New Roman" panose="02020603050405020304" pitchFamily="18" charset="0"/>
                        </a:rPr>
                        <a:t> </a:t>
                      </a:r>
                      <a:r>
                        <a:rPr lang="en-US" sz="2800" dirty="0" err="1">
                          <a:solidFill>
                            <a:srgbClr val="0070C0"/>
                          </a:solidFill>
                          <a:effectLst/>
                          <a:latin typeface="Times New Roman" panose="02020603050405020304" pitchFamily="18" charset="0"/>
                          <a:cs typeface="Times New Roman" panose="02020603050405020304" pitchFamily="18" charset="0"/>
                        </a:rPr>
                        <a:t>của</a:t>
                      </a:r>
                      <a:r>
                        <a:rPr lang="en-US" sz="2800" dirty="0">
                          <a:solidFill>
                            <a:srgbClr val="0070C0"/>
                          </a:solidFill>
                          <a:effectLst/>
                          <a:latin typeface="Times New Roman" panose="02020603050405020304" pitchFamily="18" charset="0"/>
                          <a:cs typeface="Times New Roman" panose="02020603050405020304" pitchFamily="18" charset="0"/>
                        </a:rPr>
                        <a:t> </a:t>
                      </a:r>
                      <a:r>
                        <a:rPr lang="en-US" sz="2800" dirty="0" err="1">
                          <a:solidFill>
                            <a:srgbClr val="0070C0"/>
                          </a:solidFill>
                          <a:effectLst/>
                          <a:latin typeface="Times New Roman" panose="02020603050405020304" pitchFamily="18" charset="0"/>
                          <a:cs typeface="Times New Roman" panose="02020603050405020304" pitchFamily="18" charset="0"/>
                        </a:rPr>
                        <a:t>người</a:t>
                      </a:r>
                      <a:r>
                        <a:rPr lang="en-US" sz="2800" dirty="0">
                          <a:solidFill>
                            <a:srgbClr val="0070C0"/>
                          </a:solidFill>
                          <a:effectLst/>
                          <a:latin typeface="Times New Roman" panose="02020603050405020304" pitchFamily="18" charset="0"/>
                          <a:cs typeface="Times New Roman" panose="02020603050405020304" pitchFamily="18" charset="0"/>
                        </a:rPr>
                        <a:t> </a:t>
                      </a:r>
                      <a:r>
                        <a:rPr lang="en-US" sz="2800" dirty="0" err="1">
                          <a:solidFill>
                            <a:srgbClr val="0070C0"/>
                          </a:solidFill>
                          <a:effectLst/>
                          <a:latin typeface="Times New Roman" panose="02020603050405020304" pitchFamily="18" charset="0"/>
                          <a:cs typeface="Times New Roman" panose="02020603050405020304" pitchFamily="18" charset="0"/>
                        </a:rPr>
                        <a:t>viết</a:t>
                      </a:r>
                      <a:endParaRPr lang="vi-VN" sz="2800" dirty="0">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3966" marR="23966"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nSpc>
                          <a:spcPct val="115000"/>
                        </a:lnSpc>
                        <a:spcAft>
                          <a:spcPts val="0"/>
                        </a:spcAft>
                        <a:tabLst>
                          <a:tab pos="1019175" algn="l"/>
                        </a:tabLst>
                      </a:pPr>
                      <a:r>
                        <a:rPr lang="en-US" sz="2800" dirty="0" err="1">
                          <a:solidFill>
                            <a:srgbClr val="0070C0"/>
                          </a:solidFill>
                          <a:effectLst/>
                          <a:latin typeface="Times New Roman" panose="02020603050405020304" pitchFamily="18" charset="0"/>
                          <a:cs typeface="Times New Roman" panose="02020603050405020304" pitchFamily="18" charset="0"/>
                        </a:rPr>
                        <a:t>Tình</a:t>
                      </a:r>
                      <a:r>
                        <a:rPr lang="en-US" sz="2800" dirty="0">
                          <a:solidFill>
                            <a:srgbClr val="0070C0"/>
                          </a:solidFill>
                          <a:effectLst/>
                          <a:latin typeface="Times New Roman" panose="02020603050405020304" pitchFamily="18" charset="0"/>
                          <a:cs typeface="Times New Roman" panose="02020603050405020304" pitchFamily="18" charset="0"/>
                        </a:rPr>
                        <a:t> </a:t>
                      </a:r>
                      <a:r>
                        <a:rPr lang="en-US" sz="2800" dirty="0" err="1">
                          <a:solidFill>
                            <a:srgbClr val="0070C0"/>
                          </a:solidFill>
                          <a:effectLst/>
                          <a:latin typeface="Times New Roman" panose="02020603050405020304" pitchFamily="18" charset="0"/>
                          <a:cs typeface="Times New Roman" panose="02020603050405020304" pitchFamily="18" charset="0"/>
                        </a:rPr>
                        <a:t>cảm</a:t>
                      </a:r>
                      <a:r>
                        <a:rPr lang="en-US" sz="2800" dirty="0">
                          <a:solidFill>
                            <a:srgbClr val="0070C0"/>
                          </a:solidFill>
                          <a:effectLst/>
                          <a:latin typeface="Times New Roman" panose="02020603050405020304" pitchFamily="18" charset="0"/>
                          <a:cs typeface="Times New Roman" panose="02020603050405020304" pitchFamily="18" charset="0"/>
                        </a:rPr>
                        <a:t>, </a:t>
                      </a:r>
                      <a:r>
                        <a:rPr lang="en-US" sz="2800" dirty="0" err="1">
                          <a:solidFill>
                            <a:srgbClr val="0070C0"/>
                          </a:solidFill>
                          <a:effectLst/>
                          <a:latin typeface="Times New Roman" panose="02020603050405020304" pitchFamily="18" charset="0"/>
                          <a:cs typeface="Times New Roman" panose="02020603050405020304" pitchFamily="18" charset="0"/>
                        </a:rPr>
                        <a:t>cảm</a:t>
                      </a:r>
                      <a:r>
                        <a:rPr lang="en-US" sz="2800" dirty="0">
                          <a:solidFill>
                            <a:srgbClr val="0070C0"/>
                          </a:solidFill>
                          <a:effectLst/>
                          <a:latin typeface="Times New Roman" panose="02020603050405020304" pitchFamily="18" charset="0"/>
                          <a:cs typeface="Times New Roman" panose="02020603050405020304" pitchFamily="18" charset="0"/>
                        </a:rPr>
                        <a:t> </a:t>
                      </a:r>
                      <a:r>
                        <a:rPr lang="en-US" sz="2800" dirty="0" err="1">
                          <a:solidFill>
                            <a:srgbClr val="0070C0"/>
                          </a:solidFill>
                          <a:effectLst/>
                          <a:latin typeface="Times New Roman" panose="02020603050405020304" pitchFamily="18" charset="0"/>
                          <a:cs typeface="Times New Roman" panose="02020603050405020304" pitchFamily="18" charset="0"/>
                        </a:rPr>
                        <a:t>xúc</a:t>
                      </a:r>
                      <a:r>
                        <a:rPr lang="en-US" sz="2800" dirty="0">
                          <a:solidFill>
                            <a:srgbClr val="0070C0"/>
                          </a:solidFill>
                          <a:effectLst/>
                          <a:latin typeface="Times New Roman" panose="02020603050405020304" pitchFamily="18" charset="0"/>
                          <a:cs typeface="Times New Roman" panose="02020603050405020304" pitchFamily="18" charset="0"/>
                        </a:rPr>
                        <a:t> </a:t>
                      </a:r>
                      <a:r>
                        <a:rPr lang="en-US" sz="2800" dirty="0" err="1">
                          <a:solidFill>
                            <a:srgbClr val="0070C0"/>
                          </a:solidFill>
                          <a:effectLst/>
                          <a:latin typeface="Times New Roman" panose="02020603050405020304" pitchFamily="18" charset="0"/>
                          <a:cs typeface="Times New Roman" panose="02020603050405020304" pitchFamily="18" charset="0"/>
                        </a:rPr>
                        <a:t>của</a:t>
                      </a:r>
                      <a:r>
                        <a:rPr lang="en-US" sz="2800" dirty="0">
                          <a:solidFill>
                            <a:srgbClr val="0070C0"/>
                          </a:solidFill>
                          <a:effectLst/>
                          <a:latin typeface="Times New Roman" panose="02020603050405020304" pitchFamily="18" charset="0"/>
                          <a:cs typeface="Times New Roman" panose="02020603050405020304" pitchFamily="18" charset="0"/>
                        </a:rPr>
                        <a:t> </a:t>
                      </a:r>
                      <a:r>
                        <a:rPr lang="en-US" sz="2800" dirty="0" err="1">
                          <a:solidFill>
                            <a:srgbClr val="0070C0"/>
                          </a:solidFill>
                          <a:effectLst/>
                          <a:latin typeface="Times New Roman" panose="02020603050405020304" pitchFamily="18" charset="0"/>
                          <a:cs typeface="Times New Roman" panose="02020603050405020304" pitchFamily="18" charset="0"/>
                        </a:rPr>
                        <a:t>người</a:t>
                      </a:r>
                      <a:r>
                        <a:rPr lang="en-US" sz="2800" dirty="0">
                          <a:solidFill>
                            <a:srgbClr val="0070C0"/>
                          </a:solidFill>
                          <a:effectLst/>
                          <a:latin typeface="Times New Roman" panose="02020603050405020304" pitchFamily="18" charset="0"/>
                          <a:cs typeface="Times New Roman" panose="02020603050405020304" pitchFamily="18" charset="0"/>
                        </a:rPr>
                        <a:t> </a:t>
                      </a:r>
                      <a:r>
                        <a:rPr lang="en-US" sz="2800" dirty="0" err="1">
                          <a:solidFill>
                            <a:srgbClr val="0070C0"/>
                          </a:solidFill>
                          <a:effectLst/>
                          <a:latin typeface="Times New Roman" panose="02020603050405020304" pitchFamily="18" charset="0"/>
                          <a:cs typeface="Times New Roman" panose="02020603050405020304" pitchFamily="18" charset="0"/>
                        </a:rPr>
                        <a:t>viết</a:t>
                      </a:r>
                      <a:r>
                        <a:rPr lang="en-US" sz="2800" dirty="0">
                          <a:solidFill>
                            <a:srgbClr val="0070C0"/>
                          </a:solidFill>
                          <a:effectLst/>
                          <a:latin typeface="Times New Roman" panose="02020603050405020304" pitchFamily="18" charset="0"/>
                          <a:cs typeface="Times New Roman" panose="02020603050405020304" pitchFamily="18" charset="0"/>
                        </a:rPr>
                        <a:t> </a:t>
                      </a:r>
                      <a:r>
                        <a:rPr lang="en-US" sz="2800" dirty="0" err="1">
                          <a:solidFill>
                            <a:srgbClr val="0070C0"/>
                          </a:solidFill>
                          <a:effectLst/>
                          <a:latin typeface="Times New Roman" panose="02020603050405020304" pitchFamily="18" charset="0"/>
                          <a:cs typeface="Times New Roman" panose="02020603050405020304" pitchFamily="18" charset="0"/>
                        </a:rPr>
                        <a:t>thể</a:t>
                      </a:r>
                      <a:r>
                        <a:rPr lang="en-US" sz="2800" dirty="0">
                          <a:solidFill>
                            <a:srgbClr val="0070C0"/>
                          </a:solidFill>
                          <a:effectLst/>
                          <a:latin typeface="Times New Roman" panose="02020603050405020304" pitchFamily="18" charset="0"/>
                          <a:cs typeface="Times New Roman" panose="02020603050405020304" pitchFamily="18" charset="0"/>
                        </a:rPr>
                        <a:t> </a:t>
                      </a:r>
                      <a:r>
                        <a:rPr lang="en-US" sz="2800" dirty="0" err="1">
                          <a:solidFill>
                            <a:srgbClr val="0070C0"/>
                          </a:solidFill>
                          <a:effectLst/>
                          <a:latin typeface="Times New Roman" panose="02020603050405020304" pitchFamily="18" charset="0"/>
                          <a:cs typeface="Times New Roman" panose="02020603050405020304" pitchFamily="18" charset="0"/>
                        </a:rPr>
                        <a:t>hiện</a:t>
                      </a:r>
                      <a:r>
                        <a:rPr lang="en-US" sz="2800" dirty="0">
                          <a:solidFill>
                            <a:srgbClr val="0070C0"/>
                          </a:solidFill>
                          <a:effectLst/>
                          <a:latin typeface="Times New Roman" panose="02020603050405020304" pitchFamily="18" charset="0"/>
                          <a:cs typeface="Times New Roman" panose="02020603050405020304" pitchFamily="18" charset="0"/>
                        </a:rPr>
                        <a:t> qua </a:t>
                      </a:r>
                      <a:r>
                        <a:rPr lang="en-US" sz="2800" dirty="0" err="1">
                          <a:solidFill>
                            <a:srgbClr val="0070C0"/>
                          </a:solidFill>
                          <a:effectLst/>
                          <a:latin typeface="Times New Roman" panose="02020603050405020304" pitchFamily="18" charset="0"/>
                          <a:cs typeface="Times New Roman" panose="02020603050405020304" pitchFamily="18" charset="0"/>
                        </a:rPr>
                        <a:t>ngôn</a:t>
                      </a:r>
                      <a:r>
                        <a:rPr lang="en-US" sz="2800" dirty="0">
                          <a:solidFill>
                            <a:srgbClr val="0070C0"/>
                          </a:solidFill>
                          <a:effectLst/>
                          <a:latin typeface="Times New Roman" panose="02020603050405020304" pitchFamily="18" charset="0"/>
                          <a:cs typeface="Times New Roman" panose="02020603050405020304" pitchFamily="18" charset="0"/>
                        </a:rPr>
                        <a:t> </a:t>
                      </a:r>
                      <a:r>
                        <a:rPr lang="en-US" sz="2800" dirty="0" err="1">
                          <a:solidFill>
                            <a:srgbClr val="0070C0"/>
                          </a:solidFill>
                          <a:effectLst/>
                          <a:latin typeface="Times New Roman" panose="02020603050405020304" pitchFamily="18" charset="0"/>
                          <a:cs typeface="Times New Roman" panose="02020603050405020304" pitchFamily="18" charset="0"/>
                        </a:rPr>
                        <a:t>ngữ</a:t>
                      </a:r>
                      <a:r>
                        <a:rPr lang="en-US" sz="2800" dirty="0">
                          <a:solidFill>
                            <a:srgbClr val="0070C0"/>
                          </a:solidFill>
                          <a:effectLst/>
                          <a:latin typeface="Times New Roman" panose="02020603050405020304" pitchFamily="18" charset="0"/>
                          <a:cs typeface="Times New Roman" panose="02020603050405020304" pitchFamily="18" charset="0"/>
                        </a:rPr>
                        <a:t> </a:t>
                      </a:r>
                      <a:r>
                        <a:rPr lang="en-US" sz="2800" dirty="0" err="1">
                          <a:solidFill>
                            <a:srgbClr val="0070C0"/>
                          </a:solidFill>
                          <a:effectLst/>
                          <a:latin typeface="Times New Roman" panose="02020603050405020304" pitchFamily="18" charset="0"/>
                          <a:cs typeface="Times New Roman" panose="02020603050405020304" pitchFamily="18" charset="0"/>
                        </a:rPr>
                        <a:t>văn</a:t>
                      </a:r>
                      <a:r>
                        <a:rPr lang="en-US" sz="2800" dirty="0">
                          <a:solidFill>
                            <a:srgbClr val="0070C0"/>
                          </a:solidFill>
                          <a:effectLst/>
                          <a:latin typeface="Times New Roman" panose="02020603050405020304" pitchFamily="18" charset="0"/>
                          <a:cs typeface="Times New Roman" panose="02020603050405020304" pitchFamily="18" charset="0"/>
                        </a:rPr>
                        <a:t> </a:t>
                      </a:r>
                      <a:r>
                        <a:rPr lang="en-US" sz="2800" dirty="0" err="1">
                          <a:solidFill>
                            <a:srgbClr val="0070C0"/>
                          </a:solidFill>
                          <a:effectLst/>
                          <a:latin typeface="Times New Roman" panose="02020603050405020304" pitchFamily="18" charset="0"/>
                          <a:cs typeface="Times New Roman" panose="02020603050405020304" pitchFamily="18" charset="0"/>
                        </a:rPr>
                        <a:t>bản</a:t>
                      </a:r>
                      <a:endParaRPr lang="vi-VN" sz="2800" dirty="0">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3966" marR="23966"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5615402"/>
                  </a:ext>
                </a:extLst>
              </a:tr>
              <a:tr h="1028951">
                <a:tc>
                  <a:txBody>
                    <a:bodyPr/>
                    <a:lstStyle/>
                    <a:p>
                      <a:pPr>
                        <a:lnSpc>
                          <a:spcPct val="115000"/>
                        </a:lnSpc>
                        <a:spcAft>
                          <a:spcPts val="0"/>
                        </a:spcAft>
                        <a:tabLst>
                          <a:tab pos="1019175" algn="l"/>
                        </a:tabLst>
                      </a:pPr>
                      <a:r>
                        <a:rPr lang="en-US" sz="2800" dirty="0" err="1">
                          <a:solidFill>
                            <a:schemeClr val="tx1"/>
                          </a:solidFill>
                          <a:effectLst/>
                          <a:latin typeface="Times New Roman" panose="02020603050405020304" pitchFamily="18" charset="0"/>
                          <a:cs typeface="Times New Roman" panose="02020603050405020304" pitchFamily="18" charset="0"/>
                        </a:rPr>
                        <a:t>Cốm</a:t>
                      </a:r>
                      <a:r>
                        <a:rPr lang="en-US" sz="2800" dirty="0">
                          <a:solidFill>
                            <a:schemeClr val="tx1"/>
                          </a:solidFill>
                          <a:effectLst/>
                          <a:latin typeface="Times New Roman" panose="02020603050405020304" pitchFamily="18" charset="0"/>
                          <a:cs typeface="Times New Roman" panose="02020603050405020304" pitchFamily="18" charset="0"/>
                        </a:rPr>
                        <a:t> </a:t>
                      </a:r>
                      <a:r>
                        <a:rPr lang="en-US" sz="2800" dirty="0" err="1">
                          <a:solidFill>
                            <a:schemeClr val="tx1"/>
                          </a:solidFill>
                          <a:effectLst/>
                          <a:latin typeface="Times New Roman" panose="02020603050405020304" pitchFamily="18" charset="0"/>
                          <a:cs typeface="Times New Roman" panose="02020603050405020304" pitchFamily="18" charset="0"/>
                        </a:rPr>
                        <a:t>vòng</a:t>
                      </a:r>
                      <a:endParaRPr lang="vi-VN" sz="28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3966" marR="23966"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40000"/>
                        <a:lumOff val="60000"/>
                      </a:schemeClr>
                    </a:solidFill>
                  </a:tcPr>
                </a:tc>
                <a:tc>
                  <a:txBody>
                    <a:bodyPr/>
                    <a:lstStyle/>
                    <a:p>
                      <a:pPr>
                        <a:lnSpc>
                          <a:spcPct val="115000"/>
                        </a:lnSpc>
                        <a:spcAft>
                          <a:spcPts val="0"/>
                        </a:spcAft>
                        <a:tabLst>
                          <a:tab pos="1019175" algn="l"/>
                        </a:tabLst>
                      </a:pPr>
                      <a:r>
                        <a:rPr lang="en-US" sz="2800" dirty="0" err="1">
                          <a:effectLst/>
                          <a:latin typeface="Times New Roman" panose="02020603050405020304" pitchFamily="18" charset="0"/>
                          <a:cs typeface="Times New Roman" panose="02020603050405020304" pitchFamily="18" charset="0"/>
                        </a:rPr>
                        <a:t>Tình</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cảm</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yêu</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quý</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trân</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trọng</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của</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tác</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giả</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đối</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với</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cốm</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và</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đối</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với</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văn</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hoá</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của</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dân</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tôc</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cũng</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như</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cách</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sống</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đẹp</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giàu</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văn</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hoá</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của</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người</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Hà</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Nội</a:t>
                      </a:r>
                      <a:endParaRPr lang="vi-VN" sz="2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3966" marR="23966"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nSpc>
                          <a:spcPct val="115000"/>
                        </a:lnSpc>
                        <a:spcAft>
                          <a:spcPts val="0"/>
                        </a:spcAft>
                        <a:tabLst>
                          <a:tab pos="1019175" algn="l"/>
                        </a:tabLst>
                      </a:pPr>
                      <a:r>
                        <a:rPr lang="en-US" sz="2800" dirty="0" err="1">
                          <a:effectLst/>
                          <a:latin typeface="Times New Roman" panose="02020603050405020304" pitchFamily="18" charset="0"/>
                          <a:cs typeface="Times New Roman" panose="02020603050405020304" pitchFamily="18" charset="0"/>
                        </a:rPr>
                        <a:t>Biểu</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hiện</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rõ</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nét</a:t>
                      </a:r>
                      <a:r>
                        <a:rPr lang="en-US" sz="2800" dirty="0">
                          <a:effectLst/>
                          <a:latin typeface="Times New Roman" panose="02020603050405020304" pitchFamily="18" charset="0"/>
                          <a:cs typeface="Times New Roman" panose="02020603050405020304" pitchFamily="18" charset="0"/>
                        </a:rPr>
                        <a:t> qua </a:t>
                      </a:r>
                      <a:r>
                        <a:rPr lang="en-US" sz="2800" dirty="0" err="1">
                          <a:effectLst/>
                          <a:latin typeface="Times New Roman" panose="02020603050405020304" pitchFamily="18" charset="0"/>
                          <a:cs typeface="Times New Roman" panose="02020603050405020304" pitchFamily="18" charset="0"/>
                        </a:rPr>
                        <a:t>tình</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cảm</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thái</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độ</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suy</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nghĩ</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của</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tác</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giả</a:t>
                      </a:r>
                      <a:r>
                        <a:rPr lang="en-US" sz="2800" dirty="0">
                          <a:effectLst/>
                          <a:latin typeface="Times New Roman" panose="02020603050405020304" pitchFamily="18" charset="0"/>
                          <a:cs typeface="Times New Roman" panose="02020603050405020304" pitchFamily="18" charset="0"/>
                        </a:rPr>
                        <a:t> qua </a:t>
                      </a:r>
                      <a:r>
                        <a:rPr lang="en-US" sz="2800" dirty="0" err="1">
                          <a:effectLst/>
                          <a:latin typeface="Times New Roman" panose="02020603050405020304" pitchFamily="18" charset="0"/>
                          <a:cs typeface="Times New Roman" panose="02020603050405020304" pitchFamily="18" charset="0"/>
                        </a:rPr>
                        <a:t>cách</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nhân</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xưng</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ngôi</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thứ</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nhât</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tôi</a:t>
                      </a:r>
                      <a:r>
                        <a:rPr lang="en-US" sz="2800" dirty="0">
                          <a:effectLst/>
                          <a:latin typeface="Times New Roman" panose="02020603050405020304" pitchFamily="18" charset="0"/>
                          <a:cs typeface="Times New Roman" panose="02020603050405020304" pitchFamily="18" charset="0"/>
                        </a:rPr>
                        <a:t>”.</a:t>
                      </a:r>
                      <a:endParaRPr lang="vi-VN" sz="2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3966" marR="23966"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nSpc>
                          <a:spcPct val="115000"/>
                        </a:lnSpc>
                        <a:spcAft>
                          <a:spcPts val="0"/>
                        </a:spcAft>
                        <a:tabLst>
                          <a:tab pos="1019175" algn="l"/>
                        </a:tabLst>
                      </a:pPr>
                      <a:r>
                        <a:rPr lang="vi-VN" sz="2800" dirty="0">
                          <a:effectLst/>
                          <a:latin typeface="Times New Roman" panose="02020603050405020304" pitchFamily="18" charset="0"/>
                          <a:cs typeface="Times New Roman" panose="02020603050405020304" pitchFamily="18" charset="0"/>
                        </a:rPr>
                        <a:t>Giản dị, sống động, mang hơi thở đời sống, giàu hình ảnh, giàu chất thơ.</a:t>
                      </a:r>
                      <a:endParaRPr lang="vi-VN" sz="2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3966" marR="23966"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1813855"/>
                  </a:ext>
                </a:extLst>
              </a:tr>
            </a:tbl>
          </a:graphicData>
        </a:graphic>
      </p:graphicFrame>
    </p:spTree>
    <p:extLst>
      <p:ext uri="{BB962C8B-B14F-4D97-AF65-F5344CB8AC3E}">
        <p14:creationId xmlns:p14="http://schemas.microsoft.com/office/powerpoint/2010/main" val="2694104149"/>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7-Point Star 3"/>
          <p:cNvSpPr/>
          <p:nvPr/>
        </p:nvSpPr>
        <p:spPr>
          <a:xfrm>
            <a:off x="2552700" y="85725"/>
            <a:ext cx="4457700" cy="695325"/>
          </a:xfrm>
          <a:prstGeom prst="star7">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a:solidFill>
                  <a:srgbClr val="FF0000"/>
                </a:solidFill>
                <a:latin typeface="Times New Roman" panose="02020603050405020304" pitchFamily="18" charset="0"/>
                <a:cs typeface="Times New Roman" panose="02020603050405020304" pitchFamily="18" charset="0"/>
              </a:rPr>
              <a:t>Câu 2</a:t>
            </a:r>
            <a:r>
              <a:rPr lang="en-US" sz="3200">
                <a:solidFill>
                  <a:srgbClr val="FF0000"/>
                </a:solidFill>
                <a:latin typeface="Times New Roman" panose="02020603050405020304" pitchFamily="18" charset="0"/>
                <a:cs typeface="Times New Roman" panose="02020603050405020304" pitchFamily="18" charset="0"/>
              </a:rPr>
              <a:t>: </a:t>
            </a:r>
            <a:endParaRPr lang="vi-VN" sz="3200">
              <a:solidFill>
                <a:srgbClr val="FF0000"/>
              </a:solidFill>
              <a:latin typeface="Times New Roman" panose="02020603050405020304" pitchFamily="18" charset="0"/>
              <a:cs typeface="Times New Roman" panose="02020603050405020304" pitchFamily="18" charset="0"/>
            </a:endParaRPr>
          </a:p>
        </p:txBody>
      </p:sp>
      <p:graphicFrame>
        <p:nvGraphicFramePr>
          <p:cNvPr id="5" name="Table 4"/>
          <p:cNvGraphicFramePr>
            <a:graphicFrameLocks noGrp="1"/>
          </p:cNvGraphicFramePr>
          <p:nvPr>
            <p:extLst>
              <p:ext uri="{D42A27DB-BD31-4B8C-83A1-F6EECF244321}">
                <p14:modId xmlns:p14="http://schemas.microsoft.com/office/powerpoint/2010/main" val="3538980291"/>
              </p:ext>
            </p:extLst>
          </p:nvPr>
        </p:nvGraphicFramePr>
        <p:xfrm>
          <a:off x="190498" y="781050"/>
          <a:ext cx="11734801" cy="6037834"/>
        </p:xfrm>
        <a:graphic>
          <a:graphicData uri="http://schemas.openxmlformats.org/drawingml/2006/table">
            <a:tbl>
              <a:tblPr firstRow="1" firstCol="1" bandRow="1">
                <a:tableStyleId>{5C22544A-7EE6-4342-B048-85BDC9FD1C3A}</a:tableStyleId>
              </a:tblPr>
              <a:tblGrid>
                <a:gridCol w="1978742">
                  <a:extLst>
                    <a:ext uri="{9D8B030D-6E8A-4147-A177-3AD203B41FA5}">
                      <a16:colId xmlns:a16="http://schemas.microsoft.com/office/drawing/2014/main" val="2714841444"/>
                    </a:ext>
                  </a:extLst>
                </a:gridCol>
                <a:gridCol w="3412410">
                  <a:extLst>
                    <a:ext uri="{9D8B030D-6E8A-4147-A177-3AD203B41FA5}">
                      <a16:colId xmlns:a16="http://schemas.microsoft.com/office/drawing/2014/main" val="4268360415"/>
                    </a:ext>
                  </a:extLst>
                </a:gridCol>
                <a:gridCol w="2781912">
                  <a:extLst>
                    <a:ext uri="{9D8B030D-6E8A-4147-A177-3AD203B41FA5}">
                      <a16:colId xmlns:a16="http://schemas.microsoft.com/office/drawing/2014/main" val="1834020411"/>
                    </a:ext>
                  </a:extLst>
                </a:gridCol>
                <a:gridCol w="3561737">
                  <a:extLst>
                    <a:ext uri="{9D8B030D-6E8A-4147-A177-3AD203B41FA5}">
                      <a16:colId xmlns:a16="http://schemas.microsoft.com/office/drawing/2014/main" val="3721010685"/>
                    </a:ext>
                  </a:extLst>
                </a:gridCol>
              </a:tblGrid>
              <a:tr h="428729">
                <a:tc>
                  <a:txBody>
                    <a:bodyPr/>
                    <a:lstStyle/>
                    <a:p>
                      <a:pPr>
                        <a:lnSpc>
                          <a:spcPct val="115000"/>
                        </a:lnSpc>
                        <a:spcAft>
                          <a:spcPts val="0"/>
                        </a:spcAft>
                        <a:tabLst>
                          <a:tab pos="1019175" algn="l"/>
                        </a:tabLst>
                      </a:pPr>
                      <a:r>
                        <a:rPr lang="en-US" sz="2800" dirty="0" err="1">
                          <a:solidFill>
                            <a:srgbClr val="0070C0"/>
                          </a:solidFill>
                          <a:effectLst/>
                          <a:latin typeface="Times New Roman" panose="02020603050405020304" pitchFamily="18" charset="0"/>
                          <a:cs typeface="Times New Roman" panose="02020603050405020304" pitchFamily="18" charset="0"/>
                        </a:rPr>
                        <a:t>Văn</a:t>
                      </a:r>
                      <a:r>
                        <a:rPr lang="en-US" sz="2800" dirty="0">
                          <a:solidFill>
                            <a:srgbClr val="0070C0"/>
                          </a:solidFill>
                          <a:effectLst/>
                          <a:latin typeface="Times New Roman" panose="02020603050405020304" pitchFamily="18" charset="0"/>
                          <a:cs typeface="Times New Roman" panose="02020603050405020304" pitchFamily="18" charset="0"/>
                        </a:rPr>
                        <a:t> </a:t>
                      </a:r>
                      <a:r>
                        <a:rPr lang="en-US" sz="2800" dirty="0" err="1">
                          <a:solidFill>
                            <a:srgbClr val="0070C0"/>
                          </a:solidFill>
                          <a:effectLst/>
                          <a:latin typeface="Times New Roman" panose="02020603050405020304" pitchFamily="18" charset="0"/>
                          <a:cs typeface="Times New Roman" panose="02020603050405020304" pitchFamily="18" charset="0"/>
                        </a:rPr>
                        <a:t>bản</a:t>
                      </a:r>
                      <a:endParaRPr lang="vi-VN" sz="2800" dirty="0">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3966" marR="23966"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nSpc>
                          <a:spcPct val="115000"/>
                        </a:lnSpc>
                        <a:spcAft>
                          <a:spcPts val="0"/>
                        </a:spcAft>
                        <a:tabLst>
                          <a:tab pos="1019175" algn="l"/>
                        </a:tabLst>
                      </a:pPr>
                      <a:r>
                        <a:rPr lang="en-US" sz="2800" dirty="0" err="1">
                          <a:solidFill>
                            <a:srgbClr val="0070C0"/>
                          </a:solidFill>
                          <a:effectLst/>
                          <a:latin typeface="Times New Roman" panose="02020603050405020304" pitchFamily="18" charset="0"/>
                          <a:cs typeface="Times New Roman" panose="02020603050405020304" pitchFamily="18" charset="0"/>
                        </a:rPr>
                        <a:t>Chủ</a:t>
                      </a:r>
                      <a:r>
                        <a:rPr lang="en-US" sz="2800" dirty="0">
                          <a:solidFill>
                            <a:srgbClr val="0070C0"/>
                          </a:solidFill>
                          <a:effectLst/>
                          <a:latin typeface="Times New Roman" panose="02020603050405020304" pitchFamily="18" charset="0"/>
                          <a:cs typeface="Times New Roman" panose="02020603050405020304" pitchFamily="18" charset="0"/>
                        </a:rPr>
                        <a:t> </a:t>
                      </a:r>
                      <a:r>
                        <a:rPr lang="en-US" sz="2800" dirty="0" err="1">
                          <a:solidFill>
                            <a:srgbClr val="0070C0"/>
                          </a:solidFill>
                          <a:effectLst/>
                          <a:latin typeface="Times New Roman" panose="02020603050405020304" pitchFamily="18" charset="0"/>
                          <a:cs typeface="Times New Roman" panose="02020603050405020304" pitchFamily="18" charset="0"/>
                        </a:rPr>
                        <a:t>đề</a:t>
                      </a:r>
                      <a:endParaRPr lang="vi-VN" sz="2800" dirty="0">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3966" marR="23966"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nSpc>
                          <a:spcPct val="115000"/>
                        </a:lnSpc>
                        <a:spcAft>
                          <a:spcPts val="0"/>
                        </a:spcAft>
                        <a:tabLst>
                          <a:tab pos="1019175" algn="l"/>
                        </a:tabLst>
                      </a:pPr>
                      <a:r>
                        <a:rPr lang="en-US" sz="2800" dirty="0" err="1">
                          <a:solidFill>
                            <a:srgbClr val="0070C0"/>
                          </a:solidFill>
                          <a:effectLst/>
                          <a:latin typeface="Times New Roman" panose="02020603050405020304" pitchFamily="18" charset="0"/>
                          <a:cs typeface="Times New Roman" panose="02020603050405020304" pitchFamily="18" charset="0"/>
                        </a:rPr>
                        <a:t>Dấu</a:t>
                      </a:r>
                      <a:r>
                        <a:rPr lang="en-US" sz="2800" dirty="0">
                          <a:solidFill>
                            <a:srgbClr val="0070C0"/>
                          </a:solidFill>
                          <a:effectLst/>
                          <a:latin typeface="Times New Roman" panose="02020603050405020304" pitchFamily="18" charset="0"/>
                          <a:cs typeface="Times New Roman" panose="02020603050405020304" pitchFamily="18" charset="0"/>
                        </a:rPr>
                        <a:t> </a:t>
                      </a:r>
                      <a:r>
                        <a:rPr lang="en-US" sz="2800" dirty="0" err="1">
                          <a:solidFill>
                            <a:srgbClr val="0070C0"/>
                          </a:solidFill>
                          <a:effectLst/>
                          <a:latin typeface="Times New Roman" panose="02020603050405020304" pitchFamily="18" charset="0"/>
                          <a:cs typeface="Times New Roman" panose="02020603050405020304" pitchFamily="18" charset="0"/>
                        </a:rPr>
                        <a:t>hiệu</a:t>
                      </a:r>
                      <a:r>
                        <a:rPr lang="en-US" sz="2800" dirty="0">
                          <a:solidFill>
                            <a:srgbClr val="0070C0"/>
                          </a:solidFill>
                          <a:effectLst/>
                          <a:latin typeface="Times New Roman" panose="02020603050405020304" pitchFamily="18" charset="0"/>
                          <a:cs typeface="Times New Roman" panose="02020603050405020304" pitchFamily="18" charset="0"/>
                        </a:rPr>
                        <a:t> </a:t>
                      </a:r>
                      <a:r>
                        <a:rPr lang="en-US" sz="2800" dirty="0" err="1">
                          <a:solidFill>
                            <a:srgbClr val="0070C0"/>
                          </a:solidFill>
                          <a:effectLst/>
                          <a:latin typeface="Times New Roman" panose="02020603050405020304" pitchFamily="18" charset="0"/>
                          <a:cs typeface="Times New Roman" panose="02020603050405020304" pitchFamily="18" charset="0"/>
                        </a:rPr>
                        <a:t>nhận</a:t>
                      </a:r>
                      <a:r>
                        <a:rPr lang="en-US" sz="2800" dirty="0">
                          <a:solidFill>
                            <a:srgbClr val="0070C0"/>
                          </a:solidFill>
                          <a:effectLst/>
                          <a:latin typeface="Times New Roman" panose="02020603050405020304" pitchFamily="18" charset="0"/>
                          <a:cs typeface="Times New Roman" panose="02020603050405020304" pitchFamily="18" charset="0"/>
                        </a:rPr>
                        <a:t> </a:t>
                      </a:r>
                      <a:r>
                        <a:rPr lang="en-US" sz="2800" dirty="0" err="1">
                          <a:solidFill>
                            <a:srgbClr val="0070C0"/>
                          </a:solidFill>
                          <a:effectLst/>
                          <a:latin typeface="Times New Roman" panose="02020603050405020304" pitchFamily="18" charset="0"/>
                          <a:cs typeface="Times New Roman" panose="02020603050405020304" pitchFamily="18" charset="0"/>
                        </a:rPr>
                        <a:t>biết</a:t>
                      </a:r>
                      <a:r>
                        <a:rPr lang="en-US" sz="2800" dirty="0">
                          <a:solidFill>
                            <a:srgbClr val="0070C0"/>
                          </a:solidFill>
                          <a:effectLst/>
                          <a:latin typeface="Times New Roman" panose="02020603050405020304" pitchFamily="18" charset="0"/>
                          <a:cs typeface="Times New Roman" panose="02020603050405020304" pitchFamily="18" charset="0"/>
                        </a:rPr>
                        <a:t> </a:t>
                      </a:r>
                      <a:r>
                        <a:rPr lang="en-US" sz="2800" dirty="0" err="1">
                          <a:solidFill>
                            <a:srgbClr val="0070C0"/>
                          </a:solidFill>
                          <a:effectLst/>
                          <a:latin typeface="Times New Roman" panose="02020603050405020304" pitchFamily="18" charset="0"/>
                          <a:cs typeface="Times New Roman" panose="02020603050405020304" pitchFamily="18" charset="0"/>
                        </a:rPr>
                        <a:t>cái</a:t>
                      </a:r>
                      <a:r>
                        <a:rPr lang="en-US" sz="2800" dirty="0">
                          <a:solidFill>
                            <a:srgbClr val="0070C0"/>
                          </a:solidFill>
                          <a:effectLst/>
                          <a:latin typeface="Times New Roman" panose="02020603050405020304" pitchFamily="18" charset="0"/>
                          <a:cs typeface="Times New Roman" panose="02020603050405020304" pitchFamily="18" charset="0"/>
                        </a:rPr>
                        <a:t> </a:t>
                      </a:r>
                      <a:r>
                        <a:rPr lang="en-US" sz="2800" dirty="0" err="1">
                          <a:solidFill>
                            <a:srgbClr val="0070C0"/>
                          </a:solidFill>
                          <a:effectLst/>
                          <a:latin typeface="Times New Roman" panose="02020603050405020304" pitchFamily="18" charset="0"/>
                          <a:cs typeface="Times New Roman" panose="02020603050405020304" pitchFamily="18" charset="0"/>
                        </a:rPr>
                        <a:t>tôi</a:t>
                      </a:r>
                      <a:r>
                        <a:rPr lang="en-US" sz="2800" dirty="0">
                          <a:solidFill>
                            <a:srgbClr val="0070C0"/>
                          </a:solidFill>
                          <a:effectLst/>
                          <a:latin typeface="Times New Roman" panose="02020603050405020304" pitchFamily="18" charset="0"/>
                          <a:cs typeface="Times New Roman" panose="02020603050405020304" pitchFamily="18" charset="0"/>
                        </a:rPr>
                        <a:t> </a:t>
                      </a:r>
                      <a:r>
                        <a:rPr lang="en-US" sz="2800" dirty="0" err="1">
                          <a:solidFill>
                            <a:srgbClr val="0070C0"/>
                          </a:solidFill>
                          <a:effectLst/>
                          <a:latin typeface="Times New Roman" panose="02020603050405020304" pitchFamily="18" charset="0"/>
                          <a:cs typeface="Times New Roman" panose="02020603050405020304" pitchFamily="18" charset="0"/>
                        </a:rPr>
                        <a:t>của</a:t>
                      </a:r>
                      <a:r>
                        <a:rPr lang="en-US" sz="2800" dirty="0">
                          <a:solidFill>
                            <a:srgbClr val="0070C0"/>
                          </a:solidFill>
                          <a:effectLst/>
                          <a:latin typeface="Times New Roman" panose="02020603050405020304" pitchFamily="18" charset="0"/>
                          <a:cs typeface="Times New Roman" panose="02020603050405020304" pitchFamily="18" charset="0"/>
                        </a:rPr>
                        <a:t> </a:t>
                      </a:r>
                      <a:r>
                        <a:rPr lang="en-US" sz="2800" dirty="0" err="1">
                          <a:solidFill>
                            <a:srgbClr val="0070C0"/>
                          </a:solidFill>
                          <a:effectLst/>
                          <a:latin typeface="Times New Roman" panose="02020603050405020304" pitchFamily="18" charset="0"/>
                          <a:cs typeface="Times New Roman" panose="02020603050405020304" pitchFamily="18" charset="0"/>
                        </a:rPr>
                        <a:t>người</a:t>
                      </a:r>
                      <a:r>
                        <a:rPr lang="en-US" sz="2800" dirty="0">
                          <a:solidFill>
                            <a:srgbClr val="0070C0"/>
                          </a:solidFill>
                          <a:effectLst/>
                          <a:latin typeface="Times New Roman" panose="02020603050405020304" pitchFamily="18" charset="0"/>
                          <a:cs typeface="Times New Roman" panose="02020603050405020304" pitchFamily="18" charset="0"/>
                        </a:rPr>
                        <a:t> </a:t>
                      </a:r>
                      <a:r>
                        <a:rPr lang="en-US" sz="2800" dirty="0" err="1">
                          <a:solidFill>
                            <a:srgbClr val="0070C0"/>
                          </a:solidFill>
                          <a:effectLst/>
                          <a:latin typeface="Times New Roman" panose="02020603050405020304" pitchFamily="18" charset="0"/>
                          <a:cs typeface="Times New Roman" panose="02020603050405020304" pitchFamily="18" charset="0"/>
                        </a:rPr>
                        <a:t>viết</a:t>
                      </a:r>
                      <a:endParaRPr lang="vi-VN" sz="2800" dirty="0">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3966" marR="23966"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nSpc>
                          <a:spcPct val="115000"/>
                        </a:lnSpc>
                        <a:spcAft>
                          <a:spcPts val="0"/>
                        </a:spcAft>
                        <a:tabLst>
                          <a:tab pos="1019175" algn="l"/>
                        </a:tabLst>
                      </a:pPr>
                      <a:r>
                        <a:rPr lang="en-US" sz="2800" dirty="0" err="1">
                          <a:solidFill>
                            <a:srgbClr val="0070C0"/>
                          </a:solidFill>
                          <a:effectLst/>
                          <a:latin typeface="Times New Roman" panose="02020603050405020304" pitchFamily="18" charset="0"/>
                          <a:cs typeface="Times New Roman" panose="02020603050405020304" pitchFamily="18" charset="0"/>
                        </a:rPr>
                        <a:t>Tình</a:t>
                      </a:r>
                      <a:r>
                        <a:rPr lang="en-US" sz="2800" dirty="0">
                          <a:solidFill>
                            <a:srgbClr val="0070C0"/>
                          </a:solidFill>
                          <a:effectLst/>
                          <a:latin typeface="Times New Roman" panose="02020603050405020304" pitchFamily="18" charset="0"/>
                          <a:cs typeface="Times New Roman" panose="02020603050405020304" pitchFamily="18" charset="0"/>
                        </a:rPr>
                        <a:t> </a:t>
                      </a:r>
                      <a:r>
                        <a:rPr lang="en-US" sz="2800" dirty="0" err="1">
                          <a:solidFill>
                            <a:srgbClr val="0070C0"/>
                          </a:solidFill>
                          <a:effectLst/>
                          <a:latin typeface="Times New Roman" panose="02020603050405020304" pitchFamily="18" charset="0"/>
                          <a:cs typeface="Times New Roman" panose="02020603050405020304" pitchFamily="18" charset="0"/>
                        </a:rPr>
                        <a:t>cảm</a:t>
                      </a:r>
                      <a:r>
                        <a:rPr lang="en-US" sz="2800" dirty="0">
                          <a:solidFill>
                            <a:srgbClr val="0070C0"/>
                          </a:solidFill>
                          <a:effectLst/>
                          <a:latin typeface="Times New Roman" panose="02020603050405020304" pitchFamily="18" charset="0"/>
                          <a:cs typeface="Times New Roman" panose="02020603050405020304" pitchFamily="18" charset="0"/>
                        </a:rPr>
                        <a:t>, </a:t>
                      </a:r>
                      <a:r>
                        <a:rPr lang="en-US" sz="2800" dirty="0" err="1">
                          <a:solidFill>
                            <a:srgbClr val="0070C0"/>
                          </a:solidFill>
                          <a:effectLst/>
                          <a:latin typeface="Times New Roman" panose="02020603050405020304" pitchFamily="18" charset="0"/>
                          <a:cs typeface="Times New Roman" panose="02020603050405020304" pitchFamily="18" charset="0"/>
                        </a:rPr>
                        <a:t>cảm</a:t>
                      </a:r>
                      <a:r>
                        <a:rPr lang="en-US" sz="2800" dirty="0">
                          <a:solidFill>
                            <a:srgbClr val="0070C0"/>
                          </a:solidFill>
                          <a:effectLst/>
                          <a:latin typeface="Times New Roman" panose="02020603050405020304" pitchFamily="18" charset="0"/>
                          <a:cs typeface="Times New Roman" panose="02020603050405020304" pitchFamily="18" charset="0"/>
                        </a:rPr>
                        <a:t> </a:t>
                      </a:r>
                      <a:r>
                        <a:rPr lang="en-US" sz="2800" dirty="0" err="1">
                          <a:solidFill>
                            <a:srgbClr val="0070C0"/>
                          </a:solidFill>
                          <a:effectLst/>
                          <a:latin typeface="Times New Roman" panose="02020603050405020304" pitchFamily="18" charset="0"/>
                          <a:cs typeface="Times New Roman" panose="02020603050405020304" pitchFamily="18" charset="0"/>
                        </a:rPr>
                        <a:t>xúc</a:t>
                      </a:r>
                      <a:r>
                        <a:rPr lang="en-US" sz="2800" dirty="0">
                          <a:solidFill>
                            <a:srgbClr val="0070C0"/>
                          </a:solidFill>
                          <a:effectLst/>
                          <a:latin typeface="Times New Roman" panose="02020603050405020304" pitchFamily="18" charset="0"/>
                          <a:cs typeface="Times New Roman" panose="02020603050405020304" pitchFamily="18" charset="0"/>
                        </a:rPr>
                        <a:t> </a:t>
                      </a:r>
                      <a:r>
                        <a:rPr lang="en-US" sz="2800" dirty="0" err="1">
                          <a:solidFill>
                            <a:srgbClr val="0070C0"/>
                          </a:solidFill>
                          <a:effectLst/>
                          <a:latin typeface="Times New Roman" panose="02020603050405020304" pitchFamily="18" charset="0"/>
                          <a:cs typeface="Times New Roman" panose="02020603050405020304" pitchFamily="18" charset="0"/>
                        </a:rPr>
                        <a:t>của</a:t>
                      </a:r>
                      <a:r>
                        <a:rPr lang="en-US" sz="2800" dirty="0">
                          <a:solidFill>
                            <a:srgbClr val="0070C0"/>
                          </a:solidFill>
                          <a:effectLst/>
                          <a:latin typeface="Times New Roman" panose="02020603050405020304" pitchFamily="18" charset="0"/>
                          <a:cs typeface="Times New Roman" panose="02020603050405020304" pitchFamily="18" charset="0"/>
                        </a:rPr>
                        <a:t> </a:t>
                      </a:r>
                      <a:r>
                        <a:rPr lang="en-US" sz="2800" dirty="0" err="1">
                          <a:solidFill>
                            <a:srgbClr val="0070C0"/>
                          </a:solidFill>
                          <a:effectLst/>
                          <a:latin typeface="Times New Roman" panose="02020603050405020304" pitchFamily="18" charset="0"/>
                          <a:cs typeface="Times New Roman" panose="02020603050405020304" pitchFamily="18" charset="0"/>
                        </a:rPr>
                        <a:t>người</a:t>
                      </a:r>
                      <a:r>
                        <a:rPr lang="en-US" sz="2800" dirty="0">
                          <a:solidFill>
                            <a:srgbClr val="0070C0"/>
                          </a:solidFill>
                          <a:effectLst/>
                          <a:latin typeface="Times New Roman" panose="02020603050405020304" pitchFamily="18" charset="0"/>
                          <a:cs typeface="Times New Roman" panose="02020603050405020304" pitchFamily="18" charset="0"/>
                        </a:rPr>
                        <a:t> </a:t>
                      </a:r>
                      <a:r>
                        <a:rPr lang="en-US" sz="2800" dirty="0" err="1">
                          <a:solidFill>
                            <a:srgbClr val="0070C0"/>
                          </a:solidFill>
                          <a:effectLst/>
                          <a:latin typeface="Times New Roman" panose="02020603050405020304" pitchFamily="18" charset="0"/>
                          <a:cs typeface="Times New Roman" panose="02020603050405020304" pitchFamily="18" charset="0"/>
                        </a:rPr>
                        <a:t>viết</a:t>
                      </a:r>
                      <a:r>
                        <a:rPr lang="en-US" sz="2800" dirty="0">
                          <a:solidFill>
                            <a:srgbClr val="0070C0"/>
                          </a:solidFill>
                          <a:effectLst/>
                          <a:latin typeface="Times New Roman" panose="02020603050405020304" pitchFamily="18" charset="0"/>
                          <a:cs typeface="Times New Roman" panose="02020603050405020304" pitchFamily="18" charset="0"/>
                        </a:rPr>
                        <a:t> </a:t>
                      </a:r>
                      <a:r>
                        <a:rPr lang="en-US" sz="2800" dirty="0" err="1">
                          <a:solidFill>
                            <a:srgbClr val="0070C0"/>
                          </a:solidFill>
                          <a:effectLst/>
                          <a:latin typeface="Times New Roman" panose="02020603050405020304" pitchFamily="18" charset="0"/>
                          <a:cs typeface="Times New Roman" panose="02020603050405020304" pitchFamily="18" charset="0"/>
                        </a:rPr>
                        <a:t>thể</a:t>
                      </a:r>
                      <a:r>
                        <a:rPr lang="en-US" sz="2800" dirty="0">
                          <a:solidFill>
                            <a:srgbClr val="0070C0"/>
                          </a:solidFill>
                          <a:effectLst/>
                          <a:latin typeface="Times New Roman" panose="02020603050405020304" pitchFamily="18" charset="0"/>
                          <a:cs typeface="Times New Roman" panose="02020603050405020304" pitchFamily="18" charset="0"/>
                        </a:rPr>
                        <a:t> </a:t>
                      </a:r>
                      <a:r>
                        <a:rPr lang="en-US" sz="2800" dirty="0" err="1">
                          <a:solidFill>
                            <a:srgbClr val="0070C0"/>
                          </a:solidFill>
                          <a:effectLst/>
                          <a:latin typeface="Times New Roman" panose="02020603050405020304" pitchFamily="18" charset="0"/>
                          <a:cs typeface="Times New Roman" panose="02020603050405020304" pitchFamily="18" charset="0"/>
                        </a:rPr>
                        <a:t>hiện</a:t>
                      </a:r>
                      <a:r>
                        <a:rPr lang="en-US" sz="2800" dirty="0">
                          <a:solidFill>
                            <a:srgbClr val="0070C0"/>
                          </a:solidFill>
                          <a:effectLst/>
                          <a:latin typeface="Times New Roman" panose="02020603050405020304" pitchFamily="18" charset="0"/>
                          <a:cs typeface="Times New Roman" panose="02020603050405020304" pitchFamily="18" charset="0"/>
                        </a:rPr>
                        <a:t> qua </a:t>
                      </a:r>
                      <a:r>
                        <a:rPr lang="en-US" sz="2800" dirty="0" err="1">
                          <a:solidFill>
                            <a:srgbClr val="0070C0"/>
                          </a:solidFill>
                          <a:effectLst/>
                          <a:latin typeface="Times New Roman" panose="02020603050405020304" pitchFamily="18" charset="0"/>
                          <a:cs typeface="Times New Roman" panose="02020603050405020304" pitchFamily="18" charset="0"/>
                        </a:rPr>
                        <a:t>ngôn</a:t>
                      </a:r>
                      <a:r>
                        <a:rPr lang="en-US" sz="2800" dirty="0">
                          <a:solidFill>
                            <a:srgbClr val="0070C0"/>
                          </a:solidFill>
                          <a:effectLst/>
                          <a:latin typeface="Times New Roman" panose="02020603050405020304" pitchFamily="18" charset="0"/>
                          <a:cs typeface="Times New Roman" panose="02020603050405020304" pitchFamily="18" charset="0"/>
                        </a:rPr>
                        <a:t> </a:t>
                      </a:r>
                      <a:r>
                        <a:rPr lang="en-US" sz="2800" dirty="0" err="1">
                          <a:solidFill>
                            <a:srgbClr val="0070C0"/>
                          </a:solidFill>
                          <a:effectLst/>
                          <a:latin typeface="Times New Roman" panose="02020603050405020304" pitchFamily="18" charset="0"/>
                          <a:cs typeface="Times New Roman" panose="02020603050405020304" pitchFamily="18" charset="0"/>
                        </a:rPr>
                        <a:t>ngữ</a:t>
                      </a:r>
                      <a:r>
                        <a:rPr lang="en-US" sz="2800" dirty="0">
                          <a:solidFill>
                            <a:srgbClr val="0070C0"/>
                          </a:solidFill>
                          <a:effectLst/>
                          <a:latin typeface="Times New Roman" panose="02020603050405020304" pitchFamily="18" charset="0"/>
                          <a:cs typeface="Times New Roman" panose="02020603050405020304" pitchFamily="18" charset="0"/>
                        </a:rPr>
                        <a:t> </a:t>
                      </a:r>
                      <a:r>
                        <a:rPr lang="en-US" sz="2800" dirty="0" err="1">
                          <a:solidFill>
                            <a:srgbClr val="0070C0"/>
                          </a:solidFill>
                          <a:effectLst/>
                          <a:latin typeface="Times New Roman" panose="02020603050405020304" pitchFamily="18" charset="0"/>
                          <a:cs typeface="Times New Roman" panose="02020603050405020304" pitchFamily="18" charset="0"/>
                        </a:rPr>
                        <a:t>văn</a:t>
                      </a:r>
                      <a:r>
                        <a:rPr lang="en-US" sz="2800" dirty="0">
                          <a:solidFill>
                            <a:srgbClr val="0070C0"/>
                          </a:solidFill>
                          <a:effectLst/>
                          <a:latin typeface="Times New Roman" panose="02020603050405020304" pitchFamily="18" charset="0"/>
                          <a:cs typeface="Times New Roman" panose="02020603050405020304" pitchFamily="18" charset="0"/>
                        </a:rPr>
                        <a:t> </a:t>
                      </a:r>
                      <a:r>
                        <a:rPr lang="en-US" sz="2800" dirty="0" err="1">
                          <a:solidFill>
                            <a:srgbClr val="0070C0"/>
                          </a:solidFill>
                          <a:effectLst/>
                          <a:latin typeface="Times New Roman" panose="02020603050405020304" pitchFamily="18" charset="0"/>
                          <a:cs typeface="Times New Roman" panose="02020603050405020304" pitchFamily="18" charset="0"/>
                        </a:rPr>
                        <a:t>bản</a:t>
                      </a:r>
                      <a:endParaRPr lang="vi-VN" sz="2800" dirty="0">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3966" marR="23966"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5615402"/>
                  </a:ext>
                </a:extLst>
              </a:tr>
              <a:tr h="1435977">
                <a:tc>
                  <a:txBody>
                    <a:bodyPr/>
                    <a:lstStyle/>
                    <a:p>
                      <a:pPr>
                        <a:lnSpc>
                          <a:spcPct val="115000"/>
                        </a:lnSpc>
                        <a:spcAft>
                          <a:spcPts val="0"/>
                        </a:spcAft>
                        <a:tabLst>
                          <a:tab pos="1019175" algn="l"/>
                        </a:tabLst>
                      </a:pPr>
                      <a:r>
                        <a:rPr lang="vi-VN" sz="2800" dirty="0">
                          <a:solidFill>
                            <a:schemeClr val="tx1"/>
                          </a:solidFill>
                          <a:effectLst/>
                          <a:latin typeface="Times New Roman" panose="02020603050405020304" pitchFamily="18" charset="0"/>
                          <a:cs typeface="Times New Roman" panose="02020603050405020304" pitchFamily="18" charset="0"/>
                        </a:rPr>
                        <a:t>Mùa thu về Trùng Khánh nghe hạt dẻ hát</a:t>
                      </a:r>
                      <a:endParaRPr lang="vi-VN" sz="28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3966" marR="23966"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40000"/>
                        <a:lumOff val="60000"/>
                      </a:schemeClr>
                    </a:solidFill>
                  </a:tcPr>
                </a:tc>
                <a:tc>
                  <a:txBody>
                    <a:bodyPr/>
                    <a:lstStyle/>
                    <a:p>
                      <a:pPr>
                        <a:lnSpc>
                          <a:spcPct val="107000"/>
                        </a:lnSpc>
                        <a:spcAft>
                          <a:spcPts val="800"/>
                        </a:spcAft>
                        <a:tabLst>
                          <a:tab pos="1386840" algn="l"/>
                        </a:tabLst>
                      </a:pPr>
                      <a:r>
                        <a:rPr lang="vi-VN" sz="2800" dirty="0">
                          <a:effectLst/>
                          <a:latin typeface="Times New Roman" panose="02020603050405020304" pitchFamily="18" charset="0"/>
                          <a:cs typeface="Times New Roman" panose="02020603050405020304" pitchFamily="18" charset="0"/>
                        </a:rPr>
                        <a:t>- Ca ngợi vị ngon, giá trị của hạt dẻ; vẻ đẹp, giá trị văn hoá, du lịch của rừng dẻ Trùng Khánh. Qua đó, ta thấy tình cảm say mê, trân trọng của tác giả với hạt dẻ, rừng dẻ và niềm mong muốn được giao hoà với thiên nhiên.</a:t>
                      </a:r>
                      <a:endParaRPr lang="vi-VN" sz="2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23966" marR="23966"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nSpc>
                          <a:spcPct val="115000"/>
                        </a:lnSpc>
                        <a:spcAft>
                          <a:spcPts val="0"/>
                        </a:spcAft>
                        <a:tabLst>
                          <a:tab pos="1019175" algn="l"/>
                        </a:tabLst>
                      </a:pPr>
                      <a:endParaRPr lang="vi-VN" sz="2800" dirty="0">
                        <a:effectLst/>
                        <a:latin typeface="Times New Roman" panose="02020603050405020304" pitchFamily="18" charset="0"/>
                        <a:cs typeface="Times New Roman" panose="02020603050405020304" pitchFamily="18" charset="0"/>
                      </a:endParaRPr>
                    </a:p>
                    <a:p>
                      <a:pPr>
                        <a:lnSpc>
                          <a:spcPct val="115000"/>
                        </a:lnSpc>
                        <a:spcAft>
                          <a:spcPts val="0"/>
                        </a:spcAft>
                        <a:tabLst>
                          <a:tab pos="1019175" algn="l"/>
                        </a:tabLst>
                      </a:pPr>
                      <a:r>
                        <a:rPr lang="vi-VN" sz="2800" dirty="0">
                          <a:effectLst/>
                          <a:latin typeface="Times New Roman" panose="02020603050405020304" pitchFamily="18" charset="0"/>
                          <a:cs typeface="Times New Roman" panose="02020603050405020304" pitchFamily="18" charset="0"/>
                        </a:rPr>
                        <a:t>Tác giả thể hiện cảm xúc rõ rằng, say mê, yêu quý hạt dẻ, rừng dẻ Trùng Khánh qua cách xưng hô “tôi”, “quê tôi”.</a:t>
                      </a:r>
                      <a:endParaRPr lang="vi-VN" sz="2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3966" marR="23966"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R="30480" algn="just">
                        <a:lnSpc>
                          <a:spcPct val="100000"/>
                        </a:lnSpc>
                        <a:spcBef>
                          <a:spcPts val="600"/>
                        </a:spcBef>
                        <a:spcAft>
                          <a:spcPts val="600"/>
                        </a:spcAft>
                      </a:pPr>
                      <a:endParaRPr lang="vi-VN" sz="2800" dirty="0">
                        <a:effectLst/>
                        <a:latin typeface="Times New Roman" panose="02020603050405020304" pitchFamily="18" charset="0"/>
                        <a:cs typeface="Times New Roman" panose="02020603050405020304" pitchFamily="18" charset="0"/>
                      </a:endParaRPr>
                    </a:p>
                    <a:p>
                      <a:pPr marR="30480" algn="just">
                        <a:lnSpc>
                          <a:spcPct val="100000"/>
                        </a:lnSpc>
                        <a:spcBef>
                          <a:spcPts val="600"/>
                        </a:spcBef>
                        <a:spcAft>
                          <a:spcPts val="600"/>
                        </a:spcAft>
                      </a:pPr>
                      <a:r>
                        <a:rPr lang="vi-VN" sz="2800" dirty="0">
                          <a:effectLst/>
                          <a:latin typeface="Times New Roman" panose="02020603050405020304" pitchFamily="18" charset="0"/>
                          <a:cs typeface="Times New Roman" panose="02020603050405020304" pitchFamily="18" charset="0"/>
                        </a:rPr>
                        <a:t>Ngôn ngữ: từ láy, tiếng dân tộc, khẩu ngữ, câu văn gợi hình, gợi cảm.</a:t>
                      </a:r>
                    </a:p>
                    <a:p>
                      <a:pPr>
                        <a:lnSpc>
                          <a:spcPct val="115000"/>
                        </a:lnSpc>
                        <a:spcAft>
                          <a:spcPts val="0"/>
                        </a:spcAft>
                        <a:tabLst>
                          <a:tab pos="1019175" algn="l"/>
                        </a:tabLst>
                      </a:pPr>
                      <a:r>
                        <a:rPr lang="vi-VN" sz="2800" dirty="0">
                          <a:effectLst/>
                          <a:latin typeface="Times New Roman" panose="02020603050405020304" pitchFamily="18" charset="0"/>
                          <a:cs typeface="Times New Roman" panose="02020603050405020304" pitchFamily="18" charset="0"/>
                        </a:rPr>
                        <a:t> </a:t>
                      </a:r>
                      <a:endParaRPr lang="vi-VN" sz="2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3966" marR="23966"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166562800"/>
                  </a:ext>
                </a:extLst>
              </a:tr>
            </a:tbl>
          </a:graphicData>
        </a:graphic>
      </p:graphicFrame>
    </p:spTree>
    <p:extLst>
      <p:ext uri="{BB962C8B-B14F-4D97-AF65-F5344CB8AC3E}">
        <p14:creationId xmlns:p14="http://schemas.microsoft.com/office/powerpoint/2010/main" val="1290444983"/>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7-Point Star 3"/>
          <p:cNvSpPr/>
          <p:nvPr/>
        </p:nvSpPr>
        <p:spPr>
          <a:xfrm>
            <a:off x="2552700" y="85725"/>
            <a:ext cx="4457700" cy="695325"/>
          </a:xfrm>
          <a:prstGeom prst="star7">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a:solidFill>
                  <a:srgbClr val="FF0000"/>
                </a:solidFill>
                <a:latin typeface="Times New Roman" panose="02020603050405020304" pitchFamily="18" charset="0"/>
                <a:cs typeface="Times New Roman" panose="02020603050405020304" pitchFamily="18" charset="0"/>
              </a:rPr>
              <a:t>Câu 2</a:t>
            </a:r>
            <a:r>
              <a:rPr lang="en-US" sz="3200">
                <a:solidFill>
                  <a:srgbClr val="FF0000"/>
                </a:solidFill>
                <a:latin typeface="Times New Roman" panose="02020603050405020304" pitchFamily="18" charset="0"/>
                <a:cs typeface="Times New Roman" panose="02020603050405020304" pitchFamily="18" charset="0"/>
              </a:rPr>
              <a:t>: </a:t>
            </a:r>
            <a:endParaRPr lang="vi-VN" sz="3200">
              <a:solidFill>
                <a:srgbClr val="FF0000"/>
              </a:solidFill>
              <a:latin typeface="Times New Roman" panose="02020603050405020304" pitchFamily="18" charset="0"/>
              <a:cs typeface="Times New Roman" panose="02020603050405020304" pitchFamily="18" charset="0"/>
            </a:endParaRPr>
          </a:p>
        </p:txBody>
      </p:sp>
      <p:graphicFrame>
        <p:nvGraphicFramePr>
          <p:cNvPr id="5" name="Table 4"/>
          <p:cNvGraphicFramePr>
            <a:graphicFrameLocks noGrp="1"/>
          </p:cNvGraphicFramePr>
          <p:nvPr>
            <p:extLst>
              <p:ext uri="{D42A27DB-BD31-4B8C-83A1-F6EECF244321}">
                <p14:modId xmlns:p14="http://schemas.microsoft.com/office/powerpoint/2010/main" val="4128546591"/>
              </p:ext>
            </p:extLst>
          </p:nvPr>
        </p:nvGraphicFramePr>
        <p:xfrm>
          <a:off x="142876" y="940721"/>
          <a:ext cx="11915774" cy="5888736"/>
        </p:xfrm>
        <a:graphic>
          <a:graphicData uri="http://schemas.openxmlformats.org/drawingml/2006/table">
            <a:tbl>
              <a:tblPr firstRow="1" firstCol="1" bandRow="1">
                <a:tableStyleId>{5C22544A-7EE6-4342-B048-85BDC9FD1C3A}</a:tableStyleId>
              </a:tblPr>
              <a:tblGrid>
                <a:gridCol w="1549544">
                  <a:extLst>
                    <a:ext uri="{9D8B030D-6E8A-4147-A177-3AD203B41FA5}">
                      <a16:colId xmlns:a16="http://schemas.microsoft.com/office/drawing/2014/main" val="2714841444"/>
                    </a:ext>
                  </a:extLst>
                </a:gridCol>
                <a:gridCol w="4213080">
                  <a:extLst>
                    <a:ext uri="{9D8B030D-6E8A-4147-A177-3AD203B41FA5}">
                      <a16:colId xmlns:a16="http://schemas.microsoft.com/office/drawing/2014/main" val="4268360415"/>
                    </a:ext>
                  </a:extLst>
                </a:gridCol>
                <a:gridCol w="2990850">
                  <a:extLst>
                    <a:ext uri="{9D8B030D-6E8A-4147-A177-3AD203B41FA5}">
                      <a16:colId xmlns:a16="http://schemas.microsoft.com/office/drawing/2014/main" val="1834020411"/>
                    </a:ext>
                  </a:extLst>
                </a:gridCol>
                <a:gridCol w="3162300">
                  <a:extLst>
                    <a:ext uri="{9D8B030D-6E8A-4147-A177-3AD203B41FA5}">
                      <a16:colId xmlns:a16="http://schemas.microsoft.com/office/drawing/2014/main" val="3721010685"/>
                    </a:ext>
                  </a:extLst>
                </a:gridCol>
              </a:tblGrid>
              <a:tr h="428729">
                <a:tc>
                  <a:txBody>
                    <a:bodyPr/>
                    <a:lstStyle/>
                    <a:p>
                      <a:pPr algn="ctr">
                        <a:lnSpc>
                          <a:spcPct val="115000"/>
                        </a:lnSpc>
                        <a:spcAft>
                          <a:spcPts val="0"/>
                        </a:spcAft>
                        <a:tabLst>
                          <a:tab pos="1019175" algn="l"/>
                        </a:tabLst>
                      </a:pPr>
                      <a:r>
                        <a:rPr lang="en-US" sz="2800" dirty="0" err="1">
                          <a:solidFill>
                            <a:srgbClr val="0070C0"/>
                          </a:solidFill>
                          <a:effectLst/>
                          <a:latin typeface="Times New Roman" panose="02020603050405020304" pitchFamily="18" charset="0"/>
                          <a:cs typeface="Times New Roman" panose="02020603050405020304" pitchFamily="18" charset="0"/>
                        </a:rPr>
                        <a:t>Văn</a:t>
                      </a:r>
                      <a:r>
                        <a:rPr lang="en-US" sz="2800" dirty="0">
                          <a:solidFill>
                            <a:srgbClr val="0070C0"/>
                          </a:solidFill>
                          <a:effectLst/>
                          <a:latin typeface="Times New Roman" panose="02020603050405020304" pitchFamily="18" charset="0"/>
                          <a:cs typeface="Times New Roman" panose="02020603050405020304" pitchFamily="18" charset="0"/>
                        </a:rPr>
                        <a:t> </a:t>
                      </a:r>
                      <a:r>
                        <a:rPr lang="en-US" sz="2800" dirty="0" err="1">
                          <a:solidFill>
                            <a:srgbClr val="0070C0"/>
                          </a:solidFill>
                          <a:effectLst/>
                          <a:latin typeface="Times New Roman" panose="02020603050405020304" pitchFamily="18" charset="0"/>
                          <a:cs typeface="Times New Roman" panose="02020603050405020304" pitchFamily="18" charset="0"/>
                        </a:rPr>
                        <a:t>bản</a:t>
                      </a:r>
                      <a:endParaRPr lang="vi-VN" sz="2800" dirty="0">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3966" marR="23966"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ctr">
                        <a:lnSpc>
                          <a:spcPct val="115000"/>
                        </a:lnSpc>
                        <a:spcAft>
                          <a:spcPts val="0"/>
                        </a:spcAft>
                        <a:tabLst>
                          <a:tab pos="1019175" algn="l"/>
                        </a:tabLst>
                      </a:pPr>
                      <a:r>
                        <a:rPr lang="en-US" sz="2800" dirty="0" err="1">
                          <a:solidFill>
                            <a:srgbClr val="0070C0"/>
                          </a:solidFill>
                          <a:effectLst/>
                          <a:latin typeface="Times New Roman" panose="02020603050405020304" pitchFamily="18" charset="0"/>
                          <a:cs typeface="Times New Roman" panose="02020603050405020304" pitchFamily="18" charset="0"/>
                        </a:rPr>
                        <a:t>Chủ</a:t>
                      </a:r>
                      <a:r>
                        <a:rPr lang="en-US" sz="2800" dirty="0">
                          <a:solidFill>
                            <a:srgbClr val="0070C0"/>
                          </a:solidFill>
                          <a:effectLst/>
                          <a:latin typeface="Times New Roman" panose="02020603050405020304" pitchFamily="18" charset="0"/>
                          <a:cs typeface="Times New Roman" panose="02020603050405020304" pitchFamily="18" charset="0"/>
                        </a:rPr>
                        <a:t> </a:t>
                      </a:r>
                      <a:r>
                        <a:rPr lang="en-US" sz="2800" dirty="0" err="1">
                          <a:solidFill>
                            <a:srgbClr val="0070C0"/>
                          </a:solidFill>
                          <a:effectLst/>
                          <a:latin typeface="Times New Roman" panose="02020603050405020304" pitchFamily="18" charset="0"/>
                          <a:cs typeface="Times New Roman" panose="02020603050405020304" pitchFamily="18" charset="0"/>
                        </a:rPr>
                        <a:t>đề</a:t>
                      </a:r>
                      <a:endParaRPr lang="vi-VN" sz="2800" dirty="0">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3966" marR="23966"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ctr">
                        <a:lnSpc>
                          <a:spcPct val="115000"/>
                        </a:lnSpc>
                        <a:spcAft>
                          <a:spcPts val="0"/>
                        </a:spcAft>
                        <a:tabLst>
                          <a:tab pos="1019175" algn="l"/>
                        </a:tabLst>
                      </a:pPr>
                      <a:r>
                        <a:rPr lang="en-US" sz="2800" dirty="0" err="1">
                          <a:solidFill>
                            <a:srgbClr val="0070C0"/>
                          </a:solidFill>
                          <a:effectLst/>
                          <a:latin typeface="Times New Roman" panose="02020603050405020304" pitchFamily="18" charset="0"/>
                          <a:cs typeface="Times New Roman" panose="02020603050405020304" pitchFamily="18" charset="0"/>
                        </a:rPr>
                        <a:t>Dấu</a:t>
                      </a:r>
                      <a:r>
                        <a:rPr lang="en-US" sz="2800" dirty="0">
                          <a:solidFill>
                            <a:srgbClr val="0070C0"/>
                          </a:solidFill>
                          <a:effectLst/>
                          <a:latin typeface="Times New Roman" panose="02020603050405020304" pitchFamily="18" charset="0"/>
                          <a:cs typeface="Times New Roman" panose="02020603050405020304" pitchFamily="18" charset="0"/>
                        </a:rPr>
                        <a:t> </a:t>
                      </a:r>
                      <a:r>
                        <a:rPr lang="en-US" sz="2800" dirty="0" err="1">
                          <a:solidFill>
                            <a:srgbClr val="0070C0"/>
                          </a:solidFill>
                          <a:effectLst/>
                          <a:latin typeface="Times New Roman" panose="02020603050405020304" pitchFamily="18" charset="0"/>
                          <a:cs typeface="Times New Roman" panose="02020603050405020304" pitchFamily="18" charset="0"/>
                        </a:rPr>
                        <a:t>hiệu</a:t>
                      </a:r>
                      <a:r>
                        <a:rPr lang="en-US" sz="2800" dirty="0">
                          <a:solidFill>
                            <a:srgbClr val="0070C0"/>
                          </a:solidFill>
                          <a:effectLst/>
                          <a:latin typeface="Times New Roman" panose="02020603050405020304" pitchFamily="18" charset="0"/>
                          <a:cs typeface="Times New Roman" panose="02020603050405020304" pitchFamily="18" charset="0"/>
                        </a:rPr>
                        <a:t> </a:t>
                      </a:r>
                      <a:r>
                        <a:rPr lang="en-US" sz="2800" dirty="0" err="1">
                          <a:solidFill>
                            <a:srgbClr val="0070C0"/>
                          </a:solidFill>
                          <a:effectLst/>
                          <a:latin typeface="Times New Roman" panose="02020603050405020304" pitchFamily="18" charset="0"/>
                          <a:cs typeface="Times New Roman" panose="02020603050405020304" pitchFamily="18" charset="0"/>
                        </a:rPr>
                        <a:t>nhận</a:t>
                      </a:r>
                      <a:r>
                        <a:rPr lang="en-US" sz="2800" dirty="0">
                          <a:solidFill>
                            <a:srgbClr val="0070C0"/>
                          </a:solidFill>
                          <a:effectLst/>
                          <a:latin typeface="Times New Roman" panose="02020603050405020304" pitchFamily="18" charset="0"/>
                          <a:cs typeface="Times New Roman" panose="02020603050405020304" pitchFamily="18" charset="0"/>
                        </a:rPr>
                        <a:t> </a:t>
                      </a:r>
                      <a:r>
                        <a:rPr lang="en-US" sz="2800" dirty="0" err="1">
                          <a:solidFill>
                            <a:srgbClr val="0070C0"/>
                          </a:solidFill>
                          <a:effectLst/>
                          <a:latin typeface="Times New Roman" panose="02020603050405020304" pitchFamily="18" charset="0"/>
                          <a:cs typeface="Times New Roman" panose="02020603050405020304" pitchFamily="18" charset="0"/>
                        </a:rPr>
                        <a:t>biết</a:t>
                      </a:r>
                      <a:r>
                        <a:rPr lang="en-US" sz="2800" dirty="0">
                          <a:solidFill>
                            <a:srgbClr val="0070C0"/>
                          </a:solidFill>
                          <a:effectLst/>
                          <a:latin typeface="Times New Roman" panose="02020603050405020304" pitchFamily="18" charset="0"/>
                          <a:cs typeface="Times New Roman" panose="02020603050405020304" pitchFamily="18" charset="0"/>
                        </a:rPr>
                        <a:t> </a:t>
                      </a:r>
                      <a:r>
                        <a:rPr lang="en-US" sz="2800" dirty="0" err="1">
                          <a:solidFill>
                            <a:srgbClr val="0070C0"/>
                          </a:solidFill>
                          <a:effectLst/>
                          <a:latin typeface="Times New Roman" panose="02020603050405020304" pitchFamily="18" charset="0"/>
                          <a:cs typeface="Times New Roman" panose="02020603050405020304" pitchFamily="18" charset="0"/>
                        </a:rPr>
                        <a:t>cái</a:t>
                      </a:r>
                      <a:r>
                        <a:rPr lang="en-US" sz="2800" dirty="0">
                          <a:solidFill>
                            <a:srgbClr val="0070C0"/>
                          </a:solidFill>
                          <a:effectLst/>
                          <a:latin typeface="Times New Roman" panose="02020603050405020304" pitchFamily="18" charset="0"/>
                          <a:cs typeface="Times New Roman" panose="02020603050405020304" pitchFamily="18" charset="0"/>
                        </a:rPr>
                        <a:t> </a:t>
                      </a:r>
                      <a:r>
                        <a:rPr lang="en-US" sz="2800" dirty="0" err="1">
                          <a:solidFill>
                            <a:srgbClr val="0070C0"/>
                          </a:solidFill>
                          <a:effectLst/>
                          <a:latin typeface="Times New Roman" panose="02020603050405020304" pitchFamily="18" charset="0"/>
                          <a:cs typeface="Times New Roman" panose="02020603050405020304" pitchFamily="18" charset="0"/>
                        </a:rPr>
                        <a:t>tôi</a:t>
                      </a:r>
                      <a:r>
                        <a:rPr lang="en-US" sz="2800" dirty="0">
                          <a:solidFill>
                            <a:srgbClr val="0070C0"/>
                          </a:solidFill>
                          <a:effectLst/>
                          <a:latin typeface="Times New Roman" panose="02020603050405020304" pitchFamily="18" charset="0"/>
                          <a:cs typeface="Times New Roman" panose="02020603050405020304" pitchFamily="18" charset="0"/>
                        </a:rPr>
                        <a:t> </a:t>
                      </a:r>
                      <a:r>
                        <a:rPr lang="en-US" sz="2800" dirty="0" err="1">
                          <a:solidFill>
                            <a:srgbClr val="0070C0"/>
                          </a:solidFill>
                          <a:effectLst/>
                          <a:latin typeface="Times New Roman" panose="02020603050405020304" pitchFamily="18" charset="0"/>
                          <a:cs typeface="Times New Roman" panose="02020603050405020304" pitchFamily="18" charset="0"/>
                        </a:rPr>
                        <a:t>của</a:t>
                      </a:r>
                      <a:r>
                        <a:rPr lang="en-US" sz="2800" dirty="0">
                          <a:solidFill>
                            <a:srgbClr val="0070C0"/>
                          </a:solidFill>
                          <a:effectLst/>
                          <a:latin typeface="Times New Roman" panose="02020603050405020304" pitchFamily="18" charset="0"/>
                          <a:cs typeface="Times New Roman" panose="02020603050405020304" pitchFamily="18" charset="0"/>
                        </a:rPr>
                        <a:t> </a:t>
                      </a:r>
                      <a:r>
                        <a:rPr lang="en-US" sz="2800" dirty="0" err="1">
                          <a:solidFill>
                            <a:srgbClr val="0070C0"/>
                          </a:solidFill>
                          <a:effectLst/>
                          <a:latin typeface="Times New Roman" panose="02020603050405020304" pitchFamily="18" charset="0"/>
                          <a:cs typeface="Times New Roman" panose="02020603050405020304" pitchFamily="18" charset="0"/>
                        </a:rPr>
                        <a:t>người</a:t>
                      </a:r>
                      <a:r>
                        <a:rPr lang="en-US" sz="2800" dirty="0">
                          <a:solidFill>
                            <a:srgbClr val="0070C0"/>
                          </a:solidFill>
                          <a:effectLst/>
                          <a:latin typeface="Times New Roman" panose="02020603050405020304" pitchFamily="18" charset="0"/>
                          <a:cs typeface="Times New Roman" panose="02020603050405020304" pitchFamily="18" charset="0"/>
                        </a:rPr>
                        <a:t> </a:t>
                      </a:r>
                      <a:r>
                        <a:rPr lang="en-US" sz="2800" dirty="0" err="1">
                          <a:solidFill>
                            <a:srgbClr val="0070C0"/>
                          </a:solidFill>
                          <a:effectLst/>
                          <a:latin typeface="Times New Roman" panose="02020603050405020304" pitchFamily="18" charset="0"/>
                          <a:cs typeface="Times New Roman" panose="02020603050405020304" pitchFamily="18" charset="0"/>
                        </a:rPr>
                        <a:t>viết</a:t>
                      </a:r>
                      <a:endParaRPr lang="vi-VN" sz="2800" dirty="0">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3966" marR="23966"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ctr">
                        <a:lnSpc>
                          <a:spcPct val="115000"/>
                        </a:lnSpc>
                        <a:spcAft>
                          <a:spcPts val="0"/>
                        </a:spcAft>
                        <a:tabLst>
                          <a:tab pos="1019175" algn="l"/>
                        </a:tabLst>
                      </a:pPr>
                      <a:r>
                        <a:rPr lang="en-US" sz="2800" dirty="0" err="1">
                          <a:solidFill>
                            <a:srgbClr val="0070C0"/>
                          </a:solidFill>
                          <a:effectLst/>
                          <a:latin typeface="Times New Roman" panose="02020603050405020304" pitchFamily="18" charset="0"/>
                          <a:cs typeface="Times New Roman" panose="02020603050405020304" pitchFamily="18" charset="0"/>
                        </a:rPr>
                        <a:t>Tình</a:t>
                      </a:r>
                      <a:r>
                        <a:rPr lang="en-US" sz="2800" dirty="0">
                          <a:solidFill>
                            <a:srgbClr val="0070C0"/>
                          </a:solidFill>
                          <a:effectLst/>
                          <a:latin typeface="Times New Roman" panose="02020603050405020304" pitchFamily="18" charset="0"/>
                          <a:cs typeface="Times New Roman" panose="02020603050405020304" pitchFamily="18" charset="0"/>
                        </a:rPr>
                        <a:t> </a:t>
                      </a:r>
                      <a:r>
                        <a:rPr lang="en-US" sz="2800" dirty="0" err="1">
                          <a:solidFill>
                            <a:srgbClr val="0070C0"/>
                          </a:solidFill>
                          <a:effectLst/>
                          <a:latin typeface="Times New Roman" panose="02020603050405020304" pitchFamily="18" charset="0"/>
                          <a:cs typeface="Times New Roman" panose="02020603050405020304" pitchFamily="18" charset="0"/>
                        </a:rPr>
                        <a:t>cảm</a:t>
                      </a:r>
                      <a:r>
                        <a:rPr lang="en-US" sz="2800" dirty="0">
                          <a:solidFill>
                            <a:srgbClr val="0070C0"/>
                          </a:solidFill>
                          <a:effectLst/>
                          <a:latin typeface="Times New Roman" panose="02020603050405020304" pitchFamily="18" charset="0"/>
                          <a:cs typeface="Times New Roman" panose="02020603050405020304" pitchFamily="18" charset="0"/>
                        </a:rPr>
                        <a:t>, </a:t>
                      </a:r>
                      <a:r>
                        <a:rPr lang="en-US" sz="2800" dirty="0" err="1">
                          <a:solidFill>
                            <a:srgbClr val="0070C0"/>
                          </a:solidFill>
                          <a:effectLst/>
                          <a:latin typeface="Times New Roman" panose="02020603050405020304" pitchFamily="18" charset="0"/>
                          <a:cs typeface="Times New Roman" panose="02020603050405020304" pitchFamily="18" charset="0"/>
                        </a:rPr>
                        <a:t>cảm</a:t>
                      </a:r>
                      <a:r>
                        <a:rPr lang="en-US" sz="2800" dirty="0">
                          <a:solidFill>
                            <a:srgbClr val="0070C0"/>
                          </a:solidFill>
                          <a:effectLst/>
                          <a:latin typeface="Times New Roman" panose="02020603050405020304" pitchFamily="18" charset="0"/>
                          <a:cs typeface="Times New Roman" panose="02020603050405020304" pitchFamily="18" charset="0"/>
                        </a:rPr>
                        <a:t> </a:t>
                      </a:r>
                      <a:r>
                        <a:rPr lang="en-US" sz="2800" dirty="0" err="1">
                          <a:solidFill>
                            <a:srgbClr val="0070C0"/>
                          </a:solidFill>
                          <a:effectLst/>
                          <a:latin typeface="Times New Roman" panose="02020603050405020304" pitchFamily="18" charset="0"/>
                          <a:cs typeface="Times New Roman" panose="02020603050405020304" pitchFamily="18" charset="0"/>
                        </a:rPr>
                        <a:t>xúc</a:t>
                      </a:r>
                      <a:r>
                        <a:rPr lang="en-US" sz="2800" dirty="0">
                          <a:solidFill>
                            <a:srgbClr val="0070C0"/>
                          </a:solidFill>
                          <a:effectLst/>
                          <a:latin typeface="Times New Roman" panose="02020603050405020304" pitchFamily="18" charset="0"/>
                          <a:cs typeface="Times New Roman" panose="02020603050405020304" pitchFamily="18" charset="0"/>
                        </a:rPr>
                        <a:t> </a:t>
                      </a:r>
                      <a:r>
                        <a:rPr lang="en-US" sz="2800" dirty="0" err="1">
                          <a:solidFill>
                            <a:srgbClr val="0070C0"/>
                          </a:solidFill>
                          <a:effectLst/>
                          <a:latin typeface="Times New Roman" panose="02020603050405020304" pitchFamily="18" charset="0"/>
                          <a:cs typeface="Times New Roman" panose="02020603050405020304" pitchFamily="18" charset="0"/>
                        </a:rPr>
                        <a:t>của</a:t>
                      </a:r>
                      <a:r>
                        <a:rPr lang="en-US" sz="2800" dirty="0">
                          <a:solidFill>
                            <a:srgbClr val="0070C0"/>
                          </a:solidFill>
                          <a:effectLst/>
                          <a:latin typeface="Times New Roman" panose="02020603050405020304" pitchFamily="18" charset="0"/>
                          <a:cs typeface="Times New Roman" panose="02020603050405020304" pitchFamily="18" charset="0"/>
                        </a:rPr>
                        <a:t> </a:t>
                      </a:r>
                      <a:r>
                        <a:rPr lang="en-US" sz="2800" dirty="0" err="1">
                          <a:solidFill>
                            <a:srgbClr val="0070C0"/>
                          </a:solidFill>
                          <a:effectLst/>
                          <a:latin typeface="Times New Roman" panose="02020603050405020304" pitchFamily="18" charset="0"/>
                          <a:cs typeface="Times New Roman" panose="02020603050405020304" pitchFamily="18" charset="0"/>
                        </a:rPr>
                        <a:t>người</a:t>
                      </a:r>
                      <a:r>
                        <a:rPr lang="en-US" sz="2800" dirty="0">
                          <a:solidFill>
                            <a:srgbClr val="0070C0"/>
                          </a:solidFill>
                          <a:effectLst/>
                          <a:latin typeface="Times New Roman" panose="02020603050405020304" pitchFamily="18" charset="0"/>
                          <a:cs typeface="Times New Roman" panose="02020603050405020304" pitchFamily="18" charset="0"/>
                        </a:rPr>
                        <a:t> </a:t>
                      </a:r>
                      <a:r>
                        <a:rPr lang="en-US" sz="2800" dirty="0" err="1">
                          <a:solidFill>
                            <a:srgbClr val="0070C0"/>
                          </a:solidFill>
                          <a:effectLst/>
                          <a:latin typeface="Times New Roman" panose="02020603050405020304" pitchFamily="18" charset="0"/>
                          <a:cs typeface="Times New Roman" panose="02020603050405020304" pitchFamily="18" charset="0"/>
                        </a:rPr>
                        <a:t>viết</a:t>
                      </a:r>
                      <a:r>
                        <a:rPr lang="en-US" sz="2800" dirty="0">
                          <a:solidFill>
                            <a:srgbClr val="0070C0"/>
                          </a:solidFill>
                          <a:effectLst/>
                          <a:latin typeface="Times New Roman" panose="02020603050405020304" pitchFamily="18" charset="0"/>
                          <a:cs typeface="Times New Roman" panose="02020603050405020304" pitchFamily="18" charset="0"/>
                        </a:rPr>
                        <a:t> </a:t>
                      </a:r>
                      <a:r>
                        <a:rPr lang="en-US" sz="2800" dirty="0" err="1">
                          <a:solidFill>
                            <a:srgbClr val="0070C0"/>
                          </a:solidFill>
                          <a:effectLst/>
                          <a:latin typeface="Times New Roman" panose="02020603050405020304" pitchFamily="18" charset="0"/>
                          <a:cs typeface="Times New Roman" panose="02020603050405020304" pitchFamily="18" charset="0"/>
                        </a:rPr>
                        <a:t>thể</a:t>
                      </a:r>
                      <a:r>
                        <a:rPr lang="en-US" sz="2800" dirty="0">
                          <a:solidFill>
                            <a:srgbClr val="0070C0"/>
                          </a:solidFill>
                          <a:effectLst/>
                          <a:latin typeface="Times New Roman" panose="02020603050405020304" pitchFamily="18" charset="0"/>
                          <a:cs typeface="Times New Roman" panose="02020603050405020304" pitchFamily="18" charset="0"/>
                        </a:rPr>
                        <a:t> </a:t>
                      </a:r>
                      <a:r>
                        <a:rPr lang="en-US" sz="2800" dirty="0" err="1">
                          <a:solidFill>
                            <a:srgbClr val="0070C0"/>
                          </a:solidFill>
                          <a:effectLst/>
                          <a:latin typeface="Times New Roman" panose="02020603050405020304" pitchFamily="18" charset="0"/>
                          <a:cs typeface="Times New Roman" panose="02020603050405020304" pitchFamily="18" charset="0"/>
                        </a:rPr>
                        <a:t>hiện</a:t>
                      </a:r>
                      <a:r>
                        <a:rPr lang="en-US" sz="2800" dirty="0">
                          <a:solidFill>
                            <a:srgbClr val="0070C0"/>
                          </a:solidFill>
                          <a:effectLst/>
                          <a:latin typeface="Times New Roman" panose="02020603050405020304" pitchFamily="18" charset="0"/>
                          <a:cs typeface="Times New Roman" panose="02020603050405020304" pitchFamily="18" charset="0"/>
                        </a:rPr>
                        <a:t> qua </a:t>
                      </a:r>
                      <a:r>
                        <a:rPr lang="en-US" sz="2800" dirty="0" err="1">
                          <a:solidFill>
                            <a:srgbClr val="0070C0"/>
                          </a:solidFill>
                          <a:effectLst/>
                          <a:latin typeface="Times New Roman" panose="02020603050405020304" pitchFamily="18" charset="0"/>
                          <a:cs typeface="Times New Roman" panose="02020603050405020304" pitchFamily="18" charset="0"/>
                        </a:rPr>
                        <a:t>ngôn</a:t>
                      </a:r>
                      <a:r>
                        <a:rPr lang="en-US" sz="2800" dirty="0">
                          <a:solidFill>
                            <a:srgbClr val="0070C0"/>
                          </a:solidFill>
                          <a:effectLst/>
                          <a:latin typeface="Times New Roman" panose="02020603050405020304" pitchFamily="18" charset="0"/>
                          <a:cs typeface="Times New Roman" panose="02020603050405020304" pitchFamily="18" charset="0"/>
                        </a:rPr>
                        <a:t> </a:t>
                      </a:r>
                      <a:r>
                        <a:rPr lang="en-US" sz="2800" dirty="0" err="1">
                          <a:solidFill>
                            <a:srgbClr val="0070C0"/>
                          </a:solidFill>
                          <a:effectLst/>
                          <a:latin typeface="Times New Roman" panose="02020603050405020304" pitchFamily="18" charset="0"/>
                          <a:cs typeface="Times New Roman" panose="02020603050405020304" pitchFamily="18" charset="0"/>
                        </a:rPr>
                        <a:t>ngữ</a:t>
                      </a:r>
                      <a:r>
                        <a:rPr lang="en-US" sz="2800" dirty="0">
                          <a:solidFill>
                            <a:srgbClr val="0070C0"/>
                          </a:solidFill>
                          <a:effectLst/>
                          <a:latin typeface="Times New Roman" panose="02020603050405020304" pitchFamily="18" charset="0"/>
                          <a:cs typeface="Times New Roman" panose="02020603050405020304" pitchFamily="18" charset="0"/>
                        </a:rPr>
                        <a:t> </a:t>
                      </a:r>
                      <a:r>
                        <a:rPr lang="en-US" sz="2800" dirty="0" err="1">
                          <a:solidFill>
                            <a:srgbClr val="0070C0"/>
                          </a:solidFill>
                          <a:effectLst/>
                          <a:latin typeface="Times New Roman" panose="02020603050405020304" pitchFamily="18" charset="0"/>
                          <a:cs typeface="Times New Roman" panose="02020603050405020304" pitchFamily="18" charset="0"/>
                        </a:rPr>
                        <a:t>văn</a:t>
                      </a:r>
                      <a:r>
                        <a:rPr lang="en-US" sz="2800" dirty="0">
                          <a:solidFill>
                            <a:srgbClr val="0070C0"/>
                          </a:solidFill>
                          <a:effectLst/>
                          <a:latin typeface="Times New Roman" panose="02020603050405020304" pitchFamily="18" charset="0"/>
                          <a:cs typeface="Times New Roman" panose="02020603050405020304" pitchFamily="18" charset="0"/>
                        </a:rPr>
                        <a:t> </a:t>
                      </a:r>
                      <a:r>
                        <a:rPr lang="en-US" sz="2800" dirty="0" err="1">
                          <a:solidFill>
                            <a:srgbClr val="0070C0"/>
                          </a:solidFill>
                          <a:effectLst/>
                          <a:latin typeface="Times New Roman" panose="02020603050405020304" pitchFamily="18" charset="0"/>
                          <a:cs typeface="Times New Roman" panose="02020603050405020304" pitchFamily="18" charset="0"/>
                        </a:rPr>
                        <a:t>bản</a:t>
                      </a:r>
                      <a:endParaRPr lang="vi-VN" sz="2800" dirty="0">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3966" marR="23966"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5615402"/>
                  </a:ext>
                </a:extLst>
              </a:tr>
              <a:tr h="1457680">
                <a:tc>
                  <a:txBody>
                    <a:bodyPr/>
                    <a:lstStyle/>
                    <a:p>
                      <a:pPr>
                        <a:lnSpc>
                          <a:spcPct val="115000"/>
                        </a:lnSpc>
                        <a:spcAft>
                          <a:spcPts val="0"/>
                        </a:spcAft>
                        <a:tabLst>
                          <a:tab pos="1019175" algn="l"/>
                        </a:tabLst>
                      </a:pPr>
                      <a:r>
                        <a:rPr lang="en-US" sz="2800" dirty="0" err="1">
                          <a:solidFill>
                            <a:schemeClr val="tx1"/>
                          </a:solidFill>
                          <a:effectLst/>
                          <a:latin typeface="Times New Roman" panose="02020603050405020304" pitchFamily="18" charset="0"/>
                          <a:cs typeface="Times New Roman" panose="02020603050405020304" pitchFamily="18" charset="0"/>
                        </a:rPr>
                        <a:t>Mùa</a:t>
                      </a:r>
                      <a:r>
                        <a:rPr lang="en-US" sz="2800" dirty="0">
                          <a:solidFill>
                            <a:schemeClr val="tx1"/>
                          </a:solidFill>
                          <a:effectLst/>
                          <a:latin typeface="Times New Roman" panose="02020603050405020304" pitchFamily="18" charset="0"/>
                          <a:cs typeface="Times New Roman" panose="02020603050405020304" pitchFamily="18" charset="0"/>
                        </a:rPr>
                        <a:t> </a:t>
                      </a:r>
                      <a:r>
                        <a:rPr lang="en-US" sz="2800" dirty="0" err="1">
                          <a:solidFill>
                            <a:schemeClr val="tx1"/>
                          </a:solidFill>
                          <a:effectLst/>
                          <a:latin typeface="Times New Roman" panose="02020603050405020304" pitchFamily="18" charset="0"/>
                          <a:cs typeface="Times New Roman" panose="02020603050405020304" pitchFamily="18" charset="0"/>
                        </a:rPr>
                        <a:t>phơi</a:t>
                      </a:r>
                      <a:r>
                        <a:rPr lang="en-US" sz="2800" dirty="0">
                          <a:solidFill>
                            <a:schemeClr val="tx1"/>
                          </a:solidFill>
                          <a:effectLst/>
                          <a:latin typeface="Times New Roman" panose="02020603050405020304" pitchFamily="18" charset="0"/>
                          <a:cs typeface="Times New Roman" panose="02020603050405020304" pitchFamily="18" charset="0"/>
                        </a:rPr>
                        <a:t> </a:t>
                      </a:r>
                      <a:r>
                        <a:rPr lang="en-US" sz="2800" dirty="0" err="1">
                          <a:solidFill>
                            <a:schemeClr val="tx1"/>
                          </a:solidFill>
                          <a:effectLst/>
                          <a:latin typeface="Times New Roman" panose="02020603050405020304" pitchFamily="18" charset="0"/>
                          <a:cs typeface="Times New Roman" panose="02020603050405020304" pitchFamily="18" charset="0"/>
                        </a:rPr>
                        <a:t>sân</a:t>
                      </a:r>
                      <a:r>
                        <a:rPr lang="en-US" sz="2800" dirty="0">
                          <a:solidFill>
                            <a:schemeClr val="tx1"/>
                          </a:solidFill>
                          <a:effectLst/>
                          <a:latin typeface="Times New Roman" panose="02020603050405020304" pitchFamily="18" charset="0"/>
                          <a:cs typeface="Times New Roman" panose="02020603050405020304" pitchFamily="18" charset="0"/>
                        </a:rPr>
                        <a:t> </a:t>
                      </a:r>
                      <a:r>
                        <a:rPr lang="en-US" sz="2800" dirty="0" err="1">
                          <a:solidFill>
                            <a:schemeClr val="tx1"/>
                          </a:solidFill>
                          <a:effectLst/>
                          <a:latin typeface="Times New Roman" panose="02020603050405020304" pitchFamily="18" charset="0"/>
                          <a:cs typeface="Times New Roman" panose="02020603050405020304" pitchFamily="18" charset="0"/>
                        </a:rPr>
                        <a:t>trước</a:t>
                      </a:r>
                      <a:endParaRPr lang="vi-VN" sz="28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3966" marR="23966"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40000"/>
                        <a:lumOff val="60000"/>
                      </a:schemeClr>
                    </a:solidFill>
                  </a:tcPr>
                </a:tc>
                <a:tc>
                  <a:txBody>
                    <a:bodyPr/>
                    <a:lstStyle/>
                    <a:p>
                      <a:pPr>
                        <a:lnSpc>
                          <a:spcPct val="115000"/>
                        </a:lnSpc>
                        <a:spcAft>
                          <a:spcPts val="0"/>
                        </a:spcAft>
                        <a:tabLst>
                          <a:tab pos="1019175" algn="l"/>
                        </a:tabLst>
                      </a:pPr>
                      <a:r>
                        <a:rPr lang="vi-VN" sz="2800" dirty="0">
                          <a:effectLst/>
                          <a:latin typeface="Times New Roman" panose="02020603050405020304" pitchFamily="18" charset="0"/>
                          <a:cs typeface="Times New Roman" panose="02020603050405020304" pitchFamily="18" charset="0"/>
                        </a:rPr>
                        <a:t>Tác phẩm đã đưa đến hình ảnh một giàn phơi đặc biệt, phong phú vào tháng Chạp của một miền quê nghèo vùng Nam Bộ. Qua đó, tác giả thể hiện niềm yêu thương sâu sắc với quê hương và thân phận con người</a:t>
                      </a:r>
                      <a:endParaRPr lang="vi-VN" sz="2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3966" marR="23966"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nSpc>
                          <a:spcPct val="115000"/>
                        </a:lnSpc>
                        <a:spcAft>
                          <a:spcPts val="0"/>
                        </a:spcAft>
                        <a:tabLst>
                          <a:tab pos="1019175" algn="l"/>
                        </a:tabLst>
                      </a:pPr>
                      <a:r>
                        <a:rPr lang="vi-VN" sz="2800" dirty="0">
                          <a:effectLst/>
                          <a:latin typeface="Times New Roman" panose="02020603050405020304" pitchFamily="18" charset="0"/>
                          <a:cs typeface="Times New Roman" panose="02020603050405020304" pitchFamily="18" charset="0"/>
                        </a:rPr>
                        <a:t>Biểu hiện rõ nét qua tình cảm, thái độ suy nghĩ của tác giả qua cách nhân xưng thân thiết “mình” và gọi “người ta”, qua cách bộc lộ cảm xúc trực tiếp.</a:t>
                      </a:r>
                      <a:endParaRPr lang="vi-VN" sz="2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3966" marR="23966"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nSpc>
                          <a:spcPct val="115000"/>
                        </a:lnSpc>
                        <a:spcAft>
                          <a:spcPts val="0"/>
                        </a:spcAft>
                        <a:tabLst>
                          <a:tab pos="1019175" algn="l"/>
                        </a:tabLst>
                      </a:pPr>
                      <a:r>
                        <a:rPr lang="vi-VN" sz="2800" dirty="0">
                          <a:effectLst/>
                          <a:latin typeface="Times New Roman" panose="02020603050405020304" pitchFamily="18" charset="0"/>
                          <a:cs typeface="Times New Roman" panose="02020603050405020304" pitchFamily="18" charset="0"/>
                        </a:rPr>
                        <a:t>Sử dụng ngôn ngữ đậm chất Nam Bộ, văn phong tinh tế, bình dị, gợi cảm.</a:t>
                      </a:r>
                      <a:endParaRPr lang="vi-VN" sz="2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3966" marR="23966"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386393282"/>
                  </a:ext>
                </a:extLst>
              </a:tr>
            </a:tbl>
          </a:graphicData>
        </a:graphic>
      </p:graphicFrame>
    </p:spTree>
    <p:extLst>
      <p:ext uri="{BB962C8B-B14F-4D97-AF65-F5344CB8AC3E}">
        <p14:creationId xmlns:p14="http://schemas.microsoft.com/office/powerpoint/2010/main" val="1605028741"/>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lowchart: Magnetic Disk 3"/>
          <p:cNvSpPr/>
          <p:nvPr/>
        </p:nvSpPr>
        <p:spPr>
          <a:xfrm>
            <a:off x="3571875" y="114300"/>
            <a:ext cx="3533775" cy="1057275"/>
          </a:xfrm>
          <a:prstGeom prst="flowChartMagneticDisk">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a:solidFill>
                  <a:srgbClr val="FF0000"/>
                </a:solidFill>
                <a:latin typeface="Times New Roman" panose="02020603050405020304" pitchFamily="18" charset="0"/>
                <a:cs typeface="Times New Roman" panose="02020603050405020304" pitchFamily="18" charset="0"/>
              </a:rPr>
              <a:t>Câu 3:</a:t>
            </a:r>
            <a:endParaRPr lang="vi-VN" sz="3200">
              <a:solidFill>
                <a:srgbClr val="FF0000"/>
              </a:solidFill>
              <a:latin typeface="Times New Roman" panose="02020603050405020304" pitchFamily="18" charset="0"/>
              <a:cs typeface="Times New Roman" panose="02020603050405020304" pitchFamily="18" charset="0"/>
            </a:endParaRPr>
          </a:p>
        </p:txBody>
      </p:sp>
      <p:graphicFrame>
        <p:nvGraphicFramePr>
          <p:cNvPr id="5" name="Table 4"/>
          <p:cNvGraphicFramePr>
            <a:graphicFrameLocks noGrp="1"/>
          </p:cNvGraphicFramePr>
          <p:nvPr>
            <p:extLst>
              <p:ext uri="{D42A27DB-BD31-4B8C-83A1-F6EECF244321}">
                <p14:modId xmlns:p14="http://schemas.microsoft.com/office/powerpoint/2010/main" val="1697474135"/>
              </p:ext>
            </p:extLst>
          </p:nvPr>
        </p:nvGraphicFramePr>
        <p:xfrm>
          <a:off x="361950" y="1523270"/>
          <a:ext cx="11496675" cy="3364992"/>
        </p:xfrm>
        <a:graphic>
          <a:graphicData uri="http://schemas.openxmlformats.org/drawingml/2006/table">
            <a:tbl>
              <a:tblPr firstRow="1" firstCol="1" bandRow="1">
                <a:tableStyleId>{5C22544A-7EE6-4342-B048-85BDC9FD1C3A}</a:tableStyleId>
              </a:tblPr>
              <a:tblGrid>
                <a:gridCol w="4041275">
                  <a:extLst>
                    <a:ext uri="{9D8B030D-6E8A-4147-A177-3AD203B41FA5}">
                      <a16:colId xmlns:a16="http://schemas.microsoft.com/office/drawing/2014/main" val="2649402859"/>
                    </a:ext>
                  </a:extLst>
                </a:gridCol>
                <a:gridCol w="7455400">
                  <a:extLst>
                    <a:ext uri="{9D8B030D-6E8A-4147-A177-3AD203B41FA5}">
                      <a16:colId xmlns:a16="http://schemas.microsoft.com/office/drawing/2014/main" val="3887202417"/>
                    </a:ext>
                  </a:extLst>
                </a:gridCol>
              </a:tblGrid>
              <a:tr h="0">
                <a:tc>
                  <a:txBody>
                    <a:bodyPr/>
                    <a:lstStyle/>
                    <a:p>
                      <a:pPr>
                        <a:lnSpc>
                          <a:spcPct val="115000"/>
                        </a:lnSpc>
                        <a:spcAft>
                          <a:spcPts val="0"/>
                        </a:spcAft>
                        <a:tabLst>
                          <a:tab pos="1019175" algn="l"/>
                        </a:tabLst>
                      </a:pPr>
                      <a:r>
                        <a:rPr lang="en-US" sz="3200" dirty="0" err="1">
                          <a:solidFill>
                            <a:srgbClr val="0070C0"/>
                          </a:solidFill>
                          <a:effectLst/>
                          <a:latin typeface="Times New Roman" panose="02020603050405020304" pitchFamily="18" charset="0"/>
                          <a:cs typeface="Times New Roman" panose="02020603050405020304" pitchFamily="18" charset="0"/>
                        </a:rPr>
                        <a:t>Văn</a:t>
                      </a:r>
                      <a:r>
                        <a:rPr lang="en-US" sz="3200" dirty="0">
                          <a:solidFill>
                            <a:srgbClr val="0070C0"/>
                          </a:solidFill>
                          <a:effectLst/>
                          <a:latin typeface="Times New Roman" panose="02020603050405020304" pitchFamily="18" charset="0"/>
                          <a:cs typeface="Times New Roman" panose="02020603050405020304" pitchFamily="18" charset="0"/>
                        </a:rPr>
                        <a:t> </a:t>
                      </a:r>
                      <a:r>
                        <a:rPr lang="en-US" sz="3200" dirty="0" err="1">
                          <a:solidFill>
                            <a:srgbClr val="0070C0"/>
                          </a:solidFill>
                          <a:effectLst/>
                          <a:latin typeface="Times New Roman" panose="02020603050405020304" pitchFamily="18" charset="0"/>
                          <a:cs typeface="Times New Roman" panose="02020603050405020304" pitchFamily="18" charset="0"/>
                        </a:rPr>
                        <a:t>bản</a:t>
                      </a:r>
                      <a:endParaRPr lang="vi-VN" sz="3200" dirty="0">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nSpc>
                          <a:spcPct val="115000"/>
                        </a:lnSpc>
                        <a:spcAft>
                          <a:spcPts val="0"/>
                        </a:spcAft>
                        <a:tabLst>
                          <a:tab pos="1019175" algn="l"/>
                        </a:tabLst>
                      </a:pPr>
                      <a:r>
                        <a:rPr lang="en-US" sz="3200" dirty="0" err="1">
                          <a:solidFill>
                            <a:srgbClr val="0070C0"/>
                          </a:solidFill>
                          <a:effectLst/>
                          <a:latin typeface="Times New Roman" panose="02020603050405020304" pitchFamily="18" charset="0"/>
                          <a:cs typeface="Times New Roman" panose="02020603050405020304" pitchFamily="18" charset="0"/>
                        </a:rPr>
                        <a:t>Cảm</a:t>
                      </a:r>
                      <a:r>
                        <a:rPr lang="en-US" sz="3200" dirty="0">
                          <a:solidFill>
                            <a:srgbClr val="0070C0"/>
                          </a:solidFill>
                          <a:effectLst/>
                          <a:latin typeface="Times New Roman" panose="02020603050405020304" pitchFamily="18" charset="0"/>
                          <a:cs typeface="Times New Roman" panose="02020603050405020304" pitchFamily="18" charset="0"/>
                        </a:rPr>
                        <a:t> </a:t>
                      </a:r>
                      <a:r>
                        <a:rPr lang="en-US" sz="3200" dirty="0" err="1">
                          <a:solidFill>
                            <a:srgbClr val="0070C0"/>
                          </a:solidFill>
                          <a:effectLst/>
                          <a:latin typeface="Times New Roman" panose="02020603050405020304" pitchFamily="18" charset="0"/>
                          <a:cs typeface="Times New Roman" panose="02020603050405020304" pitchFamily="18" charset="0"/>
                        </a:rPr>
                        <a:t>nhận</a:t>
                      </a:r>
                      <a:r>
                        <a:rPr lang="en-US" sz="3200" dirty="0">
                          <a:solidFill>
                            <a:srgbClr val="0070C0"/>
                          </a:solidFill>
                          <a:effectLst/>
                          <a:latin typeface="Times New Roman" panose="02020603050405020304" pitchFamily="18" charset="0"/>
                          <a:cs typeface="Times New Roman" panose="02020603050405020304" pitchFamily="18" charset="0"/>
                        </a:rPr>
                        <a:t> </a:t>
                      </a:r>
                      <a:r>
                        <a:rPr lang="en-US" sz="3200" dirty="0" err="1">
                          <a:solidFill>
                            <a:srgbClr val="0070C0"/>
                          </a:solidFill>
                          <a:effectLst/>
                          <a:latin typeface="Times New Roman" panose="02020603050405020304" pitchFamily="18" charset="0"/>
                          <a:cs typeface="Times New Roman" panose="02020603050405020304" pitchFamily="18" charset="0"/>
                        </a:rPr>
                        <a:t>về</a:t>
                      </a:r>
                      <a:r>
                        <a:rPr lang="en-US" sz="3200" dirty="0">
                          <a:solidFill>
                            <a:srgbClr val="0070C0"/>
                          </a:solidFill>
                          <a:effectLst/>
                          <a:latin typeface="Times New Roman" panose="02020603050405020304" pitchFamily="18" charset="0"/>
                          <a:cs typeface="Times New Roman" panose="02020603050405020304" pitchFamily="18" charset="0"/>
                        </a:rPr>
                        <a:t> </a:t>
                      </a:r>
                      <a:r>
                        <a:rPr lang="en-US" sz="3200" dirty="0" err="1">
                          <a:solidFill>
                            <a:srgbClr val="0070C0"/>
                          </a:solidFill>
                          <a:effectLst/>
                          <a:latin typeface="Times New Roman" panose="02020603050405020304" pitchFamily="18" charset="0"/>
                          <a:cs typeface="Times New Roman" panose="02020603050405020304" pitchFamily="18" charset="0"/>
                        </a:rPr>
                        <a:t>cái</a:t>
                      </a:r>
                      <a:r>
                        <a:rPr lang="en-US" sz="3200" dirty="0">
                          <a:solidFill>
                            <a:srgbClr val="0070C0"/>
                          </a:solidFill>
                          <a:effectLst/>
                          <a:latin typeface="Times New Roman" panose="02020603050405020304" pitchFamily="18" charset="0"/>
                          <a:cs typeface="Times New Roman" panose="02020603050405020304" pitchFamily="18" charset="0"/>
                        </a:rPr>
                        <a:t> </a:t>
                      </a:r>
                      <a:r>
                        <a:rPr lang="en-US" sz="3200" dirty="0" err="1">
                          <a:solidFill>
                            <a:srgbClr val="0070C0"/>
                          </a:solidFill>
                          <a:effectLst/>
                          <a:latin typeface="Times New Roman" panose="02020603050405020304" pitchFamily="18" charset="0"/>
                          <a:cs typeface="Times New Roman" panose="02020603050405020304" pitchFamily="18" charset="0"/>
                        </a:rPr>
                        <a:t>tôi</a:t>
                      </a:r>
                      <a:r>
                        <a:rPr lang="en-US" sz="3200" dirty="0">
                          <a:solidFill>
                            <a:srgbClr val="0070C0"/>
                          </a:solidFill>
                          <a:effectLst/>
                          <a:latin typeface="Times New Roman" panose="02020603050405020304" pitchFamily="18" charset="0"/>
                          <a:cs typeface="Times New Roman" panose="02020603050405020304" pitchFamily="18" charset="0"/>
                        </a:rPr>
                        <a:t> </a:t>
                      </a:r>
                      <a:r>
                        <a:rPr lang="en-US" sz="3200" dirty="0" err="1">
                          <a:solidFill>
                            <a:srgbClr val="0070C0"/>
                          </a:solidFill>
                          <a:effectLst/>
                          <a:latin typeface="Times New Roman" panose="02020603050405020304" pitchFamily="18" charset="0"/>
                          <a:cs typeface="Times New Roman" panose="02020603050405020304" pitchFamily="18" charset="0"/>
                        </a:rPr>
                        <a:t>của</a:t>
                      </a:r>
                      <a:r>
                        <a:rPr lang="en-US" sz="3200" dirty="0">
                          <a:solidFill>
                            <a:srgbClr val="0070C0"/>
                          </a:solidFill>
                          <a:effectLst/>
                          <a:latin typeface="Times New Roman" panose="02020603050405020304" pitchFamily="18" charset="0"/>
                          <a:cs typeface="Times New Roman" panose="02020603050405020304" pitchFamily="18" charset="0"/>
                        </a:rPr>
                        <a:t> </a:t>
                      </a:r>
                      <a:r>
                        <a:rPr lang="en-US" sz="3200" dirty="0" err="1">
                          <a:solidFill>
                            <a:srgbClr val="0070C0"/>
                          </a:solidFill>
                          <a:effectLst/>
                          <a:latin typeface="Times New Roman" panose="02020603050405020304" pitchFamily="18" charset="0"/>
                          <a:cs typeface="Times New Roman" panose="02020603050405020304" pitchFamily="18" charset="0"/>
                        </a:rPr>
                        <a:t>người</a:t>
                      </a:r>
                      <a:r>
                        <a:rPr lang="en-US" sz="3200" dirty="0">
                          <a:solidFill>
                            <a:srgbClr val="0070C0"/>
                          </a:solidFill>
                          <a:effectLst/>
                          <a:latin typeface="Times New Roman" panose="02020603050405020304" pitchFamily="18" charset="0"/>
                          <a:cs typeface="Times New Roman" panose="02020603050405020304" pitchFamily="18" charset="0"/>
                        </a:rPr>
                        <a:t> </a:t>
                      </a:r>
                      <a:r>
                        <a:rPr lang="en-US" sz="3200" dirty="0" err="1">
                          <a:solidFill>
                            <a:srgbClr val="0070C0"/>
                          </a:solidFill>
                          <a:effectLst/>
                          <a:latin typeface="Times New Roman" panose="02020603050405020304" pitchFamily="18" charset="0"/>
                          <a:cs typeface="Times New Roman" panose="02020603050405020304" pitchFamily="18" charset="0"/>
                        </a:rPr>
                        <a:t>viết</a:t>
                      </a:r>
                      <a:endParaRPr lang="vi-VN" sz="3200" dirty="0">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2198853957"/>
                  </a:ext>
                </a:extLst>
              </a:tr>
              <a:tr h="0">
                <a:tc>
                  <a:txBody>
                    <a:bodyPr/>
                    <a:lstStyle/>
                    <a:p>
                      <a:pPr>
                        <a:lnSpc>
                          <a:spcPct val="115000"/>
                        </a:lnSpc>
                        <a:spcAft>
                          <a:spcPts val="0"/>
                        </a:spcAft>
                        <a:tabLst>
                          <a:tab pos="1019175" algn="l"/>
                        </a:tabLst>
                      </a:pPr>
                      <a:r>
                        <a:rPr lang="en-US" sz="3200" dirty="0" err="1">
                          <a:solidFill>
                            <a:schemeClr val="tx1"/>
                          </a:solidFill>
                          <a:effectLst/>
                          <a:latin typeface="Times New Roman" panose="02020603050405020304" pitchFamily="18" charset="0"/>
                          <a:cs typeface="Times New Roman" panose="02020603050405020304" pitchFamily="18" charset="0"/>
                        </a:rPr>
                        <a:t>Cốm</a:t>
                      </a:r>
                      <a:r>
                        <a:rPr lang="en-US" sz="3200" dirty="0">
                          <a:solidFill>
                            <a:schemeClr val="tx1"/>
                          </a:solidFill>
                          <a:effectLst/>
                          <a:latin typeface="Times New Roman" panose="02020603050405020304" pitchFamily="18" charset="0"/>
                          <a:cs typeface="Times New Roman" panose="02020603050405020304" pitchFamily="18" charset="0"/>
                        </a:rPr>
                        <a:t> </a:t>
                      </a:r>
                      <a:r>
                        <a:rPr lang="en-US" sz="3200" dirty="0" err="1">
                          <a:solidFill>
                            <a:schemeClr val="tx1"/>
                          </a:solidFill>
                          <a:effectLst/>
                          <a:latin typeface="Times New Roman" panose="02020603050405020304" pitchFamily="18" charset="0"/>
                          <a:cs typeface="Times New Roman" panose="02020603050405020304" pitchFamily="18" charset="0"/>
                        </a:rPr>
                        <a:t>vòng</a:t>
                      </a:r>
                      <a:endParaRPr lang="vi-VN" sz="32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40000"/>
                        <a:lumOff val="60000"/>
                      </a:schemeClr>
                    </a:solidFill>
                  </a:tcPr>
                </a:tc>
                <a:tc>
                  <a:txBody>
                    <a:bodyPr/>
                    <a:lstStyle/>
                    <a:p>
                      <a:pPr>
                        <a:lnSpc>
                          <a:spcPct val="115000"/>
                        </a:lnSpc>
                        <a:spcAft>
                          <a:spcPts val="0"/>
                        </a:spcAft>
                        <a:tabLst>
                          <a:tab pos="1019175" algn="l"/>
                        </a:tabLst>
                      </a:pPr>
                      <a:r>
                        <a:rPr lang="en-US" sz="3200" dirty="0" err="1">
                          <a:effectLst/>
                          <a:latin typeface="Times New Roman" panose="02020603050405020304" pitchFamily="18" charset="0"/>
                          <a:cs typeface="Times New Roman" panose="02020603050405020304" pitchFamily="18" charset="0"/>
                        </a:rPr>
                        <a:t>Cái</a:t>
                      </a:r>
                      <a:r>
                        <a:rPr lang="en-US" sz="3200" dirty="0">
                          <a:effectLst/>
                          <a:latin typeface="Times New Roman" panose="02020603050405020304" pitchFamily="18" charset="0"/>
                          <a:cs typeface="Times New Roman" panose="02020603050405020304" pitchFamily="18" charset="0"/>
                        </a:rPr>
                        <a:t> “</a:t>
                      </a:r>
                      <a:r>
                        <a:rPr lang="en-US" sz="3200" dirty="0" err="1">
                          <a:effectLst/>
                          <a:latin typeface="Times New Roman" panose="02020603050405020304" pitchFamily="18" charset="0"/>
                          <a:cs typeface="Times New Roman" panose="02020603050405020304" pitchFamily="18" charset="0"/>
                        </a:rPr>
                        <a:t>tôi</a:t>
                      </a:r>
                      <a:r>
                        <a:rPr lang="en-US" sz="3200" dirty="0">
                          <a:effectLst/>
                          <a:latin typeface="Times New Roman" panose="02020603050405020304" pitchFamily="18" charset="0"/>
                          <a:cs typeface="Times New Roman" panose="02020603050405020304" pitchFamily="18" charset="0"/>
                        </a:rPr>
                        <a:t>” </a:t>
                      </a:r>
                      <a:r>
                        <a:rPr lang="en-US" sz="3200" dirty="0" err="1">
                          <a:effectLst/>
                          <a:latin typeface="Times New Roman" panose="02020603050405020304" pitchFamily="18" charset="0"/>
                          <a:cs typeface="Times New Roman" panose="02020603050405020304" pitchFamily="18" charset="0"/>
                        </a:rPr>
                        <a:t>của</a:t>
                      </a:r>
                      <a:r>
                        <a:rPr lang="en-US" sz="3200" dirty="0">
                          <a:effectLst/>
                          <a:latin typeface="Times New Roman" panose="02020603050405020304" pitchFamily="18" charset="0"/>
                          <a:cs typeface="Times New Roman" panose="02020603050405020304" pitchFamily="18" charset="0"/>
                        </a:rPr>
                        <a:t> </a:t>
                      </a:r>
                      <a:r>
                        <a:rPr lang="en-US" sz="3200" dirty="0" err="1">
                          <a:effectLst/>
                          <a:latin typeface="Times New Roman" panose="02020603050405020304" pitchFamily="18" charset="0"/>
                          <a:cs typeface="Times New Roman" panose="02020603050405020304" pitchFamily="18" charset="0"/>
                        </a:rPr>
                        <a:t>tác</a:t>
                      </a:r>
                      <a:r>
                        <a:rPr lang="en-US" sz="3200" dirty="0">
                          <a:effectLst/>
                          <a:latin typeface="Times New Roman" panose="02020603050405020304" pitchFamily="18" charset="0"/>
                          <a:cs typeface="Times New Roman" panose="02020603050405020304" pitchFamily="18" charset="0"/>
                        </a:rPr>
                        <a:t> </a:t>
                      </a:r>
                      <a:r>
                        <a:rPr lang="en-US" sz="3200" dirty="0" err="1">
                          <a:effectLst/>
                          <a:latin typeface="Times New Roman" panose="02020603050405020304" pitchFamily="18" charset="0"/>
                          <a:cs typeface="Times New Roman" panose="02020603050405020304" pitchFamily="18" charset="0"/>
                        </a:rPr>
                        <a:t>giả</a:t>
                      </a:r>
                      <a:r>
                        <a:rPr lang="en-US" sz="3200" dirty="0">
                          <a:effectLst/>
                          <a:latin typeface="Times New Roman" panose="02020603050405020304" pitchFamily="18" charset="0"/>
                          <a:cs typeface="Times New Roman" panose="02020603050405020304" pitchFamily="18" charset="0"/>
                        </a:rPr>
                        <a:t> </a:t>
                      </a:r>
                      <a:r>
                        <a:rPr lang="en-US" sz="3200" dirty="0" err="1">
                          <a:effectLst/>
                          <a:latin typeface="Times New Roman" panose="02020603050405020304" pitchFamily="18" charset="0"/>
                          <a:cs typeface="Times New Roman" panose="02020603050405020304" pitchFamily="18" charset="0"/>
                        </a:rPr>
                        <a:t>Vũ</a:t>
                      </a:r>
                      <a:r>
                        <a:rPr lang="en-US" sz="3200" dirty="0">
                          <a:effectLst/>
                          <a:latin typeface="Times New Roman" panose="02020603050405020304" pitchFamily="18" charset="0"/>
                          <a:cs typeface="Times New Roman" panose="02020603050405020304" pitchFamily="18" charset="0"/>
                        </a:rPr>
                        <a:t> </a:t>
                      </a:r>
                      <a:r>
                        <a:rPr lang="en-US" sz="3200" dirty="0" err="1">
                          <a:effectLst/>
                          <a:latin typeface="Times New Roman" panose="02020603050405020304" pitchFamily="18" charset="0"/>
                          <a:cs typeface="Times New Roman" panose="02020603050405020304" pitchFamily="18" charset="0"/>
                        </a:rPr>
                        <a:t>Bằng</a:t>
                      </a:r>
                      <a:r>
                        <a:rPr lang="en-US" sz="3200" dirty="0">
                          <a:effectLst/>
                          <a:latin typeface="Times New Roman" panose="02020603050405020304" pitchFamily="18" charset="0"/>
                          <a:cs typeface="Times New Roman" panose="02020603050405020304" pitchFamily="18" charset="0"/>
                        </a:rPr>
                        <a:t> </a:t>
                      </a:r>
                      <a:r>
                        <a:rPr lang="en-US" sz="3200" dirty="0" err="1">
                          <a:effectLst/>
                          <a:latin typeface="Times New Roman" panose="02020603050405020304" pitchFamily="18" charset="0"/>
                          <a:cs typeface="Times New Roman" panose="02020603050405020304" pitchFamily="18" charset="0"/>
                        </a:rPr>
                        <a:t>tinh</a:t>
                      </a:r>
                      <a:r>
                        <a:rPr lang="en-US" sz="3200" dirty="0">
                          <a:effectLst/>
                          <a:latin typeface="Times New Roman" panose="02020603050405020304" pitchFamily="18" charset="0"/>
                          <a:cs typeface="Times New Roman" panose="02020603050405020304" pitchFamily="18" charset="0"/>
                        </a:rPr>
                        <a:t> </a:t>
                      </a:r>
                      <a:r>
                        <a:rPr lang="en-US" sz="3200" dirty="0" err="1">
                          <a:effectLst/>
                          <a:latin typeface="Times New Roman" panose="02020603050405020304" pitchFamily="18" charset="0"/>
                          <a:cs typeface="Times New Roman" panose="02020603050405020304" pitchFamily="18" charset="0"/>
                        </a:rPr>
                        <a:t>tế</a:t>
                      </a:r>
                      <a:r>
                        <a:rPr lang="en-US" sz="3200" dirty="0">
                          <a:effectLst/>
                          <a:latin typeface="Times New Roman" panose="02020603050405020304" pitchFamily="18" charset="0"/>
                          <a:cs typeface="Times New Roman" panose="02020603050405020304" pitchFamily="18" charset="0"/>
                        </a:rPr>
                        <a:t>, </a:t>
                      </a:r>
                      <a:r>
                        <a:rPr lang="en-US" sz="3200" dirty="0" err="1">
                          <a:effectLst/>
                          <a:latin typeface="Times New Roman" panose="02020603050405020304" pitchFamily="18" charset="0"/>
                          <a:cs typeface="Times New Roman" panose="02020603050405020304" pitchFamily="18" charset="0"/>
                        </a:rPr>
                        <a:t>sâu</a:t>
                      </a:r>
                      <a:r>
                        <a:rPr lang="en-US" sz="3200" dirty="0">
                          <a:effectLst/>
                          <a:latin typeface="Times New Roman" panose="02020603050405020304" pitchFamily="18" charset="0"/>
                          <a:cs typeface="Times New Roman" panose="02020603050405020304" pitchFamily="18" charset="0"/>
                        </a:rPr>
                        <a:t> </a:t>
                      </a:r>
                      <a:r>
                        <a:rPr lang="en-US" sz="3200" dirty="0" err="1">
                          <a:effectLst/>
                          <a:latin typeface="Times New Roman" panose="02020603050405020304" pitchFamily="18" charset="0"/>
                          <a:cs typeface="Times New Roman" panose="02020603050405020304" pitchFamily="18" charset="0"/>
                        </a:rPr>
                        <a:t>sắc</a:t>
                      </a:r>
                      <a:r>
                        <a:rPr lang="en-US" sz="3200" dirty="0">
                          <a:effectLst/>
                          <a:latin typeface="Times New Roman" panose="02020603050405020304" pitchFamily="18" charset="0"/>
                          <a:cs typeface="Times New Roman" panose="02020603050405020304" pitchFamily="18" charset="0"/>
                        </a:rPr>
                        <a:t> </a:t>
                      </a:r>
                      <a:r>
                        <a:rPr lang="en-US" sz="3200" dirty="0" err="1">
                          <a:effectLst/>
                          <a:latin typeface="Times New Roman" panose="02020603050405020304" pitchFamily="18" charset="0"/>
                          <a:cs typeface="Times New Roman" panose="02020603050405020304" pitchFamily="18" charset="0"/>
                        </a:rPr>
                        <a:t>có</a:t>
                      </a:r>
                      <a:r>
                        <a:rPr lang="en-US" sz="3200" dirty="0">
                          <a:effectLst/>
                          <a:latin typeface="Times New Roman" panose="02020603050405020304" pitchFamily="18" charset="0"/>
                          <a:cs typeface="Times New Roman" panose="02020603050405020304" pitchFamily="18" charset="0"/>
                        </a:rPr>
                        <a:t> </a:t>
                      </a:r>
                      <a:r>
                        <a:rPr lang="en-US" sz="3200" dirty="0" err="1">
                          <a:effectLst/>
                          <a:latin typeface="Times New Roman" panose="02020603050405020304" pitchFamily="18" charset="0"/>
                          <a:cs typeface="Times New Roman" panose="02020603050405020304" pitchFamily="18" charset="0"/>
                        </a:rPr>
                        <a:t>chiều</a:t>
                      </a:r>
                      <a:r>
                        <a:rPr lang="en-US" sz="3200" dirty="0">
                          <a:effectLst/>
                          <a:latin typeface="Times New Roman" panose="02020603050405020304" pitchFamily="18" charset="0"/>
                          <a:cs typeface="Times New Roman" panose="02020603050405020304" pitchFamily="18" charset="0"/>
                        </a:rPr>
                        <a:t> </a:t>
                      </a:r>
                      <a:r>
                        <a:rPr lang="en-US" sz="3200" dirty="0" err="1">
                          <a:effectLst/>
                          <a:latin typeface="Times New Roman" panose="02020603050405020304" pitchFamily="18" charset="0"/>
                          <a:cs typeface="Times New Roman" panose="02020603050405020304" pitchFamily="18" charset="0"/>
                        </a:rPr>
                        <a:t>sâu</a:t>
                      </a:r>
                      <a:r>
                        <a:rPr lang="en-US" sz="3200" dirty="0">
                          <a:effectLst/>
                          <a:latin typeface="Times New Roman" panose="02020603050405020304" pitchFamily="18" charset="0"/>
                          <a:cs typeface="Times New Roman" panose="02020603050405020304" pitchFamily="18" charset="0"/>
                        </a:rPr>
                        <a:t> </a:t>
                      </a:r>
                      <a:r>
                        <a:rPr lang="en-US" sz="3200" dirty="0" err="1">
                          <a:effectLst/>
                          <a:latin typeface="Times New Roman" panose="02020603050405020304" pitchFamily="18" charset="0"/>
                          <a:cs typeface="Times New Roman" panose="02020603050405020304" pitchFamily="18" charset="0"/>
                        </a:rPr>
                        <a:t>về</a:t>
                      </a:r>
                      <a:r>
                        <a:rPr lang="en-US" sz="3200" dirty="0">
                          <a:effectLst/>
                          <a:latin typeface="Times New Roman" panose="02020603050405020304" pitchFamily="18" charset="0"/>
                          <a:cs typeface="Times New Roman" panose="02020603050405020304" pitchFamily="18" charset="0"/>
                        </a:rPr>
                        <a:t> </a:t>
                      </a:r>
                      <a:r>
                        <a:rPr lang="en-US" sz="3200" dirty="0" err="1">
                          <a:effectLst/>
                          <a:latin typeface="Times New Roman" panose="02020603050405020304" pitchFamily="18" charset="0"/>
                          <a:cs typeface="Times New Roman" panose="02020603050405020304" pitchFamily="18" charset="0"/>
                        </a:rPr>
                        <a:t>văn</a:t>
                      </a:r>
                      <a:r>
                        <a:rPr lang="en-US" sz="3200" dirty="0">
                          <a:effectLst/>
                          <a:latin typeface="Times New Roman" panose="02020603050405020304" pitchFamily="18" charset="0"/>
                          <a:cs typeface="Times New Roman" panose="02020603050405020304" pitchFamily="18" charset="0"/>
                        </a:rPr>
                        <a:t> </a:t>
                      </a:r>
                      <a:r>
                        <a:rPr lang="en-US" sz="3200" dirty="0" err="1">
                          <a:effectLst/>
                          <a:latin typeface="Times New Roman" panose="02020603050405020304" pitchFamily="18" charset="0"/>
                          <a:cs typeface="Times New Roman" panose="02020603050405020304" pitchFamily="18" charset="0"/>
                        </a:rPr>
                        <a:t>hoá</a:t>
                      </a:r>
                      <a:r>
                        <a:rPr lang="en-US" sz="3200" dirty="0">
                          <a:effectLst/>
                          <a:latin typeface="Times New Roman" panose="02020603050405020304" pitchFamily="18" charset="0"/>
                          <a:cs typeface="Times New Roman" panose="02020603050405020304" pitchFamily="18" charset="0"/>
                        </a:rPr>
                        <a:t>.</a:t>
                      </a:r>
                      <a:endParaRPr lang="vi-VN" sz="3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653674137"/>
                  </a:ext>
                </a:extLst>
              </a:tr>
              <a:tr h="0">
                <a:tc>
                  <a:txBody>
                    <a:bodyPr/>
                    <a:lstStyle/>
                    <a:p>
                      <a:pPr>
                        <a:lnSpc>
                          <a:spcPct val="115000"/>
                        </a:lnSpc>
                        <a:spcAft>
                          <a:spcPts val="0"/>
                        </a:spcAft>
                        <a:tabLst>
                          <a:tab pos="1019175" algn="l"/>
                        </a:tabLst>
                      </a:pPr>
                      <a:r>
                        <a:rPr lang="en-US" sz="3200" dirty="0" err="1">
                          <a:solidFill>
                            <a:schemeClr val="tx1"/>
                          </a:solidFill>
                          <a:effectLst/>
                          <a:latin typeface="Times New Roman" panose="02020603050405020304" pitchFamily="18" charset="0"/>
                          <a:cs typeface="Times New Roman" panose="02020603050405020304" pitchFamily="18" charset="0"/>
                        </a:rPr>
                        <a:t>Mùa</a:t>
                      </a:r>
                      <a:r>
                        <a:rPr lang="en-US" sz="3200" dirty="0">
                          <a:solidFill>
                            <a:schemeClr val="tx1"/>
                          </a:solidFill>
                          <a:effectLst/>
                          <a:latin typeface="Times New Roman" panose="02020603050405020304" pitchFamily="18" charset="0"/>
                          <a:cs typeface="Times New Roman" panose="02020603050405020304" pitchFamily="18" charset="0"/>
                        </a:rPr>
                        <a:t> </a:t>
                      </a:r>
                      <a:r>
                        <a:rPr lang="en-US" sz="3200" dirty="0" err="1">
                          <a:solidFill>
                            <a:schemeClr val="tx1"/>
                          </a:solidFill>
                          <a:effectLst/>
                          <a:latin typeface="Times New Roman" panose="02020603050405020304" pitchFamily="18" charset="0"/>
                          <a:cs typeface="Times New Roman" panose="02020603050405020304" pitchFamily="18" charset="0"/>
                        </a:rPr>
                        <a:t>thu</a:t>
                      </a:r>
                      <a:r>
                        <a:rPr lang="en-US" sz="3200" dirty="0">
                          <a:solidFill>
                            <a:schemeClr val="tx1"/>
                          </a:solidFill>
                          <a:effectLst/>
                          <a:latin typeface="Times New Roman" panose="02020603050405020304" pitchFamily="18" charset="0"/>
                          <a:cs typeface="Times New Roman" panose="02020603050405020304" pitchFamily="18" charset="0"/>
                        </a:rPr>
                        <a:t> </a:t>
                      </a:r>
                      <a:r>
                        <a:rPr lang="en-US" sz="3200" dirty="0" err="1">
                          <a:solidFill>
                            <a:schemeClr val="tx1"/>
                          </a:solidFill>
                          <a:effectLst/>
                          <a:latin typeface="Times New Roman" panose="02020603050405020304" pitchFamily="18" charset="0"/>
                          <a:cs typeface="Times New Roman" panose="02020603050405020304" pitchFamily="18" charset="0"/>
                        </a:rPr>
                        <a:t>về</a:t>
                      </a:r>
                      <a:r>
                        <a:rPr lang="en-US" sz="3200" dirty="0">
                          <a:solidFill>
                            <a:schemeClr val="tx1"/>
                          </a:solidFill>
                          <a:effectLst/>
                          <a:latin typeface="Times New Roman" panose="02020603050405020304" pitchFamily="18" charset="0"/>
                          <a:cs typeface="Times New Roman" panose="02020603050405020304" pitchFamily="18" charset="0"/>
                        </a:rPr>
                        <a:t> </a:t>
                      </a:r>
                      <a:r>
                        <a:rPr lang="en-US" sz="3200" dirty="0" err="1">
                          <a:solidFill>
                            <a:schemeClr val="tx1"/>
                          </a:solidFill>
                          <a:effectLst/>
                          <a:latin typeface="Times New Roman" panose="02020603050405020304" pitchFamily="18" charset="0"/>
                          <a:cs typeface="Times New Roman" panose="02020603050405020304" pitchFamily="18" charset="0"/>
                        </a:rPr>
                        <a:t>Trùng</a:t>
                      </a:r>
                      <a:r>
                        <a:rPr lang="en-US" sz="3200" dirty="0">
                          <a:solidFill>
                            <a:schemeClr val="tx1"/>
                          </a:solidFill>
                          <a:effectLst/>
                          <a:latin typeface="Times New Roman" panose="02020603050405020304" pitchFamily="18" charset="0"/>
                          <a:cs typeface="Times New Roman" panose="02020603050405020304" pitchFamily="18" charset="0"/>
                        </a:rPr>
                        <a:t> </a:t>
                      </a:r>
                      <a:r>
                        <a:rPr lang="en-US" sz="3200" dirty="0" err="1">
                          <a:solidFill>
                            <a:schemeClr val="tx1"/>
                          </a:solidFill>
                          <a:effectLst/>
                          <a:latin typeface="Times New Roman" panose="02020603050405020304" pitchFamily="18" charset="0"/>
                          <a:cs typeface="Times New Roman" panose="02020603050405020304" pitchFamily="18" charset="0"/>
                        </a:rPr>
                        <a:t>Khánh</a:t>
                      </a:r>
                      <a:r>
                        <a:rPr lang="en-US" sz="3200" dirty="0">
                          <a:solidFill>
                            <a:schemeClr val="tx1"/>
                          </a:solidFill>
                          <a:effectLst/>
                          <a:latin typeface="Times New Roman" panose="02020603050405020304" pitchFamily="18" charset="0"/>
                          <a:cs typeface="Times New Roman" panose="02020603050405020304" pitchFamily="18" charset="0"/>
                        </a:rPr>
                        <a:t> </a:t>
                      </a:r>
                      <a:r>
                        <a:rPr lang="en-US" sz="3200" dirty="0" err="1">
                          <a:solidFill>
                            <a:schemeClr val="tx1"/>
                          </a:solidFill>
                          <a:effectLst/>
                          <a:latin typeface="Times New Roman" panose="02020603050405020304" pitchFamily="18" charset="0"/>
                          <a:cs typeface="Times New Roman" panose="02020603050405020304" pitchFamily="18" charset="0"/>
                        </a:rPr>
                        <a:t>nghe</a:t>
                      </a:r>
                      <a:r>
                        <a:rPr lang="en-US" sz="3200" dirty="0">
                          <a:solidFill>
                            <a:schemeClr val="tx1"/>
                          </a:solidFill>
                          <a:effectLst/>
                          <a:latin typeface="Times New Roman" panose="02020603050405020304" pitchFamily="18" charset="0"/>
                          <a:cs typeface="Times New Roman" panose="02020603050405020304" pitchFamily="18" charset="0"/>
                        </a:rPr>
                        <a:t> </a:t>
                      </a:r>
                      <a:r>
                        <a:rPr lang="en-US" sz="3200" dirty="0" err="1">
                          <a:solidFill>
                            <a:schemeClr val="tx1"/>
                          </a:solidFill>
                          <a:effectLst/>
                          <a:latin typeface="Times New Roman" panose="02020603050405020304" pitchFamily="18" charset="0"/>
                          <a:cs typeface="Times New Roman" panose="02020603050405020304" pitchFamily="18" charset="0"/>
                        </a:rPr>
                        <a:t>hạt</a:t>
                      </a:r>
                      <a:r>
                        <a:rPr lang="en-US" sz="3200" dirty="0">
                          <a:solidFill>
                            <a:schemeClr val="tx1"/>
                          </a:solidFill>
                          <a:effectLst/>
                          <a:latin typeface="Times New Roman" panose="02020603050405020304" pitchFamily="18" charset="0"/>
                          <a:cs typeface="Times New Roman" panose="02020603050405020304" pitchFamily="18" charset="0"/>
                        </a:rPr>
                        <a:t> </a:t>
                      </a:r>
                      <a:r>
                        <a:rPr lang="en-US" sz="3200" dirty="0" err="1">
                          <a:solidFill>
                            <a:schemeClr val="tx1"/>
                          </a:solidFill>
                          <a:effectLst/>
                          <a:latin typeface="Times New Roman" panose="02020603050405020304" pitchFamily="18" charset="0"/>
                          <a:cs typeface="Times New Roman" panose="02020603050405020304" pitchFamily="18" charset="0"/>
                        </a:rPr>
                        <a:t>dẻ</a:t>
                      </a:r>
                      <a:r>
                        <a:rPr lang="en-US" sz="3200" dirty="0">
                          <a:solidFill>
                            <a:schemeClr val="tx1"/>
                          </a:solidFill>
                          <a:effectLst/>
                          <a:latin typeface="Times New Roman" panose="02020603050405020304" pitchFamily="18" charset="0"/>
                          <a:cs typeface="Times New Roman" panose="02020603050405020304" pitchFamily="18" charset="0"/>
                        </a:rPr>
                        <a:t> </a:t>
                      </a:r>
                      <a:r>
                        <a:rPr lang="en-US" sz="3200" dirty="0" err="1">
                          <a:solidFill>
                            <a:schemeClr val="tx1"/>
                          </a:solidFill>
                          <a:effectLst/>
                          <a:latin typeface="Times New Roman" panose="02020603050405020304" pitchFamily="18" charset="0"/>
                          <a:cs typeface="Times New Roman" panose="02020603050405020304" pitchFamily="18" charset="0"/>
                        </a:rPr>
                        <a:t>hát</a:t>
                      </a:r>
                      <a:endParaRPr lang="vi-VN" sz="32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40000"/>
                        <a:lumOff val="60000"/>
                      </a:schemeClr>
                    </a:solidFill>
                  </a:tcPr>
                </a:tc>
                <a:tc>
                  <a:txBody>
                    <a:bodyPr/>
                    <a:lstStyle/>
                    <a:p>
                      <a:pPr>
                        <a:lnSpc>
                          <a:spcPct val="115000"/>
                        </a:lnSpc>
                        <a:spcAft>
                          <a:spcPts val="0"/>
                        </a:spcAft>
                        <a:tabLst>
                          <a:tab pos="1019175" algn="l"/>
                        </a:tabLst>
                      </a:pPr>
                      <a:r>
                        <a:rPr lang="en-US" sz="3200" dirty="0" err="1">
                          <a:effectLst/>
                          <a:latin typeface="Times New Roman" panose="02020603050405020304" pitchFamily="18" charset="0"/>
                          <a:cs typeface="Times New Roman" panose="02020603050405020304" pitchFamily="18" charset="0"/>
                        </a:rPr>
                        <a:t>Cái</a:t>
                      </a:r>
                      <a:r>
                        <a:rPr lang="en-US" sz="3200" dirty="0">
                          <a:effectLst/>
                          <a:latin typeface="Times New Roman" panose="02020603050405020304" pitchFamily="18" charset="0"/>
                          <a:cs typeface="Times New Roman" panose="02020603050405020304" pitchFamily="18" charset="0"/>
                        </a:rPr>
                        <a:t> “</a:t>
                      </a:r>
                      <a:r>
                        <a:rPr lang="en-US" sz="3200" dirty="0" err="1">
                          <a:effectLst/>
                          <a:latin typeface="Times New Roman" panose="02020603050405020304" pitchFamily="18" charset="0"/>
                          <a:cs typeface="Times New Roman" panose="02020603050405020304" pitchFamily="18" charset="0"/>
                        </a:rPr>
                        <a:t>tôi</a:t>
                      </a:r>
                      <a:r>
                        <a:rPr lang="en-US" sz="3200" dirty="0">
                          <a:effectLst/>
                          <a:latin typeface="Times New Roman" panose="02020603050405020304" pitchFamily="18" charset="0"/>
                          <a:cs typeface="Times New Roman" panose="02020603050405020304" pitchFamily="18" charset="0"/>
                        </a:rPr>
                        <a:t>” </a:t>
                      </a:r>
                      <a:r>
                        <a:rPr lang="en-US" sz="3200" dirty="0" err="1">
                          <a:effectLst/>
                          <a:latin typeface="Times New Roman" panose="02020603050405020304" pitchFamily="18" charset="0"/>
                          <a:cs typeface="Times New Roman" panose="02020603050405020304" pitchFamily="18" charset="0"/>
                        </a:rPr>
                        <a:t>của</a:t>
                      </a:r>
                      <a:r>
                        <a:rPr lang="en-US" sz="3200" dirty="0">
                          <a:effectLst/>
                          <a:latin typeface="Times New Roman" panose="02020603050405020304" pitchFamily="18" charset="0"/>
                          <a:cs typeface="Times New Roman" panose="02020603050405020304" pitchFamily="18" charset="0"/>
                        </a:rPr>
                        <a:t> </a:t>
                      </a:r>
                      <a:r>
                        <a:rPr lang="en-US" sz="3200" dirty="0" err="1">
                          <a:effectLst/>
                          <a:latin typeface="Times New Roman" panose="02020603050405020304" pitchFamily="18" charset="0"/>
                          <a:cs typeface="Times New Roman" panose="02020603050405020304" pitchFamily="18" charset="0"/>
                        </a:rPr>
                        <a:t>tác</a:t>
                      </a:r>
                      <a:r>
                        <a:rPr lang="en-US" sz="3200" dirty="0">
                          <a:effectLst/>
                          <a:latin typeface="Times New Roman" panose="02020603050405020304" pitchFamily="18" charset="0"/>
                          <a:cs typeface="Times New Roman" panose="02020603050405020304" pitchFamily="18" charset="0"/>
                        </a:rPr>
                        <a:t> </a:t>
                      </a:r>
                      <a:r>
                        <a:rPr lang="en-US" sz="3200" dirty="0" err="1">
                          <a:effectLst/>
                          <a:latin typeface="Times New Roman" panose="02020603050405020304" pitchFamily="18" charset="0"/>
                          <a:cs typeface="Times New Roman" panose="02020603050405020304" pitchFamily="18" charset="0"/>
                        </a:rPr>
                        <a:t>giả</a:t>
                      </a:r>
                      <a:r>
                        <a:rPr lang="en-US" sz="3200" dirty="0">
                          <a:effectLst/>
                          <a:latin typeface="Times New Roman" panose="02020603050405020304" pitchFamily="18" charset="0"/>
                          <a:cs typeface="Times New Roman" panose="02020603050405020304" pitchFamily="18" charset="0"/>
                        </a:rPr>
                        <a:t> Y </a:t>
                      </a:r>
                      <a:r>
                        <a:rPr lang="en-US" sz="3200" dirty="0" err="1">
                          <a:effectLst/>
                          <a:latin typeface="Times New Roman" panose="02020603050405020304" pitchFamily="18" charset="0"/>
                          <a:cs typeface="Times New Roman" panose="02020603050405020304" pitchFamily="18" charset="0"/>
                        </a:rPr>
                        <a:t>Phương</a:t>
                      </a:r>
                      <a:r>
                        <a:rPr lang="en-US" sz="3200" dirty="0">
                          <a:effectLst/>
                          <a:latin typeface="Times New Roman" panose="02020603050405020304" pitchFamily="18" charset="0"/>
                          <a:cs typeface="Times New Roman" panose="02020603050405020304" pitchFamily="18" charset="0"/>
                        </a:rPr>
                        <a:t> </a:t>
                      </a:r>
                      <a:r>
                        <a:rPr lang="en-US" sz="3200" dirty="0" err="1">
                          <a:effectLst/>
                          <a:latin typeface="Times New Roman" panose="02020603050405020304" pitchFamily="18" charset="0"/>
                          <a:cs typeface="Times New Roman" panose="02020603050405020304" pitchFamily="18" charset="0"/>
                        </a:rPr>
                        <a:t>mộc</a:t>
                      </a:r>
                      <a:r>
                        <a:rPr lang="en-US" sz="3200" dirty="0">
                          <a:effectLst/>
                          <a:latin typeface="Times New Roman" panose="02020603050405020304" pitchFamily="18" charset="0"/>
                          <a:cs typeface="Times New Roman" panose="02020603050405020304" pitchFamily="18" charset="0"/>
                        </a:rPr>
                        <a:t> </a:t>
                      </a:r>
                      <a:r>
                        <a:rPr lang="en-US" sz="3200" dirty="0" err="1">
                          <a:effectLst/>
                          <a:latin typeface="Times New Roman" panose="02020603050405020304" pitchFamily="18" charset="0"/>
                          <a:cs typeface="Times New Roman" panose="02020603050405020304" pitchFamily="18" charset="0"/>
                        </a:rPr>
                        <a:t>mạc</a:t>
                      </a:r>
                      <a:r>
                        <a:rPr lang="en-US" sz="3200" dirty="0">
                          <a:effectLst/>
                          <a:latin typeface="Times New Roman" panose="02020603050405020304" pitchFamily="18" charset="0"/>
                          <a:cs typeface="Times New Roman" panose="02020603050405020304" pitchFamily="18" charset="0"/>
                        </a:rPr>
                        <a:t>, </a:t>
                      </a:r>
                      <a:r>
                        <a:rPr lang="en-US" sz="3200" dirty="0" err="1">
                          <a:effectLst/>
                          <a:latin typeface="Times New Roman" panose="02020603050405020304" pitchFamily="18" charset="0"/>
                          <a:cs typeface="Times New Roman" panose="02020603050405020304" pitchFamily="18" charset="0"/>
                        </a:rPr>
                        <a:t>chân</a:t>
                      </a:r>
                      <a:r>
                        <a:rPr lang="en-US" sz="3200" dirty="0">
                          <a:effectLst/>
                          <a:latin typeface="Times New Roman" panose="02020603050405020304" pitchFamily="18" charset="0"/>
                          <a:cs typeface="Times New Roman" panose="02020603050405020304" pitchFamily="18" charset="0"/>
                        </a:rPr>
                        <a:t> </a:t>
                      </a:r>
                      <a:r>
                        <a:rPr lang="en-US" sz="3200" dirty="0" err="1">
                          <a:effectLst/>
                          <a:latin typeface="Times New Roman" panose="02020603050405020304" pitchFamily="18" charset="0"/>
                          <a:cs typeface="Times New Roman" panose="02020603050405020304" pitchFamily="18" charset="0"/>
                        </a:rPr>
                        <a:t>chất</a:t>
                      </a:r>
                      <a:r>
                        <a:rPr lang="en-US" sz="3200" dirty="0">
                          <a:effectLst/>
                          <a:latin typeface="Times New Roman" panose="02020603050405020304" pitchFamily="18" charset="0"/>
                          <a:cs typeface="Times New Roman" panose="02020603050405020304" pitchFamily="18" charset="0"/>
                        </a:rPr>
                        <a:t> </a:t>
                      </a:r>
                      <a:r>
                        <a:rPr lang="en-US" sz="3200" dirty="0" err="1">
                          <a:effectLst/>
                          <a:latin typeface="Times New Roman" panose="02020603050405020304" pitchFamily="18" charset="0"/>
                          <a:cs typeface="Times New Roman" panose="02020603050405020304" pitchFamily="18" charset="0"/>
                        </a:rPr>
                        <a:t>đồng</a:t>
                      </a:r>
                      <a:r>
                        <a:rPr lang="en-US" sz="3200" dirty="0">
                          <a:effectLst/>
                          <a:latin typeface="Times New Roman" panose="02020603050405020304" pitchFamily="18" charset="0"/>
                          <a:cs typeface="Times New Roman" panose="02020603050405020304" pitchFamily="18" charset="0"/>
                        </a:rPr>
                        <a:t> </a:t>
                      </a:r>
                      <a:r>
                        <a:rPr lang="en-US" sz="3200" dirty="0" err="1">
                          <a:effectLst/>
                          <a:latin typeface="Times New Roman" panose="02020603050405020304" pitchFamily="18" charset="0"/>
                          <a:cs typeface="Times New Roman" panose="02020603050405020304" pitchFamily="18" charset="0"/>
                        </a:rPr>
                        <a:t>thời</a:t>
                      </a:r>
                      <a:r>
                        <a:rPr lang="en-US" sz="3200" dirty="0">
                          <a:effectLst/>
                          <a:latin typeface="Times New Roman" panose="02020603050405020304" pitchFamily="18" charset="0"/>
                          <a:cs typeface="Times New Roman" panose="02020603050405020304" pitchFamily="18" charset="0"/>
                        </a:rPr>
                        <a:t> </a:t>
                      </a:r>
                      <a:r>
                        <a:rPr lang="en-US" sz="3200" dirty="0" err="1">
                          <a:effectLst/>
                          <a:latin typeface="Times New Roman" panose="02020603050405020304" pitchFamily="18" charset="0"/>
                          <a:cs typeface="Times New Roman" panose="02020603050405020304" pitchFamily="18" charset="0"/>
                        </a:rPr>
                        <a:t>lại</a:t>
                      </a:r>
                      <a:r>
                        <a:rPr lang="en-US" sz="3200" dirty="0">
                          <a:effectLst/>
                          <a:latin typeface="Times New Roman" panose="02020603050405020304" pitchFamily="18" charset="0"/>
                          <a:cs typeface="Times New Roman" panose="02020603050405020304" pitchFamily="18" charset="0"/>
                        </a:rPr>
                        <a:t> </a:t>
                      </a:r>
                      <a:r>
                        <a:rPr lang="en-US" sz="3200" dirty="0" err="1">
                          <a:effectLst/>
                          <a:latin typeface="Times New Roman" panose="02020603050405020304" pitchFamily="18" charset="0"/>
                          <a:cs typeface="Times New Roman" panose="02020603050405020304" pitchFamily="18" charset="0"/>
                        </a:rPr>
                        <a:t>giàu</a:t>
                      </a:r>
                      <a:r>
                        <a:rPr lang="en-US" sz="3200" dirty="0">
                          <a:effectLst/>
                          <a:latin typeface="Times New Roman" panose="02020603050405020304" pitchFamily="18" charset="0"/>
                          <a:cs typeface="Times New Roman" panose="02020603050405020304" pitchFamily="18" charset="0"/>
                        </a:rPr>
                        <a:t> </a:t>
                      </a:r>
                      <a:r>
                        <a:rPr lang="en-US" sz="3200" dirty="0" err="1">
                          <a:effectLst/>
                          <a:latin typeface="Times New Roman" panose="02020603050405020304" pitchFamily="18" charset="0"/>
                          <a:cs typeface="Times New Roman" panose="02020603050405020304" pitchFamily="18" charset="0"/>
                        </a:rPr>
                        <a:t>kinh</a:t>
                      </a:r>
                      <a:r>
                        <a:rPr lang="en-US" sz="3200" dirty="0">
                          <a:effectLst/>
                          <a:latin typeface="Times New Roman" panose="02020603050405020304" pitchFamily="18" charset="0"/>
                          <a:cs typeface="Times New Roman" panose="02020603050405020304" pitchFamily="18" charset="0"/>
                        </a:rPr>
                        <a:t> </a:t>
                      </a:r>
                      <a:r>
                        <a:rPr lang="en-US" sz="3200" dirty="0" err="1">
                          <a:effectLst/>
                          <a:latin typeface="Times New Roman" panose="02020603050405020304" pitchFamily="18" charset="0"/>
                          <a:cs typeface="Times New Roman" panose="02020603050405020304" pitchFamily="18" charset="0"/>
                        </a:rPr>
                        <a:t>nghiệm</a:t>
                      </a:r>
                      <a:r>
                        <a:rPr lang="en-US" sz="3200" dirty="0">
                          <a:effectLst/>
                          <a:latin typeface="Times New Roman" panose="02020603050405020304" pitchFamily="18" charset="0"/>
                          <a:cs typeface="Times New Roman" panose="02020603050405020304" pitchFamily="18" charset="0"/>
                        </a:rPr>
                        <a:t> </a:t>
                      </a:r>
                      <a:r>
                        <a:rPr lang="en-US" sz="3200" dirty="0" err="1">
                          <a:effectLst/>
                          <a:latin typeface="Times New Roman" panose="02020603050405020304" pitchFamily="18" charset="0"/>
                          <a:cs typeface="Times New Roman" panose="02020603050405020304" pitchFamily="18" charset="0"/>
                        </a:rPr>
                        <a:t>sống</a:t>
                      </a:r>
                      <a:r>
                        <a:rPr lang="en-US" sz="3200" dirty="0">
                          <a:effectLst/>
                          <a:latin typeface="Times New Roman" panose="02020603050405020304" pitchFamily="18" charset="0"/>
                          <a:cs typeface="Times New Roman" panose="02020603050405020304" pitchFamily="18" charset="0"/>
                        </a:rPr>
                        <a:t> </a:t>
                      </a:r>
                      <a:r>
                        <a:rPr lang="en-US" sz="3200" dirty="0" err="1">
                          <a:effectLst/>
                          <a:latin typeface="Times New Roman" panose="02020603050405020304" pitchFamily="18" charset="0"/>
                          <a:cs typeface="Times New Roman" panose="02020603050405020304" pitchFamily="18" charset="0"/>
                        </a:rPr>
                        <a:t>và</a:t>
                      </a:r>
                      <a:r>
                        <a:rPr lang="en-US" sz="3200" dirty="0">
                          <a:effectLst/>
                          <a:latin typeface="Times New Roman" panose="02020603050405020304" pitchFamily="18" charset="0"/>
                          <a:cs typeface="Times New Roman" panose="02020603050405020304" pitchFamily="18" charset="0"/>
                        </a:rPr>
                        <a:t> </a:t>
                      </a:r>
                      <a:r>
                        <a:rPr lang="en-US" sz="3200" dirty="0" err="1">
                          <a:effectLst/>
                          <a:latin typeface="Times New Roman" panose="02020603050405020304" pitchFamily="18" charset="0"/>
                          <a:cs typeface="Times New Roman" panose="02020603050405020304" pitchFamily="18" charset="0"/>
                        </a:rPr>
                        <a:t>tính</a:t>
                      </a:r>
                      <a:r>
                        <a:rPr lang="en-US" sz="3200" dirty="0">
                          <a:effectLst/>
                          <a:latin typeface="Times New Roman" panose="02020603050405020304" pitchFamily="18" charset="0"/>
                          <a:cs typeface="Times New Roman" panose="02020603050405020304" pitchFamily="18" charset="0"/>
                        </a:rPr>
                        <a:t> </a:t>
                      </a:r>
                      <a:r>
                        <a:rPr lang="en-US" sz="3200" dirty="0" err="1">
                          <a:effectLst/>
                          <a:latin typeface="Times New Roman" panose="02020603050405020304" pitchFamily="18" charset="0"/>
                          <a:cs typeface="Times New Roman" panose="02020603050405020304" pitchFamily="18" charset="0"/>
                        </a:rPr>
                        <a:t>triết</a:t>
                      </a:r>
                      <a:r>
                        <a:rPr lang="en-US" sz="3200" dirty="0">
                          <a:effectLst/>
                          <a:latin typeface="Times New Roman" panose="02020603050405020304" pitchFamily="18" charset="0"/>
                          <a:cs typeface="Times New Roman" panose="02020603050405020304" pitchFamily="18" charset="0"/>
                        </a:rPr>
                        <a:t> </a:t>
                      </a:r>
                      <a:r>
                        <a:rPr lang="en-US" sz="3200" dirty="0" err="1">
                          <a:effectLst/>
                          <a:latin typeface="Times New Roman" panose="02020603050405020304" pitchFamily="18" charset="0"/>
                          <a:cs typeface="Times New Roman" panose="02020603050405020304" pitchFamily="18" charset="0"/>
                        </a:rPr>
                        <a:t>lí</a:t>
                      </a:r>
                      <a:r>
                        <a:rPr lang="en-US" sz="3200" dirty="0">
                          <a:effectLst/>
                          <a:latin typeface="Times New Roman" panose="02020603050405020304" pitchFamily="18" charset="0"/>
                          <a:cs typeface="Times New Roman" panose="02020603050405020304" pitchFamily="18" charset="0"/>
                        </a:rPr>
                        <a:t> </a:t>
                      </a:r>
                      <a:r>
                        <a:rPr lang="en-US" sz="3200" dirty="0" err="1">
                          <a:effectLst/>
                          <a:latin typeface="Times New Roman" panose="02020603050405020304" pitchFamily="18" charset="0"/>
                          <a:cs typeface="Times New Roman" panose="02020603050405020304" pitchFamily="18" charset="0"/>
                        </a:rPr>
                        <a:t>về</a:t>
                      </a:r>
                      <a:r>
                        <a:rPr lang="en-US" sz="3200" dirty="0">
                          <a:effectLst/>
                          <a:latin typeface="Times New Roman" panose="02020603050405020304" pitchFamily="18" charset="0"/>
                          <a:cs typeface="Times New Roman" panose="02020603050405020304" pitchFamily="18" charset="0"/>
                        </a:rPr>
                        <a:t> </a:t>
                      </a:r>
                      <a:r>
                        <a:rPr lang="en-US" sz="3200" dirty="0" err="1">
                          <a:effectLst/>
                          <a:latin typeface="Times New Roman" panose="02020603050405020304" pitchFamily="18" charset="0"/>
                          <a:cs typeface="Times New Roman" panose="02020603050405020304" pitchFamily="18" charset="0"/>
                        </a:rPr>
                        <a:t>nhân</a:t>
                      </a:r>
                      <a:r>
                        <a:rPr lang="en-US" sz="3200" dirty="0">
                          <a:effectLst/>
                          <a:latin typeface="Times New Roman" panose="02020603050405020304" pitchFamily="18" charset="0"/>
                          <a:cs typeface="Times New Roman" panose="02020603050405020304" pitchFamily="18" charset="0"/>
                        </a:rPr>
                        <a:t> </a:t>
                      </a:r>
                      <a:r>
                        <a:rPr lang="en-US" sz="3200" dirty="0" err="1">
                          <a:effectLst/>
                          <a:latin typeface="Times New Roman" panose="02020603050405020304" pitchFamily="18" charset="0"/>
                          <a:cs typeface="Times New Roman" panose="02020603050405020304" pitchFamily="18" charset="0"/>
                        </a:rPr>
                        <a:t>sinh</a:t>
                      </a:r>
                      <a:r>
                        <a:rPr lang="en-US" sz="3200" dirty="0">
                          <a:effectLst/>
                          <a:latin typeface="Times New Roman" panose="02020603050405020304" pitchFamily="18" charset="0"/>
                          <a:cs typeface="Times New Roman" panose="02020603050405020304" pitchFamily="18" charset="0"/>
                        </a:rPr>
                        <a:t>.</a:t>
                      </a:r>
                      <a:endParaRPr lang="vi-VN" sz="3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356771160"/>
                  </a:ext>
                </a:extLst>
              </a:tr>
            </a:tbl>
          </a:graphicData>
        </a:graphic>
      </p:graphicFrame>
    </p:spTree>
    <p:extLst>
      <p:ext uri="{BB962C8B-B14F-4D97-AF65-F5344CB8AC3E}">
        <p14:creationId xmlns:p14="http://schemas.microsoft.com/office/powerpoint/2010/main" val="189406641"/>
      </p:ext>
    </p:extLst>
  </p:cSld>
  <p:clrMapOvr>
    <a:masterClrMapping/>
  </p:clrMapOvr>
  <mc:AlternateContent xmlns:mc="http://schemas.openxmlformats.org/markup-compatibility/2006" xmlns:p14="http://schemas.microsoft.com/office/powerpoint/2010/main">
    <mc:Choice Requires="p14">
      <p:transition spd="slow" p14:dur="1400">
        <p14:doors dir="vert"/>
      </p:transition>
    </mc:Choice>
    <mc:Fallback xmlns="">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562725" y="752475"/>
            <a:ext cx="5095875" cy="4610100"/>
          </a:xfrm>
          <a:prstGeom prst="rect">
            <a:avLst/>
          </a:prstGeom>
        </p:spPr>
      </p:pic>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00075" y="752475"/>
            <a:ext cx="5543550" cy="4610100"/>
          </a:xfrm>
          <a:prstGeom prst="rect">
            <a:avLst/>
          </a:prstGeom>
        </p:spPr>
      </p:pic>
      <p:sp>
        <p:nvSpPr>
          <p:cNvPr id="6" name="Rectangle 5"/>
          <p:cNvSpPr/>
          <p:nvPr/>
        </p:nvSpPr>
        <p:spPr>
          <a:xfrm>
            <a:off x="914400" y="5610224"/>
            <a:ext cx="3676650" cy="638175"/>
          </a:xfrm>
          <a:prstGeom prst="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vi-VN" sz="3200" dirty="0">
                <a:solidFill>
                  <a:srgbClr val="FF0000"/>
                </a:solidFill>
                <a:latin typeface="Times New Roman" panose="02020603050405020304" pitchFamily="18" charset="0"/>
                <a:cs typeface="Times New Roman" panose="02020603050405020304" pitchFamily="18" charset="0"/>
              </a:rPr>
              <a:t>Cốm vòng</a:t>
            </a:r>
          </a:p>
        </p:txBody>
      </p:sp>
      <p:sp>
        <p:nvSpPr>
          <p:cNvPr id="7" name="Rectangle 6"/>
          <p:cNvSpPr/>
          <p:nvPr/>
        </p:nvSpPr>
        <p:spPr>
          <a:xfrm>
            <a:off x="7591425" y="5610225"/>
            <a:ext cx="3676650" cy="638175"/>
          </a:xfrm>
          <a:prstGeom prst="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vi-VN" sz="3200" dirty="0">
                <a:solidFill>
                  <a:srgbClr val="FF0000"/>
                </a:solidFill>
                <a:latin typeface="Times New Roman" panose="02020603050405020304" pitchFamily="18" charset="0"/>
                <a:cs typeface="Times New Roman" panose="02020603050405020304" pitchFamily="18" charset="0"/>
              </a:rPr>
              <a:t>Hạt dẻ</a:t>
            </a:r>
          </a:p>
        </p:txBody>
      </p:sp>
    </p:spTree>
    <p:extLst>
      <p:ext uri="{BB962C8B-B14F-4D97-AF65-F5344CB8AC3E}">
        <p14:creationId xmlns:p14="http://schemas.microsoft.com/office/powerpoint/2010/main" val="2785457847"/>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heel(1)">
                                      <p:cBhvr>
                                        <p:cTn id="7" dur="2000"/>
                                        <p:tgtEl>
                                          <p:spTgt spid="4"/>
                                        </p:tgtEl>
                                      </p:cBhvr>
                                    </p:animEffect>
                                  </p:childTnLst>
                                </p:cTn>
                              </p:par>
                              <p:par>
                                <p:cTn id="8" presetID="21" presetClass="entr" presetSubtype="1" fill="hold" nodeType="withEffect">
                                  <p:stCondLst>
                                    <p:cond delay="0"/>
                                  </p:stCondLst>
                                  <p:childTnLst>
                                    <p:set>
                                      <p:cBhvr>
                                        <p:cTn id="9" dur="1" fill="hold">
                                          <p:stCondLst>
                                            <p:cond delay="0"/>
                                          </p:stCondLst>
                                        </p:cTn>
                                        <p:tgtEl>
                                          <p:spTgt spid="5"/>
                                        </p:tgtEl>
                                        <p:attrNameLst>
                                          <p:attrName>style.visibility</p:attrName>
                                        </p:attrNameLst>
                                      </p:cBhvr>
                                      <p:to>
                                        <p:strVal val="visible"/>
                                      </p:to>
                                    </p:set>
                                    <p:animEffect transition="in" filter="wheel(1)">
                                      <p:cBhvr>
                                        <p:cTn id="10" dur="2000"/>
                                        <p:tgtEl>
                                          <p:spTgt spid="5"/>
                                        </p:tgtEl>
                                      </p:cBhvr>
                                    </p:animEffect>
                                  </p:childTnLst>
                                </p:cTn>
                              </p:par>
                              <p:par>
                                <p:cTn id="11" presetID="21" presetClass="entr" presetSubtype="1" fill="hold" grpId="0" nodeType="withEffect">
                                  <p:stCondLst>
                                    <p:cond delay="0"/>
                                  </p:stCondLst>
                                  <p:childTnLst>
                                    <p:set>
                                      <p:cBhvr>
                                        <p:cTn id="12" dur="1" fill="hold">
                                          <p:stCondLst>
                                            <p:cond delay="0"/>
                                          </p:stCondLst>
                                        </p:cTn>
                                        <p:tgtEl>
                                          <p:spTgt spid="6"/>
                                        </p:tgtEl>
                                        <p:attrNameLst>
                                          <p:attrName>style.visibility</p:attrName>
                                        </p:attrNameLst>
                                      </p:cBhvr>
                                      <p:to>
                                        <p:strVal val="visible"/>
                                      </p:to>
                                    </p:set>
                                    <p:animEffect transition="in" filter="wheel(1)">
                                      <p:cBhvr>
                                        <p:cTn id="13" dur="2000"/>
                                        <p:tgtEl>
                                          <p:spTgt spid="6"/>
                                        </p:tgtEl>
                                      </p:cBhvr>
                                    </p:animEffect>
                                  </p:childTnLst>
                                </p:cTn>
                              </p:par>
                              <p:par>
                                <p:cTn id="14" presetID="21" presetClass="entr" presetSubtype="1" fill="hold" grpId="0" nodeType="withEffect">
                                  <p:stCondLst>
                                    <p:cond delay="0"/>
                                  </p:stCondLst>
                                  <p:childTnLst>
                                    <p:set>
                                      <p:cBhvr>
                                        <p:cTn id="15" dur="1" fill="hold">
                                          <p:stCondLst>
                                            <p:cond delay="0"/>
                                          </p:stCondLst>
                                        </p:cTn>
                                        <p:tgtEl>
                                          <p:spTgt spid="7"/>
                                        </p:tgtEl>
                                        <p:attrNameLst>
                                          <p:attrName>style.visibility</p:attrName>
                                        </p:attrNameLst>
                                      </p:cBhvr>
                                      <p:to>
                                        <p:strVal val="visible"/>
                                      </p:to>
                                    </p:set>
                                    <p:animEffect transition="in" filter="wheel(1)">
                                      <p:cBhvr>
                                        <p:cTn id="16" dur="2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p:cNvSpPr/>
          <p:nvPr/>
        </p:nvSpPr>
        <p:spPr>
          <a:xfrm>
            <a:off x="4371975" y="54467"/>
            <a:ext cx="2238375" cy="476250"/>
          </a:xfrm>
          <a:prstGeom prst="round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a:solidFill>
                  <a:srgbClr val="FF0000"/>
                </a:solidFill>
                <a:latin typeface="Times New Roman" panose="02020603050405020304" pitchFamily="18" charset="0"/>
                <a:cs typeface="Times New Roman" panose="02020603050405020304" pitchFamily="18" charset="0"/>
              </a:rPr>
              <a:t>Câu 4: </a:t>
            </a:r>
            <a:endParaRPr lang="vi-VN" sz="2800">
              <a:solidFill>
                <a:srgbClr val="FF0000"/>
              </a:solidFill>
              <a:latin typeface="Times New Roman" panose="02020603050405020304" pitchFamily="18" charset="0"/>
              <a:cs typeface="Times New Roman" panose="02020603050405020304" pitchFamily="18" charset="0"/>
            </a:endParaRPr>
          </a:p>
        </p:txBody>
      </p:sp>
      <p:sp>
        <p:nvSpPr>
          <p:cNvPr id="5" name="Flowchart: Display 4"/>
          <p:cNvSpPr/>
          <p:nvPr/>
        </p:nvSpPr>
        <p:spPr>
          <a:xfrm>
            <a:off x="228600" y="695325"/>
            <a:ext cx="11515725" cy="1266825"/>
          </a:xfrm>
          <a:prstGeom prst="flowChartDisplay">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Sự</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khác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biệt</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về</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ngôn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ngữ</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giữa</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các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vùng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miền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không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chỉ</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thể</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hiện</a:t>
            </a:r>
            <a:r>
              <a:rPr lang="en-US" sz="2800" dirty="0">
                <a:latin typeface="Times New Roman" panose="02020603050405020304" pitchFamily="18" charset="0"/>
                <a:cs typeface="Times New Roman" panose="02020603050405020304" pitchFamily="18" charset="0"/>
              </a:rPr>
              <a:t> ở </a:t>
            </a:r>
            <a:r>
              <a:rPr lang="en-US" sz="2800" dirty="0" err="1">
                <a:latin typeface="Times New Roman" panose="02020603050405020304" pitchFamily="18" charset="0"/>
                <a:cs typeface="Times New Roman" panose="02020603050405020304" pitchFamily="18" charset="0"/>
              </a:rPr>
              <a:t>ngữ</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âm</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mà</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còn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thể</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hiện</a:t>
            </a:r>
            <a:r>
              <a:rPr lang="en-US" sz="2800" dirty="0">
                <a:latin typeface="Times New Roman" panose="02020603050405020304" pitchFamily="18" charset="0"/>
                <a:cs typeface="Times New Roman" panose="02020603050405020304" pitchFamily="18" charset="0"/>
              </a:rPr>
              <a:t> ở </a:t>
            </a:r>
            <a:r>
              <a:rPr lang="en-US" sz="2800" dirty="0" err="1">
                <a:latin typeface="Times New Roman" panose="02020603050405020304" pitchFamily="18" charset="0"/>
                <a:cs typeface="Times New Roman" panose="02020603050405020304" pitchFamily="18" charset="0"/>
              </a:rPr>
              <a:t>mặt</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từ</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vựng</a:t>
            </a:r>
            <a:r>
              <a:rPr lang="en-US" sz="2800" dirty="0">
                <a:latin typeface="Times New Roman" panose="02020603050405020304" pitchFamily="18" charset="0"/>
                <a:cs typeface="Times New Roman" panose="02020603050405020304" pitchFamily="18" charset="0"/>
              </a:rPr>
              <a:t>.</a:t>
            </a:r>
            <a:endParaRPr lang="vi-VN" sz="2800" dirty="0">
              <a:latin typeface="Times New Roman" panose="02020603050405020304" pitchFamily="18" charset="0"/>
              <a:cs typeface="Times New Roman" panose="02020603050405020304" pitchFamily="18" charset="0"/>
            </a:endParaRPr>
          </a:p>
        </p:txBody>
      </p:sp>
      <p:sp>
        <p:nvSpPr>
          <p:cNvPr id="6" name="Flowchart: Display 5"/>
          <p:cNvSpPr/>
          <p:nvPr/>
        </p:nvSpPr>
        <p:spPr>
          <a:xfrm>
            <a:off x="228600" y="2272316"/>
            <a:ext cx="11515725" cy="1985359"/>
          </a:xfrm>
          <a:prstGeom prst="flowChartDisplay">
            <a:avLst/>
          </a:prstGeom>
          <a:solidFill>
            <a:schemeClr val="accent4"/>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Sự</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khác</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biệt</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về</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ngôn</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ngữ</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giữa</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các</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vùng</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miền</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góp</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phần</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làm</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cho</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tiếng</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Việt</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thêm</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giàu</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đẹp</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Trân</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trong</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sự</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khác</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biệt</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về</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ngôn</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ngữ</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cũng</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chính</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là</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trân</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trọng</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sự</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khác</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biệt</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về</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văn</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hoá</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giữa</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các</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vùng</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miền</a:t>
            </a:r>
            <a:r>
              <a:rPr lang="en-US" sz="2800" dirty="0">
                <a:solidFill>
                  <a:schemeClr val="tx1"/>
                </a:solidFill>
                <a:latin typeface="Times New Roman" panose="02020603050405020304" pitchFamily="18" charset="0"/>
                <a:cs typeface="Times New Roman" panose="02020603050405020304" pitchFamily="18" charset="0"/>
              </a:rPr>
              <a:t>.</a:t>
            </a:r>
            <a:endParaRPr lang="vi-VN" sz="2800" dirty="0">
              <a:solidFill>
                <a:schemeClr val="tx1"/>
              </a:solidFill>
              <a:latin typeface="Times New Roman" panose="02020603050405020304" pitchFamily="18" charset="0"/>
              <a:cs typeface="Times New Roman" panose="02020603050405020304" pitchFamily="18" charset="0"/>
            </a:endParaRPr>
          </a:p>
        </p:txBody>
      </p:sp>
      <p:sp>
        <p:nvSpPr>
          <p:cNvPr id="7" name="Quad Arrow Callout 6"/>
          <p:cNvSpPr/>
          <p:nvPr/>
        </p:nvSpPr>
        <p:spPr>
          <a:xfrm>
            <a:off x="95250" y="4019550"/>
            <a:ext cx="2933700" cy="2552700"/>
          </a:xfrm>
          <a:prstGeom prst="quadArrowCallou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3200" b="1">
                <a:solidFill>
                  <a:srgbClr val="0070C0"/>
                </a:solidFill>
                <a:latin typeface="Times New Roman" panose="02020603050405020304" pitchFamily="18" charset="0"/>
                <a:cs typeface="Times New Roman" panose="02020603050405020304" pitchFamily="18" charset="0"/>
              </a:rPr>
              <a:t>Ví dụ: </a:t>
            </a:r>
            <a:endParaRPr lang="vi-VN" sz="3200">
              <a:solidFill>
                <a:srgbClr val="0070C0"/>
              </a:solidFill>
              <a:latin typeface="Times New Roman" panose="02020603050405020304" pitchFamily="18" charset="0"/>
              <a:cs typeface="Times New Roman" panose="02020603050405020304" pitchFamily="18" charset="0"/>
            </a:endParaRPr>
          </a:p>
        </p:txBody>
      </p:sp>
      <p:graphicFrame>
        <p:nvGraphicFramePr>
          <p:cNvPr id="8" name="Table 7"/>
          <p:cNvGraphicFramePr>
            <a:graphicFrameLocks noGrp="1"/>
          </p:cNvGraphicFramePr>
          <p:nvPr>
            <p:extLst>
              <p:ext uri="{D42A27DB-BD31-4B8C-83A1-F6EECF244321}">
                <p14:modId xmlns:p14="http://schemas.microsoft.com/office/powerpoint/2010/main" val="3007348747"/>
              </p:ext>
            </p:extLst>
          </p:nvPr>
        </p:nvGraphicFramePr>
        <p:xfrm>
          <a:off x="3362325" y="4529741"/>
          <a:ext cx="8477251" cy="1962912"/>
        </p:xfrm>
        <a:graphic>
          <a:graphicData uri="http://schemas.openxmlformats.org/drawingml/2006/table">
            <a:tbl>
              <a:tblPr firstRow="1" firstCol="1" bandRow="1">
                <a:tableStyleId>{5C22544A-7EE6-4342-B048-85BDC9FD1C3A}</a:tableStyleId>
              </a:tblPr>
              <a:tblGrid>
                <a:gridCol w="2825338">
                  <a:extLst>
                    <a:ext uri="{9D8B030D-6E8A-4147-A177-3AD203B41FA5}">
                      <a16:colId xmlns:a16="http://schemas.microsoft.com/office/drawing/2014/main" val="2837655014"/>
                    </a:ext>
                  </a:extLst>
                </a:gridCol>
                <a:gridCol w="2825338">
                  <a:extLst>
                    <a:ext uri="{9D8B030D-6E8A-4147-A177-3AD203B41FA5}">
                      <a16:colId xmlns:a16="http://schemas.microsoft.com/office/drawing/2014/main" val="2002425709"/>
                    </a:ext>
                  </a:extLst>
                </a:gridCol>
                <a:gridCol w="2826575">
                  <a:extLst>
                    <a:ext uri="{9D8B030D-6E8A-4147-A177-3AD203B41FA5}">
                      <a16:colId xmlns:a16="http://schemas.microsoft.com/office/drawing/2014/main" val="1132265405"/>
                    </a:ext>
                  </a:extLst>
                </a:gridCol>
              </a:tblGrid>
              <a:tr h="0">
                <a:tc>
                  <a:txBody>
                    <a:bodyPr/>
                    <a:lstStyle/>
                    <a:p>
                      <a:pPr>
                        <a:lnSpc>
                          <a:spcPct val="115000"/>
                        </a:lnSpc>
                        <a:spcAft>
                          <a:spcPts val="0"/>
                        </a:spcAft>
                      </a:pPr>
                      <a:r>
                        <a:rPr lang="en-US" sz="2800" dirty="0" err="1">
                          <a:effectLst/>
                          <a:latin typeface="Times New Roman" panose="02020603050405020304" pitchFamily="18" charset="0"/>
                          <a:cs typeface="Times New Roman" panose="02020603050405020304" pitchFamily="18" charset="0"/>
                        </a:rPr>
                        <a:t>Miền</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Bắc</a:t>
                      </a:r>
                      <a:endParaRPr lang="vi-VN" sz="2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50"/>
                    </a:solidFill>
                  </a:tcPr>
                </a:tc>
                <a:tc>
                  <a:txBody>
                    <a:bodyPr/>
                    <a:lstStyle/>
                    <a:p>
                      <a:pPr>
                        <a:lnSpc>
                          <a:spcPct val="115000"/>
                        </a:lnSpc>
                        <a:spcAft>
                          <a:spcPts val="0"/>
                        </a:spcAft>
                      </a:pPr>
                      <a:r>
                        <a:rPr lang="en-US" sz="2800" dirty="0" err="1">
                          <a:effectLst/>
                          <a:latin typeface="Times New Roman" panose="02020603050405020304" pitchFamily="18" charset="0"/>
                          <a:cs typeface="Times New Roman" panose="02020603050405020304" pitchFamily="18" charset="0"/>
                        </a:rPr>
                        <a:t>Miền</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Trung</a:t>
                      </a:r>
                      <a:endParaRPr lang="vi-VN" sz="2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50"/>
                    </a:solidFill>
                  </a:tcPr>
                </a:tc>
                <a:tc>
                  <a:txBody>
                    <a:bodyPr/>
                    <a:lstStyle/>
                    <a:p>
                      <a:pPr>
                        <a:lnSpc>
                          <a:spcPct val="115000"/>
                        </a:lnSpc>
                        <a:spcAft>
                          <a:spcPts val="0"/>
                        </a:spcAft>
                      </a:pPr>
                      <a:r>
                        <a:rPr lang="en-US" sz="2800" dirty="0" err="1">
                          <a:effectLst/>
                          <a:latin typeface="Times New Roman" panose="02020603050405020304" pitchFamily="18" charset="0"/>
                          <a:cs typeface="Times New Roman" panose="02020603050405020304" pitchFamily="18" charset="0"/>
                        </a:rPr>
                        <a:t>Miền</a:t>
                      </a:r>
                      <a:r>
                        <a:rPr lang="en-US" sz="2800" dirty="0">
                          <a:effectLst/>
                          <a:latin typeface="Times New Roman" panose="02020603050405020304" pitchFamily="18" charset="0"/>
                          <a:cs typeface="Times New Roman" panose="02020603050405020304" pitchFamily="18" charset="0"/>
                        </a:rPr>
                        <a:t> Nam</a:t>
                      </a:r>
                      <a:endParaRPr lang="vi-VN" sz="2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50"/>
                    </a:solidFill>
                  </a:tcPr>
                </a:tc>
                <a:extLst>
                  <a:ext uri="{0D108BD9-81ED-4DB2-BD59-A6C34878D82A}">
                    <a16:rowId xmlns:a16="http://schemas.microsoft.com/office/drawing/2014/main" val="2735837959"/>
                  </a:ext>
                </a:extLst>
              </a:tr>
              <a:tr h="0">
                <a:tc>
                  <a:txBody>
                    <a:bodyPr/>
                    <a:lstStyle/>
                    <a:p>
                      <a:pPr>
                        <a:lnSpc>
                          <a:spcPct val="115000"/>
                        </a:lnSpc>
                        <a:spcAft>
                          <a:spcPts val="0"/>
                        </a:spcAft>
                      </a:pPr>
                      <a:r>
                        <a:rPr lang="en-US" sz="2800" b="0" dirty="0" err="1">
                          <a:solidFill>
                            <a:schemeClr val="tx1"/>
                          </a:solidFill>
                          <a:effectLst/>
                          <a:latin typeface="Times New Roman" panose="02020603050405020304" pitchFamily="18" charset="0"/>
                          <a:cs typeface="Times New Roman" panose="02020603050405020304" pitchFamily="18" charset="0"/>
                        </a:rPr>
                        <a:t>Quả</a:t>
                      </a:r>
                      <a:r>
                        <a:rPr lang="en-US" sz="2800" b="0" dirty="0">
                          <a:solidFill>
                            <a:schemeClr val="tx1"/>
                          </a:solidFill>
                          <a:effectLst/>
                          <a:latin typeface="Times New Roman" panose="02020603050405020304" pitchFamily="18" charset="0"/>
                          <a:cs typeface="Times New Roman" panose="02020603050405020304" pitchFamily="18" charset="0"/>
                        </a:rPr>
                        <a:t> </a:t>
                      </a:r>
                      <a:r>
                        <a:rPr lang="en-US" sz="2800" b="0" dirty="0" err="1">
                          <a:solidFill>
                            <a:schemeClr val="tx1"/>
                          </a:solidFill>
                          <a:effectLst/>
                          <a:latin typeface="Times New Roman" panose="02020603050405020304" pitchFamily="18" charset="0"/>
                          <a:cs typeface="Times New Roman" panose="02020603050405020304" pitchFamily="18" charset="0"/>
                        </a:rPr>
                        <a:t>dứa</a:t>
                      </a:r>
                      <a:endParaRPr lang="vi-VN" sz="2800" b="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nSpc>
                          <a:spcPct val="115000"/>
                        </a:lnSpc>
                        <a:spcAft>
                          <a:spcPts val="0"/>
                        </a:spcAft>
                      </a:pPr>
                      <a:r>
                        <a:rPr lang="en-US" sz="2800" dirty="0" err="1">
                          <a:effectLst/>
                          <a:latin typeface="Times New Roman" panose="02020603050405020304" pitchFamily="18" charset="0"/>
                          <a:cs typeface="Times New Roman" panose="02020603050405020304" pitchFamily="18" charset="0"/>
                        </a:rPr>
                        <a:t>Trái</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gai</a:t>
                      </a:r>
                      <a:endParaRPr lang="vi-VN" sz="2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nSpc>
                          <a:spcPct val="115000"/>
                        </a:lnSpc>
                        <a:spcAft>
                          <a:spcPts val="0"/>
                        </a:spcAft>
                      </a:pPr>
                      <a:r>
                        <a:rPr lang="en-US" sz="2800">
                          <a:effectLst/>
                          <a:latin typeface="Times New Roman" panose="02020603050405020304" pitchFamily="18" charset="0"/>
                          <a:cs typeface="Times New Roman" panose="02020603050405020304" pitchFamily="18" charset="0"/>
                        </a:rPr>
                        <a:t>Trái thơm</a:t>
                      </a:r>
                      <a:endParaRPr lang="vi-VN"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889137477"/>
                  </a:ext>
                </a:extLst>
              </a:tr>
              <a:tr h="0">
                <a:tc>
                  <a:txBody>
                    <a:bodyPr/>
                    <a:lstStyle/>
                    <a:p>
                      <a:pPr>
                        <a:lnSpc>
                          <a:spcPct val="115000"/>
                        </a:lnSpc>
                        <a:spcAft>
                          <a:spcPts val="0"/>
                        </a:spcAft>
                      </a:pPr>
                      <a:r>
                        <a:rPr lang="en-US" sz="2800" b="0" dirty="0" err="1">
                          <a:solidFill>
                            <a:schemeClr val="tx1"/>
                          </a:solidFill>
                          <a:effectLst/>
                          <a:latin typeface="Times New Roman" panose="02020603050405020304" pitchFamily="18" charset="0"/>
                          <a:cs typeface="Times New Roman" panose="02020603050405020304" pitchFamily="18" charset="0"/>
                        </a:rPr>
                        <a:t>Bố</a:t>
                      </a:r>
                      <a:r>
                        <a:rPr lang="en-US" sz="2800" b="0" dirty="0">
                          <a:solidFill>
                            <a:schemeClr val="tx1"/>
                          </a:solidFill>
                          <a:effectLst/>
                          <a:latin typeface="Times New Roman" panose="02020603050405020304" pitchFamily="18" charset="0"/>
                          <a:cs typeface="Times New Roman" panose="02020603050405020304" pitchFamily="18" charset="0"/>
                        </a:rPr>
                        <a:t>, </a:t>
                      </a:r>
                      <a:r>
                        <a:rPr lang="en-US" sz="2800" b="0" dirty="0" err="1">
                          <a:solidFill>
                            <a:schemeClr val="tx1"/>
                          </a:solidFill>
                          <a:effectLst/>
                          <a:latin typeface="Times New Roman" panose="02020603050405020304" pitchFamily="18" charset="0"/>
                          <a:cs typeface="Times New Roman" panose="02020603050405020304" pitchFamily="18" charset="0"/>
                        </a:rPr>
                        <a:t>mẹ</a:t>
                      </a:r>
                      <a:r>
                        <a:rPr lang="en-US" sz="2800" b="0" dirty="0">
                          <a:solidFill>
                            <a:schemeClr val="tx1"/>
                          </a:solidFill>
                          <a:effectLst/>
                          <a:latin typeface="Times New Roman" panose="02020603050405020304" pitchFamily="18" charset="0"/>
                          <a:cs typeface="Times New Roman" panose="02020603050405020304" pitchFamily="18" charset="0"/>
                        </a:rPr>
                        <a:t>; </a:t>
                      </a:r>
                      <a:r>
                        <a:rPr lang="en-US" sz="2800" b="0" dirty="0" err="1">
                          <a:solidFill>
                            <a:schemeClr val="tx1"/>
                          </a:solidFill>
                          <a:effectLst/>
                          <a:latin typeface="Times New Roman" panose="02020603050405020304" pitchFamily="18" charset="0"/>
                          <a:cs typeface="Times New Roman" panose="02020603050405020304" pitchFamily="18" charset="0"/>
                        </a:rPr>
                        <a:t>thầy</a:t>
                      </a:r>
                      <a:r>
                        <a:rPr lang="en-US" sz="2800" b="0" dirty="0">
                          <a:solidFill>
                            <a:schemeClr val="tx1"/>
                          </a:solidFill>
                          <a:effectLst/>
                          <a:latin typeface="Times New Roman" panose="02020603050405020304" pitchFamily="18" charset="0"/>
                          <a:cs typeface="Times New Roman" panose="02020603050405020304" pitchFamily="18" charset="0"/>
                        </a:rPr>
                        <a:t>, u</a:t>
                      </a:r>
                      <a:endParaRPr lang="vi-VN" sz="2800" b="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nSpc>
                          <a:spcPct val="115000"/>
                        </a:lnSpc>
                        <a:spcAft>
                          <a:spcPts val="0"/>
                        </a:spcAft>
                      </a:pPr>
                      <a:r>
                        <a:rPr lang="en-US" sz="2800" dirty="0" err="1">
                          <a:effectLst/>
                          <a:latin typeface="Times New Roman" panose="02020603050405020304" pitchFamily="18" charset="0"/>
                          <a:cs typeface="Times New Roman" panose="02020603050405020304" pitchFamily="18" charset="0"/>
                        </a:rPr>
                        <a:t>Bọ</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mạ</a:t>
                      </a:r>
                      <a:endParaRPr lang="vi-VN" sz="2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nSpc>
                          <a:spcPct val="115000"/>
                        </a:lnSpc>
                        <a:spcAft>
                          <a:spcPts val="0"/>
                        </a:spcAft>
                      </a:pPr>
                      <a:r>
                        <a:rPr lang="en-US" sz="2800" dirty="0" err="1">
                          <a:effectLst/>
                          <a:latin typeface="Times New Roman" panose="02020603050405020304" pitchFamily="18" charset="0"/>
                          <a:cs typeface="Times New Roman" panose="02020603050405020304" pitchFamily="18" charset="0"/>
                        </a:rPr>
                        <a:t>Tía</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má</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ba</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má</a:t>
                      </a:r>
                      <a:endParaRPr lang="vi-VN" sz="2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770218855"/>
                  </a:ext>
                </a:extLst>
              </a:tr>
              <a:tr h="0">
                <a:tc>
                  <a:txBody>
                    <a:bodyPr/>
                    <a:lstStyle/>
                    <a:p>
                      <a:pPr>
                        <a:lnSpc>
                          <a:spcPct val="115000"/>
                        </a:lnSpc>
                        <a:spcAft>
                          <a:spcPts val="0"/>
                        </a:spcAft>
                      </a:pPr>
                      <a:r>
                        <a:rPr lang="en-US" sz="2800" b="0" dirty="0" err="1">
                          <a:solidFill>
                            <a:schemeClr val="tx1"/>
                          </a:solidFill>
                          <a:effectLst/>
                          <a:latin typeface="Times New Roman" panose="02020603050405020304" pitchFamily="18" charset="0"/>
                          <a:cs typeface="Times New Roman" panose="02020603050405020304" pitchFamily="18" charset="0"/>
                        </a:rPr>
                        <a:t>Cá</a:t>
                      </a:r>
                      <a:r>
                        <a:rPr lang="en-US" sz="2800" b="0" dirty="0">
                          <a:solidFill>
                            <a:schemeClr val="tx1"/>
                          </a:solidFill>
                          <a:effectLst/>
                          <a:latin typeface="Times New Roman" panose="02020603050405020304" pitchFamily="18" charset="0"/>
                          <a:cs typeface="Times New Roman" panose="02020603050405020304" pitchFamily="18" charset="0"/>
                        </a:rPr>
                        <a:t> </a:t>
                      </a:r>
                      <a:r>
                        <a:rPr lang="en-US" sz="2800" b="0" dirty="0" err="1">
                          <a:solidFill>
                            <a:schemeClr val="tx1"/>
                          </a:solidFill>
                          <a:effectLst/>
                          <a:latin typeface="Times New Roman" panose="02020603050405020304" pitchFamily="18" charset="0"/>
                          <a:cs typeface="Times New Roman" panose="02020603050405020304" pitchFamily="18" charset="0"/>
                        </a:rPr>
                        <a:t>chuối</a:t>
                      </a:r>
                      <a:r>
                        <a:rPr lang="en-US" sz="2800" b="0" dirty="0">
                          <a:solidFill>
                            <a:schemeClr val="tx1"/>
                          </a:solidFill>
                          <a:effectLst/>
                          <a:latin typeface="Times New Roman" panose="02020603050405020304" pitchFamily="18" charset="0"/>
                          <a:cs typeface="Times New Roman" panose="02020603050405020304" pitchFamily="18" charset="0"/>
                        </a:rPr>
                        <a:t>/</a:t>
                      </a:r>
                      <a:r>
                        <a:rPr lang="en-US" sz="2800" b="0" dirty="0" err="1">
                          <a:solidFill>
                            <a:schemeClr val="tx1"/>
                          </a:solidFill>
                          <a:effectLst/>
                          <a:latin typeface="Times New Roman" panose="02020603050405020304" pitchFamily="18" charset="0"/>
                          <a:cs typeface="Times New Roman" panose="02020603050405020304" pitchFamily="18" charset="0"/>
                        </a:rPr>
                        <a:t>cá</a:t>
                      </a:r>
                      <a:r>
                        <a:rPr lang="en-US" sz="2800" b="0" dirty="0">
                          <a:solidFill>
                            <a:schemeClr val="tx1"/>
                          </a:solidFill>
                          <a:effectLst/>
                          <a:latin typeface="Times New Roman" panose="02020603050405020304" pitchFamily="18" charset="0"/>
                          <a:cs typeface="Times New Roman" panose="02020603050405020304" pitchFamily="18" charset="0"/>
                        </a:rPr>
                        <a:t> </a:t>
                      </a:r>
                      <a:r>
                        <a:rPr lang="en-US" sz="2800" b="0" dirty="0" err="1">
                          <a:solidFill>
                            <a:schemeClr val="tx1"/>
                          </a:solidFill>
                          <a:effectLst/>
                          <a:latin typeface="Times New Roman" panose="02020603050405020304" pitchFamily="18" charset="0"/>
                          <a:cs typeface="Times New Roman" panose="02020603050405020304" pitchFamily="18" charset="0"/>
                        </a:rPr>
                        <a:t>quả</a:t>
                      </a:r>
                      <a:endParaRPr lang="vi-VN" sz="2800" b="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nSpc>
                          <a:spcPct val="115000"/>
                        </a:lnSpc>
                        <a:spcAft>
                          <a:spcPts val="0"/>
                        </a:spcAft>
                      </a:pPr>
                      <a:r>
                        <a:rPr lang="en-US" sz="2800" dirty="0" err="1">
                          <a:effectLst/>
                          <a:latin typeface="Times New Roman" panose="02020603050405020304" pitchFamily="18" charset="0"/>
                          <a:cs typeface="Times New Roman" panose="02020603050405020304" pitchFamily="18" charset="0"/>
                        </a:rPr>
                        <a:t>Cá</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tràu</a:t>
                      </a:r>
                      <a:endParaRPr lang="vi-VN" sz="2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nSpc>
                          <a:spcPct val="115000"/>
                        </a:lnSpc>
                        <a:spcAft>
                          <a:spcPts val="0"/>
                        </a:spcAft>
                      </a:pPr>
                      <a:r>
                        <a:rPr lang="en-US" sz="2800" dirty="0" err="1">
                          <a:effectLst/>
                          <a:latin typeface="Times New Roman" panose="02020603050405020304" pitchFamily="18" charset="0"/>
                          <a:cs typeface="Times New Roman" panose="02020603050405020304" pitchFamily="18" charset="0"/>
                        </a:rPr>
                        <a:t>Cá</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lóc</a:t>
                      </a:r>
                      <a:endParaRPr lang="vi-VN" sz="2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187112327"/>
                  </a:ext>
                </a:extLst>
              </a:tr>
            </a:tbl>
          </a:graphicData>
        </a:graphic>
      </p:graphicFrame>
    </p:spTree>
    <p:extLst>
      <p:ext uri="{BB962C8B-B14F-4D97-AF65-F5344CB8AC3E}">
        <p14:creationId xmlns:p14="http://schemas.microsoft.com/office/powerpoint/2010/main" val="2165308310"/>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6" presetClass="entr" presetSubtype="21"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Effect transition="in" filter="barn(inVertical)">
                                      <p:cBhvr>
                                        <p:cTn id="13" dur="500"/>
                                        <p:tgtEl>
                                          <p:spTgt spid="5"/>
                                        </p:tgtEl>
                                      </p:cBhvr>
                                    </p:animEffect>
                                  </p:childTnLst>
                                </p:cTn>
                              </p:par>
                            </p:childTnLst>
                          </p:cTn>
                        </p:par>
                      </p:childTnLst>
                    </p:cTn>
                  </p:par>
                  <p:par>
                    <p:cTn id="14" fill="hold">
                      <p:stCondLst>
                        <p:cond delay="indefinite"/>
                      </p:stCondLst>
                      <p:childTnLst>
                        <p:par>
                          <p:cTn id="15" fill="hold">
                            <p:stCondLst>
                              <p:cond delay="0"/>
                            </p:stCondLst>
                            <p:childTnLst>
                              <p:par>
                                <p:cTn id="16" presetID="6" presetClass="entr" presetSubtype="16" fill="hold" grpId="0" nodeType="clickEffect">
                                  <p:stCondLst>
                                    <p:cond delay="0"/>
                                  </p:stCondLst>
                                  <p:childTnLst>
                                    <p:set>
                                      <p:cBhvr>
                                        <p:cTn id="17" dur="1" fill="hold">
                                          <p:stCondLst>
                                            <p:cond delay="0"/>
                                          </p:stCondLst>
                                        </p:cTn>
                                        <p:tgtEl>
                                          <p:spTgt spid="6"/>
                                        </p:tgtEl>
                                        <p:attrNameLst>
                                          <p:attrName>style.visibility</p:attrName>
                                        </p:attrNameLst>
                                      </p:cBhvr>
                                      <p:to>
                                        <p:strVal val="visible"/>
                                      </p:to>
                                    </p:set>
                                    <p:animEffect transition="in" filter="circle(in)">
                                      <p:cBhvr>
                                        <p:cTn id="18" dur="2000"/>
                                        <p:tgtEl>
                                          <p:spTgt spid="6"/>
                                        </p:tgtEl>
                                      </p:cBhvr>
                                    </p:animEffect>
                                  </p:childTnLst>
                                </p:cTn>
                              </p:par>
                            </p:childTnLst>
                          </p:cTn>
                        </p:par>
                      </p:childTnLst>
                    </p:cTn>
                  </p:par>
                  <p:par>
                    <p:cTn id="19" fill="hold">
                      <p:stCondLst>
                        <p:cond delay="indefinite"/>
                      </p:stCondLst>
                      <p:childTnLst>
                        <p:par>
                          <p:cTn id="20" fill="hold">
                            <p:stCondLst>
                              <p:cond delay="0"/>
                            </p:stCondLst>
                            <p:childTnLst>
                              <p:par>
                                <p:cTn id="21" presetID="26" presetClass="entr" presetSubtype="0" fill="hold" grpId="0" nodeType="clickEffect">
                                  <p:stCondLst>
                                    <p:cond delay="0"/>
                                  </p:stCondLst>
                                  <p:childTnLst>
                                    <p:set>
                                      <p:cBhvr>
                                        <p:cTn id="22" dur="1" fill="hold">
                                          <p:stCondLst>
                                            <p:cond delay="0"/>
                                          </p:stCondLst>
                                        </p:cTn>
                                        <p:tgtEl>
                                          <p:spTgt spid="7"/>
                                        </p:tgtEl>
                                        <p:attrNameLst>
                                          <p:attrName>style.visibility</p:attrName>
                                        </p:attrNameLst>
                                      </p:cBhvr>
                                      <p:to>
                                        <p:strVal val="visible"/>
                                      </p:to>
                                    </p:set>
                                    <p:animEffect transition="in" filter="wipe(down)">
                                      <p:cBhvr>
                                        <p:cTn id="23" dur="580">
                                          <p:stCondLst>
                                            <p:cond delay="0"/>
                                          </p:stCondLst>
                                        </p:cTn>
                                        <p:tgtEl>
                                          <p:spTgt spid="7"/>
                                        </p:tgtEl>
                                      </p:cBhvr>
                                    </p:animEffect>
                                    <p:anim calcmode="lin" valueType="num">
                                      <p:cBhvr>
                                        <p:cTn id="24" dur="1822" tmFilter="0,0; 0.14,0.36; 0.43,0.73; 0.71,0.91; 1.0,1.0">
                                          <p:stCondLst>
                                            <p:cond delay="0"/>
                                          </p:stCondLst>
                                        </p:cTn>
                                        <p:tgtEl>
                                          <p:spTgt spid="7"/>
                                        </p:tgtEl>
                                        <p:attrNameLst>
                                          <p:attrName>ppt_x</p:attrName>
                                        </p:attrNameLst>
                                      </p:cBhvr>
                                      <p:tavLst>
                                        <p:tav tm="0">
                                          <p:val>
                                            <p:strVal val="#ppt_x-0.25"/>
                                          </p:val>
                                        </p:tav>
                                        <p:tav tm="100000">
                                          <p:val>
                                            <p:strVal val="#ppt_x"/>
                                          </p:val>
                                        </p:tav>
                                      </p:tavLst>
                                    </p:anim>
                                    <p:anim calcmode="lin" valueType="num">
                                      <p:cBhvr>
                                        <p:cTn id="25" dur="664" tmFilter="0.0,0.0; 0.25,0.07; 0.50,0.2; 0.75,0.467; 1.0,1.0">
                                          <p:stCondLst>
                                            <p:cond delay="0"/>
                                          </p:stCondLst>
                                        </p:cTn>
                                        <p:tgtEl>
                                          <p:spTgt spid="7"/>
                                        </p:tgtEl>
                                        <p:attrNameLst>
                                          <p:attrName>ppt_y</p:attrName>
                                        </p:attrNameLst>
                                      </p:cBhvr>
                                      <p:tavLst>
                                        <p:tav tm="0" fmla="#ppt_y-sin(pi*$)/3">
                                          <p:val>
                                            <p:fltVal val="0.5"/>
                                          </p:val>
                                        </p:tav>
                                        <p:tav tm="100000">
                                          <p:val>
                                            <p:fltVal val="1"/>
                                          </p:val>
                                        </p:tav>
                                      </p:tavLst>
                                    </p:anim>
                                    <p:anim calcmode="lin" valueType="num">
                                      <p:cBhvr>
                                        <p:cTn id="26" dur="664" tmFilter="0, 0; 0.125,0.2665; 0.25,0.4; 0.375,0.465; 0.5,0.5;  0.625,0.535; 0.75,0.6; 0.875,0.7335; 1,1">
                                          <p:stCondLst>
                                            <p:cond delay="664"/>
                                          </p:stCondLst>
                                        </p:cTn>
                                        <p:tgtEl>
                                          <p:spTgt spid="7"/>
                                        </p:tgtEl>
                                        <p:attrNameLst>
                                          <p:attrName>ppt_y</p:attrName>
                                        </p:attrNameLst>
                                      </p:cBhvr>
                                      <p:tavLst>
                                        <p:tav tm="0" fmla="#ppt_y-sin(pi*$)/9">
                                          <p:val>
                                            <p:fltVal val="0"/>
                                          </p:val>
                                        </p:tav>
                                        <p:tav tm="100000">
                                          <p:val>
                                            <p:fltVal val="1"/>
                                          </p:val>
                                        </p:tav>
                                      </p:tavLst>
                                    </p:anim>
                                    <p:anim calcmode="lin" valueType="num">
                                      <p:cBhvr>
                                        <p:cTn id="27" dur="332" tmFilter="0, 0; 0.125,0.2665; 0.25,0.4; 0.375,0.465; 0.5,0.5;  0.625,0.535; 0.75,0.6; 0.875,0.7335; 1,1">
                                          <p:stCondLst>
                                            <p:cond delay="1324"/>
                                          </p:stCondLst>
                                        </p:cTn>
                                        <p:tgtEl>
                                          <p:spTgt spid="7"/>
                                        </p:tgtEl>
                                        <p:attrNameLst>
                                          <p:attrName>ppt_y</p:attrName>
                                        </p:attrNameLst>
                                      </p:cBhvr>
                                      <p:tavLst>
                                        <p:tav tm="0" fmla="#ppt_y-sin(pi*$)/27">
                                          <p:val>
                                            <p:fltVal val="0"/>
                                          </p:val>
                                        </p:tav>
                                        <p:tav tm="100000">
                                          <p:val>
                                            <p:fltVal val="1"/>
                                          </p:val>
                                        </p:tav>
                                      </p:tavLst>
                                    </p:anim>
                                    <p:anim calcmode="lin" valueType="num">
                                      <p:cBhvr>
                                        <p:cTn id="28" dur="164" tmFilter="0, 0; 0.125,0.2665; 0.25,0.4; 0.375,0.465; 0.5,0.5;  0.625,0.535; 0.75,0.6; 0.875,0.7335; 1,1">
                                          <p:stCondLst>
                                            <p:cond delay="1656"/>
                                          </p:stCondLst>
                                        </p:cTn>
                                        <p:tgtEl>
                                          <p:spTgt spid="7"/>
                                        </p:tgtEl>
                                        <p:attrNameLst>
                                          <p:attrName>ppt_y</p:attrName>
                                        </p:attrNameLst>
                                      </p:cBhvr>
                                      <p:tavLst>
                                        <p:tav tm="0" fmla="#ppt_y-sin(pi*$)/81">
                                          <p:val>
                                            <p:fltVal val="0"/>
                                          </p:val>
                                        </p:tav>
                                        <p:tav tm="100000">
                                          <p:val>
                                            <p:fltVal val="1"/>
                                          </p:val>
                                        </p:tav>
                                      </p:tavLst>
                                    </p:anim>
                                    <p:animScale>
                                      <p:cBhvr>
                                        <p:cTn id="29" dur="26">
                                          <p:stCondLst>
                                            <p:cond delay="650"/>
                                          </p:stCondLst>
                                        </p:cTn>
                                        <p:tgtEl>
                                          <p:spTgt spid="7"/>
                                        </p:tgtEl>
                                      </p:cBhvr>
                                      <p:to x="100000" y="60000"/>
                                    </p:animScale>
                                    <p:animScale>
                                      <p:cBhvr>
                                        <p:cTn id="30" dur="166" decel="50000">
                                          <p:stCondLst>
                                            <p:cond delay="676"/>
                                          </p:stCondLst>
                                        </p:cTn>
                                        <p:tgtEl>
                                          <p:spTgt spid="7"/>
                                        </p:tgtEl>
                                      </p:cBhvr>
                                      <p:to x="100000" y="100000"/>
                                    </p:animScale>
                                    <p:animScale>
                                      <p:cBhvr>
                                        <p:cTn id="31" dur="26">
                                          <p:stCondLst>
                                            <p:cond delay="1312"/>
                                          </p:stCondLst>
                                        </p:cTn>
                                        <p:tgtEl>
                                          <p:spTgt spid="7"/>
                                        </p:tgtEl>
                                      </p:cBhvr>
                                      <p:to x="100000" y="80000"/>
                                    </p:animScale>
                                    <p:animScale>
                                      <p:cBhvr>
                                        <p:cTn id="32" dur="166" decel="50000">
                                          <p:stCondLst>
                                            <p:cond delay="1338"/>
                                          </p:stCondLst>
                                        </p:cTn>
                                        <p:tgtEl>
                                          <p:spTgt spid="7"/>
                                        </p:tgtEl>
                                      </p:cBhvr>
                                      <p:to x="100000" y="100000"/>
                                    </p:animScale>
                                    <p:animScale>
                                      <p:cBhvr>
                                        <p:cTn id="33" dur="26">
                                          <p:stCondLst>
                                            <p:cond delay="1642"/>
                                          </p:stCondLst>
                                        </p:cTn>
                                        <p:tgtEl>
                                          <p:spTgt spid="7"/>
                                        </p:tgtEl>
                                      </p:cBhvr>
                                      <p:to x="100000" y="90000"/>
                                    </p:animScale>
                                    <p:animScale>
                                      <p:cBhvr>
                                        <p:cTn id="34" dur="166" decel="50000">
                                          <p:stCondLst>
                                            <p:cond delay="1668"/>
                                          </p:stCondLst>
                                        </p:cTn>
                                        <p:tgtEl>
                                          <p:spTgt spid="7"/>
                                        </p:tgtEl>
                                      </p:cBhvr>
                                      <p:to x="100000" y="100000"/>
                                    </p:animScale>
                                    <p:animScale>
                                      <p:cBhvr>
                                        <p:cTn id="35" dur="26">
                                          <p:stCondLst>
                                            <p:cond delay="1808"/>
                                          </p:stCondLst>
                                        </p:cTn>
                                        <p:tgtEl>
                                          <p:spTgt spid="7"/>
                                        </p:tgtEl>
                                      </p:cBhvr>
                                      <p:to x="100000" y="95000"/>
                                    </p:animScale>
                                    <p:animScale>
                                      <p:cBhvr>
                                        <p:cTn id="36" dur="166" decel="50000">
                                          <p:stCondLst>
                                            <p:cond delay="1834"/>
                                          </p:stCondLst>
                                        </p:cTn>
                                        <p:tgtEl>
                                          <p:spTgt spid="7"/>
                                        </p:tgtEl>
                                      </p:cBhvr>
                                      <p:to x="100000" y="100000"/>
                                    </p:animScale>
                                  </p:childTnLst>
                                </p:cTn>
                              </p:par>
                            </p:childTnLst>
                          </p:cTn>
                        </p:par>
                      </p:childTnLst>
                    </p:cTn>
                  </p:par>
                  <p:par>
                    <p:cTn id="37" fill="hold">
                      <p:stCondLst>
                        <p:cond delay="indefinite"/>
                      </p:stCondLst>
                      <p:childTnLst>
                        <p:par>
                          <p:cTn id="38" fill="hold">
                            <p:stCondLst>
                              <p:cond delay="0"/>
                            </p:stCondLst>
                            <p:childTnLst>
                              <p:par>
                                <p:cTn id="39" presetID="53" presetClass="entr" presetSubtype="16" fill="hold" nodeType="clickEffect">
                                  <p:stCondLst>
                                    <p:cond delay="0"/>
                                  </p:stCondLst>
                                  <p:childTnLst>
                                    <p:set>
                                      <p:cBhvr>
                                        <p:cTn id="40" dur="1" fill="hold">
                                          <p:stCondLst>
                                            <p:cond delay="0"/>
                                          </p:stCondLst>
                                        </p:cTn>
                                        <p:tgtEl>
                                          <p:spTgt spid="8"/>
                                        </p:tgtEl>
                                        <p:attrNameLst>
                                          <p:attrName>style.visibility</p:attrName>
                                        </p:attrNameLst>
                                      </p:cBhvr>
                                      <p:to>
                                        <p:strVal val="visible"/>
                                      </p:to>
                                    </p:set>
                                    <p:anim calcmode="lin" valueType="num">
                                      <p:cBhvr>
                                        <p:cTn id="41" dur="500" fill="hold"/>
                                        <p:tgtEl>
                                          <p:spTgt spid="8"/>
                                        </p:tgtEl>
                                        <p:attrNameLst>
                                          <p:attrName>ppt_w</p:attrName>
                                        </p:attrNameLst>
                                      </p:cBhvr>
                                      <p:tavLst>
                                        <p:tav tm="0">
                                          <p:val>
                                            <p:fltVal val="0"/>
                                          </p:val>
                                        </p:tav>
                                        <p:tav tm="100000">
                                          <p:val>
                                            <p:strVal val="#ppt_w"/>
                                          </p:val>
                                        </p:tav>
                                      </p:tavLst>
                                    </p:anim>
                                    <p:anim calcmode="lin" valueType="num">
                                      <p:cBhvr>
                                        <p:cTn id="42" dur="500" fill="hold"/>
                                        <p:tgtEl>
                                          <p:spTgt spid="8"/>
                                        </p:tgtEl>
                                        <p:attrNameLst>
                                          <p:attrName>ppt_h</p:attrName>
                                        </p:attrNameLst>
                                      </p:cBhvr>
                                      <p:tavLst>
                                        <p:tav tm="0">
                                          <p:val>
                                            <p:fltVal val="0"/>
                                          </p:val>
                                        </p:tav>
                                        <p:tav tm="100000">
                                          <p:val>
                                            <p:strVal val="#ppt_h"/>
                                          </p:val>
                                        </p:tav>
                                      </p:tavLst>
                                    </p:anim>
                                    <p:animEffect transition="in" filter="fade">
                                      <p:cBhvr>
                                        <p:cTn id="43"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P spid="7" grpId="0" animBg="1"/>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76</TotalTime>
  <Words>1448</Words>
  <Application>Microsoft Office PowerPoint</Application>
  <PresentationFormat>Widescreen</PresentationFormat>
  <Paragraphs>116</Paragraphs>
  <Slides>15</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15</vt:i4>
      </vt:variant>
    </vt:vector>
  </HeadingPairs>
  <TitlesOfParts>
    <vt:vector size="20" baseType="lpstr">
      <vt:lpstr>Arial</vt:lpstr>
      <vt:lpstr>Calibri</vt:lpstr>
      <vt:lpstr>Calibri Light</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DELL</dc:creator>
  <cp:lastModifiedBy>dell</cp:lastModifiedBy>
  <cp:revision>13</cp:revision>
  <dcterms:created xsi:type="dcterms:W3CDTF">2022-08-24T09:56:04Z</dcterms:created>
  <dcterms:modified xsi:type="dcterms:W3CDTF">2024-02-21T09:47:45Z</dcterms:modified>
</cp:coreProperties>
</file>