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67" r:id="rId3"/>
    <p:sldId id="268" r:id="rId4"/>
    <p:sldId id="271" r:id="rId5"/>
    <p:sldId id="270" r:id="rId6"/>
    <p:sldId id="269" r:id="rId7"/>
    <p:sldId id="272" r:id="rId8"/>
    <p:sldId id="273" r:id="rId9"/>
    <p:sldId id="274" r:id="rId10"/>
    <p:sldId id="275" r:id="rId11"/>
    <p:sldId id="277" r:id="rId12"/>
    <p:sldId id="258" r:id="rId13"/>
    <p:sldId id="278" r:id="rId14"/>
    <p:sldId id="257" r:id="rId15"/>
    <p:sldId id="280" r:id="rId16"/>
    <p:sldId id="282" r:id="rId17"/>
    <p:sldId id="283" r:id="rId18"/>
    <p:sldId id="281" r:id="rId19"/>
    <p:sldId id="284" r:id="rId20"/>
    <p:sldId id="285" r:id="rId21"/>
    <p:sldId id="286" r:id="rId22"/>
    <p:sldId id="287" r:id="rId23"/>
    <p:sldId id="288" r:id="rId24"/>
    <p:sldId id="289" r:id="rId25"/>
  </p:sldIdLst>
  <p:sldSz cx="18288000" cy="10287000"/>
  <p:notesSz cx="6858000" cy="9144000"/>
  <p:embeddedFontLst>
    <p:embeddedFont>
      <p:font typeface="Open Sauce Bold" panose="020B0604020202020204" charset="0"/>
      <p:regular r:id="rId26"/>
    </p:embeddedFont>
    <p:embeddedFont>
      <p:font typeface=".VnTime" panose="020B720000000000000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259"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12.svg"/><Relationship Id="rId21" Type="http://schemas.openxmlformats.org/officeDocument/2006/relationships/image" Target="../media/image6.svg"/><Relationship Id="rId7" Type="http://schemas.openxmlformats.org/officeDocument/2006/relationships/image" Target="../media/image16.svg"/><Relationship Id="rId12" Type="http://schemas.openxmlformats.org/officeDocument/2006/relationships/image" Target="../media/image12.png"/><Relationship Id="rId17" Type="http://schemas.openxmlformats.org/officeDocument/2006/relationships/image" Target="../media/image10.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24" Type="http://schemas.openxmlformats.org/officeDocument/2006/relationships/image" Target="../media/image18.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28.svg"/><Relationship Id="rId10" Type="http://schemas.openxmlformats.org/officeDocument/2006/relationships/image" Target="../media/image11.png"/><Relationship Id="rId19"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 Id="rId22"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6.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52.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6.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52.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3.sv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43.png"/><Relationship Id="rId4" Type="http://schemas.openxmlformats.org/officeDocument/2006/relationships/image" Target="../media/image21.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12.svg"/><Relationship Id="rId21" Type="http://schemas.openxmlformats.org/officeDocument/2006/relationships/image" Target="../media/image6.svg"/><Relationship Id="rId7" Type="http://schemas.openxmlformats.org/officeDocument/2006/relationships/image" Target="../media/image16.svg"/><Relationship Id="rId12" Type="http://schemas.openxmlformats.org/officeDocument/2006/relationships/image" Target="../media/image12.png"/><Relationship Id="rId17" Type="http://schemas.openxmlformats.org/officeDocument/2006/relationships/image" Target="../media/image10.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24" Type="http://schemas.openxmlformats.org/officeDocument/2006/relationships/image" Target="../media/image18.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28.svg"/><Relationship Id="rId10" Type="http://schemas.openxmlformats.org/officeDocument/2006/relationships/image" Target="../media/image11.png"/><Relationship Id="rId19"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 Id="rId22"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2.sv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12.svg"/><Relationship Id="rId21" Type="http://schemas.openxmlformats.org/officeDocument/2006/relationships/image" Target="../media/image6.svg"/><Relationship Id="rId7" Type="http://schemas.openxmlformats.org/officeDocument/2006/relationships/image" Target="../media/image16.svg"/><Relationship Id="rId12" Type="http://schemas.openxmlformats.org/officeDocument/2006/relationships/image" Target="../media/image12.png"/><Relationship Id="rId17" Type="http://schemas.openxmlformats.org/officeDocument/2006/relationships/image" Target="../media/image10.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24" Type="http://schemas.openxmlformats.org/officeDocument/2006/relationships/image" Target="../media/image18.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28.svg"/><Relationship Id="rId10" Type="http://schemas.openxmlformats.org/officeDocument/2006/relationships/image" Target="../media/image11.png"/><Relationship Id="rId19"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 Id="rId22"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6.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52.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12.svg"/><Relationship Id="rId21" Type="http://schemas.openxmlformats.org/officeDocument/2006/relationships/image" Target="../media/image6.svg"/><Relationship Id="rId7" Type="http://schemas.openxmlformats.org/officeDocument/2006/relationships/image" Target="../media/image16.svg"/><Relationship Id="rId12" Type="http://schemas.openxmlformats.org/officeDocument/2006/relationships/image" Target="../media/image12.png"/><Relationship Id="rId17" Type="http://schemas.openxmlformats.org/officeDocument/2006/relationships/image" Target="../media/image10.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24" Type="http://schemas.openxmlformats.org/officeDocument/2006/relationships/image" Target="../media/image18.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28.svg"/><Relationship Id="rId10" Type="http://schemas.openxmlformats.org/officeDocument/2006/relationships/image" Target="../media/image11.png"/><Relationship Id="rId19"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 Id="rId22"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12.svg"/><Relationship Id="rId21" Type="http://schemas.openxmlformats.org/officeDocument/2006/relationships/image" Target="../media/image6.svg"/><Relationship Id="rId7" Type="http://schemas.openxmlformats.org/officeDocument/2006/relationships/image" Target="../media/image16.svg"/><Relationship Id="rId12" Type="http://schemas.openxmlformats.org/officeDocument/2006/relationships/image" Target="../media/image12.png"/><Relationship Id="rId17" Type="http://schemas.openxmlformats.org/officeDocument/2006/relationships/image" Target="../media/image10.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24" Type="http://schemas.openxmlformats.org/officeDocument/2006/relationships/image" Target="../media/image18.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28.svg"/><Relationship Id="rId10" Type="http://schemas.openxmlformats.org/officeDocument/2006/relationships/image" Target="../media/image11.png"/><Relationship Id="rId19" Type="http://schemas.openxmlformats.org/officeDocument/2006/relationships/image" Target="../media/image26.sv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9.svg"/><Relationship Id="rId18" Type="http://schemas.openxmlformats.org/officeDocument/2006/relationships/image" Target="../media/image28.png"/><Relationship Id="rId3" Type="http://schemas.openxmlformats.org/officeDocument/2006/relationships/image" Target="../media/image33.svg"/><Relationship Id="rId21" Type="http://schemas.openxmlformats.org/officeDocument/2006/relationships/image" Target="../media/image47.svg"/><Relationship Id="rId7" Type="http://schemas.openxmlformats.org/officeDocument/2006/relationships/image" Target="../media/image24.svg"/><Relationship Id="rId12" Type="http://schemas.openxmlformats.org/officeDocument/2006/relationships/image" Target="../media/image25.png"/><Relationship Id="rId17" Type="http://schemas.openxmlformats.org/officeDocument/2006/relationships/image" Target="../media/image43.svg"/><Relationship Id="rId2" Type="http://schemas.openxmlformats.org/officeDocument/2006/relationships/image" Target="../media/image20.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7.svg"/><Relationship Id="rId24" Type="http://schemas.openxmlformats.org/officeDocument/2006/relationships/image" Target="../media/image31.png"/><Relationship Id="rId5" Type="http://schemas.openxmlformats.org/officeDocument/2006/relationships/image" Target="../media/image35.svg"/><Relationship Id="rId15" Type="http://schemas.openxmlformats.org/officeDocument/2006/relationships/image" Target="../media/image41.svg"/><Relationship Id="rId23" Type="http://schemas.openxmlformats.org/officeDocument/2006/relationships/image" Target="../media/image6.svg"/><Relationship Id="rId10" Type="http://schemas.openxmlformats.org/officeDocument/2006/relationships/image" Target="../media/image24.png"/><Relationship Id="rId19" Type="http://schemas.openxmlformats.org/officeDocument/2006/relationships/image" Target="../media/image45.svg"/><Relationship Id="rId4" Type="http://schemas.openxmlformats.org/officeDocument/2006/relationships/image" Target="../media/image21.png"/><Relationship Id="rId9" Type="http://schemas.openxmlformats.org/officeDocument/2006/relationships/image" Target="../media/image22.svg"/><Relationship Id="rId14" Type="http://schemas.openxmlformats.org/officeDocument/2006/relationships/image" Target="../media/image26.png"/><Relationship Id="rId22"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5.svg"/><Relationship Id="rId10"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90072" y="6763243"/>
            <a:ext cx="5878091" cy="2776816"/>
          </a:xfrm>
          <a:prstGeom prst="rect">
            <a:avLst/>
          </a:prstGeom>
        </p:spPr>
      </p:pic>
      <p:grpSp>
        <p:nvGrpSpPr>
          <p:cNvPr id="3" name="Group 3"/>
          <p:cNvGrpSpPr/>
          <p:nvPr/>
        </p:nvGrpSpPr>
        <p:grpSpPr>
          <a:xfrm rot="-5400000">
            <a:off x="11675695" y="3984890"/>
            <a:ext cx="12004871" cy="2317219"/>
            <a:chOff x="0" y="0"/>
            <a:chExt cx="6350000" cy="1225698"/>
          </a:xfrm>
        </p:grpSpPr>
        <p:sp>
          <p:nvSpPr>
            <p:cNvPr id="4" name="Freeform 4"/>
            <p:cNvSpPr/>
            <p:nvPr/>
          </p:nvSpPr>
          <p:spPr>
            <a:xfrm>
              <a:off x="0" y="82550"/>
              <a:ext cx="6350000" cy="1141878"/>
            </a:xfrm>
            <a:custGeom>
              <a:avLst/>
              <a:gdLst/>
              <a:ahLst/>
              <a:cxnLst/>
              <a:rect l="l" t="t" r="r" b="b"/>
              <a:pathLst>
                <a:path w="6350000" h="114187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41878"/>
                  </a:lnTo>
                  <a:lnTo>
                    <a:pt x="6350000" y="1141878"/>
                  </a:lnTo>
                  <a:lnTo>
                    <a:pt x="6350000" y="0"/>
                  </a:lnTo>
                  <a:cubicBezTo>
                    <a:pt x="6111240" y="0"/>
                    <a:pt x="5981700" y="82550"/>
                    <a:pt x="5877560" y="149860"/>
                  </a:cubicBezTo>
                  <a:close/>
                </a:path>
              </a:pathLst>
            </a:custGeom>
            <a:solidFill>
              <a:srgbClr val="FAF5EB"/>
            </a:solidFill>
          </p:spPr>
        </p:sp>
      </p:grpSp>
      <p:grpSp>
        <p:nvGrpSpPr>
          <p:cNvPr id="5" name="Group 5"/>
          <p:cNvGrpSpPr/>
          <p:nvPr/>
        </p:nvGrpSpPr>
        <p:grpSpPr>
          <a:xfrm rot="-5400000">
            <a:off x="12093941" y="3984890"/>
            <a:ext cx="12004871" cy="2317219"/>
            <a:chOff x="0" y="0"/>
            <a:chExt cx="6350000" cy="1225698"/>
          </a:xfrm>
        </p:grpSpPr>
        <p:sp>
          <p:nvSpPr>
            <p:cNvPr id="6" name="Freeform 6"/>
            <p:cNvSpPr/>
            <p:nvPr/>
          </p:nvSpPr>
          <p:spPr>
            <a:xfrm>
              <a:off x="0" y="82550"/>
              <a:ext cx="6350000" cy="1141878"/>
            </a:xfrm>
            <a:custGeom>
              <a:avLst/>
              <a:gdLst/>
              <a:ahLst/>
              <a:cxnLst/>
              <a:rect l="l" t="t" r="r" b="b"/>
              <a:pathLst>
                <a:path w="6350000" h="114187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41878"/>
                  </a:lnTo>
                  <a:lnTo>
                    <a:pt x="6350000" y="1141878"/>
                  </a:lnTo>
                  <a:lnTo>
                    <a:pt x="6350000" y="0"/>
                  </a:lnTo>
                  <a:cubicBezTo>
                    <a:pt x="6111240" y="0"/>
                    <a:pt x="5981700" y="82550"/>
                    <a:pt x="5877560" y="149860"/>
                  </a:cubicBezTo>
                  <a:close/>
                </a:path>
              </a:pathLst>
            </a:custGeom>
            <a:solidFill>
              <a:srgbClr val="FFD3E9"/>
            </a:solidFill>
          </p:spPr>
        </p:sp>
      </p:grpSp>
      <p:grpSp>
        <p:nvGrpSpPr>
          <p:cNvPr id="7" name="Group 7"/>
          <p:cNvGrpSpPr/>
          <p:nvPr/>
        </p:nvGrpSpPr>
        <p:grpSpPr>
          <a:xfrm rot="5400000">
            <a:off x="-5391712" y="3984890"/>
            <a:ext cx="12004871" cy="2317219"/>
            <a:chOff x="0" y="0"/>
            <a:chExt cx="6350000" cy="1225698"/>
          </a:xfrm>
        </p:grpSpPr>
        <p:sp>
          <p:nvSpPr>
            <p:cNvPr id="8" name="Freeform 8"/>
            <p:cNvSpPr/>
            <p:nvPr/>
          </p:nvSpPr>
          <p:spPr>
            <a:xfrm>
              <a:off x="0" y="82550"/>
              <a:ext cx="6350000" cy="1141878"/>
            </a:xfrm>
            <a:custGeom>
              <a:avLst/>
              <a:gdLst/>
              <a:ahLst/>
              <a:cxnLst/>
              <a:rect l="l" t="t" r="r" b="b"/>
              <a:pathLst>
                <a:path w="6350000" h="114187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41878"/>
                  </a:lnTo>
                  <a:lnTo>
                    <a:pt x="6350000" y="1141878"/>
                  </a:lnTo>
                  <a:lnTo>
                    <a:pt x="6350000" y="0"/>
                  </a:lnTo>
                  <a:cubicBezTo>
                    <a:pt x="6111240" y="0"/>
                    <a:pt x="5981700" y="82550"/>
                    <a:pt x="5877560" y="149860"/>
                  </a:cubicBezTo>
                  <a:close/>
                </a:path>
              </a:pathLst>
            </a:custGeom>
            <a:solidFill>
              <a:srgbClr val="FAF5EB"/>
            </a:solidFill>
          </p:spPr>
        </p:sp>
      </p:grpSp>
      <p:grpSp>
        <p:nvGrpSpPr>
          <p:cNvPr id="9" name="Group 9"/>
          <p:cNvGrpSpPr/>
          <p:nvPr/>
        </p:nvGrpSpPr>
        <p:grpSpPr>
          <a:xfrm rot="5400000">
            <a:off x="-5809957" y="3984890"/>
            <a:ext cx="12004871" cy="2317219"/>
            <a:chOff x="0" y="0"/>
            <a:chExt cx="6350000" cy="1225698"/>
          </a:xfrm>
        </p:grpSpPr>
        <p:sp>
          <p:nvSpPr>
            <p:cNvPr id="10" name="Freeform 10"/>
            <p:cNvSpPr/>
            <p:nvPr/>
          </p:nvSpPr>
          <p:spPr>
            <a:xfrm>
              <a:off x="0" y="82550"/>
              <a:ext cx="6350000" cy="1141878"/>
            </a:xfrm>
            <a:custGeom>
              <a:avLst/>
              <a:gdLst/>
              <a:ahLst/>
              <a:cxnLst/>
              <a:rect l="l" t="t" r="r" b="b"/>
              <a:pathLst>
                <a:path w="6350000" h="114187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41878"/>
                  </a:lnTo>
                  <a:lnTo>
                    <a:pt x="6350000" y="1141878"/>
                  </a:lnTo>
                  <a:lnTo>
                    <a:pt x="6350000" y="0"/>
                  </a:lnTo>
                  <a:cubicBezTo>
                    <a:pt x="6111240" y="0"/>
                    <a:pt x="5981700" y="82550"/>
                    <a:pt x="5877560" y="149860"/>
                  </a:cubicBezTo>
                  <a:close/>
                </a:path>
              </a:pathLst>
            </a:custGeom>
            <a:solidFill>
              <a:srgbClr val="FFD3E9"/>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22720" y="6964057"/>
            <a:ext cx="2532327" cy="257922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067545" y="6763535"/>
            <a:ext cx="2532327" cy="2579222"/>
          </a:xfrm>
          <a:prstGeom prst="rect">
            <a:avLst/>
          </a:prstGeom>
        </p:spPr>
      </p:pic>
      <p:grpSp>
        <p:nvGrpSpPr>
          <p:cNvPr id="13" name="Group 13"/>
          <p:cNvGrpSpPr/>
          <p:nvPr/>
        </p:nvGrpSpPr>
        <p:grpSpPr>
          <a:xfrm rot="444190">
            <a:off x="13429630" y="6762550"/>
            <a:ext cx="4039322" cy="1384863"/>
            <a:chOff x="0" y="0"/>
            <a:chExt cx="202084" cy="69284"/>
          </a:xfrm>
        </p:grpSpPr>
        <p:sp>
          <p:nvSpPr>
            <p:cNvPr id="14" name="Freeform 14"/>
            <p:cNvSpPr/>
            <p:nvPr/>
          </p:nvSpPr>
          <p:spPr>
            <a:xfrm>
              <a:off x="99070" y="0"/>
              <a:ext cx="3944" cy="69284"/>
            </a:xfrm>
            <a:custGeom>
              <a:avLst/>
              <a:gdLst/>
              <a:ahLst/>
              <a:cxnLst/>
              <a:rect l="l" t="t" r="r" b="b"/>
              <a:pathLst>
                <a:path w="3944" h="69284">
                  <a:moveTo>
                    <a:pt x="1972" y="0"/>
                  </a:moveTo>
                  <a:lnTo>
                    <a:pt x="1972" y="0"/>
                  </a:lnTo>
                  <a:cubicBezTo>
                    <a:pt x="3944" y="23052"/>
                    <a:pt x="3944" y="46231"/>
                    <a:pt x="1972" y="69284"/>
                  </a:cubicBezTo>
                  <a:cubicBezTo>
                    <a:pt x="0" y="46231"/>
                    <a:pt x="0" y="23052"/>
                    <a:pt x="1972" y="0"/>
                  </a:cubicBezTo>
                  <a:close/>
                </a:path>
              </a:pathLst>
            </a:custGeom>
            <a:solidFill>
              <a:srgbClr val="F26A95"/>
            </a:solidFill>
            <a:ln>
              <a:noFill/>
            </a:ln>
          </p:spPr>
        </p:sp>
        <p:sp>
          <p:nvSpPr>
            <p:cNvPr id="15" name="TextBox 15"/>
            <p:cNvSpPr txBox="1"/>
            <p:nvPr/>
          </p:nvSpPr>
          <p:spPr>
            <a:xfrm>
              <a:off x="76200" y="9525"/>
              <a:ext cx="660400" cy="727075"/>
            </a:xfrm>
            <a:prstGeom prst="rect">
              <a:avLst/>
            </a:prstGeom>
          </p:spPr>
          <p:txBody>
            <a:bodyPr lIns="254000" tIns="254000" rIns="254000" bIns="254000" rtlCol="0" anchor="ct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2200" b="0" i="0" u="none" strike="noStrike" kern="1200" cap="none" spc="0" normalizeH="0" baseline="0" noProof="0">
                  <a:ln>
                    <a:noFill/>
                  </a:ln>
                  <a:solidFill>
                    <a:srgbClr val="FAF5EB"/>
                  </a:solidFill>
                  <a:effectLst/>
                  <a:uLnTx/>
                  <a:uFillTx/>
                  <a:latin typeface="TAN Nimbus Bold"/>
                  <a:ea typeface="+mn-ea"/>
                  <a:cs typeface="+mn-cs"/>
                </a:rPr>
                <a:t>WITH MY BESTIE </a:t>
              </a:r>
            </a:p>
          </p:txBody>
        </p:sp>
      </p:grpSp>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02450" y="6385854"/>
            <a:ext cx="464515" cy="464515"/>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288884" y="5318998"/>
            <a:ext cx="279897" cy="279897"/>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084648" y="7743360"/>
            <a:ext cx="279897" cy="27989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81086" y="6385854"/>
            <a:ext cx="464515" cy="464515"/>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313290" y="4964606"/>
            <a:ext cx="279897" cy="279897"/>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05653" y="7603412"/>
            <a:ext cx="279897" cy="279897"/>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926660" y="7883309"/>
            <a:ext cx="279897" cy="279897"/>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344565">
            <a:off x="13320222" y="7269854"/>
            <a:ext cx="739800" cy="586459"/>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33965">
            <a:off x="4674227" y="7531485"/>
            <a:ext cx="844710" cy="569795"/>
          </a:xfrm>
          <a:prstGeom prst="rect">
            <a:avLst/>
          </a:prstGeom>
        </p:spPr>
      </p:pic>
      <p:sp>
        <p:nvSpPr>
          <p:cNvPr id="25" name="TextBox 25"/>
          <p:cNvSpPr txBox="1"/>
          <p:nvPr/>
        </p:nvSpPr>
        <p:spPr>
          <a:xfrm>
            <a:off x="-1477985" y="730134"/>
            <a:ext cx="13149134" cy="1562928"/>
          </a:xfrm>
          <a:prstGeom prst="rect">
            <a:avLst/>
          </a:prstGeom>
        </p:spPr>
        <p:txBody>
          <a:bodyPr lIns="0" tIns="0" rIns="0" bIns="0" rtlCol="0" anchor="t">
            <a:spAutoFit/>
          </a:bodyPr>
          <a:lstStyle/>
          <a:p>
            <a:pPr marL="0" marR="0" lvl="0" indent="0" algn="ctr" defTabSz="914400" rtl="0" eaLnBrk="1" fontAlgn="auto" latinLnBrk="0" hangingPunct="1">
              <a:lnSpc>
                <a:spcPts val="13999"/>
              </a:lnSpc>
              <a:spcBef>
                <a:spcPts val="0"/>
              </a:spcBef>
              <a:spcAft>
                <a:spcPts val="0"/>
              </a:spcAft>
              <a:buClrTx/>
              <a:buSzTx/>
              <a:buFontTx/>
              <a:buNone/>
              <a:tabLst/>
              <a:defRPr/>
            </a:pPr>
            <a:r>
              <a:rPr kumimoji="0" lang="en-US" sz="7200" b="1" i="0" u="none" strike="noStrike" kern="1200" cap="none" spc="0" normalizeH="0" baseline="0" noProof="0" dirty="0" err="1" smtClean="0">
                <a:ln>
                  <a:noFill/>
                </a:ln>
                <a:solidFill>
                  <a:srgbClr val="FAF5EB"/>
                </a:solidFill>
                <a:effectLst/>
                <a:uLnTx/>
                <a:uFillTx/>
                <a:latin typeface="Times New Roman" panose="02020603050405020304" pitchFamily="18" charset="0"/>
                <a:ea typeface="+mn-ea"/>
                <a:cs typeface="Times New Roman" panose="02020603050405020304" pitchFamily="18" charset="0"/>
              </a:rPr>
              <a:t>Tiết</a:t>
            </a:r>
            <a:r>
              <a:rPr kumimoji="0" lang="vi-VN" sz="7200" b="1" i="0" u="none" strike="noStrike" kern="1200" cap="none" spc="0" normalizeH="0" baseline="0" noProof="0" dirty="0" smtClean="0">
                <a:ln>
                  <a:noFill/>
                </a:ln>
                <a:solidFill>
                  <a:srgbClr val="FAF5EB"/>
                </a:solidFill>
                <a:effectLst/>
                <a:uLnTx/>
                <a:uFillTx/>
                <a:latin typeface="Times New Roman" panose="02020603050405020304" pitchFamily="18" charset="0"/>
                <a:ea typeface="+mn-ea"/>
                <a:cs typeface="Times New Roman" panose="02020603050405020304" pitchFamily="18" charset="0"/>
              </a:rPr>
              <a:t> 61,62</a:t>
            </a:r>
            <a:r>
              <a:rPr kumimoji="0" lang="en-US" sz="7200" b="1" i="0" u="none" strike="noStrike" kern="1200" cap="none" spc="0" normalizeH="0" baseline="0" noProof="0" dirty="0" smtClean="0">
                <a:ln>
                  <a:noFill/>
                </a:ln>
                <a:solidFill>
                  <a:srgbClr val="FAF5EB"/>
                </a:solidFill>
                <a:effectLst/>
                <a:uLnTx/>
                <a:uFillTx/>
                <a:latin typeface="Times New Roman" panose="02020603050405020304" pitchFamily="18" charset="0"/>
                <a:ea typeface="+mn-ea"/>
                <a:cs typeface="Times New Roman" panose="02020603050405020304" pitchFamily="18" charset="0"/>
              </a:rPr>
              <a:t>:</a:t>
            </a:r>
            <a:endParaRPr kumimoji="0" lang="en-US" sz="72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endParaRPr>
          </a:p>
        </p:txBody>
      </p:sp>
      <p:sp>
        <p:nvSpPr>
          <p:cNvPr id="27" name="TextBox 25">
            <a:extLst>
              <a:ext uri="{FF2B5EF4-FFF2-40B4-BE49-F238E27FC236}">
                <a16:creationId xmlns:a16="http://schemas.microsoft.com/office/drawing/2014/main" id="{933D0217-EEB6-4741-9FA9-C3116A1BF329}"/>
              </a:ext>
            </a:extLst>
          </p:cNvPr>
          <p:cNvSpPr txBox="1"/>
          <p:nvPr/>
        </p:nvSpPr>
        <p:spPr>
          <a:xfrm>
            <a:off x="2613202" y="2800093"/>
            <a:ext cx="13149134" cy="1586973"/>
          </a:xfrm>
          <a:prstGeom prst="rect">
            <a:avLst/>
          </a:prstGeom>
        </p:spPr>
        <p:txBody>
          <a:bodyPr lIns="0" tIns="0" rIns="0" bIns="0" rtlCol="0" anchor="t">
            <a:spAutoFit/>
          </a:bodyPr>
          <a:lstStyle/>
          <a:p>
            <a:pPr marL="0" marR="0" lvl="0" indent="0" algn="ctr" defTabSz="914400" rtl="0" eaLnBrk="1" fontAlgn="auto" latinLnBrk="0" hangingPunct="1">
              <a:lnSpc>
                <a:spcPts val="139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THỰC HÀNH TIẾNG VIỆT</a:t>
            </a:r>
          </a:p>
        </p:txBody>
      </p:sp>
    </p:spTree>
    <p:extLst>
      <p:ext uri="{BB962C8B-B14F-4D97-AF65-F5344CB8AC3E}">
        <p14:creationId xmlns:p14="http://schemas.microsoft.com/office/powerpoint/2010/main" val="25892315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4803" y="6238166"/>
            <a:ext cx="5540397" cy="341929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0798" y="8038329"/>
            <a:ext cx="1818894" cy="17461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4201801" y="8213297"/>
            <a:ext cx="1818894" cy="174613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328770" y="8984913"/>
            <a:ext cx="895025" cy="545151"/>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93716" y="8884007"/>
            <a:ext cx="991261" cy="643419"/>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91837" y="8733376"/>
            <a:ext cx="668784" cy="668784"/>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14" name="TextBox 10">
            <a:extLst>
              <a:ext uri="{FF2B5EF4-FFF2-40B4-BE49-F238E27FC236}">
                <a16:creationId xmlns:a16="http://schemas.microsoft.com/office/drawing/2014/main" id="{078C1991-0C0A-4054-A5A7-6406A3837EE9}"/>
              </a:ext>
            </a:extLst>
          </p:cNvPr>
          <p:cNvSpPr txBox="1"/>
          <p:nvPr/>
        </p:nvSpPr>
        <p:spPr>
          <a:xfrm>
            <a:off x="861918" y="572330"/>
            <a:ext cx="6437687" cy="2065502"/>
          </a:xfrm>
          <a:prstGeom prst="rect">
            <a:avLst/>
          </a:prstGeom>
        </p:spPr>
        <p:txBody>
          <a:bodyPr wrap="square" lIns="0" tIns="0" rIns="0" bIns="0" rtlCol="0" anchor="t">
            <a:spAutoFit/>
          </a:bodyPr>
          <a:lstStyle/>
          <a:p>
            <a:pPr lvl="0" algn="ctr">
              <a:lnSpc>
                <a:spcPts val="8400"/>
              </a:lnSpc>
            </a:pPr>
            <a:r>
              <a:rPr lang="en-US" sz="6000" b="1">
                <a:solidFill>
                  <a:schemeClr val="bg1"/>
                </a:solidFill>
                <a:latin typeface="Times New Roman" panose="02020603050405020304" pitchFamily="18" charset="0"/>
                <a:cs typeface="Times New Roman" panose="02020603050405020304" pitchFamily="18" charset="0"/>
              </a:rPr>
              <a:t>Chức năng của thuật ngữ. </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 name="TextBox 10">
            <a:extLst>
              <a:ext uri="{FF2B5EF4-FFF2-40B4-BE49-F238E27FC236}">
                <a16:creationId xmlns:a16="http://schemas.microsoft.com/office/drawing/2014/main" id="{8D768DC6-1FF6-4A37-B9D1-5C234C2F2631}"/>
              </a:ext>
            </a:extLst>
          </p:cNvPr>
          <p:cNvSpPr txBox="1"/>
          <p:nvPr/>
        </p:nvSpPr>
        <p:spPr>
          <a:xfrm>
            <a:off x="9296400" y="2637832"/>
            <a:ext cx="8316884" cy="3142720"/>
          </a:xfrm>
          <a:prstGeom prst="rect">
            <a:avLst/>
          </a:prstGeom>
        </p:spPr>
        <p:txBody>
          <a:bodyPr wrap="square" lIns="0" tIns="0" rIns="0" bIns="0" rtlCol="0" anchor="t">
            <a:spAutoFit/>
          </a:bodyPr>
          <a:lstStyle/>
          <a:p>
            <a:pPr lvl="0" algn="ctr">
              <a:lnSpc>
                <a:spcPts val="8400"/>
              </a:lnSpc>
            </a:pPr>
            <a:r>
              <a:rPr lang="vi-VN" sz="6000" b="1" dirty="0">
                <a:latin typeface="Times New Roman" panose="02020603050405020304" pitchFamily="18" charset="0"/>
                <a:cs typeface="Times New Roman" panose="02020603050405020304" pitchFamily="18" charset="0"/>
              </a:rPr>
              <a:t>Thuật ngữ được dùng để biểu thị các khái niệm khoa học, công nghệ. </a:t>
            </a:r>
            <a:endParaRPr lang="en-US" sz="6000" b="1" dirty="0">
              <a:latin typeface="Times New Roman" panose="02020603050405020304" pitchFamily="18" charset="0"/>
              <a:cs typeface="Times New Roman" panose="02020603050405020304" pitchFamily="18" charset="0"/>
            </a:endParaRPr>
          </a:p>
        </p:txBody>
      </p:sp>
      <p:pic>
        <p:nvPicPr>
          <p:cNvPr id="16" name="Picture 11">
            <a:extLst>
              <a:ext uri="{FF2B5EF4-FFF2-40B4-BE49-F238E27FC236}">
                <a16:creationId xmlns:a16="http://schemas.microsoft.com/office/drawing/2014/main" id="{E571C71C-91EA-46C8-B293-C12C15FB40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4219218" y="8213296"/>
            <a:ext cx="1818894" cy="1746137"/>
          </a:xfrm>
          <a:prstGeom prst="rect">
            <a:avLst/>
          </a:prstGeom>
        </p:spPr>
      </p:pic>
      <p:pic>
        <p:nvPicPr>
          <p:cNvPr id="17" name="Picture 12">
            <a:extLst>
              <a:ext uri="{FF2B5EF4-FFF2-40B4-BE49-F238E27FC236}">
                <a16:creationId xmlns:a16="http://schemas.microsoft.com/office/drawing/2014/main" id="{35CB0A4A-6A34-4A11-8F3F-A9833BBFAE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346187" y="8984912"/>
            <a:ext cx="895025" cy="545151"/>
          </a:xfrm>
          <a:prstGeom prst="rect">
            <a:avLst/>
          </a:prstGeom>
        </p:spPr>
      </p:pic>
      <p:pic>
        <p:nvPicPr>
          <p:cNvPr id="18" name="Picture 11">
            <a:extLst>
              <a:ext uri="{FF2B5EF4-FFF2-40B4-BE49-F238E27FC236}">
                <a16:creationId xmlns:a16="http://schemas.microsoft.com/office/drawing/2014/main" id="{A258A857-E281-4FD7-B307-E23E2952A2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11516082" y="7417402"/>
            <a:ext cx="1818894" cy="1746137"/>
          </a:xfrm>
          <a:prstGeom prst="rect">
            <a:avLst/>
          </a:prstGeom>
        </p:spPr>
      </p:pic>
      <p:pic>
        <p:nvPicPr>
          <p:cNvPr id="19" name="Picture 12">
            <a:extLst>
              <a:ext uri="{FF2B5EF4-FFF2-40B4-BE49-F238E27FC236}">
                <a16:creationId xmlns:a16="http://schemas.microsoft.com/office/drawing/2014/main" id="{FFA1D0AF-A19D-4EA1-A2D1-2EC324775D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11643051" y="8189018"/>
            <a:ext cx="895025" cy="545151"/>
          </a:xfrm>
          <a:prstGeom prst="rect">
            <a:avLst/>
          </a:prstGeom>
        </p:spPr>
      </p:pic>
      <p:pic>
        <p:nvPicPr>
          <p:cNvPr id="20" name="Picture 11">
            <a:extLst>
              <a:ext uri="{FF2B5EF4-FFF2-40B4-BE49-F238E27FC236}">
                <a16:creationId xmlns:a16="http://schemas.microsoft.com/office/drawing/2014/main" id="{D65CF373-05A0-4AD1-ABF5-18C13D95EF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14814552" y="7012661"/>
            <a:ext cx="1818894" cy="1746137"/>
          </a:xfrm>
          <a:prstGeom prst="rect">
            <a:avLst/>
          </a:prstGeom>
        </p:spPr>
      </p:pic>
      <p:pic>
        <p:nvPicPr>
          <p:cNvPr id="21" name="Picture 12">
            <a:extLst>
              <a:ext uri="{FF2B5EF4-FFF2-40B4-BE49-F238E27FC236}">
                <a16:creationId xmlns:a16="http://schemas.microsoft.com/office/drawing/2014/main" id="{D32B0BA1-35B0-465C-89D1-2BBC8B5C95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14941521" y="7784277"/>
            <a:ext cx="895025" cy="545151"/>
          </a:xfrm>
          <a:prstGeom prst="rect">
            <a:avLst/>
          </a:prstGeom>
        </p:spPr>
      </p:pic>
    </p:spTree>
    <p:extLst>
      <p:ext uri="{BB962C8B-B14F-4D97-AF65-F5344CB8AC3E}">
        <p14:creationId xmlns:p14="http://schemas.microsoft.com/office/powerpoint/2010/main" val="39125094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a:off x="-110648" y="8511182"/>
            <a:ext cx="18509295" cy="1775818"/>
            <a:chOff x="0" y="0"/>
            <a:chExt cx="24679060" cy="2367758"/>
          </a:xfrm>
        </p:grpSpPr>
        <p:grpSp>
          <p:nvGrpSpPr>
            <p:cNvPr id="3" name="Group 3"/>
            <p:cNvGrpSpPr/>
            <p:nvPr/>
          </p:nvGrpSpPr>
          <p:grpSpPr>
            <a:xfrm>
              <a:off x="12333100" y="0"/>
              <a:ext cx="12345960" cy="2367758"/>
              <a:chOff x="0" y="0"/>
              <a:chExt cx="6350000" cy="1217828"/>
            </a:xfrm>
          </p:grpSpPr>
          <p:sp>
            <p:nvSpPr>
              <p:cNvPr id="4" name="Freeform 4"/>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nvGrpSpPr>
            <p:cNvPr id="5" name="Group 5"/>
            <p:cNvGrpSpPr/>
            <p:nvPr/>
          </p:nvGrpSpPr>
          <p:grpSpPr>
            <a:xfrm>
              <a:off x="0" y="0"/>
              <a:ext cx="12345960" cy="2367758"/>
              <a:chOff x="0" y="0"/>
              <a:chExt cx="6350000" cy="1217828"/>
            </a:xfrm>
          </p:grpSpPr>
          <p:sp>
            <p:nvSpPr>
              <p:cNvPr id="6" name="Freeform 6"/>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71491" y="1221237"/>
            <a:ext cx="7067767" cy="6630851"/>
          </a:xfrm>
          <a:prstGeom prst="rect">
            <a:avLst/>
          </a:prstGeom>
        </p:spPr>
      </p:pic>
      <p:sp>
        <p:nvSpPr>
          <p:cNvPr id="9" name="TextBox 9"/>
          <p:cNvSpPr txBox="1"/>
          <p:nvPr/>
        </p:nvSpPr>
        <p:spPr>
          <a:xfrm>
            <a:off x="1765771" y="2689681"/>
            <a:ext cx="7522009" cy="1183016"/>
          </a:xfrm>
          <a:prstGeom prst="rect">
            <a:avLst/>
          </a:prstGeom>
        </p:spPr>
        <p:txBody>
          <a:bodyPr lIns="0" tIns="0" rIns="0" bIns="0" rtlCol="0" anchor="t">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II. </a:t>
            </a:r>
            <a:r>
              <a:rPr kumimoji="0" lang="en-US" sz="8000" b="1" i="0" u="none" strike="noStrike" kern="1200" cap="none" spc="0" normalizeH="0" baseline="0" noProof="0" dirty="0" err="1">
                <a:ln>
                  <a:noFill/>
                </a:ln>
                <a:solidFill>
                  <a:srgbClr val="FAF5EB"/>
                </a:solidFill>
                <a:effectLst/>
                <a:uLnTx/>
                <a:uFillTx/>
                <a:latin typeface="Times New Roman" panose="02020603050405020304" pitchFamily="18" charset="0"/>
                <a:ea typeface="+mn-ea"/>
                <a:cs typeface="Times New Roman" panose="02020603050405020304" pitchFamily="18" charset="0"/>
              </a:rPr>
              <a:t>Luyện</a:t>
            </a:r>
            <a:r>
              <a:rPr kumimoji="0" lang="en-US" sz="8000" b="1" i="0" u="none" strike="noStrike" kern="1200" cap="none" spc="0" normalizeH="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noProof="0" dirty="0" err="1">
                <a:ln>
                  <a:noFill/>
                </a:ln>
                <a:solidFill>
                  <a:srgbClr val="FAF5EB"/>
                </a:solidFill>
                <a:effectLst/>
                <a:uLnTx/>
                <a:uFillTx/>
                <a:latin typeface="Times New Roman" panose="02020603050405020304" pitchFamily="18" charset="0"/>
                <a:ea typeface="+mn-ea"/>
                <a:cs typeface="Times New Roman" panose="02020603050405020304" pitchFamily="18" charset="0"/>
              </a:rPr>
              <a:t>tập</a:t>
            </a:r>
            <a:endParaRPr kumimoji="0" lang="en-US" sz="80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1"/>
          <p:cNvGrpSpPr/>
          <p:nvPr/>
        </p:nvGrpSpPr>
        <p:grpSpPr>
          <a:xfrm>
            <a:off x="7005297" y="9399091"/>
            <a:ext cx="4734607" cy="431831"/>
            <a:chOff x="0" y="0"/>
            <a:chExt cx="6312809" cy="575774"/>
          </a:xfrm>
        </p:grpSpPr>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74692" y="0"/>
              <a:ext cx="575687" cy="575687"/>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1593" y="87"/>
              <a:ext cx="575600" cy="57560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3099" y="87"/>
              <a:ext cx="575687" cy="5756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575687" cy="575687"/>
            </a:xfrm>
            <a:prstGeom prst="rect">
              <a:avLst/>
            </a:prstGeom>
          </p:spPr>
        </p:pic>
        <p:sp>
          <p:nvSpPr>
            <p:cNvPr id="16" name="TextBox 16"/>
            <p:cNvSpPr txBox="1"/>
            <p:nvPr/>
          </p:nvSpPr>
          <p:spPr>
            <a:xfrm>
              <a:off x="2936880" y="39223"/>
              <a:ext cx="3375929" cy="449791"/>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4B7AAF"/>
                  </a:solidFill>
                  <a:effectLst/>
                  <a:uLnTx/>
                  <a:uFillTx/>
                  <a:latin typeface="Open Sauce Bold"/>
                  <a:ea typeface="+mn-ea"/>
                  <a:cs typeface="+mn-cs"/>
                </a:rPr>
                <a:t>@reallygreatsite</a:t>
              </a: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3819">
            <a:off x="11017698" y="2450272"/>
            <a:ext cx="1295479" cy="840884"/>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5232">
            <a:off x="15047221" y="2369366"/>
            <a:ext cx="1429343" cy="8706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20288">
            <a:off x="11825669" y="5421215"/>
            <a:ext cx="1117091" cy="753529"/>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544832">
            <a:off x="14440003" y="5183071"/>
            <a:ext cx="862982" cy="1040877"/>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421144" y="2001750"/>
            <a:ext cx="550347" cy="550347"/>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403330" y="3188378"/>
            <a:ext cx="550347" cy="550347"/>
          </a:xfrm>
          <a:prstGeom prst="rect">
            <a:avLst/>
          </a:prstGeom>
        </p:spPr>
      </p:pic>
      <p:pic>
        <p:nvPicPr>
          <p:cNvPr id="23" name="Picture 2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028527" y="753527"/>
            <a:ext cx="550347" cy="550347"/>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207957" y="6802269"/>
            <a:ext cx="550347" cy="550347"/>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852983" y="7077442"/>
            <a:ext cx="550347" cy="550347"/>
          </a:xfrm>
          <a:prstGeom prst="rect">
            <a:avLst/>
          </a:prstGeom>
        </p:spPr>
      </p:pic>
      <p:pic>
        <p:nvPicPr>
          <p:cNvPr id="26" name="Picture 2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259300" y="4855440"/>
            <a:ext cx="288060" cy="288060"/>
          </a:xfrm>
          <a:prstGeom prst="rect">
            <a:avLst/>
          </a:prstGeom>
        </p:spPr>
      </p:pic>
      <p:pic>
        <p:nvPicPr>
          <p:cNvPr id="27" name="Picture 2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971491" y="5797979"/>
            <a:ext cx="288060" cy="288060"/>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07957" y="3594695"/>
            <a:ext cx="288060" cy="288060"/>
          </a:xfrm>
          <a:prstGeom prst="rect">
            <a:avLst/>
          </a:prstGeom>
        </p:spPr>
      </p:pic>
      <p:pic>
        <p:nvPicPr>
          <p:cNvPr id="29" name="Picture 2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4112732" y="1303873"/>
            <a:ext cx="288060" cy="288060"/>
          </a:xfrm>
          <a:prstGeom prst="rect">
            <a:avLst/>
          </a:prstGeom>
        </p:spPr>
      </p:pic>
      <p:pic>
        <p:nvPicPr>
          <p:cNvPr id="30" name="Picture 3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277114" y="4920980"/>
            <a:ext cx="288060" cy="288060"/>
          </a:xfrm>
          <a:prstGeom prst="rect">
            <a:avLst/>
          </a:prstGeom>
        </p:spPr>
      </p:pic>
      <p:pic>
        <p:nvPicPr>
          <p:cNvPr id="31" name="Picture 3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3217315" y="1988864"/>
            <a:ext cx="288060" cy="288060"/>
          </a:xfrm>
          <a:prstGeom prst="rect">
            <a:avLst/>
          </a:prstGeom>
        </p:spPr>
      </p:pic>
      <p:pic>
        <p:nvPicPr>
          <p:cNvPr id="32" name="Picture 3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259300" y="1857720"/>
            <a:ext cx="288060" cy="288060"/>
          </a:xfrm>
          <a:prstGeom prst="rect">
            <a:avLst/>
          </a:prstGeom>
        </p:spPr>
      </p:pic>
      <p:pic>
        <p:nvPicPr>
          <p:cNvPr id="33" name="Picture 3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534473" y="5942009"/>
            <a:ext cx="288060" cy="288060"/>
          </a:xfrm>
          <a:prstGeom prst="rect">
            <a:avLst/>
          </a:prstGeom>
        </p:spPr>
      </p:pic>
    </p:spTree>
    <p:extLst>
      <p:ext uri="{BB962C8B-B14F-4D97-AF65-F5344CB8AC3E}">
        <p14:creationId xmlns:p14="http://schemas.microsoft.com/office/powerpoint/2010/main" val="32739562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3E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78257" y="790582"/>
            <a:ext cx="10287000" cy="8773087"/>
            <a:chOff x="0" y="0"/>
            <a:chExt cx="6350000" cy="5415486"/>
          </a:xfrm>
        </p:grpSpPr>
        <p:sp>
          <p:nvSpPr>
            <p:cNvPr id="3" name="Freeform 3"/>
            <p:cNvSpPr/>
            <p:nvPr/>
          </p:nvSpPr>
          <p:spPr>
            <a:xfrm>
              <a:off x="0" y="82550"/>
              <a:ext cx="6350000" cy="5331666"/>
            </a:xfrm>
            <a:custGeom>
              <a:avLst/>
              <a:gdLst/>
              <a:ahLst/>
              <a:cxnLst/>
              <a:rect l="l" t="t" r="r" b="b"/>
              <a:pathLst>
                <a:path w="6350000" h="5331666">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5331666"/>
                  </a:lnTo>
                  <a:lnTo>
                    <a:pt x="6350000" y="5331666"/>
                  </a:lnTo>
                  <a:lnTo>
                    <a:pt x="6350000" y="0"/>
                  </a:lnTo>
                  <a:cubicBezTo>
                    <a:pt x="6111240" y="0"/>
                    <a:pt x="5981700" y="82550"/>
                    <a:pt x="5877560" y="149860"/>
                  </a:cubicBezTo>
                  <a:close/>
                </a:path>
              </a:pathLst>
            </a:custGeom>
            <a:solidFill>
              <a:srgbClr val="FAF5EB"/>
            </a:solidFill>
          </p:spPr>
        </p:sp>
      </p:grpSp>
      <p:sp>
        <p:nvSpPr>
          <p:cNvPr id="5" name="Freeform 5"/>
          <p:cNvSpPr/>
          <p:nvPr/>
        </p:nvSpPr>
        <p:spPr>
          <a:xfrm>
            <a:off x="10501655" y="325633"/>
            <a:ext cx="6293907" cy="2590800"/>
          </a:xfrm>
          <a:custGeom>
            <a:avLst/>
            <a:gdLst/>
            <a:ahLst/>
            <a:cxnLst/>
            <a:rect l="l" t="t" r="r" b="b"/>
            <a:pathLst>
              <a:path w="4748214" h="1161780">
                <a:moveTo>
                  <a:pt x="36902" y="0"/>
                </a:moveTo>
                <a:lnTo>
                  <a:pt x="4711312" y="0"/>
                </a:lnTo>
                <a:cubicBezTo>
                  <a:pt x="4721099" y="0"/>
                  <a:pt x="4730486" y="3888"/>
                  <a:pt x="4737406" y="10808"/>
                </a:cubicBezTo>
                <a:cubicBezTo>
                  <a:pt x="4744327" y="17729"/>
                  <a:pt x="4748214" y="27115"/>
                  <a:pt x="4748214" y="36902"/>
                </a:cubicBezTo>
                <a:lnTo>
                  <a:pt x="4748214" y="1124878"/>
                </a:lnTo>
                <a:cubicBezTo>
                  <a:pt x="4748214" y="1145259"/>
                  <a:pt x="4731693" y="1161780"/>
                  <a:pt x="4711312" y="1161780"/>
                </a:cubicBezTo>
                <a:lnTo>
                  <a:pt x="36902" y="1161780"/>
                </a:lnTo>
                <a:cubicBezTo>
                  <a:pt x="27115" y="1161780"/>
                  <a:pt x="17729" y="1157893"/>
                  <a:pt x="10808" y="1150972"/>
                </a:cubicBezTo>
                <a:cubicBezTo>
                  <a:pt x="3888" y="1144052"/>
                  <a:pt x="0" y="1134666"/>
                  <a:pt x="0" y="1124878"/>
                </a:cubicBezTo>
                <a:lnTo>
                  <a:pt x="0" y="36902"/>
                </a:lnTo>
                <a:cubicBezTo>
                  <a:pt x="0" y="27115"/>
                  <a:pt x="3888" y="17729"/>
                  <a:pt x="10808" y="10808"/>
                </a:cubicBezTo>
                <a:cubicBezTo>
                  <a:pt x="17729" y="3888"/>
                  <a:pt x="27115" y="0"/>
                  <a:pt x="36902" y="0"/>
                </a:cubicBezTo>
                <a:close/>
              </a:path>
            </a:pathLst>
          </a:custGeom>
          <a:solidFill>
            <a:srgbClr val="FFF082"/>
          </a:solidFill>
          <a:ln>
            <a:noFill/>
          </a:ln>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188" y="4399721"/>
            <a:ext cx="4954796" cy="4972879"/>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78012">
            <a:off x="3273661" y="6189377"/>
            <a:ext cx="835197" cy="542119"/>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97490">
            <a:off x="5559851" y="6195832"/>
            <a:ext cx="811905" cy="494524"/>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2436" y="6982716"/>
            <a:ext cx="572668" cy="572668"/>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65430" y="6786759"/>
            <a:ext cx="572668" cy="572668"/>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04020" y="5823928"/>
            <a:ext cx="382168" cy="382168"/>
          </a:xfrm>
          <a:prstGeom prst="rect">
            <a:avLst/>
          </a:prstGeom>
        </p:spPr>
      </p:pic>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210523" y="5751946"/>
            <a:ext cx="382168" cy="382168"/>
          </a:xfrm>
          <a:prstGeom prst="rect">
            <a:avLst/>
          </a:prstGeom>
        </p:spPr>
      </p:pic>
      <p:pic>
        <p:nvPicPr>
          <p:cNvPr id="27" name="Picture 2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47098" y="4701279"/>
            <a:ext cx="293679" cy="293679"/>
          </a:xfrm>
          <a:prstGeom prst="rect">
            <a:avLst/>
          </a:prstGeom>
        </p:spPr>
      </p:pic>
      <p:pic>
        <p:nvPicPr>
          <p:cNvPr id="28" name="Picture 2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7774" y="5030287"/>
            <a:ext cx="293679" cy="293679"/>
          </a:xfrm>
          <a:prstGeom prst="rect">
            <a:avLst/>
          </a:prstGeom>
        </p:spPr>
      </p:pic>
      <p:sp>
        <p:nvSpPr>
          <p:cNvPr id="29" name="TextBox 29"/>
          <p:cNvSpPr txBox="1"/>
          <p:nvPr/>
        </p:nvSpPr>
        <p:spPr>
          <a:xfrm>
            <a:off x="1028700" y="1044561"/>
            <a:ext cx="7533713" cy="1152944"/>
          </a:xfrm>
          <a:prstGeom prst="rect">
            <a:avLst/>
          </a:prstGeom>
        </p:spPr>
        <p:txBody>
          <a:bodyPr lIns="0" tIns="0" rIns="0" bIns="0" rtlCol="0" anchor="t">
            <a:spAutoFit/>
          </a:bodyPr>
          <a:lstStyle/>
          <a:p>
            <a:pPr lvl="0" algn="ctr">
              <a:lnSpc>
                <a:spcPts val="9799"/>
              </a:lnSpc>
            </a:pPr>
            <a:r>
              <a:rPr lang="en-US" sz="6999" b="1" dirty="0" err="1">
                <a:solidFill>
                  <a:srgbClr val="4B7AAF"/>
                </a:solidFill>
                <a:latin typeface="Times New Roman" panose="02020603050405020304" pitchFamily="18" charset="0"/>
                <a:cs typeface="Times New Roman" panose="02020603050405020304" pitchFamily="18" charset="0"/>
              </a:rPr>
              <a:t>Câu</a:t>
            </a:r>
            <a:r>
              <a:rPr lang="en-US" sz="6999" b="1" dirty="0">
                <a:solidFill>
                  <a:srgbClr val="4B7AAF"/>
                </a:solidFill>
                <a:latin typeface="Times New Roman" panose="02020603050405020304" pitchFamily="18" charset="0"/>
                <a:cs typeface="Times New Roman" panose="02020603050405020304" pitchFamily="18" charset="0"/>
              </a:rPr>
              <a:t> 1</a:t>
            </a:r>
          </a:p>
        </p:txBody>
      </p:sp>
      <p:pic>
        <p:nvPicPr>
          <p:cNvPr id="30" name="Picture 3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593832" flipH="1">
            <a:off x="1370948" y="8133722"/>
            <a:ext cx="562815" cy="540302"/>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26205" flipH="1">
            <a:off x="7612530" y="7872658"/>
            <a:ext cx="562815" cy="540302"/>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608485" flipH="1">
            <a:off x="827194" y="6149364"/>
            <a:ext cx="562815" cy="540302"/>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26205" flipH="1">
            <a:off x="8056691" y="5354946"/>
            <a:ext cx="562815" cy="540302"/>
          </a:xfrm>
          <a:prstGeom prst="rect">
            <a:avLst/>
          </a:prstGeom>
        </p:spPr>
      </p:pic>
      <p:sp>
        <p:nvSpPr>
          <p:cNvPr id="34" name="Rectangle 33">
            <a:extLst>
              <a:ext uri="{FF2B5EF4-FFF2-40B4-BE49-F238E27FC236}">
                <a16:creationId xmlns:a16="http://schemas.microsoft.com/office/drawing/2014/main" id="{A699121C-3988-43DC-8911-8CD745581F65}"/>
              </a:ext>
            </a:extLst>
          </p:cNvPr>
          <p:cNvSpPr/>
          <p:nvPr/>
        </p:nvSpPr>
        <p:spPr>
          <a:xfrm>
            <a:off x="10864195" y="382571"/>
            <a:ext cx="5568826" cy="2554545"/>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Quy tắc”, “luật lệ” có phải là thuật ngữ không? Dựa vào đâu để khẳng định như vậy?</a:t>
            </a:r>
            <a:endParaRPr lang="en-US" sz="4000" b="1" dirty="0">
              <a:latin typeface="Times New Roman" panose="02020603050405020304" pitchFamily="18" charset="0"/>
              <a:cs typeface="Times New Roman" panose="02020603050405020304" pitchFamily="18" charset="0"/>
            </a:endParaRPr>
          </a:p>
        </p:txBody>
      </p:sp>
      <p:sp>
        <p:nvSpPr>
          <p:cNvPr id="35" name="Freeform 5">
            <a:extLst>
              <a:ext uri="{FF2B5EF4-FFF2-40B4-BE49-F238E27FC236}">
                <a16:creationId xmlns:a16="http://schemas.microsoft.com/office/drawing/2014/main" id="{10945763-45BA-4608-932F-F30B041EF586}"/>
              </a:ext>
            </a:extLst>
          </p:cNvPr>
          <p:cNvSpPr/>
          <p:nvPr/>
        </p:nvSpPr>
        <p:spPr>
          <a:xfrm>
            <a:off x="10864195" y="4114115"/>
            <a:ext cx="6293907" cy="4576289"/>
          </a:xfrm>
          <a:custGeom>
            <a:avLst/>
            <a:gdLst/>
            <a:ahLst/>
            <a:cxnLst/>
            <a:rect l="l" t="t" r="r" b="b"/>
            <a:pathLst>
              <a:path w="4748214" h="1161780">
                <a:moveTo>
                  <a:pt x="36902" y="0"/>
                </a:moveTo>
                <a:lnTo>
                  <a:pt x="4711312" y="0"/>
                </a:lnTo>
                <a:cubicBezTo>
                  <a:pt x="4721099" y="0"/>
                  <a:pt x="4730486" y="3888"/>
                  <a:pt x="4737406" y="10808"/>
                </a:cubicBezTo>
                <a:cubicBezTo>
                  <a:pt x="4744327" y="17729"/>
                  <a:pt x="4748214" y="27115"/>
                  <a:pt x="4748214" y="36902"/>
                </a:cubicBezTo>
                <a:lnTo>
                  <a:pt x="4748214" y="1124878"/>
                </a:lnTo>
                <a:cubicBezTo>
                  <a:pt x="4748214" y="1145259"/>
                  <a:pt x="4731693" y="1161780"/>
                  <a:pt x="4711312" y="1161780"/>
                </a:cubicBezTo>
                <a:lnTo>
                  <a:pt x="36902" y="1161780"/>
                </a:lnTo>
                <a:cubicBezTo>
                  <a:pt x="27115" y="1161780"/>
                  <a:pt x="17729" y="1157893"/>
                  <a:pt x="10808" y="1150972"/>
                </a:cubicBezTo>
                <a:cubicBezTo>
                  <a:pt x="3888" y="1144052"/>
                  <a:pt x="0" y="1134666"/>
                  <a:pt x="0" y="1124878"/>
                </a:cubicBezTo>
                <a:lnTo>
                  <a:pt x="0" y="36902"/>
                </a:lnTo>
                <a:cubicBezTo>
                  <a:pt x="0" y="27115"/>
                  <a:pt x="3888" y="17729"/>
                  <a:pt x="10808" y="10808"/>
                </a:cubicBezTo>
                <a:cubicBezTo>
                  <a:pt x="17729" y="3888"/>
                  <a:pt x="27115" y="0"/>
                  <a:pt x="36902" y="0"/>
                </a:cubicBezTo>
                <a:close/>
              </a:path>
            </a:pathLst>
          </a:custGeom>
          <a:solidFill>
            <a:srgbClr val="FFF082"/>
          </a:solidFill>
          <a:ln>
            <a:noFill/>
          </a:ln>
        </p:spPr>
      </p:sp>
      <p:sp>
        <p:nvSpPr>
          <p:cNvPr id="36" name="Rectangle 35">
            <a:extLst>
              <a:ext uri="{FF2B5EF4-FFF2-40B4-BE49-F238E27FC236}">
                <a16:creationId xmlns:a16="http://schemas.microsoft.com/office/drawing/2014/main" id="{867B44ED-0391-42BB-AB8F-12AB9B2DCB59}"/>
              </a:ext>
            </a:extLst>
          </p:cNvPr>
          <p:cNvSpPr/>
          <p:nvPr/>
        </p:nvSpPr>
        <p:spPr>
          <a:xfrm>
            <a:off x="11226735" y="4171054"/>
            <a:ext cx="5568826" cy="4401205"/>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“Quy tắc”, “luật lệ” là thuật ngữ. Vì những từ ngữ này biểu thị khái niệm khoa học, công nghệ thường được dùng trong các văn bản khoa học, công nghệ</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3E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78257" y="790582"/>
            <a:ext cx="10287000" cy="8773087"/>
            <a:chOff x="0" y="0"/>
            <a:chExt cx="6350000" cy="5415486"/>
          </a:xfrm>
        </p:grpSpPr>
        <p:sp>
          <p:nvSpPr>
            <p:cNvPr id="3" name="Freeform 3"/>
            <p:cNvSpPr/>
            <p:nvPr/>
          </p:nvSpPr>
          <p:spPr>
            <a:xfrm>
              <a:off x="0" y="82550"/>
              <a:ext cx="6350000" cy="5331666"/>
            </a:xfrm>
            <a:custGeom>
              <a:avLst/>
              <a:gdLst/>
              <a:ahLst/>
              <a:cxnLst/>
              <a:rect l="l" t="t" r="r" b="b"/>
              <a:pathLst>
                <a:path w="6350000" h="5331666">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5331666"/>
                  </a:lnTo>
                  <a:lnTo>
                    <a:pt x="6350000" y="5331666"/>
                  </a:lnTo>
                  <a:lnTo>
                    <a:pt x="6350000" y="0"/>
                  </a:lnTo>
                  <a:cubicBezTo>
                    <a:pt x="6111240" y="0"/>
                    <a:pt x="5981700" y="82550"/>
                    <a:pt x="5877560" y="149860"/>
                  </a:cubicBezTo>
                  <a:close/>
                </a:path>
              </a:pathLst>
            </a:custGeom>
            <a:solidFill>
              <a:srgbClr val="FAF5EB"/>
            </a:solidFill>
          </p:spPr>
        </p:sp>
      </p:grpSp>
      <p:sp>
        <p:nvSpPr>
          <p:cNvPr id="5" name="Freeform 5"/>
          <p:cNvSpPr/>
          <p:nvPr/>
        </p:nvSpPr>
        <p:spPr>
          <a:xfrm>
            <a:off x="10501656" y="325632"/>
            <a:ext cx="7704588" cy="3370067"/>
          </a:xfrm>
          <a:custGeom>
            <a:avLst/>
            <a:gdLst/>
            <a:ahLst/>
            <a:cxnLst/>
            <a:rect l="l" t="t" r="r" b="b"/>
            <a:pathLst>
              <a:path w="4748214" h="1161780">
                <a:moveTo>
                  <a:pt x="36902" y="0"/>
                </a:moveTo>
                <a:lnTo>
                  <a:pt x="4711312" y="0"/>
                </a:lnTo>
                <a:cubicBezTo>
                  <a:pt x="4721099" y="0"/>
                  <a:pt x="4730486" y="3888"/>
                  <a:pt x="4737406" y="10808"/>
                </a:cubicBezTo>
                <a:cubicBezTo>
                  <a:pt x="4744327" y="17729"/>
                  <a:pt x="4748214" y="27115"/>
                  <a:pt x="4748214" y="36902"/>
                </a:cubicBezTo>
                <a:lnTo>
                  <a:pt x="4748214" y="1124878"/>
                </a:lnTo>
                <a:cubicBezTo>
                  <a:pt x="4748214" y="1145259"/>
                  <a:pt x="4731693" y="1161780"/>
                  <a:pt x="4711312" y="1161780"/>
                </a:cubicBezTo>
                <a:lnTo>
                  <a:pt x="36902" y="1161780"/>
                </a:lnTo>
                <a:cubicBezTo>
                  <a:pt x="27115" y="1161780"/>
                  <a:pt x="17729" y="1157893"/>
                  <a:pt x="10808" y="1150972"/>
                </a:cubicBezTo>
                <a:cubicBezTo>
                  <a:pt x="3888" y="1144052"/>
                  <a:pt x="0" y="1134666"/>
                  <a:pt x="0" y="1124878"/>
                </a:cubicBezTo>
                <a:lnTo>
                  <a:pt x="0" y="36902"/>
                </a:lnTo>
                <a:cubicBezTo>
                  <a:pt x="0" y="27115"/>
                  <a:pt x="3888" y="17729"/>
                  <a:pt x="10808" y="10808"/>
                </a:cubicBezTo>
                <a:cubicBezTo>
                  <a:pt x="17729" y="3888"/>
                  <a:pt x="27115" y="0"/>
                  <a:pt x="36902" y="0"/>
                </a:cubicBezTo>
                <a:close/>
              </a:path>
            </a:pathLst>
          </a:custGeom>
          <a:solidFill>
            <a:srgbClr val="FFF082"/>
          </a:solidFill>
          <a:ln>
            <a:noFill/>
          </a:ln>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188" y="4399721"/>
            <a:ext cx="4954796" cy="4972879"/>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78012">
            <a:off x="3273661" y="6189377"/>
            <a:ext cx="835197" cy="542119"/>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97490">
            <a:off x="5559851" y="6195832"/>
            <a:ext cx="811905" cy="494524"/>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2436" y="6982716"/>
            <a:ext cx="572668" cy="572668"/>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65430" y="6786759"/>
            <a:ext cx="572668" cy="572668"/>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04020" y="5823928"/>
            <a:ext cx="382168" cy="382168"/>
          </a:xfrm>
          <a:prstGeom prst="rect">
            <a:avLst/>
          </a:prstGeom>
        </p:spPr>
      </p:pic>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210523" y="5751946"/>
            <a:ext cx="382168" cy="382168"/>
          </a:xfrm>
          <a:prstGeom prst="rect">
            <a:avLst/>
          </a:prstGeom>
        </p:spPr>
      </p:pic>
      <p:pic>
        <p:nvPicPr>
          <p:cNvPr id="27" name="Picture 2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47098" y="4701279"/>
            <a:ext cx="293679" cy="293679"/>
          </a:xfrm>
          <a:prstGeom prst="rect">
            <a:avLst/>
          </a:prstGeom>
        </p:spPr>
      </p:pic>
      <p:pic>
        <p:nvPicPr>
          <p:cNvPr id="28" name="Picture 2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7774" y="5030287"/>
            <a:ext cx="293679" cy="293679"/>
          </a:xfrm>
          <a:prstGeom prst="rect">
            <a:avLst/>
          </a:prstGeom>
        </p:spPr>
      </p:pic>
      <p:sp>
        <p:nvSpPr>
          <p:cNvPr id="29" name="TextBox 29"/>
          <p:cNvSpPr txBox="1"/>
          <p:nvPr/>
        </p:nvSpPr>
        <p:spPr>
          <a:xfrm>
            <a:off x="1028700" y="1044561"/>
            <a:ext cx="7533713" cy="1152944"/>
          </a:xfrm>
          <a:prstGeom prst="rect">
            <a:avLst/>
          </a:prstGeom>
        </p:spPr>
        <p:txBody>
          <a:bodyPr lIns="0" tIns="0" rIns="0" bIns="0" rtlCol="0" anchor="t">
            <a:spAutoFit/>
          </a:bodyPr>
          <a:lstStyle/>
          <a:p>
            <a:pPr lvl="0" algn="ctr">
              <a:lnSpc>
                <a:spcPts val="9799"/>
              </a:lnSpc>
            </a:pPr>
            <a:r>
              <a:rPr lang="en-US" sz="6999" b="1">
                <a:solidFill>
                  <a:srgbClr val="4B7AAF"/>
                </a:solidFill>
                <a:latin typeface="Times New Roman" panose="02020603050405020304" pitchFamily="18" charset="0"/>
                <a:cs typeface="Times New Roman" panose="02020603050405020304" pitchFamily="18" charset="0"/>
              </a:rPr>
              <a:t>Câu 2</a:t>
            </a:r>
            <a:endParaRPr lang="en-US" sz="6999" b="1" dirty="0">
              <a:solidFill>
                <a:srgbClr val="4B7AAF"/>
              </a:solidFill>
              <a:latin typeface="Times New Roman" panose="02020603050405020304" pitchFamily="18" charset="0"/>
              <a:cs typeface="Times New Roman" panose="02020603050405020304" pitchFamily="18" charset="0"/>
            </a:endParaRPr>
          </a:p>
        </p:txBody>
      </p:sp>
      <p:pic>
        <p:nvPicPr>
          <p:cNvPr id="30" name="Picture 3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593832" flipH="1">
            <a:off x="1370948" y="8133722"/>
            <a:ext cx="562815" cy="540302"/>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26205" flipH="1">
            <a:off x="7612530" y="7872658"/>
            <a:ext cx="562815" cy="540302"/>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608485" flipH="1">
            <a:off x="827194" y="6149364"/>
            <a:ext cx="562815" cy="540302"/>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26205" flipH="1">
            <a:off x="8056691" y="5354946"/>
            <a:ext cx="562815" cy="540302"/>
          </a:xfrm>
          <a:prstGeom prst="rect">
            <a:avLst/>
          </a:prstGeom>
        </p:spPr>
      </p:pic>
      <p:sp>
        <p:nvSpPr>
          <p:cNvPr id="34" name="Rectangle 33">
            <a:extLst>
              <a:ext uri="{FF2B5EF4-FFF2-40B4-BE49-F238E27FC236}">
                <a16:creationId xmlns:a16="http://schemas.microsoft.com/office/drawing/2014/main" id="{A699121C-3988-43DC-8911-8CD745581F65}"/>
              </a:ext>
            </a:extLst>
          </p:cNvPr>
          <p:cNvSpPr/>
          <p:nvPr/>
        </p:nvSpPr>
        <p:spPr>
          <a:xfrm>
            <a:off x="10864194" y="382571"/>
            <a:ext cx="7342049" cy="3170099"/>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Trong phần B của văn bản Cách ghi chép để nắm chắc nội dung bài học, “từ khóa”, “câu chủ đề” có phải là thuật ngữ không? Vì sao?</a:t>
            </a:r>
            <a:endParaRPr lang="en-US" sz="4000" b="1" dirty="0">
              <a:latin typeface="Times New Roman" panose="02020603050405020304" pitchFamily="18" charset="0"/>
              <a:cs typeface="Times New Roman" panose="02020603050405020304" pitchFamily="18" charset="0"/>
            </a:endParaRPr>
          </a:p>
        </p:txBody>
      </p:sp>
      <p:sp>
        <p:nvSpPr>
          <p:cNvPr id="35" name="Freeform 5">
            <a:extLst>
              <a:ext uri="{FF2B5EF4-FFF2-40B4-BE49-F238E27FC236}">
                <a16:creationId xmlns:a16="http://schemas.microsoft.com/office/drawing/2014/main" id="{10945763-45BA-4608-932F-F30B041EF586}"/>
              </a:ext>
            </a:extLst>
          </p:cNvPr>
          <p:cNvSpPr/>
          <p:nvPr/>
        </p:nvSpPr>
        <p:spPr>
          <a:xfrm>
            <a:off x="10464581" y="4114115"/>
            <a:ext cx="7366219" cy="6139260"/>
          </a:xfrm>
          <a:custGeom>
            <a:avLst/>
            <a:gdLst/>
            <a:ahLst/>
            <a:cxnLst/>
            <a:rect l="l" t="t" r="r" b="b"/>
            <a:pathLst>
              <a:path w="4748214" h="1161780">
                <a:moveTo>
                  <a:pt x="36902" y="0"/>
                </a:moveTo>
                <a:lnTo>
                  <a:pt x="4711312" y="0"/>
                </a:lnTo>
                <a:cubicBezTo>
                  <a:pt x="4721099" y="0"/>
                  <a:pt x="4730486" y="3888"/>
                  <a:pt x="4737406" y="10808"/>
                </a:cubicBezTo>
                <a:cubicBezTo>
                  <a:pt x="4744327" y="17729"/>
                  <a:pt x="4748214" y="27115"/>
                  <a:pt x="4748214" y="36902"/>
                </a:cubicBezTo>
                <a:lnTo>
                  <a:pt x="4748214" y="1124878"/>
                </a:lnTo>
                <a:cubicBezTo>
                  <a:pt x="4748214" y="1145259"/>
                  <a:pt x="4731693" y="1161780"/>
                  <a:pt x="4711312" y="1161780"/>
                </a:cubicBezTo>
                <a:lnTo>
                  <a:pt x="36902" y="1161780"/>
                </a:lnTo>
                <a:cubicBezTo>
                  <a:pt x="27115" y="1161780"/>
                  <a:pt x="17729" y="1157893"/>
                  <a:pt x="10808" y="1150972"/>
                </a:cubicBezTo>
                <a:cubicBezTo>
                  <a:pt x="3888" y="1144052"/>
                  <a:pt x="0" y="1134666"/>
                  <a:pt x="0" y="1124878"/>
                </a:cubicBezTo>
                <a:lnTo>
                  <a:pt x="0" y="36902"/>
                </a:lnTo>
                <a:cubicBezTo>
                  <a:pt x="0" y="27115"/>
                  <a:pt x="3888" y="17729"/>
                  <a:pt x="10808" y="10808"/>
                </a:cubicBezTo>
                <a:cubicBezTo>
                  <a:pt x="17729" y="3888"/>
                  <a:pt x="27115" y="0"/>
                  <a:pt x="36902" y="0"/>
                </a:cubicBezTo>
                <a:close/>
              </a:path>
            </a:pathLst>
          </a:custGeom>
          <a:solidFill>
            <a:srgbClr val="FFF082"/>
          </a:solidFill>
          <a:ln>
            <a:noFill/>
          </a:ln>
        </p:spPr>
      </p:sp>
      <p:sp>
        <p:nvSpPr>
          <p:cNvPr id="36" name="Rectangle 35">
            <a:extLst>
              <a:ext uri="{FF2B5EF4-FFF2-40B4-BE49-F238E27FC236}">
                <a16:creationId xmlns:a16="http://schemas.microsoft.com/office/drawing/2014/main" id="{867B44ED-0391-42BB-AB8F-12AB9B2DCB59}"/>
              </a:ext>
            </a:extLst>
          </p:cNvPr>
          <p:cNvSpPr/>
          <p:nvPr/>
        </p:nvSpPr>
        <p:spPr>
          <a:xfrm>
            <a:off x="10611008" y="4171054"/>
            <a:ext cx="6686392" cy="5632311"/>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Trong mục 2 của văn bản Cách ghi chép để nắm chắc nội dung bài học, “từ khóa”, “câu chủ đề” là thuật ngữ. Vì những từ ngữ này biểu thị khái niệm khoa học, công nghệ thường được dùng trong các văn bản khoa học, công nghệ</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460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4" name="Rectangle 3">
            <a:extLst>
              <a:ext uri="{FF2B5EF4-FFF2-40B4-BE49-F238E27FC236}">
                <a16:creationId xmlns:a16="http://schemas.microsoft.com/office/drawing/2014/main" id="{F4C567B5-75B7-4EED-906A-3D477978EAD7}"/>
              </a:ext>
            </a:extLst>
          </p:cNvPr>
          <p:cNvSpPr/>
          <p:nvPr/>
        </p:nvSpPr>
        <p:spPr>
          <a:xfrm>
            <a:off x="437939" y="236125"/>
            <a:ext cx="6343861" cy="4445191"/>
          </a:xfrm>
          <a:prstGeom prst="rect">
            <a:avLst/>
          </a:prstGeom>
        </p:spPr>
        <p:txBody>
          <a:bodyPr wrap="square">
            <a:spAutoFit/>
          </a:bodyPr>
          <a:lstStyle/>
          <a:p>
            <a:pPr algn="just">
              <a:lnSpc>
                <a:spcPct val="150000"/>
              </a:lnSpc>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3</a:t>
            </a:r>
            <a:endParaRPr lang="en-US" sz="3200" b="1"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Điền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vào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bảng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dưới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sô</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thuật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ngư</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sư</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A,B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Cách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chắc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5E3B815-E2B0-40BB-A80F-2950B27099CA}"/>
              </a:ext>
            </a:extLst>
          </p:cNvPr>
          <p:cNvGraphicFramePr>
            <a:graphicFrameLocks noGrp="1"/>
          </p:cNvGraphicFramePr>
          <p:nvPr>
            <p:extLst>
              <p:ext uri="{D42A27DB-BD31-4B8C-83A1-F6EECF244321}">
                <p14:modId xmlns:p14="http://schemas.microsoft.com/office/powerpoint/2010/main" val="3907825670"/>
              </p:ext>
            </p:extLst>
          </p:nvPr>
        </p:nvGraphicFramePr>
        <p:xfrm>
          <a:off x="9789886" y="1725389"/>
          <a:ext cx="7659914" cy="5406390"/>
        </p:xfrm>
        <a:graphic>
          <a:graphicData uri="http://schemas.openxmlformats.org/drawingml/2006/table">
            <a:tbl>
              <a:tblPr firstRow="1" firstCol="1" bandRow="1">
                <a:tableStyleId>{5C22544A-7EE6-4342-B048-85BDC9FD1C3A}</a:tableStyleId>
              </a:tblPr>
              <a:tblGrid>
                <a:gridCol w="3829957">
                  <a:extLst>
                    <a:ext uri="{9D8B030D-6E8A-4147-A177-3AD203B41FA5}">
                      <a16:colId xmlns:a16="http://schemas.microsoft.com/office/drawing/2014/main" val="2852258083"/>
                    </a:ext>
                  </a:extLst>
                </a:gridCol>
                <a:gridCol w="3829957">
                  <a:extLst>
                    <a:ext uri="{9D8B030D-6E8A-4147-A177-3AD203B41FA5}">
                      <a16:colId xmlns:a16="http://schemas.microsoft.com/office/drawing/2014/main" val="1152220583"/>
                    </a:ext>
                  </a:extLst>
                </a:gridCol>
              </a:tblGrid>
              <a:tr h="271780">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bản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Thuật ngữ được sử dụng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024775656"/>
                  </a:ext>
                </a:extLst>
              </a:tr>
              <a:tr h="271780">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cs typeface="Times New Roman" panose="02020603050405020304" pitchFamily="18" charset="0"/>
                        </a:rPr>
                        <a:t>Lập</a:t>
                      </a:r>
                      <a:r>
                        <a:rPr lang="en-US" sz="3200" dirty="0">
                          <a:effectLst/>
                          <a:latin typeface="Times New Roman" panose="02020603050405020304" pitchFamily="18" charset="0"/>
                          <a:cs typeface="Times New Roman" panose="02020603050405020304" pitchFamily="18" charset="0"/>
                        </a:rPr>
                        <a:t> ra </a:t>
                      </a:r>
                      <a:r>
                        <a:rPr lang="en-US" sz="3200" dirty="0" err="1">
                          <a:effectLst/>
                          <a:latin typeface="Times New Roman" panose="02020603050405020304" pitchFamily="18" charset="0"/>
                          <a:cs typeface="Times New Roman" panose="02020603050405020304" pitchFamily="18" charset="0"/>
                        </a:rPr>
                        <a:t>quy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tắc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chép</a:t>
                      </a:r>
                      <a:r>
                        <a:rPr lang="en-US" sz="3200" dirty="0">
                          <a:effectLst/>
                          <a:latin typeface="Times New Roman" panose="02020603050405020304" pitchFamily="18" charset="0"/>
                          <a:cs typeface="Times New Roman" panose="02020603050405020304" pitchFamily="18" charset="0"/>
                        </a:rPr>
                        <a:t>: chia </a:t>
                      </a:r>
                      <a:r>
                        <a:rPr lang="en-US" sz="3200" dirty="0" err="1">
                          <a:effectLst/>
                          <a:latin typeface="Times New Roman" panose="02020603050405020304" pitchFamily="18" charset="0"/>
                          <a:cs typeface="Times New Roman" panose="02020603050405020304" pitchFamily="18" charset="0"/>
                        </a:rPr>
                        <a:t>ro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523870271"/>
                  </a:ext>
                </a:extLst>
              </a:tr>
              <a:tr h="265430">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B. Học cách tìm nội dung chính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728082125"/>
                  </a:ext>
                </a:extLst>
              </a:tr>
            </a:tbl>
          </a:graphicData>
        </a:graphic>
      </p:graphicFrame>
    </p:spTree>
    <p:extLst>
      <p:ext uri="{BB962C8B-B14F-4D97-AF65-F5344CB8AC3E}">
        <p14:creationId xmlns:p14="http://schemas.microsoft.com/office/powerpoint/2010/main" val="21748357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4" name="Rectangle 3">
            <a:extLst>
              <a:ext uri="{FF2B5EF4-FFF2-40B4-BE49-F238E27FC236}">
                <a16:creationId xmlns:a16="http://schemas.microsoft.com/office/drawing/2014/main" id="{F4C567B5-75B7-4EED-906A-3D477978EAD7}"/>
              </a:ext>
            </a:extLst>
          </p:cNvPr>
          <p:cNvSpPr/>
          <p:nvPr/>
        </p:nvSpPr>
        <p:spPr>
          <a:xfrm>
            <a:off x="738934" y="1028700"/>
            <a:ext cx="6343861" cy="4445191"/>
          </a:xfrm>
          <a:prstGeom prst="rect">
            <a:avLst/>
          </a:prstGeom>
        </p:spPr>
        <p:txBody>
          <a:bodyPr wrap="square">
            <a:spAutoFit/>
          </a:bodyPr>
          <a:lstStyle/>
          <a:p>
            <a:pPr algn="just">
              <a:lnSpc>
                <a:spcPct val="150000"/>
              </a:lnSpc>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3</a:t>
            </a:r>
            <a:endParaRPr lang="en-US" sz="3200" b="1"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Điền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vào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bảng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dưới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sô</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thuật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ngư</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sư</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A,B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Cách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chắc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26BB115-C42A-4F39-BC65-A0770B917A1F}"/>
              </a:ext>
            </a:extLst>
          </p:cNvPr>
          <p:cNvGraphicFramePr>
            <a:graphicFrameLocks noGrp="1"/>
          </p:cNvGraphicFramePr>
          <p:nvPr>
            <p:extLst>
              <p:ext uri="{D42A27DB-BD31-4B8C-83A1-F6EECF244321}">
                <p14:modId xmlns:p14="http://schemas.microsoft.com/office/powerpoint/2010/main" val="2321092715"/>
              </p:ext>
            </p:extLst>
          </p:nvPr>
        </p:nvGraphicFramePr>
        <p:xfrm>
          <a:off x="8993695" y="876300"/>
          <a:ext cx="8856366" cy="6019800"/>
        </p:xfrm>
        <a:graphic>
          <a:graphicData uri="http://schemas.openxmlformats.org/drawingml/2006/table">
            <a:tbl>
              <a:tblPr firstRow="1" firstCol="1" bandRow="1">
                <a:tableStyleId>{5C22544A-7EE6-4342-B048-85BDC9FD1C3A}</a:tableStyleId>
              </a:tblPr>
              <a:tblGrid>
                <a:gridCol w="4428183">
                  <a:extLst>
                    <a:ext uri="{9D8B030D-6E8A-4147-A177-3AD203B41FA5}">
                      <a16:colId xmlns:a16="http://schemas.microsoft.com/office/drawing/2014/main" val="1680397398"/>
                    </a:ext>
                  </a:extLst>
                </a:gridCol>
                <a:gridCol w="4428183">
                  <a:extLst>
                    <a:ext uri="{9D8B030D-6E8A-4147-A177-3AD203B41FA5}">
                      <a16:colId xmlns:a16="http://schemas.microsoft.com/office/drawing/2014/main" val="843712814"/>
                    </a:ext>
                  </a:extLst>
                </a:gridCol>
              </a:tblGrid>
              <a:tr h="2006600">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bản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Thuật ngữ được sử dụng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785303376"/>
                  </a:ext>
                </a:extLst>
              </a:tr>
              <a:tr h="2006600">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cs typeface="Times New Roman" panose="02020603050405020304" pitchFamily="18" charset="0"/>
                        </a:rPr>
                        <a:t>Lập</a:t>
                      </a:r>
                      <a:r>
                        <a:rPr lang="en-US" sz="3200" dirty="0">
                          <a:effectLst/>
                          <a:latin typeface="Times New Roman" panose="02020603050405020304" pitchFamily="18" charset="0"/>
                          <a:cs typeface="Times New Roman" panose="02020603050405020304" pitchFamily="18" charset="0"/>
                        </a:rPr>
                        <a:t> ra </a:t>
                      </a:r>
                      <a:r>
                        <a:rPr lang="en-US" sz="3200" dirty="0" err="1">
                          <a:effectLst/>
                          <a:latin typeface="Times New Roman" panose="02020603050405020304" pitchFamily="18" charset="0"/>
                          <a:cs typeface="Times New Roman" panose="02020603050405020304" pitchFamily="18" charset="0"/>
                        </a:rPr>
                        <a:t>quy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tắc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chép</a:t>
                      </a:r>
                      <a:r>
                        <a:rPr lang="en-US" sz="3200" dirty="0">
                          <a:effectLst/>
                          <a:latin typeface="Times New Roman" panose="02020603050405020304" pitchFamily="18" charset="0"/>
                          <a:cs typeface="Times New Roman" panose="02020603050405020304" pitchFamily="18" charset="0"/>
                        </a:rPr>
                        <a:t>: chia </a:t>
                      </a:r>
                      <a:r>
                        <a:rPr lang="en-US" sz="3200" dirty="0" err="1">
                          <a:effectLst/>
                          <a:latin typeface="Times New Roman" panose="02020603050405020304" pitchFamily="18" charset="0"/>
                          <a:cs typeface="Times New Roman" panose="02020603050405020304" pitchFamily="18" charset="0"/>
                        </a:rPr>
                        <a:t>ro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tư</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khóa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hiệu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dấu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ngoặc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kép</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582316225"/>
                  </a:ext>
                </a:extLst>
              </a:tr>
              <a:tr h="2006600">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B. Học cách tìm nội dung chính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tư</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khóa</a:t>
                      </a:r>
                      <a:r>
                        <a:rPr lang="en-US" sz="3200" dirty="0">
                          <a:effectLst/>
                          <a:latin typeface="Times New Roman" panose="02020603050405020304" pitchFamily="18" charset="0"/>
                          <a:cs typeface="Times New Roman" panose="02020603050405020304" pitchFamily="18" charset="0"/>
                        </a:rPr>
                        <a:t>, chủ </a:t>
                      </a:r>
                      <a:r>
                        <a:rPr lang="en-US" sz="3200" dirty="0" err="1">
                          <a:effectLst/>
                          <a:latin typeface="Times New Roman" panose="02020603050405020304" pitchFamily="18" charset="0"/>
                          <a:cs typeface="Times New Roman" panose="02020603050405020304" pitchFamily="18" charset="0"/>
                        </a:rPr>
                        <a:t>đê</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cs typeface="Times New Roman" panose="02020603050405020304" pitchFamily="18" charset="0"/>
                        </a:rPr>
                        <a:t> chủ </a:t>
                      </a:r>
                      <a:r>
                        <a:rPr lang="en-US" sz="3200" dirty="0" err="1">
                          <a:effectLst/>
                          <a:latin typeface="Times New Roman" panose="02020603050405020304" pitchFamily="18" charset="0"/>
                          <a:cs typeface="Times New Roman" panose="02020603050405020304" pitchFamily="18" charset="0"/>
                        </a:rPr>
                        <a:t>đê</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đô</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515934890"/>
                  </a:ext>
                </a:extLst>
              </a:tr>
            </a:tbl>
          </a:graphicData>
        </a:graphic>
      </p:graphicFrame>
      <p:sp>
        <p:nvSpPr>
          <p:cNvPr id="14" name="Rectangle 13">
            <a:extLst>
              <a:ext uri="{FF2B5EF4-FFF2-40B4-BE49-F238E27FC236}">
                <a16:creationId xmlns:a16="http://schemas.microsoft.com/office/drawing/2014/main" id="{B6A10056-7806-4279-AAAE-ACC6F715BCA3}"/>
              </a:ext>
            </a:extLst>
          </p:cNvPr>
          <p:cNvSpPr/>
          <p:nvPr/>
        </p:nvSpPr>
        <p:spPr>
          <a:xfrm>
            <a:off x="10134600" y="7329000"/>
            <a:ext cx="6343861" cy="2229200"/>
          </a:xfrm>
          <a:prstGeom prst="rect">
            <a:avLst/>
          </a:prstGeom>
        </p:spPr>
        <p:txBody>
          <a:bodyPr wrap="square">
            <a:spAutoFit/>
          </a:bodyPr>
          <a:lstStyle/>
          <a:p>
            <a:pPr algn="just">
              <a:lnSpc>
                <a:spcPct val="150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Các từ ngữ trên là thuật ngữ vì chúng có tính chuẩn xác, khoa học, không có sắc thái biểu cảm</a:t>
            </a:r>
            <a:endParaRPr lang="en-US" sz="3200" b="1"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996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p:cTn id="26"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6362699"/>
            <a:ext cx="6034276" cy="372409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8312011"/>
            <a:ext cx="1981033" cy="19017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4116702" y="8540371"/>
            <a:ext cx="1981033" cy="190179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44437" y="9370347"/>
            <a:ext cx="974809" cy="5937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79" y="9255987"/>
            <a:ext cx="1079623" cy="700774"/>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103093"/>
            <a:ext cx="728401" cy="728401"/>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5" name="Rectangle 1">
            <a:extLst>
              <a:ext uri="{FF2B5EF4-FFF2-40B4-BE49-F238E27FC236}">
                <a16:creationId xmlns:a16="http://schemas.microsoft.com/office/drawing/2014/main" id="{5216777F-7123-401F-908B-87CAAFDD77C5}"/>
              </a:ext>
            </a:extLst>
          </p:cNvPr>
          <p:cNvSpPr>
            <a:spLocks noChangeArrowheads="1"/>
          </p:cNvSpPr>
          <p:nvPr/>
        </p:nvSpPr>
        <p:spPr bwMode="auto">
          <a:xfrm>
            <a:off x="9556253" y="8088993"/>
            <a:ext cx="799611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0"/>
              </a:spcAft>
            </a:pP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ngư</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thuật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ngư</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chuẩn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xác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khoa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sắc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thái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biểu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cảm</a:t>
            </a:r>
            <a:endParaRPr lang="en-US" sz="3200" b="1" dirty="0">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DF1CF573-2A99-4CC6-BB65-4BAE5FC9AEEE}"/>
              </a:ext>
            </a:extLst>
          </p:cNvPr>
          <p:cNvGraphicFramePr>
            <a:graphicFrameLocks noGrp="1"/>
          </p:cNvGraphicFramePr>
          <p:nvPr>
            <p:extLst>
              <p:ext uri="{D42A27DB-BD31-4B8C-83A1-F6EECF244321}">
                <p14:modId xmlns:p14="http://schemas.microsoft.com/office/powerpoint/2010/main" val="1400848116"/>
              </p:ext>
            </p:extLst>
          </p:nvPr>
        </p:nvGraphicFramePr>
        <p:xfrm>
          <a:off x="609600" y="54148"/>
          <a:ext cx="17297400" cy="7872417"/>
        </p:xfrm>
        <a:graphic>
          <a:graphicData uri="http://schemas.openxmlformats.org/drawingml/2006/table">
            <a:tbl>
              <a:tblPr firstRow="1" firstCol="1" bandRow="1">
                <a:tableStyleId>{5C22544A-7EE6-4342-B048-85BDC9FD1C3A}</a:tableStyleId>
              </a:tblPr>
              <a:tblGrid>
                <a:gridCol w="8351100">
                  <a:extLst>
                    <a:ext uri="{9D8B030D-6E8A-4147-A177-3AD203B41FA5}">
                      <a16:colId xmlns:a16="http://schemas.microsoft.com/office/drawing/2014/main" val="2197637855"/>
                    </a:ext>
                  </a:extLst>
                </a:gridCol>
                <a:gridCol w="8946300">
                  <a:extLst>
                    <a:ext uri="{9D8B030D-6E8A-4147-A177-3AD203B41FA5}">
                      <a16:colId xmlns:a16="http://schemas.microsoft.com/office/drawing/2014/main" val="3473287894"/>
                    </a:ext>
                  </a:extLst>
                </a:gridCol>
              </a:tblGrid>
              <a:tr h="789684">
                <a:tc>
                  <a:txBody>
                    <a:bodyPr/>
                    <a:lstStyle/>
                    <a:p>
                      <a:pPr algn="just">
                        <a:lnSpc>
                          <a:spcPct val="150000"/>
                        </a:lnSpc>
                        <a:spcAft>
                          <a:spcPts val="0"/>
                        </a:spcAft>
                      </a:pPr>
                      <a:r>
                        <a:rPr lang="en-US" sz="3200" b="1" dirty="0" err="1">
                          <a:effectLst/>
                          <a:latin typeface="Times New Roman" panose="02020603050405020304" pitchFamily="18" charset="0"/>
                          <a:cs typeface="Times New Roman" panose="02020603050405020304" pitchFamily="18" charset="0"/>
                        </a:rPr>
                        <a:t>Phần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bản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Thuật ngữ được sử dụng</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637345973"/>
                  </a:ext>
                </a:extLst>
              </a:tr>
              <a:tr h="789684">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1. Sử dụng một cây bút chì làm vật dẫn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tốc độ đọc, hình minh họa...</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4070326239"/>
                  </a:ext>
                </a:extLst>
              </a:tr>
              <a:tr h="789684">
                <a:tc>
                  <a:txBody>
                    <a:bodyPr/>
                    <a:lstStyle/>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2. </a:t>
                      </a:r>
                      <a:r>
                        <a:rPr lang="en-US" sz="3200" b="1" dirty="0" err="1">
                          <a:effectLst/>
                          <a:latin typeface="Times New Roman" panose="02020603050405020304" pitchFamily="18" charset="0"/>
                          <a:cs typeface="Times New Roman" panose="02020603050405020304" pitchFamily="18" charset="0"/>
                        </a:rPr>
                        <a:t>Tìm</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kiếm</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những</a:t>
                      </a:r>
                      <a:r>
                        <a:rPr lang="en-US" sz="3200" b="1" dirty="0">
                          <a:effectLst/>
                          <a:latin typeface="Times New Roman" panose="02020603050405020304" pitchFamily="18" charset="0"/>
                          <a:cs typeface="Times New Roman" panose="02020603050405020304" pitchFamily="18" charset="0"/>
                        </a:rPr>
                        <a:t> ý </a:t>
                      </a:r>
                      <a:r>
                        <a:rPr lang="en-US" sz="3200" b="1" dirty="0" err="1">
                          <a:effectLst/>
                          <a:latin typeface="Times New Roman" panose="02020603050405020304" pitchFamily="18" charset="0"/>
                          <a:cs typeface="Times New Roman" panose="02020603050405020304" pitchFamily="18" charset="0"/>
                        </a:rPr>
                        <a:t>chính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các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tư</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khóa</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từ khóa, ý chính, ý phụ...</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929247524"/>
                  </a:ext>
                </a:extLst>
              </a:tr>
              <a:tr h="1571227">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3. Mở rộng tầm mắt để đọc được một cụm 5-7 chữ</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tầm mắt, chữ, hình minh họa, tốc độ đọc...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891484471"/>
                  </a:ext>
                </a:extLst>
              </a:tr>
              <a:tr h="1571227">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4. Tập nghe nhạc nhịp độ nhanh trong lúc đọc khi bạn có một không gian riêng</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tốc độ đọc, não, mắt...</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104869148"/>
                  </a:ext>
                </a:extLst>
              </a:tr>
              <a:tr h="789684">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5. Đọc phần tóm tắt cuối chương trước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tóm tắt, chương, thông tin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981407071"/>
                  </a:ext>
                </a:extLst>
              </a:tr>
              <a:tr h="1571227">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6. Liên tục thúc đẩy và thử thách khả năng của bạn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vận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động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viên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cơ</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bắp</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thuâ</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hê</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thống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thần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não</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bô</a:t>
                      </a:r>
                      <a:r>
                        <a:rPr lang="en-US" sz="3200" b="1" dirty="0">
                          <a:effectLst/>
                          <a:latin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672608080"/>
                  </a:ext>
                </a:extLst>
              </a:tr>
            </a:tbl>
          </a:graphicData>
        </a:graphic>
      </p:graphicFrame>
    </p:spTree>
    <p:extLst>
      <p:ext uri="{BB962C8B-B14F-4D97-AF65-F5344CB8AC3E}">
        <p14:creationId xmlns:p14="http://schemas.microsoft.com/office/powerpoint/2010/main" val="10009865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4" name="Rectangle 3">
            <a:extLst>
              <a:ext uri="{FF2B5EF4-FFF2-40B4-BE49-F238E27FC236}">
                <a16:creationId xmlns:a16="http://schemas.microsoft.com/office/drawing/2014/main" id="{F4C567B5-75B7-4EED-906A-3D477978EAD7}"/>
              </a:ext>
            </a:extLst>
          </p:cNvPr>
          <p:cNvSpPr/>
          <p:nvPr/>
        </p:nvSpPr>
        <p:spPr>
          <a:xfrm>
            <a:off x="9934471" y="1333500"/>
            <a:ext cx="6343861" cy="51748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Vận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kiến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Lịch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Toán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Khoa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thuật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khoa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thích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hợp</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hợp</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dưới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590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664485" y="-3336518"/>
            <a:ext cx="10287002" cy="16960038"/>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graphicFrame>
        <p:nvGraphicFramePr>
          <p:cNvPr id="6" name="Table 5">
            <a:extLst>
              <a:ext uri="{FF2B5EF4-FFF2-40B4-BE49-F238E27FC236}">
                <a16:creationId xmlns:a16="http://schemas.microsoft.com/office/drawing/2014/main" id="{1C24BF0E-47A0-46EC-B8BB-22D524401EAC}"/>
              </a:ext>
            </a:extLst>
          </p:cNvPr>
          <p:cNvGraphicFramePr>
            <a:graphicFrameLocks noGrp="1"/>
          </p:cNvGraphicFramePr>
          <p:nvPr>
            <p:extLst>
              <p:ext uri="{D42A27DB-BD31-4B8C-83A1-F6EECF244321}">
                <p14:modId xmlns:p14="http://schemas.microsoft.com/office/powerpoint/2010/main" val="2371843114"/>
              </p:ext>
            </p:extLst>
          </p:nvPr>
        </p:nvGraphicFramePr>
        <p:xfrm>
          <a:off x="513676" y="200202"/>
          <a:ext cx="16960039" cy="10889380"/>
        </p:xfrm>
        <a:graphic>
          <a:graphicData uri="http://schemas.openxmlformats.org/drawingml/2006/table">
            <a:tbl>
              <a:tblPr firstRow="1" firstCol="1" bandRow="1">
                <a:tableStyleId>{5C22544A-7EE6-4342-B048-85BDC9FD1C3A}</a:tableStyleId>
              </a:tblPr>
              <a:tblGrid>
                <a:gridCol w="2178213">
                  <a:extLst>
                    <a:ext uri="{9D8B030D-6E8A-4147-A177-3AD203B41FA5}">
                      <a16:colId xmlns:a16="http://schemas.microsoft.com/office/drawing/2014/main" val="830838347"/>
                    </a:ext>
                  </a:extLst>
                </a:gridCol>
                <a:gridCol w="10754219">
                  <a:extLst>
                    <a:ext uri="{9D8B030D-6E8A-4147-A177-3AD203B41FA5}">
                      <a16:colId xmlns:a16="http://schemas.microsoft.com/office/drawing/2014/main" val="2948198847"/>
                    </a:ext>
                  </a:extLst>
                </a:gridCol>
                <a:gridCol w="4027607">
                  <a:extLst>
                    <a:ext uri="{9D8B030D-6E8A-4147-A177-3AD203B41FA5}">
                      <a16:colId xmlns:a16="http://schemas.microsoft.com/office/drawing/2014/main" val="1878552972"/>
                    </a:ext>
                  </a:extLst>
                </a:gridCol>
              </a:tblGrid>
              <a:tr h="474373">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Thuật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ngư</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Giải thích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Ngành khoa học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2091266557"/>
                  </a:ext>
                </a:extLst>
              </a:tr>
              <a:tr h="692137">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muối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là một hợp chất mà phân tử gồm có một hay nhiều nguyên tử kim loại liên kể với một hay nhiều gốc a-xít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Khoa học Tự nhiên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199635673"/>
                  </a:ext>
                </a:extLst>
              </a:tr>
              <a:tr h="256608">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là tác dụng đẩy, kéo của vật này lên vật khác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2381906234"/>
                  </a:ext>
                </a:extLst>
              </a:tr>
              <a:tr h="474373">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là những từ chỉ đặc điểm, tính chất của sự vật, hoạt động, trạng thái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1582038566"/>
                  </a:ext>
                </a:extLst>
              </a:tr>
              <a:tr h="256608">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là thiên thể có thể tự phát ra ánh sáng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1788488972"/>
                  </a:ext>
                </a:extLst>
              </a:tr>
              <a:tr h="256608">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là lực hút của Trái Đất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1207629152"/>
                  </a:ext>
                </a:extLst>
              </a:tr>
              <a:tr h="256608">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là </a:t>
                      </a:r>
                      <a:r>
                        <a:rPr lang="en-US" sz="3200" dirty="0" err="1">
                          <a:effectLst/>
                          <a:latin typeface="Times New Roman" panose="02020603050405020304" pitchFamily="18" charset="0"/>
                          <a:cs typeface="Times New Roman" panose="02020603050405020304" pitchFamily="18" charset="0"/>
                        </a:rPr>
                        <a:t>góc</a:t>
                      </a:r>
                      <a:r>
                        <a:rPr lang="en-US" sz="3200" dirty="0">
                          <a:effectLst/>
                          <a:latin typeface="Times New Roman" panose="02020603050405020304" pitchFamily="18" charset="0"/>
                          <a:cs typeface="Times New Roman" panose="02020603050405020304" pitchFamily="18" charset="0"/>
                        </a:rPr>
                        <a:t> có </a:t>
                      </a:r>
                      <a:r>
                        <a:rPr lang="en-US" sz="3200" dirty="0" err="1">
                          <a:effectLst/>
                          <a:latin typeface="Times New Roman" panose="02020603050405020304" pitchFamily="18" charset="0"/>
                          <a:cs typeface="Times New Roman" panose="02020603050405020304" pitchFamily="18" charset="0"/>
                        </a:rPr>
                        <a:t>sô</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bằng</a:t>
                      </a:r>
                      <a:r>
                        <a:rPr lang="en-US" sz="3200" dirty="0">
                          <a:effectLst/>
                          <a:latin typeface="Times New Roman" panose="02020603050405020304" pitchFamily="18" charset="0"/>
                          <a:cs typeface="Times New Roman" panose="02020603050405020304" pitchFamily="18" charset="0"/>
                        </a:rPr>
                        <a:t> 90*</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2134167939"/>
                  </a:ext>
                </a:extLst>
              </a:tr>
              <a:tr h="474373">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là </a:t>
                      </a:r>
                      <a:r>
                        <a:rPr lang="en-US" sz="3200" dirty="0" err="1">
                          <a:effectLst/>
                          <a:latin typeface="Times New Roman" panose="02020603050405020304" pitchFamily="18" charset="0"/>
                          <a:cs typeface="Times New Roman" panose="02020603050405020304" pitchFamily="18" charset="0"/>
                        </a:rPr>
                        <a:t>đường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nối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liền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điểm</a:t>
                      </a:r>
                      <a:r>
                        <a:rPr lang="en-US" sz="3200" dirty="0">
                          <a:effectLst/>
                          <a:latin typeface="Times New Roman" panose="02020603050405020304" pitchFamily="18" charset="0"/>
                          <a:cs typeface="Times New Roman" panose="02020603050405020304" pitchFamily="18" charset="0"/>
                        </a:rPr>
                        <a:t> có </a:t>
                      </a:r>
                      <a:r>
                        <a:rPr lang="en-US" sz="3200" dirty="0" err="1">
                          <a:effectLst/>
                          <a:latin typeface="Times New Roman" panose="02020603050405020304" pitchFamily="18" charset="0"/>
                          <a:cs typeface="Times New Roman" panose="02020603050405020304" pitchFamily="18" charset="0"/>
                        </a:rPr>
                        <a:t>cùng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đô</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lược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đô</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hình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2351104264"/>
                  </a:ext>
                </a:extLst>
              </a:tr>
              <a:tr h="692137">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là thể loại văn học viết cho thiếu nhi, nhân vật chính thường là loài vật hoặc đồ vật được nhân hóa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1756852034"/>
                  </a:ext>
                </a:extLst>
              </a:tr>
              <a:tr h="692137">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là một thời kì tiền sử kéo dài mà trong giai đoạn này đá đã được sử dụng rộng rãi để tạo ra các công cụ có cạnh sắc, đầu nhọn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tc>
                  <a:txBody>
                    <a:bodyPr/>
                    <a:lstStyle/>
                    <a:p>
                      <a:pPr algn="just">
                        <a:lnSpc>
                          <a:spcPct val="150000"/>
                        </a:lnSpc>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05" marR="32405" marT="32405" marB="32405"/>
                </a:tc>
                <a:extLst>
                  <a:ext uri="{0D108BD9-81ED-4DB2-BD59-A6C34878D82A}">
                    <a16:rowId xmlns:a16="http://schemas.microsoft.com/office/drawing/2014/main" val="1718414628"/>
                  </a:ext>
                </a:extLst>
              </a:tr>
            </a:tbl>
          </a:graphicData>
        </a:graphic>
      </p:graphicFrame>
      <p:sp>
        <p:nvSpPr>
          <p:cNvPr id="7" name="Rectangle 2">
            <a:extLst>
              <a:ext uri="{FF2B5EF4-FFF2-40B4-BE49-F238E27FC236}">
                <a16:creationId xmlns:a16="http://schemas.microsoft.com/office/drawing/2014/main" id="{A91A04A8-3408-4585-9002-34122E661FEA}"/>
              </a:ext>
            </a:extLst>
          </p:cNvPr>
          <p:cNvSpPr>
            <a:spLocks noChangeArrowheads="1"/>
          </p:cNvSpPr>
          <p:nvPr/>
        </p:nvSpPr>
        <p:spPr bwMode="auto">
          <a:xfrm>
            <a:off x="2644775" y="1503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913186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664485" y="-3336518"/>
            <a:ext cx="10287002" cy="16960038"/>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7" name="Rectangle 2">
            <a:extLst>
              <a:ext uri="{FF2B5EF4-FFF2-40B4-BE49-F238E27FC236}">
                <a16:creationId xmlns:a16="http://schemas.microsoft.com/office/drawing/2014/main" id="{A91A04A8-3408-4585-9002-34122E661FEA}"/>
              </a:ext>
            </a:extLst>
          </p:cNvPr>
          <p:cNvSpPr>
            <a:spLocks noChangeArrowheads="1"/>
          </p:cNvSpPr>
          <p:nvPr/>
        </p:nvSpPr>
        <p:spPr bwMode="auto">
          <a:xfrm>
            <a:off x="2644775" y="1503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C1E680E7-C334-4AC4-942A-BB9D5AE42678}"/>
              </a:ext>
            </a:extLst>
          </p:cNvPr>
          <p:cNvGraphicFramePr>
            <a:graphicFrameLocks noGrp="1"/>
          </p:cNvGraphicFramePr>
          <p:nvPr>
            <p:extLst>
              <p:ext uri="{D42A27DB-BD31-4B8C-83A1-F6EECF244321}">
                <p14:modId xmlns:p14="http://schemas.microsoft.com/office/powerpoint/2010/main" val="483979625"/>
              </p:ext>
            </p:extLst>
          </p:nvPr>
        </p:nvGraphicFramePr>
        <p:xfrm>
          <a:off x="-21478" y="11206"/>
          <a:ext cx="18295516" cy="12247820"/>
        </p:xfrm>
        <a:graphic>
          <a:graphicData uri="http://schemas.openxmlformats.org/drawingml/2006/table">
            <a:tbl>
              <a:tblPr firstRow="1" firstCol="1" bandRow="1">
                <a:tableStyleId>{5C22544A-7EE6-4342-B048-85BDC9FD1C3A}</a:tableStyleId>
              </a:tblPr>
              <a:tblGrid>
                <a:gridCol w="2292324">
                  <a:extLst>
                    <a:ext uri="{9D8B030D-6E8A-4147-A177-3AD203B41FA5}">
                      <a16:colId xmlns:a16="http://schemas.microsoft.com/office/drawing/2014/main" val="2293688929"/>
                    </a:ext>
                  </a:extLst>
                </a:gridCol>
                <a:gridCol w="10479476">
                  <a:extLst>
                    <a:ext uri="{9D8B030D-6E8A-4147-A177-3AD203B41FA5}">
                      <a16:colId xmlns:a16="http://schemas.microsoft.com/office/drawing/2014/main" val="4059365341"/>
                    </a:ext>
                  </a:extLst>
                </a:gridCol>
                <a:gridCol w="5523716">
                  <a:extLst>
                    <a:ext uri="{9D8B030D-6E8A-4147-A177-3AD203B41FA5}">
                      <a16:colId xmlns:a16="http://schemas.microsoft.com/office/drawing/2014/main" val="3426724989"/>
                    </a:ext>
                  </a:extLst>
                </a:gridCol>
              </a:tblGrid>
              <a:tr h="397811">
                <a:tc>
                  <a:txBody>
                    <a:bodyPr/>
                    <a:lstStyle/>
                    <a:p>
                      <a:pPr algn="just">
                        <a:lnSpc>
                          <a:spcPct val="150000"/>
                        </a:lnSpc>
                        <a:spcAft>
                          <a:spcPts val="0"/>
                        </a:spcAft>
                      </a:pPr>
                      <a:r>
                        <a:rPr lang="en-US" sz="3200" b="1" dirty="0" err="1">
                          <a:effectLst/>
                          <a:latin typeface="Times New Roman" panose="02020603050405020304" pitchFamily="18" charset="0"/>
                          <a:cs typeface="Times New Roman" panose="02020603050405020304" pitchFamily="18" charset="0"/>
                        </a:rPr>
                        <a:t>Thuật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ngư</a:t>
                      </a:r>
                      <a:r>
                        <a:rPr lang="en-US" sz="3200" b="1" dirty="0">
                          <a:effectLst/>
                          <a:latin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Giải thích</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Ngành khoa học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2109279603"/>
                  </a:ext>
                </a:extLst>
              </a:tr>
              <a:tr h="580429">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muối</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là </a:t>
                      </a:r>
                      <a:r>
                        <a:rPr lang="en-US" sz="3200" b="1" dirty="0" err="1">
                          <a:effectLst/>
                          <a:latin typeface="Times New Roman" panose="02020603050405020304" pitchFamily="18" charset="0"/>
                          <a:cs typeface="Times New Roman" panose="02020603050405020304" pitchFamily="18" charset="0"/>
                        </a:rPr>
                        <a:t>một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hợp</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chất</a:t>
                      </a:r>
                      <a:r>
                        <a:rPr lang="en-US" sz="3200" b="1" dirty="0">
                          <a:effectLst/>
                          <a:latin typeface="Times New Roman" panose="02020603050405020304" pitchFamily="18" charset="0"/>
                          <a:cs typeface="Times New Roman" panose="02020603050405020304" pitchFamily="18" charset="0"/>
                        </a:rPr>
                        <a:t> mà </a:t>
                      </a:r>
                      <a:r>
                        <a:rPr lang="en-US" sz="3200" b="1" dirty="0" err="1">
                          <a:effectLst/>
                          <a:latin typeface="Times New Roman" panose="02020603050405020304" pitchFamily="18" charset="0"/>
                          <a:cs typeface="Times New Roman" panose="02020603050405020304" pitchFamily="18" charset="0"/>
                        </a:rPr>
                        <a:t>phân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tư</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gồm</a:t>
                      </a:r>
                      <a:r>
                        <a:rPr lang="en-US" sz="3200" b="1" dirty="0">
                          <a:effectLst/>
                          <a:latin typeface="Times New Roman" panose="02020603050405020304" pitchFamily="18" charset="0"/>
                          <a:cs typeface="Times New Roman" panose="02020603050405020304" pitchFamily="18" charset="0"/>
                        </a:rPr>
                        <a:t> có </a:t>
                      </a:r>
                      <a:r>
                        <a:rPr lang="en-US" sz="3200" b="1" dirty="0" err="1">
                          <a:effectLst/>
                          <a:latin typeface="Times New Roman" panose="02020603050405020304" pitchFamily="18" charset="0"/>
                          <a:cs typeface="Times New Roman" panose="02020603050405020304" pitchFamily="18" charset="0"/>
                        </a:rPr>
                        <a:t>một</a:t>
                      </a:r>
                      <a:r>
                        <a:rPr lang="en-US" sz="3200" b="1" dirty="0">
                          <a:effectLst/>
                          <a:latin typeface="Times New Roman" panose="02020603050405020304" pitchFamily="18" charset="0"/>
                          <a:cs typeface="Times New Roman" panose="02020603050405020304" pitchFamily="18" charset="0"/>
                        </a:rPr>
                        <a:t> hay </a:t>
                      </a:r>
                      <a:r>
                        <a:rPr lang="en-US" sz="3200" b="1" dirty="0" err="1">
                          <a:effectLst/>
                          <a:latin typeface="Times New Roman" panose="02020603050405020304" pitchFamily="18" charset="0"/>
                          <a:cs typeface="Times New Roman" panose="02020603050405020304" pitchFamily="18" charset="0"/>
                        </a:rPr>
                        <a:t>nhiều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nguyên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tư</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kim</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loại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liên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kê</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với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một</a:t>
                      </a:r>
                      <a:r>
                        <a:rPr lang="en-US" sz="3200" b="1" dirty="0">
                          <a:effectLst/>
                          <a:latin typeface="Times New Roman" panose="02020603050405020304" pitchFamily="18" charset="0"/>
                          <a:cs typeface="Times New Roman" panose="02020603050405020304" pitchFamily="18" charset="0"/>
                        </a:rPr>
                        <a:t> hay </a:t>
                      </a:r>
                      <a:r>
                        <a:rPr lang="en-US" sz="3200" b="1" dirty="0" err="1">
                          <a:effectLst/>
                          <a:latin typeface="Times New Roman" panose="02020603050405020304" pitchFamily="18" charset="0"/>
                          <a:cs typeface="Times New Roman" panose="02020603050405020304" pitchFamily="18" charset="0"/>
                        </a:rPr>
                        <a:t>nhiều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gốc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a-xít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Khoa học Tự  nhiên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3048550083"/>
                  </a:ext>
                </a:extLst>
              </a:tr>
              <a:tr h="397811">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lực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là tác dụng đẩy, kéo của vật này lên vật khác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Khoa học Tự nhiên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4153309152"/>
                  </a:ext>
                </a:extLst>
              </a:tr>
              <a:tr h="397811">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tính từ</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là những từ chỉ đặc điểm, tính chất của sự vật, hoạt động, trạng thái</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dirty="0" err="1">
                          <a:effectLst/>
                          <a:latin typeface="Times New Roman" panose="02020603050405020304" pitchFamily="18" charset="0"/>
                          <a:cs typeface="Times New Roman" panose="02020603050405020304" pitchFamily="18" charset="0"/>
                        </a:rPr>
                        <a:t>Ngư</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3455399337"/>
                  </a:ext>
                </a:extLst>
              </a:tr>
              <a:tr h="215193">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sao</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là thiên thể có thể tự phát ra ánh sáng</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Khoa học Tự nhiên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771767164"/>
                  </a:ext>
                </a:extLst>
              </a:tr>
              <a:tr h="397811">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trọng lực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là lực hút của Trái Đất</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Khoa học Tự nhiên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74003117"/>
                  </a:ext>
                </a:extLst>
              </a:tr>
              <a:tr h="397811">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góc vuông</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là </a:t>
                      </a:r>
                      <a:r>
                        <a:rPr lang="en-US" sz="3200" b="1" dirty="0" err="1">
                          <a:effectLst/>
                          <a:latin typeface="Times New Roman" panose="02020603050405020304" pitchFamily="18" charset="0"/>
                          <a:cs typeface="Times New Roman" panose="02020603050405020304" pitchFamily="18" charset="0"/>
                        </a:rPr>
                        <a:t>góc</a:t>
                      </a:r>
                      <a:r>
                        <a:rPr lang="en-US" sz="3200" b="1" dirty="0">
                          <a:effectLst/>
                          <a:latin typeface="Times New Roman" panose="02020603050405020304" pitchFamily="18" charset="0"/>
                          <a:cs typeface="Times New Roman" panose="02020603050405020304" pitchFamily="18" charset="0"/>
                        </a:rPr>
                        <a:t> có </a:t>
                      </a:r>
                      <a:r>
                        <a:rPr lang="en-US" sz="3200" b="1" dirty="0" err="1">
                          <a:effectLst/>
                          <a:latin typeface="Times New Roman" panose="02020603050405020304" pitchFamily="18" charset="0"/>
                          <a:cs typeface="Times New Roman" panose="02020603050405020304" pitchFamily="18" charset="0"/>
                        </a:rPr>
                        <a:t>sô</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đo</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bằng</a:t>
                      </a:r>
                      <a:r>
                        <a:rPr lang="en-US" sz="3200" b="1" dirty="0">
                          <a:effectLst/>
                          <a:latin typeface="Times New Roman" panose="02020603050405020304" pitchFamily="18" charset="0"/>
                          <a:cs typeface="Times New Roman" panose="02020603050405020304" pitchFamily="18" charset="0"/>
                        </a:rPr>
                        <a:t> 90*</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Toán học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3173097093"/>
                  </a:ext>
                </a:extLst>
              </a:tr>
              <a:tr h="580429">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Đường đồng mức</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là </a:t>
                      </a:r>
                      <a:r>
                        <a:rPr lang="en-US" sz="3200" b="1" dirty="0" err="1">
                          <a:effectLst/>
                          <a:latin typeface="Times New Roman" panose="02020603050405020304" pitchFamily="18" charset="0"/>
                          <a:cs typeface="Times New Roman" panose="02020603050405020304" pitchFamily="18" charset="0"/>
                        </a:rPr>
                        <a:t>đường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nối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liền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các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điểm</a:t>
                      </a:r>
                      <a:r>
                        <a:rPr lang="en-US" sz="3200" b="1" dirty="0">
                          <a:effectLst/>
                          <a:latin typeface="Times New Roman" panose="02020603050405020304" pitchFamily="18" charset="0"/>
                          <a:cs typeface="Times New Roman" panose="02020603050405020304" pitchFamily="18" charset="0"/>
                        </a:rPr>
                        <a:t> có </a:t>
                      </a:r>
                      <a:r>
                        <a:rPr lang="en-US" sz="3200" b="1" dirty="0" err="1">
                          <a:effectLst/>
                          <a:latin typeface="Times New Roman" panose="02020603050405020304" pitchFamily="18" charset="0"/>
                          <a:cs typeface="Times New Roman" panose="02020603050405020304" pitchFamily="18" charset="0"/>
                        </a:rPr>
                        <a:t>cùng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đô</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cao</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lược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đô</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địa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hình</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Khoa học xã hội (Địa lí)</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2545726118"/>
                  </a:ext>
                </a:extLst>
              </a:tr>
              <a:tr h="580429">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Truyện đồng thoại</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là thể loại văn học viết cho thiếu nhi, nhân vật chính thường là loài vật hoặc đồ vật được nhân hóa</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dirty="0" err="1">
                          <a:effectLst/>
                          <a:latin typeface="Times New Roman" panose="02020603050405020304" pitchFamily="18" charset="0"/>
                          <a:cs typeface="Times New Roman" panose="02020603050405020304" pitchFamily="18" charset="0"/>
                        </a:rPr>
                        <a:t>Ngư</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2815914623"/>
                  </a:ext>
                </a:extLst>
              </a:tr>
              <a:tr h="580429">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Thời kì đồ đá</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là một thời kì tiền sử kéo dài mà trong giai đoạn này đá đã được sử dụng rộng rãi để tạo ra các công cụ có cạnh sắc, đầu nhọn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tc>
                  <a:txBody>
                    <a:bodyPr/>
                    <a:lstStyle/>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Khoa </a:t>
                      </a:r>
                      <a:r>
                        <a:rPr lang="en-US" sz="3200" b="1" dirty="0" err="1">
                          <a:effectLst/>
                          <a:latin typeface="Times New Roman" panose="02020603050405020304" pitchFamily="18" charset="0"/>
                          <a:cs typeface="Times New Roman" panose="02020603050405020304" pitchFamily="18" charset="0"/>
                        </a:rPr>
                        <a:t>học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xa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hội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Lịch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sư</a:t>
                      </a:r>
                      <a:r>
                        <a:rPr lang="en-US" sz="3200" b="1" dirty="0">
                          <a:effectLst/>
                          <a:latin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75" marR="27175" marT="27175" marB="27175"/>
                </a:tc>
                <a:extLst>
                  <a:ext uri="{0D108BD9-81ED-4DB2-BD59-A6C34878D82A}">
                    <a16:rowId xmlns:a16="http://schemas.microsoft.com/office/drawing/2014/main" val="185081189"/>
                  </a:ext>
                </a:extLst>
              </a:tr>
            </a:tbl>
          </a:graphicData>
        </a:graphic>
      </p:graphicFrame>
    </p:spTree>
    <p:extLst>
      <p:ext uri="{BB962C8B-B14F-4D97-AF65-F5344CB8AC3E}">
        <p14:creationId xmlns:p14="http://schemas.microsoft.com/office/powerpoint/2010/main" val="8372951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a:off x="-110648" y="8511182"/>
            <a:ext cx="18509295" cy="1775818"/>
            <a:chOff x="0" y="0"/>
            <a:chExt cx="24679060" cy="2367758"/>
          </a:xfrm>
        </p:grpSpPr>
        <p:grpSp>
          <p:nvGrpSpPr>
            <p:cNvPr id="3" name="Group 3"/>
            <p:cNvGrpSpPr/>
            <p:nvPr/>
          </p:nvGrpSpPr>
          <p:grpSpPr>
            <a:xfrm>
              <a:off x="12333100" y="0"/>
              <a:ext cx="12345960" cy="2367758"/>
              <a:chOff x="0" y="0"/>
              <a:chExt cx="6350000" cy="1217828"/>
            </a:xfrm>
          </p:grpSpPr>
          <p:sp>
            <p:nvSpPr>
              <p:cNvPr id="4" name="Freeform 4"/>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nvGrpSpPr>
            <p:cNvPr id="5" name="Group 5"/>
            <p:cNvGrpSpPr/>
            <p:nvPr/>
          </p:nvGrpSpPr>
          <p:grpSpPr>
            <a:xfrm>
              <a:off x="0" y="0"/>
              <a:ext cx="12345960" cy="2367758"/>
              <a:chOff x="0" y="0"/>
              <a:chExt cx="6350000" cy="1217828"/>
            </a:xfrm>
          </p:grpSpPr>
          <p:sp>
            <p:nvSpPr>
              <p:cNvPr id="6" name="Freeform 6"/>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71491" y="1221237"/>
            <a:ext cx="7067767" cy="6630851"/>
          </a:xfrm>
          <a:prstGeom prst="rect">
            <a:avLst/>
          </a:prstGeom>
        </p:spPr>
      </p:pic>
      <p:sp>
        <p:nvSpPr>
          <p:cNvPr id="9" name="TextBox 9"/>
          <p:cNvSpPr txBox="1"/>
          <p:nvPr/>
        </p:nvSpPr>
        <p:spPr>
          <a:xfrm>
            <a:off x="2229440" y="4049148"/>
            <a:ext cx="7522009" cy="1152944"/>
          </a:xfrm>
          <a:prstGeom prst="rect">
            <a:avLst/>
          </a:prstGeom>
        </p:spPr>
        <p:txBody>
          <a:bodyPr lIns="0" tIns="0" rIns="0" bIns="0" rtlCol="0" anchor="t">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6999" b="1" i="0" u="none" strike="noStrike" kern="1200" cap="none" spc="0" normalizeH="0" baseline="0" noProof="0" dirty="0">
                <a:ln>
                  <a:noFill/>
                </a:ln>
                <a:solidFill>
                  <a:srgbClr val="FAF5EB"/>
                </a:solidFill>
                <a:effectLst/>
                <a:uLnTx/>
                <a:uFillTx/>
                <a:latin typeface="Times New Roman" panose="02020603050405020304" pitchFamily="18" charset="0"/>
                <a:cs typeface="Times New Roman" panose="02020603050405020304" pitchFamily="18" charset="0"/>
              </a:rPr>
              <a:t>KH</a:t>
            </a:r>
            <a:r>
              <a:rPr lang="en-US" sz="6999" b="1" dirty="0">
                <a:solidFill>
                  <a:srgbClr val="FAF5EB"/>
                </a:solidFill>
                <a:latin typeface="Times New Roman" panose="02020603050405020304" pitchFamily="18" charset="0"/>
                <a:cs typeface="Times New Roman" panose="02020603050405020304" pitchFamily="18" charset="0"/>
              </a:rPr>
              <a:t>ỞI ĐỘNG</a:t>
            </a:r>
            <a:endParaRPr kumimoji="0" lang="en-US" sz="6999" b="1" i="0" u="none" strike="noStrike" kern="1200" cap="none" spc="0" normalizeH="0" baseline="0" noProof="0" dirty="0">
              <a:ln>
                <a:noFill/>
              </a:ln>
              <a:solidFill>
                <a:srgbClr val="FAF5EB"/>
              </a:solidFill>
              <a:effectLst/>
              <a:uLnTx/>
              <a:uFillTx/>
              <a:latin typeface="Times New Roman" panose="02020603050405020304" pitchFamily="18" charset="0"/>
              <a:cs typeface="Times New Roman" panose="02020603050405020304" pitchFamily="18" charset="0"/>
            </a:endParaRPr>
          </a:p>
        </p:txBody>
      </p:sp>
      <p:grpSp>
        <p:nvGrpSpPr>
          <p:cNvPr id="11" name="Group 11"/>
          <p:cNvGrpSpPr/>
          <p:nvPr/>
        </p:nvGrpSpPr>
        <p:grpSpPr>
          <a:xfrm>
            <a:off x="7005297" y="9399091"/>
            <a:ext cx="4734607" cy="431831"/>
            <a:chOff x="0" y="0"/>
            <a:chExt cx="6312809" cy="575774"/>
          </a:xfrm>
        </p:grpSpPr>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74692" y="0"/>
              <a:ext cx="575687" cy="575687"/>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1593" y="87"/>
              <a:ext cx="575600" cy="57560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3099" y="87"/>
              <a:ext cx="575687" cy="5756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575687" cy="575687"/>
            </a:xfrm>
            <a:prstGeom prst="rect">
              <a:avLst/>
            </a:prstGeom>
          </p:spPr>
        </p:pic>
        <p:sp>
          <p:nvSpPr>
            <p:cNvPr id="16" name="TextBox 16"/>
            <p:cNvSpPr txBox="1"/>
            <p:nvPr/>
          </p:nvSpPr>
          <p:spPr>
            <a:xfrm>
              <a:off x="2936880" y="39223"/>
              <a:ext cx="3375929" cy="449791"/>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4B7AAF"/>
                  </a:solidFill>
                  <a:effectLst/>
                  <a:uLnTx/>
                  <a:uFillTx/>
                  <a:latin typeface="Open Sauce Bold"/>
                  <a:ea typeface="+mn-ea"/>
                  <a:cs typeface="+mn-cs"/>
                </a:rPr>
                <a:t>@reallygreatsite</a:t>
              </a: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3819">
            <a:off x="11017698" y="2450272"/>
            <a:ext cx="1295479" cy="840884"/>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5232">
            <a:off x="15047221" y="2369366"/>
            <a:ext cx="1429343" cy="8706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20288">
            <a:off x="11825669" y="5421215"/>
            <a:ext cx="1117091" cy="753529"/>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544832">
            <a:off x="14440003" y="5183071"/>
            <a:ext cx="862982" cy="1040877"/>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421144" y="2001750"/>
            <a:ext cx="550347" cy="550347"/>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403330" y="3188378"/>
            <a:ext cx="550347" cy="550347"/>
          </a:xfrm>
          <a:prstGeom prst="rect">
            <a:avLst/>
          </a:prstGeom>
        </p:spPr>
      </p:pic>
      <p:pic>
        <p:nvPicPr>
          <p:cNvPr id="23" name="Picture 2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028527" y="753527"/>
            <a:ext cx="550347" cy="550347"/>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207957" y="6802269"/>
            <a:ext cx="550347" cy="550347"/>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852983" y="7077442"/>
            <a:ext cx="550347" cy="550347"/>
          </a:xfrm>
          <a:prstGeom prst="rect">
            <a:avLst/>
          </a:prstGeom>
        </p:spPr>
      </p:pic>
      <p:pic>
        <p:nvPicPr>
          <p:cNvPr id="26" name="Picture 2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259300" y="4855440"/>
            <a:ext cx="288060" cy="288060"/>
          </a:xfrm>
          <a:prstGeom prst="rect">
            <a:avLst/>
          </a:prstGeom>
        </p:spPr>
      </p:pic>
      <p:pic>
        <p:nvPicPr>
          <p:cNvPr id="27" name="Picture 2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971491" y="5797979"/>
            <a:ext cx="288060" cy="288060"/>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07957" y="3594695"/>
            <a:ext cx="288060" cy="288060"/>
          </a:xfrm>
          <a:prstGeom prst="rect">
            <a:avLst/>
          </a:prstGeom>
        </p:spPr>
      </p:pic>
      <p:pic>
        <p:nvPicPr>
          <p:cNvPr id="29" name="Picture 2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4112732" y="1303873"/>
            <a:ext cx="288060" cy="288060"/>
          </a:xfrm>
          <a:prstGeom prst="rect">
            <a:avLst/>
          </a:prstGeom>
        </p:spPr>
      </p:pic>
      <p:pic>
        <p:nvPicPr>
          <p:cNvPr id="30" name="Picture 3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277114" y="4920980"/>
            <a:ext cx="288060" cy="288060"/>
          </a:xfrm>
          <a:prstGeom prst="rect">
            <a:avLst/>
          </a:prstGeom>
        </p:spPr>
      </p:pic>
      <p:pic>
        <p:nvPicPr>
          <p:cNvPr id="31" name="Picture 3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3217315" y="1988864"/>
            <a:ext cx="288060" cy="288060"/>
          </a:xfrm>
          <a:prstGeom prst="rect">
            <a:avLst/>
          </a:prstGeom>
        </p:spPr>
      </p:pic>
      <p:pic>
        <p:nvPicPr>
          <p:cNvPr id="32" name="Picture 3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259300" y="1857720"/>
            <a:ext cx="288060" cy="288060"/>
          </a:xfrm>
          <a:prstGeom prst="rect">
            <a:avLst/>
          </a:prstGeom>
        </p:spPr>
      </p:pic>
      <p:pic>
        <p:nvPicPr>
          <p:cNvPr id="33" name="Picture 3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534473" y="5942009"/>
            <a:ext cx="288060" cy="288060"/>
          </a:xfrm>
          <a:prstGeom prst="rect">
            <a:avLst/>
          </a:prstGeom>
        </p:spPr>
      </p:pic>
    </p:spTree>
    <p:extLst>
      <p:ext uri="{BB962C8B-B14F-4D97-AF65-F5344CB8AC3E}">
        <p14:creationId xmlns:p14="http://schemas.microsoft.com/office/powerpoint/2010/main" val="19912651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4" name="Rectangle 3">
            <a:extLst>
              <a:ext uri="{FF2B5EF4-FFF2-40B4-BE49-F238E27FC236}">
                <a16:creationId xmlns:a16="http://schemas.microsoft.com/office/drawing/2014/main" id="{F4C567B5-75B7-4EED-906A-3D477978EAD7}"/>
              </a:ext>
            </a:extLst>
          </p:cNvPr>
          <p:cNvSpPr/>
          <p:nvPr/>
        </p:nvSpPr>
        <p:spPr>
          <a:xfrm>
            <a:off x="9934471" y="1333500"/>
            <a:ext cx="6343861" cy="44358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6</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 ra một số phương tiện giao tiếp phi ngôn ngữ được sử dụng trong văn bản Chúng ta có thể đọc nhanh hơn? và Cách ghi chép để nắm chắc nội dung bài học.</a:t>
            </a:r>
            <a:endParaRPr kumimoji="0" lang="vi-VN"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9085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664485" y="-3336518"/>
            <a:ext cx="10287002" cy="16960038"/>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7" name="Rectangle 2">
            <a:extLst>
              <a:ext uri="{FF2B5EF4-FFF2-40B4-BE49-F238E27FC236}">
                <a16:creationId xmlns:a16="http://schemas.microsoft.com/office/drawing/2014/main" id="{A91A04A8-3408-4585-9002-34122E661FEA}"/>
              </a:ext>
            </a:extLst>
          </p:cNvPr>
          <p:cNvSpPr>
            <a:spLocks noChangeArrowheads="1"/>
          </p:cNvSpPr>
          <p:nvPr/>
        </p:nvSpPr>
        <p:spPr bwMode="auto">
          <a:xfrm>
            <a:off x="2644775" y="1503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1AA5AF55-49F1-4E8F-A645-7D333F589A75}"/>
              </a:ext>
            </a:extLst>
          </p:cNvPr>
          <p:cNvGraphicFramePr>
            <a:graphicFrameLocks noGrp="1"/>
          </p:cNvGraphicFramePr>
          <p:nvPr>
            <p:extLst>
              <p:ext uri="{D42A27DB-BD31-4B8C-83A1-F6EECF244321}">
                <p14:modId xmlns:p14="http://schemas.microsoft.com/office/powerpoint/2010/main" val="431392467"/>
              </p:ext>
            </p:extLst>
          </p:nvPr>
        </p:nvGraphicFramePr>
        <p:xfrm>
          <a:off x="2619416" y="495299"/>
          <a:ext cx="14982784" cy="8904464"/>
        </p:xfrm>
        <a:graphic>
          <a:graphicData uri="http://schemas.openxmlformats.org/drawingml/2006/table">
            <a:tbl>
              <a:tblPr firstRow="1" firstCol="1" bandRow="1">
                <a:tableStyleId>{5C22544A-7EE6-4342-B048-85BDC9FD1C3A}</a:tableStyleId>
              </a:tblPr>
              <a:tblGrid>
                <a:gridCol w="3312610">
                  <a:extLst>
                    <a:ext uri="{9D8B030D-6E8A-4147-A177-3AD203B41FA5}">
                      <a16:colId xmlns:a16="http://schemas.microsoft.com/office/drawing/2014/main" val="2891902566"/>
                    </a:ext>
                  </a:extLst>
                </a:gridCol>
                <a:gridCol w="5185458">
                  <a:extLst>
                    <a:ext uri="{9D8B030D-6E8A-4147-A177-3AD203B41FA5}">
                      <a16:colId xmlns:a16="http://schemas.microsoft.com/office/drawing/2014/main" val="2744175426"/>
                    </a:ext>
                  </a:extLst>
                </a:gridCol>
                <a:gridCol w="6484716">
                  <a:extLst>
                    <a:ext uri="{9D8B030D-6E8A-4147-A177-3AD203B41FA5}">
                      <a16:colId xmlns:a16="http://schemas.microsoft.com/office/drawing/2014/main" val="1079442098"/>
                    </a:ext>
                  </a:extLst>
                </a:gridCol>
              </a:tblGrid>
              <a:tr h="2546017">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bản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Phương tiện giao tiếp phi ngôn ngữ</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Tác dụng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919238755"/>
                  </a:ext>
                </a:extLst>
              </a:tr>
              <a:tr h="2546017">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Chúng ta có thể đọc nhanh hơn?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4242396893"/>
                  </a:ext>
                </a:extLst>
              </a:tr>
              <a:tr h="3812430">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Cách ghi chép để nắm chắc nội dung bài học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903434558"/>
                  </a:ext>
                </a:extLst>
              </a:tr>
            </a:tbl>
          </a:graphicData>
        </a:graphic>
      </p:graphicFrame>
    </p:spTree>
    <p:extLst>
      <p:ext uri="{BB962C8B-B14F-4D97-AF65-F5344CB8AC3E}">
        <p14:creationId xmlns:p14="http://schemas.microsoft.com/office/powerpoint/2010/main" val="24766021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664485" y="-3336518"/>
            <a:ext cx="10287002" cy="16960038"/>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7967" y="8492743"/>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 y="9399763"/>
            <a:ext cx="847957" cy="814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3926159" y="9293039"/>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226933" y="9677137"/>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6880" y="9656803"/>
            <a:ext cx="462120" cy="299958"/>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000" y="9519711"/>
            <a:ext cx="311783" cy="311783"/>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7" name="Rectangle 2">
            <a:extLst>
              <a:ext uri="{FF2B5EF4-FFF2-40B4-BE49-F238E27FC236}">
                <a16:creationId xmlns:a16="http://schemas.microsoft.com/office/drawing/2014/main" id="{A91A04A8-3408-4585-9002-34122E661FEA}"/>
              </a:ext>
            </a:extLst>
          </p:cNvPr>
          <p:cNvSpPr>
            <a:spLocks noChangeArrowheads="1"/>
          </p:cNvSpPr>
          <p:nvPr/>
        </p:nvSpPr>
        <p:spPr bwMode="auto">
          <a:xfrm>
            <a:off x="2644775" y="1503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1AA5AF55-49F1-4E8F-A645-7D333F589A75}"/>
              </a:ext>
            </a:extLst>
          </p:cNvPr>
          <p:cNvGraphicFramePr>
            <a:graphicFrameLocks noGrp="1"/>
          </p:cNvGraphicFramePr>
          <p:nvPr>
            <p:extLst>
              <p:ext uri="{D42A27DB-BD31-4B8C-83A1-F6EECF244321}">
                <p14:modId xmlns:p14="http://schemas.microsoft.com/office/powerpoint/2010/main" val="14840922"/>
              </p:ext>
            </p:extLst>
          </p:nvPr>
        </p:nvGraphicFramePr>
        <p:xfrm>
          <a:off x="2619416" y="495300"/>
          <a:ext cx="14982784" cy="8069580"/>
        </p:xfrm>
        <a:graphic>
          <a:graphicData uri="http://schemas.openxmlformats.org/drawingml/2006/table">
            <a:tbl>
              <a:tblPr firstRow="1" firstCol="1" bandRow="1">
                <a:tableStyleId>{5C22544A-7EE6-4342-B048-85BDC9FD1C3A}</a:tableStyleId>
              </a:tblPr>
              <a:tblGrid>
                <a:gridCol w="3312610">
                  <a:extLst>
                    <a:ext uri="{9D8B030D-6E8A-4147-A177-3AD203B41FA5}">
                      <a16:colId xmlns:a16="http://schemas.microsoft.com/office/drawing/2014/main" val="2891902566"/>
                    </a:ext>
                  </a:extLst>
                </a:gridCol>
                <a:gridCol w="5185458">
                  <a:extLst>
                    <a:ext uri="{9D8B030D-6E8A-4147-A177-3AD203B41FA5}">
                      <a16:colId xmlns:a16="http://schemas.microsoft.com/office/drawing/2014/main" val="2744175426"/>
                    </a:ext>
                  </a:extLst>
                </a:gridCol>
                <a:gridCol w="6484716">
                  <a:extLst>
                    <a:ext uri="{9D8B030D-6E8A-4147-A177-3AD203B41FA5}">
                      <a16:colId xmlns:a16="http://schemas.microsoft.com/office/drawing/2014/main" val="1079442098"/>
                    </a:ext>
                  </a:extLst>
                </a:gridCol>
              </a:tblGrid>
              <a:tr h="247015">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bản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Phương tiện giao tiếp phi ngôn ngữ</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Tác dụng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919238755"/>
                  </a:ext>
                </a:extLst>
              </a:tr>
              <a:tr h="974090">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Chúng ta có thể đọc nhanh hơn?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dirty="0" err="1">
                          <a:effectLst/>
                          <a:latin typeface="Times New Roman" panose="02020603050405020304" pitchFamily="18" charset="0"/>
                          <a:cs typeface="Times New Roman" panose="02020603050405020304" pitchFamily="18" charset="0"/>
                        </a:rPr>
                        <a:t>Hình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họa</a:t>
                      </a:r>
                      <a:r>
                        <a:rPr lang="en-US" sz="3200" b="1" dirty="0">
                          <a:effectLst/>
                          <a:latin typeface="Times New Roman" panose="02020603050405020304" pitchFamily="18" charset="0"/>
                          <a:cs typeface="Times New Roman" panose="02020603050405020304" pitchFamily="18" charset="0"/>
                        </a:rPr>
                        <a:t> 1,2 (</a:t>
                      </a:r>
                      <a:r>
                        <a:rPr lang="en-US" sz="3200" b="1" dirty="0" err="1">
                          <a:effectLst/>
                          <a:latin typeface="Times New Roman" panose="02020603050405020304" pitchFamily="18" charset="0"/>
                          <a:cs typeface="Times New Roman" panose="02020603050405020304" pitchFamily="18" charset="0"/>
                        </a:rPr>
                        <a:t>mục</a:t>
                      </a:r>
                      <a:r>
                        <a:rPr lang="en-US" sz="3200" b="1" dirty="0">
                          <a:effectLst/>
                          <a:latin typeface="Times New Roman" panose="02020603050405020304" pitchFamily="18" charset="0"/>
                          <a:cs typeface="Times New Roman" panose="02020603050405020304" pitchFamily="18" charset="0"/>
                        </a:rPr>
                        <a:t> 1)</a:t>
                      </a:r>
                    </a:p>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 </a:t>
                      </a:r>
                    </a:p>
                    <a:p>
                      <a:pPr algn="just">
                        <a:lnSpc>
                          <a:spcPct val="150000"/>
                        </a:lnSpc>
                        <a:spcAft>
                          <a:spcPts val="0"/>
                        </a:spcAft>
                      </a:pPr>
                      <a:r>
                        <a:rPr lang="en-US" sz="3200" b="1" dirty="0">
                          <a:effectLst/>
                          <a:latin typeface="Times New Roman" panose="02020603050405020304" pitchFamily="18" charset="0"/>
                          <a:cs typeface="Times New Roman" panose="02020603050405020304" pitchFamily="18" charset="0"/>
                        </a:rPr>
                        <a:t> </a:t>
                      </a:r>
                    </a:p>
                    <a:p>
                      <a:pPr algn="just">
                        <a:lnSpc>
                          <a:spcPct val="150000"/>
                        </a:lnSpc>
                        <a:spcAft>
                          <a:spcPts val="0"/>
                        </a:spcAft>
                      </a:pPr>
                      <a:r>
                        <a:rPr lang="en-US" sz="3200" b="1" dirty="0" err="1">
                          <a:effectLst/>
                          <a:latin typeface="Times New Roman" panose="02020603050405020304" pitchFamily="18" charset="0"/>
                          <a:cs typeface="Times New Roman" panose="02020603050405020304" pitchFamily="18" charset="0"/>
                        </a:rPr>
                        <a:t>Hình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họa</a:t>
                      </a:r>
                      <a:r>
                        <a:rPr lang="en-US" sz="3200" b="1" dirty="0">
                          <a:effectLst/>
                          <a:latin typeface="Times New Roman" panose="02020603050405020304" pitchFamily="18" charset="0"/>
                          <a:cs typeface="Times New Roman" panose="02020603050405020304" pitchFamily="18" charset="0"/>
                        </a:rPr>
                        <a:t> 3 (</a:t>
                      </a:r>
                      <a:r>
                        <a:rPr lang="en-US" sz="3200" b="1" dirty="0" err="1">
                          <a:effectLst/>
                          <a:latin typeface="Times New Roman" panose="02020603050405020304" pitchFamily="18" charset="0"/>
                          <a:cs typeface="Times New Roman" panose="02020603050405020304" pitchFamily="18" charset="0"/>
                        </a:rPr>
                        <a:t>mục</a:t>
                      </a:r>
                      <a:r>
                        <a:rPr lang="en-US" sz="3200" b="1" dirty="0">
                          <a:effectLst/>
                          <a:latin typeface="Times New Roman" panose="02020603050405020304" pitchFamily="18" charset="0"/>
                          <a:cs typeface="Times New Roman" panose="02020603050405020304" pitchFamily="18" charset="0"/>
                        </a:rPr>
                        <a:t> 3)</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Hình minh họa giúp hình dung rõ hơn cách “dùng vật dẫn dường” để điều chỉnh tốc độ đọc</a:t>
                      </a:r>
                    </a:p>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Hình minh họa giúp phân biệt rõ cách “đọc từng chữ” với “chụp” cả cụm 5-7 chữ</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4242396893"/>
                  </a:ext>
                </a:extLst>
              </a:tr>
              <a:tr h="407035">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Cách ghi chép để nắm chắc nội dung bài học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a:effectLst/>
                          <a:latin typeface="Times New Roman" panose="02020603050405020304" pitchFamily="18" charset="0"/>
                          <a:cs typeface="Times New Roman" panose="02020603050405020304" pitchFamily="18" charset="0"/>
                        </a:rPr>
                        <a:t>Hinh minh họa “Phân vùng” trang ghi chép (phần A, mục 1)</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50000"/>
                        </a:lnSpc>
                        <a:spcAft>
                          <a:spcPts val="0"/>
                        </a:spcAft>
                      </a:pPr>
                      <a:r>
                        <a:rPr lang="en-US" sz="3200" b="1" dirty="0" err="1">
                          <a:effectLst/>
                          <a:latin typeface="Times New Roman" panose="02020603050405020304" pitchFamily="18" charset="0"/>
                          <a:cs typeface="Times New Roman" panose="02020603050405020304" pitchFamily="18" charset="0"/>
                        </a:rPr>
                        <a:t>Hình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minh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họa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giúp</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hình</a:t>
                      </a:r>
                      <a:r>
                        <a:rPr lang="en-US" sz="3200" b="1" dirty="0">
                          <a:effectLst/>
                          <a:latin typeface="Times New Roman" panose="02020603050405020304" pitchFamily="18" charset="0"/>
                          <a:cs typeface="Times New Roman" panose="02020603050405020304" pitchFamily="18" charset="0"/>
                        </a:rPr>
                        <a:t> dung </a:t>
                      </a:r>
                      <a:r>
                        <a:rPr lang="en-US" sz="3200" b="1" dirty="0" err="1">
                          <a:effectLst/>
                          <a:latin typeface="Times New Roman" panose="02020603050405020304" pitchFamily="18" charset="0"/>
                          <a:cs typeface="Times New Roman" panose="02020603050405020304" pitchFamily="18" charset="0"/>
                        </a:rPr>
                        <a:t>ro</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cách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phân</a:t>
                      </a:r>
                      <a:r>
                        <a:rPr lang="en-US" sz="3200" b="1" dirty="0">
                          <a:effectLst/>
                          <a:latin typeface="Times New Roman" panose="02020603050405020304" pitchFamily="18" charset="0"/>
                          <a:cs typeface="Times New Roman" panose="02020603050405020304" pitchFamily="18" charset="0"/>
                        </a:rPr>
                        <a:t> 3 </a:t>
                      </a:r>
                      <a:r>
                        <a:rPr lang="en-US" sz="3200" b="1" dirty="0" err="1">
                          <a:effectLst/>
                          <a:latin typeface="Times New Roman" panose="02020603050405020304" pitchFamily="18" charset="0"/>
                          <a:cs typeface="Times New Roman" panose="02020603050405020304" pitchFamily="18" charset="0"/>
                        </a:rPr>
                        <a:t>vùng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đê</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ghi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chép</a:t>
                      </a:r>
                      <a:r>
                        <a:rPr lang="en-US" sz="3200" b="1" dirty="0">
                          <a:effectLst/>
                          <a:latin typeface="Times New Roman" panose="02020603050405020304" pitchFamily="18" charset="0"/>
                          <a:cs typeface="Times New Roman" panose="02020603050405020304" pitchFamily="18" charset="0"/>
                        </a:rPr>
                        <a:t> có </a:t>
                      </a:r>
                      <a:r>
                        <a:rPr lang="en-US" sz="3200" b="1" dirty="0" err="1">
                          <a:effectLst/>
                          <a:latin typeface="Times New Roman" panose="02020603050405020304" pitchFamily="18" charset="0"/>
                          <a:cs typeface="Times New Roman" panose="02020603050405020304" pitchFamily="18" charset="0"/>
                        </a:rPr>
                        <a:t>hê</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thống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bô</a:t>
                      </a:r>
                      <a:r>
                        <a:rPr lang="en-US" sz="3200" b="1" dirty="0">
                          <a:effectLst/>
                          <a:latin typeface="Times New Roman" panose="02020603050405020304" pitchFamily="18" charset="0"/>
                          <a:cs typeface="Times New Roman" panose="02020603050405020304" pitchFamily="18" charset="0"/>
                        </a:rPr>
                        <a:t>̉ sung </a:t>
                      </a:r>
                      <a:r>
                        <a:rPr lang="en-US" sz="3200" b="1" dirty="0" err="1">
                          <a:effectLst/>
                          <a:latin typeface="Times New Roman" panose="02020603050405020304" pitchFamily="18" charset="0"/>
                          <a:cs typeface="Times New Roman" panose="02020603050405020304" pitchFamily="18" charset="0"/>
                        </a:rPr>
                        <a:t>khi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cần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903434558"/>
                  </a:ext>
                </a:extLst>
              </a:tr>
            </a:tbl>
          </a:graphicData>
        </a:graphic>
      </p:graphicFrame>
    </p:spTree>
    <p:extLst>
      <p:ext uri="{BB962C8B-B14F-4D97-AF65-F5344CB8AC3E}">
        <p14:creationId xmlns:p14="http://schemas.microsoft.com/office/powerpoint/2010/main" val="22227708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a:off x="-110648" y="8511182"/>
            <a:ext cx="18509295" cy="1775818"/>
            <a:chOff x="0" y="0"/>
            <a:chExt cx="24679060" cy="2367758"/>
          </a:xfrm>
        </p:grpSpPr>
        <p:grpSp>
          <p:nvGrpSpPr>
            <p:cNvPr id="3" name="Group 3"/>
            <p:cNvGrpSpPr/>
            <p:nvPr/>
          </p:nvGrpSpPr>
          <p:grpSpPr>
            <a:xfrm>
              <a:off x="12333100" y="0"/>
              <a:ext cx="12345960" cy="2367758"/>
              <a:chOff x="0" y="0"/>
              <a:chExt cx="6350000" cy="1217828"/>
            </a:xfrm>
          </p:grpSpPr>
          <p:sp>
            <p:nvSpPr>
              <p:cNvPr id="4" name="Freeform 4"/>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nvGrpSpPr>
            <p:cNvPr id="5" name="Group 5"/>
            <p:cNvGrpSpPr/>
            <p:nvPr/>
          </p:nvGrpSpPr>
          <p:grpSpPr>
            <a:xfrm>
              <a:off x="0" y="0"/>
              <a:ext cx="12345960" cy="2367758"/>
              <a:chOff x="0" y="0"/>
              <a:chExt cx="6350000" cy="1217828"/>
            </a:xfrm>
          </p:grpSpPr>
          <p:sp>
            <p:nvSpPr>
              <p:cNvPr id="6" name="Freeform 6"/>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71491" y="1221237"/>
            <a:ext cx="7067767" cy="6630851"/>
          </a:xfrm>
          <a:prstGeom prst="rect">
            <a:avLst/>
          </a:prstGeom>
        </p:spPr>
      </p:pic>
      <p:sp>
        <p:nvSpPr>
          <p:cNvPr id="9" name="TextBox 9"/>
          <p:cNvSpPr txBox="1"/>
          <p:nvPr/>
        </p:nvSpPr>
        <p:spPr>
          <a:xfrm>
            <a:off x="1121549" y="2132894"/>
            <a:ext cx="7522009" cy="1256754"/>
          </a:xfrm>
          <a:prstGeom prst="rect">
            <a:avLst/>
          </a:prstGeom>
        </p:spPr>
        <p:txBody>
          <a:bodyPr lIns="0" tIns="0" rIns="0" bIns="0" rtlCol="0" anchor="t">
            <a:spAutoFit/>
          </a:bodyPr>
          <a:lstStyle/>
          <a:p>
            <a:pPr marL="0" marR="0" lvl="0" indent="0" algn="ctr" defTabSz="914400" rtl="0" eaLnBrk="1" fontAlgn="auto" latinLnBrk="0" hangingPunct="1">
              <a:lnSpc>
                <a:spcPts val="9799"/>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VẬN DỤNG</a:t>
            </a:r>
          </a:p>
        </p:txBody>
      </p:sp>
      <p:grpSp>
        <p:nvGrpSpPr>
          <p:cNvPr id="11" name="Group 11"/>
          <p:cNvGrpSpPr/>
          <p:nvPr/>
        </p:nvGrpSpPr>
        <p:grpSpPr>
          <a:xfrm>
            <a:off x="7005297" y="9399091"/>
            <a:ext cx="4734607" cy="431831"/>
            <a:chOff x="0" y="0"/>
            <a:chExt cx="6312809" cy="575774"/>
          </a:xfrm>
        </p:grpSpPr>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74692" y="0"/>
              <a:ext cx="575687" cy="575687"/>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1593" y="87"/>
              <a:ext cx="575600" cy="57560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3099" y="87"/>
              <a:ext cx="575687" cy="5756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575687" cy="575687"/>
            </a:xfrm>
            <a:prstGeom prst="rect">
              <a:avLst/>
            </a:prstGeom>
          </p:spPr>
        </p:pic>
        <p:sp>
          <p:nvSpPr>
            <p:cNvPr id="16" name="TextBox 16"/>
            <p:cNvSpPr txBox="1"/>
            <p:nvPr/>
          </p:nvSpPr>
          <p:spPr>
            <a:xfrm>
              <a:off x="2936880" y="39223"/>
              <a:ext cx="3375929" cy="449791"/>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4B7AAF"/>
                  </a:solidFill>
                  <a:effectLst/>
                  <a:uLnTx/>
                  <a:uFillTx/>
                  <a:latin typeface="Open Sauce Bold"/>
                  <a:ea typeface="+mn-ea"/>
                  <a:cs typeface="+mn-cs"/>
                </a:rPr>
                <a:t>@reallygreatsite</a:t>
              </a: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3819">
            <a:off x="11017698" y="2450272"/>
            <a:ext cx="1295479" cy="840884"/>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5232">
            <a:off x="15047221" y="2369366"/>
            <a:ext cx="1429343" cy="8706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20288">
            <a:off x="11825669" y="5421215"/>
            <a:ext cx="1117091" cy="753529"/>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544832">
            <a:off x="14440003" y="5183071"/>
            <a:ext cx="862982" cy="1040877"/>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421144" y="2001750"/>
            <a:ext cx="550347" cy="550347"/>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403330" y="3188378"/>
            <a:ext cx="550347" cy="550347"/>
          </a:xfrm>
          <a:prstGeom prst="rect">
            <a:avLst/>
          </a:prstGeom>
        </p:spPr>
      </p:pic>
      <p:pic>
        <p:nvPicPr>
          <p:cNvPr id="23" name="Picture 2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028527" y="753527"/>
            <a:ext cx="550347" cy="550347"/>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207957" y="6802269"/>
            <a:ext cx="550347" cy="550347"/>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852983" y="7077442"/>
            <a:ext cx="550347" cy="550347"/>
          </a:xfrm>
          <a:prstGeom prst="rect">
            <a:avLst/>
          </a:prstGeom>
        </p:spPr>
      </p:pic>
      <p:pic>
        <p:nvPicPr>
          <p:cNvPr id="26" name="Picture 2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259300" y="4855440"/>
            <a:ext cx="288060" cy="288060"/>
          </a:xfrm>
          <a:prstGeom prst="rect">
            <a:avLst/>
          </a:prstGeom>
        </p:spPr>
      </p:pic>
      <p:pic>
        <p:nvPicPr>
          <p:cNvPr id="27" name="Picture 2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971491" y="5797979"/>
            <a:ext cx="288060" cy="288060"/>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07957" y="3594695"/>
            <a:ext cx="288060" cy="288060"/>
          </a:xfrm>
          <a:prstGeom prst="rect">
            <a:avLst/>
          </a:prstGeom>
        </p:spPr>
      </p:pic>
      <p:pic>
        <p:nvPicPr>
          <p:cNvPr id="29" name="Picture 2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4112732" y="1303873"/>
            <a:ext cx="288060" cy="288060"/>
          </a:xfrm>
          <a:prstGeom prst="rect">
            <a:avLst/>
          </a:prstGeom>
        </p:spPr>
      </p:pic>
      <p:pic>
        <p:nvPicPr>
          <p:cNvPr id="30" name="Picture 3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277114" y="4920980"/>
            <a:ext cx="288060" cy="288060"/>
          </a:xfrm>
          <a:prstGeom prst="rect">
            <a:avLst/>
          </a:prstGeom>
        </p:spPr>
      </p:pic>
      <p:pic>
        <p:nvPicPr>
          <p:cNvPr id="31" name="Picture 3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3217315" y="1988864"/>
            <a:ext cx="288060" cy="288060"/>
          </a:xfrm>
          <a:prstGeom prst="rect">
            <a:avLst/>
          </a:prstGeom>
        </p:spPr>
      </p:pic>
      <p:pic>
        <p:nvPicPr>
          <p:cNvPr id="32" name="Picture 3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259300" y="1857720"/>
            <a:ext cx="288060" cy="288060"/>
          </a:xfrm>
          <a:prstGeom prst="rect">
            <a:avLst/>
          </a:prstGeom>
        </p:spPr>
      </p:pic>
      <p:pic>
        <p:nvPicPr>
          <p:cNvPr id="33" name="Picture 3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534473" y="5942009"/>
            <a:ext cx="288060" cy="288060"/>
          </a:xfrm>
          <a:prstGeom prst="rect">
            <a:avLst/>
          </a:prstGeom>
        </p:spPr>
      </p:pic>
      <p:sp>
        <p:nvSpPr>
          <p:cNvPr id="8" name="Rectangle 7"/>
          <p:cNvSpPr/>
          <p:nvPr/>
        </p:nvSpPr>
        <p:spPr>
          <a:xfrm>
            <a:off x="633301" y="3594695"/>
            <a:ext cx="8534309" cy="3728778"/>
          </a:xfrm>
          <a:prstGeom prst="rect">
            <a:avLst/>
          </a:prstGeom>
        </p:spPr>
        <p:txBody>
          <a:bodyPr wrap="square">
            <a:spAutoFit/>
          </a:bodyPr>
          <a:lstStyle/>
          <a:p>
            <a:pPr lvl="0" algn="ctr">
              <a:lnSpc>
                <a:spcPts val="9799"/>
              </a:lnSpc>
              <a:defRPr/>
            </a:pPr>
            <a:r>
              <a:rPr lang="en-US" sz="6000" b="1" dirty="0" err="1">
                <a:solidFill>
                  <a:srgbClr val="FAF5EB"/>
                </a:solidFill>
                <a:latin typeface="Times New Roman" panose="02020603050405020304" pitchFamily="18" charset="0"/>
                <a:cs typeface="Times New Roman" panose="02020603050405020304" pitchFamily="18" charset="0"/>
              </a:rPr>
              <a:t>Tìm</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thêm</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một</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số</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thuật</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ngữ</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thuộc</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lĩnh</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vực</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văn</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học</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và</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giải</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thích</a:t>
            </a:r>
            <a:r>
              <a:rPr lang="en-US" sz="6000" b="1" dirty="0">
                <a:solidFill>
                  <a:srgbClr val="FAF5EB"/>
                </a:solidFill>
                <a:latin typeface="Times New Roman" panose="02020603050405020304" pitchFamily="18" charset="0"/>
                <a:cs typeface="Times New Roman" panose="02020603050405020304" pitchFamily="18" charset="0"/>
              </a:rPr>
              <a:t> ý </a:t>
            </a:r>
            <a:r>
              <a:rPr lang="en-US" sz="6000" b="1" dirty="0" err="1">
                <a:solidFill>
                  <a:srgbClr val="FAF5EB"/>
                </a:solidFill>
                <a:latin typeface="Times New Roman" panose="02020603050405020304" pitchFamily="18" charset="0"/>
                <a:cs typeface="Times New Roman" panose="02020603050405020304" pitchFamily="18" charset="0"/>
              </a:rPr>
              <a:t>nghĩa</a:t>
            </a:r>
            <a:endParaRPr lang="en-US" sz="6000" b="1" dirty="0">
              <a:solidFill>
                <a:srgbClr val="FAF5E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2260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3E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78257" y="790582"/>
            <a:ext cx="10287000" cy="8773087"/>
            <a:chOff x="0" y="0"/>
            <a:chExt cx="6350000" cy="5415486"/>
          </a:xfrm>
        </p:grpSpPr>
        <p:sp>
          <p:nvSpPr>
            <p:cNvPr id="3" name="Freeform 3"/>
            <p:cNvSpPr/>
            <p:nvPr/>
          </p:nvSpPr>
          <p:spPr>
            <a:xfrm>
              <a:off x="0" y="82550"/>
              <a:ext cx="6350000" cy="5331666"/>
            </a:xfrm>
            <a:custGeom>
              <a:avLst/>
              <a:gdLst/>
              <a:ahLst/>
              <a:cxnLst/>
              <a:rect l="l" t="t" r="r" b="b"/>
              <a:pathLst>
                <a:path w="6350000" h="5331666">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5331666"/>
                  </a:lnTo>
                  <a:lnTo>
                    <a:pt x="6350000" y="5331666"/>
                  </a:lnTo>
                  <a:lnTo>
                    <a:pt x="6350000" y="0"/>
                  </a:lnTo>
                  <a:cubicBezTo>
                    <a:pt x="6111240" y="0"/>
                    <a:pt x="5981700" y="82550"/>
                    <a:pt x="5877560" y="149860"/>
                  </a:cubicBezTo>
                  <a:close/>
                </a:path>
              </a:pathLst>
            </a:custGeom>
            <a:solidFill>
              <a:srgbClr val="FAF5EB"/>
            </a:solidFill>
          </p:spPr>
        </p:sp>
      </p:grpSp>
      <p:sp>
        <p:nvSpPr>
          <p:cNvPr id="5" name="Freeform 5"/>
          <p:cNvSpPr/>
          <p:nvPr/>
        </p:nvSpPr>
        <p:spPr>
          <a:xfrm>
            <a:off x="10501655" y="325633"/>
            <a:ext cx="6293907" cy="2590800"/>
          </a:xfrm>
          <a:custGeom>
            <a:avLst/>
            <a:gdLst/>
            <a:ahLst/>
            <a:cxnLst/>
            <a:rect l="l" t="t" r="r" b="b"/>
            <a:pathLst>
              <a:path w="4748214" h="1161780">
                <a:moveTo>
                  <a:pt x="36902" y="0"/>
                </a:moveTo>
                <a:lnTo>
                  <a:pt x="4711312" y="0"/>
                </a:lnTo>
                <a:cubicBezTo>
                  <a:pt x="4721099" y="0"/>
                  <a:pt x="4730486" y="3888"/>
                  <a:pt x="4737406" y="10808"/>
                </a:cubicBezTo>
                <a:cubicBezTo>
                  <a:pt x="4744327" y="17729"/>
                  <a:pt x="4748214" y="27115"/>
                  <a:pt x="4748214" y="36902"/>
                </a:cubicBezTo>
                <a:lnTo>
                  <a:pt x="4748214" y="1124878"/>
                </a:lnTo>
                <a:cubicBezTo>
                  <a:pt x="4748214" y="1145259"/>
                  <a:pt x="4731693" y="1161780"/>
                  <a:pt x="4711312" y="1161780"/>
                </a:cubicBezTo>
                <a:lnTo>
                  <a:pt x="36902" y="1161780"/>
                </a:lnTo>
                <a:cubicBezTo>
                  <a:pt x="27115" y="1161780"/>
                  <a:pt x="17729" y="1157893"/>
                  <a:pt x="10808" y="1150972"/>
                </a:cubicBezTo>
                <a:cubicBezTo>
                  <a:pt x="3888" y="1144052"/>
                  <a:pt x="0" y="1134666"/>
                  <a:pt x="0" y="1124878"/>
                </a:cubicBezTo>
                <a:lnTo>
                  <a:pt x="0" y="36902"/>
                </a:lnTo>
                <a:cubicBezTo>
                  <a:pt x="0" y="27115"/>
                  <a:pt x="3888" y="17729"/>
                  <a:pt x="10808" y="10808"/>
                </a:cubicBezTo>
                <a:cubicBezTo>
                  <a:pt x="17729" y="3888"/>
                  <a:pt x="27115" y="0"/>
                  <a:pt x="36902" y="0"/>
                </a:cubicBezTo>
                <a:close/>
              </a:path>
            </a:pathLst>
          </a:custGeom>
          <a:solidFill>
            <a:srgbClr val="FFF082"/>
          </a:solidFill>
          <a:ln>
            <a:noFill/>
          </a:ln>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188" y="4399721"/>
            <a:ext cx="4954796" cy="4972879"/>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78012">
            <a:off x="3273661" y="6189377"/>
            <a:ext cx="835197" cy="542119"/>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97490">
            <a:off x="5559851" y="6195832"/>
            <a:ext cx="811905" cy="494524"/>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2436" y="6982716"/>
            <a:ext cx="572668" cy="572668"/>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65430" y="6786759"/>
            <a:ext cx="572668" cy="572668"/>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04020" y="5823928"/>
            <a:ext cx="382168" cy="382168"/>
          </a:xfrm>
          <a:prstGeom prst="rect">
            <a:avLst/>
          </a:prstGeom>
        </p:spPr>
      </p:pic>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210523" y="5751946"/>
            <a:ext cx="382168" cy="382168"/>
          </a:xfrm>
          <a:prstGeom prst="rect">
            <a:avLst/>
          </a:prstGeom>
        </p:spPr>
      </p:pic>
      <p:pic>
        <p:nvPicPr>
          <p:cNvPr id="27" name="Picture 2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47098" y="4701279"/>
            <a:ext cx="293679" cy="293679"/>
          </a:xfrm>
          <a:prstGeom prst="rect">
            <a:avLst/>
          </a:prstGeom>
        </p:spPr>
      </p:pic>
      <p:pic>
        <p:nvPicPr>
          <p:cNvPr id="28" name="Picture 2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7774" y="5030287"/>
            <a:ext cx="293679" cy="293679"/>
          </a:xfrm>
          <a:prstGeom prst="rect">
            <a:avLst/>
          </a:prstGeom>
        </p:spPr>
      </p:pic>
      <p:sp>
        <p:nvSpPr>
          <p:cNvPr id="29" name="TextBox 29"/>
          <p:cNvSpPr txBox="1"/>
          <p:nvPr/>
        </p:nvSpPr>
        <p:spPr>
          <a:xfrm>
            <a:off x="1028700" y="1044561"/>
            <a:ext cx="7533713" cy="2409699"/>
          </a:xfrm>
          <a:prstGeom prst="rect">
            <a:avLst/>
          </a:prstGeom>
        </p:spPr>
        <p:txBody>
          <a:bodyPr lIns="0" tIns="0" rIns="0" bIns="0" rtlCol="0" anchor="t">
            <a:spAutoFit/>
          </a:bodyPr>
          <a:lstStyle/>
          <a:p>
            <a:pPr marL="0" marR="0" lvl="0" indent="0" algn="ctr" defTabSz="914400" rtl="0" eaLnBrk="1" fontAlgn="auto" latinLnBrk="0" hangingPunct="1">
              <a:lnSpc>
                <a:spcPts val="9799"/>
              </a:lnSpc>
              <a:spcBef>
                <a:spcPts val="0"/>
              </a:spcBef>
              <a:spcAft>
                <a:spcPts val="0"/>
              </a:spcAft>
              <a:buClrTx/>
              <a:buSzTx/>
              <a:buFontTx/>
              <a:buNone/>
              <a:tabLst/>
              <a:defRPr/>
            </a:pPr>
            <a:r>
              <a:rPr kumimoji="0" lang="en-US" sz="6999" b="1" i="0" u="none" strike="noStrike" kern="1200" cap="none" spc="0" normalizeH="0" baseline="0" noProof="0" dirty="0">
                <a:ln>
                  <a:noFill/>
                </a:ln>
                <a:solidFill>
                  <a:srgbClr val="4B7AAF"/>
                </a:solidFill>
                <a:effectLst/>
                <a:uLnTx/>
                <a:uFillTx/>
                <a:latin typeface="Times New Roman" panose="02020603050405020304" pitchFamily="18" charset="0"/>
                <a:ea typeface="+mn-ea"/>
                <a:cs typeface="Times New Roman" panose="02020603050405020304" pitchFamily="18" charset="0"/>
              </a:rPr>
              <a:t>HƯỚNG</a:t>
            </a:r>
            <a:r>
              <a:rPr kumimoji="0" lang="en-US" sz="6999" b="1" i="0" u="none" strike="noStrike" kern="1200" cap="none" spc="0" normalizeH="0" noProof="0" dirty="0">
                <a:ln>
                  <a:noFill/>
                </a:ln>
                <a:solidFill>
                  <a:srgbClr val="4B7AAF"/>
                </a:solidFill>
                <a:effectLst/>
                <a:uLnTx/>
                <a:uFillTx/>
                <a:latin typeface="Times New Roman" panose="02020603050405020304" pitchFamily="18" charset="0"/>
                <a:ea typeface="+mn-ea"/>
                <a:cs typeface="Times New Roman" panose="02020603050405020304" pitchFamily="18" charset="0"/>
              </a:rPr>
              <a:t> DẪN TỰ HỌC</a:t>
            </a:r>
            <a:endParaRPr kumimoji="0" lang="en-US" sz="6999" b="1" i="0" u="none" strike="noStrike" kern="1200" cap="none" spc="0" normalizeH="0" baseline="0" noProof="0" dirty="0">
              <a:ln>
                <a:noFill/>
              </a:ln>
              <a:solidFill>
                <a:srgbClr val="4B7AAF"/>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3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593832" flipH="1">
            <a:off x="1370948" y="8133722"/>
            <a:ext cx="562815" cy="540302"/>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26205" flipH="1">
            <a:off x="7612530" y="7872658"/>
            <a:ext cx="562815" cy="540302"/>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608485" flipH="1">
            <a:off x="827194" y="6149364"/>
            <a:ext cx="562815" cy="540302"/>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26205" flipH="1">
            <a:off x="8056691" y="5354946"/>
            <a:ext cx="562815" cy="540302"/>
          </a:xfrm>
          <a:prstGeom prst="rect">
            <a:avLst/>
          </a:prstGeom>
        </p:spPr>
      </p:pic>
      <p:sp>
        <p:nvSpPr>
          <p:cNvPr id="34" name="Rectangle 33">
            <a:extLst>
              <a:ext uri="{FF2B5EF4-FFF2-40B4-BE49-F238E27FC236}">
                <a16:creationId xmlns:a16="http://schemas.microsoft.com/office/drawing/2014/main" id="{A699121C-3988-43DC-8911-8CD745581F65}"/>
              </a:ext>
            </a:extLst>
          </p:cNvPr>
          <p:cNvSpPr/>
          <p:nvPr/>
        </p:nvSpPr>
        <p:spPr>
          <a:xfrm>
            <a:off x="10864195" y="382571"/>
            <a:ext cx="5568826"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hệ</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duy</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Freeform 5">
            <a:extLst>
              <a:ext uri="{FF2B5EF4-FFF2-40B4-BE49-F238E27FC236}">
                <a16:creationId xmlns:a16="http://schemas.microsoft.com/office/drawing/2014/main" id="{10945763-45BA-4608-932F-F30B041EF586}"/>
              </a:ext>
            </a:extLst>
          </p:cNvPr>
          <p:cNvSpPr/>
          <p:nvPr/>
        </p:nvSpPr>
        <p:spPr>
          <a:xfrm>
            <a:off x="10864195" y="4114115"/>
            <a:ext cx="6433205" cy="3441269"/>
          </a:xfrm>
          <a:custGeom>
            <a:avLst/>
            <a:gdLst/>
            <a:ahLst/>
            <a:cxnLst/>
            <a:rect l="l" t="t" r="r" b="b"/>
            <a:pathLst>
              <a:path w="4748214" h="1161780">
                <a:moveTo>
                  <a:pt x="36902" y="0"/>
                </a:moveTo>
                <a:lnTo>
                  <a:pt x="4711312" y="0"/>
                </a:lnTo>
                <a:cubicBezTo>
                  <a:pt x="4721099" y="0"/>
                  <a:pt x="4730486" y="3888"/>
                  <a:pt x="4737406" y="10808"/>
                </a:cubicBezTo>
                <a:cubicBezTo>
                  <a:pt x="4744327" y="17729"/>
                  <a:pt x="4748214" y="27115"/>
                  <a:pt x="4748214" y="36902"/>
                </a:cubicBezTo>
                <a:lnTo>
                  <a:pt x="4748214" y="1124878"/>
                </a:lnTo>
                <a:cubicBezTo>
                  <a:pt x="4748214" y="1145259"/>
                  <a:pt x="4731693" y="1161780"/>
                  <a:pt x="4711312" y="1161780"/>
                </a:cubicBezTo>
                <a:lnTo>
                  <a:pt x="36902" y="1161780"/>
                </a:lnTo>
                <a:cubicBezTo>
                  <a:pt x="27115" y="1161780"/>
                  <a:pt x="17729" y="1157893"/>
                  <a:pt x="10808" y="1150972"/>
                </a:cubicBezTo>
                <a:cubicBezTo>
                  <a:pt x="3888" y="1144052"/>
                  <a:pt x="0" y="1134666"/>
                  <a:pt x="0" y="1124878"/>
                </a:cubicBezTo>
                <a:lnTo>
                  <a:pt x="0" y="36902"/>
                </a:lnTo>
                <a:cubicBezTo>
                  <a:pt x="0" y="27115"/>
                  <a:pt x="3888" y="17729"/>
                  <a:pt x="10808" y="10808"/>
                </a:cubicBezTo>
                <a:cubicBezTo>
                  <a:pt x="17729" y="3888"/>
                  <a:pt x="27115" y="0"/>
                  <a:pt x="36902" y="0"/>
                </a:cubicBezTo>
                <a:close/>
              </a:path>
            </a:pathLst>
          </a:custGeom>
          <a:solidFill>
            <a:srgbClr val="FFF082"/>
          </a:solidFill>
          <a:ln>
            <a:noFill/>
          </a:ln>
        </p:spPr>
      </p:sp>
      <p:sp>
        <p:nvSpPr>
          <p:cNvPr id="36" name="Rectangle 35">
            <a:extLst>
              <a:ext uri="{FF2B5EF4-FFF2-40B4-BE49-F238E27FC236}">
                <a16:creationId xmlns:a16="http://schemas.microsoft.com/office/drawing/2014/main" id="{867B44ED-0391-42BB-AB8F-12AB9B2DCB59}"/>
              </a:ext>
            </a:extLst>
          </p:cNvPr>
          <p:cNvSpPr/>
          <p:nvPr/>
        </p:nvSpPr>
        <p:spPr>
          <a:xfrm>
            <a:off x="11226735" y="4171054"/>
            <a:ext cx="5568826" cy="3170099"/>
          </a:xfrm>
          <a:prstGeom prst="rect">
            <a:avLst/>
          </a:prstGeom>
        </p:spPr>
        <p:txBody>
          <a:bodyPr wrap="square">
            <a:spAutoFit/>
          </a:bodyPr>
          <a:lstStyle/>
          <a:p>
            <a:pPr algn="just">
              <a:spcAft>
                <a:spcPts val="0"/>
              </a:spcAft>
            </a:pPr>
            <a:r>
              <a:rPr kumimoji="0" lang="vi-VN" sz="40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Chuẩn bị bài</a:t>
            </a:r>
            <a:r>
              <a:rPr kumimoji="0" lang="en-US" sz="40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40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000" b="1" dirty="0">
                <a:solidFill>
                  <a:srgbClr val="000000"/>
                </a:solidFill>
                <a:latin typeface="Times New Roman" panose="02020603050405020304" pitchFamily="18" charset="0"/>
                <a:ea typeface="Calibri" panose="020F0502020204030204" pitchFamily="34" charset="0"/>
              </a:rPr>
              <a:t>VB4</a:t>
            </a:r>
            <a:r>
              <a:rPr lang="vi-VN" sz="4000" b="1" dirty="0">
                <a:solidFill>
                  <a:srgbClr val="000000"/>
                </a:solidFill>
                <a:latin typeface="Times New Roman" panose="02020603050405020304" pitchFamily="18" charset="0"/>
                <a:ea typeface="Calibri" panose="020F0502020204030204" pitchFamily="34" charset="0"/>
              </a:rPr>
              <a:t>: </a:t>
            </a:r>
            <a:r>
              <a:rPr lang="en-US" sz="4000" b="1" dirty="0" err="1">
                <a:solidFill>
                  <a:srgbClr val="000000"/>
                </a:solidFill>
                <a:latin typeface="Times New Roman" panose="02020603050405020304" pitchFamily="18" charset="0"/>
                <a:ea typeface="Calibri" panose="020F0502020204030204" pitchFamily="34" charset="0"/>
              </a:rPr>
              <a:t>Đọc</a:t>
            </a:r>
            <a:r>
              <a:rPr lang="en-US" sz="4000" b="1" dirty="0">
                <a:solidFill>
                  <a:srgbClr val="000000"/>
                </a:solidFill>
                <a:latin typeface="Times New Roman" panose="02020603050405020304" pitchFamily="18" charset="0"/>
                <a:ea typeface="Calibri" panose="020F0502020204030204" pitchFamily="34" charset="0"/>
              </a:rPr>
              <a:t> </a:t>
            </a:r>
            <a:r>
              <a:rPr lang="en-US" sz="4000" b="1" dirty="0" err="1">
                <a:solidFill>
                  <a:srgbClr val="000000"/>
                </a:solidFill>
                <a:latin typeface="Times New Roman" panose="02020603050405020304" pitchFamily="18" charset="0"/>
                <a:ea typeface="Calibri" panose="020F0502020204030204" pitchFamily="34" charset="0"/>
              </a:rPr>
              <a:t>mở</a:t>
            </a:r>
            <a:r>
              <a:rPr lang="en-US" sz="4000" b="1" dirty="0">
                <a:solidFill>
                  <a:srgbClr val="000000"/>
                </a:solidFill>
                <a:latin typeface="Times New Roman" panose="02020603050405020304" pitchFamily="18" charset="0"/>
                <a:ea typeface="Calibri" panose="020F0502020204030204" pitchFamily="34" charset="0"/>
              </a:rPr>
              <a:t> </a:t>
            </a:r>
            <a:r>
              <a:rPr lang="en-US" sz="4000" b="1" dirty="0" err="1">
                <a:solidFill>
                  <a:srgbClr val="000000"/>
                </a:solidFill>
                <a:latin typeface="Times New Roman" panose="02020603050405020304" pitchFamily="18" charset="0"/>
                <a:ea typeface="Calibri" panose="020F0502020204030204" pitchFamily="34" charset="0"/>
              </a:rPr>
              <a:t>rộng</a:t>
            </a:r>
            <a:r>
              <a:rPr lang="en-US" sz="4000" b="1" dirty="0">
                <a:solidFill>
                  <a:srgbClr val="000000"/>
                </a:solidFill>
                <a:latin typeface="Times New Roman" panose="02020603050405020304" pitchFamily="18" charset="0"/>
                <a:ea typeface="Calibri" panose="020F0502020204030204" pitchFamily="34" charset="0"/>
              </a:rPr>
              <a:t> </a:t>
            </a:r>
            <a:r>
              <a:rPr lang="en-US" sz="4000" b="1" dirty="0" err="1">
                <a:solidFill>
                  <a:srgbClr val="000000"/>
                </a:solidFill>
                <a:latin typeface="Times New Roman" panose="02020603050405020304" pitchFamily="18" charset="0"/>
                <a:ea typeface="Calibri" panose="020F0502020204030204" pitchFamily="34" charset="0"/>
              </a:rPr>
              <a:t>theo</a:t>
            </a:r>
            <a:r>
              <a:rPr lang="en-US" sz="4000" b="1" dirty="0">
                <a:solidFill>
                  <a:srgbClr val="000000"/>
                </a:solidFill>
                <a:latin typeface="Times New Roman" panose="02020603050405020304" pitchFamily="18" charset="0"/>
                <a:ea typeface="Calibri" panose="020F0502020204030204" pitchFamily="34" charset="0"/>
              </a:rPr>
              <a:t> </a:t>
            </a:r>
            <a:r>
              <a:rPr lang="en-US" sz="4000" b="1" dirty="0" err="1">
                <a:solidFill>
                  <a:srgbClr val="000000"/>
                </a:solidFill>
                <a:latin typeface="Times New Roman" panose="02020603050405020304" pitchFamily="18" charset="0"/>
                <a:ea typeface="Calibri" panose="020F0502020204030204" pitchFamily="34" charset="0"/>
              </a:rPr>
              <a:t>thể</a:t>
            </a:r>
            <a:r>
              <a:rPr lang="en-US" sz="4000" b="1" dirty="0">
                <a:solidFill>
                  <a:srgbClr val="000000"/>
                </a:solidFill>
                <a:latin typeface="Times New Roman" panose="02020603050405020304" pitchFamily="18" charset="0"/>
                <a:ea typeface="Calibri" panose="020F0502020204030204" pitchFamily="34" charset="0"/>
              </a:rPr>
              <a:t> </a:t>
            </a:r>
            <a:r>
              <a:rPr lang="en-US" sz="4000" b="1" dirty="0" err="1">
                <a:solidFill>
                  <a:srgbClr val="000000"/>
                </a:solidFill>
                <a:latin typeface="Times New Roman" panose="02020603050405020304" pitchFamily="18" charset="0"/>
                <a:ea typeface="Calibri" panose="020F0502020204030204" pitchFamily="34" charset="0"/>
              </a:rPr>
              <a:t>loại</a:t>
            </a:r>
            <a:r>
              <a:rPr lang="en-US" sz="4000" b="1" dirty="0">
                <a:solidFill>
                  <a:srgbClr val="000000"/>
                </a:solidFill>
                <a:latin typeface="Times New Roman" panose="02020603050405020304" pitchFamily="18" charset="0"/>
                <a:ea typeface="Calibri" panose="020F0502020204030204" pitchFamily="34" charset="0"/>
              </a:rPr>
              <a:t>:</a:t>
            </a:r>
            <a:endParaRPr lang="en-US" sz="4000" dirty="0">
              <a:solidFill>
                <a:srgbClr val="000000"/>
              </a:solidFill>
              <a:latin typeface="Times New Roman" panose="02020603050405020304" pitchFamily="18" charset="0"/>
              <a:ea typeface="Calibri" panose="020F0502020204030204" pitchFamily="34" charset="0"/>
            </a:endParaRPr>
          </a:p>
          <a:p>
            <a:r>
              <a:rPr lang="en-US" sz="4000" dirty="0" err="1">
                <a:latin typeface="Times New Roman" panose="02020603050405020304" pitchFamily="18" charset="0"/>
                <a:ea typeface="Calibri" panose="020F0502020204030204" pitchFamily="34" charset="0"/>
              </a:rPr>
              <a:t>Phòng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tránh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đuối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nước</a:t>
            </a:r>
            <a:r>
              <a:rPr lang="en-US" sz="4000" dirty="0">
                <a:latin typeface="Times New Roman" panose="02020603050405020304" pitchFamily="18" charset="0"/>
                <a:ea typeface="Calibri" panose="020F0502020204030204" pitchFamily="34" charset="0"/>
              </a:rPr>
              <a:t> (Theo </a:t>
            </a:r>
            <a:r>
              <a:rPr lang="en-US" sz="4000" dirty="0" err="1">
                <a:latin typeface="Times New Roman" panose="02020603050405020304" pitchFamily="18" charset="0"/>
                <a:ea typeface="Calibri" panose="020F0502020204030204" pitchFamily="34" charset="0"/>
              </a:rPr>
              <a:t>Nguyễn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Trọng</a:t>
            </a:r>
            <a:r>
              <a:rPr lang="en-US" sz="4000" dirty="0">
                <a:latin typeface="Times New Roman" panose="02020603050405020304" pitchFamily="18" charset="0"/>
                <a:ea typeface="Calibri" panose="020F0502020204030204" pitchFamily="34" charset="0"/>
              </a:rPr>
              <a:t> An)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56594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35E62-7488-4848-8021-672DA35CA776}"/>
              </a:ext>
            </a:extLst>
          </p:cNvPr>
          <p:cNvPicPr>
            <a:picLocks noChangeAspect="1"/>
          </p:cNvPicPr>
          <p:nvPr/>
        </p:nvPicPr>
        <p:blipFill>
          <a:blip r:embed="rId2"/>
          <a:stretch>
            <a:fillRect/>
          </a:stretch>
        </p:blipFill>
        <p:spPr>
          <a:xfrm>
            <a:off x="0" y="-1"/>
            <a:ext cx="18288000" cy="10287001"/>
          </a:xfrm>
          <a:prstGeom prst="rect">
            <a:avLst/>
          </a:prstGeom>
        </p:spPr>
      </p:pic>
      <p:graphicFrame>
        <p:nvGraphicFramePr>
          <p:cNvPr id="2" name="Table 1">
            <a:extLst>
              <a:ext uri="{FF2B5EF4-FFF2-40B4-BE49-F238E27FC236}">
                <a16:creationId xmlns:a16="http://schemas.microsoft.com/office/drawing/2014/main" id="{5399F937-8698-4DA9-B5F8-9F02221271A7}"/>
              </a:ext>
            </a:extLst>
          </p:cNvPr>
          <p:cNvGraphicFramePr>
            <a:graphicFrameLocks noGrp="1"/>
          </p:cNvGraphicFramePr>
          <p:nvPr>
            <p:extLst>
              <p:ext uri="{D42A27DB-BD31-4B8C-83A1-F6EECF244321}">
                <p14:modId xmlns:p14="http://schemas.microsoft.com/office/powerpoint/2010/main" val="3007869703"/>
              </p:ext>
            </p:extLst>
          </p:nvPr>
        </p:nvGraphicFramePr>
        <p:xfrm>
          <a:off x="533400" y="393421"/>
          <a:ext cx="17221200" cy="8646718"/>
        </p:xfrm>
        <a:graphic>
          <a:graphicData uri="http://schemas.openxmlformats.org/drawingml/2006/table">
            <a:tbl>
              <a:tblPr firstRow="1" firstCol="1" bandRow="1"/>
              <a:tblGrid>
                <a:gridCol w="8839200">
                  <a:extLst>
                    <a:ext uri="{9D8B030D-6E8A-4147-A177-3AD203B41FA5}">
                      <a16:colId xmlns:a16="http://schemas.microsoft.com/office/drawing/2014/main" val="1747303384"/>
                    </a:ext>
                  </a:extLst>
                </a:gridCol>
                <a:gridCol w="8382000">
                  <a:extLst>
                    <a:ext uri="{9D8B030D-6E8A-4147-A177-3AD203B41FA5}">
                      <a16:colId xmlns:a16="http://schemas.microsoft.com/office/drawing/2014/main" val="1774050324"/>
                    </a:ext>
                  </a:extLst>
                </a:gridCol>
              </a:tblGrid>
              <a:tr h="528938">
                <a:tc gridSpan="2">
                  <a:txBody>
                    <a:bodyPr/>
                    <a:lstStyle/>
                    <a:p>
                      <a:pPr algn="ct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62777148"/>
                  </a:ext>
                </a:extLst>
              </a:tr>
              <a:tr h="314985">
                <a:tc>
                  <a:txBody>
                    <a:bodyPr/>
                    <a:lstStyle/>
                    <a:p>
                      <a:pPr algn="ct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Từ ngữ</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8879513"/>
                  </a:ext>
                </a:extLst>
              </a:tr>
              <a:tr h="421962">
                <a:tc>
                  <a:txBody>
                    <a:bodyPr/>
                    <a:lstStyle/>
                    <a:p>
                      <a:pPr>
                        <a:spcAft>
                          <a:spcPts val="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97656"/>
                  </a:ext>
                </a:extLst>
              </a:tr>
              <a:tr h="368474">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0459723"/>
                  </a:ext>
                </a:extLst>
              </a:tr>
              <a:tr h="368474">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kỷ</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1611527"/>
                  </a:ext>
                </a:extLst>
              </a:tr>
              <a:tr h="342324">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7708240"/>
                  </a:ext>
                </a:extLst>
              </a:tr>
              <a:tr h="513486">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6032830"/>
                  </a:ext>
                </a:extLst>
              </a:tr>
              <a:tr h="288242">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7191220"/>
                  </a:ext>
                </a:extLst>
              </a:tr>
              <a:tr h="513486">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908409"/>
                  </a:ext>
                </a:extLst>
              </a:tr>
              <a:tr h="342324">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2562063"/>
                  </a:ext>
                </a:extLst>
              </a:tr>
              <a:tr h="513486">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46018854"/>
                  </a:ext>
                </a:extLst>
              </a:tr>
              <a:tr h="436820">
                <a:tc gridSpan="2">
                  <a:txBody>
                    <a:bodyPr/>
                    <a:lstStyle/>
                    <a:p>
                      <a:pPr>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8652" marR="58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25228086"/>
                  </a:ext>
                </a:extLst>
              </a:tr>
            </a:tbl>
          </a:graphicData>
        </a:graphic>
      </p:graphicFrame>
    </p:spTree>
    <p:extLst>
      <p:ext uri="{BB962C8B-B14F-4D97-AF65-F5344CB8AC3E}">
        <p14:creationId xmlns:p14="http://schemas.microsoft.com/office/powerpoint/2010/main" val="66501844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a:off x="-110648" y="8511182"/>
            <a:ext cx="18509295" cy="1775818"/>
            <a:chOff x="0" y="0"/>
            <a:chExt cx="24679060" cy="2367758"/>
          </a:xfrm>
        </p:grpSpPr>
        <p:grpSp>
          <p:nvGrpSpPr>
            <p:cNvPr id="3" name="Group 3"/>
            <p:cNvGrpSpPr/>
            <p:nvPr/>
          </p:nvGrpSpPr>
          <p:grpSpPr>
            <a:xfrm>
              <a:off x="12333100" y="0"/>
              <a:ext cx="12345960" cy="2367758"/>
              <a:chOff x="0" y="0"/>
              <a:chExt cx="6350000" cy="1217828"/>
            </a:xfrm>
          </p:grpSpPr>
          <p:sp>
            <p:nvSpPr>
              <p:cNvPr id="4" name="Freeform 4"/>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nvGrpSpPr>
            <p:cNvPr id="5" name="Group 5"/>
            <p:cNvGrpSpPr/>
            <p:nvPr/>
          </p:nvGrpSpPr>
          <p:grpSpPr>
            <a:xfrm>
              <a:off x="0" y="0"/>
              <a:ext cx="12345960" cy="2367758"/>
              <a:chOff x="0" y="0"/>
              <a:chExt cx="6350000" cy="1217828"/>
            </a:xfrm>
          </p:grpSpPr>
          <p:sp>
            <p:nvSpPr>
              <p:cNvPr id="6" name="Freeform 6"/>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71491" y="1221237"/>
            <a:ext cx="7067767" cy="6630851"/>
          </a:xfrm>
          <a:prstGeom prst="rect">
            <a:avLst/>
          </a:prstGeom>
        </p:spPr>
      </p:pic>
      <p:sp>
        <p:nvSpPr>
          <p:cNvPr id="9" name="TextBox 9"/>
          <p:cNvSpPr txBox="1"/>
          <p:nvPr/>
        </p:nvSpPr>
        <p:spPr>
          <a:xfrm>
            <a:off x="1121549" y="2132894"/>
            <a:ext cx="7522009" cy="3770263"/>
          </a:xfrm>
          <a:prstGeom prst="rect">
            <a:avLst/>
          </a:prstGeom>
        </p:spPr>
        <p:txBody>
          <a:bodyPr lIns="0" tIns="0" rIns="0" bIns="0" rtlCol="0" anchor="t">
            <a:spAutoFit/>
          </a:bodyPr>
          <a:lstStyle/>
          <a:p>
            <a:pPr marL="0" marR="0" lvl="0" indent="0" algn="ctr" defTabSz="914400" rtl="0" eaLnBrk="1" fontAlgn="auto" latinLnBrk="0" hangingPunct="1">
              <a:lnSpc>
                <a:spcPts val="9799"/>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HÌNH</a:t>
            </a:r>
            <a:r>
              <a:rPr kumimoji="0" lang="en-US" sz="9600" b="1" i="0" u="none" strike="noStrike" kern="1200" cap="none" spc="0" normalizeH="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96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1"/>
          <p:cNvGrpSpPr/>
          <p:nvPr/>
        </p:nvGrpSpPr>
        <p:grpSpPr>
          <a:xfrm>
            <a:off x="7005297" y="9399091"/>
            <a:ext cx="4734607" cy="431831"/>
            <a:chOff x="0" y="0"/>
            <a:chExt cx="6312809" cy="575774"/>
          </a:xfrm>
        </p:grpSpPr>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74692" y="0"/>
              <a:ext cx="575687" cy="575687"/>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1593" y="87"/>
              <a:ext cx="575600" cy="57560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3099" y="87"/>
              <a:ext cx="575687" cy="5756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575687" cy="575687"/>
            </a:xfrm>
            <a:prstGeom prst="rect">
              <a:avLst/>
            </a:prstGeom>
          </p:spPr>
        </p:pic>
        <p:sp>
          <p:nvSpPr>
            <p:cNvPr id="16" name="TextBox 16"/>
            <p:cNvSpPr txBox="1"/>
            <p:nvPr/>
          </p:nvSpPr>
          <p:spPr>
            <a:xfrm>
              <a:off x="2936880" y="39223"/>
              <a:ext cx="3375929" cy="449791"/>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4B7AAF"/>
                  </a:solidFill>
                  <a:effectLst/>
                  <a:uLnTx/>
                  <a:uFillTx/>
                  <a:latin typeface="Open Sauce Bold"/>
                  <a:ea typeface="+mn-ea"/>
                  <a:cs typeface="+mn-cs"/>
                </a:rPr>
                <a:t>@reallygreatsite</a:t>
              </a: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3819">
            <a:off x="11017698" y="2450272"/>
            <a:ext cx="1295479" cy="840884"/>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5232">
            <a:off x="15047221" y="2369366"/>
            <a:ext cx="1429343" cy="8706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20288">
            <a:off x="11825669" y="5421215"/>
            <a:ext cx="1117091" cy="753529"/>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544832">
            <a:off x="14440003" y="5183071"/>
            <a:ext cx="862982" cy="1040877"/>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421144" y="2001750"/>
            <a:ext cx="550347" cy="550347"/>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403330" y="3188378"/>
            <a:ext cx="550347" cy="550347"/>
          </a:xfrm>
          <a:prstGeom prst="rect">
            <a:avLst/>
          </a:prstGeom>
        </p:spPr>
      </p:pic>
      <p:pic>
        <p:nvPicPr>
          <p:cNvPr id="23" name="Picture 2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028527" y="753527"/>
            <a:ext cx="550347" cy="550347"/>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207957" y="6802269"/>
            <a:ext cx="550347" cy="550347"/>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852983" y="7077442"/>
            <a:ext cx="550347" cy="550347"/>
          </a:xfrm>
          <a:prstGeom prst="rect">
            <a:avLst/>
          </a:prstGeom>
        </p:spPr>
      </p:pic>
      <p:pic>
        <p:nvPicPr>
          <p:cNvPr id="26" name="Picture 2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259300" y="4855440"/>
            <a:ext cx="288060" cy="288060"/>
          </a:xfrm>
          <a:prstGeom prst="rect">
            <a:avLst/>
          </a:prstGeom>
        </p:spPr>
      </p:pic>
      <p:pic>
        <p:nvPicPr>
          <p:cNvPr id="27" name="Picture 2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971491" y="5797979"/>
            <a:ext cx="288060" cy="288060"/>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07957" y="3594695"/>
            <a:ext cx="288060" cy="288060"/>
          </a:xfrm>
          <a:prstGeom prst="rect">
            <a:avLst/>
          </a:prstGeom>
        </p:spPr>
      </p:pic>
      <p:pic>
        <p:nvPicPr>
          <p:cNvPr id="29" name="Picture 2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4112732" y="1303873"/>
            <a:ext cx="288060" cy="288060"/>
          </a:xfrm>
          <a:prstGeom prst="rect">
            <a:avLst/>
          </a:prstGeom>
        </p:spPr>
      </p:pic>
      <p:pic>
        <p:nvPicPr>
          <p:cNvPr id="30" name="Picture 3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277114" y="4920980"/>
            <a:ext cx="288060" cy="288060"/>
          </a:xfrm>
          <a:prstGeom prst="rect">
            <a:avLst/>
          </a:prstGeom>
        </p:spPr>
      </p:pic>
      <p:pic>
        <p:nvPicPr>
          <p:cNvPr id="31" name="Picture 3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3217315" y="1988864"/>
            <a:ext cx="288060" cy="288060"/>
          </a:xfrm>
          <a:prstGeom prst="rect">
            <a:avLst/>
          </a:prstGeom>
        </p:spPr>
      </p:pic>
      <p:pic>
        <p:nvPicPr>
          <p:cNvPr id="32" name="Picture 3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259300" y="1857720"/>
            <a:ext cx="288060" cy="288060"/>
          </a:xfrm>
          <a:prstGeom prst="rect">
            <a:avLst/>
          </a:prstGeom>
        </p:spPr>
      </p:pic>
      <p:pic>
        <p:nvPicPr>
          <p:cNvPr id="33" name="Picture 3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534473" y="5942009"/>
            <a:ext cx="288060" cy="288060"/>
          </a:xfrm>
          <a:prstGeom prst="rect">
            <a:avLst/>
          </a:prstGeom>
        </p:spPr>
      </p:pic>
    </p:spTree>
    <p:extLst>
      <p:ext uri="{BB962C8B-B14F-4D97-AF65-F5344CB8AC3E}">
        <p14:creationId xmlns:p14="http://schemas.microsoft.com/office/powerpoint/2010/main" val="8599962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a:off x="-110648" y="8511182"/>
            <a:ext cx="18509295" cy="1775818"/>
            <a:chOff x="0" y="0"/>
            <a:chExt cx="24679060" cy="2367758"/>
          </a:xfrm>
        </p:grpSpPr>
        <p:grpSp>
          <p:nvGrpSpPr>
            <p:cNvPr id="3" name="Group 3"/>
            <p:cNvGrpSpPr/>
            <p:nvPr/>
          </p:nvGrpSpPr>
          <p:grpSpPr>
            <a:xfrm>
              <a:off x="12333100" y="0"/>
              <a:ext cx="12345960" cy="2367758"/>
              <a:chOff x="0" y="0"/>
              <a:chExt cx="6350000" cy="1217828"/>
            </a:xfrm>
          </p:grpSpPr>
          <p:sp>
            <p:nvSpPr>
              <p:cNvPr id="4" name="Freeform 4"/>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nvGrpSpPr>
            <p:cNvPr id="5" name="Group 5"/>
            <p:cNvGrpSpPr/>
            <p:nvPr/>
          </p:nvGrpSpPr>
          <p:grpSpPr>
            <a:xfrm>
              <a:off x="0" y="0"/>
              <a:ext cx="12345960" cy="2367758"/>
              <a:chOff x="0" y="0"/>
              <a:chExt cx="6350000" cy="1217828"/>
            </a:xfrm>
          </p:grpSpPr>
          <p:sp>
            <p:nvSpPr>
              <p:cNvPr id="6" name="Freeform 6"/>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FFD3E9"/>
              </a:solidFill>
            </p:spPr>
          </p:sp>
        </p:gr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71491" y="1221237"/>
            <a:ext cx="7067767" cy="6630851"/>
          </a:xfrm>
          <a:prstGeom prst="rect">
            <a:avLst/>
          </a:prstGeom>
        </p:spPr>
      </p:pic>
      <p:sp>
        <p:nvSpPr>
          <p:cNvPr id="9" name="TextBox 9"/>
          <p:cNvSpPr txBox="1"/>
          <p:nvPr/>
        </p:nvSpPr>
        <p:spPr>
          <a:xfrm>
            <a:off x="1765771" y="2689681"/>
            <a:ext cx="7522009" cy="1183016"/>
          </a:xfrm>
          <a:prstGeom prst="rect">
            <a:avLst/>
          </a:prstGeom>
        </p:spPr>
        <p:txBody>
          <a:bodyPr lIns="0" tIns="0" rIns="0" bIns="0" rtlCol="0" anchor="t">
            <a:spAutoFit/>
          </a:bodyPr>
          <a:lstStyle/>
          <a:p>
            <a:pPr marL="0" marR="0" lvl="0" indent="0" algn="l" defTabSz="914400" rtl="0" eaLnBrk="1" fontAlgn="auto" latinLnBrk="0" hangingPunct="1">
              <a:lnSpc>
                <a:spcPts val="97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I. </a:t>
            </a:r>
            <a:r>
              <a:rPr kumimoji="0" lang="en-US" sz="8000" b="1" i="0" u="none" strike="noStrike" kern="1200" cap="none" spc="0" normalizeH="0" baseline="0" noProof="0" dirty="0" err="1">
                <a:ln>
                  <a:noFill/>
                </a:ln>
                <a:solidFill>
                  <a:srgbClr val="FAF5EB"/>
                </a:solidFill>
                <a:effectLst/>
                <a:uLnTx/>
                <a:uFillTx/>
                <a:latin typeface="Times New Roman" panose="02020603050405020304" pitchFamily="18" charset="0"/>
                <a:ea typeface="+mn-ea"/>
                <a:cs typeface="Times New Roman" panose="02020603050405020304" pitchFamily="18" charset="0"/>
              </a:rPr>
              <a:t>Lí</a:t>
            </a:r>
            <a:r>
              <a:rPr kumimoji="0" lang="en-US" sz="80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baseline="0" noProof="0" dirty="0" err="1">
                <a:ln>
                  <a:noFill/>
                </a:ln>
                <a:solidFill>
                  <a:srgbClr val="FAF5EB"/>
                </a:solidFill>
                <a:effectLst/>
                <a:uLnTx/>
                <a:uFillTx/>
                <a:latin typeface="Times New Roman" panose="02020603050405020304" pitchFamily="18" charset="0"/>
                <a:ea typeface="+mn-ea"/>
                <a:cs typeface="Times New Roman" panose="02020603050405020304" pitchFamily="18" charset="0"/>
              </a:rPr>
              <a:t>thuyết</a:t>
            </a:r>
            <a:endParaRPr kumimoji="0" lang="en-US" sz="8000" b="1" i="0" u="none" strike="noStrike" kern="1200" cap="none" spc="0" normalizeH="0" baseline="0" noProof="0" dirty="0">
              <a:ln>
                <a:noFill/>
              </a:ln>
              <a:solidFill>
                <a:srgbClr val="FAF5EB"/>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1"/>
          <p:cNvGrpSpPr/>
          <p:nvPr/>
        </p:nvGrpSpPr>
        <p:grpSpPr>
          <a:xfrm>
            <a:off x="7005297" y="9399091"/>
            <a:ext cx="4734607" cy="431831"/>
            <a:chOff x="0" y="0"/>
            <a:chExt cx="6312809" cy="575774"/>
          </a:xfrm>
        </p:grpSpPr>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74692" y="0"/>
              <a:ext cx="575687" cy="575687"/>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1593" y="87"/>
              <a:ext cx="575600" cy="57560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3099" y="87"/>
              <a:ext cx="575687" cy="5756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575687" cy="575687"/>
            </a:xfrm>
            <a:prstGeom prst="rect">
              <a:avLst/>
            </a:prstGeom>
          </p:spPr>
        </p:pic>
        <p:sp>
          <p:nvSpPr>
            <p:cNvPr id="16" name="TextBox 16"/>
            <p:cNvSpPr txBox="1"/>
            <p:nvPr/>
          </p:nvSpPr>
          <p:spPr>
            <a:xfrm>
              <a:off x="2936880" y="39223"/>
              <a:ext cx="3375929" cy="449791"/>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4B7AAF"/>
                  </a:solidFill>
                  <a:effectLst/>
                  <a:uLnTx/>
                  <a:uFillTx/>
                  <a:latin typeface="Open Sauce Bold"/>
                  <a:ea typeface="+mn-ea"/>
                  <a:cs typeface="+mn-cs"/>
                </a:rPr>
                <a:t>@reallygreatsite</a:t>
              </a: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3819">
            <a:off x="11017698" y="2450272"/>
            <a:ext cx="1295479" cy="840884"/>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5232">
            <a:off x="15047221" y="2369366"/>
            <a:ext cx="1429343" cy="8706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20288">
            <a:off x="11825669" y="5421215"/>
            <a:ext cx="1117091" cy="753529"/>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544832">
            <a:off x="14440003" y="5183071"/>
            <a:ext cx="862982" cy="1040877"/>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421144" y="2001750"/>
            <a:ext cx="550347" cy="550347"/>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403330" y="3188378"/>
            <a:ext cx="550347" cy="550347"/>
          </a:xfrm>
          <a:prstGeom prst="rect">
            <a:avLst/>
          </a:prstGeom>
        </p:spPr>
      </p:pic>
      <p:pic>
        <p:nvPicPr>
          <p:cNvPr id="23" name="Picture 2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028527" y="753527"/>
            <a:ext cx="550347" cy="550347"/>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207957" y="6802269"/>
            <a:ext cx="550347" cy="550347"/>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852983" y="7077442"/>
            <a:ext cx="550347" cy="550347"/>
          </a:xfrm>
          <a:prstGeom prst="rect">
            <a:avLst/>
          </a:prstGeom>
        </p:spPr>
      </p:pic>
      <p:pic>
        <p:nvPicPr>
          <p:cNvPr id="26" name="Picture 2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259300" y="4855440"/>
            <a:ext cx="288060" cy="288060"/>
          </a:xfrm>
          <a:prstGeom prst="rect">
            <a:avLst/>
          </a:prstGeom>
        </p:spPr>
      </p:pic>
      <p:pic>
        <p:nvPicPr>
          <p:cNvPr id="27" name="Picture 2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971491" y="5797979"/>
            <a:ext cx="288060" cy="288060"/>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07957" y="3594695"/>
            <a:ext cx="288060" cy="288060"/>
          </a:xfrm>
          <a:prstGeom prst="rect">
            <a:avLst/>
          </a:prstGeom>
        </p:spPr>
      </p:pic>
      <p:pic>
        <p:nvPicPr>
          <p:cNvPr id="29" name="Picture 2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4112732" y="1303873"/>
            <a:ext cx="288060" cy="288060"/>
          </a:xfrm>
          <a:prstGeom prst="rect">
            <a:avLst/>
          </a:prstGeom>
        </p:spPr>
      </p:pic>
      <p:pic>
        <p:nvPicPr>
          <p:cNvPr id="30" name="Picture 3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277114" y="4920980"/>
            <a:ext cx="288060" cy="288060"/>
          </a:xfrm>
          <a:prstGeom prst="rect">
            <a:avLst/>
          </a:prstGeom>
        </p:spPr>
      </p:pic>
      <p:pic>
        <p:nvPicPr>
          <p:cNvPr id="31" name="Picture 3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3217315" y="1988864"/>
            <a:ext cx="288060" cy="288060"/>
          </a:xfrm>
          <a:prstGeom prst="rect">
            <a:avLst/>
          </a:prstGeom>
        </p:spPr>
      </p:pic>
      <p:pic>
        <p:nvPicPr>
          <p:cNvPr id="32" name="Picture 3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259300" y="1857720"/>
            <a:ext cx="288060" cy="288060"/>
          </a:xfrm>
          <a:prstGeom prst="rect">
            <a:avLst/>
          </a:prstGeom>
        </p:spPr>
      </p:pic>
      <p:pic>
        <p:nvPicPr>
          <p:cNvPr id="33" name="Picture 3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7534473" y="5942009"/>
            <a:ext cx="288060" cy="288060"/>
          </a:xfrm>
          <a:prstGeom prst="rect">
            <a:avLst/>
          </a:prstGeom>
        </p:spPr>
      </p:pic>
    </p:spTree>
    <p:extLst>
      <p:ext uri="{BB962C8B-B14F-4D97-AF65-F5344CB8AC3E}">
        <p14:creationId xmlns:p14="http://schemas.microsoft.com/office/powerpoint/2010/main" val="30254825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21261" y="2295641"/>
            <a:ext cx="10287000" cy="5695717"/>
            <a:chOff x="0" y="0"/>
            <a:chExt cx="6350000" cy="4481263"/>
          </a:xfrm>
        </p:grpSpPr>
        <p:sp>
          <p:nvSpPr>
            <p:cNvPr id="3" name="Freeform 3"/>
            <p:cNvSpPr/>
            <p:nvPr/>
          </p:nvSpPr>
          <p:spPr>
            <a:xfrm>
              <a:off x="0" y="82550"/>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graphicFrame>
        <p:nvGraphicFramePr>
          <p:cNvPr id="4" name="Table 4"/>
          <p:cNvGraphicFramePr>
            <a:graphicFrameLocks noGrp="1"/>
          </p:cNvGraphicFramePr>
          <p:nvPr>
            <p:extLst>
              <p:ext uri="{D42A27DB-BD31-4B8C-83A1-F6EECF244321}">
                <p14:modId xmlns:p14="http://schemas.microsoft.com/office/powerpoint/2010/main" val="481834836"/>
              </p:ext>
            </p:extLst>
          </p:nvPr>
        </p:nvGraphicFramePr>
        <p:xfrm>
          <a:off x="457200" y="4187391"/>
          <a:ext cx="5447487" cy="4710608"/>
        </p:xfrm>
        <a:graphic>
          <a:graphicData uri="http://schemas.openxmlformats.org/drawingml/2006/table">
            <a:tbl>
              <a:tblPr/>
              <a:tblGrid>
                <a:gridCol w="5447487">
                  <a:extLst>
                    <a:ext uri="{9D8B030D-6E8A-4147-A177-3AD203B41FA5}">
                      <a16:colId xmlns:a16="http://schemas.microsoft.com/office/drawing/2014/main" val="20000"/>
                    </a:ext>
                  </a:extLst>
                </a:gridCol>
              </a:tblGrid>
              <a:tr h="795449">
                <a:tc>
                  <a:txBody>
                    <a:bodyPr/>
                    <a:lstStyle/>
                    <a:p>
                      <a:pPr algn="ctr">
                        <a:defRPr/>
                      </a:pPr>
                      <a:r>
                        <a:rPr lang="en-US" sz="3200" b="1" dirty="0" err="1">
                          <a:solidFill>
                            <a:srgbClr val="4B7AAF"/>
                          </a:solidFill>
                          <a:latin typeface="Times New Roman" panose="02020603050405020304" pitchFamily="18" charset="0"/>
                          <a:cs typeface="Times New Roman" panose="02020603050405020304" pitchFamily="18" charset="0"/>
                        </a:rPr>
                        <a:t>Thuật</a:t>
                      </a:r>
                      <a:r>
                        <a:rPr lang="en-US" sz="3200" b="1" dirty="0">
                          <a:solidFill>
                            <a:srgbClr val="4B7AAF"/>
                          </a:solidFill>
                          <a:latin typeface="Times New Roman" panose="02020603050405020304" pitchFamily="18" charset="0"/>
                          <a:cs typeface="Times New Roman" panose="02020603050405020304" pitchFamily="18" charset="0"/>
                        </a:rPr>
                        <a:t> </a:t>
                      </a:r>
                      <a:r>
                        <a:rPr lang="en-US" sz="3200" b="1" dirty="0" err="1">
                          <a:solidFill>
                            <a:srgbClr val="4B7AAF"/>
                          </a:solidFill>
                          <a:latin typeface="Times New Roman" panose="02020603050405020304" pitchFamily="18" charset="0"/>
                          <a:cs typeface="Times New Roman" panose="02020603050405020304" pitchFamily="18" charset="0"/>
                        </a:rPr>
                        <a:t>ngữ</a:t>
                      </a:r>
                      <a:endParaRPr lang="en-US" sz="3200" b="1" dirty="0">
                        <a:latin typeface="Times New Roman" panose="02020603050405020304" pitchFamily="18" charset="0"/>
                        <a:cs typeface="Times New Roman" panose="02020603050405020304" pitchFamily="18" charset="0"/>
                      </a:endParaRPr>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FD3E9"/>
                    </a:solidFill>
                  </a:tcPr>
                </a:tc>
                <a:extLst>
                  <a:ext uri="{0D108BD9-81ED-4DB2-BD59-A6C34878D82A}">
                    <a16:rowId xmlns:a16="http://schemas.microsoft.com/office/drawing/2014/main" val="10000"/>
                  </a:ext>
                </a:extLst>
              </a:tr>
              <a:tr h="3915159">
                <a:tc>
                  <a:txBody>
                    <a:bodyPr/>
                    <a:lstStyle/>
                    <a:p>
                      <a:pPr algn="just">
                        <a:defRPr/>
                      </a:pPr>
                      <a:r>
                        <a:rPr lang="vi-VN" sz="3200" b="1" dirty="0">
                          <a:solidFill>
                            <a:srgbClr val="4B7AAF"/>
                          </a:solidFill>
                          <a:latin typeface="Times New Roman" panose="02020603050405020304" pitchFamily="18" charset="0"/>
                          <a:cs typeface="Times New Roman" panose="02020603050405020304" pitchFamily="18" charset="0"/>
                        </a:rPr>
                        <a:t>Thuật ngữ là từ, ngữ biểu thị khái niệm khoa học, công nghệ, thường được dùng trong các văn bản thông tin thuộc lĩnh vực khoa học, công nghệ và văn bản nghị luận. </a:t>
                      </a:r>
                      <a:endParaRPr lang="en-US" sz="3200" b="1" dirty="0">
                        <a:latin typeface="Times New Roman" panose="02020603050405020304" pitchFamily="18" charset="0"/>
                        <a:cs typeface="Times New Roman" panose="02020603050405020304" pitchFamily="18" charset="0"/>
                      </a:endParaRPr>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AF5EB"/>
                    </a:solidFill>
                  </a:tcPr>
                </a:tc>
                <a:extLst>
                  <a:ext uri="{0D108BD9-81ED-4DB2-BD59-A6C34878D82A}">
                    <a16:rowId xmlns:a16="http://schemas.microsoft.com/office/drawing/2014/main" val="10001"/>
                  </a:ext>
                </a:extLst>
              </a:tr>
            </a:tbl>
          </a:graphicData>
        </a:graphic>
      </p:graphicFrame>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04733" y="2397972"/>
            <a:ext cx="2582898" cy="1594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6164" y="2949785"/>
            <a:ext cx="847957" cy="814038"/>
          </a:xfrm>
          <a:prstGeom prst="rect">
            <a:avLst/>
          </a:prstGeom>
        </p:spPr>
      </p:pic>
      <p:sp>
        <p:nvSpPr>
          <p:cNvPr id="10" name="TextBox 10"/>
          <p:cNvSpPr txBox="1"/>
          <p:nvPr/>
        </p:nvSpPr>
        <p:spPr>
          <a:xfrm>
            <a:off x="1029913" y="233853"/>
            <a:ext cx="10597224" cy="2065502"/>
          </a:xfrm>
          <a:prstGeom prst="rect">
            <a:avLst/>
          </a:prstGeom>
        </p:spPr>
        <p:txBody>
          <a:bodyPr lIns="0" tIns="0" rIns="0" bIns="0" rtlCol="0" anchor="t">
            <a:spAutoFit/>
          </a:bodyPr>
          <a:lstStyle/>
          <a:p>
            <a:pPr lvl="0" algn="ctr">
              <a:lnSpc>
                <a:spcPts val="8400"/>
              </a:lnSpc>
            </a:pPr>
            <a:r>
              <a:rPr lang="en-US" sz="6000" b="1" dirty="0" err="1">
                <a:solidFill>
                  <a:srgbClr val="FAF5EB"/>
                </a:solidFill>
                <a:latin typeface="Times New Roman" panose="02020603050405020304" pitchFamily="18" charset="0"/>
                <a:cs typeface="Times New Roman" panose="02020603050405020304" pitchFamily="18" charset="0"/>
              </a:rPr>
              <a:t>Thuật</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ngữ</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đặc</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điểm</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và</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chức</a:t>
            </a:r>
            <a:r>
              <a:rPr lang="en-US" sz="6000" b="1" dirty="0">
                <a:solidFill>
                  <a:srgbClr val="FAF5EB"/>
                </a:solidFill>
                <a:latin typeface="Times New Roman" panose="02020603050405020304" pitchFamily="18" charset="0"/>
                <a:cs typeface="Times New Roman" panose="02020603050405020304" pitchFamily="18" charset="0"/>
              </a:rPr>
              <a:t> </a:t>
            </a:r>
            <a:r>
              <a:rPr lang="en-US" sz="6000" b="1" dirty="0" err="1">
                <a:solidFill>
                  <a:srgbClr val="FAF5EB"/>
                </a:solidFill>
                <a:latin typeface="Times New Roman" panose="02020603050405020304" pitchFamily="18" charset="0"/>
                <a:cs typeface="Times New Roman" panose="02020603050405020304" pitchFamily="18" charset="0"/>
              </a:rPr>
              <a:t>năng</a:t>
            </a:r>
            <a:endParaRPr lang="en-US" sz="6000" b="1" dirty="0">
              <a:solidFill>
                <a:srgbClr val="FAF5EB"/>
              </a:solidFill>
              <a:latin typeface="Times New Roman" panose="02020603050405020304" pitchFamily="18" charset="0"/>
              <a:cs typeface="Times New Roman" panose="02020603050405020304" pitchFamily="18" charset="0"/>
            </a:endParaR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8506102" y="2949785"/>
            <a:ext cx="847957" cy="8140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8738932" y="3229731"/>
            <a:ext cx="417255" cy="25414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009083" y="3206825"/>
            <a:ext cx="462120" cy="299958"/>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33146" y="6087655"/>
            <a:ext cx="914020" cy="914020"/>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89926" y="6087655"/>
            <a:ext cx="914020" cy="914020"/>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133146" y="7280165"/>
            <a:ext cx="914020" cy="914020"/>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451244" y="7280165"/>
            <a:ext cx="870812" cy="914020"/>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133146" y="8472820"/>
            <a:ext cx="914020" cy="914020"/>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429640" y="8472820"/>
            <a:ext cx="914020" cy="914020"/>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028131" y="3195000"/>
            <a:ext cx="311783" cy="311783"/>
          </a:xfrm>
          <a:prstGeom prst="rect">
            <a:avLst/>
          </a:prstGeom>
        </p:spPr>
      </p:pic>
      <p:pic>
        <p:nvPicPr>
          <p:cNvPr id="25" name="Picture 2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805044" y="3206825"/>
            <a:ext cx="311783" cy="311783"/>
          </a:xfrm>
          <a:prstGeom prst="rect">
            <a:avLst/>
          </a:prstGeom>
        </p:spPr>
      </p:pic>
      <p:graphicFrame>
        <p:nvGraphicFramePr>
          <p:cNvPr id="26" name="Table 4">
            <a:extLst>
              <a:ext uri="{FF2B5EF4-FFF2-40B4-BE49-F238E27FC236}">
                <a16:creationId xmlns:a16="http://schemas.microsoft.com/office/drawing/2014/main" id="{C83199F2-2F34-46EE-B083-18825E0433AB}"/>
              </a:ext>
            </a:extLst>
          </p:cNvPr>
          <p:cNvGraphicFramePr>
            <a:graphicFrameLocks noGrp="1"/>
          </p:cNvGraphicFramePr>
          <p:nvPr>
            <p:extLst>
              <p:ext uri="{D42A27DB-BD31-4B8C-83A1-F6EECF244321}">
                <p14:modId xmlns:p14="http://schemas.microsoft.com/office/powerpoint/2010/main" val="841264393"/>
              </p:ext>
            </p:extLst>
          </p:nvPr>
        </p:nvGraphicFramePr>
        <p:xfrm>
          <a:off x="7175573" y="4168762"/>
          <a:ext cx="5441330" cy="4710608"/>
        </p:xfrm>
        <a:graphic>
          <a:graphicData uri="http://schemas.openxmlformats.org/drawingml/2006/table">
            <a:tbl>
              <a:tblPr/>
              <a:tblGrid>
                <a:gridCol w="5441330">
                  <a:extLst>
                    <a:ext uri="{9D8B030D-6E8A-4147-A177-3AD203B41FA5}">
                      <a16:colId xmlns:a16="http://schemas.microsoft.com/office/drawing/2014/main" val="20001"/>
                    </a:ext>
                  </a:extLst>
                </a:gridCol>
              </a:tblGrid>
              <a:tr h="795449">
                <a:tc>
                  <a:txBody>
                    <a:bodyPr/>
                    <a:lstStyle/>
                    <a:p>
                      <a:pPr algn="l">
                        <a:defRPr/>
                      </a:pPr>
                      <a:r>
                        <a:rPr lang="en-US" sz="3600" b="1" dirty="0" err="1">
                          <a:solidFill>
                            <a:srgbClr val="4B7AAF"/>
                          </a:solidFill>
                          <a:latin typeface="Times New Roman" panose="02020603050405020304" pitchFamily="18" charset="0"/>
                          <a:cs typeface="Times New Roman" panose="02020603050405020304" pitchFamily="18" charset="0"/>
                        </a:rPr>
                        <a:t>Đặc</a:t>
                      </a:r>
                      <a:r>
                        <a:rPr lang="en-US" sz="3600" b="1" dirty="0">
                          <a:solidFill>
                            <a:srgbClr val="4B7AAF"/>
                          </a:solidFill>
                          <a:latin typeface="Times New Roman" panose="02020603050405020304" pitchFamily="18" charset="0"/>
                          <a:cs typeface="Times New Roman" panose="02020603050405020304" pitchFamily="18" charset="0"/>
                        </a:rPr>
                        <a:t> </a:t>
                      </a:r>
                      <a:r>
                        <a:rPr lang="en-US" sz="3600" b="1" dirty="0" err="1">
                          <a:solidFill>
                            <a:srgbClr val="4B7AAF"/>
                          </a:solidFill>
                          <a:latin typeface="Times New Roman" panose="02020603050405020304" pitchFamily="18" charset="0"/>
                          <a:cs typeface="Times New Roman" panose="02020603050405020304" pitchFamily="18" charset="0"/>
                        </a:rPr>
                        <a:t>điểm</a:t>
                      </a:r>
                      <a:r>
                        <a:rPr lang="en-US" sz="3600" b="1" dirty="0">
                          <a:solidFill>
                            <a:srgbClr val="4B7AAF"/>
                          </a:solidFill>
                          <a:latin typeface="Times New Roman" panose="02020603050405020304" pitchFamily="18" charset="0"/>
                          <a:cs typeface="Times New Roman" panose="02020603050405020304" pitchFamily="18" charset="0"/>
                        </a:rPr>
                        <a:t> </a:t>
                      </a:r>
                      <a:r>
                        <a:rPr lang="en-US" sz="3600" b="1" dirty="0" err="1">
                          <a:solidFill>
                            <a:srgbClr val="4B7AAF"/>
                          </a:solidFill>
                          <a:latin typeface="Times New Roman" panose="02020603050405020304" pitchFamily="18" charset="0"/>
                          <a:cs typeface="Times New Roman" panose="02020603050405020304" pitchFamily="18" charset="0"/>
                        </a:rPr>
                        <a:t>của</a:t>
                      </a:r>
                      <a:r>
                        <a:rPr lang="en-US" sz="3600" b="1" dirty="0">
                          <a:solidFill>
                            <a:srgbClr val="4B7AAF"/>
                          </a:solidFill>
                          <a:latin typeface="Times New Roman" panose="02020603050405020304" pitchFamily="18" charset="0"/>
                          <a:cs typeface="Times New Roman" panose="02020603050405020304" pitchFamily="18" charset="0"/>
                        </a:rPr>
                        <a:t> </a:t>
                      </a:r>
                      <a:r>
                        <a:rPr lang="en-US" sz="3600" b="1" dirty="0" err="1">
                          <a:solidFill>
                            <a:srgbClr val="4B7AAF"/>
                          </a:solidFill>
                          <a:latin typeface="Times New Roman" panose="02020603050405020304" pitchFamily="18" charset="0"/>
                          <a:cs typeface="Times New Roman" panose="02020603050405020304" pitchFamily="18" charset="0"/>
                        </a:rPr>
                        <a:t>thuật</a:t>
                      </a:r>
                      <a:r>
                        <a:rPr lang="en-US" sz="3600" b="1" dirty="0">
                          <a:solidFill>
                            <a:srgbClr val="4B7AAF"/>
                          </a:solidFill>
                          <a:latin typeface="Times New Roman" panose="02020603050405020304" pitchFamily="18" charset="0"/>
                          <a:cs typeface="Times New Roman" panose="02020603050405020304" pitchFamily="18" charset="0"/>
                        </a:rPr>
                        <a:t> </a:t>
                      </a:r>
                      <a:r>
                        <a:rPr lang="en-US" sz="3600" b="1" dirty="0" err="1">
                          <a:solidFill>
                            <a:srgbClr val="4B7AAF"/>
                          </a:solidFill>
                          <a:latin typeface="Times New Roman" panose="02020603050405020304" pitchFamily="18" charset="0"/>
                          <a:cs typeface="Times New Roman" panose="02020603050405020304" pitchFamily="18" charset="0"/>
                        </a:rPr>
                        <a:t>ngữ</a:t>
                      </a:r>
                      <a:r>
                        <a:rPr lang="en-US" sz="3600" b="1" dirty="0">
                          <a:solidFill>
                            <a:srgbClr val="4B7AAF"/>
                          </a:solidFill>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FF082"/>
                    </a:solidFill>
                  </a:tcPr>
                </a:tc>
                <a:extLst>
                  <a:ext uri="{0D108BD9-81ED-4DB2-BD59-A6C34878D82A}">
                    <a16:rowId xmlns:a16="http://schemas.microsoft.com/office/drawing/2014/main" val="10000"/>
                  </a:ext>
                </a:extLst>
              </a:tr>
              <a:tr h="3915159">
                <a:tc>
                  <a:txBody>
                    <a:bodyPr/>
                    <a:lstStyle/>
                    <a:p>
                      <a:pPr algn="l">
                        <a:defRPr/>
                      </a:pPr>
                      <a:r>
                        <a:rPr lang="en-US" sz="3200" b="1" dirty="0" err="1">
                          <a:solidFill>
                            <a:srgbClr val="4B7AAF"/>
                          </a:solidFill>
                          <a:latin typeface="Times New Roman" panose="02020603050405020304" pitchFamily="18" charset="0"/>
                          <a:cs typeface="Times New Roman" panose="02020603050405020304" pitchFamily="18" charset="0"/>
                        </a:rPr>
                        <a:t>Thuật</a:t>
                      </a:r>
                      <a:r>
                        <a:rPr lang="en-US" sz="3200" b="1" dirty="0">
                          <a:solidFill>
                            <a:srgbClr val="4B7AAF"/>
                          </a:solidFill>
                          <a:latin typeface="Times New Roman" panose="02020603050405020304" pitchFamily="18" charset="0"/>
                          <a:cs typeface="Times New Roman" panose="02020603050405020304" pitchFamily="18" charset="0"/>
                        </a:rPr>
                        <a:t> </a:t>
                      </a:r>
                      <a:r>
                        <a:rPr lang="en-US" sz="3200" b="1" dirty="0" err="1">
                          <a:solidFill>
                            <a:srgbClr val="4B7AAF"/>
                          </a:solidFill>
                          <a:latin typeface="Times New Roman" panose="02020603050405020304" pitchFamily="18" charset="0"/>
                          <a:cs typeface="Times New Roman" panose="02020603050405020304" pitchFamily="18" charset="0"/>
                        </a:rPr>
                        <a:t>ngữ</a:t>
                      </a:r>
                      <a:r>
                        <a:rPr lang="en-US" sz="3200" b="1" dirty="0">
                          <a:solidFill>
                            <a:srgbClr val="4B7AAF"/>
                          </a:solidFill>
                          <a:latin typeface="Times New Roman" panose="02020603050405020304" pitchFamily="18" charset="0"/>
                          <a:cs typeface="Times New Roman" panose="02020603050405020304" pitchFamily="18" charset="0"/>
                        </a:rPr>
                        <a:t> </a:t>
                      </a:r>
                      <a:r>
                        <a:rPr lang="en-US" sz="3200" b="1" dirty="0" err="1">
                          <a:solidFill>
                            <a:srgbClr val="4B7AAF"/>
                          </a:solidFill>
                          <a:latin typeface="Times New Roman" panose="02020603050405020304" pitchFamily="18" charset="0"/>
                          <a:cs typeface="Times New Roman" panose="02020603050405020304" pitchFamily="18" charset="0"/>
                        </a:rPr>
                        <a:t>có</a:t>
                      </a:r>
                      <a:r>
                        <a:rPr lang="en-US" sz="3200" b="1" dirty="0">
                          <a:solidFill>
                            <a:srgbClr val="4B7AAF"/>
                          </a:solidFill>
                          <a:latin typeface="Times New Roman" panose="02020603050405020304" pitchFamily="18" charset="0"/>
                          <a:cs typeface="Times New Roman" panose="02020603050405020304" pitchFamily="18" charset="0"/>
                        </a:rPr>
                        <a:t> </a:t>
                      </a:r>
                      <a:r>
                        <a:rPr lang="en-US" sz="3200" b="1" dirty="0" err="1">
                          <a:solidFill>
                            <a:srgbClr val="4B7AAF"/>
                          </a:solidFill>
                          <a:latin typeface="Times New Roman" panose="02020603050405020304" pitchFamily="18" charset="0"/>
                          <a:cs typeface="Times New Roman" panose="02020603050405020304" pitchFamily="18" charset="0"/>
                        </a:rPr>
                        <a:t>hai</a:t>
                      </a:r>
                      <a:r>
                        <a:rPr lang="en-US" sz="3200" b="1" dirty="0">
                          <a:solidFill>
                            <a:srgbClr val="4B7AAF"/>
                          </a:solidFill>
                          <a:latin typeface="Times New Roman" panose="02020603050405020304" pitchFamily="18" charset="0"/>
                          <a:cs typeface="Times New Roman" panose="02020603050405020304" pitchFamily="18" charset="0"/>
                        </a:rPr>
                        <a:t> </a:t>
                      </a:r>
                      <a:r>
                        <a:rPr lang="en-US" sz="3200" b="1" dirty="0" err="1">
                          <a:solidFill>
                            <a:srgbClr val="4B7AAF"/>
                          </a:solidFill>
                          <a:latin typeface="Times New Roman" panose="02020603050405020304" pitchFamily="18" charset="0"/>
                          <a:cs typeface="Times New Roman" panose="02020603050405020304" pitchFamily="18" charset="0"/>
                        </a:rPr>
                        <a:t>đặc</a:t>
                      </a:r>
                      <a:r>
                        <a:rPr lang="en-US" sz="3200" b="1" dirty="0">
                          <a:solidFill>
                            <a:srgbClr val="4B7AAF"/>
                          </a:solidFill>
                          <a:latin typeface="Times New Roman" panose="02020603050405020304" pitchFamily="18" charset="0"/>
                          <a:cs typeface="Times New Roman" panose="02020603050405020304" pitchFamily="18" charset="0"/>
                        </a:rPr>
                        <a:t> </a:t>
                      </a:r>
                      <a:r>
                        <a:rPr lang="en-US" sz="3200" b="1" dirty="0" err="1">
                          <a:solidFill>
                            <a:srgbClr val="4B7AAF"/>
                          </a:solidFill>
                          <a:latin typeface="Times New Roman" panose="02020603050405020304" pitchFamily="18" charset="0"/>
                          <a:cs typeface="Times New Roman" panose="02020603050405020304" pitchFamily="18" charset="0"/>
                        </a:rPr>
                        <a:t>điểm</a:t>
                      </a:r>
                      <a:r>
                        <a:rPr lang="en-US" sz="3200" b="1" dirty="0">
                          <a:solidFill>
                            <a:srgbClr val="4B7AAF"/>
                          </a:solidFill>
                          <a:latin typeface="Times New Roman" panose="02020603050405020304" pitchFamily="18" charset="0"/>
                          <a:cs typeface="Times New Roman" panose="02020603050405020304" pitchFamily="18" charset="0"/>
                        </a:rPr>
                        <a:t> </a:t>
                      </a:r>
                      <a:r>
                        <a:rPr lang="en-US" sz="3200" b="1" dirty="0" err="1">
                          <a:solidFill>
                            <a:srgbClr val="4B7AAF"/>
                          </a:solidFill>
                          <a:latin typeface="Times New Roman" panose="02020603050405020304" pitchFamily="18" charset="0"/>
                          <a:cs typeface="Times New Roman" panose="02020603050405020304" pitchFamily="18" charset="0"/>
                        </a:rPr>
                        <a:t>chính</a:t>
                      </a:r>
                      <a:r>
                        <a:rPr lang="en-US" sz="3200" b="1" dirty="0">
                          <a:solidFill>
                            <a:srgbClr val="4B7AAF"/>
                          </a:solidFill>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AF5EB"/>
                    </a:solidFill>
                  </a:tcPr>
                </a:tc>
                <a:extLst>
                  <a:ext uri="{0D108BD9-81ED-4DB2-BD59-A6C34878D82A}">
                    <a16:rowId xmlns:a16="http://schemas.microsoft.com/office/drawing/2014/main" val="10001"/>
                  </a:ext>
                </a:extLst>
              </a:tr>
            </a:tbl>
          </a:graphicData>
        </a:graphic>
      </p:graphicFrame>
      <p:pic>
        <p:nvPicPr>
          <p:cNvPr id="27" name="Picture 26">
            <a:extLst>
              <a:ext uri="{FF2B5EF4-FFF2-40B4-BE49-F238E27FC236}">
                <a16:creationId xmlns:a16="http://schemas.microsoft.com/office/drawing/2014/main" id="{BC504364-5ED3-4C59-9611-2F08C6321E91}"/>
              </a:ext>
            </a:extLst>
          </p:cNvPr>
          <p:cNvPicPr>
            <a:picLocks noChangeAspect="1"/>
          </p:cNvPicPr>
          <p:nvPr/>
        </p:nvPicPr>
        <p:blipFill>
          <a:blip r:embed="rId24"/>
          <a:stretch>
            <a:fillRect/>
          </a:stretch>
        </p:blipFill>
        <p:spPr>
          <a:xfrm rot="3863057">
            <a:off x="9302080" y="5606770"/>
            <a:ext cx="1005927" cy="3292125"/>
          </a:xfrm>
          <a:prstGeom prst="rect">
            <a:avLst/>
          </a:prstGeom>
        </p:spPr>
      </p:pic>
    </p:spTree>
    <p:extLst>
      <p:ext uri="{BB962C8B-B14F-4D97-AF65-F5344CB8AC3E}">
        <p14:creationId xmlns:p14="http://schemas.microsoft.com/office/powerpoint/2010/main" val="20084309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4803" y="6238166"/>
            <a:ext cx="5540397" cy="341929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0798" y="8038329"/>
            <a:ext cx="1818894" cy="17461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4176273" y="8218740"/>
            <a:ext cx="1818894" cy="174613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328770" y="8984913"/>
            <a:ext cx="895025" cy="545151"/>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93716" y="8884007"/>
            <a:ext cx="991261" cy="643419"/>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91837" y="8733376"/>
            <a:ext cx="668784" cy="668784"/>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14" name="TextBox 10">
            <a:extLst>
              <a:ext uri="{FF2B5EF4-FFF2-40B4-BE49-F238E27FC236}">
                <a16:creationId xmlns:a16="http://schemas.microsoft.com/office/drawing/2014/main" id="{078C1991-0C0A-4054-A5A7-6406A3837EE9}"/>
              </a:ext>
            </a:extLst>
          </p:cNvPr>
          <p:cNvSpPr txBox="1"/>
          <p:nvPr/>
        </p:nvSpPr>
        <p:spPr>
          <a:xfrm>
            <a:off x="861918" y="572330"/>
            <a:ext cx="6437687" cy="2065502"/>
          </a:xfrm>
          <a:prstGeom prst="rect">
            <a:avLst/>
          </a:prstGeom>
        </p:spPr>
        <p:txBody>
          <a:bodyPr wrap="square" lIns="0" tIns="0" rIns="0" bIns="0" rtlCol="0" anchor="t">
            <a:spAutoFit/>
          </a:bodyPr>
          <a:lstStyle/>
          <a:p>
            <a:pPr lvl="0" algn="ctr">
              <a:lnSpc>
                <a:spcPts val="8400"/>
              </a:lnSpc>
            </a:pPr>
            <a:r>
              <a:rPr lang="en-US" sz="6000" b="1" dirty="0" err="1">
                <a:solidFill>
                  <a:schemeClr val="bg1"/>
                </a:solidFill>
                <a:latin typeface="Times New Roman" panose="02020603050405020304" pitchFamily="18" charset="0"/>
                <a:cs typeface="Times New Roman" panose="02020603050405020304" pitchFamily="18" charset="0"/>
              </a:rPr>
              <a:t>Thuật</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ngữ</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đặc</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điểm</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và</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chức</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năng</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 name="TextBox 10">
            <a:extLst>
              <a:ext uri="{FF2B5EF4-FFF2-40B4-BE49-F238E27FC236}">
                <a16:creationId xmlns:a16="http://schemas.microsoft.com/office/drawing/2014/main" id="{8D768DC6-1FF6-4A37-B9D1-5C234C2F2631}"/>
              </a:ext>
            </a:extLst>
          </p:cNvPr>
          <p:cNvSpPr txBox="1"/>
          <p:nvPr/>
        </p:nvSpPr>
        <p:spPr>
          <a:xfrm>
            <a:off x="9841525" y="572330"/>
            <a:ext cx="7209224" cy="8528810"/>
          </a:xfrm>
          <a:prstGeom prst="rect">
            <a:avLst/>
          </a:prstGeom>
        </p:spPr>
        <p:txBody>
          <a:bodyPr wrap="square" lIns="0" tIns="0" rIns="0" bIns="0" rtlCol="0" anchor="t">
            <a:spAutoFit/>
          </a:bodyPr>
          <a:lstStyle/>
          <a:p>
            <a:pPr lvl="0" algn="ctr">
              <a:lnSpc>
                <a:spcPts val="8400"/>
              </a:lnSpc>
            </a:pPr>
            <a:r>
              <a:rPr lang="vi-VN" sz="6000" b="1" dirty="0">
                <a:latin typeface="Times New Roman" panose="02020603050405020304" pitchFamily="18" charset="0"/>
                <a:cs typeface="Times New Roman" panose="02020603050405020304" pitchFamily="18" charset="0"/>
              </a:rPr>
              <a:t>Thứ nhất, trong một lĩnh vực khoa học, công nghệ, mỗi thuật ngữ chỉ biểu thị một khái niệm và ngược lại, mỗi khái niệm chỉ được biểu thị bằng một thuật ngữ. </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9649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4803" y="6238166"/>
            <a:ext cx="5540397" cy="341929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0798" y="8038329"/>
            <a:ext cx="1818894" cy="17461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4176273" y="8218740"/>
            <a:ext cx="1818894" cy="174613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328770" y="8984913"/>
            <a:ext cx="895025" cy="545151"/>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93716" y="8884007"/>
            <a:ext cx="991261" cy="643419"/>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91837" y="8733376"/>
            <a:ext cx="668784" cy="668784"/>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14" name="TextBox 10">
            <a:extLst>
              <a:ext uri="{FF2B5EF4-FFF2-40B4-BE49-F238E27FC236}">
                <a16:creationId xmlns:a16="http://schemas.microsoft.com/office/drawing/2014/main" id="{078C1991-0C0A-4054-A5A7-6406A3837EE9}"/>
              </a:ext>
            </a:extLst>
          </p:cNvPr>
          <p:cNvSpPr txBox="1"/>
          <p:nvPr/>
        </p:nvSpPr>
        <p:spPr>
          <a:xfrm>
            <a:off x="861918" y="572330"/>
            <a:ext cx="6437687" cy="2065502"/>
          </a:xfrm>
          <a:prstGeom prst="rect">
            <a:avLst/>
          </a:prstGeom>
        </p:spPr>
        <p:txBody>
          <a:bodyPr wrap="square" lIns="0" tIns="0" rIns="0" bIns="0" rtlCol="0" anchor="t">
            <a:spAutoFit/>
          </a:bodyPr>
          <a:lstStyle/>
          <a:p>
            <a:pPr lvl="0" algn="ctr">
              <a:lnSpc>
                <a:spcPts val="8400"/>
              </a:lnSpc>
            </a:pPr>
            <a:r>
              <a:rPr lang="en-US" sz="6000" b="1" dirty="0" err="1">
                <a:solidFill>
                  <a:schemeClr val="bg1"/>
                </a:solidFill>
                <a:latin typeface="Times New Roman" panose="02020603050405020304" pitchFamily="18" charset="0"/>
                <a:cs typeface="Times New Roman" panose="02020603050405020304" pitchFamily="18" charset="0"/>
              </a:rPr>
              <a:t>Thuật</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ngữ</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đặc</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điểm</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và</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chức</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năng</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 name="TextBox 10">
            <a:extLst>
              <a:ext uri="{FF2B5EF4-FFF2-40B4-BE49-F238E27FC236}">
                <a16:creationId xmlns:a16="http://schemas.microsoft.com/office/drawing/2014/main" id="{8D768DC6-1FF6-4A37-B9D1-5C234C2F2631}"/>
              </a:ext>
            </a:extLst>
          </p:cNvPr>
          <p:cNvSpPr txBox="1"/>
          <p:nvPr/>
        </p:nvSpPr>
        <p:spPr>
          <a:xfrm>
            <a:off x="9677400" y="2324100"/>
            <a:ext cx="7209224" cy="3142720"/>
          </a:xfrm>
          <a:prstGeom prst="rect">
            <a:avLst/>
          </a:prstGeom>
        </p:spPr>
        <p:txBody>
          <a:bodyPr wrap="square" lIns="0" tIns="0" rIns="0" bIns="0" rtlCol="0" anchor="t">
            <a:spAutoFit/>
          </a:bodyPr>
          <a:lstStyle/>
          <a:p>
            <a:pPr lvl="0" algn="ctr">
              <a:lnSpc>
                <a:spcPts val="8400"/>
              </a:lnSpc>
            </a:pPr>
            <a:r>
              <a:rPr lang="vi-VN" sz="6000" b="1">
                <a:latin typeface="Times New Roman" panose="02020603050405020304" pitchFamily="18" charset="0"/>
                <a:cs typeface="Times New Roman" panose="02020603050405020304" pitchFamily="18" charset="0"/>
              </a:rPr>
              <a:t>Thứ hai, thuật ngữ không có tính biểu cảm. </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9287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B7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62902" y="-38101"/>
            <a:ext cx="10287002" cy="10363204"/>
            <a:chOff x="3937001" y="-4484784"/>
            <a:chExt cx="6350000" cy="4397443"/>
          </a:xfrm>
        </p:grpSpPr>
        <p:sp>
          <p:nvSpPr>
            <p:cNvPr id="3" name="Freeform 3"/>
            <p:cNvSpPr/>
            <p:nvPr/>
          </p:nvSpPr>
          <p:spPr>
            <a:xfrm>
              <a:off x="3937001" y="-4484784"/>
              <a:ext cx="6350000" cy="4397443"/>
            </a:xfrm>
            <a:custGeom>
              <a:avLst/>
              <a:gdLst/>
              <a:ahLst/>
              <a:cxnLst/>
              <a:rect l="l" t="t" r="r" b="b"/>
              <a:pathLst>
                <a:path w="6350000" h="4397443">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397443"/>
                  </a:lnTo>
                  <a:lnTo>
                    <a:pt x="6350000" y="4397443"/>
                  </a:lnTo>
                  <a:lnTo>
                    <a:pt x="6350000" y="0"/>
                  </a:lnTo>
                  <a:cubicBezTo>
                    <a:pt x="6111240" y="0"/>
                    <a:pt x="5981700" y="82550"/>
                    <a:pt x="5877560" y="149860"/>
                  </a:cubicBezTo>
                  <a:close/>
                </a:path>
              </a:pathLst>
            </a:custGeom>
            <a:solidFill>
              <a:srgbClr val="FAF5EB"/>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4803" y="6238166"/>
            <a:ext cx="5540397" cy="341929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0798" y="8038329"/>
            <a:ext cx="1818894" cy="17461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04766">
            <a:off x="4176273" y="8218740"/>
            <a:ext cx="1818894" cy="174613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91876">
            <a:off x="4328770" y="8984913"/>
            <a:ext cx="895025" cy="545151"/>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93716" y="8884007"/>
            <a:ext cx="991261" cy="643419"/>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91837" y="8733376"/>
            <a:ext cx="668784" cy="668784"/>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681913" y="9531536"/>
            <a:ext cx="311783" cy="311783"/>
          </a:xfrm>
          <a:prstGeom prst="rect">
            <a:avLst/>
          </a:prstGeom>
        </p:spPr>
      </p:pic>
      <p:sp>
        <p:nvSpPr>
          <p:cNvPr id="14" name="TextBox 10">
            <a:extLst>
              <a:ext uri="{FF2B5EF4-FFF2-40B4-BE49-F238E27FC236}">
                <a16:creationId xmlns:a16="http://schemas.microsoft.com/office/drawing/2014/main" id="{078C1991-0C0A-4054-A5A7-6406A3837EE9}"/>
              </a:ext>
            </a:extLst>
          </p:cNvPr>
          <p:cNvSpPr txBox="1"/>
          <p:nvPr/>
        </p:nvSpPr>
        <p:spPr>
          <a:xfrm>
            <a:off x="861918" y="572330"/>
            <a:ext cx="6437687" cy="2065502"/>
          </a:xfrm>
          <a:prstGeom prst="rect">
            <a:avLst/>
          </a:prstGeom>
        </p:spPr>
        <p:txBody>
          <a:bodyPr wrap="square" lIns="0" tIns="0" rIns="0" bIns="0" rtlCol="0" anchor="t">
            <a:spAutoFit/>
          </a:bodyPr>
          <a:lstStyle/>
          <a:p>
            <a:pPr lvl="0" algn="ctr">
              <a:lnSpc>
                <a:spcPts val="8400"/>
              </a:lnSpc>
            </a:pPr>
            <a:r>
              <a:rPr lang="en-US" sz="6000" b="1" dirty="0" err="1">
                <a:solidFill>
                  <a:schemeClr val="bg1"/>
                </a:solidFill>
                <a:latin typeface="Times New Roman" panose="02020603050405020304" pitchFamily="18" charset="0"/>
                <a:cs typeface="Times New Roman" panose="02020603050405020304" pitchFamily="18" charset="0"/>
              </a:rPr>
              <a:t>Thuật</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ngữ</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đặc</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điểm</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và</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chức</a:t>
            </a:r>
            <a:r>
              <a:rPr lang="en-US" sz="6000" b="1" dirty="0">
                <a:solidFill>
                  <a:schemeClr val="bg1"/>
                </a:solidFill>
                <a:latin typeface="Times New Roman" panose="02020603050405020304" pitchFamily="18" charset="0"/>
                <a:cs typeface="Times New Roman" panose="02020603050405020304" pitchFamily="18" charset="0"/>
              </a:rPr>
              <a:t> </a:t>
            </a:r>
            <a:r>
              <a:rPr lang="en-US" sz="6000" b="1" dirty="0" err="1">
                <a:solidFill>
                  <a:schemeClr val="bg1"/>
                </a:solidFill>
                <a:latin typeface="Times New Roman" panose="02020603050405020304" pitchFamily="18" charset="0"/>
                <a:cs typeface="Times New Roman" panose="02020603050405020304" pitchFamily="18" charset="0"/>
              </a:rPr>
              <a:t>năng</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 name="TextBox 10">
            <a:extLst>
              <a:ext uri="{FF2B5EF4-FFF2-40B4-BE49-F238E27FC236}">
                <a16:creationId xmlns:a16="http://schemas.microsoft.com/office/drawing/2014/main" id="{8D768DC6-1FF6-4A37-B9D1-5C234C2F2631}"/>
              </a:ext>
            </a:extLst>
          </p:cNvPr>
          <p:cNvSpPr txBox="1"/>
          <p:nvPr/>
        </p:nvSpPr>
        <p:spPr>
          <a:xfrm>
            <a:off x="9294306" y="1010590"/>
            <a:ext cx="8316884" cy="8528810"/>
          </a:xfrm>
          <a:prstGeom prst="rect">
            <a:avLst/>
          </a:prstGeom>
        </p:spPr>
        <p:txBody>
          <a:bodyPr wrap="square" lIns="0" tIns="0" rIns="0" bIns="0" rtlCol="0" anchor="t">
            <a:spAutoFit/>
          </a:bodyPr>
          <a:lstStyle/>
          <a:p>
            <a:pPr lvl="0" algn="ctr">
              <a:lnSpc>
                <a:spcPts val="8400"/>
              </a:lnSpc>
            </a:pPr>
            <a:r>
              <a:rPr lang="vi-VN" sz="6000" b="1">
                <a:latin typeface="Times New Roman" panose="02020603050405020304" pitchFamily="18" charset="0"/>
                <a:cs typeface="Times New Roman" panose="02020603050405020304" pitchFamily="18" charset="0"/>
              </a:rPr>
              <a:t>Ví dụ: Muối là một thuật ngữ Khoa học Tự nhiên, không có sắc thái biểu cảm: “Muối là một hợp chất mà phân tử gồm có một hay nhiều nguyên tử kim loại liên kết với một hay nhiều gốc axit. ”</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7153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1606</Words>
  <Application>Microsoft Office PowerPoint</Application>
  <PresentationFormat>Custom</PresentationFormat>
  <Paragraphs>173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TAN Nimbus Bold</vt:lpstr>
      <vt:lpstr>Open Sauce Bold</vt:lpstr>
      <vt:lpstr>.VnTime</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 Trắng Mô đun Trừu tượng Bản trình bày chiến lược Bản thuyết trình Kinh doanh</dc:title>
  <dc:creator>Admin</dc:creator>
  <cp:lastModifiedBy>dell</cp:lastModifiedBy>
  <cp:revision>9</cp:revision>
  <dcterms:created xsi:type="dcterms:W3CDTF">2006-08-16T00:00:00Z</dcterms:created>
  <dcterms:modified xsi:type="dcterms:W3CDTF">2024-02-21T10:11:33Z</dcterms:modified>
  <dc:identifier>DAFOdRvh8_U</dc:identifier>
</cp:coreProperties>
</file>