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5"/>
  </p:notesMasterIdLst>
  <p:sldIdLst>
    <p:sldId id="351" r:id="rId3"/>
    <p:sldId id="288" r:id="rId4"/>
    <p:sldId id="286" r:id="rId5"/>
    <p:sldId id="259" r:id="rId6"/>
    <p:sldId id="260" r:id="rId7"/>
    <p:sldId id="257" r:id="rId8"/>
    <p:sldId id="258" r:id="rId9"/>
    <p:sldId id="261" r:id="rId10"/>
    <p:sldId id="277" r:id="rId11"/>
    <p:sldId id="278" r:id="rId12"/>
    <p:sldId id="267" r:id="rId13"/>
    <p:sldId id="3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  <a:srgbClr val="FF9900"/>
    <a:srgbClr val="006600"/>
    <a:srgbClr val="005ADE"/>
    <a:srgbClr val="800000"/>
    <a:srgbClr val="79FE00"/>
    <a:srgbClr val="FFFF00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8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2ACA2D-E9D8-4DF4-A30B-0F7B5EC6F6DD}" type="datetimeFigureOut">
              <a:rPr lang="en-US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B1A272-CA11-40EC-BB9B-CD53CDF4994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C8BF6-2E0C-4177-B296-D71538C36B1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8FA2-CCF4-4881-8632-F8B3F355B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29B-BDE4-46FB-BBD4-AEC6242B313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A53D-29C5-4DF6-8EFF-09ADFDF8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29B23-BE7F-472E-8F34-74233C7FFD9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7C339-AFCD-4D12-B1AA-A42B60B02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C8BF6-2E0C-4177-B296-D71538C36B1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8FA2-CCF4-4881-8632-F8B3F355B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D026-C76F-4D06-97D3-EFA90AD594C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3571-261B-4482-BDF4-86B94D16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83AE6-28AF-4E0E-91CB-E560BCFEFB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A29B-463F-45CD-9B20-EF715673D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5A816-82A4-4A5A-BC03-08CFABD1621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7C090-8C16-4E08-8E7A-522A202B8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DAF5-28BC-472E-BD5C-8FC8B758193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7F02-E67B-4F62-A5AE-57A80D18B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43325-BF69-4367-94C5-EABCBC2C6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7BC6-2E91-4096-BBD2-A76610DD8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7DC35-C700-40AF-96FE-11F42D48832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0CB5-E4EB-4BBD-AEAF-3E5CA820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5A79E-53AF-41C3-A135-5309431A04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2A-125F-4B2F-87C1-B3F2E4D09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D026-C76F-4D06-97D3-EFA90AD594C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3571-261B-4482-BDF4-86B94D16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1A75-7AF8-453B-88C1-5356C7FECD7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5DBE-BC6D-4BF8-9831-8734C2CF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4729B-BDE4-46FB-BBD4-AEC6242B313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A53D-29C5-4DF6-8EFF-09ADFDF8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29B23-BE7F-472E-8F34-74233C7FFD9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7C339-AFCD-4D12-B1AA-A42B60B02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483F-B489-4BAB-B359-B413BFD589E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83AE6-28AF-4E0E-91CB-E560BCFEFB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A29B-463F-45CD-9B20-EF715673D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5A816-82A4-4A5A-BC03-08CFABD1621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7C090-8C16-4E08-8E7A-522A202B8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DAF5-28BC-472E-BD5C-8FC8B758193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7F02-E67B-4F62-A5AE-57A80D18B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43325-BF69-4367-94C5-EABCBC2C624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7BC6-2E91-4096-BBD2-A76610DD8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7DC35-C700-40AF-96FE-11F42D48832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0CB5-E4EB-4BBD-AEAF-3E5CA820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5A79E-53AF-41C3-A135-5309431A04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2A-125F-4B2F-87C1-B3F2E4D09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1A75-7AF8-453B-88C1-5356C7FECD7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55DBE-BC6D-4BF8-9831-8734C2CF9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83EDF-A01E-4957-A146-452AC50F4BE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FF6398-19C1-42A8-9457-4228946C37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83EDF-A01E-4957-A146-452AC50F4BE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FF6398-19C1-42A8-9457-4228946C37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un 103425"/>
          <p:cNvSpPr>
            <a:spLocks noChangeArrowheads="1"/>
          </p:cNvSpPr>
          <p:nvPr/>
        </p:nvSpPr>
        <p:spPr bwMode="auto">
          <a:xfrm>
            <a:off x="2275879" y="4868794"/>
            <a:ext cx="514350" cy="457200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27" name="Freeform 103426"/>
          <p:cNvSpPr>
            <a:spLocks noChangeArrowheads="1"/>
          </p:cNvSpPr>
          <p:nvPr/>
        </p:nvSpPr>
        <p:spPr bwMode="auto">
          <a:xfrm rot="21371192">
            <a:off x="1129285" y="1199781"/>
            <a:ext cx="3661361" cy="5004107"/>
          </a:xfrm>
          <a:custGeom>
            <a:avLst/>
            <a:gdLst>
              <a:gd name="T0" fmla="*/ 480 w 3072"/>
              <a:gd name="T1" fmla="*/ 0 h 3552"/>
              <a:gd name="T2" fmla="*/ 432 w 3072"/>
              <a:gd name="T3" fmla="*/ 2496 h 3552"/>
              <a:gd name="T4" fmla="*/ 3072 w 3072"/>
              <a:gd name="T5" fmla="*/ 3552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2" h="3552">
                <a:moveTo>
                  <a:pt x="480" y="0"/>
                </a:moveTo>
                <a:cubicBezTo>
                  <a:pt x="240" y="952"/>
                  <a:pt x="0" y="1904"/>
                  <a:pt x="432" y="2496"/>
                </a:cubicBezTo>
                <a:cubicBezTo>
                  <a:pt x="864" y="3088"/>
                  <a:pt x="1968" y="3320"/>
                  <a:pt x="3072" y="3552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28" name="Freeform 103427"/>
          <p:cNvSpPr>
            <a:spLocks noChangeArrowheads="1"/>
          </p:cNvSpPr>
          <p:nvPr/>
        </p:nvSpPr>
        <p:spPr bwMode="auto">
          <a:xfrm>
            <a:off x="1428749" y="1314450"/>
            <a:ext cx="3798395" cy="4552950"/>
          </a:xfrm>
          <a:custGeom>
            <a:avLst/>
            <a:gdLst>
              <a:gd name="T0" fmla="*/ 480 w 3072"/>
              <a:gd name="T1" fmla="*/ 0 h 3552"/>
              <a:gd name="T2" fmla="*/ 432 w 3072"/>
              <a:gd name="T3" fmla="*/ 2496 h 3552"/>
              <a:gd name="T4" fmla="*/ 3072 w 3072"/>
              <a:gd name="T5" fmla="*/ 3552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2" h="3552">
                <a:moveTo>
                  <a:pt x="480" y="0"/>
                </a:moveTo>
                <a:cubicBezTo>
                  <a:pt x="240" y="952"/>
                  <a:pt x="0" y="1904"/>
                  <a:pt x="432" y="2496"/>
                </a:cubicBezTo>
                <a:cubicBezTo>
                  <a:pt x="864" y="3088"/>
                  <a:pt x="1968" y="3320"/>
                  <a:pt x="3072" y="3552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30" name="Freeform 103429"/>
          <p:cNvSpPr>
            <a:spLocks noChangeArrowheads="1"/>
          </p:cNvSpPr>
          <p:nvPr/>
        </p:nvSpPr>
        <p:spPr bwMode="auto">
          <a:xfrm>
            <a:off x="2071574" y="4925998"/>
            <a:ext cx="4972050" cy="1333500"/>
          </a:xfrm>
          <a:custGeom>
            <a:avLst/>
            <a:gdLst>
              <a:gd name="T0" fmla="*/ 0 w 3936"/>
              <a:gd name="T1" fmla="*/ 1248 h 1552"/>
              <a:gd name="T2" fmla="*/ 1488 w 3936"/>
              <a:gd name="T3" fmla="*/ 1536 h 1552"/>
              <a:gd name="T4" fmla="*/ 2688 w 3936"/>
              <a:gd name="T5" fmla="*/ 1152 h 1552"/>
              <a:gd name="T6" fmla="*/ 3936 w 3936"/>
              <a:gd name="T7" fmla="*/ 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6" h="1552">
                <a:moveTo>
                  <a:pt x="0" y="1248"/>
                </a:moveTo>
                <a:cubicBezTo>
                  <a:pt x="520" y="1400"/>
                  <a:pt x="1040" y="1552"/>
                  <a:pt x="1488" y="1536"/>
                </a:cubicBezTo>
                <a:cubicBezTo>
                  <a:pt x="1936" y="1520"/>
                  <a:pt x="2280" y="1408"/>
                  <a:pt x="2688" y="1152"/>
                </a:cubicBezTo>
                <a:cubicBezTo>
                  <a:pt x="3096" y="896"/>
                  <a:pt x="3516" y="448"/>
                  <a:pt x="3936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31" name="Sun 103430"/>
          <p:cNvSpPr>
            <a:spLocks noChangeArrowheads="1"/>
          </p:cNvSpPr>
          <p:nvPr/>
        </p:nvSpPr>
        <p:spPr bwMode="auto">
          <a:xfrm>
            <a:off x="1685926" y="4486275"/>
            <a:ext cx="514350" cy="457200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32" name="Sun 103431"/>
          <p:cNvSpPr>
            <a:spLocks noChangeArrowheads="1"/>
          </p:cNvSpPr>
          <p:nvPr/>
        </p:nvSpPr>
        <p:spPr bwMode="auto">
          <a:xfrm>
            <a:off x="1393971" y="3835895"/>
            <a:ext cx="514350" cy="457200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33" name="Sun 103432"/>
          <p:cNvSpPr>
            <a:spLocks noChangeArrowheads="1"/>
          </p:cNvSpPr>
          <p:nvPr/>
        </p:nvSpPr>
        <p:spPr bwMode="auto">
          <a:xfrm>
            <a:off x="1241074" y="3135379"/>
            <a:ext cx="514350" cy="457200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34" name="Sun 103433"/>
          <p:cNvSpPr>
            <a:spLocks noChangeArrowheads="1"/>
          </p:cNvSpPr>
          <p:nvPr/>
        </p:nvSpPr>
        <p:spPr bwMode="auto">
          <a:xfrm>
            <a:off x="1377552" y="1575163"/>
            <a:ext cx="514350" cy="457200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sp>
        <p:nvSpPr>
          <p:cNvPr id="103435" name="Sun 103434"/>
          <p:cNvSpPr>
            <a:spLocks noChangeArrowheads="1"/>
          </p:cNvSpPr>
          <p:nvPr/>
        </p:nvSpPr>
        <p:spPr bwMode="auto">
          <a:xfrm>
            <a:off x="1248583" y="2324235"/>
            <a:ext cx="514350" cy="457200"/>
          </a:xfrm>
          <a:prstGeom prst="sun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en-US" altLang="zh-CN" sz="1350">
              <a:ea typeface="SimSun" panose="02010600030101010101" pitchFamily="2" charset="-122"/>
            </a:endParaRPr>
          </a:p>
        </p:txBody>
      </p:sp>
      <p:pic>
        <p:nvPicPr>
          <p:cNvPr id="3086" name="Picture 103439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87358" y="3391041"/>
            <a:ext cx="6832948" cy="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03440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347" y="6792694"/>
            <a:ext cx="9172574" cy="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3441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0651" y="3365794"/>
            <a:ext cx="6627017" cy="7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344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5" y="12527"/>
            <a:ext cx="9189000" cy="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3F324D-3FE1-4C81-928B-295130F9AC81}"/>
              </a:ext>
            </a:extLst>
          </p:cNvPr>
          <p:cNvSpPr/>
          <p:nvPr/>
        </p:nvSpPr>
        <p:spPr>
          <a:xfrm>
            <a:off x="1845162" y="2329195"/>
            <a:ext cx="65748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LÀM BÀI NGHỊ LUẬN </a:t>
            </a:r>
            <a:b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ĐỀ </a:t>
            </a:r>
            <a:b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 TƯỞNG, ĐẠO LÍ </a:t>
            </a:r>
          </a:p>
          <a:p>
            <a:pPr algn="ctr"/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7BEAA9-2DF7-486E-B064-19E8840F6BB5}"/>
              </a:ext>
            </a:extLst>
          </p:cNvPr>
          <p:cNvSpPr/>
          <p:nvPr/>
        </p:nvSpPr>
        <p:spPr>
          <a:xfrm>
            <a:off x="3172763" y="781407"/>
            <a:ext cx="3504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4800" b="1" dirty="0" err="1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800" b="1" dirty="0">
              <a:ln w="11430"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4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5473E-6 C 0.0323 -0.00231 0.06476 -0.00439 0.10851 -0.01733 C 0.15226 -0.03028 0.20209 -0.03582 0.2625 -0.07742 C 0.32292 -0.11902 0.39688 -0.19274 0.47084 -0.26624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9917E-6 C -0.01875 -0.04624 -0.0375 -0.09247 -0.05 -0.13315 C -0.0625 -0.17384 -0.07361 -0.19233 -0.075 -0.24411 C -0.07639 -0.29589 -0.06806 -0.37726 -0.05833 -0.44383 C -0.04861 -0.51041 -0.03264 -0.57698 -0.01667 -0.6435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4793E-6 C -0.01875 -0.03536 -0.0375 -0.07048 -0.05 -0.10122 C -0.0625 -0.13219 -0.07361 -0.14606 -0.075 -0.18534 C -0.07639 -0.22463 -0.06805 -0.28634 -0.05833 -0.33672 C -0.04861 -0.38733 -0.03264 -0.43794 -0.01666 -0.48809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9917E-6 C -0.01875 -0.04624 -0.0375 -0.09247 -0.05 -0.13315 C -0.0625 -0.17384 -0.07361 -0.19233 -0.075 -0.24411 C -0.07639 -0.29589 -0.06806 -0.37726 -0.05833 -0.44383 C -0.04861 -0.51041 -0.03264 -0.57698 -0.01667 -0.6435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28 C 0.03715 0.0312 0.07014 0.02912 0.11458 0.01664 C 0.1592 0.00439 0.2099 -0.00116 0.27135 -0.04091 C 0.33281 -0.08066 0.40799 -0.15138 0.48333 -0.22186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01109 C -0.01319 0.00878 0.01962 0.00647 0.06372 -0.00694 C 0.10782 -0.02034 0.15816 -0.02635 0.21893 -0.06957 C 0.27986 -0.11278 0.35452 -0.18951 0.42917 -0.26624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2057400" cy="457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57200" y="2667000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b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kumimoji="0" lang="en-US" sz="39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1905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57200" y="9906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b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Khẳng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truyền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thống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tốt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đẹp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tục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hôm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nay.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Sống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đạo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</a:t>
            </a:r>
            <a:r>
              <a:rPr lang="en-US" sz="4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457200" y="38100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b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sửa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chữa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2514600" y="5334000"/>
            <a:ext cx="403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b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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Ghi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nhớ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 (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Sgk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ebdings" panose="05030102010509060703"/>
              </a:rPr>
              <a:t>/54)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3124200" cy="476251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981200"/>
            <a:ext cx="71628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200400"/>
            <a:ext cx="84582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buFontTx/>
              <a:buChar char="-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>
              <a:buFontTx/>
              <a:buChar char="-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SZ169">
            <a:extLst>
              <a:ext uri="{FF2B5EF4-FFF2-40B4-BE49-F238E27FC236}">
                <a16:creationId xmlns:a16="http://schemas.microsoft.com/office/drawing/2014/main" id="{CEF72156-4C79-4F0E-86BF-D4995327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32099" name="Text Box 3">
            <a:extLst>
              <a:ext uri="{FF2B5EF4-FFF2-40B4-BE49-F238E27FC236}">
                <a16:creationId xmlns:a16="http://schemas.microsoft.com/office/drawing/2014/main" id="{0FD1991C-3A91-42BB-909A-2D6EA273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1413"/>
            <a:ext cx="6096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10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8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5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26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7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LÀM BÀI NGHỊ LUẬN VỀ MỘT VẤN ĐỀ TƯ TƯỞNG, ĐẠO LÍ.</a:t>
            </a:r>
          </a:p>
          <a:p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dàn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LÀM BÀI NGHỊ LUẬN VỀ MỘT VẤN ĐỀ TƯ TƯỞNG, ĐẠO LÍ 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(TT)”-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dàn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</a:rPr>
              <a:t> VB </a:t>
            </a:r>
            <a:r>
              <a:rPr lang="en-US" altLang="en-US" sz="2400" b="1" dirty="0" err="1">
                <a:solidFill>
                  <a:srgbClr val="0000FF"/>
                </a:solidFill>
              </a:rPr>
              <a:t>nghị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luận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về</a:t>
            </a:r>
            <a:r>
              <a:rPr lang="en-US" sz="2400" b="1" dirty="0">
                <a:solidFill>
                  <a:srgbClr val="0000FF"/>
                </a:solidFill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</a:rPr>
              <a:t>Tinh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thần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tự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”</a:t>
            </a:r>
            <a:r>
              <a:rPr lang="en-US" altLang="en-US" sz="2400" b="1" dirty="0">
                <a:solidFill>
                  <a:srgbClr val="0000FF"/>
                </a:solidFill>
              </a:rPr>
              <a:t>.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 </a:t>
            </a:r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1BB5F82E-A4B2-4E0D-A96A-A418AD34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716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132101" name="Picture 5" descr="N3">
            <a:extLst>
              <a:ext uri="{FF2B5EF4-FFF2-40B4-BE49-F238E27FC236}">
                <a16:creationId xmlns:a16="http://schemas.microsoft.com/office/drawing/2014/main" id="{684E01CB-BAA4-4C05-9645-FD3BDD88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 descr="N3">
            <a:extLst>
              <a:ext uri="{FF2B5EF4-FFF2-40B4-BE49-F238E27FC236}">
                <a16:creationId xmlns:a16="http://schemas.microsoft.com/office/drawing/2014/main" id="{12960330-8920-4DBF-8496-249F66F9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N3">
            <a:extLst>
              <a:ext uri="{FF2B5EF4-FFF2-40B4-BE49-F238E27FC236}">
                <a16:creationId xmlns:a16="http://schemas.microsoft.com/office/drawing/2014/main" id="{D44B0BD7-5588-4EF6-BF3D-B603907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4207" y="3367881"/>
            <a:ext cx="6858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8" descr="N3">
            <a:extLst>
              <a:ext uri="{FF2B5EF4-FFF2-40B4-BE49-F238E27FC236}">
                <a16:creationId xmlns:a16="http://schemas.microsoft.com/office/drawing/2014/main" id="{8AC89FB1-D3D1-4788-AB81-B0EC14A5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437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2954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nghị luận về một về một vấn đề tư tưởng, đạo lí giống và khác với bài nghị luận về một sự việc, hiện tượng đời sống như thế nào 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3" name="Group 49"/>
          <p:cNvGraphicFramePr>
            <a:graphicFrameLocks noGrp="1"/>
          </p:cNvGraphicFramePr>
          <p:nvPr>
            <p:ph/>
          </p:nvPr>
        </p:nvGraphicFramePr>
        <p:xfrm>
          <a:off x="0" y="274638"/>
          <a:ext cx="9067800" cy="6484937"/>
        </p:xfrm>
        <a:graphic>
          <a:graphicData uri="http://schemas.openxmlformats.org/drawingml/2006/table">
            <a:tbl>
              <a:tblPr/>
              <a:tblGrid>
                <a:gridCol w="128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0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nghị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là một sự việc hiện tượng trong đời sống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-Từ một sự việc, hiện tượng đời sống mà nêu ra những vấn đề tư tưởng. 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là những vấn đề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thuộc lĩnh vực tư tưởng hoặc đạo đức , lối sống của con người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Dùng giải thích , chứng minh ,phân tích, …làm sáng tỏ các tư tưởng, đạo lí quan trọng đối với đời sống con người.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11170"/>
            <a:ext cx="7772400" cy="4343400"/>
          </a:xfrm>
        </p:spPr>
        <p:txBody>
          <a:bodyPr>
            <a:noAutofit/>
          </a:bodyPr>
          <a:lstStyle/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“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algn="r">
              <a:lnSpc>
                <a:spcPct val="90000"/>
              </a:lnSpc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R="0" algn="l">
              <a:lnSpc>
                <a:spcPct val="90000"/>
              </a:lnSpc>
            </a:pP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493278"/>
            <a:ext cx="381000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016224"/>
            <a:ext cx="8077200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64510"/>
            <a:ext cx="8153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CÁCH LÀM BÀI NGHỊ LUẬN  VỀ MỘT VẤN ĐỀ TƯ TƯỞNG, ĐẠO LÍ </a:t>
            </a:r>
            <a:endParaRPr lang="en-US" sz="24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828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1.Hãy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3581400"/>
            <a:ext cx="88392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2.Từ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381000"/>
          </a:xfrm>
          <a:scene3d>
            <a:camera prst="obliqueTopLeft"/>
            <a:lightRig rig="threePt" dir="t"/>
          </a:scene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609600" y="1219200"/>
            <a:ext cx="8077200" cy="3200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</a:t>
            </a:r>
            <a:r>
              <a:rPr lang="en-US" sz="28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</a:t>
            </a:r>
            <a:r>
              <a:rPr lang="en-US" sz="28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r>
              <a:rPr lang="en-US" sz="28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1,3,10: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mệnh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2,4,5,6,7,8,9: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642009"/>
            <a:ext cx="7543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300" b="1" dirty="0"/>
          </a:p>
        </p:txBody>
      </p:sp>
      <p:sp>
        <p:nvSpPr>
          <p:cNvPr id="4" name="Rectangle 3"/>
          <p:cNvSpPr/>
          <p:nvPr/>
        </p:nvSpPr>
        <p:spPr>
          <a:xfrm>
            <a:off x="1485900" y="0"/>
            <a:ext cx="63246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CÁCH LÀM BÀI NGHỊ LUẬN  VỀ MỘT VẤN ĐỀ TƯ TƯỞNG, ĐẠO LÍ </a:t>
            </a:r>
            <a:endParaRPr lang="en-US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219200"/>
            <a:ext cx="7848600" cy="446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Đề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bài</a:t>
            </a:r>
            <a:r>
              <a:rPr lang="en-US" sz="2300" b="1" dirty="0">
                <a:latin typeface="Constantia" panose="02030602050306030303" pitchFamily="18" charset="0"/>
              </a:rPr>
              <a:t>: </a:t>
            </a:r>
            <a:r>
              <a:rPr lang="en-US" sz="2300" b="1" dirty="0" err="1">
                <a:latin typeface="Constantia" panose="02030602050306030303" pitchFamily="18" charset="0"/>
              </a:rPr>
              <a:t>Suy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nghĩ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về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đạo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lí</a:t>
            </a:r>
            <a:r>
              <a:rPr lang="en-US" sz="2300" b="1" dirty="0">
                <a:latin typeface="Constantia" panose="02030602050306030303" pitchFamily="18" charset="0"/>
              </a:rPr>
              <a:t> “</a:t>
            </a:r>
            <a:r>
              <a:rPr lang="en-US" sz="2300" b="1" dirty="0" err="1">
                <a:latin typeface="Constantia" panose="02030602050306030303" pitchFamily="18" charset="0"/>
              </a:rPr>
              <a:t>Uống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nước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nhớ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nguồn</a:t>
            </a:r>
            <a:r>
              <a:rPr lang="en-US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1600202"/>
            <a:ext cx="7315200" cy="8002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Constantia" panose="02030602050306030303" pitchFamily="18" charset="0"/>
              </a:rPr>
              <a:t>1/ </a:t>
            </a:r>
            <a:r>
              <a:rPr lang="en-US" sz="23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Tìm</a:t>
            </a:r>
            <a:r>
              <a:rPr lang="en-US" sz="23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hiểu</a:t>
            </a:r>
            <a:r>
              <a:rPr lang="en-US" sz="23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đề</a:t>
            </a:r>
            <a:r>
              <a:rPr lang="en-US" sz="23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và</a:t>
            </a:r>
            <a:r>
              <a:rPr lang="en-US" sz="23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tìm</a:t>
            </a:r>
            <a:r>
              <a:rPr lang="en-US" sz="23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ý:</a:t>
            </a:r>
          </a:p>
          <a:p>
            <a:endParaRPr lang="en-US" sz="2300" b="1" u="sng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1981200"/>
            <a:ext cx="6705600" cy="446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anose="02030602050306030303" pitchFamily="18" charset="0"/>
              </a:rPr>
              <a:t>	a/ </a:t>
            </a:r>
            <a:r>
              <a:rPr lang="en-US" sz="2300" b="1" u="sng" dirty="0" err="1">
                <a:latin typeface="Constantia" panose="02030602050306030303" pitchFamily="18" charset="0"/>
              </a:rPr>
              <a:t>Tìm</a:t>
            </a:r>
            <a:r>
              <a:rPr lang="en-US" sz="2300" b="1" u="sng" dirty="0">
                <a:latin typeface="Constantia" panose="02030602050306030303" pitchFamily="18" charset="0"/>
              </a:rPr>
              <a:t> </a:t>
            </a:r>
            <a:r>
              <a:rPr lang="en-US" sz="2300" b="1" u="sng" dirty="0" err="1">
                <a:latin typeface="Constantia" panose="02030602050306030303" pitchFamily="18" charset="0"/>
              </a:rPr>
              <a:t>hiểu</a:t>
            </a:r>
            <a:r>
              <a:rPr lang="en-US" sz="2300" b="1" u="sng" dirty="0">
                <a:latin typeface="Constantia" panose="02030602050306030303" pitchFamily="18" charset="0"/>
              </a:rPr>
              <a:t> </a:t>
            </a:r>
            <a:r>
              <a:rPr lang="en-US" sz="2300" b="1" u="sng" dirty="0" err="1">
                <a:latin typeface="Constantia" panose="02030602050306030303" pitchFamily="18" charset="0"/>
              </a:rPr>
              <a:t>đề</a:t>
            </a:r>
            <a:r>
              <a:rPr lang="en-US" sz="2300" b="1" u="sng" dirty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2362200"/>
            <a:ext cx="7315200" cy="186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anose="02030602050306030303" pitchFamily="18" charset="0"/>
              </a:rPr>
              <a:t>*</a:t>
            </a:r>
            <a:r>
              <a:rPr lang="en-US" sz="2300" b="1" dirty="0" err="1">
                <a:latin typeface="Constantia" panose="02030602050306030303" pitchFamily="18" charset="0"/>
              </a:rPr>
              <a:t>Cần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lưu</a:t>
            </a:r>
            <a:r>
              <a:rPr lang="en-US" sz="2300" b="1" dirty="0">
                <a:latin typeface="Constantia" panose="02030602050306030303" pitchFamily="18" charset="0"/>
              </a:rPr>
              <a:t> ý:</a:t>
            </a:r>
          </a:p>
          <a:p>
            <a:r>
              <a:rPr lang="en-US" sz="2300" b="1" dirty="0">
                <a:latin typeface="Constantia" panose="02030602050306030303" pitchFamily="18" charset="0"/>
              </a:rPr>
              <a:t>- </a:t>
            </a:r>
            <a:r>
              <a:rPr lang="en-US" sz="2300" b="1" dirty="0" err="1">
                <a:latin typeface="Constantia" panose="02030602050306030303" pitchFamily="18" charset="0"/>
              </a:rPr>
              <a:t>Xác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định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đúng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tính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chất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300" b="1" dirty="0" err="1">
                <a:latin typeface="Constantia" panose="02030602050306030303" pitchFamily="18" charset="0"/>
              </a:rPr>
              <a:t>Xác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định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nội</a:t>
            </a:r>
            <a:r>
              <a:rPr lang="en-US" sz="2300" b="1" dirty="0">
                <a:latin typeface="Constantia" panose="02030602050306030303" pitchFamily="18" charset="0"/>
              </a:rPr>
              <a:t> dung: </a:t>
            </a:r>
            <a:r>
              <a:rPr lang="en-US" sz="2300" b="1" dirty="0" err="1">
                <a:latin typeface="Constantia" panose="02030602050306030303" pitchFamily="18" charset="0"/>
              </a:rPr>
              <a:t>nghị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luận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về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lòng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biết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ơn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</a:p>
          <a:p>
            <a:r>
              <a:rPr lang="en-US" sz="2300" b="1" dirty="0">
                <a:latin typeface="Constantia" panose="02030602050306030303" pitchFamily="18" charset="0"/>
              </a:rPr>
              <a:t>-</a:t>
            </a:r>
            <a:r>
              <a:rPr lang="en-US" sz="2300" b="1" dirty="0" err="1">
                <a:latin typeface="Constantia" panose="02030602050306030303" pitchFamily="18" charset="0"/>
              </a:rPr>
              <a:t>Chú</a:t>
            </a:r>
            <a:r>
              <a:rPr lang="en-US" sz="2300" b="1" dirty="0">
                <a:latin typeface="Constantia" panose="02030602050306030303" pitchFamily="18" charset="0"/>
              </a:rPr>
              <a:t> ý: </a:t>
            </a:r>
            <a:r>
              <a:rPr lang="en-US" sz="2300" b="1" dirty="0" err="1">
                <a:latin typeface="Constantia" panose="02030602050306030303" pitchFamily="18" charset="0"/>
              </a:rPr>
              <a:t>từ</a:t>
            </a:r>
            <a:r>
              <a:rPr lang="en-US" sz="2300" b="1" dirty="0">
                <a:latin typeface="Constantia" panose="02030602050306030303" pitchFamily="18" charset="0"/>
              </a:rPr>
              <a:t> “</a:t>
            </a:r>
            <a:r>
              <a:rPr lang="en-US" sz="2300" b="1" dirty="0" err="1">
                <a:latin typeface="Constantia" panose="02030602050306030303" pitchFamily="18" charset="0"/>
              </a:rPr>
              <a:t>suy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nghĩ</a:t>
            </a:r>
            <a:r>
              <a:rPr lang="en-US" sz="2300" b="1" dirty="0">
                <a:latin typeface="Constantia" panose="02030602050306030303" pitchFamily="18" charset="0"/>
              </a:rPr>
              <a:t>” </a:t>
            </a:r>
          </a:p>
          <a:p>
            <a:endParaRPr lang="en-US" sz="2300" b="1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3886200"/>
            <a:ext cx="7848600" cy="3277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anose="02030602050306030303" pitchFamily="18" charset="0"/>
              </a:rPr>
              <a:t>	b/ </a:t>
            </a:r>
            <a:r>
              <a:rPr lang="en-US" sz="2300" b="1" u="sng" dirty="0" err="1">
                <a:latin typeface="Constantia" panose="02030602050306030303" pitchFamily="18" charset="0"/>
              </a:rPr>
              <a:t>Tìm</a:t>
            </a:r>
            <a:r>
              <a:rPr lang="en-US" sz="2300" b="1" u="sng" dirty="0">
                <a:latin typeface="Constantia" panose="02030602050306030303" pitchFamily="18" charset="0"/>
              </a:rPr>
              <a:t> ý:</a:t>
            </a:r>
          </a:p>
          <a:p>
            <a:r>
              <a:rPr lang="en-US" sz="2300" b="1" dirty="0" err="1">
                <a:latin typeface="Constantia" panose="02030602050306030303" pitchFamily="18" charset="0"/>
              </a:rPr>
              <a:t>Đọc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và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trả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lời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câu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hỏi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để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có</a:t>
            </a:r>
            <a:r>
              <a:rPr lang="en-US" sz="2300" b="1" dirty="0">
                <a:latin typeface="Constantia" panose="02030602050306030303" pitchFamily="18" charset="0"/>
              </a:rPr>
              <a:t> ý </a:t>
            </a:r>
            <a:r>
              <a:rPr lang="en-US" sz="2300" b="1" dirty="0" err="1">
                <a:latin typeface="Constantia" panose="02030602050306030303" pitchFamily="18" charset="0"/>
              </a:rPr>
              <a:t>cho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bài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văn</a:t>
            </a:r>
            <a:r>
              <a:rPr lang="en-US" sz="2300" b="1" dirty="0">
                <a:latin typeface="Constantia" panose="02030602050306030303" pitchFamily="18" charset="0"/>
              </a:rPr>
              <a:t>:</a:t>
            </a:r>
          </a:p>
          <a:p>
            <a:r>
              <a:rPr lang="en-US" sz="2300" b="1" dirty="0">
                <a:latin typeface="Constantia" panose="02030602050306030303" pitchFamily="18" charset="0"/>
              </a:rPr>
              <a:t>*</a:t>
            </a:r>
            <a:r>
              <a:rPr lang="en-US" sz="2300" b="1" dirty="0" err="1">
                <a:latin typeface="Constantia" panose="02030602050306030303" pitchFamily="18" charset="0"/>
              </a:rPr>
              <a:t>Gợi</a:t>
            </a:r>
            <a:r>
              <a:rPr lang="en-US" sz="2300" b="1" dirty="0">
                <a:latin typeface="Constantia" panose="02030602050306030303" pitchFamily="18" charset="0"/>
              </a:rPr>
              <a:t> ý:</a:t>
            </a:r>
          </a:p>
          <a:p>
            <a:r>
              <a:rPr lang="en-US" sz="2300" b="1" dirty="0">
                <a:latin typeface="Constantia" panose="02030602050306030303" pitchFamily="18" charset="0"/>
              </a:rPr>
              <a:t>- </a:t>
            </a:r>
            <a:r>
              <a:rPr lang="en-US" sz="2300" b="1" dirty="0" err="1">
                <a:latin typeface="Constantia" panose="02030602050306030303" pitchFamily="18" charset="0"/>
              </a:rPr>
              <a:t>Câu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tục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ngữ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có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nghĩa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đen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nghĩa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bóng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như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thế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nào</a:t>
            </a:r>
            <a:r>
              <a:rPr lang="en-US" sz="2300" b="1" dirty="0">
                <a:latin typeface="Constantia" panose="02030602050306030303" pitchFamily="18" charset="0"/>
              </a:rPr>
              <a:t>? </a:t>
            </a:r>
          </a:p>
          <a:p>
            <a:r>
              <a:rPr lang="en-US" sz="2300" b="1" dirty="0">
                <a:latin typeface="Constantia" panose="02030602050306030303" pitchFamily="18" charset="0"/>
              </a:rPr>
              <a:t>- </a:t>
            </a:r>
            <a:r>
              <a:rPr lang="en-US" sz="2300" b="1" dirty="0" err="1">
                <a:latin typeface="Constantia" panose="02030602050306030303" pitchFamily="18" charset="0"/>
              </a:rPr>
              <a:t>Câu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tục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ngữ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thể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hiện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truyền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thống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đạo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lí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gì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của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người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Việt</a:t>
            </a:r>
            <a:r>
              <a:rPr lang="en-US" sz="2300" b="1" dirty="0">
                <a:latin typeface="Constantia" panose="02030602050306030303" pitchFamily="18" charset="0"/>
              </a:rPr>
              <a:t> Nam?</a:t>
            </a:r>
          </a:p>
          <a:p>
            <a:r>
              <a:rPr lang="en-US" sz="2300" b="1" dirty="0">
                <a:latin typeface="Constantia" panose="02030602050306030303" pitchFamily="18" charset="0"/>
              </a:rPr>
              <a:t>- </a:t>
            </a:r>
            <a:r>
              <a:rPr lang="en-US" sz="2300" b="1" dirty="0" err="1">
                <a:latin typeface="Constantia" panose="02030602050306030303" pitchFamily="18" charset="0"/>
              </a:rPr>
              <a:t>Ngày</a:t>
            </a:r>
            <a:r>
              <a:rPr lang="en-US" sz="2300" b="1" dirty="0">
                <a:latin typeface="Constantia" panose="02030602050306030303" pitchFamily="18" charset="0"/>
              </a:rPr>
              <a:t> nay </a:t>
            </a:r>
            <a:r>
              <a:rPr lang="en-US" sz="2300" b="1" dirty="0" err="1">
                <a:latin typeface="Constantia" panose="02030602050306030303" pitchFamily="18" charset="0"/>
              </a:rPr>
              <a:t>đạo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lí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ấy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có</a:t>
            </a:r>
            <a:r>
              <a:rPr lang="en-US" sz="2300" b="1" dirty="0">
                <a:latin typeface="Constantia" panose="02030602050306030303" pitchFamily="18" charset="0"/>
              </a:rPr>
              <a:t> ý </a:t>
            </a:r>
            <a:r>
              <a:rPr lang="en-US" sz="2300" b="1" dirty="0" err="1">
                <a:latin typeface="Constantia" panose="02030602050306030303" pitchFamily="18" charset="0"/>
              </a:rPr>
              <a:t>nghĩa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như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thế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nào</a:t>
            </a:r>
            <a:r>
              <a:rPr lang="en-US" sz="2300" b="1" dirty="0">
                <a:latin typeface="Constantia" panose="02030602050306030303" pitchFamily="18" charset="0"/>
              </a:rPr>
              <a:t>?</a:t>
            </a:r>
          </a:p>
          <a:p>
            <a:endParaRPr lang="en-US" sz="2300" b="1" u="sng" dirty="0">
              <a:latin typeface="Constantia" panose="02030602050306030303" pitchFamily="18" charset="0"/>
            </a:endParaRPr>
          </a:p>
          <a:p>
            <a:r>
              <a:rPr lang="en-US" sz="2300" b="1" u="sng" dirty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685801"/>
            <a:ext cx="8458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II.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làm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nghị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luận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về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vấn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đề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tư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tưởng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đạo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lí</a:t>
            </a:r>
            <a:r>
              <a:rPr lang="en-US" sz="24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4274"/>
            <a:ext cx="64008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CÁCH LÀM BÀI NGHỊ LUẬN  VỀ MỘT VẤN ĐỀ TƯ TƯỞNG, ĐẠO LÍ </a:t>
            </a:r>
            <a:endParaRPr lang="en-US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352800" cy="457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86000"/>
            <a:ext cx="8534400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riêng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1143000"/>
            <a:ext cx="2057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233680">
              <a:buFontTx/>
              <a:buAutoNum type="alphaUcPeriod"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38200" y="57150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b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2057400" cy="457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152400"/>
            <a:ext cx="2438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975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1042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SimSun</vt:lpstr>
      <vt:lpstr>Arial</vt:lpstr>
      <vt:lpstr>Calibri</vt:lpstr>
      <vt:lpstr>Constantia</vt:lpstr>
      <vt:lpstr>Times New Roman</vt:lpstr>
      <vt:lpstr>Webdings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1.Hãy so sánh các đề bài trên để chỉ ra điểm giống và khác nhau.  </vt:lpstr>
      <vt:lpstr>I. Đề bài nghị luận về một vấn đề tư tưởng, đạo lí :</vt:lpstr>
      <vt:lpstr>PowerPoint Presentation</vt:lpstr>
      <vt:lpstr> 2/Lập dàn bài:</vt:lpstr>
      <vt:lpstr> </vt:lpstr>
      <vt:lpstr> </vt:lpstr>
      <vt:lpstr>III. Luyện tập: </vt:lpstr>
      <vt:lpstr>PowerPoint Presentation</vt:lpstr>
    </vt:vector>
  </TitlesOfParts>
  <Company>101A Pho Duc Chinh P1 QBT TPHCM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CÁCH LÀM BÀI NGHỊ LUẬN VỀ MỘT VẤN ĐỀ TƯ TƯỞNG, ĐẠO LÍ </dc:title>
  <dc:creator>Nguyen Vu Dang</dc:creator>
  <cp:lastModifiedBy>PC</cp:lastModifiedBy>
  <cp:revision>184</cp:revision>
  <dcterms:created xsi:type="dcterms:W3CDTF">2010-01-19T14:55:00Z</dcterms:created>
  <dcterms:modified xsi:type="dcterms:W3CDTF">2024-02-21T13:04:11Z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908C84400F7E4347B7B10B20A7C1B7F7</vt:lpwstr>
  </property>
  <property fmtid="{D5CDD505-2E9C-101B-9397-08002B2CF9AE}" pid="3" name="KSOProductBuildVer">
    <vt:lpwstr>1033-11.2.0.10463</vt:lpwstr>
  </property>
</Properties>
</file>