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375" r:id="rId2"/>
    <p:sldId id="377" r:id="rId3"/>
    <p:sldId id="412" r:id="rId4"/>
    <p:sldId id="391" r:id="rId5"/>
    <p:sldId id="408" r:id="rId6"/>
    <p:sldId id="415" r:id="rId7"/>
    <p:sldId id="414" r:id="rId8"/>
    <p:sldId id="41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custShowLst>
    <p:custShow name="Custom Show 1" id="0">
      <p:sldLst>
        <p:sld r:id="rId2"/>
        <p:sld r:id="rId3"/>
        <p:sld r:id="rId4"/>
        <p:sld r:id="rId5"/>
        <p:sld r:id="rId6"/>
        <p:sld r:id="rId9"/>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4472C4"/>
    <a:srgbClr val="FFFFFF"/>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51" d="100"/>
          <a:sy n="51" d="100"/>
        </p:scale>
        <p:origin x="62" y="3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96867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204EE4-0155-48B6-885B-995119B0241B}"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4EE4-0155-48B6-885B-995119B0241B}"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4EE4-0155-48B6-885B-995119B0241B}"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04EE4-0155-48B6-885B-995119B0241B}"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04EE4-0155-48B6-885B-995119B0241B}"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04EE4-0155-48B6-885B-995119B0241B}"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204EE4-0155-48B6-885B-995119B0241B}"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204EE4-0155-48B6-885B-995119B0241B}"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04EE4-0155-48B6-885B-995119B0241B}"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04EE4-0155-48B6-885B-995119B0241B}"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04EE4-0155-48B6-885B-995119B0241B}"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45404-FC73-4E28-961E-2C11B01C8ECB}"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6858000"/>
          </a:xfrm>
          <a:prstGeom prst="rect">
            <a:avLst/>
          </a:prstGeom>
        </p:spPr>
      </p:pic>
      <p:sp>
        <p:nvSpPr>
          <p:cNvPr id="5" name="TextBox 4"/>
          <p:cNvSpPr txBox="1"/>
          <p:nvPr/>
        </p:nvSpPr>
        <p:spPr>
          <a:xfrm>
            <a:off x="365760" y="1578897"/>
            <a:ext cx="11460480" cy="3154197"/>
          </a:xfrm>
          <a:prstGeom prst="rect">
            <a:avLst/>
          </a:prstGeom>
          <a:noFill/>
        </p:spPr>
        <p:txBody>
          <a:bodyPr wrap="square" rtlCol="0">
            <a:spAutoFit/>
          </a:bodyPr>
          <a:lstStyle/>
          <a:p>
            <a:pPr algn="ctr">
              <a:lnSpc>
                <a:spcPct val="150000"/>
              </a:lnSpc>
            </a:pPr>
            <a:endParaRPr lang="en-US" sz="4000" b="1" dirty="0">
              <a:solidFill>
                <a:srgbClr val="0000CC"/>
              </a:solidFill>
              <a:latin typeface="Times New Roman" pitchFamily="18" charset="0"/>
              <a:cs typeface="Times New Roman" pitchFamily="18" charset="0"/>
            </a:endParaRPr>
          </a:p>
          <a:p>
            <a:pPr algn="ctr">
              <a:lnSpc>
                <a:spcPct val="150000"/>
              </a:lnSpc>
            </a:pPr>
            <a:r>
              <a:rPr lang="en-US" sz="4000" b="1" dirty="0">
                <a:solidFill>
                  <a:srgbClr val="0000CC"/>
                </a:solidFill>
                <a:latin typeface="Times New Roman" pitchFamily="18" charset="0"/>
                <a:cs typeface="Times New Roman" pitchFamily="18" charset="0"/>
              </a:rPr>
              <a:t>BÀI GIẢNG MÔN </a:t>
            </a:r>
            <a:r>
              <a:rPr lang="vi-VN" sz="4000" b="1" dirty="0">
                <a:solidFill>
                  <a:srgbClr val="0000CC"/>
                </a:solidFill>
                <a:latin typeface="Times New Roman" pitchFamily="18" charset="0"/>
                <a:cs typeface="Times New Roman" pitchFamily="18" charset="0"/>
              </a:rPr>
              <a:t>GIÁO DỤC THỂ CHẤT LỚP 6</a:t>
            </a:r>
            <a:r>
              <a:rPr lang="en-US" sz="4000" b="1" dirty="0">
                <a:solidFill>
                  <a:srgbClr val="0000CC"/>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a:p>
            <a:pPr>
              <a:lnSpc>
                <a:spcPct val="150000"/>
              </a:lnSpc>
            </a:pPr>
            <a:endParaRPr lang="en-US" sz="2800" b="1" dirty="0">
              <a:latin typeface="Times New Roman" pitchFamily="18" charset="0"/>
              <a:cs typeface="Times New Roman" pitchFamily="18" charset="0"/>
            </a:endParaRPr>
          </a:p>
          <a:p>
            <a:pPr algn="ctr">
              <a:lnSpc>
                <a:spcPct val="150000"/>
              </a:lnSpc>
            </a:pPr>
            <a:r>
              <a:rPr lang="en-US" sz="2800" b="1" dirty="0">
                <a:latin typeface="Times New Roman" pitchFamily="18" charset="0"/>
                <a:cs typeface="Times New Roman" pitchFamily="18" charset="0"/>
              </a:rPr>
              <a:t>CHỦ ĐỀ: CHẠY CỰ LY NGẮN</a:t>
            </a:r>
          </a:p>
        </p:txBody>
      </p:sp>
      <p:sp>
        <p:nvSpPr>
          <p:cNvPr id="2" name="Rectangle 1"/>
          <p:cNvSpPr/>
          <p:nvPr/>
        </p:nvSpPr>
        <p:spPr>
          <a:xfrm>
            <a:off x="711200" y="457200"/>
            <a:ext cx="9924249" cy="1323439"/>
          </a:xfrm>
          <a:prstGeom prst="rect">
            <a:avLst/>
          </a:prstGeom>
        </p:spPr>
        <p:txBody>
          <a:bodyPr wrap="square">
            <a:spAutoFit/>
          </a:bodyPr>
          <a:lstStyle/>
          <a:p>
            <a:pPr algn="ctr"/>
            <a:r>
              <a:rPr lang="en-US" sz="2000" b="1" dirty="0">
                <a:solidFill>
                  <a:srgbClr val="FF0000"/>
                </a:solidFill>
                <a:latin typeface="Times New Roman" pitchFamily="18" charset="0"/>
                <a:cs typeface="Times New Roman" pitchFamily="18" charset="0"/>
              </a:rPr>
              <a:t>ỦY BAN NHÂN DÂN QUẬN GÒ VẤP</a:t>
            </a:r>
          </a:p>
          <a:p>
            <a:pPr algn="ctr"/>
            <a:r>
              <a:rPr lang="en-US" sz="2000" b="1" dirty="0">
                <a:solidFill>
                  <a:srgbClr val="FF0000"/>
                </a:solidFill>
                <a:latin typeface="Times New Roman" pitchFamily="18" charset="0"/>
                <a:cs typeface="Times New Roman" pitchFamily="18" charset="0"/>
              </a:rPr>
              <a:t>TRƯỜNG THCS PHẠM VĂN CHIÊU</a:t>
            </a:r>
          </a:p>
          <a:p>
            <a:pPr algn="ctr"/>
            <a:r>
              <a:rPr lang="en-US" sz="2000" b="1" dirty="0">
                <a:solidFill>
                  <a:srgbClr val="FF0000"/>
                </a:solidFill>
                <a:latin typeface="Times New Roman" pitchFamily="18" charset="0"/>
                <a:cs typeface="Times New Roman" pitchFamily="18" charset="0"/>
              </a:rPr>
              <a:t>TỔ NĂNG KHIẾU</a:t>
            </a:r>
          </a:p>
          <a:p>
            <a:pPr algn="ctr"/>
            <a:r>
              <a:rPr lang="en-US" sz="2000" b="1" dirty="0">
                <a:solidFill>
                  <a:srgbClr val="FF0000"/>
                </a:solidFill>
                <a:latin typeface="Times New Roman" pitchFamily="18" charset="0"/>
                <a:cs typeface="Times New Roman" pitchFamily="18" charset="0"/>
              </a:rPr>
              <a:t>NĂM HỌC 2023 - 2024</a:t>
            </a:r>
            <a:endParaRPr lang="en-US" sz="2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312760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736" y="1190950"/>
            <a:ext cx="11176000" cy="584775"/>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I. HOẠT ĐỘNG 1: KHỞI ĐỘNG</a:t>
            </a:r>
          </a:p>
        </p:txBody>
      </p:sp>
      <p:sp>
        <p:nvSpPr>
          <p:cNvPr id="5" name="TextBox 4"/>
          <p:cNvSpPr txBox="1"/>
          <p:nvPr/>
        </p:nvSpPr>
        <p:spPr>
          <a:xfrm>
            <a:off x="738819" y="1775725"/>
            <a:ext cx="11176000" cy="3697166"/>
          </a:xfrm>
          <a:prstGeom prst="rect">
            <a:avLst/>
          </a:prstGeom>
          <a:noFill/>
        </p:spPr>
        <p:txBody>
          <a:bodyPr wrap="square" rtlCol="0">
            <a:spAutoFit/>
          </a:bodyPr>
          <a:lstStyle/>
          <a:p>
            <a:pPr marL="514350" indent="-514350">
              <a:lnSpc>
                <a:spcPct val="150000"/>
              </a:lnSpc>
              <a:buAutoNum type="arabicPeriod"/>
            </a:pPr>
            <a:r>
              <a:rPr lang="en-US" sz="3200" b="1" i="1" dirty="0" err="1">
                <a:latin typeface="Times New Roman" pitchFamily="18" charset="0"/>
                <a:cs typeface="Times New Roman" pitchFamily="18" charset="0"/>
              </a:rPr>
              <a:t>Khởi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chung</a:t>
            </a:r>
            <a:r>
              <a:rPr lang="en-US" sz="3200" b="1" i="1" dirty="0">
                <a:latin typeface="Times New Roman" pitchFamily="18" charset="0"/>
                <a:cs typeface="Times New Roman" pitchFamily="18" charset="0"/>
              </a:rPr>
              <a:t>: </a:t>
            </a:r>
            <a:r>
              <a:rPr lang="en-US" sz="3200" dirty="0" err="1">
                <a:latin typeface="Times New Roman" pitchFamily="18" charset="0"/>
                <a:cs typeface="Times New Roman" pitchFamily="18" charset="0"/>
              </a:rPr>
              <a:t>Xoay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dọc</a:t>
            </a:r>
            <a:r>
              <a:rPr lang="en-US" sz="3200" dirty="0">
                <a:latin typeface="Times New Roman" pitchFamily="18" charset="0"/>
                <a:cs typeface="Times New Roman" pitchFamily="18" charset="0"/>
              </a:rPr>
              <a:t>…</a:t>
            </a:r>
          </a:p>
          <a:p>
            <a:pPr marL="514350" indent="-514350">
              <a:lnSpc>
                <a:spcPct val="150000"/>
              </a:lnSpc>
              <a:buAutoNum type="arabicPeriod"/>
            </a:pPr>
            <a:r>
              <a:rPr lang="en-US" sz="3200" b="1" i="1" dirty="0" err="1">
                <a:latin typeface="Times New Roman" pitchFamily="18" charset="0"/>
                <a:cs typeface="Times New Roman" pitchFamily="18" charset="0"/>
              </a:rPr>
              <a:t>Khởi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chuyên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môn</a:t>
            </a:r>
            <a:r>
              <a:rPr lang="en-US" sz="3200" b="1" i="1" dirty="0">
                <a:latin typeface="Times New Roman" pitchFamily="18" charset="0"/>
                <a:cs typeface="Times New Roman" pitchFamily="18" charset="0"/>
              </a:rPr>
              <a:t>: </a:t>
            </a:r>
          </a:p>
          <a:p>
            <a:pPr>
              <a:lnSpc>
                <a:spcPct val="150000"/>
              </a:lnSpc>
            </a:pP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b</a:t>
            </a:r>
            <a:r>
              <a:rPr lang="vi-VN" sz="3200" dirty="0">
                <a:latin typeface="Times New Roman" pitchFamily="18" charset="0"/>
                <a:cs typeface="Times New Roman" pitchFamily="18" charset="0"/>
              </a:rPr>
              <a:t>ư</a:t>
            </a:r>
            <a:r>
              <a:rPr lang="en-US" sz="3200" dirty="0" err="1">
                <a:latin typeface="Times New Roman" pitchFamily="18" charset="0"/>
                <a:cs typeface="Times New Roman" pitchFamily="18" charset="0"/>
              </a:rPr>
              <a:t>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nâng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đùi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mông</a:t>
            </a:r>
            <a:r>
              <a:rPr lang="en-US" sz="3200" dirty="0">
                <a:latin typeface="Times New Roman" pitchFamily="18" charset="0"/>
                <a:cs typeface="Times New Roman" pitchFamily="18" charset="0"/>
              </a:rPr>
              <a:t>. </a:t>
            </a:r>
          </a:p>
          <a:p>
            <a:pPr>
              <a:lnSpc>
                <a:spcPct val="150000"/>
              </a:lnSpc>
            </a:pPr>
            <a:endParaRPr lang="en-US" sz="32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611B2002-7019-4482-A60C-B4B1BE7C41C7}"/>
              </a:ext>
            </a:extLst>
          </p:cNvPr>
          <p:cNvPicPr/>
          <p:nvPr/>
        </p:nvPicPr>
        <p:blipFill>
          <a:blip r:embed="rId2"/>
          <a:stretch>
            <a:fillRect/>
          </a:stretch>
        </p:blipFill>
        <p:spPr>
          <a:xfrm>
            <a:off x="4524652" y="3993640"/>
            <a:ext cx="1663084" cy="1409939"/>
          </a:xfrm>
          <a:prstGeom prst="rect">
            <a:avLst/>
          </a:prstGeom>
        </p:spPr>
      </p:pic>
      <p:pic>
        <p:nvPicPr>
          <p:cNvPr id="8" name="Picture 7">
            <a:extLst>
              <a:ext uri="{FF2B5EF4-FFF2-40B4-BE49-F238E27FC236}">
                <a16:creationId xmlns:a16="http://schemas.microsoft.com/office/drawing/2014/main" id="{14F03B57-1594-4322-AC9B-29080E9F2BA5}"/>
              </a:ext>
            </a:extLst>
          </p:cNvPr>
          <p:cNvPicPr/>
          <p:nvPr/>
        </p:nvPicPr>
        <p:blipFill>
          <a:blip r:embed="rId3"/>
          <a:stretch>
            <a:fillRect/>
          </a:stretch>
        </p:blipFill>
        <p:spPr>
          <a:xfrm>
            <a:off x="6702641" y="3993640"/>
            <a:ext cx="1455938" cy="1409939"/>
          </a:xfrm>
          <a:prstGeom prst="rect">
            <a:avLst/>
          </a:prstGeom>
        </p:spPr>
      </p:pic>
      <p:pic>
        <p:nvPicPr>
          <p:cNvPr id="9" name="Content Placeholder 4">
            <a:extLst>
              <a:ext uri="{FF2B5EF4-FFF2-40B4-BE49-F238E27FC236}">
                <a16:creationId xmlns:a16="http://schemas.microsoft.com/office/drawing/2014/main" id="{69A135D5-D1AA-4E73-8C78-ED221FA9ED1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641205" y="3993640"/>
            <a:ext cx="1995061" cy="1330040"/>
          </a:xfrm>
        </p:spPr>
      </p:pic>
    </p:spTree>
    <p:extLst>
      <p:ext uri="{BB962C8B-B14F-4D97-AF65-F5344CB8AC3E}">
        <p14:creationId xmlns:p14="http://schemas.microsoft.com/office/powerpoint/2010/main" val="1106305928"/>
      </p:ext>
    </p:extLst>
  </p:cSld>
  <p:clrMapOvr>
    <a:masterClrMapping/>
  </p:clrMapOvr>
  <p:transition spd="slow" advTm="2522">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25" y="411051"/>
            <a:ext cx="11710219" cy="1661993"/>
          </a:xfrm>
          <a:prstGeom prst="rect">
            <a:avLst/>
          </a:prstGeom>
          <a:noFill/>
        </p:spPr>
        <p:txBody>
          <a:bodyPr wrap="square" rtlCol="0">
            <a:spAutoFit/>
          </a:bodyPr>
          <a:lstStyle/>
          <a:p>
            <a:pPr algn="ctr"/>
            <a:r>
              <a:rPr lang="en-US" sz="3600" b="1" dirty="0" err="1">
                <a:solidFill>
                  <a:srgbClr val="0033CC"/>
                </a:solidFill>
                <a:latin typeface="Times New Roman" panose="02020603050405020304" pitchFamily="18" charset="0"/>
                <a:cs typeface="Times New Roman" panose="02020603050405020304" pitchFamily="18" charset="0"/>
              </a:rPr>
              <a:t>Bài</a:t>
            </a:r>
            <a:r>
              <a:rPr lang="en-US" sz="3600" b="1" dirty="0">
                <a:solidFill>
                  <a:srgbClr val="0033CC"/>
                </a:solidFill>
                <a:latin typeface="Times New Roman" panose="02020603050405020304" pitchFamily="18" charset="0"/>
                <a:cs typeface="Times New Roman" panose="02020603050405020304" pitchFamily="18" charset="0"/>
              </a:rPr>
              <a:t> 1: </a:t>
            </a:r>
            <a:r>
              <a:rPr lang="en-US" sz="3000" b="1" dirty="0">
                <a:solidFill>
                  <a:srgbClr val="0033CC"/>
                </a:solidFill>
                <a:latin typeface="Times New Roman" panose="02020603050405020304" pitchFamily="18" charset="0"/>
                <a:cs typeface="Times New Roman" panose="02020603050405020304" pitchFamily="18" charset="0"/>
              </a:rPr>
              <a:t>CÁC ĐỘNG TÁC BỔ TRỢ KĨ THUẬT CHẠY CỰ LI NGẮN, KĨ THUẬT CHẠY GIỮA QUÃNG</a:t>
            </a:r>
          </a:p>
          <a:p>
            <a:pPr algn="ct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3775" y="1248859"/>
            <a:ext cx="7105509" cy="3539430"/>
          </a:xfrm>
          <a:prstGeom prst="rect">
            <a:avLst/>
          </a:prstGeom>
          <a:noFill/>
        </p:spPr>
        <p:txBody>
          <a:bodyPr wrap="square" rtlCol="0">
            <a:spAutoFit/>
          </a:bodyPr>
          <a:lstStyle/>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endParaRPr lang="en-US" sz="2800" b="1" dirty="0">
              <a:latin typeface="Times New Roman" panose="02020603050405020304" pitchFamily="18" charset="0"/>
              <a:cs typeface="Times New Roman" panose="02020603050405020304" pitchFamily="18" charset="0"/>
            </a:endParaRPr>
          </a:p>
          <a:p>
            <a:pPr marL="742950" indent="-742950">
              <a:buAutoNum type="arabicPeriod"/>
            </a:pPr>
            <a:r>
              <a:rPr lang="en-US" sz="2800" b="1" dirty="0" err="1">
                <a:latin typeface="Times New Roman" panose="02020603050405020304" pitchFamily="18" charset="0"/>
                <a:cs typeface="Times New Roman" panose="02020603050405020304" pitchFamily="18" charset="0"/>
              </a:rPr>
              <a:t>Chạy</a:t>
            </a:r>
            <a:r>
              <a:rPr lang="en-US" sz="2800" b="1" dirty="0">
                <a:latin typeface="Times New Roman" panose="02020603050405020304" pitchFamily="18" charset="0"/>
                <a:cs typeface="Times New Roman" panose="02020603050405020304" pitchFamily="18" charset="0"/>
              </a:rPr>
              <a:t> b</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b</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ra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41ADA5F6-345A-4D9D-BE92-71B2A571070D}"/>
              </a:ext>
            </a:extLst>
          </p:cNvPr>
          <p:cNvPicPr/>
          <p:nvPr/>
        </p:nvPicPr>
        <p:blipFill>
          <a:blip r:embed="rId2"/>
          <a:stretch>
            <a:fillRect/>
          </a:stretch>
        </p:blipFill>
        <p:spPr>
          <a:xfrm>
            <a:off x="8050316" y="2073044"/>
            <a:ext cx="3430096" cy="4160010"/>
          </a:xfrm>
          <a:prstGeom prst="rect">
            <a:avLst/>
          </a:prstGeom>
        </p:spPr>
      </p:pic>
    </p:spTree>
    <p:extLst>
      <p:ext uri="{BB962C8B-B14F-4D97-AF65-F5344CB8AC3E}">
        <p14:creationId xmlns:p14="http://schemas.microsoft.com/office/powerpoint/2010/main" val="14507854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8794" y="206061"/>
            <a:ext cx="102737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Chạy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nâng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đùi</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2624" y="729281"/>
            <a:ext cx="4384848" cy="3970318"/>
          </a:xfrm>
          <a:prstGeom prst="rect">
            <a:avLst/>
          </a:prstGeom>
          <a:noFill/>
        </p:spPr>
        <p:txBody>
          <a:bodyPr wrap="square" rtlCol="0">
            <a:spAutoFit/>
          </a:bodyPr>
          <a:lstStyle/>
          <a:p>
            <a:r>
              <a:rPr lang="nl-NL" sz="2800" dirty="0">
                <a:latin typeface="Times New Roman" panose="02020603050405020304" pitchFamily="18" charset="0"/>
                <a:cs typeface="Times New Roman" panose="02020603050405020304" pitchFamily="18" charset="0"/>
              </a:rPr>
              <a:t>- Hai chân luân phiên th</a:t>
            </a:r>
            <a:r>
              <a:rPr lang="en-US" sz="2800" dirty="0" err="1">
                <a:latin typeface="Times New Roman" panose="02020603050405020304" pitchFamily="18" charset="0"/>
                <a:cs typeface="Times New Roman" panose="02020603050405020304" pitchFamily="18" charset="0"/>
              </a:rPr>
              <a:t>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thắc</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ng, </a:t>
            </a:r>
            <a:r>
              <a:rPr lang="en-US" sz="2800" dirty="0" err="1">
                <a:latin typeface="Times New Roman" panose="02020603050405020304" pitchFamily="18" charset="0"/>
                <a:cs typeface="Times New Roman" panose="02020603050405020304" pitchFamily="18" charset="0"/>
              </a:rPr>
              <a:t>đùi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ra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121B3F3C-A7E6-4C99-ABFB-F29ED7CC91BD}"/>
              </a:ext>
            </a:extLst>
          </p:cNvPr>
          <p:cNvPicPr/>
          <p:nvPr/>
        </p:nvPicPr>
        <p:blipFill>
          <a:blip r:embed="rId2"/>
          <a:stretch>
            <a:fillRect/>
          </a:stretch>
        </p:blipFill>
        <p:spPr>
          <a:xfrm>
            <a:off x="5037315" y="206061"/>
            <a:ext cx="4062440" cy="4493538"/>
          </a:xfrm>
          <a:prstGeom prst="rect">
            <a:avLst/>
          </a:prstGeom>
        </p:spPr>
      </p:pic>
    </p:spTree>
    <p:extLst>
      <p:ext uri="{BB962C8B-B14F-4D97-AF65-F5344CB8AC3E}">
        <p14:creationId xmlns:p14="http://schemas.microsoft.com/office/powerpoint/2010/main" val="25393881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503" y="340052"/>
            <a:ext cx="102737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16852" y="863272"/>
            <a:ext cx="4110441" cy="3108543"/>
          </a:xfrm>
          <a:prstGeom prst="rect">
            <a:avLst/>
          </a:prstGeom>
          <a:noFill/>
        </p:spPr>
        <p:txBody>
          <a:bodyPr wrap="square" rtlCol="0">
            <a:spAutoFit/>
          </a:bodyPr>
          <a:lstStyle/>
          <a:p>
            <a:r>
              <a:rPr lang="nl-NL" sz="2800" dirty="0">
                <a:latin typeface="Times New Roman" panose="02020603050405020304" pitchFamily="18" charset="0"/>
                <a:cs typeface="Times New Roman" panose="02020603050405020304" pitchFamily="18" charset="0"/>
              </a:rPr>
              <a:t>- Chân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thắt</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ng,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ra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p:txBody>
      </p:sp>
      <p:pic>
        <p:nvPicPr>
          <p:cNvPr id="1026" name="Picture 2" descr="Giáo án Thể dục 6 bài 1 (Chân trời sáng tạo): Động tác bổ trợ chạy kĩ thuật chạy, kĩ thuật chạy giữa quãng (ảnh 8)">
            <a:extLst>
              <a:ext uri="{FF2B5EF4-FFF2-40B4-BE49-F238E27FC236}">
                <a16:creationId xmlns:a16="http://schemas.microsoft.com/office/drawing/2014/main" id="{087F14C4-9160-4BD7-80F9-D4A5C8EC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4007130"/>
            <a:ext cx="2912533" cy="25108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49D19F-9E42-4A65-AA01-3EB8330178AB}"/>
              </a:ext>
            </a:extLst>
          </p:cNvPr>
          <p:cNvSpPr/>
          <p:nvPr/>
        </p:nvSpPr>
        <p:spPr>
          <a:xfrm>
            <a:off x="5428199" y="493940"/>
            <a:ext cx="2609672"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4: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endParaRPr lang="en-US" b="1" dirty="0">
              <a:latin typeface="Times New Roman" panose="02020603050405020304" pitchFamily="18" charset="0"/>
              <a:cs typeface="Times New Roman" panose="02020603050405020304" pitchFamily="18" charset="0"/>
            </a:endParaRPr>
          </a:p>
        </p:txBody>
      </p:sp>
      <p:pic>
        <p:nvPicPr>
          <p:cNvPr id="8" name="Picture 2" descr="Giáo án Thể dục 6 bài 1 (Chân trời sáng tạo): Động tác bổ trợ chạy kĩ thuật  chạy, kĩ thuật chạy giữa quãng">
            <a:extLst>
              <a:ext uri="{FF2B5EF4-FFF2-40B4-BE49-F238E27FC236}">
                <a16:creationId xmlns:a16="http://schemas.microsoft.com/office/drawing/2014/main" id="{FA8B19F0-C9DB-41DE-8120-B506B47D3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663" y="863272"/>
            <a:ext cx="3152656" cy="3367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B158FA-DCB3-4B47-AE5B-0B60666CCA84}"/>
              </a:ext>
            </a:extLst>
          </p:cNvPr>
          <p:cNvSpPr/>
          <p:nvPr/>
        </p:nvSpPr>
        <p:spPr>
          <a:xfrm>
            <a:off x="4527293" y="863272"/>
            <a:ext cx="4857792" cy="1477328"/>
          </a:xfrm>
          <a:prstGeom prst="rect">
            <a:avLst/>
          </a:prstGeom>
        </p:spPr>
        <p:txBody>
          <a:bodyPr wrap="square">
            <a:spAutoFit/>
          </a:bodyPr>
          <a:lstStyle/>
          <a:p>
            <a:r>
              <a:rPr lang="nl-NL" dirty="0">
                <a:latin typeface="Times New Roman" panose="02020603050405020304" pitchFamily="18" charset="0"/>
                <a:cs typeface="Times New Roman" panose="02020603050405020304" pitchFamily="18" charset="0"/>
              </a:rPr>
              <a:t>- Hai chân đ</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gối</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ơ</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khuỵu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ơ</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ra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khuỷu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591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4391-AB75-4F82-8E3C-A3E425675DEB}"/>
              </a:ext>
            </a:extLst>
          </p:cNvPr>
          <p:cNvSpPr>
            <a:spLocks noGrp="1"/>
          </p:cNvSpPr>
          <p:nvPr>
            <p:ph type="title"/>
          </p:nvPr>
        </p:nvSpPr>
        <p:spPr>
          <a:xfrm>
            <a:off x="563361" y="47961"/>
            <a:ext cx="10515600" cy="1325563"/>
          </a:xfrm>
        </p:spPr>
        <p:txBody>
          <a:bodyPr/>
          <a:lstStyle/>
          <a:p>
            <a:r>
              <a:rPr lang="en-US" dirty="0" err="1"/>
              <a:t>Căng</a:t>
            </a:r>
            <a:r>
              <a:rPr lang="en-US" dirty="0"/>
              <a:t> c</a:t>
            </a:r>
            <a:r>
              <a:rPr lang="vi-VN" dirty="0"/>
              <a:t>ơ</a:t>
            </a:r>
            <a:endParaRPr lang="en-US" dirty="0"/>
          </a:p>
        </p:txBody>
      </p:sp>
      <p:pic>
        <p:nvPicPr>
          <p:cNvPr id="4" name="Content Placeholder 3">
            <a:extLst>
              <a:ext uri="{FF2B5EF4-FFF2-40B4-BE49-F238E27FC236}">
                <a16:creationId xmlns:a16="http://schemas.microsoft.com/office/drawing/2014/main" id="{3E46BA27-3AB7-42BF-87AA-F6B07CD1F1F1}"/>
              </a:ext>
            </a:extLst>
          </p:cNvPr>
          <p:cNvPicPr>
            <a:picLocks noGrp="1"/>
          </p:cNvPicPr>
          <p:nvPr>
            <p:ph idx="1"/>
          </p:nvPr>
        </p:nvPicPr>
        <p:blipFill>
          <a:blip r:embed="rId2"/>
          <a:stretch>
            <a:fillRect/>
          </a:stretch>
        </p:blipFill>
        <p:spPr>
          <a:xfrm>
            <a:off x="618918" y="1164457"/>
            <a:ext cx="2857500" cy="3143250"/>
          </a:xfrm>
          <a:prstGeom prst="rect">
            <a:avLst/>
          </a:prstGeom>
        </p:spPr>
      </p:pic>
      <p:pic>
        <p:nvPicPr>
          <p:cNvPr id="5" name="Picture 4">
            <a:extLst>
              <a:ext uri="{FF2B5EF4-FFF2-40B4-BE49-F238E27FC236}">
                <a16:creationId xmlns:a16="http://schemas.microsoft.com/office/drawing/2014/main" id="{6C666523-3AA8-43CB-A1C5-BCB23A17353D}"/>
              </a:ext>
            </a:extLst>
          </p:cNvPr>
          <p:cNvPicPr/>
          <p:nvPr/>
        </p:nvPicPr>
        <p:blipFill>
          <a:blip r:embed="rId3"/>
          <a:stretch>
            <a:fillRect/>
          </a:stretch>
        </p:blipFill>
        <p:spPr>
          <a:xfrm>
            <a:off x="3688112" y="1285953"/>
            <a:ext cx="2196194" cy="3021754"/>
          </a:xfrm>
          <a:prstGeom prst="rect">
            <a:avLst/>
          </a:prstGeom>
        </p:spPr>
      </p:pic>
      <p:pic>
        <p:nvPicPr>
          <p:cNvPr id="6" name="Picture 5">
            <a:extLst>
              <a:ext uri="{FF2B5EF4-FFF2-40B4-BE49-F238E27FC236}">
                <a16:creationId xmlns:a16="http://schemas.microsoft.com/office/drawing/2014/main" id="{38EAA6E9-BD87-4C86-9944-1B4D87B59AAF}"/>
              </a:ext>
            </a:extLst>
          </p:cNvPr>
          <p:cNvPicPr/>
          <p:nvPr/>
        </p:nvPicPr>
        <p:blipFill>
          <a:blip r:embed="rId4"/>
          <a:stretch>
            <a:fillRect/>
          </a:stretch>
        </p:blipFill>
        <p:spPr>
          <a:xfrm>
            <a:off x="6096000" y="1285953"/>
            <a:ext cx="1938728" cy="3021754"/>
          </a:xfrm>
          <a:prstGeom prst="rect">
            <a:avLst/>
          </a:prstGeom>
        </p:spPr>
      </p:pic>
      <p:pic>
        <p:nvPicPr>
          <p:cNvPr id="7" name="Picture 6">
            <a:extLst>
              <a:ext uri="{FF2B5EF4-FFF2-40B4-BE49-F238E27FC236}">
                <a16:creationId xmlns:a16="http://schemas.microsoft.com/office/drawing/2014/main" id="{CD587458-6F29-4A4C-80D0-03081FB30601}"/>
              </a:ext>
            </a:extLst>
          </p:cNvPr>
          <p:cNvPicPr/>
          <p:nvPr/>
        </p:nvPicPr>
        <p:blipFill>
          <a:blip r:embed="rId5"/>
          <a:stretch>
            <a:fillRect/>
          </a:stretch>
        </p:blipFill>
        <p:spPr>
          <a:xfrm>
            <a:off x="8246422" y="1630501"/>
            <a:ext cx="2142834" cy="2677206"/>
          </a:xfrm>
          <a:prstGeom prst="rect">
            <a:avLst/>
          </a:prstGeom>
        </p:spPr>
      </p:pic>
      <p:pic>
        <p:nvPicPr>
          <p:cNvPr id="8" name="Picture 7">
            <a:extLst>
              <a:ext uri="{FF2B5EF4-FFF2-40B4-BE49-F238E27FC236}">
                <a16:creationId xmlns:a16="http://schemas.microsoft.com/office/drawing/2014/main" id="{931163E7-2EEF-4289-A86A-E19D35788E71}"/>
              </a:ext>
            </a:extLst>
          </p:cNvPr>
          <p:cNvPicPr/>
          <p:nvPr/>
        </p:nvPicPr>
        <p:blipFill>
          <a:blip r:embed="rId6"/>
          <a:stretch>
            <a:fillRect/>
          </a:stretch>
        </p:blipFill>
        <p:spPr>
          <a:xfrm>
            <a:off x="264789" y="4570795"/>
            <a:ext cx="3947447" cy="2239244"/>
          </a:xfrm>
          <a:prstGeom prst="rect">
            <a:avLst/>
          </a:prstGeom>
        </p:spPr>
      </p:pic>
      <p:pic>
        <p:nvPicPr>
          <p:cNvPr id="9" name="Picture 8">
            <a:extLst>
              <a:ext uri="{FF2B5EF4-FFF2-40B4-BE49-F238E27FC236}">
                <a16:creationId xmlns:a16="http://schemas.microsoft.com/office/drawing/2014/main" id="{CE2DF3A9-671E-4943-9CD0-BC1DF719FDD8}"/>
              </a:ext>
            </a:extLst>
          </p:cNvPr>
          <p:cNvPicPr/>
          <p:nvPr/>
        </p:nvPicPr>
        <p:blipFill>
          <a:blip r:embed="rId7"/>
          <a:stretch>
            <a:fillRect/>
          </a:stretch>
        </p:blipFill>
        <p:spPr>
          <a:xfrm>
            <a:off x="4425393" y="4570795"/>
            <a:ext cx="3554373" cy="2074376"/>
          </a:xfrm>
          <a:prstGeom prst="rect">
            <a:avLst/>
          </a:prstGeom>
        </p:spPr>
      </p:pic>
      <p:pic>
        <p:nvPicPr>
          <p:cNvPr id="10" name="Picture 9">
            <a:extLst>
              <a:ext uri="{FF2B5EF4-FFF2-40B4-BE49-F238E27FC236}">
                <a16:creationId xmlns:a16="http://schemas.microsoft.com/office/drawing/2014/main" id="{7B349013-A269-4F9D-AF12-59401D483DC6}"/>
              </a:ext>
            </a:extLst>
          </p:cNvPr>
          <p:cNvPicPr/>
          <p:nvPr/>
        </p:nvPicPr>
        <p:blipFill>
          <a:blip r:embed="rId8"/>
          <a:stretch>
            <a:fillRect/>
          </a:stretch>
        </p:blipFill>
        <p:spPr>
          <a:xfrm>
            <a:off x="8246423" y="4433455"/>
            <a:ext cx="2142834" cy="2154555"/>
          </a:xfrm>
          <a:prstGeom prst="rect">
            <a:avLst/>
          </a:prstGeom>
        </p:spPr>
      </p:pic>
    </p:spTree>
    <p:extLst>
      <p:ext uri="{BB962C8B-B14F-4D97-AF65-F5344CB8AC3E}">
        <p14:creationId xmlns:p14="http://schemas.microsoft.com/office/powerpoint/2010/main" val="40779781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B750-74D3-42D1-ACE2-11F71DDA129C}"/>
              </a:ext>
            </a:extLst>
          </p:cNvPr>
          <p:cNvSpPr>
            <a:spLocks noGrp="1"/>
          </p:cNvSpPr>
          <p:nvPr>
            <p:ph type="title"/>
          </p:nvPr>
        </p:nvSpPr>
        <p:spPr/>
        <p:txBody>
          <a:bodyPr>
            <a:normAutofit/>
          </a:bodyPr>
          <a:lstStyle/>
          <a:p>
            <a:r>
              <a:rPr lang="en-US" sz="3000" dirty="0">
                <a:latin typeface="Times New Roman" panose="02020603050405020304" pitchFamily="18" charset="0"/>
                <a:cs typeface="Times New Roman" panose="02020603050405020304" pitchFamily="18" charset="0"/>
              </a:rPr>
              <a:t>II. </a:t>
            </a:r>
            <a:r>
              <a:rPr lang="en-US" sz="3000" dirty="0" err="1">
                <a:latin typeface="Times New Roman" panose="02020603050405020304" pitchFamily="18" charset="0"/>
                <a:cs typeface="Times New Roman" panose="02020603050405020304" pitchFamily="18" charset="0"/>
              </a:rPr>
              <a:t>Kĩ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quãng</a:t>
            </a:r>
            <a:endParaRPr lang="en-US" sz="3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13B1DC9E-577F-4BD9-B4C1-AFFFD52A313B}"/>
              </a:ext>
            </a:extLst>
          </p:cNvPr>
          <p:cNvPicPr>
            <a:picLocks noGrp="1"/>
          </p:cNvPicPr>
          <p:nvPr>
            <p:ph idx="1"/>
          </p:nvPr>
        </p:nvPicPr>
        <p:blipFill>
          <a:blip r:embed="rId2"/>
          <a:stretch>
            <a:fillRect/>
          </a:stretch>
        </p:blipFill>
        <p:spPr>
          <a:xfrm>
            <a:off x="1424066" y="2728209"/>
            <a:ext cx="8043784" cy="3764665"/>
          </a:xfrm>
          <a:prstGeom prst="rect">
            <a:avLst/>
          </a:prstGeom>
        </p:spPr>
      </p:pic>
      <p:sp>
        <p:nvSpPr>
          <p:cNvPr id="8" name="Rectangle 7">
            <a:extLst>
              <a:ext uri="{FF2B5EF4-FFF2-40B4-BE49-F238E27FC236}">
                <a16:creationId xmlns:a16="http://schemas.microsoft.com/office/drawing/2014/main" id="{CD9674CC-15A2-4EA5-BB01-98C2EE49A5EE}"/>
              </a:ext>
            </a:extLst>
          </p:cNvPr>
          <p:cNvSpPr/>
          <p:nvPr/>
        </p:nvSpPr>
        <p:spPr>
          <a:xfrm>
            <a:off x="838200" y="1193786"/>
            <a:ext cx="11093970" cy="1200329"/>
          </a:xfrm>
          <a:prstGeom prst="rect">
            <a:avLst/>
          </a:prstGeom>
        </p:spPr>
        <p:txBody>
          <a:bodyPr wrap="square">
            <a:spAutoFit/>
          </a:bodyPr>
          <a:lstStyle/>
          <a:p>
            <a:r>
              <a:rPr lang="nl-NL" dirty="0">
                <a:latin typeface="Times New Roman" panose="02020603050405020304" pitchFamily="18" charset="0"/>
                <a:ea typeface="Calibri" panose="020F0502020204030204" pitchFamily="34" charset="0"/>
              </a:rPr>
              <a:t>- Kĩ thuật chạy cự li ngắn gồm bốn giai đoạn xuất phát chạy lao sau xuất phát, chạy giữa quảng và về đích, trong đó giai đoạn chạy giữa quãng có cự li chạy dài nhất so với các giai đoạn khác. Trong giai đoạn này, thân trên hơi ngả ra phía trước, phối hợp đánh tay trước sau tự nhiên, mắt nhìn thẳng và nâng đùi vừa phải chân tiếp xúc đường chạy bằng nửa trước bàn chân, chân sau duỗi thẳng. Cố gắng hoàn thành cự li chạy với tốc độ cao.</a:t>
            </a:r>
            <a:endParaRPr lang="en-US" dirty="0"/>
          </a:p>
        </p:txBody>
      </p:sp>
    </p:spTree>
    <p:extLst>
      <p:ext uri="{BB962C8B-B14F-4D97-AF65-F5344CB8AC3E}">
        <p14:creationId xmlns:p14="http://schemas.microsoft.com/office/powerpoint/2010/main" val="38269107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D4D09-6B37-4DA9-85A3-2C70008AEEAC}"/>
              </a:ext>
            </a:extLst>
          </p:cNvPr>
          <p:cNvSpPr>
            <a:spLocks noGrp="1"/>
          </p:cNvSpPr>
          <p:nvPr>
            <p:ph idx="1"/>
          </p:nvPr>
        </p:nvSpPr>
        <p:spPr>
          <a:xfrm>
            <a:off x="838200" y="560439"/>
            <a:ext cx="10515600" cy="5616524"/>
          </a:xfrm>
        </p:spPr>
        <p:txBody>
          <a:bodyPr>
            <a:normAutofit/>
          </a:bodyPr>
          <a:lstStyle/>
          <a:p>
            <a:pPr marL="0" indent="0" algn="ctr">
              <a:buNone/>
            </a:pPr>
            <a:r>
              <a:rPr lang="en-US" sz="3000" dirty="0">
                <a:solidFill>
                  <a:srgbClr val="0033CC"/>
                </a:solidFill>
                <a:latin typeface="Times New Roman" panose="02020603050405020304" pitchFamily="18" charset="0"/>
                <a:cs typeface="Times New Roman" panose="02020603050405020304" pitchFamily="18" charset="0"/>
              </a:rPr>
              <a:t>HOẠT ĐỘNG LUYỆN TẬP</a:t>
            </a:r>
          </a:p>
          <a:p>
            <a:r>
              <a:rPr lang="en-US" dirty="0"/>
              <a:t>- </a:t>
            </a:r>
            <a:r>
              <a:rPr lang="en-US" dirty="0" err="1"/>
              <a:t>Luyện</a:t>
            </a:r>
            <a:r>
              <a:rPr lang="en-US" dirty="0"/>
              <a:t> </a:t>
            </a:r>
            <a:r>
              <a:rPr lang="en-US" dirty="0" err="1"/>
              <a:t>tập</a:t>
            </a:r>
            <a:r>
              <a:rPr lang="en-US" dirty="0"/>
              <a:t> </a:t>
            </a:r>
            <a:r>
              <a:rPr lang="en-US" dirty="0" err="1"/>
              <a:t>chạy</a:t>
            </a:r>
            <a:r>
              <a:rPr lang="en-US" dirty="0"/>
              <a:t> </a:t>
            </a:r>
            <a:r>
              <a:rPr lang="en-US" dirty="0" err="1"/>
              <a:t>bước</a:t>
            </a:r>
            <a:r>
              <a:rPr lang="en-US" dirty="0"/>
              <a:t> </a:t>
            </a:r>
            <a:r>
              <a:rPr lang="en-US" dirty="0" err="1"/>
              <a:t>nhỏ</a:t>
            </a:r>
            <a:r>
              <a:rPr lang="en-US" dirty="0"/>
              <a:t> </a:t>
            </a:r>
            <a:r>
              <a:rPr lang="en-US" dirty="0" err="1"/>
              <a:t>tại</a:t>
            </a:r>
            <a:r>
              <a:rPr lang="en-US" dirty="0"/>
              <a:t> </a:t>
            </a:r>
            <a:r>
              <a:rPr lang="en-US" dirty="0" err="1"/>
              <a:t>chỗ</a:t>
            </a:r>
            <a:r>
              <a:rPr lang="en-US" dirty="0"/>
              <a:t> 2 </a:t>
            </a:r>
            <a:r>
              <a:rPr lang="en-US" dirty="0" err="1"/>
              <a:t>lần</a:t>
            </a:r>
            <a:r>
              <a:rPr lang="en-US" dirty="0"/>
              <a:t> 8 </a:t>
            </a:r>
            <a:r>
              <a:rPr lang="en-US" dirty="0" err="1"/>
              <a:t>nhịp</a:t>
            </a:r>
            <a:r>
              <a:rPr lang="en-US" dirty="0"/>
              <a:t>, </a:t>
            </a:r>
            <a:r>
              <a:rPr lang="en-US" dirty="0" err="1"/>
              <a:t>lập</a:t>
            </a:r>
            <a:r>
              <a:rPr lang="en-US" dirty="0"/>
              <a:t> </a:t>
            </a:r>
            <a:r>
              <a:rPr lang="en-US" dirty="0" err="1"/>
              <a:t>lại</a:t>
            </a:r>
            <a:r>
              <a:rPr lang="en-US" dirty="0"/>
              <a:t> 3 </a:t>
            </a:r>
            <a:r>
              <a:rPr lang="en-US" dirty="0" err="1"/>
              <a:t>lần</a:t>
            </a:r>
            <a:endParaRPr lang="en-US" dirty="0"/>
          </a:p>
          <a:p>
            <a:r>
              <a:rPr lang="en-US" dirty="0"/>
              <a:t>- </a:t>
            </a:r>
            <a:r>
              <a:rPr lang="en-US" dirty="0" err="1"/>
              <a:t>Chạy</a:t>
            </a:r>
            <a:r>
              <a:rPr lang="en-US" dirty="0"/>
              <a:t> </a:t>
            </a:r>
            <a:r>
              <a:rPr lang="en-US" dirty="0" err="1"/>
              <a:t>nâng</a:t>
            </a:r>
            <a:r>
              <a:rPr lang="en-US" dirty="0"/>
              <a:t> </a:t>
            </a:r>
            <a:r>
              <a:rPr lang="en-US" dirty="0" err="1"/>
              <a:t>cao</a:t>
            </a:r>
            <a:r>
              <a:rPr lang="en-US" dirty="0"/>
              <a:t> </a:t>
            </a:r>
            <a:r>
              <a:rPr lang="en-US" dirty="0" err="1"/>
              <a:t>đùi</a:t>
            </a:r>
            <a:r>
              <a:rPr lang="en-US" dirty="0"/>
              <a:t> </a:t>
            </a:r>
            <a:r>
              <a:rPr lang="en-US" dirty="0" err="1"/>
              <a:t>tại</a:t>
            </a:r>
            <a:r>
              <a:rPr lang="en-US" dirty="0"/>
              <a:t> </a:t>
            </a:r>
            <a:r>
              <a:rPr lang="en-US" dirty="0" err="1"/>
              <a:t>chỗ</a:t>
            </a:r>
            <a:r>
              <a:rPr lang="en-US" dirty="0"/>
              <a:t> 2 </a:t>
            </a:r>
            <a:r>
              <a:rPr lang="en-US" dirty="0" err="1"/>
              <a:t>lần</a:t>
            </a:r>
            <a:r>
              <a:rPr lang="en-US" dirty="0"/>
              <a:t> 8 </a:t>
            </a:r>
            <a:r>
              <a:rPr lang="en-US" dirty="0" err="1"/>
              <a:t>nhịp</a:t>
            </a:r>
            <a:r>
              <a:rPr lang="en-US" dirty="0"/>
              <a:t>, </a:t>
            </a:r>
            <a:r>
              <a:rPr lang="en-US" dirty="0" err="1"/>
              <a:t>lập</a:t>
            </a:r>
            <a:r>
              <a:rPr lang="en-US" dirty="0"/>
              <a:t> </a:t>
            </a:r>
            <a:r>
              <a:rPr lang="en-US" dirty="0" err="1"/>
              <a:t>lại</a:t>
            </a:r>
            <a:r>
              <a:rPr lang="en-US" dirty="0"/>
              <a:t> 3 </a:t>
            </a:r>
            <a:r>
              <a:rPr lang="en-US" dirty="0" err="1"/>
              <a:t>lần</a:t>
            </a:r>
            <a:endParaRPr lang="en-US" dirty="0"/>
          </a:p>
          <a:p>
            <a:pPr marL="0" indent="0" algn="ctr">
              <a:buNone/>
            </a:pPr>
            <a:endParaRPr lang="en-US" sz="30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66997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None&quot;,&quot;HeaderHeight&quot;:0.0,&quot;FooterHeight&quot;:0.4,&quot;SideMargin&quot;:0.0,&quot;TopMargin&quot;:0.0,&quot;BottomMargin&quot;:0.0,&quot;IntervalMargin&quot;:0.0,&quot;SettingType&quot;:&quot;System&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549</Words>
  <Application>Microsoft Office PowerPoint</Application>
  <PresentationFormat>Widescreen</PresentationFormat>
  <Paragraphs>29</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4" baseType="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Căng cơ</vt:lpstr>
      <vt:lpstr>II. Kĩ thuật chạy giữa quãng</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Phượng</dc:creator>
  <cp:lastModifiedBy>84336791293</cp:lastModifiedBy>
  <cp:revision>437</cp:revision>
  <dcterms:created xsi:type="dcterms:W3CDTF">2021-02-05T08:18:00Z</dcterms:created>
  <dcterms:modified xsi:type="dcterms:W3CDTF">2024-02-23T13:23:42Z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70A6FDD3086C4064862B1949345A6335</vt:lpwstr>
  </property>
  <property fmtid="{D5CDD505-2E9C-101B-9397-08002B2CF9AE}" pid="3" name="KSOProductBuildVer">
    <vt:lpwstr>1033-11.2.0.10258</vt:lpwstr>
  </property>
</Properties>
</file>