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7"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026F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6BE8D-28CB-4575-96AD-1117BB67265E}"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268523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6BE8D-28CB-4575-96AD-1117BB67265E}"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304683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6BE8D-28CB-4575-96AD-1117BB67265E}"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391068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6BE8D-28CB-4575-96AD-1117BB67265E}"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96083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E6BE8D-28CB-4575-96AD-1117BB67265E}"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273258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6BE8D-28CB-4575-96AD-1117BB67265E}"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416091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E6BE8D-28CB-4575-96AD-1117BB67265E}"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36843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E6BE8D-28CB-4575-96AD-1117BB67265E}"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5102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6BE8D-28CB-4575-96AD-1117BB67265E}"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20016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E6BE8D-28CB-4575-96AD-1117BB67265E}"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28182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E6BE8D-28CB-4575-96AD-1117BB67265E}"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3B80-DF97-4F4E-ABBE-280E10874CF3}" type="slidenum">
              <a:rPr lang="en-US" smtClean="0"/>
              <a:t>‹#›</a:t>
            </a:fld>
            <a:endParaRPr lang="en-US"/>
          </a:p>
        </p:txBody>
      </p:sp>
    </p:spTree>
    <p:extLst>
      <p:ext uri="{BB962C8B-B14F-4D97-AF65-F5344CB8AC3E}">
        <p14:creationId xmlns:p14="http://schemas.microsoft.com/office/powerpoint/2010/main" val="86704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6BE8D-28CB-4575-96AD-1117BB67265E}" type="datetimeFigureOut">
              <a:rPr lang="en-US" smtClean="0"/>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83B80-DF97-4F4E-ABBE-280E10874CF3}" type="slidenum">
              <a:rPr lang="en-US" smtClean="0"/>
              <a:t>‹#›</a:t>
            </a:fld>
            <a:endParaRPr lang="en-US"/>
          </a:p>
        </p:txBody>
      </p:sp>
    </p:spTree>
    <p:extLst>
      <p:ext uri="{BB962C8B-B14F-4D97-AF65-F5344CB8AC3E}">
        <p14:creationId xmlns:p14="http://schemas.microsoft.com/office/powerpoint/2010/main" val="368525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3034" y="152400"/>
            <a:ext cx="8628758" cy="954107"/>
          </a:xfrm>
          <a:prstGeom prst="rect">
            <a:avLst/>
          </a:prstGeom>
          <a:noFill/>
        </p:spPr>
        <p:txBody>
          <a:bodyPr wrap="square" rtlCol="0">
            <a:spAutoFit/>
          </a:bodyPr>
          <a:lstStyle/>
          <a:p>
            <a:pPr algn="ctr"/>
            <a:r>
              <a:rPr lang="en-US" sz="2800" b="1" dirty="0" smtClean="0">
                <a:solidFill>
                  <a:srgbClr val="3333FF"/>
                </a:solidFill>
                <a:latin typeface="Times New Roman" panose="02020603050405020304" pitchFamily="18" charset="0"/>
                <a:cs typeface="Times New Roman" panose="02020603050405020304" pitchFamily="18" charset="0"/>
              </a:rPr>
              <a:t>PHÒNG GIÁO DỤC ĐÀO TẠO QUẬN GÒ VẤP</a:t>
            </a:r>
          </a:p>
          <a:p>
            <a:pPr algn="ctr"/>
            <a:r>
              <a:rPr lang="en-US" sz="2800" b="1" dirty="0" smtClean="0">
                <a:solidFill>
                  <a:srgbClr val="3333FF"/>
                </a:solidFill>
                <a:latin typeface="Times New Roman" panose="02020603050405020304" pitchFamily="18" charset="0"/>
                <a:cs typeface="Times New Roman" panose="02020603050405020304" pitchFamily="18" charset="0"/>
              </a:rPr>
              <a:t>BÀI GIẢNG TRỰC TUYẾN MÔN CÔNG NGHỆ 6</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5" name="Text Box 2"/>
          <p:cNvSpPr txBox="1">
            <a:spLocks noChangeArrowheads="1"/>
          </p:cNvSpPr>
          <p:nvPr/>
        </p:nvSpPr>
        <p:spPr bwMode="auto">
          <a:xfrm>
            <a:off x="2125166" y="1267953"/>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4000" b="1" u="sng" dirty="0">
                <a:solidFill>
                  <a:srgbClr val="FF0000"/>
                </a:solidFill>
                <a:latin typeface="Times New Roman" panose="02020603050405020304" pitchFamily="18" charset="0"/>
                <a:cs typeface="Times New Roman" panose="02020603050405020304" pitchFamily="18" charset="0"/>
              </a:rPr>
              <a:t>CHỦ </a:t>
            </a:r>
            <a:r>
              <a:rPr lang="en-US" sz="4000" b="1" u="sng" dirty="0" smtClean="0">
                <a:solidFill>
                  <a:srgbClr val="FF0000"/>
                </a:solidFill>
                <a:latin typeface="Times New Roman" panose="02020603050405020304" pitchFamily="18" charset="0"/>
                <a:cs typeface="Times New Roman" panose="02020603050405020304" pitchFamily="18" charset="0"/>
              </a:rPr>
              <a:t>ĐỀ 3</a:t>
            </a:r>
            <a:r>
              <a:rPr lang="en-US"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sz="4000" b="1" dirty="0">
                <a:solidFill>
                  <a:srgbClr val="FF0000"/>
                </a:solidFill>
                <a:latin typeface="Times New Roman" panose="02020603050405020304" pitchFamily="18" charset="0"/>
                <a:cs typeface="Times New Roman" panose="02020603050405020304" pitchFamily="18" charset="0"/>
              </a:rPr>
              <a:t>TRANG PHỤC VÀ THỜI </a:t>
            </a:r>
            <a:r>
              <a:rPr lang="en-US" sz="4000" b="1" dirty="0" smtClean="0">
                <a:solidFill>
                  <a:srgbClr val="FF0000"/>
                </a:solidFill>
                <a:latin typeface="Times New Roman" panose="02020603050405020304" pitchFamily="18" charset="0"/>
                <a:cs typeface="Times New Roman" panose="02020603050405020304" pitchFamily="18" charset="0"/>
              </a:rPr>
              <a:t>TRANG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090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674688" y="666750"/>
            <a:ext cx="10266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b="1" dirty="0">
                <a:solidFill>
                  <a:srgbClr val="1026FC"/>
                </a:solidFill>
              </a:rPr>
              <a:t>3. LỰA CHỌN TRANG PHỤC PHÙ HỢP THEO THỜI TRANG </a:t>
            </a:r>
            <a:endParaRPr lang="en-US" altLang="en-US" sz="2800" b="1" dirty="0">
              <a:solidFill>
                <a:srgbClr val="1026FC"/>
              </a:solidFill>
            </a:endParaRPr>
          </a:p>
        </p:txBody>
      </p:sp>
      <p:sp>
        <p:nvSpPr>
          <p:cNvPr id="3" name="Text Box 5"/>
          <p:cNvSpPr txBox="1">
            <a:spLocks noChangeArrowheads="1"/>
          </p:cNvSpPr>
          <p:nvPr/>
        </p:nvSpPr>
        <p:spPr bwMode="auto">
          <a:xfrm>
            <a:off x="800099" y="1148477"/>
            <a:ext cx="9740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1026FC"/>
                </a:solidFill>
              </a:rPr>
              <a:t>3 1. </a:t>
            </a:r>
            <a:r>
              <a:rPr lang="en-US" altLang="en-US" sz="2800" b="1" dirty="0" err="1">
                <a:solidFill>
                  <a:srgbClr val="1026FC"/>
                </a:solidFill>
              </a:rPr>
              <a:t>Một</a:t>
            </a:r>
            <a:r>
              <a:rPr lang="en-US" altLang="en-US" sz="2800" b="1" dirty="0">
                <a:solidFill>
                  <a:srgbClr val="1026FC"/>
                </a:solidFill>
              </a:rPr>
              <a:t> </a:t>
            </a:r>
            <a:r>
              <a:rPr lang="en-US" altLang="en-US" sz="2800" b="1" dirty="0" err="1">
                <a:solidFill>
                  <a:srgbClr val="1026FC"/>
                </a:solidFill>
              </a:rPr>
              <a:t>số</a:t>
            </a:r>
            <a:r>
              <a:rPr lang="en-US" altLang="en-US" sz="2800" b="1" dirty="0">
                <a:solidFill>
                  <a:srgbClr val="1026FC"/>
                </a:solidFill>
              </a:rPr>
              <a:t> </a:t>
            </a:r>
            <a:r>
              <a:rPr lang="en-US" altLang="en-US" sz="2800" b="1" dirty="0" err="1">
                <a:solidFill>
                  <a:srgbClr val="1026FC"/>
                </a:solidFill>
              </a:rPr>
              <a:t>lưu</a:t>
            </a:r>
            <a:r>
              <a:rPr lang="en-US" altLang="en-US" sz="2800" b="1" dirty="0">
                <a:solidFill>
                  <a:srgbClr val="1026FC"/>
                </a:solidFill>
              </a:rPr>
              <a:t> ý </a:t>
            </a:r>
            <a:r>
              <a:rPr lang="en-US" altLang="en-US" sz="2800" b="1" dirty="0" err="1">
                <a:solidFill>
                  <a:srgbClr val="1026FC"/>
                </a:solidFill>
              </a:rPr>
              <a:t>khi</a:t>
            </a:r>
            <a:r>
              <a:rPr lang="en-US" altLang="en-US" sz="2800" b="1" dirty="0">
                <a:solidFill>
                  <a:srgbClr val="1026FC"/>
                </a:solidFill>
              </a:rPr>
              <a:t> </a:t>
            </a:r>
            <a:r>
              <a:rPr lang="en-US" altLang="en-US" sz="2800" b="1" dirty="0" err="1">
                <a:solidFill>
                  <a:srgbClr val="1026FC"/>
                </a:solidFill>
              </a:rPr>
              <a:t>lựa</a:t>
            </a:r>
            <a:r>
              <a:rPr lang="en-US" altLang="en-US" sz="2800" b="1" dirty="0">
                <a:solidFill>
                  <a:srgbClr val="1026FC"/>
                </a:solidFill>
              </a:rPr>
              <a:t> </a:t>
            </a:r>
            <a:r>
              <a:rPr lang="en-US" altLang="en-US" sz="2800" b="1" dirty="0" err="1">
                <a:solidFill>
                  <a:srgbClr val="1026FC"/>
                </a:solidFill>
              </a:rPr>
              <a:t>chọn</a:t>
            </a:r>
            <a:r>
              <a:rPr lang="en-US" altLang="en-US" sz="2800" b="1" dirty="0">
                <a:solidFill>
                  <a:srgbClr val="1026FC"/>
                </a:solidFill>
              </a:rPr>
              <a:t> </a:t>
            </a:r>
            <a:r>
              <a:rPr lang="en-US" altLang="en-US" sz="2800" b="1" dirty="0" err="1">
                <a:solidFill>
                  <a:srgbClr val="1026FC"/>
                </a:solidFill>
              </a:rPr>
              <a:t>trang</a:t>
            </a:r>
            <a:r>
              <a:rPr lang="en-US" altLang="en-US" sz="2800" b="1" dirty="0">
                <a:solidFill>
                  <a:srgbClr val="1026FC"/>
                </a:solidFill>
              </a:rPr>
              <a:t> </a:t>
            </a:r>
            <a:r>
              <a:rPr lang="en-US" altLang="en-US" sz="2800" b="1" dirty="0" err="1">
                <a:solidFill>
                  <a:srgbClr val="1026FC"/>
                </a:solidFill>
              </a:rPr>
              <a:t>phục</a:t>
            </a:r>
            <a:r>
              <a:rPr lang="en-US" altLang="en-US" sz="2800" b="1" dirty="0">
                <a:solidFill>
                  <a:srgbClr val="1026FC"/>
                </a:solidFill>
              </a:rPr>
              <a:t> </a:t>
            </a:r>
            <a:r>
              <a:rPr lang="en-US" altLang="en-US" sz="2800" b="1" dirty="0" err="1">
                <a:solidFill>
                  <a:srgbClr val="1026FC"/>
                </a:solidFill>
              </a:rPr>
              <a:t>theo</a:t>
            </a:r>
            <a:r>
              <a:rPr lang="en-US" altLang="en-US" sz="2800" b="1" dirty="0">
                <a:solidFill>
                  <a:srgbClr val="1026FC"/>
                </a:solidFill>
              </a:rPr>
              <a:t> </a:t>
            </a:r>
            <a:r>
              <a:rPr lang="en-US" altLang="en-US" sz="2800" b="1" dirty="0" err="1">
                <a:solidFill>
                  <a:srgbClr val="1026FC"/>
                </a:solidFill>
              </a:rPr>
              <a:t>thời</a:t>
            </a:r>
            <a:r>
              <a:rPr lang="en-US" altLang="en-US" sz="2800" b="1" dirty="0">
                <a:solidFill>
                  <a:srgbClr val="1026FC"/>
                </a:solidFill>
              </a:rPr>
              <a:t> </a:t>
            </a:r>
            <a:r>
              <a:rPr lang="en-US" altLang="en-US" sz="2800" b="1" dirty="0" err="1">
                <a:solidFill>
                  <a:srgbClr val="1026FC"/>
                </a:solidFill>
              </a:rPr>
              <a:t>trang</a:t>
            </a:r>
            <a:endParaRPr lang="en-US" altLang="en-US" sz="2800" b="1" dirty="0">
              <a:solidFill>
                <a:srgbClr val="1026FC"/>
              </a:solidFill>
            </a:endParaRPr>
          </a:p>
        </p:txBody>
      </p:sp>
      <p:sp>
        <p:nvSpPr>
          <p:cNvPr id="4" name="Rectangle 3"/>
          <p:cNvSpPr/>
          <p:nvPr/>
        </p:nvSpPr>
        <p:spPr>
          <a:xfrm>
            <a:off x="800099" y="1650564"/>
            <a:ext cx="10106025" cy="3970318"/>
          </a:xfrm>
          <a:prstGeom prst="rect">
            <a:avLst/>
          </a:prstGeom>
        </p:spPr>
        <p:txBody>
          <a:bodyPr wrap="square">
            <a:spAutoFit/>
          </a:bodyPr>
          <a:lstStyle/>
          <a:p>
            <a:pPr>
              <a:defRPr/>
            </a:pPr>
            <a:r>
              <a:rPr lang="en-US" sz="2800" dirty="0" err="1">
                <a:solidFill>
                  <a:srgbClr val="1026FC"/>
                </a:solidFill>
                <a:latin typeface="Times New Roman" panose="02020603050405020304" pitchFamily="18" charset="0"/>
                <a:cs typeface="Times New Roman" panose="02020603050405020304" pitchFamily="18" charset="0"/>
              </a:rPr>
              <a:t>Để</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có</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thể</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lựa</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chọn</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được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trang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phục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phù</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hợp</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và</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đẹp</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em</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cần</a:t>
            </a:r>
            <a:r>
              <a:rPr lang="en-US" sz="2800" dirty="0">
                <a:solidFill>
                  <a:srgbClr val="1026FC"/>
                </a:solidFill>
                <a:latin typeface="Times New Roman" panose="02020603050405020304" pitchFamily="18" charset="0"/>
                <a:cs typeface="Times New Roman" panose="02020603050405020304" pitchFamily="18" charset="0"/>
              </a:rPr>
              <a:t> :</a:t>
            </a:r>
          </a:p>
          <a:p>
            <a:pPr marL="342900" indent="-342900">
              <a:buFontTx/>
              <a:buChar char="-"/>
              <a:defRPr/>
            </a:pPr>
            <a:r>
              <a:rPr lang="en-US" sz="2800" dirty="0" err="1">
                <a:solidFill>
                  <a:srgbClr val="1026FC"/>
                </a:solidFill>
                <a:latin typeface="Times New Roman" panose="02020603050405020304" pitchFamily="18" charset="0"/>
                <a:cs typeface="Times New Roman" panose="02020603050405020304" pitchFamily="18" charset="0"/>
              </a:rPr>
              <a:t>Xác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định</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đặc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điểm</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về</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vóc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dáng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của</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người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mặc</a:t>
            </a:r>
            <a:endParaRPr lang="en-US" sz="2800" dirty="0">
              <a:solidFill>
                <a:srgbClr val="1026FC"/>
              </a:solidFill>
              <a:latin typeface="Times New Roman" panose="02020603050405020304" pitchFamily="18" charset="0"/>
              <a:cs typeface="Times New Roman" panose="02020603050405020304" pitchFamily="18" charset="0"/>
            </a:endParaRPr>
          </a:p>
          <a:p>
            <a:pPr marL="342900" indent="-342900">
              <a:buFontTx/>
              <a:buChar char="-"/>
              <a:defRPr/>
            </a:pPr>
            <a:r>
              <a:rPr lang="en-US" sz="2800" dirty="0" err="1">
                <a:solidFill>
                  <a:srgbClr val="1026FC"/>
                </a:solidFill>
                <a:latin typeface="Times New Roman" panose="02020603050405020304" pitchFamily="18" charset="0"/>
                <a:cs typeface="Times New Roman" panose="02020603050405020304" pitchFamily="18" charset="0"/>
              </a:rPr>
              <a:t>Xác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định</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xu</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hướng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thời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trang</a:t>
            </a:r>
            <a:r>
              <a:rPr lang="en-US" sz="2800" dirty="0">
                <a:solidFill>
                  <a:srgbClr val="1026FC"/>
                </a:solidFill>
                <a:latin typeface="Times New Roman" panose="02020603050405020304" pitchFamily="18" charset="0"/>
                <a:cs typeface="Times New Roman" panose="02020603050405020304" pitchFamily="18" charset="0"/>
              </a:rPr>
              <a:t>.</a:t>
            </a:r>
          </a:p>
          <a:p>
            <a:pPr marL="342900" indent="-342900">
              <a:buFontTx/>
              <a:buChar char="-"/>
              <a:defRPr/>
            </a:pPr>
            <a:r>
              <a:rPr lang="en-US" sz="2800" dirty="0" err="1">
                <a:solidFill>
                  <a:srgbClr val="1026FC"/>
                </a:solidFill>
                <a:latin typeface="Times New Roman" panose="02020603050405020304" pitchFamily="18" charset="0"/>
                <a:cs typeface="Times New Roman" panose="02020603050405020304" pitchFamily="18" charset="0"/>
              </a:rPr>
              <a:t>Lựa</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chọn</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trang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phục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phù</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hợp</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với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lứa</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tuổi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môi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trường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hoạt</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động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và</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điều</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kiện</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tài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chính</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của</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gia</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đình</a:t>
            </a:r>
            <a:r>
              <a:rPr lang="en-US" sz="2800" dirty="0">
                <a:solidFill>
                  <a:srgbClr val="1026FC"/>
                </a:solidFill>
                <a:latin typeface="Times New Roman" panose="02020603050405020304" pitchFamily="18" charset="0"/>
                <a:cs typeface="Times New Roman" panose="02020603050405020304" pitchFamily="18" charset="0"/>
              </a:rPr>
              <a:t>.</a:t>
            </a:r>
          </a:p>
          <a:p>
            <a:pPr marL="342900" indent="-342900">
              <a:buFontTx/>
              <a:buChar char="-"/>
              <a:defRPr/>
            </a:pPr>
            <a:r>
              <a:rPr lang="en-US" sz="2800" dirty="0" err="1">
                <a:solidFill>
                  <a:srgbClr val="1026FC"/>
                </a:solidFill>
                <a:latin typeface="Times New Roman" panose="02020603050405020304" pitchFamily="18" charset="0"/>
                <a:cs typeface="Times New Roman" panose="02020603050405020304" pitchFamily="18" charset="0"/>
              </a:rPr>
              <a:t>Lựa</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chọn</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màu</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sắc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vải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và</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kiểu</a:t>
            </a:r>
            <a:r>
              <a:rPr lang="en-US" sz="2800" dirty="0">
                <a:solidFill>
                  <a:srgbClr val="1026FC"/>
                </a:solidFill>
                <a:latin typeface="Times New Roman" panose="02020603050405020304" pitchFamily="18" charset="0"/>
                <a:cs typeface="Times New Roman" panose="02020603050405020304" pitchFamily="18" charset="0"/>
              </a:rPr>
              <a:t> may </a:t>
            </a:r>
            <a:r>
              <a:rPr lang="en-US" sz="2800" dirty="0" err="1">
                <a:solidFill>
                  <a:srgbClr val="1026FC"/>
                </a:solidFill>
                <a:latin typeface="Times New Roman" panose="02020603050405020304" pitchFamily="18" charset="0"/>
                <a:cs typeface="Times New Roman" panose="02020603050405020304" pitchFamily="18" charset="0"/>
              </a:rPr>
              <a:t>trang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phục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phù</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hợp</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với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vóc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dáng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người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mặc</a:t>
            </a:r>
            <a:r>
              <a:rPr lang="en-US" sz="2800" dirty="0">
                <a:solidFill>
                  <a:srgbClr val="1026FC"/>
                </a:solidFill>
                <a:latin typeface="Times New Roman" panose="02020603050405020304" pitchFamily="18" charset="0"/>
                <a:cs typeface="Times New Roman" panose="02020603050405020304" pitchFamily="18" charset="0"/>
              </a:rPr>
              <a:t>.</a:t>
            </a:r>
          </a:p>
          <a:p>
            <a:pPr marL="342900" indent="-342900">
              <a:buFontTx/>
              <a:buChar char="-"/>
              <a:defRPr/>
            </a:pPr>
            <a:r>
              <a:rPr lang="en-US" sz="2800" dirty="0" err="1">
                <a:solidFill>
                  <a:srgbClr val="1026FC"/>
                </a:solidFill>
                <a:latin typeface="Times New Roman" panose="02020603050405020304" pitchFamily="18" charset="0"/>
                <a:cs typeface="Times New Roman" panose="02020603050405020304" pitchFamily="18" charset="0"/>
              </a:rPr>
              <a:t>Lựa</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chọn</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thêm</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các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vật</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dụng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kèm</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phù</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hợp</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với</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trang</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phục</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đã</a:t>
            </a:r>
            <a:r>
              <a:rPr lang="en-US" sz="2800" dirty="0">
                <a:solidFill>
                  <a:srgbClr val="1026FC"/>
                </a:solidFill>
                <a:latin typeface="Times New Roman" panose="02020603050405020304" pitchFamily="18" charset="0"/>
                <a:cs typeface="Times New Roman" panose="02020603050405020304" pitchFamily="18" charset="0"/>
              </a:rPr>
              <a:t> </a:t>
            </a:r>
            <a:r>
              <a:rPr lang="en-US" sz="2800" dirty="0" err="1">
                <a:solidFill>
                  <a:srgbClr val="1026FC"/>
                </a:solidFill>
                <a:latin typeface="Times New Roman" panose="02020603050405020304" pitchFamily="18" charset="0"/>
                <a:cs typeface="Times New Roman" panose="02020603050405020304" pitchFamily="18" charset="0"/>
              </a:rPr>
              <a:t>chọn</a:t>
            </a:r>
            <a:r>
              <a:rPr lang="en-US" sz="2800" dirty="0">
                <a:solidFill>
                  <a:srgbClr val="1026F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9850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17550" y="825965"/>
            <a:ext cx="9417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b="1" dirty="0">
                <a:solidFill>
                  <a:srgbClr val="1026FC"/>
                </a:solidFill>
              </a:rPr>
              <a:t>3.2. Các bước lựa chọn trang phục theo thời trang</a:t>
            </a:r>
            <a:endParaRPr lang="en-US" altLang="en-US" sz="2800" b="1" dirty="0">
              <a:solidFill>
                <a:srgbClr val="1026FC"/>
              </a:solidFill>
            </a:endParaRPr>
          </a:p>
        </p:txBody>
      </p:sp>
      <p:pic>
        <p:nvPicPr>
          <p:cNvPr id="3" name="Picture 2"/>
          <p:cNvPicPr>
            <a:picLocks noChangeAspect="1"/>
          </p:cNvPicPr>
          <p:nvPr/>
        </p:nvPicPr>
        <p:blipFill>
          <a:blip r:embed="rId2"/>
          <a:stretch>
            <a:fillRect/>
          </a:stretch>
        </p:blipFill>
        <p:spPr>
          <a:xfrm>
            <a:off x="881062" y="1900237"/>
            <a:ext cx="10658475" cy="4276725"/>
          </a:xfrm>
          <a:prstGeom prst="rect">
            <a:avLst/>
          </a:prstGeom>
        </p:spPr>
      </p:pic>
      <p:sp>
        <p:nvSpPr>
          <p:cNvPr id="4" name="Rectangle 10"/>
          <p:cNvSpPr>
            <a:spLocks noChangeArrowheads="1"/>
          </p:cNvSpPr>
          <p:nvPr/>
        </p:nvSpPr>
        <p:spPr bwMode="auto">
          <a:xfrm>
            <a:off x="674688" y="276225"/>
            <a:ext cx="10266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b="1" dirty="0">
                <a:solidFill>
                  <a:srgbClr val="1026FC"/>
                </a:solidFill>
              </a:rPr>
              <a:t>3. LỰA CHỌN TRANG PHỤC PHÙ HỢP THEO THỜI TRANG </a:t>
            </a:r>
            <a:endParaRPr lang="en-US" altLang="en-US" sz="2800" b="1" dirty="0">
              <a:solidFill>
                <a:srgbClr val="1026FC"/>
              </a:solidFill>
            </a:endParaRPr>
          </a:p>
        </p:txBody>
      </p:sp>
    </p:spTree>
    <p:extLst>
      <p:ext uri="{BB962C8B-B14F-4D97-AF65-F5344CB8AC3E}">
        <p14:creationId xmlns:p14="http://schemas.microsoft.com/office/powerpoint/2010/main" val="307106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4688" y="2483972"/>
            <a:ext cx="10696575" cy="3638550"/>
          </a:xfrm>
          <a:prstGeom prst="rect">
            <a:avLst/>
          </a:prstGeom>
        </p:spPr>
      </p:pic>
      <p:sp>
        <p:nvSpPr>
          <p:cNvPr id="3" name="Text Box 5"/>
          <p:cNvSpPr txBox="1">
            <a:spLocks noChangeArrowheads="1"/>
          </p:cNvSpPr>
          <p:nvPr/>
        </p:nvSpPr>
        <p:spPr bwMode="auto">
          <a:xfrm>
            <a:off x="717550" y="825965"/>
            <a:ext cx="9417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b="1" dirty="0">
                <a:solidFill>
                  <a:srgbClr val="1026FC"/>
                </a:solidFill>
              </a:rPr>
              <a:t>3.2. Các bước lựa chọn trang phục theo thời trang</a:t>
            </a:r>
            <a:endParaRPr lang="en-US" altLang="en-US" sz="2800" b="1" dirty="0">
              <a:solidFill>
                <a:srgbClr val="1026FC"/>
              </a:solidFill>
            </a:endParaRPr>
          </a:p>
        </p:txBody>
      </p:sp>
      <p:sp>
        <p:nvSpPr>
          <p:cNvPr id="4" name="Rectangle 10"/>
          <p:cNvSpPr>
            <a:spLocks noChangeArrowheads="1"/>
          </p:cNvSpPr>
          <p:nvPr/>
        </p:nvSpPr>
        <p:spPr bwMode="auto">
          <a:xfrm>
            <a:off x="674688" y="276225"/>
            <a:ext cx="10266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b="1" dirty="0">
                <a:solidFill>
                  <a:srgbClr val="1026FC"/>
                </a:solidFill>
              </a:rPr>
              <a:t>3. LỰA CHỌN TRANG PHỤC PHÙ HỢP THEO THỜI TRANG </a:t>
            </a:r>
            <a:endParaRPr lang="en-US" altLang="en-US" sz="2800" b="1" dirty="0">
              <a:solidFill>
                <a:srgbClr val="1026FC"/>
              </a:solidFill>
            </a:endParaRPr>
          </a:p>
        </p:txBody>
      </p:sp>
      <p:pic>
        <p:nvPicPr>
          <p:cNvPr id="5" name="Picture 4"/>
          <p:cNvPicPr>
            <a:picLocks noChangeAspect="1"/>
          </p:cNvPicPr>
          <p:nvPr/>
        </p:nvPicPr>
        <p:blipFill>
          <a:blip r:embed="rId3"/>
          <a:stretch>
            <a:fillRect/>
          </a:stretch>
        </p:blipFill>
        <p:spPr>
          <a:xfrm>
            <a:off x="674688" y="1750547"/>
            <a:ext cx="10668000" cy="733425"/>
          </a:xfrm>
          <a:prstGeom prst="rect">
            <a:avLst/>
          </a:prstGeom>
        </p:spPr>
      </p:pic>
    </p:spTree>
    <p:extLst>
      <p:ext uri="{BB962C8B-B14F-4D97-AF65-F5344CB8AC3E}">
        <p14:creationId xmlns:p14="http://schemas.microsoft.com/office/powerpoint/2010/main" val="10728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862" y="1505542"/>
            <a:ext cx="10996275" cy="1815882"/>
          </a:xfrm>
          <a:prstGeom prst="rect">
            <a:avLst/>
          </a:prstGeom>
          <a:noFill/>
        </p:spPr>
        <p:txBody>
          <a:bodyPr wrap="square" rtlCol="0">
            <a:spAutoFit/>
          </a:bodyPr>
          <a:lstStyle/>
          <a:p>
            <a:pPr algn="ctr"/>
            <a:r>
              <a:rPr lang="en-US" sz="2800" b="1" dirty="0" smtClean="0">
                <a:solidFill>
                  <a:srgbClr val="3333FF"/>
                </a:solidFill>
                <a:latin typeface="Times New Roman" panose="02020603050405020304" pitchFamily="18" charset="0"/>
                <a:cs typeface="Times New Roman" panose="02020603050405020304" pitchFamily="18" charset="0"/>
              </a:rPr>
              <a:t>NỘI DUNG</a:t>
            </a:r>
          </a:p>
          <a:p>
            <a:r>
              <a:rPr lang="en-US" sz="2800" dirty="0" smtClean="0">
                <a:solidFill>
                  <a:srgbClr val="3333FF"/>
                </a:solidFill>
                <a:latin typeface="Times New Roman" panose="02020603050405020304" pitchFamily="18" charset="0"/>
                <a:cs typeface="Times New Roman" panose="02020603050405020304" pitchFamily="18" charset="0"/>
              </a:rPr>
              <a:t>1. THỜI TRANG VÀ PHONG CÁCH THỜI TRANG</a:t>
            </a:r>
          </a:p>
          <a:p>
            <a:r>
              <a:rPr lang="en-US" sz="2800" dirty="0" smtClean="0">
                <a:solidFill>
                  <a:srgbClr val="3333FF"/>
                </a:solidFill>
                <a:latin typeface="Times New Roman" panose="02020603050405020304" pitchFamily="18" charset="0"/>
                <a:cs typeface="Times New Roman" panose="02020603050405020304" pitchFamily="18" charset="0"/>
              </a:rPr>
              <a:t>2. THỜI TRANG THỂ HIỆN TÍNH CÁCH NGƯỜI MẶC</a:t>
            </a:r>
          </a:p>
          <a:p>
            <a:r>
              <a:rPr lang="en-US" sz="2800" dirty="0" smtClean="0">
                <a:solidFill>
                  <a:srgbClr val="3333FF"/>
                </a:solidFill>
                <a:latin typeface="Times New Roman" panose="02020603050405020304" pitchFamily="18" charset="0"/>
                <a:cs typeface="Times New Roman" panose="02020603050405020304" pitchFamily="18" charset="0"/>
              </a:rPr>
              <a:t>3. LỰA CHỌN TRANG PHỤC PHÙ HỢP THEO THỜI TRANG</a:t>
            </a:r>
            <a:endParaRPr lang="en-US" sz="2800" dirty="0">
              <a:solidFill>
                <a:srgbClr val="3333FF"/>
              </a:solidFill>
              <a:latin typeface="Times New Roman" panose="02020603050405020304" pitchFamily="18" charset="0"/>
              <a:cs typeface="Times New Roman" panose="02020603050405020304" pitchFamily="18" charset="0"/>
            </a:endParaRPr>
          </a:p>
        </p:txBody>
      </p:sp>
      <p:sp>
        <p:nvSpPr>
          <p:cNvPr id="3" name="Text Box 2"/>
          <p:cNvSpPr txBox="1">
            <a:spLocks noChangeArrowheads="1"/>
          </p:cNvSpPr>
          <p:nvPr/>
        </p:nvSpPr>
        <p:spPr bwMode="auto">
          <a:xfrm>
            <a:off x="1658441" y="182103"/>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4000" b="1" dirty="0">
                <a:solidFill>
                  <a:srgbClr val="FF0000"/>
                </a:solidFill>
                <a:latin typeface="Times New Roman" panose="02020603050405020304" pitchFamily="18" charset="0"/>
                <a:cs typeface="Times New Roman" panose="02020603050405020304" pitchFamily="18" charset="0"/>
              </a:rPr>
              <a:t>CHỦ </a:t>
            </a:r>
            <a:r>
              <a:rPr lang="en-US" sz="4000" b="1" dirty="0" smtClean="0">
                <a:solidFill>
                  <a:srgbClr val="FF0000"/>
                </a:solidFill>
                <a:latin typeface="Times New Roman" panose="02020603050405020304" pitchFamily="18" charset="0"/>
                <a:cs typeface="Times New Roman" panose="02020603050405020304" pitchFamily="18" charset="0"/>
              </a:rPr>
              <a:t>ĐỀ 3 </a:t>
            </a:r>
            <a:endParaRPr lang="en-US" sz="4000" b="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sz="4000" b="1" dirty="0">
                <a:solidFill>
                  <a:srgbClr val="FF0000"/>
                </a:solidFill>
                <a:latin typeface="Times New Roman" panose="02020603050405020304" pitchFamily="18" charset="0"/>
                <a:cs typeface="Times New Roman" panose="02020603050405020304" pitchFamily="18" charset="0"/>
              </a:rPr>
              <a:t>TRANG PHỤC VÀ THỜI </a:t>
            </a:r>
            <a:r>
              <a:rPr lang="en-US" sz="4000" b="1" dirty="0" smtClean="0">
                <a:solidFill>
                  <a:srgbClr val="FF0000"/>
                </a:solidFill>
                <a:latin typeface="Times New Roman" panose="02020603050405020304" pitchFamily="18" charset="0"/>
                <a:cs typeface="Times New Roman" panose="02020603050405020304" pitchFamily="18" charset="0"/>
              </a:rPr>
              <a:t>TRANG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33474" y="3614678"/>
            <a:ext cx="10515600" cy="2246769"/>
          </a:xfrm>
          <a:prstGeom prst="rect">
            <a:avLst/>
          </a:prstGeom>
          <a:noFill/>
        </p:spPr>
        <p:txBody>
          <a:bodyPr wrap="square" rtlCol="0">
            <a:spAutoFit/>
          </a:bodyPr>
          <a:lstStyle/>
          <a:p>
            <a:pPr algn="ctr"/>
            <a:r>
              <a:rPr lang="en-US" sz="2800" b="1" dirty="0" smtClean="0">
                <a:solidFill>
                  <a:srgbClr val="3333FF"/>
                </a:solidFill>
                <a:latin typeface="Times New Roman" panose="02020603050405020304" pitchFamily="18" charset="0"/>
                <a:cs typeface="Times New Roman" panose="02020603050405020304" pitchFamily="18" charset="0"/>
              </a:rPr>
              <a:t>MỤC TIÊU</a:t>
            </a:r>
          </a:p>
          <a:p>
            <a:r>
              <a:rPr lang="en-US" sz="2800" dirty="0" smtClean="0">
                <a:solidFill>
                  <a:srgbClr val="3333FF"/>
                </a:solidFill>
                <a:latin typeface="Times New Roman" panose="02020603050405020304" pitchFamily="18" charset="0"/>
                <a:cs typeface="Times New Roman" panose="02020603050405020304" pitchFamily="18" charset="0"/>
              </a:rPr>
              <a:t>-</a:t>
            </a:r>
            <a:r>
              <a:rPr lang="en-US" sz="2800" dirty="0" err="1" smtClean="0">
                <a:solidFill>
                  <a:srgbClr val="3333FF"/>
                </a:solidFill>
                <a:latin typeface="Times New Roman" panose="02020603050405020304" pitchFamily="18" charset="0"/>
                <a:cs typeface="Times New Roman" panose="02020603050405020304" pitchFamily="18" charset="0"/>
              </a:rPr>
              <a:t>Trình</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bày</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được</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những</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kiến</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thức</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cơ</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bản</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về</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thời</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trang</a:t>
            </a:r>
            <a:r>
              <a:rPr lang="en-US" sz="2800" dirty="0" smtClean="0">
                <a:solidFill>
                  <a:srgbClr val="3333FF"/>
                </a:solidFill>
                <a:latin typeface="Times New Roman" panose="02020603050405020304" pitchFamily="18" charset="0"/>
                <a:cs typeface="Times New Roman" panose="02020603050405020304" pitchFamily="18" charset="0"/>
              </a:rPr>
              <a:t>.</a:t>
            </a:r>
          </a:p>
          <a:p>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Nhận</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ra</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và</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bước</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đầu</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hình</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thành</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phong</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cách</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thời</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trang</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của</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bản</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thân</a:t>
            </a:r>
            <a:r>
              <a:rPr lang="en-US" sz="2800" dirty="0" smtClean="0">
                <a:solidFill>
                  <a:srgbClr val="3333FF"/>
                </a:solidFill>
                <a:latin typeface="Times New Roman" panose="02020603050405020304" pitchFamily="18" charset="0"/>
                <a:cs typeface="Times New Roman" panose="02020603050405020304" pitchFamily="18" charset="0"/>
              </a:rPr>
              <a:t>.</a:t>
            </a:r>
          </a:p>
          <a:p>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Lựa</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chọn</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trang</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phục</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phù</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hợp</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với</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đặc</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điểm</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sở</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thích</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của</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bản</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thân</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tính</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chất</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công</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việc</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và</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điều</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kiện</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tài</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chính</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của</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gia</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đình</a:t>
            </a:r>
            <a:r>
              <a:rPr lang="en-US" sz="2800" dirty="0" smtClean="0">
                <a:solidFill>
                  <a:srgbClr val="3333FF"/>
                </a:solidFill>
                <a:latin typeface="Times New Roman" panose="02020603050405020304" pitchFamily="18" charset="0"/>
                <a:cs typeface="Times New Roman" panose="02020603050405020304" pitchFamily="18" charset="0"/>
              </a:rPr>
              <a:t>.</a:t>
            </a:r>
            <a:endParaRPr lang="en-US" sz="28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887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724" y="152400"/>
            <a:ext cx="7972425"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3 </a:t>
            </a:r>
            <a:r>
              <a:rPr lang="en-US" sz="2800" b="1" dirty="0" smtClean="0">
                <a:solidFill>
                  <a:srgbClr val="FF0000"/>
                </a:solidFill>
                <a:latin typeface="Times New Roman" panose="02020603050405020304" pitchFamily="18" charset="0"/>
                <a:cs typeface="Times New Roman" panose="02020603050405020304" pitchFamily="18" charset="0"/>
              </a:rPr>
              <a:t>: TRANG </a:t>
            </a:r>
            <a:r>
              <a:rPr lang="en-US" sz="2800" b="1" dirty="0">
                <a:solidFill>
                  <a:srgbClr val="FF0000"/>
                </a:solidFill>
                <a:latin typeface="Times New Roman" panose="02020603050405020304" pitchFamily="18" charset="0"/>
                <a:cs typeface="Times New Roman" panose="02020603050405020304" pitchFamily="18" charset="0"/>
              </a:rPr>
              <a:t>PHỤC VÀ THỜI </a:t>
            </a:r>
            <a:r>
              <a:rPr lang="en-US" sz="2800" b="1" dirty="0" smtClean="0">
                <a:solidFill>
                  <a:srgbClr val="FF0000"/>
                </a:solidFill>
                <a:latin typeface="Times New Roman" panose="02020603050405020304" pitchFamily="18" charset="0"/>
                <a:cs typeface="Times New Roman" panose="02020603050405020304" pitchFamily="18" charset="0"/>
              </a:rPr>
              <a:t>TRANG</a:t>
            </a:r>
          </a:p>
        </p:txBody>
      </p:sp>
      <p:sp>
        <p:nvSpPr>
          <p:cNvPr id="3" name="Rectangle 2"/>
          <p:cNvSpPr/>
          <p:nvPr/>
        </p:nvSpPr>
        <p:spPr>
          <a:xfrm>
            <a:off x="1474865" y="675620"/>
            <a:ext cx="8409353" cy="954107"/>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III. TRANG PHỤC</a:t>
            </a:r>
          </a:p>
          <a:p>
            <a:r>
              <a:rPr lang="en-US" sz="2800" b="1" dirty="0" smtClean="0">
                <a:solidFill>
                  <a:srgbClr val="3333FF"/>
                </a:solidFill>
                <a:latin typeface="Times New Roman" panose="02020603050405020304" pitchFamily="18" charset="0"/>
                <a:cs typeface="Times New Roman" panose="02020603050405020304" pitchFamily="18" charset="0"/>
              </a:rPr>
              <a:t>1</a:t>
            </a:r>
            <a:r>
              <a:rPr lang="en-US" sz="2800" b="1" dirty="0">
                <a:solidFill>
                  <a:srgbClr val="3333FF"/>
                </a:solidFill>
                <a:latin typeface="Times New Roman" panose="02020603050405020304" pitchFamily="18" charset="0"/>
                <a:cs typeface="Times New Roman" panose="02020603050405020304" pitchFamily="18" charset="0"/>
              </a:rPr>
              <a:t>. THỜI TRANG VÀ PHONG CÁCH THỜI TRANG</a:t>
            </a:r>
          </a:p>
        </p:txBody>
      </p:sp>
      <p:sp>
        <p:nvSpPr>
          <p:cNvPr id="5" name="Rectangle 4"/>
          <p:cNvSpPr/>
          <p:nvPr/>
        </p:nvSpPr>
        <p:spPr>
          <a:xfrm>
            <a:off x="1474865" y="4776229"/>
            <a:ext cx="4354435" cy="1815882"/>
          </a:xfrm>
          <a:prstGeom prst="rect">
            <a:avLst/>
          </a:prstGeom>
        </p:spPr>
        <p:txBody>
          <a:bodyPr wrap="square">
            <a:spAutoFit/>
          </a:bodyPr>
          <a:lstStyle/>
          <a:p>
            <a:pPr algn="just"/>
            <a:r>
              <a:rPr lang="en-US" sz="2800" dirty="0" err="1">
                <a:solidFill>
                  <a:srgbClr val="3333FF"/>
                </a:solidFill>
                <a:latin typeface="Times New Roman" panose="02020603050405020304" pitchFamily="18" charset="0"/>
                <a:cs typeface="Times New Roman" panose="02020603050405020304" pitchFamily="18" charset="0"/>
              </a:rPr>
              <a:t>Hình</a:t>
            </a:r>
            <a:r>
              <a:rPr lang="en-US" sz="2800" dirty="0">
                <a:solidFill>
                  <a:srgbClr val="3333FF"/>
                </a:solidFill>
                <a:latin typeface="Times New Roman" panose="02020603050405020304" pitchFamily="18" charset="0"/>
                <a:cs typeface="Times New Roman" panose="02020603050405020304" pitchFamily="18" charset="0"/>
              </a:rPr>
              <a:t> 8.1: </a:t>
            </a:r>
            <a:r>
              <a:rPr lang="en-US" sz="2800" dirty="0" err="1">
                <a:solidFill>
                  <a:srgbClr val="3333FF"/>
                </a:solidFill>
                <a:latin typeface="Times New Roman" panose="02020603050405020304" pitchFamily="18" charset="0"/>
                <a:cs typeface="Times New Roman" panose="02020603050405020304" pitchFamily="18" charset="0"/>
              </a:rPr>
              <a:t>Áo</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dài</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Việt</a:t>
            </a:r>
            <a:r>
              <a:rPr lang="en-US" sz="2800" dirty="0">
                <a:solidFill>
                  <a:srgbClr val="3333FF"/>
                </a:solidFill>
                <a:latin typeface="Times New Roman" panose="02020603050405020304" pitchFamily="18" charset="0"/>
                <a:cs typeface="Times New Roman" panose="02020603050405020304" pitchFamily="18" charset="0"/>
              </a:rPr>
              <a:t> Nam </a:t>
            </a:r>
            <a:r>
              <a:rPr lang="en-US" sz="2800" dirty="0" err="1">
                <a:solidFill>
                  <a:srgbClr val="3333FF"/>
                </a:solidFill>
                <a:latin typeface="Times New Roman" panose="02020603050405020304" pitchFamily="18" charset="0"/>
                <a:cs typeface="Times New Roman" panose="02020603050405020304" pitchFamily="18" charset="0"/>
              </a:rPr>
              <a:t>đã</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thay</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đổi</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kiểu</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dáng</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nhẹ</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nhàng</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thanh</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thoát</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hơn</a:t>
            </a:r>
            <a:r>
              <a:rPr lang="en-US" sz="2800" dirty="0">
                <a:solidFill>
                  <a:srgbClr val="3333FF"/>
                </a:solidFill>
                <a:latin typeface="Times New Roman" panose="02020603050405020304" pitchFamily="18" charset="0"/>
                <a:cs typeface="Times New Roman" panose="02020603050405020304" pitchFamily="18" charset="0"/>
              </a:rPr>
              <a:t>, may </a:t>
            </a:r>
            <a:r>
              <a:rPr lang="en-US" sz="2800" dirty="0" err="1">
                <a:solidFill>
                  <a:srgbClr val="3333FF"/>
                </a:solidFill>
                <a:latin typeface="Times New Roman" panose="02020603050405020304" pitchFamily="18" charset="0"/>
                <a:cs typeface="Times New Roman" panose="02020603050405020304" pitchFamily="18" charset="0"/>
              </a:rPr>
              <a:t>vừa</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với</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cơ</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thể</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người</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mặc</a:t>
            </a:r>
            <a:endParaRPr lang="en-US" sz="2800" dirty="0">
              <a:solidFill>
                <a:srgbClr val="3333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463792" y="1708850"/>
            <a:ext cx="2692934" cy="2988256"/>
          </a:xfrm>
          <a:prstGeom prst="rect">
            <a:avLst/>
          </a:prstGeom>
        </p:spPr>
      </p:pic>
      <p:pic>
        <p:nvPicPr>
          <p:cNvPr id="7" name="Picture 6"/>
          <p:cNvPicPr>
            <a:picLocks noChangeAspect="1"/>
          </p:cNvPicPr>
          <p:nvPr/>
        </p:nvPicPr>
        <p:blipFill>
          <a:blip r:embed="rId3"/>
          <a:stretch>
            <a:fillRect/>
          </a:stretch>
        </p:blipFill>
        <p:spPr>
          <a:xfrm>
            <a:off x="6753224" y="1701101"/>
            <a:ext cx="2837277" cy="2996005"/>
          </a:xfrm>
          <a:prstGeom prst="rect">
            <a:avLst/>
          </a:prstGeom>
        </p:spPr>
      </p:pic>
      <p:sp>
        <p:nvSpPr>
          <p:cNvPr id="8" name="Rectangle 7"/>
          <p:cNvSpPr/>
          <p:nvPr/>
        </p:nvSpPr>
        <p:spPr>
          <a:xfrm>
            <a:off x="6519274" y="4991672"/>
            <a:ext cx="3305176" cy="1384995"/>
          </a:xfrm>
          <a:prstGeom prst="rect">
            <a:avLst/>
          </a:prstGeom>
        </p:spPr>
        <p:txBody>
          <a:bodyPr wrap="square">
            <a:spAutoFit/>
          </a:bodyPr>
          <a:lstStyle/>
          <a:p>
            <a:pPr algn="just"/>
            <a:r>
              <a:rPr lang="en-US" sz="2800" dirty="0" err="1">
                <a:solidFill>
                  <a:srgbClr val="3333FF"/>
                </a:solidFill>
                <a:latin typeface="Times New Roman" panose="02020603050405020304" pitchFamily="18" charset="0"/>
                <a:cs typeface="Times New Roman" panose="02020603050405020304" pitchFamily="18" charset="0"/>
              </a:rPr>
              <a:t>Hình</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smtClean="0">
                <a:solidFill>
                  <a:srgbClr val="3333FF"/>
                </a:solidFill>
                <a:latin typeface="Times New Roman" panose="02020603050405020304" pitchFamily="18" charset="0"/>
                <a:cs typeface="Times New Roman" panose="02020603050405020304" pitchFamily="18" charset="0"/>
              </a:rPr>
              <a:t>8.2: </a:t>
            </a:r>
            <a:r>
              <a:rPr lang="en-US" sz="2800" dirty="0" err="1" smtClean="0">
                <a:solidFill>
                  <a:srgbClr val="3333FF"/>
                </a:solidFill>
                <a:latin typeface="Times New Roman" panose="02020603050405020304" pitchFamily="18" charset="0"/>
                <a:cs typeface="Times New Roman" panose="02020603050405020304" pitchFamily="18" charset="0"/>
              </a:rPr>
              <a:t>Áo</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sơ</a:t>
            </a:r>
            <a:r>
              <a:rPr lang="en-US" sz="2800" dirty="0" smtClean="0">
                <a:solidFill>
                  <a:srgbClr val="3333FF"/>
                </a:solidFill>
                <a:latin typeface="Times New Roman" panose="02020603050405020304" pitchFamily="18" charset="0"/>
                <a:cs typeface="Times New Roman" panose="02020603050405020304" pitchFamily="18" charset="0"/>
              </a:rPr>
              <a:t> mi </a:t>
            </a:r>
            <a:r>
              <a:rPr lang="en-US" sz="2800" dirty="0" err="1">
                <a:solidFill>
                  <a:srgbClr val="3333FF"/>
                </a:solidFill>
                <a:latin typeface="Times New Roman" panose="02020603050405020304" pitchFamily="18" charset="0"/>
                <a:cs typeface="Times New Roman" panose="02020603050405020304" pitchFamily="18" charset="0"/>
              </a:rPr>
              <a:t>đã</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thay</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đổi</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về</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họa</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tiết</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hoa</a:t>
            </a:r>
            <a:r>
              <a:rPr lang="en-US" sz="2800" dirty="0" smtClean="0">
                <a:solidFill>
                  <a:srgbClr val="3333FF"/>
                </a:solidFill>
                <a:latin typeface="Times New Roman" panose="02020603050405020304" pitchFamily="18" charset="0"/>
                <a:cs typeface="Times New Roman" panose="02020603050405020304" pitchFamily="18" charset="0"/>
              </a:rPr>
              <a:t> </a:t>
            </a:r>
            <a:r>
              <a:rPr lang="en-US" sz="2800" dirty="0" err="1" smtClean="0">
                <a:solidFill>
                  <a:srgbClr val="3333FF"/>
                </a:solidFill>
                <a:latin typeface="Times New Roman" panose="02020603050405020304" pitchFamily="18" charset="0"/>
                <a:cs typeface="Times New Roman" panose="02020603050405020304" pitchFamily="18" charset="0"/>
              </a:rPr>
              <a:t>văn</a:t>
            </a:r>
            <a:r>
              <a:rPr lang="en-US" sz="2800" dirty="0" smtClean="0">
                <a:solidFill>
                  <a:srgbClr val="3333FF"/>
                </a:solidFill>
                <a:latin typeface="Times New Roman" panose="02020603050405020304" pitchFamily="18" charset="0"/>
                <a:cs typeface="Times New Roman" panose="02020603050405020304" pitchFamily="18" charset="0"/>
              </a:rPr>
              <a:t>)</a:t>
            </a:r>
            <a:endParaRPr lang="en-US" sz="28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8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19"/>
          <p:cNvSpPr>
            <a:spLocks/>
          </p:cNvSpPr>
          <p:nvPr/>
        </p:nvSpPr>
        <p:spPr bwMode="auto">
          <a:xfrm rot="5400000">
            <a:off x="2640013" y="-518318"/>
            <a:ext cx="7053263" cy="9753600"/>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 name="Rectangle 1"/>
          <p:cNvSpPr/>
          <p:nvPr/>
        </p:nvSpPr>
        <p:spPr>
          <a:xfrm>
            <a:off x="1893888" y="762000"/>
            <a:ext cx="8545512" cy="446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383505" y="1699577"/>
            <a:ext cx="9900447" cy="5632311"/>
          </a:xfrm>
          <a:prstGeom prst="rect">
            <a:avLst/>
          </a:prstGeom>
        </p:spPr>
        <p:txBody>
          <a:bodyPr wrap="square">
            <a:spAutoFit/>
          </a:bodyPr>
          <a:lstStyle/>
          <a:p>
            <a:pPr>
              <a:defRPr/>
            </a:pPr>
            <a:r>
              <a:rPr lang="en-US" sz="3200" dirty="0" smtClean="0">
                <a:solidFill>
                  <a:srgbClr val="1026FC"/>
                </a:solidFill>
                <a:latin typeface="+mj-lt"/>
                <a:ea typeface="+mj-ea"/>
                <a:cs typeface="Times New Roman" panose="02020603050405020304" pitchFamily="18" charset="0"/>
              </a:rPr>
              <a:t>- </a:t>
            </a:r>
            <a:r>
              <a:rPr lang="vi-VN" sz="3200" dirty="0" smtClean="0">
                <a:solidFill>
                  <a:srgbClr val="1026FC"/>
                </a:solidFill>
                <a:latin typeface="+mj-lt"/>
                <a:ea typeface="+mj-ea"/>
                <a:cs typeface="Times New Roman" panose="02020603050405020304" pitchFamily="18" charset="0"/>
              </a:rPr>
              <a:t>Thời </a:t>
            </a:r>
            <a:r>
              <a:rPr lang="vi-VN" sz="3200" dirty="0">
                <a:solidFill>
                  <a:srgbClr val="1026FC"/>
                </a:solidFill>
                <a:latin typeface="+mj-lt"/>
                <a:ea typeface="+mj-ea"/>
                <a:cs typeface="Times New Roman" panose="02020603050405020304" pitchFamily="18" charset="0"/>
              </a:rPr>
              <a:t>trang là những kiểu trang phục được nhiều người ưa chuộng và sử dụng phổ biến trong một khoảng thời gian nhất định. Thời trang thể hiện qua kiểu dáng, màu sắc, chất liệu, hoạ tiết,... của trang phục</a:t>
            </a:r>
            <a:endParaRPr lang="en-US" sz="3200" dirty="0">
              <a:solidFill>
                <a:srgbClr val="1026FC"/>
              </a:solidFill>
              <a:latin typeface="+mj-lt"/>
              <a:ea typeface="+mj-ea"/>
              <a:cs typeface="Times New Roman" panose="02020603050405020304" pitchFamily="18" charset="0"/>
            </a:endParaRPr>
          </a:p>
          <a:p>
            <a:pPr>
              <a:defRPr/>
            </a:pPr>
            <a:r>
              <a:rPr lang="en-US" sz="3200" dirty="0" smtClean="0">
                <a:solidFill>
                  <a:srgbClr val="1026FC"/>
                </a:solidFill>
                <a:latin typeface="Times New Roman" panose="02020603050405020304" pitchFamily="18" charset="0"/>
                <a:ea typeface="+mj-ea"/>
                <a:cs typeface="Times New Roman" panose="02020603050405020304" pitchFamily="18" charset="0"/>
              </a:rPr>
              <a:t>- </a:t>
            </a:r>
            <a:r>
              <a:rPr lang="en-US" sz="3200" dirty="0" err="1" smtClean="0">
                <a:solidFill>
                  <a:srgbClr val="1026FC"/>
                </a:solidFill>
                <a:latin typeface="Times New Roman" panose="02020603050405020304" pitchFamily="18" charset="0"/>
                <a:ea typeface="+mj-ea"/>
                <a:cs typeface="Times New Roman" panose="02020603050405020304" pitchFamily="18" charset="0"/>
              </a:rPr>
              <a:t>Tùy</a:t>
            </a:r>
            <a:r>
              <a:rPr lang="en-US" sz="3200" dirty="0" smtClean="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theo</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nhu</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cầu</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của</a:t>
            </a:r>
            <a:r>
              <a:rPr lang="en-US" sz="3200" dirty="0">
                <a:solidFill>
                  <a:srgbClr val="1026FC"/>
                </a:solidFill>
                <a:latin typeface="Times New Roman" panose="02020603050405020304" pitchFamily="18" charset="0"/>
                <a:ea typeface="+mj-ea"/>
                <a:cs typeface="Times New Roman" panose="02020603050405020304" pitchFamily="18" charset="0"/>
              </a:rPr>
              <a:t> con </a:t>
            </a:r>
            <a:r>
              <a:rPr lang="en-US" sz="3200" dirty="0" err="1">
                <a:solidFill>
                  <a:srgbClr val="1026FC"/>
                </a:solidFill>
                <a:latin typeface="Times New Roman" panose="02020603050405020304" pitchFamily="18" charset="0"/>
                <a:ea typeface="+mj-ea"/>
                <a:cs typeface="Times New Roman" panose="02020603050405020304" pitchFamily="18" charset="0"/>
              </a:rPr>
              <a:t>người</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thời</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trang</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có</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các</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loại</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thời</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trang</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xuân</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hè</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thu</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đông</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công</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sở</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thời</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trang</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trẻ</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em</a:t>
            </a:r>
            <a:r>
              <a:rPr lang="en-US" sz="3200" dirty="0">
                <a:solidFill>
                  <a:srgbClr val="1026FC"/>
                </a:solidFill>
                <a:latin typeface="Times New Roman" panose="02020603050405020304" pitchFamily="18" charset="0"/>
                <a:ea typeface="+mj-ea"/>
                <a:cs typeface="Times New Roman" panose="02020603050405020304" pitchFamily="18" charset="0"/>
              </a:rPr>
              <a:t>…</a:t>
            </a:r>
          </a:p>
          <a:p>
            <a:pPr>
              <a:defRPr/>
            </a:pPr>
            <a:endParaRPr lang="en-US" sz="2800" dirty="0">
              <a:solidFill>
                <a:schemeClr val="bg1"/>
              </a:solidFill>
              <a:ea typeface="+mj-ea"/>
              <a:cs typeface="Times New Roman" panose="02020603050405020304" pitchFamily="18" charset="0"/>
            </a:endParaRPr>
          </a:p>
          <a:p>
            <a:pPr>
              <a:defRPr/>
            </a:pPr>
            <a:endParaRPr lang="en-US" sz="2800" dirty="0">
              <a:solidFill>
                <a:schemeClr val="bg1"/>
              </a:solidFill>
              <a:ea typeface="+mj-ea"/>
              <a:cs typeface="Times New Roman" panose="02020603050405020304" pitchFamily="18" charset="0"/>
            </a:endParaRPr>
          </a:p>
          <a:p>
            <a:pPr>
              <a:defRPr/>
            </a:pPr>
            <a:endParaRPr lang="en-US" sz="2800" dirty="0"/>
          </a:p>
          <a:p>
            <a:pPr>
              <a:defRPr/>
            </a:pPr>
            <a:endParaRPr lang="en-US" sz="2800" dirty="0"/>
          </a:p>
          <a:p>
            <a:pPr>
              <a:defRPr/>
            </a:pPr>
            <a:endParaRPr lang="en-US" sz="2800" dirty="0"/>
          </a:p>
          <a:p>
            <a:pPr>
              <a:defRPr/>
            </a:pPr>
            <a:endParaRPr lang="en-US" sz="2800" dirty="0"/>
          </a:p>
        </p:txBody>
      </p:sp>
      <p:sp>
        <p:nvSpPr>
          <p:cNvPr id="7173" name="Rectangle 29"/>
          <p:cNvSpPr>
            <a:spLocks noChangeArrowheads="1"/>
          </p:cNvSpPr>
          <p:nvPr/>
        </p:nvSpPr>
        <p:spPr bwMode="auto">
          <a:xfrm>
            <a:off x="885826" y="92075"/>
            <a:ext cx="10398126"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pic>
        <p:nvPicPr>
          <p:cNvPr id="717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77463" y="698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881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8725" y="6359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1524001" y="-58738"/>
            <a:ext cx="1190625" cy="98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3"/>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1600201" y="85726"/>
            <a:ext cx="1190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371724" y="152400"/>
            <a:ext cx="7972425"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3 </a:t>
            </a:r>
            <a:r>
              <a:rPr lang="en-US" sz="2800" b="1" dirty="0" smtClean="0">
                <a:solidFill>
                  <a:srgbClr val="FF0000"/>
                </a:solidFill>
                <a:latin typeface="Times New Roman" panose="02020603050405020304" pitchFamily="18" charset="0"/>
                <a:cs typeface="Times New Roman" panose="02020603050405020304" pitchFamily="18" charset="0"/>
              </a:rPr>
              <a:t>: TRANG </a:t>
            </a:r>
            <a:r>
              <a:rPr lang="en-US" sz="2800" b="1" dirty="0">
                <a:solidFill>
                  <a:srgbClr val="FF0000"/>
                </a:solidFill>
                <a:latin typeface="Times New Roman" panose="02020603050405020304" pitchFamily="18" charset="0"/>
                <a:cs typeface="Times New Roman" panose="02020603050405020304" pitchFamily="18" charset="0"/>
              </a:rPr>
              <a:t>PHỤC VÀ THỜI </a:t>
            </a:r>
            <a:r>
              <a:rPr lang="en-US" sz="2800" b="1" dirty="0" smtClean="0">
                <a:solidFill>
                  <a:srgbClr val="FF0000"/>
                </a:solidFill>
                <a:latin typeface="Times New Roman" panose="02020603050405020304" pitchFamily="18" charset="0"/>
                <a:cs typeface="Times New Roman" panose="02020603050405020304" pitchFamily="18" charset="0"/>
              </a:rPr>
              <a:t>TRANG</a:t>
            </a:r>
          </a:p>
        </p:txBody>
      </p:sp>
      <p:sp>
        <p:nvSpPr>
          <p:cNvPr id="16" name="Rectangle 15"/>
          <p:cNvSpPr/>
          <p:nvPr/>
        </p:nvSpPr>
        <p:spPr>
          <a:xfrm>
            <a:off x="1474865" y="675620"/>
            <a:ext cx="8409353" cy="954107"/>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III. TRANG PHỤC</a:t>
            </a:r>
          </a:p>
          <a:p>
            <a:r>
              <a:rPr lang="en-US" sz="2800" b="1" dirty="0" smtClean="0">
                <a:solidFill>
                  <a:srgbClr val="3333FF"/>
                </a:solidFill>
                <a:latin typeface="Times New Roman" panose="02020603050405020304" pitchFamily="18" charset="0"/>
                <a:cs typeface="Times New Roman" panose="02020603050405020304" pitchFamily="18" charset="0"/>
              </a:rPr>
              <a:t>1</a:t>
            </a:r>
            <a:r>
              <a:rPr lang="en-US" sz="2800" b="1" dirty="0">
                <a:solidFill>
                  <a:srgbClr val="3333FF"/>
                </a:solidFill>
                <a:latin typeface="Times New Roman" panose="02020603050405020304" pitchFamily="18" charset="0"/>
                <a:cs typeface="Times New Roman" panose="02020603050405020304" pitchFamily="18" charset="0"/>
              </a:rPr>
              <a:t>. THỜI TRANG VÀ PHONG CÁCH THỜI TRANG</a:t>
            </a:r>
          </a:p>
        </p:txBody>
      </p:sp>
    </p:spTree>
    <p:extLst>
      <p:ext uri="{BB962C8B-B14F-4D97-AF65-F5344CB8AC3E}">
        <p14:creationId xmlns:p14="http://schemas.microsoft.com/office/powerpoint/2010/main" val="29667789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724" y="152400"/>
            <a:ext cx="7972425"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3 </a:t>
            </a:r>
            <a:r>
              <a:rPr lang="en-US" sz="2800" b="1" dirty="0" smtClean="0">
                <a:solidFill>
                  <a:srgbClr val="FF0000"/>
                </a:solidFill>
                <a:latin typeface="Times New Roman" panose="02020603050405020304" pitchFamily="18" charset="0"/>
                <a:cs typeface="Times New Roman" panose="02020603050405020304" pitchFamily="18" charset="0"/>
              </a:rPr>
              <a:t>: TRANG </a:t>
            </a:r>
            <a:r>
              <a:rPr lang="en-US" sz="2800" b="1" dirty="0">
                <a:solidFill>
                  <a:srgbClr val="FF0000"/>
                </a:solidFill>
                <a:latin typeface="Times New Roman" panose="02020603050405020304" pitchFamily="18" charset="0"/>
                <a:cs typeface="Times New Roman" panose="02020603050405020304" pitchFamily="18" charset="0"/>
              </a:rPr>
              <a:t>PHỤC VÀ THỜI </a:t>
            </a:r>
            <a:r>
              <a:rPr lang="en-US" sz="2800" b="1" dirty="0" smtClean="0">
                <a:solidFill>
                  <a:srgbClr val="FF0000"/>
                </a:solidFill>
                <a:latin typeface="Times New Roman" panose="02020603050405020304" pitchFamily="18" charset="0"/>
                <a:cs typeface="Times New Roman" panose="02020603050405020304" pitchFamily="18" charset="0"/>
              </a:rPr>
              <a:t>TRANG</a:t>
            </a: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71525" y="703729"/>
            <a:ext cx="8426893" cy="1384995"/>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III. TRANG PHỤC</a:t>
            </a:r>
          </a:p>
          <a:p>
            <a:r>
              <a:rPr lang="en-US" sz="2800" b="1" dirty="0" smtClean="0">
                <a:solidFill>
                  <a:srgbClr val="3333FF"/>
                </a:solidFill>
                <a:latin typeface="Times New Roman" panose="02020603050405020304" pitchFamily="18" charset="0"/>
                <a:cs typeface="Times New Roman" panose="02020603050405020304" pitchFamily="18" charset="0"/>
              </a:rPr>
              <a:t>1. THỜI </a:t>
            </a:r>
            <a:r>
              <a:rPr lang="en-US" sz="2800" b="1" dirty="0">
                <a:solidFill>
                  <a:srgbClr val="3333FF"/>
                </a:solidFill>
                <a:latin typeface="Times New Roman" panose="02020603050405020304" pitchFamily="18" charset="0"/>
                <a:cs typeface="Times New Roman" panose="02020603050405020304" pitchFamily="18" charset="0"/>
              </a:rPr>
              <a:t>TRANG VÀ PHONG CÁCH THỜI </a:t>
            </a:r>
            <a:r>
              <a:rPr lang="en-US" sz="2800" b="1" dirty="0" smtClean="0">
                <a:solidFill>
                  <a:srgbClr val="3333FF"/>
                </a:solidFill>
                <a:latin typeface="Times New Roman" panose="02020603050405020304" pitchFamily="18" charset="0"/>
                <a:cs typeface="Times New Roman" panose="02020603050405020304" pitchFamily="18" charset="0"/>
              </a:rPr>
              <a:t>TRANG</a:t>
            </a:r>
          </a:p>
          <a:p>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1617663" y="5011738"/>
            <a:ext cx="8726486"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2800" dirty="0" smtClean="0">
                <a:solidFill>
                  <a:srgbClr val="1026FC"/>
                </a:solidFill>
              </a:rPr>
              <a:t>- </a:t>
            </a:r>
            <a:r>
              <a:rPr lang="en-US" altLang="en-US" sz="2800" dirty="0" err="1" smtClean="0">
                <a:solidFill>
                  <a:srgbClr val="1026FC"/>
                </a:solidFill>
              </a:rPr>
              <a:t>Bộ</a:t>
            </a:r>
            <a:r>
              <a:rPr lang="en-US" altLang="en-US" sz="2800" dirty="0" smtClean="0">
                <a:solidFill>
                  <a:srgbClr val="1026FC"/>
                </a:solidFill>
              </a:rPr>
              <a:t> </a:t>
            </a:r>
            <a:r>
              <a:rPr lang="en-US" altLang="en-US" sz="2800" dirty="0" err="1">
                <a:solidFill>
                  <a:srgbClr val="1026FC"/>
                </a:solidFill>
              </a:rPr>
              <a:t>trang</a:t>
            </a:r>
            <a:r>
              <a:rPr lang="en-US" altLang="en-US" sz="2800" dirty="0">
                <a:solidFill>
                  <a:srgbClr val="1026FC"/>
                </a:solidFill>
              </a:rPr>
              <a:t> </a:t>
            </a:r>
            <a:r>
              <a:rPr lang="en-US" altLang="en-US" sz="2800" dirty="0" err="1">
                <a:solidFill>
                  <a:srgbClr val="1026FC"/>
                </a:solidFill>
              </a:rPr>
              <a:t>phục</a:t>
            </a:r>
            <a:r>
              <a:rPr lang="en-US" altLang="en-US" sz="2800" dirty="0">
                <a:solidFill>
                  <a:srgbClr val="1026FC"/>
                </a:solidFill>
              </a:rPr>
              <a:t> </a:t>
            </a:r>
            <a:r>
              <a:rPr lang="en-US" altLang="en-US" sz="2800" dirty="0" err="1">
                <a:solidFill>
                  <a:srgbClr val="1026FC"/>
                </a:solidFill>
              </a:rPr>
              <a:t>nào</a:t>
            </a:r>
            <a:r>
              <a:rPr lang="en-US" altLang="en-US" sz="2800" dirty="0">
                <a:solidFill>
                  <a:srgbClr val="1026FC"/>
                </a:solidFill>
              </a:rPr>
              <a:t> </a:t>
            </a:r>
            <a:r>
              <a:rPr lang="en-US" altLang="en-US" sz="2800" dirty="0" err="1">
                <a:solidFill>
                  <a:srgbClr val="1026FC"/>
                </a:solidFill>
              </a:rPr>
              <a:t>thể</a:t>
            </a:r>
            <a:r>
              <a:rPr lang="en-US" altLang="en-US" sz="2800" dirty="0">
                <a:solidFill>
                  <a:srgbClr val="1026FC"/>
                </a:solidFill>
              </a:rPr>
              <a:t> </a:t>
            </a:r>
            <a:r>
              <a:rPr lang="en-US" altLang="en-US" sz="2800" dirty="0" err="1">
                <a:solidFill>
                  <a:srgbClr val="1026FC"/>
                </a:solidFill>
              </a:rPr>
              <a:t>hiện</a:t>
            </a:r>
            <a:r>
              <a:rPr lang="en-US" altLang="en-US" sz="2800" dirty="0">
                <a:solidFill>
                  <a:srgbClr val="1026FC"/>
                </a:solidFill>
              </a:rPr>
              <a:t> </a:t>
            </a:r>
            <a:r>
              <a:rPr lang="en-US" altLang="en-US" sz="2800" dirty="0" err="1">
                <a:solidFill>
                  <a:srgbClr val="1026FC"/>
                </a:solidFill>
              </a:rPr>
              <a:t>phong</a:t>
            </a:r>
            <a:r>
              <a:rPr lang="en-US" altLang="en-US" sz="2800" dirty="0">
                <a:solidFill>
                  <a:srgbClr val="1026FC"/>
                </a:solidFill>
              </a:rPr>
              <a:t> </a:t>
            </a:r>
            <a:r>
              <a:rPr lang="en-US" altLang="en-US" sz="2800" dirty="0" err="1">
                <a:solidFill>
                  <a:srgbClr val="1026FC"/>
                </a:solidFill>
              </a:rPr>
              <a:t>cách</a:t>
            </a:r>
            <a:r>
              <a:rPr lang="en-US" altLang="en-US" sz="2800" dirty="0">
                <a:solidFill>
                  <a:srgbClr val="1026FC"/>
                </a:solidFill>
              </a:rPr>
              <a:t> </a:t>
            </a:r>
            <a:r>
              <a:rPr lang="en-US" altLang="en-US" sz="2800" dirty="0" err="1">
                <a:solidFill>
                  <a:srgbClr val="1026FC"/>
                </a:solidFill>
              </a:rPr>
              <a:t>đơn</a:t>
            </a:r>
            <a:r>
              <a:rPr lang="en-US" altLang="en-US" sz="2800" dirty="0">
                <a:solidFill>
                  <a:srgbClr val="1026FC"/>
                </a:solidFill>
              </a:rPr>
              <a:t> </a:t>
            </a:r>
            <a:r>
              <a:rPr lang="en-US" altLang="en-US" sz="2800" dirty="0" err="1">
                <a:solidFill>
                  <a:srgbClr val="1026FC"/>
                </a:solidFill>
              </a:rPr>
              <a:t>giản</a:t>
            </a:r>
            <a:r>
              <a:rPr lang="en-US" altLang="en-US" sz="2800" dirty="0">
                <a:solidFill>
                  <a:srgbClr val="1026FC"/>
                </a:solidFill>
              </a:rPr>
              <a:t>? </a:t>
            </a:r>
          </a:p>
          <a:p>
            <a:pPr>
              <a:defRPr/>
            </a:pPr>
            <a:r>
              <a:rPr lang="en-US" altLang="en-US" sz="2800" dirty="0" smtClean="0">
                <a:solidFill>
                  <a:srgbClr val="1026FC"/>
                </a:solidFill>
              </a:rPr>
              <a:t>- </a:t>
            </a:r>
            <a:r>
              <a:rPr lang="en-US" altLang="en-US" sz="2800" dirty="0" err="1" smtClean="0">
                <a:solidFill>
                  <a:srgbClr val="1026FC"/>
                </a:solidFill>
              </a:rPr>
              <a:t>Bộ</a:t>
            </a:r>
            <a:r>
              <a:rPr lang="en-US" altLang="en-US" sz="2800" dirty="0" smtClean="0">
                <a:solidFill>
                  <a:srgbClr val="1026FC"/>
                </a:solidFill>
              </a:rPr>
              <a:t> </a:t>
            </a:r>
            <a:r>
              <a:rPr lang="en-US" altLang="en-US" sz="2800" dirty="0" err="1">
                <a:solidFill>
                  <a:srgbClr val="1026FC"/>
                </a:solidFill>
              </a:rPr>
              <a:t>trang</a:t>
            </a:r>
            <a:r>
              <a:rPr lang="en-US" altLang="en-US" sz="2800" dirty="0">
                <a:solidFill>
                  <a:srgbClr val="1026FC"/>
                </a:solidFill>
              </a:rPr>
              <a:t> </a:t>
            </a:r>
            <a:r>
              <a:rPr lang="en-US" altLang="en-US" sz="2800" dirty="0" err="1">
                <a:solidFill>
                  <a:srgbClr val="1026FC"/>
                </a:solidFill>
              </a:rPr>
              <a:t>phục</a:t>
            </a:r>
            <a:r>
              <a:rPr lang="en-US" altLang="en-US" sz="2800" dirty="0">
                <a:solidFill>
                  <a:srgbClr val="1026FC"/>
                </a:solidFill>
              </a:rPr>
              <a:t> </a:t>
            </a:r>
            <a:r>
              <a:rPr lang="en-US" altLang="en-US" sz="2800" dirty="0" err="1">
                <a:solidFill>
                  <a:srgbClr val="1026FC"/>
                </a:solidFill>
              </a:rPr>
              <a:t>nào</a:t>
            </a:r>
            <a:r>
              <a:rPr lang="en-US" altLang="en-US" sz="2800" dirty="0">
                <a:solidFill>
                  <a:srgbClr val="1026FC"/>
                </a:solidFill>
              </a:rPr>
              <a:t> </a:t>
            </a:r>
            <a:r>
              <a:rPr lang="en-US" altLang="en-US" sz="2800" dirty="0" err="1">
                <a:solidFill>
                  <a:srgbClr val="1026FC"/>
                </a:solidFill>
              </a:rPr>
              <a:t>thể</a:t>
            </a:r>
            <a:r>
              <a:rPr lang="en-US" altLang="en-US" sz="2800" dirty="0">
                <a:solidFill>
                  <a:srgbClr val="1026FC"/>
                </a:solidFill>
              </a:rPr>
              <a:t> </a:t>
            </a:r>
            <a:r>
              <a:rPr lang="en-US" altLang="en-US" sz="2800" dirty="0" err="1">
                <a:solidFill>
                  <a:srgbClr val="1026FC"/>
                </a:solidFill>
              </a:rPr>
              <a:t>hiện</a:t>
            </a:r>
            <a:r>
              <a:rPr lang="en-US" altLang="en-US" sz="2800" dirty="0">
                <a:solidFill>
                  <a:srgbClr val="1026FC"/>
                </a:solidFill>
              </a:rPr>
              <a:t> </a:t>
            </a:r>
            <a:r>
              <a:rPr lang="en-US" altLang="en-US" sz="2800" dirty="0" err="1">
                <a:solidFill>
                  <a:srgbClr val="1026FC"/>
                </a:solidFill>
              </a:rPr>
              <a:t>phong</a:t>
            </a:r>
            <a:r>
              <a:rPr lang="en-US" altLang="en-US" sz="2800" dirty="0">
                <a:solidFill>
                  <a:srgbClr val="1026FC"/>
                </a:solidFill>
              </a:rPr>
              <a:t> </a:t>
            </a:r>
            <a:r>
              <a:rPr lang="en-US" altLang="en-US" sz="2800" dirty="0" err="1">
                <a:solidFill>
                  <a:srgbClr val="1026FC"/>
                </a:solidFill>
              </a:rPr>
              <a:t>cách</a:t>
            </a:r>
            <a:r>
              <a:rPr lang="en-US" altLang="en-US" sz="2800" dirty="0">
                <a:solidFill>
                  <a:srgbClr val="1026FC"/>
                </a:solidFill>
              </a:rPr>
              <a:t> </a:t>
            </a:r>
            <a:r>
              <a:rPr lang="en-US" altLang="en-US" sz="2800" dirty="0" err="1">
                <a:solidFill>
                  <a:srgbClr val="1026FC"/>
                </a:solidFill>
              </a:rPr>
              <a:t>thể</a:t>
            </a:r>
            <a:r>
              <a:rPr lang="en-US" altLang="en-US" sz="2800" dirty="0">
                <a:solidFill>
                  <a:srgbClr val="1026FC"/>
                </a:solidFill>
              </a:rPr>
              <a:t> </a:t>
            </a:r>
            <a:r>
              <a:rPr lang="en-US" altLang="en-US" sz="2800" dirty="0" err="1">
                <a:solidFill>
                  <a:srgbClr val="1026FC"/>
                </a:solidFill>
              </a:rPr>
              <a:t>thao</a:t>
            </a:r>
            <a:r>
              <a:rPr lang="en-US" altLang="en-US" sz="2800" dirty="0">
                <a:solidFill>
                  <a:srgbClr val="1026FC"/>
                </a:solidFill>
              </a:rPr>
              <a:t>?</a:t>
            </a:r>
          </a:p>
          <a:p>
            <a:pPr>
              <a:defRPr/>
            </a:pPr>
            <a:r>
              <a:rPr lang="en-US" altLang="en-US" sz="2800" dirty="0">
                <a:solidFill>
                  <a:srgbClr val="1026FC"/>
                </a:solidFill>
              </a:rPr>
              <a:t>- Theo </a:t>
            </a:r>
            <a:r>
              <a:rPr lang="en-US" altLang="en-US" sz="2800" dirty="0" err="1">
                <a:solidFill>
                  <a:srgbClr val="1026FC"/>
                </a:solidFill>
              </a:rPr>
              <a:t>em</a:t>
            </a:r>
            <a:r>
              <a:rPr lang="en-US" altLang="en-US" sz="2800" dirty="0">
                <a:solidFill>
                  <a:srgbClr val="1026FC"/>
                </a:solidFill>
              </a:rPr>
              <a:t>, </a:t>
            </a:r>
            <a:r>
              <a:rPr lang="en-US" altLang="en-US" sz="2800" dirty="0" err="1">
                <a:solidFill>
                  <a:srgbClr val="1026FC"/>
                </a:solidFill>
              </a:rPr>
              <a:t>bộ</a:t>
            </a:r>
            <a:r>
              <a:rPr lang="en-US" altLang="en-US" sz="2800" dirty="0">
                <a:solidFill>
                  <a:srgbClr val="1026FC"/>
                </a:solidFill>
              </a:rPr>
              <a:t> </a:t>
            </a:r>
            <a:r>
              <a:rPr lang="en-US" altLang="en-US" sz="2800" dirty="0" err="1">
                <a:solidFill>
                  <a:srgbClr val="1026FC"/>
                </a:solidFill>
              </a:rPr>
              <a:t>trang</a:t>
            </a:r>
            <a:r>
              <a:rPr lang="en-US" altLang="en-US" sz="2800" dirty="0">
                <a:solidFill>
                  <a:srgbClr val="1026FC"/>
                </a:solidFill>
              </a:rPr>
              <a:t> </a:t>
            </a:r>
            <a:r>
              <a:rPr lang="en-US" altLang="en-US" sz="2800" dirty="0" err="1">
                <a:solidFill>
                  <a:srgbClr val="1026FC"/>
                </a:solidFill>
              </a:rPr>
              <a:t>phục</a:t>
            </a:r>
            <a:r>
              <a:rPr lang="en-US" altLang="en-US" sz="2800" dirty="0">
                <a:solidFill>
                  <a:srgbClr val="1026FC"/>
                </a:solidFill>
              </a:rPr>
              <a:t> ở </a:t>
            </a:r>
            <a:r>
              <a:rPr lang="en-US" altLang="en-US" sz="2800" dirty="0" err="1">
                <a:solidFill>
                  <a:srgbClr val="1026FC"/>
                </a:solidFill>
              </a:rPr>
              <a:t>Hình</a:t>
            </a:r>
            <a:r>
              <a:rPr lang="en-US" altLang="en-US" sz="2800" dirty="0">
                <a:solidFill>
                  <a:srgbClr val="1026FC"/>
                </a:solidFill>
              </a:rPr>
              <a:t> 83c </a:t>
            </a:r>
            <a:r>
              <a:rPr lang="en-US" altLang="en-US" sz="2800" dirty="0" err="1">
                <a:solidFill>
                  <a:srgbClr val="1026FC"/>
                </a:solidFill>
              </a:rPr>
              <a:t>thể</a:t>
            </a:r>
            <a:r>
              <a:rPr lang="en-US" altLang="en-US" sz="2800" dirty="0">
                <a:solidFill>
                  <a:srgbClr val="1026FC"/>
                </a:solidFill>
              </a:rPr>
              <a:t> </a:t>
            </a:r>
            <a:r>
              <a:rPr lang="en-US" altLang="en-US" sz="2800" dirty="0" err="1">
                <a:solidFill>
                  <a:srgbClr val="1026FC"/>
                </a:solidFill>
              </a:rPr>
              <a:t>hiện</a:t>
            </a:r>
            <a:r>
              <a:rPr lang="en-US" altLang="en-US" sz="2800" dirty="0">
                <a:solidFill>
                  <a:srgbClr val="1026FC"/>
                </a:solidFill>
              </a:rPr>
              <a:t> </a:t>
            </a:r>
            <a:r>
              <a:rPr lang="en-US" altLang="en-US" sz="2800" dirty="0" err="1">
                <a:solidFill>
                  <a:srgbClr val="1026FC"/>
                </a:solidFill>
              </a:rPr>
              <a:t>phong</a:t>
            </a:r>
            <a:r>
              <a:rPr lang="en-US" altLang="en-US" sz="2800" dirty="0">
                <a:solidFill>
                  <a:srgbClr val="1026FC"/>
                </a:solidFill>
              </a:rPr>
              <a:t> </a:t>
            </a:r>
            <a:r>
              <a:rPr lang="en-US" altLang="en-US" sz="2800" dirty="0" err="1">
                <a:solidFill>
                  <a:srgbClr val="1026FC"/>
                </a:solidFill>
              </a:rPr>
              <a:t>cách</a:t>
            </a:r>
            <a:r>
              <a:rPr lang="en-US" altLang="en-US" sz="2800" dirty="0">
                <a:solidFill>
                  <a:srgbClr val="1026FC"/>
                </a:solidFill>
              </a:rPr>
              <a:t> </a:t>
            </a:r>
            <a:r>
              <a:rPr lang="en-US" altLang="en-US" sz="2800" dirty="0" err="1">
                <a:solidFill>
                  <a:srgbClr val="1026FC"/>
                </a:solidFill>
              </a:rPr>
              <a:t>như</a:t>
            </a:r>
            <a:r>
              <a:rPr lang="en-US" altLang="en-US" sz="2800" dirty="0">
                <a:solidFill>
                  <a:srgbClr val="1026FC"/>
                </a:solidFill>
              </a:rPr>
              <a:t> </a:t>
            </a:r>
            <a:r>
              <a:rPr lang="en-US" altLang="en-US" sz="2800" dirty="0" err="1">
                <a:solidFill>
                  <a:srgbClr val="1026FC"/>
                </a:solidFill>
              </a:rPr>
              <a:t>thế</a:t>
            </a:r>
            <a:r>
              <a:rPr lang="en-US" altLang="en-US" sz="2800" dirty="0">
                <a:solidFill>
                  <a:srgbClr val="1026FC"/>
                </a:solidFill>
              </a:rPr>
              <a:t> </a:t>
            </a:r>
            <a:r>
              <a:rPr lang="en-US" altLang="en-US" sz="2800" dirty="0" err="1">
                <a:solidFill>
                  <a:srgbClr val="1026FC"/>
                </a:solidFill>
              </a:rPr>
              <a:t>nào</a:t>
            </a:r>
            <a:r>
              <a:rPr lang="en-US" altLang="en-US" sz="2800" dirty="0">
                <a:solidFill>
                  <a:srgbClr val="1026FC"/>
                </a:solidFill>
              </a:rPr>
              <a:t>?</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9488" y="1854647"/>
            <a:ext cx="848201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617663" y="4408489"/>
            <a:ext cx="8553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dirty="0" err="1">
                <a:solidFill>
                  <a:srgbClr val="1026FC"/>
                </a:solidFill>
              </a:rPr>
              <a:t>Hình</a:t>
            </a:r>
            <a:r>
              <a:rPr lang="en-US" altLang="en-US" sz="2800" dirty="0">
                <a:solidFill>
                  <a:srgbClr val="1026FC"/>
                </a:solidFill>
              </a:rPr>
              <a:t> 8.3. </a:t>
            </a:r>
            <a:r>
              <a:rPr lang="en-US" altLang="en-US" sz="2800" dirty="0" err="1">
                <a:solidFill>
                  <a:srgbClr val="1026FC"/>
                </a:solidFill>
              </a:rPr>
              <a:t>Trang</a:t>
            </a:r>
            <a:r>
              <a:rPr lang="en-US" altLang="en-US" sz="2800" dirty="0">
                <a:solidFill>
                  <a:srgbClr val="1026FC"/>
                </a:solidFill>
              </a:rPr>
              <a:t> </a:t>
            </a:r>
            <a:r>
              <a:rPr lang="en-US" altLang="en-US" sz="2800" dirty="0" err="1">
                <a:solidFill>
                  <a:srgbClr val="1026FC"/>
                </a:solidFill>
              </a:rPr>
              <a:t>phục</a:t>
            </a:r>
            <a:r>
              <a:rPr lang="en-US" altLang="en-US" sz="2800" dirty="0">
                <a:solidFill>
                  <a:srgbClr val="1026FC"/>
                </a:solidFill>
              </a:rPr>
              <a:t> </a:t>
            </a:r>
            <a:r>
              <a:rPr lang="en-US" altLang="en-US" sz="2800" dirty="0" err="1">
                <a:solidFill>
                  <a:srgbClr val="1026FC"/>
                </a:solidFill>
              </a:rPr>
              <a:t>theo</a:t>
            </a:r>
            <a:r>
              <a:rPr lang="en-US" altLang="en-US" sz="2800" dirty="0">
                <a:solidFill>
                  <a:srgbClr val="1026FC"/>
                </a:solidFill>
              </a:rPr>
              <a:t> </a:t>
            </a:r>
            <a:r>
              <a:rPr lang="en-US" altLang="en-US" sz="2800" dirty="0" err="1">
                <a:solidFill>
                  <a:srgbClr val="1026FC"/>
                </a:solidFill>
              </a:rPr>
              <a:t>một</a:t>
            </a:r>
            <a:r>
              <a:rPr lang="en-US" altLang="en-US" sz="2800" dirty="0">
                <a:solidFill>
                  <a:srgbClr val="1026FC"/>
                </a:solidFill>
              </a:rPr>
              <a:t> </a:t>
            </a:r>
            <a:r>
              <a:rPr lang="en-US" altLang="en-US" sz="2800" dirty="0" err="1">
                <a:solidFill>
                  <a:srgbClr val="1026FC"/>
                </a:solidFill>
              </a:rPr>
              <a:t>số</a:t>
            </a:r>
            <a:r>
              <a:rPr lang="en-US" altLang="en-US" sz="2800" dirty="0">
                <a:solidFill>
                  <a:srgbClr val="1026FC"/>
                </a:solidFill>
              </a:rPr>
              <a:t> </a:t>
            </a:r>
            <a:r>
              <a:rPr lang="en-US" altLang="en-US" sz="2800" dirty="0" err="1">
                <a:solidFill>
                  <a:srgbClr val="1026FC"/>
                </a:solidFill>
              </a:rPr>
              <a:t>phong</a:t>
            </a:r>
            <a:r>
              <a:rPr lang="en-US" altLang="en-US" sz="2800" dirty="0">
                <a:solidFill>
                  <a:srgbClr val="1026FC"/>
                </a:solidFill>
              </a:rPr>
              <a:t> </a:t>
            </a:r>
            <a:r>
              <a:rPr lang="en-US" altLang="en-US" sz="2800" dirty="0" err="1">
                <a:solidFill>
                  <a:srgbClr val="1026FC"/>
                </a:solidFill>
              </a:rPr>
              <a:t>cách</a:t>
            </a:r>
            <a:r>
              <a:rPr lang="en-US" altLang="en-US" sz="2800" dirty="0">
                <a:solidFill>
                  <a:srgbClr val="1026FC"/>
                </a:solidFill>
              </a:rPr>
              <a:t> </a:t>
            </a:r>
            <a:r>
              <a:rPr lang="en-US" altLang="en-US" sz="2800" dirty="0" err="1">
                <a:solidFill>
                  <a:srgbClr val="1026FC"/>
                </a:solidFill>
              </a:rPr>
              <a:t>thời</a:t>
            </a:r>
            <a:r>
              <a:rPr lang="en-US" altLang="en-US" sz="2800" dirty="0">
                <a:solidFill>
                  <a:srgbClr val="1026FC"/>
                </a:solidFill>
              </a:rPr>
              <a:t> </a:t>
            </a:r>
            <a:r>
              <a:rPr lang="en-US" altLang="en-US" sz="2800" dirty="0" err="1">
                <a:solidFill>
                  <a:srgbClr val="1026FC"/>
                </a:solidFill>
              </a:rPr>
              <a:t>trang</a:t>
            </a:r>
            <a:endParaRPr lang="en-US" altLang="en-US" sz="2800" dirty="0">
              <a:solidFill>
                <a:srgbClr val="1026FC"/>
              </a:solidFill>
            </a:endParaRPr>
          </a:p>
        </p:txBody>
      </p:sp>
      <p:sp>
        <p:nvSpPr>
          <p:cNvPr id="7" name="TextBox 6"/>
          <p:cNvSpPr txBox="1"/>
          <p:nvPr/>
        </p:nvSpPr>
        <p:spPr>
          <a:xfrm>
            <a:off x="1390650" y="3705225"/>
            <a:ext cx="457200" cy="461665"/>
          </a:xfrm>
          <a:prstGeom prst="rect">
            <a:avLst/>
          </a:prstGeom>
          <a:noFill/>
        </p:spPr>
        <p:txBody>
          <a:bodyPr wrap="square" rtlCol="0">
            <a:spAutoFit/>
          </a:bodyPr>
          <a:lstStyle/>
          <a:p>
            <a:r>
              <a:rPr lang="en-US" sz="2400" b="1" dirty="0" smtClean="0">
                <a:solidFill>
                  <a:srgbClr val="1026FC"/>
                </a:solidFill>
                <a:latin typeface="Times New Roman" panose="02020603050405020304" pitchFamily="18" charset="0"/>
                <a:cs typeface="Times New Roman" panose="02020603050405020304" pitchFamily="18" charset="0"/>
              </a:rPr>
              <a:t>a</a:t>
            </a:r>
            <a:endParaRPr lang="en-US" sz="2400" b="1" dirty="0">
              <a:solidFill>
                <a:srgbClr val="1026F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600950" y="3660349"/>
            <a:ext cx="457200" cy="461665"/>
          </a:xfrm>
          <a:prstGeom prst="rect">
            <a:avLst/>
          </a:prstGeom>
          <a:noFill/>
        </p:spPr>
        <p:txBody>
          <a:bodyPr wrap="square" rtlCol="0">
            <a:spAutoFit/>
          </a:bodyPr>
          <a:lstStyle/>
          <a:p>
            <a:r>
              <a:rPr lang="en-US" sz="2400" b="1" dirty="0" smtClean="0">
                <a:solidFill>
                  <a:srgbClr val="1026FC"/>
                </a:solidFill>
                <a:latin typeface="Times New Roman" panose="02020603050405020304" pitchFamily="18" charset="0"/>
                <a:cs typeface="Times New Roman" panose="02020603050405020304" pitchFamily="18" charset="0"/>
              </a:rPr>
              <a:t>c</a:t>
            </a:r>
            <a:endParaRPr lang="en-US" sz="2400" b="1" dirty="0">
              <a:solidFill>
                <a:srgbClr val="1026F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14825" y="3705225"/>
            <a:ext cx="457200" cy="461665"/>
          </a:xfrm>
          <a:prstGeom prst="rect">
            <a:avLst/>
          </a:prstGeom>
          <a:noFill/>
        </p:spPr>
        <p:txBody>
          <a:bodyPr wrap="square" rtlCol="0">
            <a:spAutoFit/>
          </a:bodyPr>
          <a:lstStyle/>
          <a:p>
            <a:r>
              <a:rPr lang="en-US" sz="2400" b="1" dirty="0">
                <a:solidFill>
                  <a:srgbClr val="1026FC"/>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71611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7775" y="1737836"/>
            <a:ext cx="9429750" cy="3046988"/>
          </a:xfrm>
          <a:prstGeom prst="rect">
            <a:avLst/>
          </a:prstGeom>
        </p:spPr>
        <p:txBody>
          <a:bodyPr wrap="square">
            <a:spAutoFit/>
          </a:bodyPr>
          <a:lstStyle/>
          <a:p>
            <a:pPr>
              <a:defRPr/>
            </a:pPr>
            <a:r>
              <a:rPr lang="en-US" sz="3200" dirty="0" smtClean="0">
                <a:solidFill>
                  <a:srgbClr val="1026FC"/>
                </a:solidFill>
                <a:latin typeface="Times New Roman" panose="02020603050405020304" pitchFamily="18" charset="0"/>
                <a:cs typeface="Times New Roman" panose="02020603050405020304" pitchFamily="18" charset="0"/>
              </a:rPr>
              <a:t>- </a:t>
            </a:r>
            <a:r>
              <a:rPr lang="en-US" sz="3200" dirty="0" err="1" smtClean="0">
                <a:solidFill>
                  <a:srgbClr val="1026FC"/>
                </a:solidFill>
                <a:latin typeface="Times New Roman" panose="02020603050405020304" pitchFamily="18" charset="0"/>
                <a:cs typeface="Times New Roman" panose="02020603050405020304" pitchFamily="18" charset="0"/>
              </a:rPr>
              <a:t>Phong</a:t>
            </a:r>
            <a:r>
              <a:rPr lang="en-US" sz="3200" dirty="0" smtClean="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thời</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trang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là</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ăn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mặc</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theo</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nhu</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cầu</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thẩm</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mỹ</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và</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sở</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thích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để</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tạo</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nên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vẻ</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đẹp</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riêng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độc</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đáo</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của</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mỗi</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người</a:t>
            </a:r>
            <a:r>
              <a:rPr lang="en-US" sz="3200" dirty="0">
                <a:solidFill>
                  <a:srgbClr val="1026FC"/>
                </a:solidFill>
                <a:latin typeface="Times New Roman" panose="02020603050405020304" pitchFamily="18" charset="0"/>
                <a:cs typeface="Times New Roman" panose="02020603050405020304" pitchFamily="18" charset="0"/>
              </a:rPr>
              <a:t>.</a:t>
            </a:r>
          </a:p>
          <a:p>
            <a:pPr>
              <a:defRPr/>
            </a:pP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Một</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số</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phong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thời</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trang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cơ</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bản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như</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phong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cổ</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điển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a:t>
            </a:r>
            <a:r>
              <a:rPr lang="en-US" sz="3200" dirty="0" err="1" smtClean="0">
                <a:solidFill>
                  <a:srgbClr val="1026FC"/>
                </a:solidFill>
                <a:latin typeface="Times New Roman" panose="02020603050405020304" pitchFamily="18" charset="0"/>
                <a:cs typeface="Times New Roman" panose="02020603050405020304" pitchFamily="18" charset="0"/>
              </a:rPr>
              <a:t>hong</a:t>
            </a:r>
            <a:r>
              <a:rPr lang="en-US" sz="3200" dirty="0" smtClean="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thể</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thao</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phong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học</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đường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phong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đơn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giản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phong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đường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phố</a:t>
            </a:r>
            <a:r>
              <a:rPr lang="en-US" sz="3200" dirty="0">
                <a:solidFill>
                  <a:srgbClr val="1026F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2371724" y="152400"/>
            <a:ext cx="7972425"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3 </a:t>
            </a:r>
            <a:r>
              <a:rPr lang="en-US" sz="2800" b="1" dirty="0" smtClean="0">
                <a:solidFill>
                  <a:srgbClr val="FF0000"/>
                </a:solidFill>
                <a:latin typeface="Times New Roman" panose="02020603050405020304" pitchFamily="18" charset="0"/>
                <a:cs typeface="Times New Roman" panose="02020603050405020304" pitchFamily="18" charset="0"/>
              </a:rPr>
              <a:t>: TRANG </a:t>
            </a:r>
            <a:r>
              <a:rPr lang="en-US" sz="2800" b="1" dirty="0">
                <a:solidFill>
                  <a:srgbClr val="FF0000"/>
                </a:solidFill>
                <a:latin typeface="Times New Roman" panose="02020603050405020304" pitchFamily="18" charset="0"/>
                <a:cs typeface="Times New Roman" panose="02020603050405020304" pitchFamily="18" charset="0"/>
              </a:rPr>
              <a:t>PHỤC VÀ THỜI </a:t>
            </a:r>
            <a:r>
              <a:rPr lang="en-US" sz="2800" b="1" dirty="0" smtClean="0">
                <a:solidFill>
                  <a:srgbClr val="FF0000"/>
                </a:solidFill>
                <a:latin typeface="Times New Roman" panose="02020603050405020304" pitchFamily="18" charset="0"/>
                <a:cs typeface="Times New Roman" panose="02020603050405020304" pitchFamily="18" charset="0"/>
              </a:rPr>
              <a:t>TRANG</a:t>
            </a:r>
          </a:p>
        </p:txBody>
      </p:sp>
      <p:sp>
        <p:nvSpPr>
          <p:cNvPr id="4" name="Rectangle 3"/>
          <p:cNvSpPr/>
          <p:nvPr/>
        </p:nvSpPr>
        <p:spPr>
          <a:xfrm>
            <a:off x="1247775" y="729674"/>
            <a:ext cx="8409353" cy="954107"/>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III. TRANG PHỤC</a:t>
            </a:r>
          </a:p>
          <a:p>
            <a:r>
              <a:rPr lang="en-US" sz="2800" b="1" dirty="0" smtClean="0">
                <a:solidFill>
                  <a:srgbClr val="3333FF"/>
                </a:solidFill>
                <a:latin typeface="Times New Roman" panose="02020603050405020304" pitchFamily="18" charset="0"/>
                <a:cs typeface="Times New Roman" panose="02020603050405020304" pitchFamily="18" charset="0"/>
              </a:rPr>
              <a:t>1. THỜI </a:t>
            </a:r>
            <a:r>
              <a:rPr lang="en-US" sz="2800" b="1" dirty="0">
                <a:solidFill>
                  <a:srgbClr val="3333FF"/>
                </a:solidFill>
                <a:latin typeface="Times New Roman" panose="02020603050405020304" pitchFamily="18" charset="0"/>
                <a:cs typeface="Times New Roman" panose="02020603050405020304" pitchFamily="18" charset="0"/>
              </a:rPr>
              <a:t>TRANG VÀ PHONG CÁCH THỜI </a:t>
            </a:r>
            <a:r>
              <a:rPr lang="en-US" sz="2800" b="1" dirty="0" smtClean="0">
                <a:solidFill>
                  <a:srgbClr val="3333FF"/>
                </a:solidFill>
                <a:latin typeface="Times New Roman" panose="02020603050405020304" pitchFamily="18" charset="0"/>
                <a:cs typeface="Times New Roman" panose="02020603050405020304" pitchFamily="18" charset="0"/>
              </a:rPr>
              <a:t>TRANG</a:t>
            </a:r>
          </a:p>
        </p:txBody>
      </p:sp>
    </p:spTree>
    <p:extLst>
      <p:ext uri="{BB962C8B-B14F-4D97-AF65-F5344CB8AC3E}">
        <p14:creationId xmlns:p14="http://schemas.microsoft.com/office/powerpoint/2010/main" val="3365442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627" y="1517988"/>
            <a:ext cx="10734674" cy="3539430"/>
          </a:xfrm>
          <a:prstGeom prst="rect">
            <a:avLst/>
          </a:prstGeom>
        </p:spPr>
        <p:txBody>
          <a:bodyPr wrap="square">
            <a:spAutoFit/>
          </a:bodyPr>
          <a:lstStyle/>
          <a:p>
            <a:r>
              <a:rPr lang="en-US" altLang="en-US" sz="3200" i="1" dirty="0" smtClean="0">
                <a:solidFill>
                  <a:srgbClr val="0000FF"/>
                </a:solidFill>
                <a:latin typeface="Times New Roman" panose="02020603050405020304" pitchFamily="18" charset="0"/>
                <a:cs typeface="Times New Roman" panose="02020603050405020304" pitchFamily="18" charset="0"/>
              </a:rPr>
              <a:t>- </a:t>
            </a:r>
            <a:r>
              <a:rPr lang="en-US" altLang="en-US" sz="3200" i="1" dirty="0" err="1" smtClean="0">
                <a:solidFill>
                  <a:srgbClr val="0000FF"/>
                </a:solidFill>
                <a:latin typeface="Times New Roman" panose="02020603050405020304" pitchFamily="18" charset="0"/>
                <a:cs typeface="Times New Roman" panose="02020603050405020304" pitchFamily="18" charset="0"/>
              </a:rPr>
              <a:t>Trang</a:t>
            </a:r>
            <a:r>
              <a:rPr lang="en-US" altLang="en-US" sz="3200" i="1" dirty="0" smtClean="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phục</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trong</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Hình</a:t>
            </a:r>
            <a:r>
              <a:rPr lang="en-US" altLang="en-US" sz="3200" i="1" dirty="0">
                <a:solidFill>
                  <a:srgbClr val="0000FF"/>
                </a:solidFill>
                <a:latin typeface="Times New Roman" panose="02020603050405020304" pitchFamily="18" charset="0"/>
                <a:cs typeface="Times New Roman" panose="02020603050405020304" pitchFamily="18" charset="0"/>
              </a:rPr>
              <a:t> 8.4a </a:t>
            </a:r>
            <a:r>
              <a:rPr lang="en-US" altLang="en-US" sz="3200" i="1" dirty="0" err="1">
                <a:solidFill>
                  <a:srgbClr val="0000FF"/>
                </a:solidFill>
                <a:latin typeface="Times New Roman" panose="02020603050405020304" pitchFamily="18" charset="0"/>
                <a:cs typeface="Times New Roman" panose="02020603050405020304" pitchFamily="18" charset="0"/>
              </a:rPr>
              <a:t>giúp</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người</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mặc</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thể</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hiện</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sự</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cầu</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kì</a:t>
            </a:r>
            <a:r>
              <a:rPr lang="en-US" altLang="en-US" sz="3200" i="1" dirty="0">
                <a:solidFill>
                  <a:srgbClr val="0000FF"/>
                </a:solidFill>
                <a:latin typeface="Times New Roman" panose="02020603050405020304" pitchFamily="18" charset="0"/>
                <a:cs typeface="Times New Roman" panose="02020603050405020304" pitchFamily="18" charset="0"/>
              </a:rPr>
              <a:t> hay </a:t>
            </a:r>
            <a:r>
              <a:rPr lang="en-US" altLang="en-US" sz="3200" i="1" dirty="0" err="1">
                <a:solidFill>
                  <a:srgbClr val="0000FF"/>
                </a:solidFill>
                <a:latin typeface="Times New Roman" panose="02020603050405020304" pitchFamily="18" charset="0"/>
                <a:cs typeface="Times New Roman" panose="02020603050405020304" pitchFamily="18" charset="0"/>
              </a:rPr>
              <a:t>giản</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dị</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Vì</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sao</a:t>
            </a:r>
            <a:r>
              <a:rPr lang="en-US" altLang="en-US" sz="3200" i="1"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a:p>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Trang</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phục</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trong</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Hình</a:t>
            </a:r>
            <a:r>
              <a:rPr lang="en-US" altLang="en-US" sz="3200" i="1" dirty="0">
                <a:solidFill>
                  <a:srgbClr val="0000FF"/>
                </a:solidFill>
                <a:latin typeface="Times New Roman" panose="02020603050405020304" pitchFamily="18" charset="0"/>
                <a:cs typeface="Times New Roman" panose="02020603050405020304" pitchFamily="18" charset="0"/>
              </a:rPr>
              <a:t> 8.4b </a:t>
            </a:r>
            <a:r>
              <a:rPr lang="en-US" altLang="en-US" sz="3200" i="1" dirty="0" err="1">
                <a:solidFill>
                  <a:srgbClr val="0000FF"/>
                </a:solidFill>
                <a:latin typeface="Times New Roman" panose="02020603050405020304" pitchFamily="18" charset="0"/>
                <a:cs typeface="Times New Roman" panose="02020603050405020304" pitchFamily="18" charset="0"/>
              </a:rPr>
              <a:t>có</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giúp</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người</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mặc</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thể</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hiện</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sự</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nghiêm</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chỉnh</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lịch</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sự</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không</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Vì</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sao</a:t>
            </a:r>
            <a:r>
              <a:rPr lang="en-US" altLang="en-US" sz="3200" i="1"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a:p>
            <a:r>
              <a:rPr lang="en-US" altLang="en-US" sz="3200" i="1" dirty="0">
                <a:solidFill>
                  <a:srgbClr val="0000FF"/>
                </a:solidFill>
                <a:latin typeface="Times New Roman" panose="02020603050405020304" pitchFamily="18" charset="0"/>
                <a:cs typeface="Times New Roman" panose="02020603050405020304" pitchFamily="18" charset="0"/>
              </a:rPr>
              <a:t>-</a:t>
            </a:r>
            <a:r>
              <a:rPr lang="en-US" altLang="en-US" sz="3200" i="1" dirty="0" err="1">
                <a:solidFill>
                  <a:srgbClr val="0000FF"/>
                </a:solidFill>
                <a:latin typeface="Times New Roman" panose="02020603050405020304" pitchFamily="18" charset="0"/>
                <a:cs typeface="Times New Roman" panose="02020603050405020304" pitchFamily="18" charset="0"/>
              </a:rPr>
              <a:t>Cùng</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một</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loại</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áo</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sơ</a:t>
            </a:r>
            <a:r>
              <a:rPr lang="en-US" altLang="en-US" sz="3200" i="1" dirty="0">
                <a:solidFill>
                  <a:srgbClr val="0000FF"/>
                </a:solidFill>
                <a:latin typeface="Times New Roman" panose="02020603050405020304" pitchFamily="18" charset="0"/>
                <a:cs typeface="Times New Roman" panose="02020603050405020304" pitchFamily="18" charset="0"/>
              </a:rPr>
              <a:t> mi </a:t>
            </a:r>
            <a:r>
              <a:rPr lang="en-US" altLang="en-US" sz="3200" i="1" dirty="0" err="1">
                <a:solidFill>
                  <a:srgbClr val="0000FF"/>
                </a:solidFill>
                <a:latin typeface="Times New Roman" panose="02020603050405020304" pitchFamily="18" charset="0"/>
                <a:cs typeface="Times New Roman" panose="02020603050405020304" pitchFamily="18" charset="0"/>
              </a:rPr>
              <a:t>và</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quần</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tây</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như</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các</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Hình</a:t>
            </a:r>
            <a:r>
              <a:rPr lang="en-US" altLang="en-US" sz="3200" i="1" dirty="0">
                <a:solidFill>
                  <a:srgbClr val="0000FF"/>
                </a:solidFill>
                <a:latin typeface="Times New Roman" panose="02020603050405020304" pitchFamily="18" charset="0"/>
                <a:cs typeface="Times New Roman" panose="02020603050405020304" pitchFamily="18" charset="0"/>
              </a:rPr>
              <a:t> 8.4a, 8.4b </a:t>
            </a:r>
            <a:r>
              <a:rPr lang="en-US" altLang="en-US" sz="3200" i="1" dirty="0" err="1">
                <a:solidFill>
                  <a:srgbClr val="0000FF"/>
                </a:solidFill>
                <a:latin typeface="Times New Roman" panose="02020603050405020304" pitchFamily="18" charset="0"/>
                <a:cs typeface="Times New Roman" panose="02020603050405020304" pitchFamily="18" charset="0"/>
              </a:rPr>
              <a:t>và</a:t>
            </a:r>
            <a:r>
              <a:rPr lang="en-US" altLang="en-US" sz="3200" i="1" dirty="0">
                <a:solidFill>
                  <a:srgbClr val="0000FF"/>
                </a:solidFill>
                <a:latin typeface="Times New Roman" panose="02020603050405020304" pitchFamily="18" charset="0"/>
                <a:cs typeface="Times New Roman" panose="02020603050405020304" pitchFamily="18" charset="0"/>
              </a:rPr>
              <a:t> 8.4c, </a:t>
            </a:r>
            <a:r>
              <a:rPr lang="en-US" altLang="en-US" sz="3200" i="1" dirty="0" err="1">
                <a:solidFill>
                  <a:srgbClr val="0000FF"/>
                </a:solidFill>
                <a:latin typeface="Times New Roman" panose="02020603050405020304" pitchFamily="18" charset="0"/>
                <a:cs typeface="Times New Roman" panose="02020603050405020304" pitchFamily="18" charset="0"/>
              </a:rPr>
              <a:t>theo</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em</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kiểu</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nào</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giúp</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người</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mặc</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có</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vẻ</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trẻ</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trung</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năng</a:t>
            </a:r>
            <a:r>
              <a:rPr lang="en-US" altLang="en-US" sz="3200" i="1"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0000FF"/>
                </a:solidFill>
                <a:latin typeface="Times New Roman" panose="02020603050405020304" pitchFamily="18" charset="0"/>
                <a:cs typeface="Times New Roman" panose="02020603050405020304" pitchFamily="18" charset="0"/>
              </a:rPr>
              <a:t>động</a:t>
            </a:r>
            <a:r>
              <a:rPr lang="en-US" altLang="en-US" sz="3200" i="1"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5" name="Rectangle 10"/>
          <p:cNvSpPr>
            <a:spLocks noChangeArrowheads="1"/>
          </p:cNvSpPr>
          <p:nvPr/>
        </p:nvSpPr>
        <p:spPr bwMode="auto">
          <a:xfrm>
            <a:off x="838201" y="438597"/>
            <a:ext cx="79392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1026FC"/>
                </a:solidFill>
              </a:rPr>
              <a:t>2</a:t>
            </a:r>
            <a:r>
              <a:rPr lang="vi-VN" altLang="en-US" b="1" dirty="0">
                <a:solidFill>
                  <a:srgbClr val="1026FC"/>
                </a:solidFill>
              </a:rPr>
              <a:t>. THỜI TRANG </a:t>
            </a:r>
            <a:r>
              <a:rPr lang="en-US" altLang="en-US" b="1" dirty="0">
                <a:solidFill>
                  <a:srgbClr val="1026FC"/>
                </a:solidFill>
              </a:rPr>
              <a:t>THỂ HIỆN </a:t>
            </a:r>
            <a:r>
              <a:rPr lang="vi-VN" altLang="en-US" b="1" dirty="0">
                <a:solidFill>
                  <a:srgbClr val="1026FC"/>
                </a:solidFill>
              </a:rPr>
              <a:t> </a:t>
            </a:r>
            <a:r>
              <a:rPr lang="en-US" altLang="en-US" b="1" dirty="0">
                <a:solidFill>
                  <a:srgbClr val="1026FC"/>
                </a:solidFill>
              </a:rPr>
              <a:t>TÍNH</a:t>
            </a:r>
            <a:r>
              <a:rPr lang="vi-VN" altLang="en-US" b="1" dirty="0">
                <a:solidFill>
                  <a:srgbClr val="1026FC"/>
                </a:solidFill>
              </a:rPr>
              <a:t> CÁCH </a:t>
            </a:r>
            <a:r>
              <a:rPr lang="en-US" altLang="en-US" b="1" dirty="0">
                <a:solidFill>
                  <a:srgbClr val="1026FC"/>
                </a:solidFill>
              </a:rPr>
              <a:t>NGƯỜI MĂC</a:t>
            </a:r>
          </a:p>
        </p:txBody>
      </p:sp>
      <p:sp>
        <p:nvSpPr>
          <p:cNvPr id="6" name="Text Box 5"/>
          <p:cNvSpPr txBox="1">
            <a:spLocks noChangeArrowheads="1"/>
          </p:cNvSpPr>
          <p:nvPr/>
        </p:nvSpPr>
        <p:spPr bwMode="auto">
          <a:xfrm>
            <a:off x="921544" y="867755"/>
            <a:ext cx="9110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dirty="0" err="1">
                <a:solidFill>
                  <a:srgbClr val="1026FC"/>
                </a:solidFill>
              </a:rPr>
              <a:t>Em</a:t>
            </a:r>
            <a:r>
              <a:rPr lang="en-US" altLang="en-US" i="1" dirty="0">
                <a:solidFill>
                  <a:srgbClr val="1026FC"/>
                </a:solidFill>
              </a:rPr>
              <a:t> </a:t>
            </a:r>
            <a:r>
              <a:rPr lang="en-US" altLang="en-US" i="1" dirty="0" err="1">
                <a:solidFill>
                  <a:srgbClr val="1026FC"/>
                </a:solidFill>
              </a:rPr>
              <a:t>hãy</a:t>
            </a:r>
            <a:r>
              <a:rPr lang="en-US" altLang="en-US" i="1" dirty="0">
                <a:solidFill>
                  <a:srgbClr val="1026FC"/>
                </a:solidFill>
              </a:rPr>
              <a:t> </a:t>
            </a:r>
            <a:r>
              <a:rPr lang="en-US" altLang="en-US" i="1" dirty="0" err="1">
                <a:solidFill>
                  <a:srgbClr val="1026FC"/>
                </a:solidFill>
              </a:rPr>
              <a:t>quan</a:t>
            </a:r>
            <a:r>
              <a:rPr lang="en-US" altLang="en-US" i="1" dirty="0">
                <a:solidFill>
                  <a:srgbClr val="1026FC"/>
                </a:solidFill>
              </a:rPr>
              <a:t> </a:t>
            </a:r>
            <a:r>
              <a:rPr lang="en-US" altLang="en-US" i="1" dirty="0" err="1">
                <a:solidFill>
                  <a:srgbClr val="1026FC"/>
                </a:solidFill>
              </a:rPr>
              <a:t>sát</a:t>
            </a:r>
            <a:r>
              <a:rPr lang="en-US" altLang="en-US" i="1" dirty="0">
                <a:solidFill>
                  <a:srgbClr val="1026FC"/>
                </a:solidFill>
              </a:rPr>
              <a:t> </a:t>
            </a:r>
            <a:r>
              <a:rPr lang="en-US" altLang="en-US" i="1" dirty="0" err="1">
                <a:solidFill>
                  <a:srgbClr val="1026FC"/>
                </a:solidFill>
              </a:rPr>
              <a:t>Hình</a:t>
            </a:r>
            <a:r>
              <a:rPr lang="en-US" altLang="en-US" i="1" dirty="0">
                <a:solidFill>
                  <a:srgbClr val="1026FC"/>
                </a:solidFill>
              </a:rPr>
              <a:t> 8.4/SGK </a:t>
            </a:r>
            <a:r>
              <a:rPr lang="en-US" altLang="en-US" i="1" dirty="0" err="1">
                <a:solidFill>
                  <a:srgbClr val="1026FC"/>
                </a:solidFill>
              </a:rPr>
              <a:t>trang</a:t>
            </a:r>
            <a:r>
              <a:rPr lang="en-US" altLang="en-US" i="1" dirty="0">
                <a:solidFill>
                  <a:srgbClr val="1026FC"/>
                </a:solidFill>
              </a:rPr>
              <a:t> 59 </a:t>
            </a:r>
            <a:r>
              <a:rPr lang="en-US" altLang="en-US" i="1" dirty="0" err="1">
                <a:solidFill>
                  <a:srgbClr val="1026FC"/>
                </a:solidFill>
              </a:rPr>
              <a:t>và</a:t>
            </a:r>
            <a:r>
              <a:rPr lang="en-US" altLang="en-US" i="1" dirty="0">
                <a:solidFill>
                  <a:srgbClr val="1026FC"/>
                </a:solidFill>
              </a:rPr>
              <a:t> </a:t>
            </a:r>
            <a:r>
              <a:rPr lang="en-US" altLang="en-US" i="1" dirty="0" err="1">
                <a:solidFill>
                  <a:srgbClr val="1026FC"/>
                </a:solidFill>
              </a:rPr>
              <a:t>trả</a:t>
            </a:r>
            <a:r>
              <a:rPr lang="en-US" altLang="en-US" i="1" dirty="0">
                <a:solidFill>
                  <a:srgbClr val="1026FC"/>
                </a:solidFill>
              </a:rPr>
              <a:t> </a:t>
            </a:r>
            <a:r>
              <a:rPr lang="en-US" altLang="en-US" i="1" dirty="0" err="1">
                <a:solidFill>
                  <a:srgbClr val="1026FC"/>
                </a:solidFill>
              </a:rPr>
              <a:t>lời</a:t>
            </a:r>
            <a:r>
              <a:rPr lang="en-US" altLang="en-US" i="1" dirty="0">
                <a:solidFill>
                  <a:srgbClr val="1026FC"/>
                </a:solidFill>
              </a:rPr>
              <a:t> </a:t>
            </a:r>
            <a:r>
              <a:rPr lang="en-US" altLang="en-US" i="1" dirty="0" err="1">
                <a:solidFill>
                  <a:srgbClr val="1026FC"/>
                </a:solidFill>
              </a:rPr>
              <a:t>các</a:t>
            </a:r>
            <a:r>
              <a:rPr lang="en-US" altLang="en-US" i="1" dirty="0">
                <a:solidFill>
                  <a:srgbClr val="1026FC"/>
                </a:solidFill>
              </a:rPr>
              <a:t> </a:t>
            </a:r>
            <a:r>
              <a:rPr lang="en-US" altLang="en-US" i="1" dirty="0" err="1">
                <a:solidFill>
                  <a:srgbClr val="1026FC"/>
                </a:solidFill>
              </a:rPr>
              <a:t>câu</a:t>
            </a:r>
            <a:r>
              <a:rPr lang="en-US" altLang="en-US" i="1" dirty="0">
                <a:solidFill>
                  <a:srgbClr val="1026FC"/>
                </a:solidFill>
              </a:rPr>
              <a:t> </a:t>
            </a:r>
            <a:r>
              <a:rPr lang="en-US" altLang="en-US" i="1" dirty="0" err="1">
                <a:solidFill>
                  <a:srgbClr val="1026FC"/>
                </a:solidFill>
              </a:rPr>
              <a:t>hỏi</a:t>
            </a:r>
            <a:r>
              <a:rPr lang="en-US" altLang="en-US" i="1" dirty="0">
                <a:solidFill>
                  <a:srgbClr val="1026FC"/>
                </a:solidFill>
              </a:rPr>
              <a:t> </a:t>
            </a:r>
            <a:r>
              <a:rPr lang="en-US" altLang="en-US" i="1" dirty="0" err="1">
                <a:solidFill>
                  <a:srgbClr val="1026FC"/>
                </a:solidFill>
              </a:rPr>
              <a:t>dưới</a:t>
            </a:r>
            <a:r>
              <a:rPr lang="en-US" altLang="en-US" i="1" dirty="0">
                <a:solidFill>
                  <a:srgbClr val="1026FC"/>
                </a:solidFill>
              </a:rPr>
              <a:t> </a:t>
            </a:r>
            <a:r>
              <a:rPr lang="en-US" altLang="en-US" i="1" dirty="0" err="1">
                <a:solidFill>
                  <a:srgbClr val="1026FC"/>
                </a:solidFill>
              </a:rPr>
              <a:t>đây</a:t>
            </a:r>
            <a:r>
              <a:rPr lang="en-US" altLang="en-US" i="1" dirty="0">
                <a:solidFill>
                  <a:srgbClr val="1026FC"/>
                </a:solidFill>
              </a:rPr>
              <a:t>:</a:t>
            </a:r>
            <a:endParaRPr lang="en-US" altLang="en-US" dirty="0">
              <a:solidFill>
                <a:srgbClr val="1026FC"/>
              </a:solidFill>
            </a:endParaRPr>
          </a:p>
        </p:txBody>
      </p:sp>
    </p:spTree>
    <p:extLst>
      <p:ext uri="{BB962C8B-B14F-4D97-AF65-F5344CB8AC3E}">
        <p14:creationId xmlns:p14="http://schemas.microsoft.com/office/powerpoint/2010/main" val="139552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1" y="2082800"/>
            <a:ext cx="304482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dirty="0">
                <a:solidFill>
                  <a:schemeClr val="bg1"/>
                </a:solidFill>
                <a:latin typeface="+mj-lt"/>
                <a:ea typeface="+mj-ea"/>
                <a:cs typeface="+mj-cs"/>
              </a:rPr>
              <a:t>N</a:t>
            </a:r>
            <a:r>
              <a:rPr lang="vi-VN"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dirty="0">
                <a:solidFill>
                  <a:schemeClr val="bg1"/>
                </a:solidFill>
                <a:latin typeface="+mj-lt"/>
                <a:ea typeface="+mj-ea"/>
                <a:cs typeface="+mj-cs"/>
              </a:rPr>
              <a:t>.</a:t>
            </a:r>
          </a:p>
        </p:txBody>
      </p:sp>
      <p:sp>
        <p:nvSpPr>
          <p:cNvPr id="9" name="Text Box 5"/>
          <p:cNvSpPr txBox="1">
            <a:spLocks noChangeArrowheads="1"/>
          </p:cNvSpPr>
          <p:nvPr/>
        </p:nvSpPr>
        <p:spPr bwMode="auto">
          <a:xfrm>
            <a:off x="3705226" y="5940423"/>
            <a:ext cx="54356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dirty="0" err="1">
                <a:solidFill>
                  <a:srgbClr val="1026FC"/>
                </a:solidFill>
              </a:rPr>
              <a:t>Hình</a:t>
            </a:r>
            <a:r>
              <a:rPr lang="en-US" altLang="en-US" sz="2100" dirty="0">
                <a:solidFill>
                  <a:srgbClr val="1026FC"/>
                </a:solidFill>
              </a:rPr>
              <a:t> 8.4. </a:t>
            </a:r>
            <a:r>
              <a:rPr lang="en-US" altLang="en-US" sz="2100" dirty="0" err="1">
                <a:solidFill>
                  <a:srgbClr val="1026FC"/>
                </a:solidFill>
              </a:rPr>
              <a:t>Thời</a:t>
            </a:r>
            <a:r>
              <a:rPr lang="en-US" altLang="en-US" sz="2100" dirty="0">
                <a:solidFill>
                  <a:srgbClr val="1026FC"/>
                </a:solidFill>
              </a:rPr>
              <a:t> </a:t>
            </a:r>
            <a:r>
              <a:rPr lang="en-US" altLang="en-US" sz="2100" dirty="0" err="1">
                <a:solidFill>
                  <a:srgbClr val="1026FC"/>
                </a:solidFill>
              </a:rPr>
              <a:t>trang</a:t>
            </a:r>
            <a:r>
              <a:rPr lang="en-US" altLang="en-US" sz="2100" dirty="0">
                <a:solidFill>
                  <a:srgbClr val="1026FC"/>
                </a:solidFill>
              </a:rPr>
              <a:t> </a:t>
            </a:r>
            <a:r>
              <a:rPr lang="en-US" altLang="en-US" sz="2100" dirty="0" err="1">
                <a:solidFill>
                  <a:srgbClr val="1026FC"/>
                </a:solidFill>
              </a:rPr>
              <a:t>áo</a:t>
            </a:r>
            <a:r>
              <a:rPr lang="en-US" altLang="en-US" sz="2100" dirty="0">
                <a:solidFill>
                  <a:srgbClr val="1026FC"/>
                </a:solidFill>
              </a:rPr>
              <a:t> </a:t>
            </a:r>
            <a:r>
              <a:rPr lang="en-US" altLang="en-US" sz="2100" dirty="0" err="1">
                <a:solidFill>
                  <a:srgbClr val="1026FC"/>
                </a:solidFill>
              </a:rPr>
              <a:t>sơ</a:t>
            </a:r>
            <a:r>
              <a:rPr lang="en-US" altLang="en-US" sz="2100" dirty="0">
                <a:solidFill>
                  <a:srgbClr val="1026FC"/>
                </a:solidFill>
              </a:rPr>
              <a:t> mi </a:t>
            </a:r>
            <a:r>
              <a:rPr lang="en-US" altLang="en-US" sz="2100" dirty="0" err="1">
                <a:solidFill>
                  <a:srgbClr val="1026FC"/>
                </a:solidFill>
              </a:rPr>
              <a:t>và</a:t>
            </a:r>
            <a:r>
              <a:rPr lang="en-US" altLang="en-US" sz="2100" dirty="0">
                <a:solidFill>
                  <a:srgbClr val="1026FC"/>
                </a:solidFill>
              </a:rPr>
              <a:t> </a:t>
            </a:r>
            <a:r>
              <a:rPr lang="en-US" altLang="en-US" sz="2100" dirty="0" err="1">
                <a:solidFill>
                  <a:srgbClr val="1026FC"/>
                </a:solidFill>
              </a:rPr>
              <a:t>quần</a:t>
            </a:r>
            <a:r>
              <a:rPr lang="en-US" altLang="en-US" sz="2100" dirty="0">
                <a:solidFill>
                  <a:srgbClr val="1026FC"/>
                </a:solidFill>
              </a:rPr>
              <a:t> </a:t>
            </a:r>
            <a:r>
              <a:rPr lang="en-US" altLang="en-US" sz="2100" dirty="0" err="1">
                <a:solidFill>
                  <a:srgbClr val="1026FC"/>
                </a:solidFill>
              </a:rPr>
              <a:t>tây</a:t>
            </a:r>
            <a:endParaRPr lang="en-US" altLang="en-US" sz="2100" dirty="0">
              <a:solidFill>
                <a:srgbClr val="1026FC"/>
              </a:solidFill>
            </a:endParaRPr>
          </a:p>
        </p:txBody>
      </p:sp>
      <p:sp>
        <p:nvSpPr>
          <p:cNvPr id="10244" name="Rectangle 29"/>
          <p:cNvSpPr>
            <a:spLocks noChangeArrowheads="1"/>
          </p:cNvSpPr>
          <p:nvPr/>
        </p:nvSpPr>
        <p:spPr bwMode="auto">
          <a:xfrm>
            <a:off x="1828800" y="152400"/>
            <a:ext cx="8686800" cy="65532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10245" name="Rectangle 10"/>
          <p:cNvSpPr>
            <a:spLocks noChangeArrowheads="1"/>
          </p:cNvSpPr>
          <p:nvPr/>
        </p:nvSpPr>
        <p:spPr bwMode="auto">
          <a:xfrm>
            <a:off x="1524000" y="333822"/>
            <a:ext cx="79392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1026FC"/>
                </a:solidFill>
              </a:rPr>
              <a:t>2</a:t>
            </a:r>
            <a:r>
              <a:rPr lang="vi-VN" altLang="en-US" b="1" dirty="0">
                <a:solidFill>
                  <a:srgbClr val="1026FC"/>
                </a:solidFill>
              </a:rPr>
              <a:t>. THỜI TRANG </a:t>
            </a:r>
            <a:r>
              <a:rPr lang="en-US" altLang="en-US" b="1" dirty="0">
                <a:solidFill>
                  <a:srgbClr val="1026FC"/>
                </a:solidFill>
              </a:rPr>
              <a:t>THỂ HIỆN </a:t>
            </a:r>
            <a:r>
              <a:rPr lang="vi-VN" altLang="en-US" b="1" dirty="0">
                <a:solidFill>
                  <a:srgbClr val="1026FC"/>
                </a:solidFill>
              </a:rPr>
              <a:t> </a:t>
            </a:r>
            <a:r>
              <a:rPr lang="en-US" altLang="en-US" b="1" dirty="0">
                <a:solidFill>
                  <a:srgbClr val="1026FC"/>
                </a:solidFill>
              </a:rPr>
              <a:t>TÍNH</a:t>
            </a:r>
            <a:r>
              <a:rPr lang="vi-VN" altLang="en-US" b="1" dirty="0">
                <a:solidFill>
                  <a:srgbClr val="1026FC"/>
                </a:solidFill>
              </a:rPr>
              <a:t> CÁCH </a:t>
            </a:r>
            <a:r>
              <a:rPr lang="en-US" altLang="en-US" b="1" dirty="0">
                <a:solidFill>
                  <a:srgbClr val="1026FC"/>
                </a:solidFill>
              </a:rPr>
              <a:t>NGƯỜI MĂC</a:t>
            </a:r>
          </a:p>
        </p:txBody>
      </p:sp>
      <p:sp>
        <p:nvSpPr>
          <p:cNvPr id="18" name="Text Box 5"/>
          <p:cNvSpPr txBox="1">
            <a:spLocks noChangeArrowheads="1"/>
          </p:cNvSpPr>
          <p:nvPr/>
        </p:nvSpPr>
        <p:spPr bwMode="auto">
          <a:xfrm>
            <a:off x="1607343" y="762980"/>
            <a:ext cx="9110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dirty="0" err="1">
                <a:solidFill>
                  <a:srgbClr val="1026FC"/>
                </a:solidFill>
              </a:rPr>
              <a:t>Em</a:t>
            </a:r>
            <a:r>
              <a:rPr lang="en-US" altLang="en-US" i="1" dirty="0">
                <a:solidFill>
                  <a:srgbClr val="1026FC"/>
                </a:solidFill>
              </a:rPr>
              <a:t> </a:t>
            </a:r>
            <a:r>
              <a:rPr lang="en-US" altLang="en-US" i="1" dirty="0" err="1">
                <a:solidFill>
                  <a:srgbClr val="1026FC"/>
                </a:solidFill>
              </a:rPr>
              <a:t>hãy</a:t>
            </a:r>
            <a:r>
              <a:rPr lang="en-US" altLang="en-US" i="1" dirty="0">
                <a:solidFill>
                  <a:srgbClr val="1026FC"/>
                </a:solidFill>
              </a:rPr>
              <a:t> </a:t>
            </a:r>
            <a:r>
              <a:rPr lang="en-US" altLang="en-US" i="1" dirty="0" err="1">
                <a:solidFill>
                  <a:srgbClr val="1026FC"/>
                </a:solidFill>
              </a:rPr>
              <a:t>quan</a:t>
            </a:r>
            <a:r>
              <a:rPr lang="en-US" altLang="en-US" i="1" dirty="0">
                <a:solidFill>
                  <a:srgbClr val="1026FC"/>
                </a:solidFill>
              </a:rPr>
              <a:t> </a:t>
            </a:r>
            <a:r>
              <a:rPr lang="en-US" altLang="en-US" i="1" dirty="0" err="1">
                <a:solidFill>
                  <a:srgbClr val="1026FC"/>
                </a:solidFill>
              </a:rPr>
              <a:t>sát</a:t>
            </a:r>
            <a:r>
              <a:rPr lang="en-US" altLang="en-US" i="1" dirty="0">
                <a:solidFill>
                  <a:srgbClr val="1026FC"/>
                </a:solidFill>
              </a:rPr>
              <a:t> </a:t>
            </a:r>
            <a:r>
              <a:rPr lang="en-US" altLang="en-US" i="1" dirty="0" err="1">
                <a:solidFill>
                  <a:srgbClr val="1026FC"/>
                </a:solidFill>
              </a:rPr>
              <a:t>Hình</a:t>
            </a:r>
            <a:r>
              <a:rPr lang="en-US" altLang="en-US" i="1" dirty="0">
                <a:solidFill>
                  <a:srgbClr val="1026FC"/>
                </a:solidFill>
              </a:rPr>
              <a:t> 8.4/SGK </a:t>
            </a:r>
            <a:r>
              <a:rPr lang="en-US" altLang="en-US" i="1" dirty="0" err="1">
                <a:solidFill>
                  <a:srgbClr val="1026FC"/>
                </a:solidFill>
              </a:rPr>
              <a:t>trang</a:t>
            </a:r>
            <a:r>
              <a:rPr lang="en-US" altLang="en-US" i="1" dirty="0">
                <a:solidFill>
                  <a:srgbClr val="1026FC"/>
                </a:solidFill>
              </a:rPr>
              <a:t> 59 </a:t>
            </a:r>
            <a:r>
              <a:rPr lang="en-US" altLang="en-US" i="1" dirty="0" err="1">
                <a:solidFill>
                  <a:srgbClr val="1026FC"/>
                </a:solidFill>
              </a:rPr>
              <a:t>và</a:t>
            </a:r>
            <a:r>
              <a:rPr lang="en-US" altLang="en-US" i="1" dirty="0">
                <a:solidFill>
                  <a:srgbClr val="1026FC"/>
                </a:solidFill>
              </a:rPr>
              <a:t> </a:t>
            </a:r>
            <a:r>
              <a:rPr lang="en-US" altLang="en-US" i="1" dirty="0" err="1">
                <a:solidFill>
                  <a:srgbClr val="1026FC"/>
                </a:solidFill>
              </a:rPr>
              <a:t>trả</a:t>
            </a:r>
            <a:r>
              <a:rPr lang="en-US" altLang="en-US" i="1" dirty="0">
                <a:solidFill>
                  <a:srgbClr val="1026FC"/>
                </a:solidFill>
              </a:rPr>
              <a:t> </a:t>
            </a:r>
            <a:r>
              <a:rPr lang="en-US" altLang="en-US" i="1" dirty="0" err="1">
                <a:solidFill>
                  <a:srgbClr val="1026FC"/>
                </a:solidFill>
              </a:rPr>
              <a:t>lời</a:t>
            </a:r>
            <a:r>
              <a:rPr lang="en-US" altLang="en-US" i="1" dirty="0">
                <a:solidFill>
                  <a:srgbClr val="1026FC"/>
                </a:solidFill>
              </a:rPr>
              <a:t> </a:t>
            </a:r>
            <a:r>
              <a:rPr lang="en-US" altLang="en-US" i="1" dirty="0" err="1">
                <a:solidFill>
                  <a:srgbClr val="1026FC"/>
                </a:solidFill>
              </a:rPr>
              <a:t>các</a:t>
            </a:r>
            <a:r>
              <a:rPr lang="en-US" altLang="en-US" i="1" dirty="0">
                <a:solidFill>
                  <a:srgbClr val="1026FC"/>
                </a:solidFill>
              </a:rPr>
              <a:t> </a:t>
            </a:r>
            <a:r>
              <a:rPr lang="en-US" altLang="en-US" i="1" dirty="0" err="1">
                <a:solidFill>
                  <a:srgbClr val="1026FC"/>
                </a:solidFill>
              </a:rPr>
              <a:t>câu</a:t>
            </a:r>
            <a:r>
              <a:rPr lang="en-US" altLang="en-US" i="1" dirty="0">
                <a:solidFill>
                  <a:srgbClr val="1026FC"/>
                </a:solidFill>
              </a:rPr>
              <a:t> </a:t>
            </a:r>
            <a:r>
              <a:rPr lang="en-US" altLang="en-US" i="1" dirty="0" err="1">
                <a:solidFill>
                  <a:srgbClr val="1026FC"/>
                </a:solidFill>
              </a:rPr>
              <a:t>hỏi</a:t>
            </a:r>
            <a:r>
              <a:rPr lang="en-US" altLang="en-US" i="1" dirty="0">
                <a:solidFill>
                  <a:srgbClr val="1026FC"/>
                </a:solidFill>
              </a:rPr>
              <a:t> </a:t>
            </a:r>
            <a:r>
              <a:rPr lang="en-US" altLang="en-US" i="1" dirty="0" err="1">
                <a:solidFill>
                  <a:srgbClr val="1026FC"/>
                </a:solidFill>
              </a:rPr>
              <a:t>dưới</a:t>
            </a:r>
            <a:r>
              <a:rPr lang="en-US" altLang="en-US" i="1" dirty="0">
                <a:solidFill>
                  <a:srgbClr val="1026FC"/>
                </a:solidFill>
              </a:rPr>
              <a:t> </a:t>
            </a:r>
            <a:r>
              <a:rPr lang="en-US" altLang="en-US" i="1" dirty="0" err="1">
                <a:solidFill>
                  <a:srgbClr val="1026FC"/>
                </a:solidFill>
              </a:rPr>
              <a:t>đây</a:t>
            </a:r>
            <a:r>
              <a:rPr lang="en-US" altLang="en-US" i="1" dirty="0">
                <a:solidFill>
                  <a:srgbClr val="1026FC"/>
                </a:solidFill>
              </a:rPr>
              <a:t>:</a:t>
            </a:r>
            <a:endParaRPr lang="en-US" altLang="en-US" dirty="0">
              <a:solidFill>
                <a:srgbClr val="1026FC"/>
              </a:solidFill>
            </a:endParaRPr>
          </a:p>
        </p:txBody>
      </p:sp>
      <p:pic>
        <p:nvPicPr>
          <p:cNvPr id="1025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1938"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77463" y="698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4881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8725" y="6359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9"/>
          <p:cNvSpPr>
            <a:spLocks noChangeArrowheads="1"/>
          </p:cNvSpPr>
          <p:nvPr/>
        </p:nvSpPr>
        <p:spPr bwMode="auto">
          <a:xfrm>
            <a:off x="1819275" y="1078062"/>
            <a:ext cx="8686800" cy="65532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pic>
        <p:nvPicPr>
          <p:cNvPr id="16" name="Picture 15"/>
          <p:cNvPicPr>
            <a:picLocks noChangeAspect="1"/>
          </p:cNvPicPr>
          <p:nvPr/>
        </p:nvPicPr>
        <p:blipFill>
          <a:blip r:embed="rId4"/>
          <a:stretch>
            <a:fillRect/>
          </a:stretch>
        </p:blipFill>
        <p:spPr>
          <a:xfrm>
            <a:off x="1778796" y="1220862"/>
            <a:ext cx="8686800" cy="4733925"/>
          </a:xfrm>
          <a:prstGeom prst="rect">
            <a:avLst/>
          </a:prstGeom>
        </p:spPr>
      </p:pic>
    </p:spTree>
    <p:custDataLst>
      <p:tags r:id="rId1"/>
    </p:custDataLst>
    <p:extLst>
      <p:ext uri="{BB962C8B-B14F-4D97-AF65-F5344CB8AC3E}">
        <p14:creationId xmlns:p14="http://schemas.microsoft.com/office/powerpoint/2010/main" val="14370535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8225" y="2114669"/>
            <a:ext cx="10153649" cy="2062103"/>
          </a:xfrm>
          <a:prstGeom prst="rect">
            <a:avLst/>
          </a:prstGeom>
        </p:spPr>
        <p:txBody>
          <a:bodyPr wrap="square">
            <a:spAutoFit/>
          </a:bodyPr>
          <a:lstStyle/>
          <a:p>
            <a:pPr>
              <a:defRPr/>
            </a:pPr>
            <a:r>
              <a:rPr lang="en-US" sz="3200" dirty="0" smtClean="0">
                <a:solidFill>
                  <a:srgbClr val="1026FC"/>
                </a:solidFill>
                <a:latin typeface="+mj-lt"/>
                <a:cs typeface="Times New Roman" panose="02020603050405020304" pitchFamily="18" charset="0"/>
              </a:rPr>
              <a:t>- </a:t>
            </a:r>
            <a:r>
              <a:rPr lang="vi-VN" sz="3200" dirty="0" smtClean="0">
                <a:solidFill>
                  <a:srgbClr val="1026FC"/>
                </a:solidFill>
                <a:latin typeface="+mj-lt"/>
                <a:cs typeface="Times New Roman" panose="02020603050405020304" pitchFamily="18" charset="0"/>
              </a:rPr>
              <a:t>Thờ</a:t>
            </a:r>
            <a:r>
              <a:rPr lang="en-US" sz="3200" dirty="0" err="1">
                <a:solidFill>
                  <a:srgbClr val="1026FC"/>
                </a:solidFill>
                <a:latin typeface="Times New Roman" panose="02020603050405020304" pitchFamily="18" charset="0"/>
                <a:cs typeface="Times New Roman" panose="02020603050405020304" pitchFamily="18" charset="0"/>
              </a:rPr>
              <a:t>i</a:t>
            </a:r>
            <a:r>
              <a:rPr lang="vi-VN" sz="3200" dirty="0" smtClean="0">
                <a:solidFill>
                  <a:srgbClr val="1026FC"/>
                </a:solidFill>
                <a:latin typeface="+mj-lt"/>
                <a:cs typeface="Times New Roman" panose="02020603050405020304" pitchFamily="18" charset="0"/>
              </a:rPr>
              <a:t> </a:t>
            </a:r>
            <a:r>
              <a:rPr lang="vi-VN" sz="3200" dirty="0">
                <a:solidFill>
                  <a:srgbClr val="1026FC"/>
                </a:solidFill>
                <a:latin typeface="+mj-lt"/>
                <a:cs typeface="Times New Roman" panose="02020603050405020304" pitchFamily="18" charset="0"/>
              </a:rPr>
              <a:t>trang thể hiện </a:t>
            </a:r>
            <a:r>
              <a:rPr lang="en-US" sz="3200" dirty="0" err="1">
                <a:solidFill>
                  <a:srgbClr val="1026FC"/>
                </a:solidFill>
                <a:latin typeface="Times New Roman" panose="02020603050405020304" pitchFamily="18" charset="0"/>
                <a:cs typeface="Times New Roman" panose="02020603050405020304" pitchFamily="18" charset="0"/>
              </a:rPr>
              <a:t>phần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nào</a:t>
            </a:r>
            <a:r>
              <a:rPr lang="en-US" sz="3200" dirty="0">
                <a:solidFill>
                  <a:srgbClr val="1026FC"/>
                </a:solidFill>
                <a:latin typeface="Times New Roman" panose="02020603050405020304" pitchFamily="18" charset="0"/>
                <a:cs typeface="Times New Roman" panose="02020603050405020304" pitchFamily="18" charset="0"/>
              </a:rPr>
              <a:t> </a:t>
            </a:r>
            <a:r>
              <a:rPr lang="vi-VN" sz="3200" dirty="0">
                <a:solidFill>
                  <a:srgbClr val="1026FC"/>
                </a:solidFill>
                <a:latin typeface="+mj-lt"/>
                <a:cs typeface="Times New Roman" panose="02020603050405020304" pitchFamily="18" charset="0"/>
              </a:rPr>
              <a:t>tính cách của người mặc</a:t>
            </a:r>
            <a:r>
              <a:rPr lang="en-US" sz="3200" dirty="0">
                <a:solidFill>
                  <a:srgbClr val="1026FC"/>
                </a:solidFill>
                <a:latin typeface="+mj-lt"/>
                <a:cs typeface="Times New Roman" panose="02020603050405020304" pitchFamily="18" charset="0"/>
              </a:rPr>
              <a:t>.</a:t>
            </a:r>
          </a:p>
          <a:p>
            <a:pPr>
              <a:defRPr/>
            </a:pPr>
            <a:r>
              <a:rPr lang="en-US" sz="3200" dirty="0" smtClean="0">
                <a:solidFill>
                  <a:srgbClr val="1026FC"/>
                </a:solidFill>
                <a:latin typeface="+mj-lt"/>
                <a:cs typeface="Times New Roman" panose="02020603050405020304" pitchFamily="18" charset="0"/>
              </a:rPr>
              <a:t>-</a:t>
            </a:r>
            <a:r>
              <a:rPr lang="vi-VN" sz="3200" dirty="0" smtClean="0">
                <a:solidFill>
                  <a:srgbClr val="1026FC"/>
                </a:solidFill>
                <a:latin typeface="+mj-lt"/>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Phong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t</a:t>
            </a:r>
            <a:r>
              <a:rPr lang="vi-VN" sz="3200" dirty="0">
                <a:solidFill>
                  <a:srgbClr val="1026FC"/>
                </a:solidFill>
                <a:latin typeface="Times New Roman" panose="02020603050405020304" pitchFamily="18" charset="0"/>
                <a:cs typeface="Times New Roman" panose="02020603050405020304" pitchFamily="18" charset="0"/>
              </a:rPr>
              <a:t>hời trang </a:t>
            </a:r>
            <a:r>
              <a:rPr lang="en-US" sz="3200" dirty="0" err="1">
                <a:solidFill>
                  <a:srgbClr val="1026FC"/>
                </a:solidFill>
                <a:latin typeface="Times New Roman" panose="02020603050405020304" pitchFamily="18" charset="0"/>
                <a:cs typeface="Times New Roman" panose="02020603050405020304" pitchFamily="18" charset="0"/>
              </a:rPr>
              <a:t>và</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ứng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xử</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tạo</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nên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vẻ</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đẹp</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của</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mỗi</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người</a:t>
            </a:r>
            <a:r>
              <a:rPr lang="vi-VN" sz="3200" dirty="0">
                <a:solidFill>
                  <a:srgbClr val="1026FC"/>
                </a:solidFill>
                <a:latin typeface="Times New Roman" panose="02020603050405020304" pitchFamily="18" charset="0"/>
                <a:cs typeface="Times New Roman" panose="02020603050405020304" pitchFamily="18" charset="0"/>
              </a:rPr>
              <a:t>.</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Cần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lựa</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chọn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phong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thời</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trang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phù</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hợp</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với</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bản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thân</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và</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biết</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cách</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ứng</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xử</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khéo</a:t>
            </a:r>
            <a:r>
              <a:rPr lang="en-US" sz="3200" dirty="0">
                <a:solidFill>
                  <a:srgbClr val="1026FC"/>
                </a:solidFill>
                <a:latin typeface="Times New Roman" panose="02020603050405020304" pitchFamily="18" charset="0"/>
                <a:cs typeface="Times New Roman" panose="02020603050405020304" pitchFamily="18" charset="0"/>
              </a:rPr>
              <a:t> </a:t>
            </a:r>
            <a:r>
              <a:rPr lang="en-US" sz="3200" dirty="0" err="1">
                <a:solidFill>
                  <a:srgbClr val="1026FC"/>
                </a:solidFill>
                <a:latin typeface="Times New Roman" panose="02020603050405020304" pitchFamily="18" charset="0"/>
                <a:cs typeface="Times New Roman" panose="02020603050405020304" pitchFamily="18" charset="0"/>
              </a:rPr>
              <a:t>léo</a:t>
            </a:r>
            <a:r>
              <a:rPr lang="en-US" sz="3200" dirty="0">
                <a:solidFill>
                  <a:srgbClr val="1026FC"/>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371724" y="152400"/>
            <a:ext cx="7972425"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3 </a:t>
            </a:r>
            <a:r>
              <a:rPr lang="en-US" sz="2800" b="1" dirty="0" smtClean="0">
                <a:solidFill>
                  <a:srgbClr val="FF0000"/>
                </a:solidFill>
                <a:latin typeface="Times New Roman" panose="02020603050405020304" pitchFamily="18" charset="0"/>
                <a:cs typeface="Times New Roman" panose="02020603050405020304" pitchFamily="18" charset="0"/>
              </a:rPr>
              <a:t>: TRANG </a:t>
            </a:r>
            <a:r>
              <a:rPr lang="en-US" sz="2800" b="1" dirty="0">
                <a:solidFill>
                  <a:srgbClr val="FF0000"/>
                </a:solidFill>
                <a:latin typeface="Times New Roman" panose="02020603050405020304" pitchFamily="18" charset="0"/>
                <a:cs typeface="Times New Roman" panose="02020603050405020304" pitchFamily="18" charset="0"/>
              </a:rPr>
              <a:t>PHỤC VÀ THỜI </a:t>
            </a:r>
            <a:r>
              <a:rPr lang="en-US" sz="2800" b="1" dirty="0" smtClean="0">
                <a:solidFill>
                  <a:srgbClr val="FF0000"/>
                </a:solidFill>
                <a:latin typeface="Times New Roman" panose="02020603050405020304" pitchFamily="18" charset="0"/>
                <a:cs typeface="Times New Roman" panose="02020603050405020304" pitchFamily="18" charset="0"/>
              </a:rPr>
              <a:t>TRANG</a:t>
            </a:r>
          </a:p>
        </p:txBody>
      </p:sp>
      <p:sp>
        <p:nvSpPr>
          <p:cNvPr id="6" name="Rectangle 5"/>
          <p:cNvSpPr/>
          <p:nvPr/>
        </p:nvSpPr>
        <p:spPr>
          <a:xfrm>
            <a:off x="1247775" y="729674"/>
            <a:ext cx="9247788" cy="1384995"/>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III. TRANG PHỤC</a:t>
            </a:r>
          </a:p>
          <a:p>
            <a:r>
              <a:rPr lang="en-US" sz="2800" b="1" dirty="0" smtClean="0">
                <a:solidFill>
                  <a:srgbClr val="3333FF"/>
                </a:solidFill>
                <a:latin typeface="Times New Roman" panose="02020603050405020304" pitchFamily="18" charset="0"/>
                <a:cs typeface="Times New Roman" panose="02020603050405020304" pitchFamily="18" charset="0"/>
              </a:rPr>
              <a:t>1. THỜI </a:t>
            </a:r>
            <a:r>
              <a:rPr lang="en-US" sz="2800" b="1" dirty="0">
                <a:solidFill>
                  <a:srgbClr val="3333FF"/>
                </a:solidFill>
                <a:latin typeface="Times New Roman" panose="02020603050405020304" pitchFamily="18" charset="0"/>
                <a:cs typeface="Times New Roman" panose="02020603050405020304" pitchFamily="18" charset="0"/>
              </a:rPr>
              <a:t>TRANG VÀ PHONG CÁCH THỜI </a:t>
            </a:r>
            <a:r>
              <a:rPr lang="en-US" sz="2800" b="1" dirty="0" smtClean="0">
                <a:solidFill>
                  <a:srgbClr val="3333FF"/>
                </a:solidFill>
                <a:latin typeface="Times New Roman" panose="02020603050405020304" pitchFamily="18" charset="0"/>
                <a:cs typeface="Times New Roman" panose="02020603050405020304" pitchFamily="18" charset="0"/>
              </a:rPr>
              <a:t>TRANG</a:t>
            </a:r>
          </a:p>
          <a:p>
            <a:r>
              <a:rPr lang="en-US" sz="2800" b="1" dirty="0" smtClean="0">
                <a:solidFill>
                  <a:srgbClr val="3333FF"/>
                </a:solidFill>
                <a:latin typeface="Times New Roman" panose="02020603050405020304" pitchFamily="18" charset="0"/>
                <a:cs typeface="Times New Roman" panose="02020603050405020304" pitchFamily="18" charset="0"/>
              </a:rPr>
              <a:t>2. THỜI TRANG THỂ HIỆN TÍNH CÁCH NGƯỜI MẶC:</a:t>
            </a:r>
          </a:p>
        </p:txBody>
      </p:sp>
    </p:spTree>
    <p:extLst>
      <p:ext uri="{BB962C8B-B14F-4D97-AF65-F5344CB8AC3E}">
        <p14:creationId xmlns:p14="http://schemas.microsoft.com/office/powerpoint/2010/main" val="22861451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7|0.3|0.3|0.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887</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Hoang Lan</dc:creator>
  <cp:lastModifiedBy>Nguyen Hoang Lan</cp:lastModifiedBy>
  <cp:revision>16</cp:revision>
  <dcterms:created xsi:type="dcterms:W3CDTF">2022-01-06T04:36:15Z</dcterms:created>
  <dcterms:modified xsi:type="dcterms:W3CDTF">2022-02-09T04:28:51Z</dcterms:modified>
</cp:coreProperties>
</file>