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523" r:id="rId2"/>
    <p:sldId id="524" r:id="rId3"/>
    <p:sldId id="495" r:id="rId4"/>
    <p:sldId id="525" r:id="rId5"/>
    <p:sldId id="497" r:id="rId6"/>
    <p:sldId id="498" r:id="rId7"/>
    <p:sldId id="526" r:id="rId8"/>
    <p:sldId id="499" r:id="rId9"/>
    <p:sldId id="500" r:id="rId10"/>
    <p:sldId id="501" r:id="rId11"/>
    <p:sldId id="502" r:id="rId12"/>
    <p:sldId id="531" r:id="rId13"/>
    <p:sldId id="532" r:id="rId14"/>
    <p:sldId id="522" r:id="rId15"/>
    <p:sldId id="537" r:id="rId16"/>
    <p:sldId id="503" r:id="rId17"/>
    <p:sldId id="533" r:id="rId18"/>
    <p:sldId id="504" r:id="rId19"/>
    <p:sldId id="539" r:id="rId20"/>
    <p:sldId id="538" r:id="rId21"/>
    <p:sldId id="506" r:id="rId22"/>
    <p:sldId id="507" r:id="rId23"/>
    <p:sldId id="508" r:id="rId24"/>
    <p:sldId id="510" r:id="rId25"/>
    <p:sldId id="509" r:id="rId26"/>
    <p:sldId id="512" r:id="rId27"/>
    <p:sldId id="542" r:id="rId28"/>
    <p:sldId id="543" r:id="rId29"/>
    <p:sldId id="541" r:id="rId30"/>
    <p:sldId id="544" r:id="rId31"/>
    <p:sldId id="545" r:id="rId32"/>
    <p:sldId id="514" r:id="rId33"/>
    <p:sldId id="515" r:id="rId34"/>
    <p:sldId id="517" r:id="rId3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627"/>
    <a:srgbClr val="417B50"/>
    <a:srgbClr val="487456"/>
    <a:srgbClr val="388457"/>
    <a:srgbClr val="289454"/>
    <a:srgbClr val="185832"/>
    <a:srgbClr val="35C56F"/>
    <a:srgbClr val="015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2" autoAdjust="0"/>
    <p:restoredTop sz="99607" autoAdjust="0"/>
  </p:normalViewPr>
  <p:slideViewPr>
    <p:cSldViewPr>
      <p:cViewPr varScale="1">
        <p:scale>
          <a:sx n="92" d="100"/>
          <a:sy n="92" d="100"/>
        </p:scale>
        <p:origin x="62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A220BE3-C9E2-4CD6-B175-4AA9F965CD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786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1EE24DC-1289-4489-8056-39A89D4795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286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AAFED5-E48F-48EC-870A-0F93384B237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C5E92C-82A8-4325-A770-FDDB6806EE6E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65C04D-C606-4228-8382-7A50912C60E2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88281A-1310-4065-8DBA-509A61B569BA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5F2CAE-3C9C-44C0-9C06-0FFA4CB20EA7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573F04-3234-45BB-9E44-69E8B9B334AA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857781-CA27-4C87-B8B0-67A28B450EA7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C826F7-A8A8-44C2-9501-3F0101927BA9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F12F57-C937-4B82-9884-D7DC58A85C15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A6FDEC-C945-4237-BF9C-DB0CBAC16DB5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475A14-495D-4BD4-8947-AF6462D264EE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A00C7F-F478-4D51-B6DC-21B29F98C7C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283263-280D-46BB-9D74-44E56D3DEA3E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BD1E2F-AE10-4211-BCA1-A582C90ECC17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D442C4-F2D0-4223-AB3E-2A1564FB2FBE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527AE9-FFEE-43F8-A5EC-2EA826C6342E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8251BC-AA27-42BA-B95E-9FEC2C5D5708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3777E0-EAEA-406A-B6C3-1996088C72A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22221E-B654-47BE-BC0F-9678D583BD9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6A6F0C-B91F-4594-BF36-94FDDDE1F7F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1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1905000" y="3511550"/>
            <a:ext cx="197008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0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2403475"/>
            <a:ext cx="29908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9" descr="artplus_nature_naturalcity38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308610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62"/>
          <p:cNvGrpSpPr>
            <a:grpSpLocks/>
          </p:cNvGrpSpPr>
          <p:nvPr/>
        </p:nvGrpSpPr>
        <p:grpSpPr bwMode="auto">
          <a:xfrm>
            <a:off x="0" y="0"/>
            <a:ext cx="9144000" cy="2400300"/>
            <a:chOff x="0" y="0"/>
            <a:chExt cx="5760" cy="2016"/>
          </a:xfrm>
        </p:grpSpPr>
        <p:pic>
          <p:nvPicPr>
            <p:cNvPr id="8" name="Picture 153" descr="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0" descr="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14"/>
          <p:cNvSpPr txBox="1">
            <a:spLocks noChangeArrowheads="1"/>
          </p:cNvSpPr>
          <p:nvPr/>
        </p:nvSpPr>
        <p:spPr bwMode="gray">
          <a:xfrm>
            <a:off x="3505200" y="4457700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smtClean="0">
                <a:solidFill>
                  <a:srgbClr val="D43636"/>
                </a:solidFill>
                <a:latin typeface="Arial Black" pitchFamily="34" charset="0"/>
              </a:rPr>
              <a:t>L/O/G/O</a:t>
            </a:r>
          </a:p>
        </p:txBody>
      </p:sp>
      <p:pic>
        <p:nvPicPr>
          <p:cNvPr id="11" name="Picture 163" descr="water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86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686050"/>
            <a:ext cx="7010400" cy="285750"/>
          </a:xfrm>
          <a:extLst/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885950"/>
            <a:ext cx="7010400" cy="514350"/>
          </a:xfrm>
          <a:effectLst/>
          <a:ex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4857750"/>
            <a:ext cx="2895600" cy="2286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3" name="Rectangle 154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6324600" y="4857750"/>
            <a:ext cx="2133600" cy="184150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4" name="Rectangle 15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534400" y="4857750"/>
            <a:ext cx="457200" cy="184150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fld id="{3A11882D-15F2-4D8B-B1D9-6EF66FB5DE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5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161A01-CA2A-40F8-A2FE-F90D6267B5F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63128"/>
            <a:ext cx="2095500" cy="44803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63128"/>
            <a:ext cx="6134100" cy="44803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254B18-DDAA-4979-B9CF-EB37893404B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3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128"/>
            <a:ext cx="7239000" cy="422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914400"/>
            <a:ext cx="8382000" cy="38290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424989-2AC8-468E-B7DF-4E20E955FF3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2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128"/>
            <a:ext cx="7239000" cy="422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914400"/>
            <a:ext cx="8382000" cy="382905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A5BD3C-D5DF-4AE3-A0E1-892EE16130F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5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63128"/>
            <a:ext cx="8382000" cy="44803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7FE8E-98DA-4372-BA20-FD4D8E89781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4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C9E54B-C0A9-4D9C-B783-0DCC4A3B996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5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D4E890-4CC8-4581-AC6A-EA95BD4DF14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9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114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4114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BF51D-D028-4B0A-BD04-90DE03B6345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1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2076BA-119B-4334-87B4-7ACAE6F5D0A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1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330D97-7B4F-4C7C-A072-E5C4909A736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AA1AF6-DAF1-40B4-A4A8-F35AEA16D2F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0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A5BFD-FA20-4BEF-893D-0469425BD69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3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1845F2-2915-439B-A925-B5A30C98CC9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7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5"/>
          <p:cNvGrpSpPr>
            <a:grpSpLocks/>
          </p:cNvGrpSpPr>
          <p:nvPr/>
        </p:nvGrpSpPr>
        <p:grpSpPr bwMode="auto">
          <a:xfrm>
            <a:off x="0" y="0"/>
            <a:ext cx="9144000" cy="1457325"/>
            <a:chOff x="0" y="0"/>
            <a:chExt cx="5760" cy="1224"/>
          </a:xfrm>
        </p:grpSpPr>
        <p:pic>
          <p:nvPicPr>
            <p:cNvPr id="1035" name="Picture 149" descr="4_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53" descr="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58" descr="12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4914900"/>
            <a:ext cx="9144000" cy="2286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endParaRPr lang="en-US" altLang="en-US">
              <a:latin typeface="Arial" charset="0"/>
            </a:endParaRPr>
          </a:p>
        </p:txBody>
      </p:sp>
      <p:pic>
        <p:nvPicPr>
          <p:cNvPr id="1028" name="Picture 163" descr="artplus_nature_naturalcity38_g"/>
          <p:cNvPicPr>
            <a:picLocks noChangeAspect="1" noChangeArrowheads="1"/>
          </p:cNvPicPr>
          <p:nvPr/>
        </p:nvPicPr>
        <p:blipFill>
          <a:blip r:embed="rId19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80"/>
          <a:stretch>
            <a:fillRect/>
          </a:stretch>
        </p:blipFill>
        <p:spPr bwMode="auto">
          <a:xfrm>
            <a:off x="7543800" y="3992563"/>
            <a:ext cx="16002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4903788"/>
            <a:ext cx="2133600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914400"/>
            <a:ext cx="8382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4903788"/>
            <a:ext cx="533400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5B25E1CB-794E-40CB-96C3-0192C4F293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2" name="Line 135"/>
          <p:cNvSpPr>
            <a:spLocks noChangeShapeType="1"/>
          </p:cNvSpPr>
          <p:nvPr/>
        </p:nvSpPr>
        <p:spPr bwMode="white">
          <a:xfrm>
            <a:off x="9525" y="447516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263525"/>
            <a:ext cx="7239000" cy="4222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914400" y="4903788"/>
            <a:ext cx="2895600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52" r:id="rId14"/>
  </p:sldLayoutIdLst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81000" y="666750"/>
            <a:ext cx="83820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pt-BR" alt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MÔN: KHOA HỌC TỰ NHIÊN 6</a:t>
            </a: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vi-VN" alt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6: TẾ BÀO – ĐƠN VỊ CƠ SỞ CỦA SỰ SỐNG </a:t>
            </a:r>
            <a:endParaRPr lang="pt-BR" alt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vi-V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2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941513"/>
            <a:ext cx="57308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43800" y="3224213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Tế bào cơ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33550" y="209549"/>
            <a:ext cx="5602228" cy="76944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200" dirty="0" err="1" smtClean="0">
                <a:solidFill>
                  <a:schemeClr val="bg1"/>
                </a:solidFill>
              </a:rPr>
              <a:t>Tại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sao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tế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bào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lại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có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kích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thước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và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hình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dạng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khác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nhau</a:t>
            </a:r>
            <a:r>
              <a:rPr lang="en-US" altLang="en-US" sz="2200" dirty="0" smtClean="0">
                <a:solidFill>
                  <a:schemeClr val="bg1"/>
                </a:solidFill>
              </a:rPr>
              <a:t> ?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38350"/>
            <a:ext cx="217011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79613"/>
            <a:ext cx="198437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39775" y="1123950"/>
            <a:ext cx="7885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Sự khác nhau về hình dạng và kích thước của tế bào có ý nghĩa đối với sinh vật, để phù hợp với từng chức năng mà tế bào đảm nhận.</a:t>
            </a: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 rot="5400000">
            <a:off x="1460500" y="4076701"/>
            <a:ext cx="376237" cy="169862"/>
          </a:xfrm>
          <a:prstGeom prst="rightArrow">
            <a:avLst>
              <a:gd name="adj1" fmla="val 50000"/>
              <a:gd name="adj2" fmla="val 5015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85863" y="4421188"/>
            <a:ext cx="109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itchFamily="18" charset="0"/>
              </a:rPr>
              <a:t>Bảo vệ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4495007" y="3979068"/>
            <a:ext cx="374650" cy="169863"/>
          </a:xfrm>
          <a:prstGeom prst="rightArrow">
            <a:avLst>
              <a:gd name="adj1" fmla="val 50000"/>
              <a:gd name="adj2" fmla="val 4994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167063" y="4267200"/>
            <a:ext cx="320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itchFamily="18" charset="0"/>
              </a:rPr>
              <a:t>Dẫn truyền nước, muối khoáng và chất dinh dưỡng</a:t>
            </a: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 rot="5400000">
            <a:off x="6986588" y="4073525"/>
            <a:ext cx="376237" cy="169863"/>
          </a:xfrm>
          <a:prstGeom prst="rightArrow">
            <a:avLst>
              <a:gd name="adj1" fmla="val 50000"/>
              <a:gd name="adj2" fmla="val 5015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27813" y="4422775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itchFamily="18" charset="0"/>
              </a:rPr>
              <a:t>Vận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14513"/>
            <a:ext cx="26479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908175"/>
            <a:ext cx="3535362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800" y="134938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altLang="en-US" sz="1800" dirty="0" err="1" smtClean="0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1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endParaRPr lang="en-US" altLang="en-US" sz="1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298906"/>
            <a:ext cx="1676400" cy="430887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bg1"/>
                </a:solidFill>
              </a:rPr>
              <a:t>Tế bào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1525" y="1200150"/>
            <a:ext cx="2057400" cy="707886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bg1"/>
                </a:solidFill>
              </a:rPr>
              <a:t>Tế bào nhân sơ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</a:rPr>
              <a:t>Cấu tạo đơn giản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7900" y="1200150"/>
            <a:ext cx="2362200" cy="707886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bg1"/>
                </a:solidFill>
              </a:rPr>
              <a:t>Tế bào nhân thực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</a:rPr>
              <a:t>Cấu tạo phức tạp</a:t>
            </a: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 flipH="1">
            <a:off x="1828800" y="730250"/>
            <a:ext cx="2743200" cy="4699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4572000" y="727075"/>
            <a:ext cx="2743200" cy="46355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914FECED-84CE-424E-AA2A-6ACA73FBF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t="13498" r="15925" b="5514"/>
          <a:stretch/>
        </p:blipFill>
        <p:spPr>
          <a:xfrm>
            <a:off x="4615965" y="727392"/>
            <a:ext cx="4512795" cy="4021668"/>
          </a:xfrm>
          <a:prstGeom prst="rect">
            <a:avLst/>
          </a:prstGeom>
        </p:spPr>
      </p:pic>
      <p:pic>
        <p:nvPicPr>
          <p:cNvPr id="5" name="Hình ảnh 6">
            <a:extLst>
              <a:ext uri="{FF2B5EF4-FFF2-40B4-BE49-F238E27FC236}">
                <a16:creationId xmlns:a16="http://schemas.microsoft.com/office/drawing/2014/main" id="{6CDAC656-BE2B-4747-BB36-400C281A8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6" t="16955" r="25093" b="5679"/>
          <a:stretch/>
        </p:blipFill>
        <p:spPr>
          <a:xfrm>
            <a:off x="151118" y="899372"/>
            <a:ext cx="4213835" cy="367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56B418-AC04-479F-B8D8-A0FC4E77898A}"/>
              </a:ext>
            </a:extLst>
          </p:cNvPr>
          <p:cNvSpPr/>
          <p:nvPr/>
        </p:nvSpPr>
        <p:spPr>
          <a:xfrm flipV="1">
            <a:off x="798513" y="-552450"/>
            <a:ext cx="152400" cy="1762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D73AB820-4203-4EC7-8B93-D513D6887137}"/>
              </a:ext>
            </a:extLst>
          </p:cNvPr>
          <p:cNvSpPr/>
          <p:nvPr/>
        </p:nvSpPr>
        <p:spPr>
          <a:xfrm>
            <a:off x="528114" y="2485259"/>
            <a:ext cx="2112197" cy="147589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0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40">
            <a:extLst>
              <a:ext uri="{FF2B5EF4-FFF2-40B4-BE49-F238E27FC236}">
                <a16:creationId xmlns:a16="http://schemas.microsoft.com/office/drawing/2014/main" id="{9AACAD01-D2A2-428B-88CD-D11BF1E9EF3B}"/>
              </a:ext>
            </a:extLst>
          </p:cNvPr>
          <p:cNvGrpSpPr/>
          <p:nvPr/>
        </p:nvGrpSpPr>
        <p:grpSpPr>
          <a:xfrm flipH="1" flipV="1">
            <a:off x="2737547" y="2171206"/>
            <a:ext cx="1066050" cy="1049783"/>
            <a:chOff x="3672114" y="2961703"/>
            <a:chExt cx="1188615" cy="782652"/>
          </a:xfrm>
        </p:grpSpPr>
        <p:cxnSp>
          <p:nvCxnSpPr>
            <p:cNvPr id="8" name="Straight Connector 41">
              <a:extLst>
                <a:ext uri="{FF2B5EF4-FFF2-40B4-BE49-F238E27FC236}">
                  <a16:creationId xmlns:a16="http://schemas.microsoft.com/office/drawing/2014/main" id="{D55815C3-FECD-4AA5-A5D8-70F3E870D509}"/>
                </a:ext>
              </a:extLst>
            </p:cNvPr>
            <p:cNvCxnSpPr/>
            <p:nvPr/>
          </p:nvCxnSpPr>
          <p:spPr>
            <a:xfrm flipH="1">
              <a:off x="4412341" y="2961703"/>
              <a:ext cx="448388" cy="773992"/>
            </a:xfrm>
            <a:prstGeom prst="lin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ED308215-1B05-4BBF-975C-A7C74A8DEB16}"/>
                </a:ext>
              </a:extLst>
            </p:cNvPr>
            <p:cNvCxnSpPr/>
            <p:nvPr/>
          </p:nvCxnSpPr>
          <p:spPr>
            <a:xfrm flipH="1">
              <a:off x="3672114" y="3744355"/>
              <a:ext cx="740227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10" name="TextBox 53">
            <a:extLst>
              <a:ext uri="{FF2B5EF4-FFF2-40B4-BE49-F238E27FC236}">
                <a16:creationId xmlns:a16="http://schemas.microsoft.com/office/drawing/2014/main" id="{2FC5347A-A121-4190-8B99-A088E3F8AB39}"/>
              </a:ext>
            </a:extLst>
          </p:cNvPr>
          <p:cNvSpPr txBox="1">
            <a:spLocks/>
          </p:cNvSpPr>
          <p:nvPr/>
        </p:nvSpPr>
        <p:spPr bwMode="auto">
          <a:xfrm>
            <a:off x="3575162" y="1861281"/>
            <a:ext cx="4423614" cy="55617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vi-VN" altLang="zh-CN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42">
            <a:extLst>
              <a:ext uri="{FF2B5EF4-FFF2-40B4-BE49-F238E27FC236}">
                <a16:creationId xmlns:a16="http://schemas.microsoft.com/office/drawing/2014/main" id="{85902898-B34D-41FF-98A8-63E5CC9F3C0B}"/>
              </a:ext>
            </a:extLst>
          </p:cNvPr>
          <p:cNvCxnSpPr>
            <a:cxnSpLocks/>
          </p:cNvCxnSpPr>
          <p:nvPr/>
        </p:nvCxnSpPr>
        <p:spPr>
          <a:xfrm>
            <a:off x="2736052" y="3205931"/>
            <a:ext cx="1063586" cy="15058"/>
          </a:xfrm>
          <a:prstGeom prst="line">
            <a:avLst/>
          </a:prstGeom>
          <a:ln>
            <a:tailEnd type="oval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12" name="TextBox 53">
            <a:extLst>
              <a:ext uri="{FF2B5EF4-FFF2-40B4-BE49-F238E27FC236}">
                <a16:creationId xmlns:a16="http://schemas.microsoft.com/office/drawing/2014/main" id="{22B9ED40-2F6D-446B-B4D2-595B85BB2806}"/>
              </a:ext>
            </a:extLst>
          </p:cNvPr>
          <p:cNvSpPr txBox="1">
            <a:spLocks/>
          </p:cNvSpPr>
          <p:nvPr/>
        </p:nvSpPr>
        <p:spPr bwMode="auto">
          <a:xfrm>
            <a:off x="3546151" y="2875220"/>
            <a:ext cx="4423614" cy="55617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vi-VN" altLang="zh-CN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40">
            <a:extLst>
              <a:ext uri="{FF2B5EF4-FFF2-40B4-BE49-F238E27FC236}">
                <a16:creationId xmlns:a16="http://schemas.microsoft.com/office/drawing/2014/main" id="{C135D41A-D8D8-4520-9663-05A31CB91AEC}"/>
              </a:ext>
            </a:extLst>
          </p:cNvPr>
          <p:cNvGrpSpPr/>
          <p:nvPr/>
        </p:nvGrpSpPr>
        <p:grpSpPr>
          <a:xfrm flipH="1">
            <a:off x="2733588" y="3205931"/>
            <a:ext cx="1066050" cy="987983"/>
            <a:chOff x="3672114" y="2961703"/>
            <a:chExt cx="1188615" cy="782652"/>
          </a:xfrm>
        </p:grpSpPr>
        <p:cxnSp>
          <p:nvCxnSpPr>
            <p:cNvPr id="14" name="Straight Connector 41">
              <a:extLst>
                <a:ext uri="{FF2B5EF4-FFF2-40B4-BE49-F238E27FC236}">
                  <a16:creationId xmlns:a16="http://schemas.microsoft.com/office/drawing/2014/main" id="{A445EDA0-3D6A-4675-A665-D79513B9A571}"/>
                </a:ext>
              </a:extLst>
            </p:cNvPr>
            <p:cNvCxnSpPr/>
            <p:nvPr/>
          </p:nvCxnSpPr>
          <p:spPr>
            <a:xfrm flipH="1">
              <a:off x="4412341" y="2961703"/>
              <a:ext cx="448388" cy="773992"/>
            </a:xfrm>
            <a:prstGeom prst="lin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15" name="Straight Connector 42">
              <a:extLst>
                <a:ext uri="{FF2B5EF4-FFF2-40B4-BE49-F238E27FC236}">
                  <a16:creationId xmlns:a16="http://schemas.microsoft.com/office/drawing/2014/main" id="{745FB8EC-96E0-4908-BE71-A7363B4C2722}"/>
                </a:ext>
              </a:extLst>
            </p:cNvPr>
            <p:cNvCxnSpPr/>
            <p:nvPr/>
          </p:nvCxnSpPr>
          <p:spPr>
            <a:xfrm flipH="1">
              <a:off x="3672114" y="3744355"/>
              <a:ext cx="740227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16" name="TextBox 53">
            <a:extLst>
              <a:ext uri="{FF2B5EF4-FFF2-40B4-BE49-F238E27FC236}">
                <a16:creationId xmlns:a16="http://schemas.microsoft.com/office/drawing/2014/main" id="{E4BEB5CE-7F4D-4439-BFBF-8225E469BAA5}"/>
              </a:ext>
            </a:extLst>
          </p:cNvPr>
          <p:cNvSpPr txBox="1">
            <a:spLocks/>
          </p:cNvSpPr>
          <p:nvPr/>
        </p:nvSpPr>
        <p:spPr bwMode="auto">
          <a:xfrm>
            <a:off x="3546151" y="3830412"/>
            <a:ext cx="4423614" cy="6239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vi-VN" altLang="zh-CN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0F42CFCE-1F63-4826-8AAA-70E7C8C180BF}"/>
              </a:ext>
            </a:extLst>
          </p:cNvPr>
          <p:cNvSpPr/>
          <p:nvPr/>
        </p:nvSpPr>
        <p:spPr>
          <a:xfrm>
            <a:off x="476938" y="666750"/>
            <a:ext cx="5397623" cy="40400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vi-VN" sz="2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993824"/>
              </p:ext>
            </p:extLst>
          </p:nvPr>
        </p:nvGraphicFramePr>
        <p:xfrm>
          <a:off x="0" y="744536"/>
          <a:ext cx="2798762" cy="3579814"/>
        </p:xfrm>
        <a:graphic>
          <a:graphicData uri="http://schemas.openxmlformats.org/drawingml/2006/table">
            <a:tbl>
              <a:tblPr/>
              <a:tblGrid>
                <a:gridCol w="279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74725">
                <a:tc>
                  <a:txBody>
                    <a:bodyPr/>
                    <a:lstStyle>
                      <a:lvl1pPr marL="171450" indent="-571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400" b="1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71450" marR="0" lvl="0" indent="-5715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phần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bào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A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363">
                <a:tc>
                  <a:txBody>
                    <a:bodyPr/>
                    <a:lstStyle>
                      <a:lvl1pPr marL="171450" indent="-571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400" b="1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71450" marR="0" lvl="0" indent="-5715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Màng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bào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363">
                <a:tc>
                  <a:txBody>
                    <a:bodyPr/>
                    <a:lstStyle>
                      <a:lvl1pPr marL="171450" indent="-571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400" b="1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71450" marR="0" lvl="0" indent="-5715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2. Chất tế bào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363">
                <a:tc>
                  <a:txBody>
                    <a:bodyPr/>
                    <a:lstStyle>
                      <a:lvl1pPr marL="171450" indent="-571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400" b="1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71450" marR="0" lvl="0" indent="-5715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Nhân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657600" y="819150"/>
          <a:ext cx="5486400" cy="3546475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marL="171450" indent="-571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400" b="1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71450" marR="0" lvl="0" indent="-5715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 năng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450">
                <a:tc>
                  <a:txBody>
                    <a:bodyPr/>
                    <a:lstStyle>
                      <a:lvl1pPr marL="171450" indent="-571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400" b="1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71450" marR="0" lvl="0" indent="-5715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Điều khiển mọi hoạt động sống của tế bào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75">
                <a:tc>
                  <a:txBody>
                    <a:bodyPr/>
                    <a:lstStyle>
                      <a:lvl1pPr marL="171450" indent="-571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400" b="1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71450" marR="0" lvl="0" indent="-5715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Bảo vệ và kiểm soát các chất đi vào, đi ra khỏi tế bào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>
                      <a:lvl1pPr marL="171450" indent="-571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400" b="1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71450" marR="0" lvl="0" indent="-5715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diễn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 bwMode="auto">
          <a:xfrm>
            <a:off x="2819400" y="2114550"/>
            <a:ext cx="838200" cy="11430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>
            <a:off x="2819400" y="2952750"/>
            <a:ext cx="838200" cy="10668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2819400" y="2114550"/>
            <a:ext cx="838200" cy="19050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-2881"/>
            <a:ext cx="5424488" cy="493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9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33550" y="209549"/>
            <a:ext cx="5602228" cy="430887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200" dirty="0" err="1" smtClean="0">
                <a:solidFill>
                  <a:schemeClr val="bg1"/>
                </a:solidFill>
              </a:rPr>
              <a:t>Tại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sao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thực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vật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có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khả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năng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quang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hợp</a:t>
            </a:r>
            <a:r>
              <a:rPr lang="en-US" altLang="en-US" sz="2200" dirty="0" smtClean="0">
                <a:solidFill>
                  <a:schemeClr val="bg1"/>
                </a:solidFill>
              </a:rPr>
              <a:t> ?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819150"/>
            <a:ext cx="38623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2400" y="4255353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 err="1">
                <a:latin typeface="Times New Roman" pitchFamily="18" charset="0"/>
              </a:rPr>
              <a:t>Bởi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vì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trong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tế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bào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của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thực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vật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có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thành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phần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lục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lạp</a:t>
            </a:r>
            <a:r>
              <a:rPr lang="en-US" altLang="en-US" sz="2400" b="0" dirty="0">
                <a:latin typeface="Times New Roman" pitchFamily="18" charset="0"/>
              </a:rPr>
              <a:t>, </a:t>
            </a:r>
            <a:r>
              <a:rPr lang="en-US" altLang="en-US" sz="2400" b="0" dirty="0" err="1">
                <a:latin typeface="Times New Roman" pitchFamily="18" charset="0"/>
              </a:rPr>
              <a:t>đây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là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bào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quan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chứa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sắc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tố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có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khả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năng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hấp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thụ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năng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lượng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ánh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sáng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để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>
                <a:latin typeface="Times New Roman" pitchFamily="18" charset="0"/>
              </a:rPr>
              <a:t>quang</a:t>
            </a:r>
            <a:r>
              <a:rPr lang="en-US" altLang="en-US" sz="2400" b="0" dirty="0">
                <a:latin typeface="Times New Roman" pitchFamily="18" charset="0"/>
              </a:rPr>
              <a:t> </a:t>
            </a:r>
            <a:r>
              <a:rPr lang="en-US" altLang="en-US" sz="2400" b="0" dirty="0" err="1" smtClean="0">
                <a:latin typeface="Times New Roman" pitchFamily="18" charset="0"/>
              </a:rPr>
              <a:t>hợp</a:t>
            </a:r>
            <a:r>
              <a:rPr lang="en-US" altLang="en-US" sz="2400" b="0" dirty="0" smtClean="0">
                <a:latin typeface="Times New Roman" pitchFamily="18" charset="0"/>
              </a:rPr>
              <a:t>.</a:t>
            </a:r>
            <a:endParaRPr lang="en-US" altLang="en-US" sz="2400" b="0" dirty="0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256B418-AC04-479F-B8D8-A0FC4E77898A}"/>
              </a:ext>
            </a:extLst>
          </p:cNvPr>
          <p:cNvSpPr/>
          <p:nvPr/>
        </p:nvSpPr>
        <p:spPr>
          <a:xfrm flipV="1">
            <a:off x="798513" y="-552450"/>
            <a:ext cx="152400" cy="1762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ình chữ nhật: Góc Tròn 7">
            <a:extLst>
              <a:ext uri="{FF2B5EF4-FFF2-40B4-BE49-F238E27FC236}">
                <a16:creationId xmlns:a16="http://schemas.microsoft.com/office/drawing/2014/main" id="{D73AB820-4203-4EC7-8B93-D513D6887137}"/>
              </a:ext>
            </a:extLst>
          </p:cNvPr>
          <p:cNvSpPr/>
          <p:nvPr/>
        </p:nvSpPr>
        <p:spPr>
          <a:xfrm>
            <a:off x="432925" y="1828800"/>
            <a:ext cx="1270616" cy="288460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0">
            <a:normAutofit fontScale="925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40">
            <a:extLst>
              <a:ext uri="{FF2B5EF4-FFF2-40B4-BE49-F238E27FC236}">
                <a16:creationId xmlns:a16="http://schemas.microsoft.com/office/drawing/2014/main" id="{9AACAD01-D2A2-428B-88CD-D11BF1E9EF3B}"/>
              </a:ext>
            </a:extLst>
          </p:cNvPr>
          <p:cNvGrpSpPr/>
          <p:nvPr/>
        </p:nvGrpSpPr>
        <p:grpSpPr>
          <a:xfrm flipH="1" flipV="1">
            <a:off x="1707499" y="2083523"/>
            <a:ext cx="697498" cy="1049783"/>
            <a:chOff x="3672114" y="2961703"/>
            <a:chExt cx="1188615" cy="782652"/>
          </a:xfrm>
        </p:grpSpPr>
        <p:cxnSp>
          <p:nvCxnSpPr>
            <p:cNvPr id="24" name="Straight Connector 41">
              <a:extLst>
                <a:ext uri="{FF2B5EF4-FFF2-40B4-BE49-F238E27FC236}">
                  <a16:creationId xmlns:a16="http://schemas.microsoft.com/office/drawing/2014/main" id="{D55815C3-FECD-4AA5-A5D8-70F3E870D509}"/>
                </a:ext>
              </a:extLst>
            </p:cNvPr>
            <p:cNvCxnSpPr/>
            <p:nvPr/>
          </p:nvCxnSpPr>
          <p:spPr>
            <a:xfrm flipH="1">
              <a:off x="4412341" y="2961703"/>
              <a:ext cx="448388" cy="773992"/>
            </a:xfrm>
            <a:prstGeom prst="lin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25" name="Straight Connector 42">
              <a:extLst>
                <a:ext uri="{FF2B5EF4-FFF2-40B4-BE49-F238E27FC236}">
                  <a16:creationId xmlns:a16="http://schemas.microsoft.com/office/drawing/2014/main" id="{ED308215-1B05-4BBF-975C-A7C74A8DEB16}"/>
                </a:ext>
              </a:extLst>
            </p:cNvPr>
            <p:cNvCxnSpPr/>
            <p:nvPr/>
          </p:nvCxnSpPr>
          <p:spPr>
            <a:xfrm flipH="1">
              <a:off x="3672114" y="3744355"/>
              <a:ext cx="740227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26" name="TextBox 53">
            <a:extLst>
              <a:ext uri="{FF2B5EF4-FFF2-40B4-BE49-F238E27FC236}">
                <a16:creationId xmlns:a16="http://schemas.microsoft.com/office/drawing/2014/main" id="{2FC5347A-A121-4190-8B99-A088E3F8AB39}"/>
              </a:ext>
            </a:extLst>
          </p:cNvPr>
          <p:cNvSpPr txBox="1">
            <a:spLocks/>
          </p:cNvSpPr>
          <p:nvPr/>
        </p:nvSpPr>
        <p:spPr bwMode="auto">
          <a:xfrm>
            <a:off x="2186576" y="1581151"/>
            <a:ext cx="6957424" cy="838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zh-CN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42">
            <a:extLst>
              <a:ext uri="{FF2B5EF4-FFF2-40B4-BE49-F238E27FC236}">
                <a16:creationId xmlns:a16="http://schemas.microsoft.com/office/drawing/2014/main" id="{85902898-B34D-41FF-98A8-63E5CC9F3C0B}"/>
              </a:ext>
            </a:extLst>
          </p:cNvPr>
          <p:cNvCxnSpPr>
            <a:cxnSpLocks/>
          </p:cNvCxnSpPr>
          <p:nvPr/>
        </p:nvCxnSpPr>
        <p:spPr>
          <a:xfrm flipV="1">
            <a:off x="1706004" y="3118249"/>
            <a:ext cx="663898" cy="1"/>
          </a:xfrm>
          <a:prstGeom prst="line">
            <a:avLst/>
          </a:prstGeom>
          <a:ln>
            <a:tailEnd type="oval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28" name="TextBox 53">
            <a:extLst>
              <a:ext uri="{FF2B5EF4-FFF2-40B4-BE49-F238E27FC236}">
                <a16:creationId xmlns:a16="http://schemas.microsoft.com/office/drawing/2014/main" id="{22B9ED40-2F6D-446B-B4D2-595B85BB2806}"/>
              </a:ext>
            </a:extLst>
          </p:cNvPr>
          <p:cNvSpPr txBox="1">
            <a:spLocks/>
          </p:cNvSpPr>
          <p:nvPr/>
        </p:nvSpPr>
        <p:spPr bwMode="auto">
          <a:xfrm>
            <a:off x="2197080" y="2614222"/>
            <a:ext cx="6946919" cy="87192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zh-CN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zh-CN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40">
            <a:extLst>
              <a:ext uri="{FF2B5EF4-FFF2-40B4-BE49-F238E27FC236}">
                <a16:creationId xmlns:a16="http://schemas.microsoft.com/office/drawing/2014/main" id="{C135D41A-D8D8-4520-9663-05A31CB91AEC}"/>
              </a:ext>
            </a:extLst>
          </p:cNvPr>
          <p:cNvGrpSpPr/>
          <p:nvPr/>
        </p:nvGrpSpPr>
        <p:grpSpPr>
          <a:xfrm flipH="1">
            <a:off x="1703540" y="3118249"/>
            <a:ext cx="701457" cy="987983"/>
            <a:chOff x="3672114" y="2961703"/>
            <a:chExt cx="1188615" cy="782652"/>
          </a:xfrm>
        </p:grpSpPr>
        <p:cxnSp>
          <p:nvCxnSpPr>
            <p:cNvPr id="30" name="Straight Connector 41">
              <a:extLst>
                <a:ext uri="{FF2B5EF4-FFF2-40B4-BE49-F238E27FC236}">
                  <a16:creationId xmlns:a16="http://schemas.microsoft.com/office/drawing/2014/main" id="{A445EDA0-3D6A-4675-A665-D79513B9A571}"/>
                </a:ext>
              </a:extLst>
            </p:cNvPr>
            <p:cNvCxnSpPr/>
            <p:nvPr/>
          </p:nvCxnSpPr>
          <p:spPr>
            <a:xfrm flipH="1">
              <a:off x="4412341" y="2961703"/>
              <a:ext cx="448388" cy="773992"/>
            </a:xfrm>
            <a:prstGeom prst="lin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31" name="Straight Connector 42">
              <a:extLst>
                <a:ext uri="{FF2B5EF4-FFF2-40B4-BE49-F238E27FC236}">
                  <a16:creationId xmlns:a16="http://schemas.microsoft.com/office/drawing/2014/main" id="{745FB8EC-96E0-4908-BE71-A7363B4C2722}"/>
                </a:ext>
              </a:extLst>
            </p:cNvPr>
            <p:cNvCxnSpPr/>
            <p:nvPr/>
          </p:nvCxnSpPr>
          <p:spPr>
            <a:xfrm flipH="1">
              <a:off x="3672114" y="3744355"/>
              <a:ext cx="740227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32" name="TextBox 53">
            <a:extLst>
              <a:ext uri="{FF2B5EF4-FFF2-40B4-BE49-F238E27FC236}">
                <a16:creationId xmlns:a16="http://schemas.microsoft.com/office/drawing/2014/main" id="{E4BEB5CE-7F4D-4439-BFBF-8225E469BAA5}"/>
              </a:ext>
            </a:extLst>
          </p:cNvPr>
          <p:cNvSpPr txBox="1">
            <a:spLocks/>
          </p:cNvSpPr>
          <p:nvPr/>
        </p:nvSpPr>
        <p:spPr bwMode="auto">
          <a:xfrm>
            <a:off x="2186575" y="3759592"/>
            <a:ext cx="6957423" cy="86955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zh-CN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zh-CN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4">
            <a:extLst>
              <a:ext uri="{FF2B5EF4-FFF2-40B4-BE49-F238E27FC236}">
                <a16:creationId xmlns:a16="http://schemas.microsoft.com/office/drawing/2014/main" id="{0F42CFCE-1F63-4826-8AAA-70E7C8C180BF}"/>
              </a:ext>
            </a:extLst>
          </p:cNvPr>
          <p:cNvSpPr/>
          <p:nvPr/>
        </p:nvSpPr>
        <p:spPr>
          <a:xfrm>
            <a:off x="435547" y="226269"/>
            <a:ext cx="5397623" cy="61110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vi-VN" sz="2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28">
            <a:extLst>
              <a:ext uri="{FF2B5EF4-FFF2-40B4-BE49-F238E27FC236}">
                <a16:creationId xmlns:a16="http://schemas.microsoft.com/office/drawing/2014/main" id="{4FE0E8BD-930B-4F50-A30A-DD8D57BC9A57}"/>
              </a:ext>
            </a:extLst>
          </p:cNvPr>
          <p:cNvSpPr txBox="1"/>
          <p:nvPr/>
        </p:nvSpPr>
        <p:spPr>
          <a:xfrm flipH="1">
            <a:off x="7885250" y="361950"/>
            <a:ext cx="8389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en-US" sz="8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28575"/>
            <a:ext cx="41148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None/>
            </a:pPr>
            <a:r>
              <a:rPr lang="en-US" altLang="en-US" sz="1800" dirty="0" smtClean="0">
                <a:solidFill>
                  <a:srgbClr val="FF0000"/>
                </a:solidFill>
                <a:latin typeface="Times New Roman" pitchFamily="18" charset="0"/>
              </a:rPr>
              <a:t>II. 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endParaRPr lang="en-US" altLang="en-US" sz="18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None/>
            </a:pPr>
            <a:r>
              <a:rPr lang="en-US" altLang="en-US" sz="1800" b="0" dirty="0" smtClean="0">
                <a:solidFill>
                  <a:srgbClr val="FF0000"/>
                </a:solidFill>
                <a:latin typeface="Times New Roman" pitchFamily="18" charset="0"/>
              </a:rPr>
              <a:t>1.   </a:t>
            </a:r>
            <a:r>
              <a:rPr lang="en-US" altLang="en-US" sz="1800" b="0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altLang="en-US" sz="1800" b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altLang="en-US" sz="1800" b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1800" b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endParaRPr lang="en-US" altLang="en-US" sz="1800" b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2601913" y="1195388"/>
            <a:ext cx="752475" cy="217487"/>
          </a:xfrm>
          <a:prstGeom prst="rightArrow">
            <a:avLst>
              <a:gd name="adj1" fmla="val 50000"/>
              <a:gd name="adj2" fmla="val 4981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863600"/>
            <a:ext cx="8794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677863"/>
            <a:ext cx="1116013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19113"/>
            <a:ext cx="1343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952750"/>
            <a:ext cx="82867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876550"/>
            <a:ext cx="1071563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611438"/>
            <a:ext cx="91757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4772025" y="1195388"/>
            <a:ext cx="752475" cy="217487"/>
          </a:xfrm>
          <a:prstGeom prst="rightArrow">
            <a:avLst>
              <a:gd name="adj1" fmla="val 50000"/>
              <a:gd name="adj2" fmla="val 4981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4838700" y="3276600"/>
            <a:ext cx="752475" cy="217488"/>
          </a:xfrm>
          <a:prstGeom prst="rightArrow">
            <a:avLst>
              <a:gd name="adj1" fmla="val 50000"/>
              <a:gd name="adj2" fmla="val 4981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2601913" y="3313113"/>
            <a:ext cx="752475" cy="217487"/>
          </a:xfrm>
          <a:prstGeom prst="rightArrow">
            <a:avLst>
              <a:gd name="adj1" fmla="val 50000"/>
              <a:gd name="adj2" fmla="val 4981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57313" y="1647825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thực vật mới hình thành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446463" y="1900238"/>
            <a:ext cx="1108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đang lớn lên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00675" y="2062163"/>
            <a:ext cx="1719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trưởng thành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85888" y="379095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động vật mới hình thành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46463" y="3898900"/>
            <a:ext cx="1108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đang lớn lên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00675" y="4114800"/>
            <a:ext cx="1719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trưởng thành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5444" y="2396367"/>
            <a:ext cx="3293568" cy="430887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bg1"/>
                </a:solidFill>
              </a:rPr>
              <a:t>Quá trình trao đổi chất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36624" y="4317964"/>
            <a:ext cx="7648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 err="1">
                <a:latin typeface="Times New Roman" pitchFamily="18" charset="0"/>
              </a:rPr>
              <a:t>Quá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trình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trao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đổi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chất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là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quá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trình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lấy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các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chất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cần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thiết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bên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ngoài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môi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trường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trong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để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tạo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ra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chất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dinh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dưỡng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cho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bào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và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thải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chất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không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cần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thiết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ra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ngoài</a:t>
            </a:r>
            <a:r>
              <a:rPr lang="en-US" altLang="en-US" sz="1800" b="0" dirty="0" smtClean="0">
                <a:latin typeface="Times New Roman" pitchFamily="18" charset="0"/>
              </a:rPr>
              <a:t>.</a:t>
            </a:r>
            <a:endParaRPr lang="en-US" altLang="en-US" sz="1800" b="0" dirty="0">
              <a:latin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49589" y="4229884"/>
            <a:ext cx="7648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latin typeface="Times New Roman" pitchFamily="18" charset="0"/>
              </a:rPr>
              <a:t>Sau </a:t>
            </a:r>
            <a:r>
              <a:rPr lang="en-US" altLang="en-US" sz="1800" b="0" dirty="0" err="1">
                <a:latin typeface="Times New Roman" pitchFamily="18" charset="0"/>
              </a:rPr>
              <a:t>thời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gian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con </a:t>
            </a:r>
            <a:r>
              <a:rPr lang="en-US" altLang="en-US" sz="1800" b="0" dirty="0" err="1">
                <a:latin typeface="Times New Roman" pitchFamily="18" charset="0"/>
              </a:rPr>
              <a:t>dần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lớn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lên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về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kích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thước</a:t>
            </a:r>
            <a:r>
              <a:rPr lang="en-US" altLang="en-US" sz="1800" b="0" dirty="0" smtClean="0">
                <a:latin typeface="Times New Roman" pitchFamily="18" charset="0"/>
              </a:rPr>
              <a:t>, </a:t>
            </a:r>
            <a:r>
              <a:rPr lang="en-US" altLang="en-US" sz="1800" b="0" dirty="0" err="1" smtClean="0">
                <a:latin typeface="Times New Roman" pitchFamily="18" charset="0"/>
              </a:rPr>
              <a:t>khối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lượng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và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thay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đổi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về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hình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dạng</a:t>
            </a:r>
            <a:endParaRPr lang="en-US" altLang="en-US" sz="1800" b="0" dirty="0">
              <a:latin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49589" y="4824368"/>
            <a:ext cx="7648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 err="1">
                <a:latin typeface="Times New Roman" pitchFamily="18" charset="0"/>
              </a:rPr>
              <a:t>Khi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tăng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đến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một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kích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thước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nhất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định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sẽ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trở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thành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trưởng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thành</a:t>
            </a:r>
            <a:endParaRPr lang="en-US" altLang="en-US" sz="1800" b="0" dirty="0">
              <a:latin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209800" y="4553050"/>
            <a:ext cx="413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Vậy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nhờ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đâu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mà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050" y="-247650"/>
            <a:ext cx="92773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AutoNum type="arabicPeriod"/>
            </a:pP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</a:rPr>
              <a:t>bào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4300" kern="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en-US" sz="4300" dirty="0">
              <a:solidFill>
                <a:schemeClr val="bg2">
                  <a:lumMod val="1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 typeface="Times New Roman" pitchFamily="18" charset="0"/>
              <a:buChar char="-"/>
            </a:pP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Sự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lớn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lên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là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nhờ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quá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trình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trao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đổi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lớn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lên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về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kích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thước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khối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lượng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và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thay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đổi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hình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dạng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thành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trưởng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thành</a:t>
            </a:r>
            <a:r>
              <a:rPr lang="en-US" altLang="en-US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.</a:t>
            </a:r>
            <a:endParaRPr lang="en-US" altLang="en-US" b="0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0" name="Right Arrow 4"/>
          <p:cNvSpPr>
            <a:spLocks noChangeArrowheads="1"/>
          </p:cNvSpPr>
          <p:nvPr/>
        </p:nvSpPr>
        <p:spPr bwMode="auto">
          <a:xfrm>
            <a:off x="2646363" y="2039938"/>
            <a:ext cx="752475" cy="217487"/>
          </a:xfrm>
          <a:prstGeom prst="rightArrow">
            <a:avLst>
              <a:gd name="adj1" fmla="val 50000"/>
              <a:gd name="adj2" fmla="val 4981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733550"/>
            <a:ext cx="8794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1522413"/>
            <a:ext cx="1116013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1363663"/>
            <a:ext cx="1343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3409950"/>
            <a:ext cx="8302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3333750"/>
            <a:ext cx="10731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3132138"/>
            <a:ext cx="91757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ight Arrow 17"/>
          <p:cNvSpPr>
            <a:spLocks noChangeArrowheads="1"/>
          </p:cNvSpPr>
          <p:nvPr/>
        </p:nvSpPr>
        <p:spPr bwMode="auto">
          <a:xfrm>
            <a:off x="4816475" y="2039938"/>
            <a:ext cx="752475" cy="217487"/>
          </a:xfrm>
          <a:prstGeom prst="rightArrow">
            <a:avLst>
              <a:gd name="adj1" fmla="val 50000"/>
              <a:gd name="adj2" fmla="val 4981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28" name="Right Arrow 18"/>
          <p:cNvSpPr>
            <a:spLocks noChangeArrowheads="1"/>
          </p:cNvSpPr>
          <p:nvPr/>
        </p:nvSpPr>
        <p:spPr bwMode="auto">
          <a:xfrm>
            <a:off x="4883150" y="3873500"/>
            <a:ext cx="752475" cy="215900"/>
          </a:xfrm>
          <a:prstGeom prst="rightArrow">
            <a:avLst>
              <a:gd name="adj1" fmla="val 50000"/>
              <a:gd name="adj2" fmla="val 50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29" name="Right Arrow 19"/>
          <p:cNvSpPr>
            <a:spLocks noChangeArrowheads="1"/>
          </p:cNvSpPr>
          <p:nvPr/>
        </p:nvSpPr>
        <p:spPr bwMode="auto">
          <a:xfrm>
            <a:off x="2646363" y="3910013"/>
            <a:ext cx="752475" cy="215900"/>
          </a:xfrm>
          <a:prstGeom prst="rightArrow">
            <a:avLst>
              <a:gd name="adj1" fmla="val 50000"/>
              <a:gd name="adj2" fmla="val 50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371600" y="2517775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thực vật mới hình thành</a:t>
            </a: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3489325" y="2744788"/>
            <a:ext cx="1109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đang lớn lên</a:t>
            </a: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5443538" y="2876550"/>
            <a:ext cx="1719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trưởng thành</a:t>
            </a:r>
          </a:p>
        </p:txBody>
      </p:sp>
      <p:sp>
        <p:nvSpPr>
          <p:cNvPr id="33" name="TextBox 23"/>
          <p:cNvSpPr txBox="1">
            <a:spLocks noChangeArrowheads="1"/>
          </p:cNvSpPr>
          <p:nvPr/>
        </p:nvSpPr>
        <p:spPr bwMode="auto">
          <a:xfrm>
            <a:off x="1430338" y="424815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động vật mới hình thành</a:t>
            </a:r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3489325" y="4357687"/>
            <a:ext cx="11096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 err="1">
                <a:latin typeface="Times New Roman" pitchFamily="18" charset="0"/>
              </a:rPr>
              <a:t>Tế</a:t>
            </a:r>
            <a:r>
              <a:rPr lang="en-US" altLang="en-US" sz="1400" b="0" dirty="0">
                <a:latin typeface="Times New Roman" pitchFamily="18" charset="0"/>
              </a:rPr>
              <a:t> </a:t>
            </a:r>
            <a:r>
              <a:rPr lang="en-US" altLang="en-US" sz="1400" b="0" dirty="0" err="1">
                <a:latin typeface="Times New Roman" pitchFamily="18" charset="0"/>
              </a:rPr>
              <a:t>bào</a:t>
            </a:r>
            <a:r>
              <a:rPr lang="en-US" altLang="en-US" sz="1400" b="0" dirty="0">
                <a:latin typeface="Times New Roman" pitchFamily="18" charset="0"/>
              </a:rPr>
              <a:t> </a:t>
            </a:r>
            <a:r>
              <a:rPr lang="en-US" altLang="en-US" sz="1400" b="0" dirty="0" err="1">
                <a:latin typeface="Times New Roman" pitchFamily="18" charset="0"/>
              </a:rPr>
              <a:t>đang</a:t>
            </a:r>
            <a:r>
              <a:rPr lang="en-US" altLang="en-US" sz="1400" b="0" dirty="0">
                <a:latin typeface="Times New Roman" pitchFamily="18" charset="0"/>
              </a:rPr>
              <a:t> </a:t>
            </a:r>
            <a:r>
              <a:rPr lang="en-US" altLang="en-US" sz="1400" b="0" dirty="0" err="1">
                <a:latin typeface="Times New Roman" pitchFamily="18" charset="0"/>
              </a:rPr>
              <a:t>lớn</a:t>
            </a:r>
            <a:r>
              <a:rPr lang="en-US" altLang="en-US" sz="1400" b="0" dirty="0">
                <a:latin typeface="Times New Roman" pitchFamily="18" charset="0"/>
              </a:rPr>
              <a:t> </a:t>
            </a:r>
            <a:r>
              <a:rPr lang="en-US" altLang="en-US" sz="1400" b="0" dirty="0" err="1">
                <a:latin typeface="Times New Roman" pitchFamily="18" charset="0"/>
              </a:rPr>
              <a:t>lên</a:t>
            </a:r>
            <a:endParaRPr lang="en-US" altLang="en-US" sz="1400" b="0" dirty="0">
              <a:latin typeface="Times New Roman" pitchFamily="18" charset="0"/>
            </a:endParaRPr>
          </a:p>
        </p:txBody>
      </p: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5443538" y="4633913"/>
            <a:ext cx="1719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Tế bào trưởng thành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6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inh hoc 6 SGK hinh 6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3337"/>
            <a:ext cx="1854994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14700" y="3148013"/>
            <a:ext cx="1714500" cy="531019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vi-VN" altLang="en-US" sz="1500">
                <a:latin typeface="Arial" pitchFamily="34" charset="0"/>
              </a:rPr>
              <a:t>Tế bào biểu bì </a:t>
            </a:r>
          </a:p>
          <a:p>
            <a:pPr algn="ctr"/>
            <a:r>
              <a:rPr lang="vi-VN" altLang="en-US" sz="1500">
                <a:latin typeface="Arial" pitchFamily="34" charset="0"/>
              </a:rPr>
              <a:t>vảy hành tây</a:t>
            </a:r>
            <a:endParaRPr lang="en-US" altLang="en-US" sz="1500">
              <a:latin typeface="Arial" pitchFamily="34" charset="0"/>
            </a:endParaRPr>
          </a:p>
        </p:txBody>
      </p:sp>
      <p:pic>
        <p:nvPicPr>
          <p:cNvPr id="7172" name="Picture 10" descr="Kết quả hình ảnh cho tế bào động vật trên kính hiển v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2" y="250031"/>
            <a:ext cx="18240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2" descr="Kết quả hình ảnh cho Tế bào da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75048"/>
            <a:ext cx="1985963" cy="259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7128273" y="1828800"/>
            <a:ext cx="654844" cy="931024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vi-VN" altLang="en-US" sz="1400">
                <a:latin typeface="Arial" pitchFamily="34" charset="0"/>
              </a:rPr>
              <a:t>Tế</a:t>
            </a:r>
          </a:p>
          <a:p>
            <a:pPr algn="ctr"/>
            <a:r>
              <a:rPr lang="vi-VN" altLang="en-US" sz="1400">
                <a:latin typeface="Arial" pitchFamily="34" charset="0"/>
              </a:rPr>
              <a:t> bào </a:t>
            </a:r>
          </a:p>
          <a:p>
            <a:pPr algn="ctr"/>
            <a:r>
              <a:rPr lang="vi-VN" altLang="en-US" sz="1400">
                <a:latin typeface="Arial" pitchFamily="34" charset="0"/>
              </a:rPr>
              <a:t>da </a:t>
            </a:r>
          </a:p>
          <a:p>
            <a:pPr algn="ctr"/>
            <a:r>
              <a:rPr lang="vi-VN" altLang="en-US" sz="1400">
                <a:latin typeface="Arial" pitchFamily="34" charset="0"/>
              </a:rPr>
              <a:t>người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800850" y="1371600"/>
            <a:ext cx="857250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14300" y="4043839"/>
            <a:ext cx="7829550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7" name="Picture 8" descr="Planta de tomate de dibujos animados ais... | Premium Vector #Freepik  #vector #flor #comida #arbol #hoja | Plantas de tomate, Tomates dibujo,  Dibuj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57200"/>
            <a:ext cx="1600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1428750" y="847726"/>
            <a:ext cx="914400" cy="10322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9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/>
          <a:stretch>
            <a:fillRect/>
          </a:stretch>
        </p:blipFill>
        <p:spPr bwMode="auto">
          <a:xfrm>
            <a:off x="1833562" y="1879998"/>
            <a:ext cx="1185863" cy="129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10"/>
          <p:cNvSpPr txBox="1">
            <a:spLocks noChangeArrowheads="1"/>
          </p:cNvSpPr>
          <p:nvPr/>
        </p:nvSpPr>
        <p:spPr bwMode="auto">
          <a:xfrm>
            <a:off x="1714500" y="3267075"/>
            <a:ext cx="1485900" cy="28469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vi-VN" altLang="en-US" sz="1400">
                <a:latin typeface="Arial" pitchFamily="34" charset="0"/>
              </a:rPr>
              <a:t>Tế</a:t>
            </a:r>
            <a:r>
              <a:rPr lang="en-US" altLang="en-US" sz="1400">
                <a:latin typeface="Arial" pitchFamily="34" charset="0"/>
              </a:rPr>
              <a:t> </a:t>
            </a:r>
            <a:r>
              <a:rPr lang="vi-VN" altLang="en-US" sz="1400">
                <a:latin typeface="Arial" pitchFamily="34" charset="0"/>
              </a:rPr>
              <a:t> bào </a:t>
            </a:r>
            <a:r>
              <a:rPr lang="en-US" altLang="en-US" sz="1400">
                <a:latin typeface="Arial" pitchFamily="34" charset="0"/>
              </a:rPr>
              <a:t>Thịt lá</a:t>
            </a:r>
            <a:endParaRPr lang="vi-VN" altLang="en-US" sz="1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D89917-101C-4B1F-83CB-DB5449512D88}"/>
              </a:ext>
            </a:extLst>
          </p:cNvPr>
          <p:cNvSpPr txBox="1"/>
          <p:nvPr/>
        </p:nvSpPr>
        <p:spPr>
          <a:xfrm>
            <a:off x="81946" y="209550"/>
            <a:ext cx="6251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Sự lớn lên và sinh sản của tế bào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304" y="4742540"/>
            <a:ext cx="15399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Internet)</a:t>
            </a:r>
          </a:p>
        </p:txBody>
      </p:sp>
    </p:spTree>
    <p:extLst>
      <p:ext uri="{BB962C8B-B14F-4D97-AF65-F5344CB8AC3E}">
        <p14:creationId xmlns:p14="http://schemas.microsoft.com/office/powerpoint/2010/main" val="33984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" y="104775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b="0">
                <a:solidFill>
                  <a:srgbClr val="00B050"/>
                </a:solidFill>
                <a:latin typeface="Times New Roman" pitchFamily="18" charset="0"/>
              </a:rPr>
              <a:t>Sự sinh sản của tế bào:</a:t>
            </a:r>
            <a:endParaRPr lang="en-US" altLang="en-US" sz="1800" b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819150"/>
            <a:ext cx="6124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2768600"/>
            <a:ext cx="58848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24200" y="2508250"/>
            <a:ext cx="248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Sự sinh sản của tế bào thực vật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276600" y="4835525"/>
            <a:ext cx="248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latin typeface="Times New Roman" pitchFamily="18" charset="0"/>
              </a:rPr>
              <a:t>Sự sinh sản của tế bào động vật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33600" y="134722"/>
            <a:ext cx="586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hãy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dấu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hiệu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thấy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FF0000"/>
                </a:solidFill>
                <a:latin typeface="Times New Roman" pitchFamily="18" charset="0"/>
              </a:rPr>
              <a:t>bào</a:t>
            </a:r>
            <a:r>
              <a:rPr lang="en-US" altLang="en-US" sz="1800" b="0" dirty="0" smtClean="0">
                <a:solidFill>
                  <a:srgbClr val="FF0000"/>
                </a:solidFill>
                <a:latin typeface="Times New Roman" pitchFamily="18" charset="0"/>
              </a:rPr>
              <a:t> ?</a:t>
            </a:r>
            <a:endParaRPr lang="en-US" altLang="en-US" sz="1800" b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324100" y="168709"/>
            <a:ext cx="461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đã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190625" y="874713"/>
            <a:ext cx="1038225" cy="1633537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1295400" y="2952750"/>
            <a:ext cx="1160463" cy="18288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5988050" y="819150"/>
            <a:ext cx="1250950" cy="16891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789613" y="2662238"/>
            <a:ext cx="1525587" cy="232727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96213" y="2024955"/>
            <a:ext cx="53091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21" grpId="0"/>
      <p:bldP spid="27" grpId="0"/>
      <p:bldP spid="28" grpId="0"/>
      <p:bldP spid="28" grpId="1"/>
      <p:bldP spid="29" grpId="0"/>
      <p:bldP spid="29" grpId="1"/>
      <p:bldP spid="4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13335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dirty="0" err="1">
                <a:solidFill>
                  <a:srgbClr val="00B050"/>
                </a:solidFill>
                <a:latin typeface="Times New Roman" pitchFamily="18" charset="0"/>
              </a:rPr>
              <a:t>Sự</a:t>
            </a:r>
            <a:r>
              <a:rPr lang="en-US" altLang="en-US" sz="1800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 smtClean="0">
                <a:solidFill>
                  <a:srgbClr val="00B050"/>
                </a:solidFill>
                <a:latin typeface="Times New Roman" pitchFamily="18" charset="0"/>
              </a:rPr>
              <a:t>sinh</a:t>
            </a:r>
            <a:r>
              <a:rPr lang="en-US" altLang="en-US" sz="1800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 smtClean="0">
                <a:solidFill>
                  <a:srgbClr val="00B050"/>
                </a:solidFill>
                <a:latin typeface="Times New Roman" pitchFamily="18" charset="0"/>
              </a:rPr>
              <a:t>sản</a:t>
            </a:r>
            <a:r>
              <a:rPr lang="en-US" altLang="en-US" sz="1800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sz="1800" dirty="0">
                <a:solidFill>
                  <a:srgbClr val="00B050"/>
                </a:solidFill>
                <a:latin typeface="Times New Roman" pitchFamily="18" charset="0"/>
              </a:rPr>
              <a:t>chia </a:t>
            </a:r>
            <a:r>
              <a:rPr lang="en-US" altLang="en-US" sz="1800" dirty="0" err="1">
                <a:solidFill>
                  <a:srgbClr val="00B050"/>
                </a:solidFill>
                <a:latin typeface="Times New Roman" pitchFamily="18" charset="0"/>
              </a:rPr>
              <a:t>làm</a:t>
            </a:r>
            <a:r>
              <a:rPr lang="en-US" altLang="en-US" sz="1800" dirty="0">
                <a:solidFill>
                  <a:srgbClr val="00B050"/>
                </a:solidFill>
                <a:latin typeface="Times New Roman" pitchFamily="18" charset="0"/>
              </a:rPr>
              <a:t> 3 </a:t>
            </a:r>
            <a:r>
              <a:rPr lang="en-US" altLang="en-US" sz="1800" dirty="0" err="1">
                <a:solidFill>
                  <a:srgbClr val="00B050"/>
                </a:solidFill>
                <a:latin typeface="Times New Roman" pitchFamily="18" charset="0"/>
              </a:rPr>
              <a:t>giai</a:t>
            </a:r>
            <a:r>
              <a:rPr lang="en-US" altLang="en-US" sz="1800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00B050"/>
                </a:solidFill>
                <a:latin typeface="Times New Roman" pitchFamily="18" charset="0"/>
              </a:rPr>
              <a:t>đoạn</a:t>
            </a:r>
            <a:endParaRPr lang="en-US" altLang="en-US" sz="1800" b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42963"/>
            <a:ext cx="11112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49300"/>
            <a:ext cx="12985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00100"/>
            <a:ext cx="14017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23900"/>
            <a:ext cx="12652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ight Arrow 26"/>
          <p:cNvSpPr>
            <a:spLocks noChangeArrowheads="1"/>
          </p:cNvSpPr>
          <p:nvPr/>
        </p:nvSpPr>
        <p:spPr bwMode="auto">
          <a:xfrm>
            <a:off x="2101850" y="1628775"/>
            <a:ext cx="752475" cy="215900"/>
          </a:xfrm>
          <a:prstGeom prst="rightArrow">
            <a:avLst>
              <a:gd name="adj1" fmla="val 50000"/>
              <a:gd name="adj2" fmla="val 50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>
            <a:off x="4117975" y="1628775"/>
            <a:ext cx="752475" cy="215900"/>
          </a:xfrm>
          <a:prstGeom prst="rightArrow">
            <a:avLst>
              <a:gd name="adj1" fmla="val 50000"/>
              <a:gd name="adj2" fmla="val 50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>
            <a:off x="6237288" y="1622425"/>
            <a:ext cx="752475" cy="215900"/>
          </a:xfrm>
          <a:prstGeom prst="rightArrow">
            <a:avLst>
              <a:gd name="adj1" fmla="val 50000"/>
              <a:gd name="adj2" fmla="val 50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0" y="3105150"/>
            <a:ext cx="5334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en-US" altLang="en-US" sz="1800" b="0" dirty="0" err="1">
                <a:latin typeface="Times New Roman" pitchFamily="18" charset="0"/>
              </a:rPr>
              <a:t>Giai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đoạn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đầu</a:t>
            </a:r>
            <a:r>
              <a:rPr lang="en-US" altLang="en-US" sz="1800" b="0" dirty="0">
                <a:latin typeface="Times New Roman" pitchFamily="18" charset="0"/>
              </a:rPr>
              <a:t>: </a:t>
            </a:r>
            <a:r>
              <a:rPr lang="en-US" altLang="en-US" sz="1800" b="0" dirty="0" err="1">
                <a:latin typeface="Times New Roman" pitchFamily="18" charset="0"/>
              </a:rPr>
              <a:t>tách</a:t>
            </a:r>
            <a:r>
              <a:rPr lang="en-US" altLang="en-US" sz="1800" b="0" dirty="0">
                <a:latin typeface="Times New Roman" pitchFamily="18" charset="0"/>
              </a:rPr>
              <a:t> 1 </a:t>
            </a:r>
            <a:r>
              <a:rPr lang="en-US" altLang="en-US" sz="1800" b="0" dirty="0" err="1">
                <a:latin typeface="Times New Roman" pitchFamily="18" charset="0"/>
              </a:rPr>
              <a:t>nhân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thành</a:t>
            </a:r>
            <a:r>
              <a:rPr lang="en-US" altLang="en-US" sz="1800" b="0" dirty="0">
                <a:latin typeface="Times New Roman" pitchFamily="18" charset="0"/>
              </a:rPr>
              <a:t> 2 </a:t>
            </a:r>
            <a:r>
              <a:rPr lang="en-US" altLang="en-US" sz="1800" b="0" dirty="0" err="1">
                <a:latin typeface="Times New Roman" pitchFamily="18" charset="0"/>
              </a:rPr>
              <a:t>nhân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cách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xa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nhau</a:t>
            </a:r>
            <a:r>
              <a:rPr lang="en-US" altLang="en-US" sz="1800" b="0" dirty="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en-US" altLang="en-US" sz="1800" b="0" dirty="0" err="1">
                <a:latin typeface="Times New Roman" pitchFamily="18" charset="0"/>
              </a:rPr>
              <a:t>Giai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đoạn</a:t>
            </a:r>
            <a:r>
              <a:rPr lang="en-US" altLang="en-US" sz="1800" b="0" dirty="0">
                <a:latin typeface="Times New Roman" pitchFamily="18" charset="0"/>
              </a:rPr>
              <a:t> 2: </a:t>
            </a:r>
            <a:r>
              <a:rPr lang="en-US" altLang="en-US" sz="1800" b="0" dirty="0" err="1">
                <a:latin typeface="Times New Roman" pitchFamily="18" charset="0"/>
              </a:rPr>
              <a:t>phân</a:t>
            </a:r>
            <a:r>
              <a:rPr lang="en-US" altLang="en-US" sz="1800" b="0" dirty="0">
                <a:latin typeface="Times New Roman" pitchFamily="18" charset="0"/>
              </a:rPr>
              <a:t> chia </a:t>
            </a:r>
            <a:r>
              <a:rPr lang="en-US" altLang="en-US" sz="1800" b="0" dirty="0" err="1" smtClean="0">
                <a:latin typeface="Times New Roman" pitchFamily="18" charset="0"/>
              </a:rPr>
              <a:t>chất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tế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bào</a:t>
            </a:r>
            <a:endParaRPr lang="en-US" altLang="en-US" sz="1800" b="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en-US" altLang="en-US" sz="1800" b="0" dirty="0" err="1">
                <a:latin typeface="Times New Roman" pitchFamily="18" charset="0"/>
              </a:rPr>
              <a:t>Giai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đoạn</a:t>
            </a:r>
            <a:r>
              <a:rPr lang="en-US" altLang="en-US" sz="1800" b="0" dirty="0">
                <a:latin typeface="Times New Roman" pitchFamily="18" charset="0"/>
              </a:rPr>
              <a:t> 3: </a:t>
            </a:r>
            <a:r>
              <a:rPr lang="en-US" altLang="en-US" sz="1800" b="0" dirty="0" err="1">
                <a:latin typeface="Times New Roman" pitchFamily="18" charset="0"/>
              </a:rPr>
              <a:t>hình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thành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vách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ngăn</a:t>
            </a:r>
            <a:r>
              <a:rPr lang="en-US" altLang="en-US" sz="1800" b="0" dirty="0" smtClean="0">
                <a:latin typeface="Times New Roman" pitchFamily="18" charset="0"/>
              </a:rPr>
              <a:t>.</a:t>
            </a:r>
            <a:endParaRPr lang="en-US" altLang="en-US" sz="1800" b="0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09800" y="1352550"/>
            <a:ext cx="457200" cy="2762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384925" y="1366837"/>
            <a:ext cx="457200" cy="2762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265612" y="1344757"/>
            <a:ext cx="457200" cy="2762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  <p:bldP spid="29" grpId="0" animBg="1"/>
      <p:bldP spid="2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3350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971550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928688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685925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685925"/>
            <a:ext cx="5127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571750"/>
            <a:ext cx="5127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571750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2571750"/>
            <a:ext cx="5127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71750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2571750"/>
            <a:ext cx="5127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2571750"/>
            <a:ext cx="5127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571750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1681163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681163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  <a:endCxn id="12" idx="0"/>
          </p:cNvCxnSpPr>
          <p:nvPr/>
        </p:nvCxnSpPr>
        <p:spPr bwMode="auto">
          <a:xfrm flipH="1">
            <a:off x="1368425" y="595313"/>
            <a:ext cx="1479550" cy="376237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2847975" y="604838"/>
            <a:ext cx="1412875" cy="33337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>
            <a:cxnSpLocks noChangeShapeType="1"/>
            <a:endCxn id="14" idx="0"/>
          </p:cNvCxnSpPr>
          <p:nvPr/>
        </p:nvCxnSpPr>
        <p:spPr bwMode="auto">
          <a:xfrm flipH="1">
            <a:off x="657225" y="1428750"/>
            <a:ext cx="703263" cy="25717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>
            <a:cxnSpLocks noChangeShapeType="1"/>
            <a:endCxn id="15" idx="0"/>
          </p:cNvCxnSpPr>
          <p:nvPr/>
        </p:nvCxnSpPr>
        <p:spPr bwMode="auto">
          <a:xfrm>
            <a:off x="1360488" y="1433513"/>
            <a:ext cx="720725" cy="2524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>
            <a:cxnSpLocks noChangeShapeType="1"/>
            <a:endCxn id="33" idx="0"/>
          </p:cNvCxnSpPr>
          <p:nvPr/>
        </p:nvCxnSpPr>
        <p:spPr bwMode="auto">
          <a:xfrm flipH="1">
            <a:off x="3679825" y="1395413"/>
            <a:ext cx="663575" cy="28575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>
            <a:cxnSpLocks noChangeShapeType="1"/>
            <a:endCxn id="34" idx="0"/>
          </p:cNvCxnSpPr>
          <p:nvPr/>
        </p:nvCxnSpPr>
        <p:spPr bwMode="auto">
          <a:xfrm>
            <a:off x="4343400" y="1400175"/>
            <a:ext cx="774700" cy="280988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>
            <a:cxnSpLocks noChangeShapeType="1"/>
          </p:cNvCxnSpPr>
          <p:nvPr/>
        </p:nvCxnSpPr>
        <p:spPr bwMode="auto">
          <a:xfrm flipH="1">
            <a:off x="136525" y="3013075"/>
            <a:ext cx="177800" cy="41592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>
            <a:off x="311150" y="3021013"/>
            <a:ext cx="168275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Arrow Connector 62"/>
          <p:cNvCxnSpPr>
            <a:cxnSpLocks noChangeShapeType="1"/>
          </p:cNvCxnSpPr>
          <p:nvPr/>
        </p:nvCxnSpPr>
        <p:spPr bwMode="auto">
          <a:xfrm flipH="1">
            <a:off x="1725613" y="2154238"/>
            <a:ext cx="355600" cy="43656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Arrow Connector 63"/>
          <p:cNvCxnSpPr>
            <a:cxnSpLocks noChangeShapeType="1"/>
          </p:cNvCxnSpPr>
          <p:nvPr/>
        </p:nvCxnSpPr>
        <p:spPr bwMode="auto">
          <a:xfrm>
            <a:off x="2081213" y="2154238"/>
            <a:ext cx="333375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Arrow Connector 64"/>
          <p:cNvCxnSpPr>
            <a:cxnSpLocks noChangeShapeType="1"/>
          </p:cNvCxnSpPr>
          <p:nvPr/>
        </p:nvCxnSpPr>
        <p:spPr bwMode="auto">
          <a:xfrm flipH="1">
            <a:off x="3324225" y="2154238"/>
            <a:ext cx="355600" cy="43656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/>
          <p:cNvCxnSpPr>
            <a:cxnSpLocks noChangeShapeType="1"/>
          </p:cNvCxnSpPr>
          <p:nvPr/>
        </p:nvCxnSpPr>
        <p:spPr bwMode="auto">
          <a:xfrm>
            <a:off x="3678238" y="2154238"/>
            <a:ext cx="334962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/>
          <p:cNvCxnSpPr>
            <a:cxnSpLocks noChangeShapeType="1"/>
          </p:cNvCxnSpPr>
          <p:nvPr/>
        </p:nvCxnSpPr>
        <p:spPr bwMode="auto">
          <a:xfrm flipH="1">
            <a:off x="4759325" y="2144713"/>
            <a:ext cx="355600" cy="43656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cxnSpLocks noChangeShapeType="1"/>
          </p:cNvCxnSpPr>
          <p:nvPr/>
        </p:nvCxnSpPr>
        <p:spPr bwMode="auto">
          <a:xfrm>
            <a:off x="5113338" y="2144713"/>
            <a:ext cx="334962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5429" name="Right Brace 145428"/>
          <p:cNvSpPr>
            <a:spLocks/>
          </p:cNvSpPr>
          <p:nvPr/>
        </p:nvSpPr>
        <p:spPr bwMode="auto">
          <a:xfrm>
            <a:off x="4864100" y="157163"/>
            <a:ext cx="114300" cy="1023937"/>
          </a:xfrm>
          <a:prstGeom prst="righ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145430" name="TextBox 145429"/>
          <p:cNvSpPr txBox="1">
            <a:spLocks noChangeArrowheads="1"/>
          </p:cNvSpPr>
          <p:nvPr/>
        </p:nvSpPr>
        <p:spPr bwMode="auto">
          <a:xfrm>
            <a:off x="5046663" y="484188"/>
            <a:ext cx="176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I</a:t>
            </a:r>
          </a:p>
        </p:txBody>
      </p:sp>
      <p:sp>
        <p:nvSpPr>
          <p:cNvPr id="75" name="Right Brace 74"/>
          <p:cNvSpPr>
            <a:spLocks/>
          </p:cNvSpPr>
          <p:nvPr/>
        </p:nvSpPr>
        <p:spPr bwMode="auto">
          <a:xfrm>
            <a:off x="5457825" y="1025525"/>
            <a:ext cx="114300" cy="1023938"/>
          </a:xfrm>
          <a:prstGeom prst="righ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572125" y="1373188"/>
            <a:ext cx="371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II</a:t>
            </a:r>
          </a:p>
        </p:txBody>
      </p:sp>
      <p:sp>
        <p:nvSpPr>
          <p:cNvPr id="77" name="Right Brace 76"/>
          <p:cNvSpPr>
            <a:spLocks/>
          </p:cNvSpPr>
          <p:nvPr/>
        </p:nvSpPr>
        <p:spPr bwMode="auto">
          <a:xfrm>
            <a:off x="5886450" y="1851025"/>
            <a:ext cx="114300" cy="1023938"/>
          </a:xfrm>
          <a:prstGeom prst="righ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6037263" y="2168525"/>
            <a:ext cx="51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III</a:t>
            </a:r>
          </a:p>
        </p:txBody>
      </p:sp>
      <p:sp>
        <p:nvSpPr>
          <p:cNvPr id="145431" name="TextBox 145430"/>
          <p:cNvSpPr txBox="1">
            <a:spLocks noChangeArrowheads="1"/>
          </p:cNvSpPr>
          <p:nvPr/>
        </p:nvSpPr>
        <p:spPr bwMode="auto">
          <a:xfrm>
            <a:off x="5457825" y="320675"/>
            <a:ext cx="2333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Số tế bào được tạo ta: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2 = 2</a:t>
            </a:r>
            <a:r>
              <a:rPr lang="en-US" altLang="en-US" sz="1800" b="0" baseline="30000">
                <a:latin typeface="Times New Roman" pitchFamily="18" charset="0"/>
              </a:rPr>
              <a:t>1</a:t>
            </a:r>
            <a:r>
              <a:rPr lang="en-US" altLang="en-US" sz="1800" b="0">
                <a:latin typeface="Times New Roman" pitchFamily="18" charset="0"/>
              </a:rPr>
              <a:t> = 2 tế bào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953125" y="1201738"/>
            <a:ext cx="2333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Số tế bào được tạo ta: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2x2 = 2</a:t>
            </a:r>
            <a:r>
              <a:rPr lang="en-US" altLang="en-US" sz="1800" b="0" baseline="30000">
                <a:latin typeface="Times New Roman" pitchFamily="18" charset="0"/>
              </a:rPr>
              <a:t>2</a:t>
            </a:r>
            <a:r>
              <a:rPr lang="en-US" altLang="en-US" sz="1800" b="0">
                <a:latin typeface="Times New Roman" pitchFamily="18" charset="0"/>
              </a:rPr>
              <a:t> = 4 tế bào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553200" y="2054225"/>
            <a:ext cx="2333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Số tế bào được tạo ta: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2x2x2 = 2</a:t>
            </a:r>
            <a:r>
              <a:rPr lang="en-US" altLang="en-US" sz="1800" b="0" baseline="30000">
                <a:latin typeface="Times New Roman" pitchFamily="18" charset="0"/>
              </a:rPr>
              <a:t>3</a:t>
            </a:r>
            <a:r>
              <a:rPr lang="en-US" altLang="en-US" sz="1800" b="0">
                <a:latin typeface="Times New Roman" pitchFamily="18" charset="0"/>
              </a:rPr>
              <a:t> = 8 tế bào</a:t>
            </a:r>
          </a:p>
        </p:txBody>
      </p:sp>
      <p:cxnSp>
        <p:nvCxnSpPr>
          <p:cNvPr id="86" name="Straight Arrow Connector 85"/>
          <p:cNvCxnSpPr>
            <a:cxnSpLocks noChangeShapeType="1"/>
          </p:cNvCxnSpPr>
          <p:nvPr/>
        </p:nvCxnSpPr>
        <p:spPr bwMode="auto">
          <a:xfrm flipH="1">
            <a:off x="814388" y="3013075"/>
            <a:ext cx="177800" cy="41592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Arrow Connector 86"/>
          <p:cNvCxnSpPr>
            <a:cxnSpLocks noChangeShapeType="1"/>
          </p:cNvCxnSpPr>
          <p:nvPr/>
        </p:nvCxnSpPr>
        <p:spPr bwMode="auto">
          <a:xfrm>
            <a:off x="989013" y="3021013"/>
            <a:ext cx="168275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Arrow Connector 87"/>
          <p:cNvCxnSpPr>
            <a:cxnSpLocks noChangeShapeType="1"/>
          </p:cNvCxnSpPr>
          <p:nvPr/>
        </p:nvCxnSpPr>
        <p:spPr bwMode="auto">
          <a:xfrm flipH="1">
            <a:off x="1546225" y="3013075"/>
            <a:ext cx="177800" cy="41592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Arrow Connector 88"/>
          <p:cNvCxnSpPr>
            <a:cxnSpLocks noChangeShapeType="1"/>
          </p:cNvCxnSpPr>
          <p:nvPr/>
        </p:nvCxnSpPr>
        <p:spPr bwMode="auto">
          <a:xfrm>
            <a:off x="1720850" y="3021013"/>
            <a:ext cx="168275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Arrow Connector 89"/>
          <p:cNvCxnSpPr>
            <a:cxnSpLocks noChangeShapeType="1"/>
          </p:cNvCxnSpPr>
          <p:nvPr/>
        </p:nvCxnSpPr>
        <p:spPr bwMode="auto">
          <a:xfrm flipH="1">
            <a:off x="2214563" y="3041650"/>
            <a:ext cx="177800" cy="417513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Arrow Connector 90"/>
          <p:cNvCxnSpPr>
            <a:cxnSpLocks noChangeShapeType="1"/>
          </p:cNvCxnSpPr>
          <p:nvPr/>
        </p:nvCxnSpPr>
        <p:spPr bwMode="auto">
          <a:xfrm>
            <a:off x="2389188" y="3051175"/>
            <a:ext cx="168275" cy="417513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Arrow Connector 91"/>
          <p:cNvCxnSpPr>
            <a:cxnSpLocks noChangeShapeType="1"/>
          </p:cNvCxnSpPr>
          <p:nvPr/>
        </p:nvCxnSpPr>
        <p:spPr bwMode="auto">
          <a:xfrm flipH="1">
            <a:off x="3203575" y="3024188"/>
            <a:ext cx="177800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Arrow Connector 92"/>
          <p:cNvCxnSpPr>
            <a:cxnSpLocks noChangeShapeType="1"/>
          </p:cNvCxnSpPr>
          <p:nvPr/>
        </p:nvCxnSpPr>
        <p:spPr bwMode="auto">
          <a:xfrm>
            <a:off x="3379788" y="3033713"/>
            <a:ext cx="166687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Straight Arrow Connector 93"/>
          <p:cNvCxnSpPr>
            <a:cxnSpLocks noChangeShapeType="1"/>
          </p:cNvCxnSpPr>
          <p:nvPr/>
        </p:nvCxnSpPr>
        <p:spPr bwMode="auto">
          <a:xfrm flipH="1">
            <a:off x="3881438" y="3024188"/>
            <a:ext cx="177800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Arrow Connector 94"/>
          <p:cNvCxnSpPr>
            <a:cxnSpLocks noChangeShapeType="1"/>
          </p:cNvCxnSpPr>
          <p:nvPr/>
        </p:nvCxnSpPr>
        <p:spPr bwMode="auto">
          <a:xfrm>
            <a:off x="4056063" y="3033713"/>
            <a:ext cx="168275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/>
          <p:cNvCxnSpPr>
            <a:cxnSpLocks noChangeShapeType="1"/>
          </p:cNvCxnSpPr>
          <p:nvPr/>
        </p:nvCxnSpPr>
        <p:spPr bwMode="auto">
          <a:xfrm flipH="1">
            <a:off x="4583113" y="3003550"/>
            <a:ext cx="177800" cy="41592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96"/>
          <p:cNvCxnSpPr>
            <a:cxnSpLocks noChangeShapeType="1"/>
          </p:cNvCxnSpPr>
          <p:nvPr/>
        </p:nvCxnSpPr>
        <p:spPr bwMode="auto">
          <a:xfrm>
            <a:off x="4759325" y="3013075"/>
            <a:ext cx="166688" cy="41592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Straight Arrow Connector 97"/>
          <p:cNvCxnSpPr>
            <a:cxnSpLocks noChangeShapeType="1"/>
          </p:cNvCxnSpPr>
          <p:nvPr/>
        </p:nvCxnSpPr>
        <p:spPr bwMode="auto">
          <a:xfrm flipH="1">
            <a:off x="5272088" y="3032125"/>
            <a:ext cx="177800" cy="417513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Arrow Connector 98"/>
          <p:cNvCxnSpPr>
            <a:cxnSpLocks noChangeShapeType="1"/>
          </p:cNvCxnSpPr>
          <p:nvPr/>
        </p:nvCxnSpPr>
        <p:spPr bwMode="auto">
          <a:xfrm>
            <a:off x="5448300" y="3041650"/>
            <a:ext cx="166688" cy="417513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Right Brace 99"/>
          <p:cNvSpPr>
            <a:spLocks/>
          </p:cNvSpPr>
          <p:nvPr/>
        </p:nvSpPr>
        <p:spPr bwMode="auto">
          <a:xfrm>
            <a:off x="6238875" y="2708275"/>
            <a:ext cx="114300" cy="1023938"/>
          </a:xfrm>
          <a:prstGeom prst="righ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6365875" y="3044825"/>
            <a:ext cx="51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24073" y="4169717"/>
            <a:ext cx="811847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bg1"/>
                </a:solidFill>
                <a:cs typeface="Times New Roman" pitchFamily="18" charset="0"/>
              </a:rPr>
              <a:t>Xác định số tế bào con được tạo ra ở lần sinh sản thứ n: 2</a:t>
            </a:r>
            <a:r>
              <a:rPr lang="en-US" altLang="en-US" sz="2400" baseline="30000">
                <a:solidFill>
                  <a:schemeClr val="bg1"/>
                </a:solidFill>
                <a:cs typeface="Times New Roman" pitchFamily="18" charset="0"/>
              </a:rPr>
              <a:t>n</a:t>
            </a:r>
            <a:r>
              <a:rPr lang="en-US" altLang="en-US" sz="2400">
                <a:solidFill>
                  <a:schemeClr val="bg1"/>
                </a:solidFill>
                <a:cs typeface="Times New Roman" pitchFamily="18" charset="0"/>
              </a:rPr>
              <a:t> tế bào</a:t>
            </a:r>
          </a:p>
        </p:txBody>
      </p:sp>
      <p:cxnSp>
        <p:nvCxnSpPr>
          <p:cNvPr id="103" name="Straight Arrow Connector 102"/>
          <p:cNvCxnSpPr>
            <a:cxnSpLocks noChangeShapeType="1"/>
          </p:cNvCxnSpPr>
          <p:nvPr/>
        </p:nvCxnSpPr>
        <p:spPr bwMode="auto">
          <a:xfrm flipH="1">
            <a:off x="300038" y="2154238"/>
            <a:ext cx="355600" cy="43656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Straight Arrow Connector 103"/>
          <p:cNvCxnSpPr>
            <a:cxnSpLocks noChangeShapeType="1"/>
          </p:cNvCxnSpPr>
          <p:nvPr/>
        </p:nvCxnSpPr>
        <p:spPr bwMode="auto">
          <a:xfrm>
            <a:off x="655638" y="2154238"/>
            <a:ext cx="333375" cy="41751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5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5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145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9" grpId="0" animBg="1"/>
      <p:bldP spid="145430" grpId="0"/>
      <p:bldP spid="75" grpId="0" animBg="1"/>
      <p:bldP spid="76" grpId="0"/>
      <p:bldP spid="77" grpId="0" animBg="1"/>
      <p:bldP spid="78" grpId="0"/>
      <p:bldP spid="145431" grpId="0"/>
      <p:bldP spid="80" grpId="0"/>
      <p:bldP spid="81" grpId="0"/>
      <p:bldP spid="100" grpId="0" animBg="1"/>
      <p:bldP spid="1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4425" y="209550"/>
            <a:ext cx="69342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81025" y="1384300"/>
            <a:ext cx="8001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0">
                <a:solidFill>
                  <a:srgbClr val="FF0000"/>
                </a:solidFill>
                <a:latin typeface="Times New Roman" pitchFamily="18" charset="0"/>
              </a:rPr>
              <a:t>CT: Xác định số tế bào con được tạo ra ở lần sinh sản thứ n: 2</a:t>
            </a:r>
            <a:r>
              <a:rPr lang="en-US" altLang="en-US" sz="2200" b="0" baseline="300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200" b="0">
                <a:solidFill>
                  <a:srgbClr val="FF0000"/>
                </a:solidFill>
                <a:latin typeface="Times New Roman" pitchFamily="18" charset="0"/>
              </a:rPr>
              <a:t> tế bào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76400" y="2038350"/>
            <a:ext cx="3276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0" dirty="0">
                <a:latin typeface="Times New Roman" pitchFamily="18" charset="0"/>
              </a:rPr>
              <a:t>Ta </a:t>
            </a:r>
            <a:r>
              <a:rPr lang="en-US" altLang="en-US" sz="2200" b="0" dirty="0" err="1">
                <a:latin typeface="Times New Roman" pitchFamily="18" charset="0"/>
              </a:rPr>
              <a:t>có</a:t>
            </a:r>
            <a:r>
              <a:rPr lang="en-US" altLang="en-US" sz="2200" b="0" dirty="0">
                <a:latin typeface="Times New Roman" pitchFamily="18" charset="0"/>
              </a:rPr>
              <a:t>: n = </a:t>
            </a:r>
            <a:r>
              <a:rPr lang="en-US" altLang="en-US" sz="2200" b="0" dirty="0" smtClean="0">
                <a:latin typeface="Times New Roman" pitchFamily="18" charset="0"/>
              </a:rPr>
              <a:t>6</a:t>
            </a:r>
            <a:endParaRPr lang="en-US" altLang="en-US" sz="2200" b="0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76400" y="2627313"/>
            <a:ext cx="6553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0" dirty="0" err="1">
                <a:latin typeface="Times New Roman" pitchFamily="18" charset="0"/>
              </a:rPr>
              <a:t>Trả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lời</a:t>
            </a:r>
            <a:r>
              <a:rPr lang="en-US" altLang="en-US" sz="2200" b="0" dirty="0">
                <a:latin typeface="Times New Roman" pitchFamily="18" charset="0"/>
              </a:rPr>
              <a:t>: </a:t>
            </a:r>
            <a:r>
              <a:rPr lang="en-US" altLang="en-US" sz="2200" b="0" dirty="0" err="1">
                <a:latin typeface="Times New Roman" pitchFamily="18" charset="0"/>
              </a:rPr>
              <a:t>số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tế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bào</a:t>
            </a:r>
            <a:r>
              <a:rPr lang="en-US" altLang="en-US" sz="2200" b="0" dirty="0">
                <a:latin typeface="Times New Roman" pitchFamily="18" charset="0"/>
              </a:rPr>
              <a:t> con </a:t>
            </a:r>
            <a:r>
              <a:rPr lang="en-US" altLang="en-US" sz="2200" b="0" dirty="0" err="1">
                <a:latin typeface="Times New Roman" pitchFamily="18" charset="0"/>
              </a:rPr>
              <a:t>được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tạo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ra</a:t>
            </a:r>
            <a:r>
              <a:rPr lang="en-US" altLang="en-US" sz="2200" b="0" dirty="0">
                <a:latin typeface="Times New Roman" pitchFamily="18" charset="0"/>
              </a:rPr>
              <a:t> ở </a:t>
            </a:r>
            <a:r>
              <a:rPr lang="en-US" altLang="en-US" sz="2200" b="0" dirty="0" err="1">
                <a:latin typeface="Times New Roman" pitchFamily="18" charset="0"/>
              </a:rPr>
              <a:t>lần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sinh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sản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thứ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smtClean="0">
                <a:latin typeface="Times New Roman" pitchFamily="18" charset="0"/>
              </a:rPr>
              <a:t>6 </a:t>
            </a:r>
            <a:r>
              <a:rPr lang="en-US" altLang="en-US" sz="2200" b="0" dirty="0" err="1">
                <a:latin typeface="Times New Roman" pitchFamily="18" charset="0"/>
              </a:rPr>
              <a:t>là</a:t>
            </a:r>
            <a:r>
              <a:rPr lang="en-US" altLang="en-US" sz="2200" b="0" dirty="0">
                <a:latin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76400" y="3333750"/>
            <a:ext cx="5486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0" dirty="0" smtClean="0">
                <a:latin typeface="Times New Roman" pitchFamily="18" charset="0"/>
              </a:rPr>
              <a:t>2</a:t>
            </a:r>
            <a:r>
              <a:rPr lang="en-US" altLang="en-US" sz="2200" b="0" baseline="30000" dirty="0">
                <a:latin typeface="Times New Roman" pitchFamily="18" charset="0"/>
              </a:rPr>
              <a:t>6</a:t>
            </a:r>
            <a:r>
              <a:rPr lang="en-US" altLang="en-US" sz="2200" b="0" dirty="0" smtClean="0">
                <a:latin typeface="Times New Roman" pitchFamily="18" charset="0"/>
              </a:rPr>
              <a:t> </a:t>
            </a:r>
            <a:r>
              <a:rPr lang="en-US" altLang="en-US" sz="2200" b="0" dirty="0">
                <a:latin typeface="Times New Roman" pitchFamily="18" charset="0"/>
              </a:rPr>
              <a:t>= </a:t>
            </a:r>
            <a:r>
              <a:rPr lang="en-US" altLang="en-US" sz="2200" b="0" dirty="0" smtClean="0">
                <a:latin typeface="Times New Roman" pitchFamily="18" charset="0"/>
              </a:rPr>
              <a:t>2x2x2x2x2x2 </a:t>
            </a:r>
            <a:r>
              <a:rPr lang="en-US" altLang="en-US" sz="2200" b="0" dirty="0">
                <a:latin typeface="Times New Roman" pitchFamily="18" charset="0"/>
              </a:rPr>
              <a:t>= </a:t>
            </a:r>
            <a:r>
              <a:rPr lang="en-US" altLang="en-US" sz="2200" b="0" dirty="0" smtClean="0">
                <a:latin typeface="Times New Roman" pitchFamily="18" charset="0"/>
              </a:rPr>
              <a:t>64 </a:t>
            </a:r>
            <a:r>
              <a:rPr lang="en-US" altLang="en-US" sz="2200" b="0" dirty="0">
                <a:latin typeface="Times New Roman" pitchFamily="18" charset="0"/>
              </a:rPr>
              <a:t>(</a:t>
            </a:r>
            <a:r>
              <a:rPr lang="en-US" altLang="en-US" sz="2200" b="0" dirty="0" err="1">
                <a:latin typeface="Times New Roman" pitchFamily="18" charset="0"/>
              </a:rPr>
              <a:t>tế</a:t>
            </a:r>
            <a:r>
              <a:rPr lang="en-US" altLang="en-US" sz="2200" b="0" dirty="0">
                <a:latin typeface="Times New Roman" pitchFamily="18" charset="0"/>
              </a:rPr>
              <a:t> </a:t>
            </a:r>
            <a:r>
              <a:rPr lang="en-US" altLang="en-US" sz="2200" b="0" dirty="0" err="1">
                <a:latin typeface="Times New Roman" pitchFamily="18" charset="0"/>
              </a:rPr>
              <a:t>bào</a:t>
            </a:r>
            <a:r>
              <a:rPr lang="en-US" altLang="en-US" sz="2200" b="0" dirty="0">
                <a:latin typeface="Times New Roman" pitchFamily="18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90600" y="219075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2400" b="0">
                <a:latin typeface="Times New Roman" pitchFamily="18" charset="0"/>
              </a:rPr>
              <a:t>Ở thực vật có nhiều loại tế bào ở các bộ phận khác nhau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819150"/>
            <a:ext cx="670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2400" dirty="0" err="1">
                <a:latin typeface="Times New Roman" pitchFamily="18" charset="0"/>
              </a:rPr>
              <a:t>Tế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bào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các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mô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phân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sinh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năng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phân</a:t>
            </a:r>
            <a:r>
              <a:rPr lang="en-US" altLang="en-US" sz="2400" dirty="0">
                <a:latin typeface="Times New Roman" pitchFamily="18" charset="0"/>
              </a:rPr>
              <a:t> chia </a:t>
            </a:r>
            <a:r>
              <a:rPr lang="en-US" altLang="en-US" sz="2400" dirty="0" err="1">
                <a:latin typeface="Times New Roman" pitchFamily="18" charset="0"/>
              </a:rPr>
              <a:t>tạo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tế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bào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mới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cho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cơ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thể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thực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vật</a:t>
            </a:r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809750"/>
            <a:ext cx="44958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3035" y="209550"/>
            <a:ext cx="621982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phân chia của tế bào có mối quan hệ rất mật thiết </a:t>
            </a: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504950"/>
            <a:ext cx="441007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2888" y="1428750"/>
            <a:ext cx="213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Sự lớn lên cung cấp nguyên liệu (tế bào trưởng thành) cho quá trình phân chia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6563" y="1566863"/>
            <a:ext cx="213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Sự phân chia cung cấp nguyên liệu cho sự lớn lên của tế bào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571750"/>
            <a:ext cx="9493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127250"/>
            <a:ext cx="7000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24013"/>
            <a:ext cx="1179513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12049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>
            <a:spLocks noChangeArrowheads="1"/>
          </p:cNvSpPr>
          <p:nvPr/>
        </p:nvSpPr>
        <p:spPr bwMode="auto">
          <a:xfrm>
            <a:off x="2332038" y="3670300"/>
            <a:ext cx="752475" cy="109538"/>
          </a:xfrm>
          <a:prstGeom prst="rightArrow">
            <a:avLst>
              <a:gd name="adj1" fmla="val 50000"/>
              <a:gd name="adj2" fmla="val 4945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962400" y="3670300"/>
            <a:ext cx="752475" cy="109538"/>
          </a:xfrm>
          <a:prstGeom prst="rightArrow">
            <a:avLst>
              <a:gd name="adj1" fmla="val 50000"/>
              <a:gd name="adj2" fmla="val 4945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5876925" y="3670300"/>
            <a:ext cx="752475" cy="109538"/>
          </a:xfrm>
          <a:prstGeom prst="rightArrow">
            <a:avLst>
              <a:gd name="adj1" fmla="val 50000"/>
              <a:gd name="adj2" fmla="val 4945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38200" y="287338"/>
            <a:ext cx="79247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bé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nặng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3kg,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trưởng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nặng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50kg. Theo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thay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đổi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 do </a:t>
            </a:r>
            <a:r>
              <a:rPr lang="en-US" altLang="en-US" b="0" dirty="0" err="1">
                <a:solidFill>
                  <a:srgbClr val="FF0000"/>
                </a:solidFill>
                <a:latin typeface="Times New Roman" pitchFamily="18" charset="0"/>
              </a:rPr>
              <a:t>đâu</a:t>
            </a:r>
            <a:r>
              <a:rPr lang="en-US" altLang="en-US" b="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44625" y="3803650"/>
            <a:ext cx="53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3kg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964363" y="3879850"/>
            <a:ext cx="655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50kg</a:t>
            </a:r>
          </a:p>
        </p:txBody>
      </p:sp>
    </p:spTree>
    <p:extLst>
      <p:ext uri="{BB962C8B-B14F-4D97-AF65-F5344CB8AC3E}">
        <p14:creationId xmlns:p14="http://schemas.microsoft.com/office/powerpoint/2010/main" val="18880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1" grpId="1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82180" y="1065711"/>
            <a:ext cx="4215741" cy="2979028"/>
            <a:chOff x="198159" y="2614424"/>
            <a:chExt cx="3400063" cy="2325711"/>
          </a:xfrm>
        </p:grpSpPr>
        <p:grpSp>
          <p:nvGrpSpPr>
            <p:cNvPr id="16" name="Group 15"/>
            <p:cNvGrpSpPr/>
            <p:nvPr/>
          </p:nvGrpSpPr>
          <p:grpSpPr>
            <a:xfrm>
              <a:off x="198159" y="2614424"/>
              <a:ext cx="3400061" cy="2325711"/>
              <a:chOff x="198159" y="2614424"/>
              <a:chExt cx="3400061" cy="2325711"/>
            </a:xfrm>
          </p:grpSpPr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59" y="2614424"/>
                <a:ext cx="3400061" cy="2325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61" y="2726885"/>
                <a:ext cx="2248156" cy="396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032051-884F-4EDD-983D-EAC656A6C70C}"/>
                </a:ext>
              </a:extLst>
            </p:cNvPr>
            <p:cNvSpPr/>
            <p:nvPr/>
          </p:nvSpPr>
          <p:spPr>
            <a:xfrm>
              <a:off x="198161" y="4702233"/>
              <a:ext cx="3400061" cy="237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đậu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18"/>
          <p:cNvSpPr txBox="1"/>
          <p:nvPr/>
        </p:nvSpPr>
        <p:spPr>
          <a:xfrm>
            <a:off x="343934" y="4244792"/>
            <a:ext cx="8526549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Wingdings"/>
              <a:buChar char="à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3ED89917-101C-4B1F-83CB-DB5449512D88}"/>
              </a:ext>
            </a:extLst>
          </p:cNvPr>
          <p:cNvSpPr txBox="1"/>
          <p:nvPr/>
        </p:nvSpPr>
        <p:spPr>
          <a:xfrm>
            <a:off x="246078" y="498599"/>
            <a:ext cx="7915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E23A87-0092-451A-9401-7BC54686C8BA}"/>
              </a:ext>
            </a:extLst>
          </p:cNvPr>
          <p:cNvGrpSpPr/>
          <p:nvPr/>
        </p:nvGrpSpPr>
        <p:grpSpPr>
          <a:xfrm>
            <a:off x="371370" y="579308"/>
            <a:ext cx="441807" cy="171045"/>
            <a:chOff x="151216" y="859746"/>
            <a:chExt cx="441807" cy="171045"/>
          </a:xfrm>
        </p:grpSpPr>
        <p:sp>
          <p:nvSpPr>
            <p:cNvPr id="14" name="Arrow: Pentagon 14">
              <a:extLst>
                <a:ext uri="{FF2B5EF4-FFF2-40B4-BE49-F238E27FC236}">
                  <a16:creationId xmlns:a16="http://schemas.microsoft.com/office/drawing/2014/main" id="{8405C00D-4BB2-4361-8583-B110A4EB061F}"/>
                </a:ext>
              </a:extLst>
            </p:cNvPr>
            <p:cNvSpPr/>
            <p:nvPr/>
          </p:nvSpPr>
          <p:spPr>
            <a:xfrm rot="10800000" flipH="1">
              <a:off x="151216" y="859746"/>
              <a:ext cx="330607" cy="171045"/>
            </a:xfrm>
            <a:prstGeom prst="homePlat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Arrow: Chevron 15">
              <a:extLst>
                <a:ext uri="{FF2B5EF4-FFF2-40B4-BE49-F238E27FC236}">
                  <a16:creationId xmlns:a16="http://schemas.microsoft.com/office/drawing/2014/main" id="{C036C474-51D7-4F9C-A8EB-4707A2F5FF71}"/>
                </a:ext>
              </a:extLst>
            </p:cNvPr>
            <p:cNvSpPr/>
            <p:nvPr/>
          </p:nvSpPr>
          <p:spPr>
            <a:xfrm>
              <a:off x="446973" y="869718"/>
              <a:ext cx="146050" cy="157922"/>
            </a:xfrm>
            <a:prstGeom prst="chevr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2123" y="1065710"/>
            <a:ext cx="4231336" cy="2990904"/>
            <a:chOff x="493919" y="1104404"/>
            <a:chExt cx="5104568" cy="3963309"/>
          </a:xfrm>
        </p:grpSpPr>
        <p:grpSp>
          <p:nvGrpSpPr>
            <p:cNvPr id="9" name="Group 8"/>
            <p:cNvGrpSpPr/>
            <p:nvPr/>
          </p:nvGrpSpPr>
          <p:grpSpPr>
            <a:xfrm>
              <a:off x="493919" y="1104404"/>
              <a:ext cx="5104568" cy="3963309"/>
              <a:chOff x="1011224" y="950182"/>
              <a:chExt cx="6873992" cy="3549545"/>
            </a:xfrm>
          </p:grpSpPr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224" y="950182"/>
                <a:ext cx="6873992" cy="3173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7032051-884F-4EDD-983D-EAC656A6C70C}"/>
                  </a:ext>
                </a:extLst>
              </p:cNvPr>
              <p:cNvSpPr/>
              <p:nvPr/>
            </p:nvSpPr>
            <p:spPr>
              <a:xfrm>
                <a:off x="1011224" y="3947951"/>
                <a:ext cx="6873992" cy="5517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indent="114300"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228600"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indent="342900"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457200"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17.9.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endPara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88391" y="4209601"/>
              <a:ext cx="1009405" cy="42369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kg</a:t>
              </a:r>
              <a:endPara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363547" y="4180587"/>
              <a:ext cx="1177637" cy="42369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kg</a:t>
              </a:r>
              <a:endPara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8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246" y="4073235"/>
            <a:ext cx="7584730" cy="7078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Wingdings"/>
              <a:buChar char="à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89917-101C-4B1F-83CB-DB5449512D88}"/>
              </a:ext>
            </a:extLst>
          </p:cNvPr>
          <p:cNvSpPr txBox="1"/>
          <p:nvPr/>
        </p:nvSpPr>
        <p:spPr>
          <a:xfrm>
            <a:off x="81946" y="580851"/>
            <a:ext cx="6853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23A87-0092-451A-9401-7BC54686C8BA}"/>
              </a:ext>
            </a:extLst>
          </p:cNvPr>
          <p:cNvGrpSpPr/>
          <p:nvPr/>
        </p:nvGrpSpPr>
        <p:grpSpPr>
          <a:xfrm>
            <a:off x="198162" y="678040"/>
            <a:ext cx="441807" cy="171045"/>
            <a:chOff x="151216" y="859746"/>
            <a:chExt cx="441807" cy="171045"/>
          </a:xfrm>
        </p:grpSpPr>
        <p:sp>
          <p:nvSpPr>
            <p:cNvPr id="7" name="Arrow: Pentagon 14">
              <a:extLst>
                <a:ext uri="{FF2B5EF4-FFF2-40B4-BE49-F238E27FC236}">
                  <a16:creationId xmlns:a16="http://schemas.microsoft.com/office/drawing/2014/main" id="{8405C00D-4BB2-4361-8583-B110A4EB061F}"/>
                </a:ext>
              </a:extLst>
            </p:cNvPr>
            <p:cNvSpPr/>
            <p:nvPr/>
          </p:nvSpPr>
          <p:spPr>
            <a:xfrm rot="10800000" flipH="1">
              <a:off x="151216" y="859746"/>
              <a:ext cx="330607" cy="171045"/>
            </a:xfrm>
            <a:prstGeom prst="homePlat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Chevron 15">
              <a:extLst>
                <a:ext uri="{FF2B5EF4-FFF2-40B4-BE49-F238E27FC236}">
                  <a16:creationId xmlns:a16="http://schemas.microsoft.com/office/drawing/2014/main" id="{C036C474-51D7-4F9C-A8EB-4707A2F5FF71}"/>
                </a:ext>
              </a:extLst>
            </p:cNvPr>
            <p:cNvSpPr/>
            <p:nvPr/>
          </p:nvSpPr>
          <p:spPr>
            <a:xfrm>
              <a:off x="446973" y="869718"/>
              <a:ext cx="146050" cy="157922"/>
            </a:xfrm>
            <a:prstGeom prst="chevr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3639" y="1139520"/>
            <a:ext cx="3474600" cy="2745865"/>
            <a:chOff x="363464" y="1056904"/>
            <a:chExt cx="4303539" cy="2828992"/>
          </a:xfrm>
        </p:grpSpPr>
        <p:grpSp>
          <p:nvGrpSpPr>
            <p:cNvPr id="10" name="Group 9"/>
            <p:cNvGrpSpPr/>
            <p:nvPr/>
          </p:nvGrpSpPr>
          <p:grpSpPr>
            <a:xfrm>
              <a:off x="363464" y="1056904"/>
              <a:ext cx="4303539" cy="2828992"/>
              <a:chOff x="201912" y="622042"/>
              <a:chExt cx="2011321" cy="335619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B181241-F2C5-44CA-9490-5584D8D03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1912" y="622042"/>
                <a:ext cx="2011321" cy="3356191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06779" y="2446330"/>
                <a:ext cx="166254" cy="292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63464" y="2717857"/>
              <a:ext cx="4303538" cy="11675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chải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răng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súc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miệng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nghìn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chết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ED89917-101C-4B1F-83CB-DB5449512D88}"/>
              </a:ext>
            </a:extLst>
          </p:cNvPr>
          <p:cNvSpPr txBox="1"/>
          <p:nvPr/>
        </p:nvSpPr>
        <p:spPr>
          <a:xfrm>
            <a:off x="81946" y="580851"/>
            <a:ext cx="6853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E23A87-0092-451A-9401-7BC54686C8BA}"/>
              </a:ext>
            </a:extLst>
          </p:cNvPr>
          <p:cNvGrpSpPr/>
          <p:nvPr/>
        </p:nvGrpSpPr>
        <p:grpSpPr>
          <a:xfrm>
            <a:off x="198162" y="654290"/>
            <a:ext cx="441807" cy="171045"/>
            <a:chOff x="151216" y="859746"/>
            <a:chExt cx="441807" cy="171045"/>
          </a:xfrm>
        </p:grpSpPr>
        <p:sp>
          <p:nvSpPr>
            <p:cNvPr id="16" name="Arrow: Pentagon 14">
              <a:extLst>
                <a:ext uri="{FF2B5EF4-FFF2-40B4-BE49-F238E27FC236}">
                  <a16:creationId xmlns:a16="http://schemas.microsoft.com/office/drawing/2014/main" id="{8405C00D-4BB2-4361-8583-B110A4EB061F}"/>
                </a:ext>
              </a:extLst>
            </p:cNvPr>
            <p:cNvSpPr/>
            <p:nvPr/>
          </p:nvSpPr>
          <p:spPr>
            <a:xfrm rot="10800000" flipH="1">
              <a:off x="151216" y="859746"/>
              <a:ext cx="330607" cy="171045"/>
            </a:xfrm>
            <a:prstGeom prst="homePlat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Chevron 15">
              <a:extLst>
                <a:ext uri="{FF2B5EF4-FFF2-40B4-BE49-F238E27FC236}">
                  <a16:creationId xmlns:a16="http://schemas.microsoft.com/office/drawing/2014/main" id="{C036C474-51D7-4F9C-A8EB-4707A2F5FF71}"/>
                </a:ext>
              </a:extLst>
            </p:cNvPr>
            <p:cNvSpPr/>
            <p:nvPr/>
          </p:nvSpPr>
          <p:spPr>
            <a:xfrm>
              <a:off x="446973" y="869718"/>
              <a:ext cx="146050" cy="157922"/>
            </a:xfrm>
            <a:prstGeom prst="chevr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44579" y="1140030"/>
            <a:ext cx="3344397" cy="2745866"/>
            <a:chOff x="4904509" y="1056903"/>
            <a:chExt cx="3800104" cy="2828993"/>
          </a:xfrm>
        </p:grpSpPr>
        <p:grpSp>
          <p:nvGrpSpPr>
            <p:cNvPr id="19" name="Group 18"/>
            <p:cNvGrpSpPr/>
            <p:nvPr/>
          </p:nvGrpSpPr>
          <p:grpSpPr>
            <a:xfrm>
              <a:off x="4904509" y="1056903"/>
              <a:ext cx="3800104" cy="2828992"/>
              <a:chOff x="2297622" y="622042"/>
              <a:chExt cx="2096247" cy="335619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3FB0A6F-D946-4A54-9065-E84248443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7622" y="622042"/>
                <a:ext cx="2096247" cy="3356191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2398816" y="2300136"/>
                <a:ext cx="166254" cy="292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4904509" y="2717857"/>
              <a:ext cx="3800104" cy="11680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dày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acid,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bề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dày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vài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2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" y="479425"/>
            <a:ext cx="77152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latin typeface="Times New Roman" pitchFamily="18" charset="0"/>
              </a:rPr>
              <a:t>CHỦ ĐỀ 6: TẾ BÀO – ĐƠN VỊ CƠ SỞ CỦA SỰ SỐNG</a:t>
            </a: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en-US" altLang="en-US" sz="3200">
                <a:solidFill>
                  <a:srgbClr val="00B050"/>
                </a:solidFill>
                <a:latin typeface="Times New Roman" pitchFamily="18" charset="0"/>
              </a:rPr>
              <a:t>BÀI 17: TẾ BÀO</a:t>
            </a:r>
          </a:p>
        </p:txBody>
      </p:sp>
      <p:pic>
        <p:nvPicPr>
          <p:cNvPr id="174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038350"/>
            <a:ext cx="49736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62150"/>
            <a:ext cx="35718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3ED89917-101C-4B1F-83CB-DB5449512D88}"/>
              </a:ext>
            </a:extLst>
          </p:cNvPr>
          <p:cNvSpPr txBox="1"/>
          <p:nvPr/>
        </p:nvSpPr>
        <p:spPr>
          <a:xfrm>
            <a:off x="260666" y="465677"/>
            <a:ext cx="6853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E23A87-0092-451A-9401-7BC54686C8BA}"/>
              </a:ext>
            </a:extLst>
          </p:cNvPr>
          <p:cNvGrpSpPr/>
          <p:nvPr/>
        </p:nvGrpSpPr>
        <p:grpSpPr>
          <a:xfrm>
            <a:off x="376882" y="539116"/>
            <a:ext cx="441807" cy="171045"/>
            <a:chOff x="151216" y="859746"/>
            <a:chExt cx="441807" cy="171045"/>
          </a:xfrm>
        </p:grpSpPr>
        <p:sp>
          <p:nvSpPr>
            <p:cNvPr id="13" name="Arrow: Pentagon 14">
              <a:extLst>
                <a:ext uri="{FF2B5EF4-FFF2-40B4-BE49-F238E27FC236}">
                  <a16:creationId xmlns:a16="http://schemas.microsoft.com/office/drawing/2014/main" id="{8405C00D-4BB2-4361-8583-B110A4EB061F}"/>
                </a:ext>
              </a:extLst>
            </p:cNvPr>
            <p:cNvSpPr/>
            <p:nvPr/>
          </p:nvSpPr>
          <p:spPr>
            <a:xfrm rot="10800000" flipH="1">
              <a:off x="151216" y="859746"/>
              <a:ext cx="330607" cy="171045"/>
            </a:xfrm>
            <a:prstGeom prst="homePlat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Arrow: Chevron 15">
              <a:extLst>
                <a:ext uri="{FF2B5EF4-FFF2-40B4-BE49-F238E27FC236}">
                  <a16:creationId xmlns:a16="http://schemas.microsoft.com/office/drawing/2014/main" id="{C036C474-51D7-4F9C-A8EB-4707A2F5FF71}"/>
                </a:ext>
              </a:extLst>
            </p:cNvPr>
            <p:cNvSpPr/>
            <p:nvPr/>
          </p:nvSpPr>
          <p:spPr>
            <a:xfrm>
              <a:off x="446973" y="869718"/>
              <a:ext cx="146050" cy="157922"/>
            </a:xfrm>
            <a:prstGeom prst="chevr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2185" y="1167360"/>
            <a:ext cx="4170574" cy="2628879"/>
            <a:chOff x="639970" y="1144360"/>
            <a:chExt cx="3468892" cy="3154508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70" y="1144360"/>
              <a:ext cx="3468892" cy="3154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39970" y="3847605"/>
              <a:ext cx="3468892" cy="451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roi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4"/>
          <p:cNvSpPr txBox="1"/>
          <p:nvPr/>
        </p:nvSpPr>
        <p:spPr>
          <a:xfrm>
            <a:off x="542185" y="3969937"/>
            <a:ext cx="8341148" cy="7078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Wingdings"/>
              <a:buChar char="à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52146" y="1167360"/>
            <a:ext cx="3731187" cy="2628880"/>
            <a:chOff x="4973426" y="1282534"/>
            <a:chExt cx="3731187" cy="2628880"/>
          </a:xfrm>
        </p:grpSpPr>
        <p:sp>
          <p:nvSpPr>
            <p:cNvPr id="9" name="Rectangle 8"/>
            <p:cNvSpPr/>
            <p:nvPr/>
          </p:nvSpPr>
          <p:spPr>
            <a:xfrm>
              <a:off x="4973426" y="3518356"/>
              <a:ext cx="3731187" cy="393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indent="1143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indent="2286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indent="3429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indent="457200"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khuẩn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 </a:t>
              </a:r>
              <a:r>
                <a:rPr lang="en-US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coli</a:t>
              </a:r>
              <a:endPara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https://res-2.cloudinary.com/fieldfisher/image/upload/c_lfill,dpr_1,g_auto,h_271,w_345/f_auto,q_auto/v1/pimn/insights/personal-injury/ecoli-o157-claims-101_alx6b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426" y="1282534"/>
              <a:ext cx="3731187" cy="223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936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819150"/>
            <a:ext cx="79248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en-US" altLang="en-US" sz="2200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altLang="en-US" sz="2200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altLang="en-US" sz="2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altLang="en-US" sz="2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altLang="en-US" sz="2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 smtClean="0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2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 smtClean="0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2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altLang="en-US" sz="2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2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endParaRPr lang="en-US" altLang="en-US" sz="22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1200"/>
              </a:spcAft>
              <a:buClrTx/>
              <a:buFont typeface="Times New Roman" pitchFamily="18" charset="0"/>
              <a:buChar char="-"/>
            </a:pP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Một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số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sẽ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thực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hiên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phân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tạo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ra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các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con (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còn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gọi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là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sự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sinh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sản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spcAft>
                <a:spcPts val="1200"/>
              </a:spcAft>
              <a:buClrTx/>
              <a:buFont typeface="Times New Roman" pitchFamily="18" charset="0"/>
              <a:buChar char="-"/>
            </a:pP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Sự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lớn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lên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và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sinh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sản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là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sở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cho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sự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lớn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lên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sinh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vật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;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giúp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thay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các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bị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tổn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thương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chết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ở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sinh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vật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1200"/>
              </a:spcAft>
              <a:buClrTx/>
              <a:buFont typeface="Times New Roman" pitchFamily="18" charset="0"/>
              <a:buChar char="-"/>
            </a:pP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vừa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là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đơn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vị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cấu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trúc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vừa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là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đơn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vị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chức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năng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cho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mọi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sống</a:t>
            </a: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.</a:t>
            </a:r>
            <a:endParaRPr lang="en-US" altLang="en-US" sz="2000" b="0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1200"/>
              </a:spcAft>
              <a:buClrTx/>
              <a:buFont typeface="Times New Roman" pitchFamily="18" charset="0"/>
              <a:buChar char="-"/>
            </a:pPr>
            <a:r>
              <a:rPr lang="en-US" altLang="en-US" sz="2000" b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CT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Xác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định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số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tạo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ra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ở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lần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sinh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sản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thứ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n: 2</a:t>
            </a:r>
            <a:r>
              <a:rPr lang="en-US" altLang="en-US" sz="2000" b="0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en-US" sz="2000" b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000" b="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bào</a:t>
            </a:r>
            <a:endParaRPr lang="en-US" altLang="en-US" sz="2000" b="0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28713" y="731838"/>
            <a:ext cx="71770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0">
                <a:solidFill>
                  <a:srgbClr val="FF0000"/>
                </a:solidFill>
                <a:latin typeface="Times New Roman" pitchFamily="18" charset="0"/>
              </a:rPr>
              <a:t>1. Vì sao khi thằn lằn bị đứt đuôi, đuôi của nó có thể tái sinh?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52550"/>
            <a:ext cx="3790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1066800" y="3562350"/>
            <a:ext cx="6962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 err="1">
                <a:latin typeface="Times New Roman" pitchFamily="18" charset="0"/>
              </a:rPr>
              <a:t>Bởi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vì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ở </a:t>
            </a:r>
            <a:r>
              <a:rPr lang="en-US" altLang="en-US" sz="1800" b="0" dirty="0" err="1">
                <a:latin typeface="Times New Roman" pitchFamily="18" charset="0"/>
              </a:rPr>
              <a:t>đuôi</a:t>
            </a:r>
            <a:r>
              <a:rPr lang="en-US" altLang="en-US" sz="1800" b="0" dirty="0">
                <a:latin typeface="Times New Roman" pitchFamily="18" charset="0"/>
              </a:rPr>
              <a:t> con </a:t>
            </a:r>
            <a:r>
              <a:rPr lang="en-US" altLang="en-US" sz="1800" b="0" dirty="0" err="1" smtClean="0">
                <a:latin typeface="Times New Roman" pitchFamily="18" charset="0"/>
              </a:rPr>
              <a:t>thằn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lằn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lớn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lên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và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sinh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sản</a:t>
            </a:r>
            <a:r>
              <a:rPr lang="en-US" altLang="en-US" sz="1800" b="0" dirty="0">
                <a:latin typeface="Times New Roman" pitchFamily="18" charset="0"/>
              </a:rPr>
              <a:t>, </a:t>
            </a:r>
            <a:r>
              <a:rPr lang="en-US" altLang="en-US" sz="1800" b="0" dirty="0" err="1">
                <a:latin typeface="Times New Roman" pitchFamily="18" charset="0"/>
              </a:rPr>
              <a:t>giúp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cho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thay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ở </a:t>
            </a:r>
            <a:r>
              <a:rPr lang="en-US" altLang="en-US" sz="1800" b="0" dirty="0" err="1">
                <a:latin typeface="Times New Roman" pitchFamily="18" charset="0"/>
              </a:rPr>
              <a:t>đuôi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đã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chết</a:t>
            </a:r>
            <a:r>
              <a:rPr lang="en-US" altLang="en-US" sz="1800" b="0" dirty="0">
                <a:latin typeface="Times New Roman" pitchFamily="18" charset="0"/>
              </a:rPr>
              <a:t>, </a:t>
            </a:r>
            <a:r>
              <a:rPr lang="en-US" altLang="en-US" sz="1800" b="0" dirty="0" err="1">
                <a:latin typeface="Times New Roman" pitchFamily="18" charset="0"/>
              </a:rPr>
              <a:t>mọc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lại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thành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đuôi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mới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cho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nó</a:t>
            </a:r>
            <a:endParaRPr lang="en-US" altLang="en-US" sz="1800" b="0" dirty="0">
              <a:latin typeface="Times New Roman" pitchFamily="18" charset="0"/>
            </a:endParaRPr>
          </a:p>
        </p:txBody>
      </p:sp>
      <p:sp>
        <p:nvSpPr>
          <p:cNvPr id="3891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Củng cố bài học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9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Củng cố bài học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800" y="819150"/>
            <a:ext cx="55626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b="0" dirty="0">
                <a:latin typeface="Times New Roman" pitchFamily="18" charset="0"/>
              </a:rPr>
              <a:t>2.   </a:t>
            </a:r>
            <a:r>
              <a:rPr lang="en-US" altLang="en-US" sz="1800" b="0" dirty="0" err="1">
                <a:latin typeface="Times New Roman" pitchFamily="18" charset="0"/>
              </a:rPr>
              <a:t>Quan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sát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cấu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tạo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thực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vật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trong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hình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bên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và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trả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lời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các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câu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hỏi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sau</a:t>
            </a:r>
            <a:r>
              <a:rPr lang="en-US" altLang="en-US" sz="1800" b="0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 typeface="Verdana" pitchFamily="34" charset="0"/>
              <a:buAutoNum type="alphaLcParenR"/>
            </a:pPr>
            <a:r>
              <a:rPr lang="en-US" altLang="en-US" sz="1800" b="0" dirty="0" err="1">
                <a:latin typeface="Times New Roman" pitchFamily="18" charset="0"/>
              </a:rPr>
              <a:t>Thành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phần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nào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là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màng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b="0" dirty="0">
                <a:latin typeface="Times New Roman" pitchFamily="18" charset="0"/>
              </a:rPr>
              <a:t>      A. (1)      B. (2)      C. (3)      D. (4)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altLang="en-US" sz="1800" b="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AutoNum type="alphaLcParenR" startAt="2"/>
            </a:pPr>
            <a:r>
              <a:rPr lang="en-US" altLang="en-US" sz="1800" b="0" dirty="0" err="1">
                <a:latin typeface="Times New Roman" pitchFamily="18" charset="0"/>
              </a:rPr>
              <a:t>Thành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phần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nào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có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chức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năng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điều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khiển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hoạt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 smtClean="0">
                <a:latin typeface="Times New Roman" pitchFamily="18" charset="0"/>
              </a:rPr>
              <a:t>động</a:t>
            </a:r>
            <a:r>
              <a:rPr lang="en-US" altLang="en-US" sz="1800" b="0" dirty="0" smtClean="0">
                <a:latin typeface="Times New Roman" pitchFamily="18" charset="0"/>
              </a:rPr>
              <a:t> </a:t>
            </a:r>
            <a:r>
              <a:rPr lang="en-US" altLang="en-US" sz="1800" b="0" smtClean="0">
                <a:latin typeface="Times New Roman" pitchFamily="18" charset="0"/>
              </a:rPr>
              <a:t>sống </a:t>
            </a:r>
            <a:r>
              <a:rPr lang="en-US" altLang="en-US" sz="1800" b="0" dirty="0" err="1">
                <a:latin typeface="Times New Roman" pitchFamily="18" charset="0"/>
              </a:rPr>
              <a:t>của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b="0" dirty="0">
                <a:latin typeface="Times New Roman" pitchFamily="18" charset="0"/>
              </a:rPr>
              <a:t>      A. (1)      B. (2)      C. (3)      D. (4)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altLang="en-US" sz="1800" b="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b="0" dirty="0">
                <a:latin typeface="Times New Roman" pitchFamily="18" charset="0"/>
              </a:rPr>
              <a:t>3.   </a:t>
            </a:r>
            <a:r>
              <a:rPr lang="en-US" altLang="en-US" sz="1800" b="0" dirty="0" err="1">
                <a:latin typeface="Times New Roman" pitchFamily="18" charset="0"/>
              </a:rPr>
              <a:t>Sự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sinh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sản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của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tế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bào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có</a:t>
            </a:r>
            <a:r>
              <a:rPr lang="en-US" altLang="en-US" sz="1800" b="0" dirty="0">
                <a:latin typeface="Times New Roman" pitchFamily="18" charset="0"/>
              </a:rPr>
              <a:t> ý </a:t>
            </a:r>
            <a:r>
              <a:rPr lang="en-US" altLang="en-US" sz="1800" b="0" dirty="0" err="1">
                <a:latin typeface="Times New Roman" pitchFamily="18" charset="0"/>
              </a:rPr>
              <a:t>nghĩa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gì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đối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với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sinh</a:t>
            </a:r>
            <a:r>
              <a:rPr lang="en-US" altLang="en-US" sz="1800" b="0" dirty="0">
                <a:latin typeface="Times New Roman" pitchFamily="18" charset="0"/>
              </a:rPr>
              <a:t> </a:t>
            </a:r>
            <a:r>
              <a:rPr lang="en-US" altLang="en-US" sz="1800" b="0" dirty="0" err="1">
                <a:latin typeface="Times New Roman" pitchFamily="18" charset="0"/>
              </a:rPr>
              <a:t>vật</a:t>
            </a:r>
            <a:r>
              <a:rPr lang="en-US" altLang="en-US" sz="1800" b="0" dirty="0">
                <a:latin typeface="Times New Roman" pitchFamily="18" charset="0"/>
              </a:rPr>
              <a:t>?</a:t>
            </a: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123950"/>
            <a:ext cx="20510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7750" y="1857375"/>
            <a:ext cx="304800" cy="287338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19400" y="3181350"/>
            <a:ext cx="304800" cy="287338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4219575"/>
            <a:ext cx="695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Sự phân chia của tế bào là cơ sở cho sự lớn lên của sinh vật, giúp thay thế các tế bào bị tổn thuơng hoặc tế bào chết ở sinh vật.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Hướng dẫn về nhà</a:t>
            </a:r>
          </a:p>
        </p:txBody>
      </p:sp>
      <p:pic>
        <p:nvPicPr>
          <p:cNvPr id="41988" name="Picture 2" descr="LÀM SAO ĐỂ BÀI TẬP VỀ NHÀ TRỞ NÊN THÚ VỊ HƠN | Horizon Tes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19350"/>
            <a:ext cx="54737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3476" y="438150"/>
            <a:ext cx="8177048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9pPr>
          </a:lstStyle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17.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3577"/>
            <a:ext cx="8887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A5627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BÀI 17: TẾ </a:t>
            </a:r>
            <a:r>
              <a:rPr lang="en-US" sz="3200" b="1" dirty="0" smtClean="0">
                <a:solidFill>
                  <a:srgbClr val="0A5627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BÀO </a:t>
            </a:r>
            <a:endParaRPr lang="en-US" sz="3200" b="1" dirty="0">
              <a:solidFill>
                <a:srgbClr val="0A5627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93700" y="1261240"/>
            <a:ext cx="7452852" cy="3373821"/>
          </a:xfrm>
          <a:prstGeom prst="round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8026" y="1468251"/>
            <a:ext cx="6763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KHÁI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 CHUNG VỀ TẾ BÀO</a:t>
            </a:r>
          </a:p>
          <a:p>
            <a:pPr lvl="0"/>
            <a:r>
              <a:rPr lang="en-US" sz="2400" dirty="0" smtClean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8026" y="3047086"/>
            <a:ext cx="6763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SỰ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 LÊN VÀ SINH SẢN CỦA TẾ BÀO</a:t>
            </a: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4114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n-US" sz="1800" dirty="0" smtClean="0">
                <a:solidFill>
                  <a:srgbClr val="FF0000"/>
                </a:solidFill>
                <a:latin typeface="Times New Roman" pitchFamily="18" charset="0"/>
              </a:rPr>
              <a:t>I. </a:t>
            </a:r>
            <a:r>
              <a:rPr lang="en-US" altLang="en-US" sz="1800" dirty="0" err="1" smtClean="0">
                <a:solidFill>
                  <a:srgbClr val="FF0000"/>
                </a:solidFill>
                <a:latin typeface="Times New Roman" pitchFamily="18" charset="0"/>
              </a:rPr>
              <a:t>Khái</a:t>
            </a:r>
            <a:r>
              <a:rPr lang="en-US" altLang="en-US" sz="1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quát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chung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endParaRPr lang="en-US" altLang="en-US" sz="1800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n-US" sz="1800" b="0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altLang="en-US" sz="1800" b="0" dirty="0" err="1" smtClean="0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b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b="0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028950"/>
            <a:ext cx="27241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54313"/>
            <a:ext cx="17700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70113"/>
            <a:ext cx="24384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65338"/>
            <a:ext cx="1905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00125" y="1979613"/>
            <a:ext cx="1066800" cy="3810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Động vật</a:t>
            </a:r>
          </a:p>
        </p:txBody>
      </p:sp>
      <p:sp>
        <p:nvSpPr>
          <p:cNvPr id="5" name="Right Arrow 4"/>
          <p:cNvSpPr>
            <a:spLocks noChangeArrowheads="1"/>
          </p:cNvSpPr>
          <p:nvPr/>
        </p:nvSpPr>
        <p:spPr bwMode="auto">
          <a:xfrm rot="4145121">
            <a:off x="1314450" y="2778126"/>
            <a:ext cx="752475" cy="215900"/>
          </a:xfrm>
          <a:prstGeom prst="rightArrow">
            <a:avLst>
              <a:gd name="adj1" fmla="val 50000"/>
              <a:gd name="adj2" fmla="val 50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391400" y="1489075"/>
            <a:ext cx="1066800" cy="3810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Thực vật</a:t>
            </a:r>
          </a:p>
        </p:txBody>
      </p:sp>
      <p:sp>
        <p:nvSpPr>
          <p:cNvPr id="12" name="Right Arrow 11"/>
          <p:cNvSpPr>
            <a:spLocks noChangeArrowheads="1"/>
          </p:cNvSpPr>
          <p:nvPr/>
        </p:nvSpPr>
        <p:spPr bwMode="auto">
          <a:xfrm rot="8509794">
            <a:off x="6786563" y="2079625"/>
            <a:ext cx="752475" cy="217488"/>
          </a:xfrm>
          <a:prstGeom prst="rightArrow">
            <a:avLst>
              <a:gd name="adj1" fmla="val 50000"/>
              <a:gd name="adj2" fmla="val 4981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8300" y="1164491"/>
            <a:ext cx="556260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hãy cho biết đơn vị cấu trúc nên cơ thể sinh vật là gì?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Perrito puppy cachorro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5250"/>
            <a:ext cx="31257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8" descr="Truyện : Chú vịt xá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43150"/>
            <a:ext cx="3543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2462232"/>
            <a:ext cx="5029200" cy="2123658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285750" indent="-285750" algn="just">
              <a:buFont typeface="Times New Roman" panose="02020603050405020304" pitchFamily="18" charset="0"/>
              <a:buChar char="-"/>
              <a:defRPr/>
            </a:pPr>
            <a:r>
              <a:rPr lang="en-US" sz="2200">
                <a:solidFill>
                  <a:schemeClr val="bg1"/>
                </a:solidFill>
              </a:rPr>
              <a:t>Mọi cơ thể sinh vật đều được cấu tạo từ tế bào.</a:t>
            </a:r>
          </a:p>
          <a:p>
            <a:pPr marL="285750" indent="-285750" algn="just">
              <a:buFont typeface="Times New Roman" panose="02020603050405020304" pitchFamily="18" charset="0"/>
              <a:buChar char="-"/>
              <a:defRPr/>
            </a:pPr>
            <a:r>
              <a:rPr lang="en-US" sz="2200">
                <a:solidFill>
                  <a:schemeClr val="bg1"/>
                </a:solidFill>
              </a:rPr>
              <a:t>Tế bào có thể thực hiện các chức năng của cơ thể như: trao đổi chất và chuyển hóa năng lượng, sinh trưởng, phát triển, vận động, cảm ứng, sinh sản.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33500" y="4697413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Sinh sản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56699"/>
          <a:stretch/>
        </p:blipFill>
        <p:spPr>
          <a:xfrm>
            <a:off x="620785" y="140008"/>
            <a:ext cx="8294615" cy="2019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0051" y="793134"/>
            <a:ext cx="8578814" cy="2285410"/>
          </a:xfrm>
          <a:prstGeom prst="round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5" name="Rectangle 4"/>
          <p:cNvSpPr/>
          <p:nvPr/>
        </p:nvSpPr>
        <p:spPr>
          <a:xfrm>
            <a:off x="553998" y="839238"/>
            <a:ext cx="7856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326" y="356271"/>
            <a:ext cx="6686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3"/>
          <a:stretch/>
        </p:blipFill>
        <p:spPr>
          <a:xfrm>
            <a:off x="3936722" y="3029974"/>
            <a:ext cx="2041517" cy="1903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9" r="17621"/>
          <a:stretch/>
        </p:blipFill>
        <p:spPr>
          <a:xfrm>
            <a:off x="6430577" y="3036262"/>
            <a:ext cx="1874166" cy="1861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452"/>
          <a:stretch/>
        </p:blipFill>
        <p:spPr>
          <a:xfrm>
            <a:off x="1219200" y="3073092"/>
            <a:ext cx="1947746" cy="1770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553997" y="1249194"/>
            <a:ext cx="805827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7789" y="2391792"/>
            <a:ext cx="867750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28">
            <a:extLst>
              <a:ext uri="{FF2B5EF4-FFF2-40B4-BE49-F238E27FC236}">
                <a16:creationId xmlns:a16="http://schemas.microsoft.com/office/drawing/2014/main" id="{4FE0E8BD-930B-4F50-A30A-DD8D57BC9A57}"/>
              </a:ext>
            </a:extLst>
          </p:cNvPr>
          <p:cNvSpPr txBox="1"/>
          <p:nvPr/>
        </p:nvSpPr>
        <p:spPr>
          <a:xfrm flipH="1">
            <a:off x="7885250" y="-321961"/>
            <a:ext cx="8389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en-US" sz="8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altLang="en-US" sz="1800" dirty="0" err="1" smtClean="0">
                <a:solidFill>
                  <a:srgbClr val="FF0000"/>
                </a:solidFill>
                <a:latin typeface="Times New Roman" pitchFamily="18" charset="0"/>
              </a:rPr>
              <a:t>Kích</a:t>
            </a:r>
            <a:r>
              <a:rPr lang="en-US" altLang="en-US" sz="1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thước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itchFamily="18" charset="0"/>
              </a:rPr>
              <a:t>bào</a:t>
            </a:r>
            <a:endParaRPr lang="en-US" altLang="en-US" sz="1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2950"/>
            <a:ext cx="1604963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733425"/>
            <a:ext cx="16224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733425"/>
            <a:ext cx="1617662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84750" y="646113"/>
            <a:ext cx="3581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1800" b="0">
                <a:solidFill>
                  <a:srgbClr val="FF0000"/>
                </a:solidFill>
                <a:latin typeface="Times New Roman" pitchFamily="18" charset="0"/>
              </a:rPr>
              <a:t>Quan sát tế bào này bằng cách nào?</a:t>
            </a:r>
          </a:p>
        </p:txBody>
      </p:sp>
      <p:pic>
        <p:nvPicPr>
          <p:cNvPr id="136198" name="Picture 6" descr="Bỏ túi kinh nghiệm cho mùa sinh sản của ếch đạt năng suất ca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74468"/>
            <a:ext cx="2209800" cy="1474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0" name="Picture 8" descr="TRỨNG CÁ CHUỒN NHẬT BẢN - Hải Sản Ngô S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611140"/>
            <a:ext cx="2075101" cy="138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902200" y="1123950"/>
            <a:ext cx="40132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ClrTx/>
              <a:buFont typeface="Times New Roman" pitchFamily="18" charset="0"/>
              <a:buChar char="-"/>
            </a:pPr>
            <a:r>
              <a:rPr lang="en-US" altLang="en-US" sz="1800" b="0">
                <a:latin typeface="Times New Roman" pitchFamily="18" charset="0"/>
              </a:rPr>
              <a:t>Quan sát bằng mắt thường: tế bào trứng cá, trứng ếch.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ClrTx/>
              <a:buFont typeface="Times New Roman" pitchFamily="18" charset="0"/>
              <a:buChar char="-"/>
            </a:pPr>
            <a:r>
              <a:rPr lang="en-US" altLang="en-US" sz="1800" b="0">
                <a:latin typeface="Times New Roman" pitchFamily="18" charset="0"/>
              </a:rPr>
              <a:t>Quan sát bằng kính hiển vi quang học: tế bào vi khuẩn, tế bào động vật,…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hức năng của các tế bào máu và huyết tương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33350"/>
            <a:ext cx="1527175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Trong ống nghiệm thụ tinh tế bào Trứng Thụ tinh nhân tạo - Màu tím y sinh tế  bào hoạ png tải về - Miễn phí trong suốt Màu Tím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5250"/>
            <a:ext cx="2000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Picture 6" descr="Tế bào thần kinh: Cấu tạo, hoạt động và chức năng - You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33350"/>
            <a:ext cx="19780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23813"/>
            <a:ext cx="573088" cy="1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606550"/>
            <a:ext cx="74310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257550"/>
            <a:ext cx="69024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404938"/>
            <a:ext cx="2327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Tế bào hồng cầu người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33663" y="1428750"/>
            <a:ext cx="1304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Tế bào trứng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95850" y="1268413"/>
            <a:ext cx="1685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Tế bào thần kinh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943850" y="1306513"/>
            <a:ext cx="1047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Tế bào cơ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47888" y="4633913"/>
            <a:ext cx="4329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2200" b="0">
                <a:solidFill>
                  <a:srgbClr val="FF0000"/>
                </a:solidFill>
                <a:latin typeface="Times New Roman" pitchFamily="18" charset="0"/>
              </a:rPr>
              <a:t>Tế bào có hình dạng như thế nào?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8|5.5|8.5|7.1|6.7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6.4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0.8|4.4|1|3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5|4.8|16.7|7.1|14.1|9.3|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3|2.2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6|19|1|16.7|1.1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|7.2|2.4|5.2|9.5|3.1|8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4|0.7|1.3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5.4|11.1|15.6|2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8.3|2.3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0.8|4.6|2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5|17|13.4|1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6.1|8.4"/>
</p:tagLst>
</file>

<file path=ppt/theme/theme1.xml><?xml version="1.0" encoding="utf-8"?>
<a:theme xmlns:a="http://schemas.openxmlformats.org/drawingml/2006/main" name="578TGp_CleanCity_light_ani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578TGp_CleanCity_light_ani</Template>
  <TotalTime>6822</TotalTime>
  <Words>1835</Words>
  <Application>Microsoft Office PowerPoint</Application>
  <PresentationFormat>On-screen Show (16:9)</PresentationFormat>
  <Paragraphs>198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Segoe UI Black</vt:lpstr>
      <vt:lpstr>Tahoma</vt:lpstr>
      <vt:lpstr>Times New Roman</vt:lpstr>
      <vt:lpstr>Verdana</vt:lpstr>
      <vt:lpstr>Wingdings</vt:lpstr>
      <vt:lpstr>华康少女文字W5(P)</vt:lpstr>
      <vt:lpstr>578TGp_CleanCity_light_ani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CHUYỂN DỊCH CƠ CẤU KINH TẾ</dc:title>
  <dc:creator>Vương Tiến Dũng</dc:creator>
  <cp:lastModifiedBy>ADMIN</cp:lastModifiedBy>
  <cp:revision>762</cp:revision>
  <dcterms:created xsi:type="dcterms:W3CDTF">2012-10-21T01:36:27Z</dcterms:created>
  <dcterms:modified xsi:type="dcterms:W3CDTF">2023-12-08T05:23:48Z</dcterms:modified>
</cp:coreProperties>
</file>